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6" r:id="rId3"/>
    <p:sldId id="263" r:id="rId4"/>
    <p:sldId id="260" r:id="rId5"/>
    <p:sldId id="261" r:id="rId6"/>
    <p:sldId id="264" r:id="rId7"/>
    <p:sldId id="267" r:id="rId8"/>
    <p:sldId id="265" r:id="rId9"/>
    <p:sldId id="268" r:id="rId10"/>
    <p:sldId id="273" r:id="rId11"/>
    <p:sldId id="269" r:id="rId12"/>
    <p:sldId id="271" r:id="rId13"/>
    <p:sldId id="272" r:id="rId14"/>
    <p:sldId id="274" r:id="rId15"/>
    <p:sldId id="276" r:id="rId16"/>
    <p:sldId id="289" r:id="rId17"/>
    <p:sldId id="291" r:id="rId18"/>
  </p:sldIdLst>
  <p:sldSz cx="18288000" cy="10287000"/>
  <p:notesSz cx="6858000" cy="9144000"/>
  <p:embeddedFontLst>
    <p:embeddedFont>
      <p:font typeface="Calibri" panose="020F0502020204030204" pitchFamily="34" charset="0"/>
      <p:regular r:id="rId19"/>
      <p:bold r:id="rId20"/>
      <p:italic r:id="rId21"/>
      <p:boldItalic r:id="rId22"/>
    </p:embeddedFont>
    <p:embeddedFont>
      <p:font typeface="Cambria Math" panose="02040503050406030204" pitchFamily="18"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BB17"/>
    <a:srgbClr val="FEE6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4000" b="1" dirty="0" err="1">
                <a:solidFill>
                  <a:schemeClr val="tx1"/>
                </a:solidFill>
                <a:latin typeface="Arial" panose="020B0604020202020204" pitchFamily="34" charset="0"/>
                <a:cs typeface="Arial" panose="020B0604020202020204" pitchFamily="34" charset="0"/>
              </a:rPr>
              <a:t>Tỉ</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lệ</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gia</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tăng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dân</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số</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của</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Việt</a:t>
            </a:r>
            <a:r>
              <a:rPr lang="en-US" sz="4000" b="1" baseline="0" dirty="0">
                <a:solidFill>
                  <a:schemeClr val="tx1"/>
                </a:solidFill>
                <a:latin typeface="Arial" panose="020B0604020202020204" pitchFamily="34" charset="0"/>
                <a:cs typeface="Arial" panose="020B0604020202020204" pitchFamily="34" charset="0"/>
              </a:rPr>
              <a:t> Nam</a:t>
            </a:r>
            <a:endParaRPr lang="en-US" sz="40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dLbls>
            <c:dLbl>
              <c:idx val="0"/>
              <c:layout>
                <c:manualLayout>
                  <c:x val="-3.229166666666667E-2"/>
                  <c:y val="-3.43750000000000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F36-4741-A1A7-EDDEA913AC93}"/>
                </c:ext>
              </c:extLst>
            </c:dLbl>
            <c:dLbl>
              <c:idx val="1"/>
              <c:layout>
                <c:manualLayout>
                  <c:x val="-3.229166666666667E-2"/>
                  <c:y val="-5.62500000000000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F36-4741-A1A7-EDDEA913AC93}"/>
                </c:ext>
              </c:extLst>
            </c:dLbl>
            <c:dLbl>
              <c:idx val="2"/>
              <c:layout>
                <c:manualLayout>
                  <c:x val="-3.9583333333333331E-2"/>
                  <c:y val="-5.46875000000000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F36-4741-A1A7-EDDEA913AC93}"/>
                </c:ext>
              </c:extLst>
            </c:dLbl>
            <c:dLbl>
              <c:idx val="3"/>
              <c:layout>
                <c:manualLayout>
                  <c:x val="-3.3333333333333333E-2"/>
                  <c:y val="-6.4062500000000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F36-4741-A1A7-EDDEA913AC93}"/>
                </c:ext>
              </c:extLst>
            </c:dLbl>
            <c:dLbl>
              <c:idx val="4"/>
              <c:layout>
                <c:manualLayout>
                  <c:x val="-4.2708333333333411E-2"/>
                  <c:y val="-6.40624999999999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F36-4741-A1A7-EDDEA913AC93}"/>
                </c:ext>
              </c:extLst>
            </c:dLbl>
            <c:dLbl>
              <c:idx val="5"/>
              <c:layout>
                <c:manualLayout>
                  <c:x val="-4.5833333333333254E-2"/>
                  <c:y val="-4.68750000000000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F36-4741-A1A7-EDDEA913AC93}"/>
                </c:ext>
              </c:extLst>
            </c:dLbl>
            <c:dLbl>
              <c:idx val="6"/>
              <c:layout>
                <c:manualLayout>
                  <c:x val="-4.0625000000000001E-2"/>
                  <c:y val="-5.93749999999999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F36-4741-A1A7-EDDEA913AC93}"/>
                </c:ext>
              </c:extLst>
            </c:dLbl>
            <c:dLbl>
              <c:idx val="7"/>
              <c:layout>
                <c:manualLayout>
                  <c:x val="-1.7708333333333486E-2"/>
                  <c:y val="-4.3750000000000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F36-4741-A1A7-EDDEA913AC93}"/>
                </c:ext>
              </c:extLst>
            </c:dLbl>
            <c:spPr>
              <a:noFill/>
              <a:ln>
                <a:noFill/>
              </a:ln>
              <a:effectLst/>
            </c:spPr>
            <c:txPr>
              <a:bodyPr rot="0" spcFirstLastPara="1" vertOverflow="ellipsis" vert="horz" wrap="square" lIns="38100" tIns="19050" rIns="38100" bIns="19050" anchor="ctr" anchorCtr="1">
                <a:spAutoFit/>
              </a:bodyPr>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Sheet1!$A$2:$A$9</c:f>
              <c:numCache>
                <c:formatCode>General</c:formatCode>
                <c:ptCount val="8"/>
                <c:pt idx="0">
                  <c:v>1991</c:v>
                </c:pt>
                <c:pt idx="1">
                  <c:v>1995</c:v>
                </c:pt>
                <c:pt idx="2">
                  <c:v>1999</c:v>
                </c:pt>
                <c:pt idx="3">
                  <c:v>2003</c:v>
                </c:pt>
                <c:pt idx="4">
                  <c:v>2007</c:v>
                </c:pt>
                <c:pt idx="5">
                  <c:v>2011</c:v>
                </c:pt>
                <c:pt idx="6">
                  <c:v>2015</c:v>
                </c:pt>
                <c:pt idx="7">
                  <c:v>2019</c:v>
                </c:pt>
              </c:numCache>
            </c:numRef>
          </c:cat>
          <c:val>
            <c:numRef>
              <c:f>Sheet1!$B$2:$B$9</c:f>
              <c:numCache>
                <c:formatCode>General</c:formatCode>
                <c:ptCount val="8"/>
                <c:pt idx="0">
                  <c:v>1.86</c:v>
                </c:pt>
                <c:pt idx="1">
                  <c:v>1.65</c:v>
                </c:pt>
                <c:pt idx="2">
                  <c:v>1.51</c:v>
                </c:pt>
                <c:pt idx="3">
                  <c:v>1.17</c:v>
                </c:pt>
                <c:pt idx="4">
                  <c:v>1.0900000000000001</c:v>
                </c:pt>
                <c:pt idx="5">
                  <c:v>1.24</c:v>
                </c:pt>
                <c:pt idx="6">
                  <c:v>1.1200000000000001</c:v>
                </c:pt>
                <c:pt idx="7">
                  <c:v>1.1499999999999999</c:v>
                </c:pt>
              </c:numCache>
            </c:numRef>
          </c:val>
          <c:smooth val="0"/>
          <c:extLst>
            <c:ext xmlns:c16="http://schemas.microsoft.com/office/drawing/2014/chart" uri="{C3380CC4-5D6E-409C-BE32-E72D297353CC}">
              <c16:uniqueId val="{00000000-B5B7-4A6D-B08A-8BAACB31C1E7}"/>
            </c:ext>
          </c:extLst>
        </c:ser>
        <c:dLbls>
          <c:showLegendKey val="0"/>
          <c:showVal val="0"/>
          <c:showCatName val="0"/>
          <c:showSerName val="0"/>
          <c:showPercent val="0"/>
          <c:showBubbleSize val="0"/>
        </c:dLbls>
        <c:marker val="1"/>
        <c:smooth val="0"/>
        <c:axId val="76583071"/>
        <c:axId val="76586399"/>
      </c:lineChart>
      <c:catAx>
        <c:axId val="76583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6586399"/>
        <c:crosses val="autoZero"/>
        <c:auto val="1"/>
        <c:lblAlgn val="ctr"/>
        <c:lblOffset val="100"/>
        <c:noMultiLvlLbl val="0"/>
      </c:catAx>
      <c:valAx>
        <c:axId val="76586399"/>
        <c:scaling>
          <c:orientation val="minMax"/>
        </c:scaling>
        <c:delete val="0"/>
        <c:axPos val="l"/>
        <c:majorGridlines>
          <c:spPr>
            <a:ln w="9525" cap="flat" cmpd="sng" algn="ctr">
              <a:solidFill>
                <a:schemeClr val="accent5">
                  <a:shade val="95000"/>
                  <a:satMod val="105000"/>
                </a:schemeClr>
              </a:solidFill>
              <a:prstDash val="solid"/>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3400" dirty="0" err="1">
                    <a:solidFill>
                      <a:srgbClr val="0070C0"/>
                    </a:solidFill>
                    <a:latin typeface="Arial" panose="020B0604020202020204" pitchFamily="34" charset="0"/>
                    <a:cs typeface="Arial" panose="020B0604020202020204" pitchFamily="34" charset="0"/>
                  </a:rPr>
                  <a:t>Tỉ</a:t>
                </a:r>
                <a:r>
                  <a:rPr lang="en-US" sz="3400" baseline="0" dirty="0">
                    <a:solidFill>
                      <a:srgbClr val="0070C0"/>
                    </a:solidFill>
                    <a:latin typeface="Arial" panose="020B0604020202020204" pitchFamily="34" charset="0"/>
                    <a:cs typeface="Arial" panose="020B0604020202020204" pitchFamily="34" charset="0"/>
                  </a:rPr>
                  <a:t> </a:t>
                </a:r>
                <a:r>
                  <a:rPr lang="en-US" sz="3400" baseline="0" dirty="0" err="1">
                    <a:solidFill>
                      <a:srgbClr val="0070C0"/>
                    </a:solidFill>
                    <a:latin typeface="Arial" panose="020B0604020202020204" pitchFamily="34" charset="0"/>
                    <a:cs typeface="Arial" panose="020B0604020202020204" pitchFamily="34" charset="0"/>
                  </a:rPr>
                  <a:t>lệ</a:t>
                </a:r>
                <a:r>
                  <a:rPr lang="en-US" sz="3400" baseline="0" dirty="0">
                    <a:solidFill>
                      <a:srgbClr val="0070C0"/>
                    </a:solidFill>
                    <a:latin typeface="Arial" panose="020B0604020202020204" pitchFamily="34" charset="0"/>
                    <a:cs typeface="Arial" panose="020B0604020202020204" pitchFamily="34" charset="0"/>
                  </a:rPr>
                  <a:t> (%)</a:t>
                </a:r>
                <a:endParaRPr lang="en-US" sz="3400" dirty="0">
                  <a:solidFill>
                    <a:srgbClr val="0070C0"/>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6583071"/>
        <c:crosses val="autoZero"/>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4000" b="1" dirty="0" err="1">
                <a:solidFill>
                  <a:schemeClr val="tx1"/>
                </a:solidFill>
                <a:latin typeface="Arial" panose="020B0604020202020204" pitchFamily="34" charset="0"/>
                <a:cs typeface="Arial" panose="020B0604020202020204" pitchFamily="34" charset="0"/>
              </a:rPr>
              <a:t>Thể</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trạng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của</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học</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sinh</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Trung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học</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cơ</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sở</a:t>
            </a:r>
            <a:endParaRPr lang="en-US" sz="40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7918666231809787E-2"/>
          <c:y val="0.12811724901574806"/>
          <c:w val="0.52913315939057914"/>
          <c:h val="0.83834534940944883"/>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BDBE-460A-9416-549A6C4A5ED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BDBE-460A-9416-549A6C4A5ED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BDBE-460A-9416-549A6C4A5EDD}"/>
              </c:ext>
            </c:extLst>
          </c:dPt>
          <c:dLbls>
            <c:dLbl>
              <c:idx val="0"/>
              <c:layout>
                <c:manualLayout>
                  <c:x val="-8.754771607496431E-2"/>
                  <c:y val="0.15789896329679584"/>
                </c:manualLayout>
              </c:layout>
              <c:tx>
                <c:rich>
                  <a:bodyPr/>
                  <a:lstStyle/>
                  <a:p>
                    <a:fld id="{61492B3F-2E85-49DE-A54F-CCCA8098E2A5}"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DBE-460A-9416-549A6C4A5EDD}"/>
                </c:ext>
              </c:extLst>
            </c:dLbl>
            <c:dLbl>
              <c:idx val="1"/>
              <c:layout>
                <c:manualLayout>
                  <c:x val="9.4532912004420502E-2"/>
                  <c:y val="-0.19637681710500349"/>
                </c:manualLayout>
              </c:layout>
              <c:tx>
                <c:rich>
                  <a:bodyPr/>
                  <a:lstStyle/>
                  <a:p>
                    <a:fld id="{80C2A615-81B3-491A-A016-C8F239A5D47A}"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DBE-460A-9416-549A6C4A5EDD}"/>
                </c:ext>
              </c:extLst>
            </c:dLbl>
            <c:dLbl>
              <c:idx val="2"/>
              <c:layout>
                <c:manualLayout>
                  <c:x val="7.6562370493162044E-2"/>
                  <c:y val="0.15061681578510136"/>
                </c:manualLayout>
              </c:layout>
              <c:tx>
                <c:rich>
                  <a:bodyPr/>
                  <a:lstStyle/>
                  <a:p>
                    <a:fld id="{C77E3C3F-185C-467A-8885-E09FBD813C09}"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DBE-460A-9416-549A6C4A5EDD}"/>
                </c:ext>
              </c:extLst>
            </c:dLbl>
            <c:spPr>
              <a:noFill/>
              <a:ln>
                <a:noFill/>
              </a:ln>
              <a:effectLst/>
            </c:spPr>
            <c:txPr>
              <a:bodyPr rot="0" spcFirstLastPara="1" vertOverflow="ellipsis" vert="horz" wrap="square" lIns="38100" tIns="19050" rIns="38100" bIns="19050" anchor="ctr" anchorCtr="1">
                <a:spAutoFit/>
              </a:bodyPr>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Béo phì</c:v>
                </c:pt>
                <c:pt idx="1">
                  <c:v>Bình thường</c:v>
                </c:pt>
                <c:pt idx="2">
                  <c:v>Còi xương</c:v>
                </c:pt>
              </c:strCache>
            </c:strRef>
          </c:cat>
          <c:val>
            <c:numRef>
              <c:f>Sheet1!$B$2:$B$4</c:f>
              <c:numCache>
                <c:formatCode>General</c:formatCode>
                <c:ptCount val="3"/>
                <c:pt idx="0">
                  <c:v>15</c:v>
                </c:pt>
                <c:pt idx="1">
                  <c:v>75</c:v>
                </c:pt>
                <c:pt idx="2">
                  <c:v>10</c:v>
                </c:pt>
              </c:numCache>
            </c:numRef>
          </c:val>
          <c:extLst>
            <c:ext xmlns:c16="http://schemas.microsoft.com/office/drawing/2014/chart" uri="{C3380CC4-5D6E-409C-BE32-E72D297353CC}">
              <c16:uniqueId val="{00000000-BDBE-460A-9416-549A6C4A5EDD}"/>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2"/>
        <c:txPr>
          <a:bodyPr rot="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6729693327807704"/>
          <c:y val="0.2533614001583625"/>
          <c:w val="0.23755268757085837"/>
          <c:h val="0.56918459050358783"/>
        </c:manualLayout>
      </c:layout>
      <c:overlay val="0"/>
      <c:spPr>
        <a:noFill/>
        <a:ln>
          <a:noFill/>
        </a:ln>
        <a:effectLst/>
      </c:spPr>
      <c:txPr>
        <a:bodyPr rot="0" spcFirstLastPara="1" vertOverflow="ellipsis" vert="horz" wrap="square" anchor="ctr" anchorCtr="1"/>
        <a:lstStyle/>
        <a:p>
          <a:pPr>
            <a:defRPr sz="3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1862" b="0" i="0" u="none" strike="noStrike" kern="1200" spc="0" baseline="0">
                <a:solidFill>
                  <a:schemeClr val="tx1">
                    <a:lumMod val="65000"/>
                    <a:lumOff val="35000"/>
                  </a:schemeClr>
                </a:solidFill>
                <a:latin typeface="+mn-lt"/>
                <a:ea typeface="+mn-ea"/>
                <a:cs typeface="+mn-cs"/>
              </a:defRPr>
            </a:pPr>
            <a:r>
              <a:rPr lang="en-US" sz="4000" b="1" dirty="0" err="1">
                <a:solidFill>
                  <a:schemeClr val="tx1"/>
                </a:solidFill>
                <a:latin typeface="Arial" panose="020B0604020202020204" pitchFamily="34" charset="0"/>
                <a:cs typeface="Arial" panose="020B0604020202020204" pitchFamily="34" charset="0"/>
              </a:rPr>
              <a:t>Nhiệt</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độ</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không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khí</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trung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bình</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tại</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Hà</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Nội</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trong</a:t>
            </a:r>
            <a:r>
              <a:rPr lang="en-US" sz="4000" b="1" baseline="0" dirty="0">
                <a:solidFill>
                  <a:schemeClr val="tx1"/>
                </a:solidFill>
                <a:latin typeface="Arial" panose="020B0604020202020204" pitchFamily="34" charset="0"/>
                <a:cs typeface="Arial" panose="020B0604020202020204" pitchFamily="34" charset="0"/>
              </a:rPr>
              <a:t> 6 </a:t>
            </a:r>
            <a:r>
              <a:rPr lang="en-US" sz="4000" b="1" baseline="0" dirty="0" err="1">
                <a:solidFill>
                  <a:schemeClr val="tx1"/>
                </a:solidFill>
                <a:latin typeface="Arial" panose="020B0604020202020204" pitchFamily="34" charset="0"/>
                <a:cs typeface="Arial" panose="020B0604020202020204" pitchFamily="34" charset="0"/>
              </a:rPr>
              <a:t>năm</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kể</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từ</a:t>
            </a:r>
            <a:r>
              <a:rPr lang="en-US" sz="4000" b="1" baseline="0" dirty="0">
                <a:solidFill>
                  <a:schemeClr val="tx1"/>
                </a:solidFill>
                <a:latin typeface="Arial" panose="020B0604020202020204" pitchFamily="34" charset="0"/>
                <a:cs typeface="Arial" panose="020B0604020202020204" pitchFamily="34" charset="0"/>
              </a:rPr>
              <a:t> 2014 </a:t>
            </a:r>
            <a:r>
              <a:rPr lang="en-US" sz="4000" b="1" baseline="0" dirty="0" err="1">
                <a:solidFill>
                  <a:schemeClr val="tx1"/>
                </a:solidFill>
                <a:latin typeface="Arial" panose="020B0604020202020204" pitchFamily="34" charset="0"/>
                <a:cs typeface="Arial" panose="020B0604020202020204" pitchFamily="34" charset="0"/>
              </a:rPr>
              <a:t>đến</a:t>
            </a:r>
            <a:r>
              <a:rPr lang="en-US" sz="4000" b="1" baseline="0" dirty="0">
                <a:solidFill>
                  <a:schemeClr val="tx1"/>
                </a:solidFill>
                <a:latin typeface="Arial" panose="020B0604020202020204" pitchFamily="34" charset="0"/>
                <a:cs typeface="Arial" panose="020B0604020202020204" pitchFamily="34" charset="0"/>
              </a:rPr>
              <a:t> 2019.</a:t>
            </a:r>
            <a:endParaRPr lang="en-US" sz="4000" b="1" dirty="0">
              <a:solidFill>
                <a:schemeClr val="tx1"/>
              </a:solidFill>
              <a:latin typeface="Arial" panose="020B0604020202020204" pitchFamily="34" charset="0"/>
              <a:cs typeface="Arial" panose="020B0604020202020204" pitchFamily="34" charset="0"/>
            </a:endParaRPr>
          </a:p>
        </c:rich>
      </c:tx>
      <c:layout>
        <c:manualLayout>
          <c:xMode val="edge"/>
          <c:yMode val="edge"/>
          <c:x val="0.18588146496138849"/>
          <c:y val="1.0937499999999999E-2"/>
        </c:manualLayout>
      </c:layout>
      <c:overlay val="0"/>
      <c:spPr>
        <a:noFill/>
        <a:ln>
          <a:noFill/>
        </a:ln>
        <a:effectLst/>
      </c:spPr>
      <c:txPr>
        <a:bodyPr rot="0" spcFirstLastPara="1" vertOverflow="ellipsis" vert="horz" wrap="square" anchor="ctr" anchorCtr="1"/>
        <a:lstStyle/>
        <a:p>
          <a:pPr>
            <a:lnSpc>
              <a:spcPct val="150000"/>
            </a:lnSpc>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dLbls>
            <c:dLbl>
              <c:idx val="0"/>
              <c:layout>
                <c:manualLayout>
                  <c:x val="-3.7572254335260118E-2"/>
                  <c:y val="-4.6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75-49B3-8017-9A56F77110FA}"/>
                </c:ext>
              </c:extLst>
            </c:dLbl>
            <c:dLbl>
              <c:idx val="1"/>
              <c:layout>
                <c:manualLayout>
                  <c:x val="-3.3718689788053952E-2"/>
                  <c:y val="-5.78125000000000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975-49B3-8017-9A56F77110FA}"/>
                </c:ext>
              </c:extLst>
            </c:dLbl>
            <c:dLbl>
              <c:idx val="2"/>
              <c:layout>
                <c:manualLayout>
                  <c:x val="-2.9865125240847785E-2"/>
                  <c:y val="-6.40625000000000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975-49B3-8017-9A56F77110FA}"/>
                </c:ext>
              </c:extLst>
            </c:dLbl>
            <c:dLbl>
              <c:idx val="3"/>
              <c:layout>
                <c:manualLayout>
                  <c:x val="-3.1791907514450865E-2"/>
                  <c:y val="-5.46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975-49B3-8017-9A56F77110FA}"/>
                </c:ext>
              </c:extLst>
            </c:dLbl>
            <c:dLbl>
              <c:idx val="4"/>
              <c:layout>
                <c:manualLayout>
                  <c:x val="-4.046242774566474E-2"/>
                  <c:y val="-5.46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975-49B3-8017-9A56F77110FA}"/>
                </c:ext>
              </c:extLst>
            </c:dLbl>
            <c:dLbl>
              <c:idx val="5"/>
              <c:layout>
                <c:manualLayout>
                  <c:x val="-4.238921001926782E-2"/>
                  <c:y val="-5.78125000000000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975-49B3-8017-9A56F77110FA}"/>
                </c:ext>
              </c:extLst>
            </c:dLbl>
            <c:spPr>
              <a:noFill/>
              <a:ln>
                <a:noFill/>
              </a:ln>
              <a:effectLst/>
            </c:spPr>
            <c:txPr>
              <a:bodyPr rot="0" spcFirstLastPara="1" vertOverflow="ellipsis" vert="horz" wrap="square" lIns="38100" tIns="19050" rIns="38100" bIns="19050" anchor="ctr" anchorCtr="1">
                <a:spAutoFit/>
              </a:bodyPr>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2014</c:v>
                </c:pt>
                <c:pt idx="1">
                  <c:v>2015</c:v>
                </c:pt>
                <c:pt idx="2">
                  <c:v>2016</c:v>
                </c:pt>
                <c:pt idx="3">
                  <c:v>2017</c:v>
                </c:pt>
                <c:pt idx="4">
                  <c:v>2018</c:v>
                </c:pt>
                <c:pt idx="5">
                  <c:v>2019</c:v>
                </c:pt>
              </c:numCache>
            </c:numRef>
          </c:cat>
          <c:val>
            <c:numRef>
              <c:f>Sheet1!$B$2:$B$7</c:f>
              <c:numCache>
                <c:formatCode>General</c:formatCode>
                <c:ptCount val="6"/>
                <c:pt idx="0">
                  <c:v>24.6</c:v>
                </c:pt>
                <c:pt idx="1">
                  <c:v>25.3</c:v>
                </c:pt>
                <c:pt idx="2">
                  <c:v>25.2</c:v>
                </c:pt>
                <c:pt idx="3">
                  <c:v>25.1</c:v>
                </c:pt>
                <c:pt idx="4">
                  <c:v>25.1</c:v>
                </c:pt>
                <c:pt idx="5">
                  <c:v>25.9</c:v>
                </c:pt>
              </c:numCache>
            </c:numRef>
          </c:val>
          <c:smooth val="0"/>
          <c:extLst>
            <c:ext xmlns:c16="http://schemas.microsoft.com/office/drawing/2014/chart" uri="{C3380CC4-5D6E-409C-BE32-E72D297353CC}">
              <c16:uniqueId val="{00000000-A975-49B3-8017-9A56F77110FA}"/>
            </c:ext>
          </c:extLst>
        </c:ser>
        <c:dLbls>
          <c:showLegendKey val="0"/>
          <c:showVal val="0"/>
          <c:showCatName val="0"/>
          <c:showSerName val="0"/>
          <c:showPercent val="0"/>
          <c:showBubbleSize val="0"/>
        </c:dLbls>
        <c:marker val="1"/>
        <c:smooth val="0"/>
        <c:axId val="76583071"/>
        <c:axId val="76586399"/>
      </c:lineChart>
      <c:catAx>
        <c:axId val="76583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6586399"/>
        <c:crosses val="autoZero"/>
        <c:auto val="1"/>
        <c:lblAlgn val="ctr"/>
        <c:lblOffset val="100"/>
        <c:noMultiLvlLbl val="0"/>
      </c:catAx>
      <c:valAx>
        <c:axId val="76586399"/>
        <c:scaling>
          <c:orientation val="minMax"/>
        </c:scaling>
        <c:delete val="0"/>
        <c:axPos val="l"/>
        <c:majorGridlines>
          <c:spPr>
            <a:ln w="9525" cap="flat" cmpd="sng" algn="ctr">
              <a:solidFill>
                <a:schemeClr val="accent1"/>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3400" dirty="0" err="1">
                    <a:solidFill>
                      <a:srgbClr val="0070C0"/>
                    </a:solidFill>
                    <a:latin typeface="Arial" panose="020B0604020202020204" pitchFamily="34" charset="0"/>
                    <a:cs typeface="Arial" panose="020B0604020202020204" pitchFamily="34" charset="0"/>
                  </a:rPr>
                  <a:t>Nhiệt</a:t>
                </a:r>
                <a:r>
                  <a:rPr lang="en-US" sz="3400" baseline="0" dirty="0">
                    <a:solidFill>
                      <a:srgbClr val="0070C0"/>
                    </a:solidFill>
                    <a:latin typeface="Arial" panose="020B0604020202020204" pitchFamily="34" charset="0"/>
                    <a:cs typeface="Arial" panose="020B0604020202020204" pitchFamily="34" charset="0"/>
                  </a:rPr>
                  <a:t> </a:t>
                </a:r>
                <a:r>
                  <a:rPr lang="en-US" sz="3400" baseline="0" dirty="0" err="1">
                    <a:solidFill>
                      <a:srgbClr val="0070C0"/>
                    </a:solidFill>
                    <a:latin typeface="Arial" panose="020B0604020202020204" pitchFamily="34" charset="0"/>
                    <a:cs typeface="Arial" panose="020B0604020202020204" pitchFamily="34" charset="0"/>
                  </a:rPr>
                  <a:t>độ</a:t>
                </a:r>
                <a:r>
                  <a:rPr lang="en-US" sz="3400" baseline="0" dirty="0">
                    <a:solidFill>
                      <a:srgbClr val="0070C0"/>
                    </a:solidFill>
                    <a:latin typeface="Arial" panose="020B0604020202020204" pitchFamily="34" charset="0"/>
                    <a:cs typeface="Arial" panose="020B0604020202020204" pitchFamily="34" charset="0"/>
                  </a:rPr>
                  <a:t> </a:t>
                </a:r>
                <a:r>
                  <a:rPr lang="en-US" sz="3400" b="0" i="0" u="none" strike="noStrike" baseline="0" dirty="0">
                    <a:solidFill>
                      <a:srgbClr val="0070C0"/>
                    </a:solidFill>
                    <a:effectLst/>
                    <a:latin typeface="Arial" panose="020B0604020202020204" pitchFamily="34" charset="0"/>
                    <a:cs typeface="Arial" panose="020B0604020202020204" pitchFamily="34" charset="0"/>
                  </a:rPr>
                  <a:t>(℃)</a:t>
                </a:r>
                <a:endParaRPr lang="en-US" sz="3400" dirty="0">
                  <a:solidFill>
                    <a:srgbClr val="0070C0"/>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6583071"/>
        <c:crosses val="autoZero"/>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27.svg"/><Relationship Id="rId7" Type="http://schemas.openxmlformats.org/officeDocument/2006/relationships/image" Target="../media/image7.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sv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svg"/><Relationship Id="rId7" Type="http://schemas.openxmlformats.org/officeDocument/2006/relationships/image" Target="../media/image31.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33.sv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svg"/><Relationship Id="rId7" Type="http://schemas.openxmlformats.org/officeDocument/2006/relationships/image" Target="../media/image13.svg"/><Relationship Id="rId17" Type="http://schemas.openxmlformats.org/officeDocument/2006/relationships/image" Target="../media/image12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svg"/><Relationship Id="rId10" Type="http://schemas.openxmlformats.org/officeDocument/2006/relationships/chart" Target="../charts/chart2.xml"/><Relationship Id="rId4" Type="http://schemas.openxmlformats.org/officeDocument/2006/relationships/image" Target="../media/image4.png"/><Relationship Id="rId9"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14" Type="http://schemas.openxmlformats.org/officeDocument/2006/relationships/image" Target="../media/image125.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svg"/><Relationship Id="rId18" Type="http://schemas.openxmlformats.org/officeDocument/2006/relationships/chart" Target="../charts/chart3.xml"/><Relationship Id="rId3" Type="http://schemas.openxmlformats.org/officeDocument/2006/relationships/image" Target="../media/image13.svg"/><Relationship Id="rId7" Type="http://schemas.openxmlformats.org/officeDocument/2006/relationships/image" Target="../media/image35.svg"/><Relationship Id="rId12" Type="http://schemas.openxmlformats.org/officeDocument/2006/relationships/image" Target="../media/image40.png"/><Relationship Id="rId17" Type="http://schemas.openxmlformats.org/officeDocument/2006/relationships/image" Target="../media/image7.svg"/><Relationship Id="rId2" Type="http://schemas.openxmlformats.org/officeDocument/2006/relationships/image" Target="../media/image12.png"/><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svg"/><Relationship Id="rId15" Type="http://schemas.openxmlformats.org/officeDocument/2006/relationships/image" Target="../media/image5.svg"/><Relationship Id="rId10" Type="http://schemas.openxmlformats.org/officeDocument/2006/relationships/image" Target="../media/image38.png"/><Relationship Id="rId4" Type="http://schemas.openxmlformats.org/officeDocument/2006/relationships/image" Target="../media/image2.png"/><Relationship Id="rId9" Type="http://schemas.openxmlformats.org/officeDocument/2006/relationships/image" Target="../media/image37.svg"/><Relationship Id="rId1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svg"/><Relationship Id="rId7" Type="http://schemas.openxmlformats.org/officeDocument/2006/relationships/image" Target="../media/image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7.sv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svg"/><Relationship Id="rId7"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svg"/><Relationship Id="rId7" Type="http://schemas.openxmlformats.org/officeDocument/2006/relationships/image" Target="../media/image1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svg"/><Relationship Id="rId10" Type="http://schemas.openxmlformats.org/officeDocument/2006/relationships/image" Target="../media/image17.png"/><Relationship Id="rId4" Type="http://schemas.openxmlformats.org/officeDocument/2006/relationships/image" Target="../media/image4.png"/><Relationship Id="rId9"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 Id="rId14" Type="http://schemas.openxmlformats.org/officeDocument/2006/relationships/image" Target="../media/image84.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9.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7.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9412"/>
          <a:stretch>
            <a:fillRect/>
          </a:stretch>
        </p:blipFill>
        <p:spPr>
          <a:xfrm>
            <a:off x="0" y="0"/>
            <a:ext cx="2970481" cy="3147948"/>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86143" y="4573581"/>
            <a:ext cx="1196930" cy="1119130"/>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05585">
            <a:off x="16863430" y="1739945"/>
            <a:ext cx="791740" cy="1336270"/>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41250">
            <a:off x="7333479" y="7783497"/>
            <a:ext cx="4114800" cy="319395"/>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306461" y="7725271"/>
            <a:ext cx="1196930" cy="1119130"/>
          </a:xfrm>
          <a:prstGeom prst="rect">
            <a:avLst/>
          </a:prstGeom>
        </p:spPr>
      </p:pic>
      <p:sp>
        <p:nvSpPr>
          <p:cNvPr id="16" name="Hộp Văn bản 15">
            <a:extLst>
              <a:ext uri="{FF2B5EF4-FFF2-40B4-BE49-F238E27FC236}">
                <a16:creationId xmlns:a16="http://schemas.microsoft.com/office/drawing/2014/main" id="{FF510ED6-0DA4-A390-132B-4208330E6744}"/>
              </a:ext>
            </a:extLst>
          </p:cNvPr>
          <p:cNvSpPr txBox="1"/>
          <p:nvPr/>
        </p:nvSpPr>
        <p:spPr>
          <a:xfrm>
            <a:off x="3076189" y="2825753"/>
            <a:ext cx="12135621" cy="3557512"/>
          </a:xfrm>
          <a:prstGeom prst="rect">
            <a:avLst/>
          </a:prstGeom>
          <a:noFill/>
        </p:spPr>
        <p:txBody>
          <a:bodyPr wrap="square" rtlCol="0">
            <a:spAutoFit/>
          </a:bodyPr>
          <a:lstStyle/>
          <a:p>
            <a:pPr algn="ctr">
              <a:lnSpc>
                <a:spcPct val="150000"/>
              </a:lnSpc>
            </a:pPr>
            <a:r>
              <a:rPr lang="en-US" sz="8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CHÀO MỪNG CÁC EM ĐẾN VỚI BUỔI HỌC!</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5457">
            <a:off x="929531" y="761421"/>
            <a:ext cx="649653" cy="618795"/>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43085"/>
          <a:stretch>
            <a:fillRect/>
          </a:stretch>
        </p:blipFill>
        <p:spPr>
          <a:xfrm>
            <a:off x="0" y="8635649"/>
            <a:ext cx="3276600" cy="1790260"/>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05585">
            <a:off x="16226189" y="2439963"/>
            <a:ext cx="906118" cy="1529312"/>
          </a:xfrm>
          <a:prstGeom prst="rect">
            <a:avLst/>
          </a:prstGeom>
        </p:spPr>
      </p:pic>
      <p:sp>
        <p:nvSpPr>
          <p:cNvPr id="14" name="Hộp Văn bản 13">
            <a:extLst>
              <a:ext uri="{FF2B5EF4-FFF2-40B4-BE49-F238E27FC236}">
                <a16:creationId xmlns:a16="http://schemas.microsoft.com/office/drawing/2014/main" id="{EB8536A7-9CF7-9683-4D75-A5AC579F4BB5}"/>
              </a:ext>
            </a:extLst>
          </p:cNvPr>
          <p:cNvSpPr txBox="1"/>
          <p:nvPr/>
        </p:nvSpPr>
        <p:spPr>
          <a:xfrm>
            <a:off x="6324599" y="494687"/>
            <a:ext cx="5638800" cy="1107996"/>
          </a:xfrm>
          <a:prstGeom prst="rect">
            <a:avLst/>
          </a:prstGeom>
          <a:noFill/>
        </p:spPr>
        <p:txBody>
          <a:bodyPr wrap="square" rtlCol="0">
            <a:spAutoFit/>
          </a:bodyPr>
          <a:lstStyle/>
          <a:p>
            <a:pPr algn="ctr"/>
            <a:r>
              <a:rPr lang="en-US" sz="6600" b="1" dirty="0">
                <a:solidFill>
                  <a:schemeClr val="bg1"/>
                </a:solidFill>
                <a:latin typeface="Arial" panose="020B0604020202020204" pitchFamily="34" charset="0"/>
                <a:cs typeface="Arial" panose="020B0604020202020204" pitchFamily="34" charset="0"/>
              </a:rPr>
              <a:t>LUYỆN TẬP</a:t>
            </a:r>
          </a:p>
        </p:txBody>
      </p:sp>
      <p:sp>
        <p:nvSpPr>
          <p:cNvPr id="5" name="TextBox 4">
            <a:extLst>
              <a:ext uri="{FF2B5EF4-FFF2-40B4-BE49-F238E27FC236}">
                <a16:creationId xmlns:a16="http://schemas.microsoft.com/office/drawing/2014/main" id="{B6B37013-0A1F-4596-5E09-E4C3A3522F22}"/>
              </a:ext>
            </a:extLst>
          </p:cNvPr>
          <p:cNvSpPr txBox="1"/>
          <p:nvPr/>
        </p:nvSpPr>
        <p:spPr>
          <a:xfrm>
            <a:off x="1515966" y="3348599"/>
            <a:ext cx="15256067" cy="551824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5.15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giáo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rổ</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ngẫu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phiếu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43085"/>
          <a:stretch>
            <a:fillRect/>
          </a:stretch>
        </p:blipFill>
        <p:spPr>
          <a:xfrm>
            <a:off x="0" y="7997412"/>
            <a:ext cx="4190488" cy="2289588"/>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484165" y="9075531"/>
            <a:ext cx="2654578" cy="868771"/>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67032" y="6365549"/>
            <a:ext cx="1282261" cy="1198914"/>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43085"/>
          <a:stretch>
            <a:fillRect/>
          </a:stretch>
        </p:blipFill>
        <p:spPr>
          <a:xfrm rot="-10800000">
            <a:off x="14097512" y="0"/>
            <a:ext cx="4190488" cy="2289588"/>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05585">
            <a:off x="16615741" y="3115564"/>
            <a:ext cx="906118" cy="1529312"/>
          </a:xfrm>
          <a:prstGeom prst="rect">
            <a:avLst/>
          </a:prstGeom>
        </p:spPr>
      </p:pic>
      <p:sp>
        <p:nvSpPr>
          <p:cNvPr id="15" name="TextBox 14">
            <a:extLst>
              <a:ext uri="{FF2B5EF4-FFF2-40B4-BE49-F238E27FC236}">
                <a16:creationId xmlns:a16="http://schemas.microsoft.com/office/drawing/2014/main" id="{24137A47-D6FC-7260-A507-13641F376A1C}"/>
              </a:ext>
            </a:extLst>
          </p:cNvPr>
          <p:cNvSpPr txBox="1"/>
          <p:nvPr/>
        </p:nvSpPr>
        <p:spPr>
          <a:xfrm>
            <a:off x="4252686" y="3397604"/>
            <a:ext cx="9782628" cy="4748801"/>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Dữ liệu thu được không có tính đại diện vì các bạn học sinh bóng rổ thì khả năng bật cao sẽ tốt hơn mặt bằng chung so với các bạn trong lớp.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Dữ liệu thu được có tính đại diện.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6" name="Speech Bubble: Oval 15">
            <a:extLst>
              <a:ext uri="{FF2B5EF4-FFF2-40B4-BE49-F238E27FC236}">
                <a16:creationId xmlns:a16="http://schemas.microsoft.com/office/drawing/2014/main" id="{E7C70DE2-C98F-2907-AB7E-FE3CAD877B75}"/>
              </a:ext>
            </a:extLst>
          </p:cNvPr>
          <p:cNvSpPr/>
          <p:nvPr/>
        </p:nvSpPr>
        <p:spPr>
          <a:xfrm>
            <a:off x="7924800" y="1812470"/>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dissolv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dissolve">
                                      <p:cBhvr>
                                        <p:cTn id="17"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09613" y="4060456"/>
            <a:ext cx="1282261" cy="1198914"/>
          </a:xfrm>
          <a:prstGeom prst="rect">
            <a:avLst/>
          </a:prstGeom>
        </p:spPr>
      </p:pic>
      <p:sp>
        <p:nvSpPr>
          <p:cNvPr id="4" name="TextBox 3">
            <a:extLst>
              <a:ext uri="{FF2B5EF4-FFF2-40B4-BE49-F238E27FC236}">
                <a16:creationId xmlns:a16="http://schemas.microsoft.com/office/drawing/2014/main" id="{573227E4-F2A8-6063-A317-D4B81F3CAF81}"/>
              </a:ext>
            </a:extLst>
          </p:cNvPr>
          <p:cNvSpPr txBox="1"/>
          <p:nvPr/>
        </p:nvSpPr>
        <p:spPr>
          <a:xfrm>
            <a:off x="5407587" y="1957754"/>
            <a:ext cx="10154285" cy="644157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5.16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5.36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1 500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lượng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béo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a:t>
            </a:r>
          </a:p>
        </p:txBody>
      </p:sp>
    </p:spTree>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833" b="43085"/>
          <a:stretch>
            <a:fillRect/>
          </a:stretch>
        </p:blipFill>
        <p:spPr>
          <a:xfrm>
            <a:off x="0" y="8001948"/>
            <a:ext cx="3561838" cy="2285052"/>
          </a:xfrm>
          <a:prstGeom prst="rect">
            <a:avLst/>
          </a:prstGeom>
        </p:spPr>
      </p:pic>
      <p:pic>
        <p:nvPicPr>
          <p:cNvPr id="25" name="Picture 2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379929" y="-61561"/>
            <a:ext cx="1282261" cy="1198914"/>
          </a:xfrm>
          <a:prstGeom prst="rect">
            <a:avLst/>
          </a:prstGeom>
        </p:spPr>
      </p:pic>
      <p:pic>
        <p:nvPicPr>
          <p:cNvPr id="27" name="Picture 2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156494">
            <a:off x="-122668" y="381489"/>
            <a:ext cx="2302736" cy="753623"/>
          </a:xfrm>
          <a:prstGeom prst="rect">
            <a:avLst/>
          </a:prstGeom>
        </p:spPr>
      </p:pic>
      <p:pic>
        <p:nvPicPr>
          <p:cNvPr id="28" name="Picture 2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05585">
            <a:off x="2822379" y="-124125"/>
            <a:ext cx="618108" cy="1043220"/>
          </a:xfrm>
          <a:prstGeom prst="rect">
            <a:avLst/>
          </a:prstGeom>
        </p:spPr>
      </p:pic>
      <p:sp>
        <p:nvSpPr>
          <p:cNvPr id="2" name="Speech Bubble: Oval 1">
            <a:extLst>
              <a:ext uri="{FF2B5EF4-FFF2-40B4-BE49-F238E27FC236}">
                <a16:creationId xmlns:a16="http://schemas.microsoft.com/office/drawing/2014/main" id="{3F25FBB1-4F79-E9FD-C480-AD8A6BD38FDA}"/>
              </a:ext>
            </a:extLst>
          </p:cNvPr>
          <p:cNvSpPr/>
          <p:nvPr/>
        </p:nvSpPr>
        <p:spPr>
          <a:xfrm>
            <a:off x="7917464" y="355584"/>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a16="http://schemas.microsoft.com/office/drawing/2014/main" id="{88D15922-D26E-0A48-6988-D4F593CD3B13}"/>
              </a:ext>
            </a:extLst>
          </p:cNvPr>
          <p:cNvGraphicFramePr/>
          <p:nvPr>
            <p:extLst>
              <p:ext uri="{D42A27DB-BD31-4B8C-83A1-F6EECF244321}">
                <p14:modId xmlns:p14="http://schemas.microsoft.com/office/powerpoint/2010/main" val="2052305094"/>
              </p:ext>
            </p:extLst>
          </p:nvPr>
        </p:nvGraphicFramePr>
        <p:xfrm>
          <a:off x="8600886" y="1899525"/>
          <a:ext cx="8686800" cy="7758151"/>
        </p:xfrm>
        <a:graphic>
          <a:graphicData uri="http://schemas.openxmlformats.org/drawingml/2006/chart">
            <c:chart xmlns:c="http://schemas.openxmlformats.org/drawingml/2006/chart" xmlns:r="http://schemas.openxmlformats.org/officeDocument/2006/relationships" r:id="rId10"/>
          </a:graphicData>
        </a:graphic>
      </p:graphicFrame>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D1F4C34-811B-0C1E-24A7-1CD1EF8558CD}"/>
                  </a:ext>
                </a:extLst>
              </p:cNvPr>
              <p:cNvSpPr txBox="1"/>
              <p:nvPr/>
            </p:nvSpPr>
            <p:spPr>
              <a:xfrm>
                <a:off x="1706407" y="3567111"/>
                <a:ext cx="6894479" cy="3626955"/>
              </a:xfrm>
              <a:prstGeom prst="rect">
                <a:avLst/>
              </a:prstGeom>
              <a:noFill/>
            </p:spPr>
            <p:txBody>
              <a:bodyPr wrap="square">
                <a:spAutoFit/>
              </a:bodyPr>
              <a:lstStyle/>
              <a:p>
                <a:pPr marL="0" marR="0" algn="just">
                  <a:lnSpc>
                    <a:spcPct val="150000"/>
                  </a:lnSpc>
                  <a:spcBef>
                    <a:spcPts val="0"/>
                  </a:spcBef>
                  <a:spcAft>
                    <a:spcPts val="1200"/>
                  </a:spcAft>
                </a:pPr>
                <a:r>
                  <a:rPr lang="nl-NL"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Tỉ lệ học sinh béo phì là </a:t>
                </a:r>
                <a14:m>
                  <m:oMath xmlns:m="http://schemas.openxmlformats.org/officeDocument/2006/math">
                    <m:r>
                      <a:rPr lang="nl-NL" sz="4000" i="1">
                        <a:solidFill>
                          <a:schemeClr val="tx1"/>
                        </a:solidFill>
                        <a:effectLst/>
                        <a:latin typeface="Cambria Math" panose="02040503050406030204" pitchFamily="18" charset="0"/>
                        <a:ea typeface="Cambria Math" panose="02040503050406030204" pitchFamily="18" charset="0"/>
                        <a:cs typeface="Cambria Math" panose="02040503050406030204" pitchFamily="18" charset="0"/>
                      </a:rPr>
                      <m:t>15%</m:t>
                    </m:r>
                  </m:oMath>
                </a14:m>
                <a:r>
                  <a:rPr lang="nl-NL"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Số học sinh béo phì của trường này khoảng:</a:t>
                </a:r>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07000"/>
                  </a:lnSpc>
                  <a:spcBef>
                    <a:spcPts val="0"/>
                  </a:spcBef>
                  <a:spcAft>
                    <a:spcPts val="800"/>
                  </a:spcAft>
                </a:pPr>
                <a14:m>
                  <m:oMath xmlns:m="http://schemas.openxmlformats.org/officeDocument/2006/math">
                    <m:r>
                      <a:rPr lang="nl-NL" sz="4000" i="1">
                        <a:solidFill>
                          <a:schemeClr val="tx1"/>
                        </a:solidFill>
                        <a:effectLst/>
                        <a:latin typeface="Cambria Math" panose="02040503050406030204" pitchFamily="18" charset="0"/>
                        <a:ea typeface="Cambria Math" panose="02040503050406030204" pitchFamily="18" charset="0"/>
                        <a:cs typeface="Cambria Math" panose="02040503050406030204" pitchFamily="18" charset="0"/>
                      </a:rPr>
                      <m:t>1500⋅15%=225</m:t>
                    </m:r>
                  </m:oMath>
                </a14:m>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học</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sinh</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p:txBody>
          </p:sp>
        </mc:Choice>
        <mc:Fallback xmlns="">
          <p:sp>
            <p:nvSpPr>
              <p:cNvPr id="8" name="TextBox 7">
                <a:extLst>
                  <a:ext uri="{FF2B5EF4-FFF2-40B4-BE49-F238E27FC236}">
                    <a16:creationId xmlns:a16="http://schemas.microsoft.com/office/drawing/2014/main" id="{3D1F4C34-811B-0C1E-24A7-1CD1EF8558CD}"/>
                  </a:ext>
                </a:extLst>
              </p:cNvPr>
              <p:cNvSpPr txBox="1">
                <a:spLocks noRot="1" noChangeAspect="1" noMove="1" noResize="1" noEditPoints="1" noAdjustHandles="1" noChangeArrowheads="1" noChangeShapeType="1" noTextEdit="1"/>
              </p:cNvSpPr>
              <p:nvPr/>
            </p:nvSpPr>
            <p:spPr>
              <a:xfrm>
                <a:off x="1706407" y="3567111"/>
                <a:ext cx="6894479" cy="3626955"/>
              </a:xfrm>
              <a:prstGeom prst="rect">
                <a:avLst/>
              </a:prstGeom>
              <a:blipFill>
                <a:blip r:embed="rId17"/>
                <a:stretch>
                  <a:fillRect l="-3183" r="-3095" b="-6218"/>
                </a:stretch>
              </a:blipFill>
            </p:spPr>
            <p:txBody>
              <a:bodyPr/>
              <a:lstStyle/>
              <a:p>
                <a:r>
                  <a:rPr lang="en-US">
                    <a:noFill/>
                  </a:rPr>
                  <a:t> </a:t>
                </a:r>
              </a:p>
            </p:txBody>
          </p:sp>
        </mc:Fallback>
      </mc:AlternateContent>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4)">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86143" y="4573581"/>
            <a:ext cx="1196930" cy="1119130"/>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05585">
            <a:off x="16863430" y="1739945"/>
            <a:ext cx="791740" cy="1336270"/>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41250">
            <a:off x="12198134" y="9212099"/>
            <a:ext cx="4114800" cy="319395"/>
          </a:xfrm>
          <a:prstGeom prst="rect">
            <a:avLst/>
          </a:prstGeom>
        </p:spPr>
      </p:pic>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306461" y="7725271"/>
            <a:ext cx="1196930" cy="1119130"/>
          </a:xfrm>
          <a:prstGeom prst="rect">
            <a:avLst/>
          </a:prstGeom>
        </p:spPr>
      </p:pic>
      <p:sp>
        <p:nvSpPr>
          <p:cNvPr id="13" name="TextBox 12">
            <a:extLst>
              <a:ext uri="{FF2B5EF4-FFF2-40B4-BE49-F238E27FC236}">
                <a16:creationId xmlns:a16="http://schemas.microsoft.com/office/drawing/2014/main" id="{A11DCD66-7FA3-1BF1-FFE9-E578C9774E25}"/>
              </a:ext>
            </a:extLst>
          </p:cNvPr>
          <p:cNvSpPr txBox="1"/>
          <p:nvPr/>
        </p:nvSpPr>
        <p:spPr>
          <a:xfrm>
            <a:off x="2632148" y="1894806"/>
            <a:ext cx="13552305"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5.17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nhiệt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Nội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6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2014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2019.</a:t>
            </a:r>
          </a:p>
        </p:txBody>
      </p:sp>
      <mc:AlternateContent xmlns:mc="http://schemas.openxmlformats.org/markup-compatibility/2006" xmlns:a14="http://schemas.microsoft.com/office/drawing/2010/main">
        <mc:Choice Requires="a14">
          <p:graphicFrame>
            <p:nvGraphicFramePr>
              <p:cNvPr id="14" name="Table 16">
                <a:extLst>
                  <a:ext uri="{FF2B5EF4-FFF2-40B4-BE49-F238E27FC236}">
                    <a16:creationId xmlns:a16="http://schemas.microsoft.com/office/drawing/2014/main" id="{A4D731AD-74A1-02BE-0BC1-57E3AC2F2D72}"/>
                  </a:ext>
                </a:extLst>
              </p:cNvPr>
              <p:cNvGraphicFramePr>
                <a:graphicFrameLocks noGrp="1"/>
              </p:cNvGraphicFramePr>
              <p:nvPr>
                <p:extLst>
                  <p:ext uri="{D42A27DB-BD31-4B8C-83A1-F6EECF244321}">
                    <p14:modId xmlns:p14="http://schemas.microsoft.com/office/powerpoint/2010/main" val="2144466303"/>
                  </p:ext>
                </p:extLst>
              </p:nvPr>
            </p:nvGraphicFramePr>
            <p:xfrm>
              <a:off x="2632148" y="5088744"/>
              <a:ext cx="13293654" cy="3001074"/>
            </p:xfrm>
            <a:graphic>
              <a:graphicData uri="http://schemas.openxmlformats.org/drawingml/2006/table">
                <a:tbl>
                  <a:tblPr firstRow="1" bandRow="1">
                    <a:tableStyleId>{5940675A-B579-460E-94D1-54222C63F5DA}</a:tableStyleId>
                  </a:tblPr>
                  <a:tblGrid>
                    <a:gridCol w="3463852">
                      <a:extLst>
                        <a:ext uri="{9D8B030D-6E8A-4147-A177-3AD203B41FA5}">
                          <a16:colId xmlns:a16="http://schemas.microsoft.com/office/drawing/2014/main" val="2355627280"/>
                        </a:ext>
                      </a:extLst>
                    </a:gridCol>
                    <a:gridCol w="1521267">
                      <a:extLst>
                        <a:ext uri="{9D8B030D-6E8A-4147-A177-3AD203B41FA5}">
                          <a16:colId xmlns:a16="http://schemas.microsoft.com/office/drawing/2014/main" val="3340367568"/>
                        </a:ext>
                      </a:extLst>
                    </a:gridCol>
                    <a:gridCol w="1661707">
                      <a:extLst>
                        <a:ext uri="{9D8B030D-6E8A-4147-A177-3AD203B41FA5}">
                          <a16:colId xmlns:a16="http://schemas.microsoft.com/office/drawing/2014/main" val="3713750233"/>
                        </a:ext>
                      </a:extLst>
                    </a:gridCol>
                    <a:gridCol w="1661707">
                      <a:extLst>
                        <a:ext uri="{9D8B030D-6E8A-4147-A177-3AD203B41FA5}">
                          <a16:colId xmlns:a16="http://schemas.microsoft.com/office/drawing/2014/main" val="1960098888"/>
                        </a:ext>
                      </a:extLst>
                    </a:gridCol>
                    <a:gridCol w="1661707">
                      <a:extLst>
                        <a:ext uri="{9D8B030D-6E8A-4147-A177-3AD203B41FA5}">
                          <a16:colId xmlns:a16="http://schemas.microsoft.com/office/drawing/2014/main" val="3632733137"/>
                        </a:ext>
                      </a:extLst>
                    </a:gridCol>
                    <a:gridCol w="1661707">
                      <a:extLst>
                        <a:ext uri="{9D8B030D-6E8A-4147-A177-3AD203B41FA5}">
                          <a16:colId xmlns:a16="http://schemas.microsoft.com/office/drawing/2014/main" val="1443673612"/>
                        </a:ext>
                      </a:extLst>
                    </a:gridCol>
                    <a:gridCol w="1661707">
                      <a:extLst>
                        <a:ext uri="{9D8B030D-6E8A-4147-A177-3AD203B41FA5}">
                          <a16:colId xmlns:a16="http://schemas.microsoft.com/office/drawing/2014/main" val="2832412277"/>
                        </a:ext>
                      </a:extLst>
                    </a:gridCol>
                  </a:tblGrid>
                  <a:tr h="1193800">
                    <a:tc>
                      <a:txBody>
                        <a:bodyPr/>
                        <a:lstStyle/>
                        <a:p>
                          <a:pPr algn="ctr">
                            <a:lnSpc>
                              <a:spcPct val="150000"/>
                            </a:lnSpc>
                          </a:pPr>
                          <a:r>
                            <a:rPr lang="en-US" sz="4000" dirty="0" err="1">
                              <a:latin typeface="Arial" panose="020B0604020202020204" pitchFamily="34" charset="0"/>
                              <a:cs typeface="Arial" panose="020B0604020202020204" pitchFamily="34" charset="0"/>
                            </a:rPr>
                            <a:t>Năm</a:t>
                          </a:r>
                          <a:endParaRPr lang="en-US" sz="4000" dirty="0">
                            <a:latin typeface="Arial" panose="020B0604020202020204" pitchFamily="34" charset="0"/>
                            <a:cs typeface="Arial" panose="020B0604020202020204" pitchFamily="34" charset="0"/>
                          </a:endParaRPr>
                        </a:p>
                      </a:txBody>
                      <a:tcPr anchor="ctr">
                        <a:solidFill>
                          <a:srgbClr val="FABB17"/>
                        </a:solidFill>
                      </a:tcPr>
                    </a:tc>
                    <a:tc>
                      <a:txBody>
                        <a:bodyPr/>
                        <a:lstStyle/>
                        <a:p>
                          <a:pPr algn="ctr"/>
                          <a:r>
                            <a:rPr lang="en-US" sz="4000" dirty="0">
                              <a:latin typeface="Arial" panose="020B0604020202020204" pitchFamily="34" charset="0"/>
                              <a:cs typeface="Arial" panose="020B0604020202020204" pitchFamily="34" charset="0"/>
                            </a:rPr>
                            <a:t>2014</a:t>
                          </a:r>
                        </a:p>
                      </a:txBody>
                      <a:tcPr anchor="ctr"/>
                    </a:tc>
                    <a:tc>
                      <a:txBody>
                        <a:bodyPr/>
                        <a:lstStyle/>
                        <a:p>
                          <a:pPr algn="ctr"/>
                          <a:r>
                            <a:rPr lang="en-US" sz="4000" dirty="0">
                              <a:latin typeface="Arial" panose="020B0604020202020204" pitchFamily="34" charset="0"/>
                              <a:cs typeface="Arial" panose="020B0604020202020204" pitchFamily="34" charset="0"/>
                            </a:rPr>
                            <a:t>2015</a:t>
                          </a:r>
                        </a:p>
                      </a:txBody>
                      <a:tcPr anchor="ctr"/>
                    </a:tc>
                    <a:tc>
                      <a:txBody>
                        <a:bodyPr/>
                        <a:lstStyle/>
                        <a:p>
                          <a:pPr algn="ctr"/>
                          <a:r>
                            <a:rPr lang="en-US" sz="4000" dirty="0">
                              <a:latin typeface="Arial" panose="020B0604020202020204" pitchFamily="34" charset="0"/>
                              <a:cs typeface="Arial" panose="020B0604020202020204" pitchFamily="34" charset="0"/>
                            </a:rPr>
                            <a:t>2016</a:t>
                          </a:r>
                        </a:p>
                      </a:txBody>
                      <a:tcPr anchor="ctr"/>
                    </a:tc>
                    <a:tc>
                      <a:txBody>
                        <a:bodyPr/>
                        <a:lstStyle/>
                        <a:p>
                          <a:pPr algn="ctr"/>
                          <a:r>
                            <a:rPr lang="en-US" sz="4000" dirty="0">
                              <a:latin typeface="Arial" panose="020B0604020202020204" pitchFamily="34" charset="0"/>
                              <a:cs typeface="Arial" panose="020B0604020202020204" pitchFamily="34" charset="0"/>
                            </a:rPr>
                            <a:t>2017</a:t>
                          </a:r>
                        </a:p>
                      </a:txBody>
                      <a:tcPr anchor="ctr"/>
                    </a:tc>
                    <a:tc>
                      <a:txBody>
                        <a:bodyPr/>
                        <a:lstStyle/>
                        <a:p>
                          <a:pPr algn="ctr"/>
                          <a:r>
                            <a:rPr lang="en-US" sz="4000" dirty="0">
                              <a:latin typeface="Arial" panose="020B0604020202020204" pitchFamily="34" charset="0"/>
                              <a:cs typeface="Arial" panose="020B0604020202020204" pitchFamily="34" charset="0"/>
                            </a:rPr>
                            <a:t>2018</a:t>
                          </a:r>
                        </a:p>
                      </a:txBody>
                      <a:tcPr anchor="ctr"/>
                    </a:tc>
                    <a:tc>
                      <a:txBody>
                        <a:bodyPr/>
                        <a:lstStyle/>
                        <a:p>
                          <a:pPr algn="ctr"/>
                          <a:r>
                            <a:rPr lang="en-US" sz="4000" dirty="0">
                              <a:latin typeface="Arial" panose="020B0604020202020204" pitchFamily="34" charset="0"/>
                              <a:cs typeface="Arial" panose="020B0604020202020204" pitchFamily="34" charset="0"/>
                            </a:rPr>
                            <a:t>2019</a:t>
                          </a:r>
                        </a:p>
                      </a:txBody>
                      <a:tcPr anchor="ctr"/>
                    </a:tc>
                    <a:extLst>
                      <a:ext uri="{0D108BD9-81ED-4DB2-BD59-A6C34878D82A}">
                        <a16:rowId xmlns:a16="http://schemas.microsoft.com/office/drawing/2014/main" val="1553615575"/>
                      </a:ext>
                    </a:extLst>
                  </a:tr>
                  <a:tr h="1193800">
                    <a:tc>
                      <a:txBody>
                        <a:bodyPr/>
                        <a:lstStyle/>
                        <a:p>
                          <a:pPr algn="ctr">
                            <a:lnSpc>
                              <a:spcPct val="150000"/>
                            </a:lnSpc>
                          </a:pPr>
                          <a:r>
                            <a:rPr lang="en-US" sz="4000" dirty="0" err="1">
                              <a:latin typeface="Arial" panose="020B0604020202020204" pitchFamily="34" charset="0"/>
                              <a:cs typeface="Arial" panose="020B0604020202020204" pitchFamily="34" charset="0"/>
                            </a:rPr>
                            <a:t>Nhiệt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endParaRPr lang="en-US" sz="4000" dirty="0">
                            <a:latin typeface="Arial" panose="020B0604020202020204" pitchFamily="34" charset="0"/>
                            <a:cs typeface="Arial" panose="020B0604020202020204" pitchFamily="34" charset="0"/>
                          </a:endParaRPr>
                        </a:p>
                        <a:p>
                          <a:pPr algn="ctr">
                            <a:lnSpc>
                              <a:spcPct val="150000"/>
                            </a:lnSpc>
                          </a:pP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a:t>
                          </a:r>
                        </a:p>
                      </a:txBody>
                      <a:tcPr anchor="ctr">
                        <a:solidFill>
                          <a:srgbClr val="FABB17"/>
                        </a:solidFill>
                      </a:tcPr>
                    </a:tc>
                    <a:tc>
                      <a:txBody>
                        <a:bodyPr/>
                        <a:lstStyle/>
                        <a:p>
                          <a:pPr algn="ctr"/>
                          <a:r>
                            <a:rPr lang="en-US" sz="4000" dirty="0">
                              <a:latin typeface="Arial" panose="020B0604020202020204" pitchFamily="34" charset="0"/>
                              <a:cs typeface="Arial" panose="020B0604020202020204" pitchFamily="34" charset="0"/>
                            </a:rPr>
                            <a:t>24,6</a:t>
                          </a:r>
                        </a:p>
                      </a:txBody>
                      <a:tcPr anchor="ctr"/>
                    </a:tc>
                    <a:tc>
                      <a:txBody>
                        <a:bodyPr/>
                        <a:lstStyle/>
                        <a:p>
                          <a:pPr algn="ctr"/>
                          <a:r>
                            <a:rPr lang="en-US" sz="4000" dirty="0">
                              <a:latin typeface="Arial" panose="020B0604020202020204" pitchFamily="34" charset="0"/>
                              <a:cs typeface="Arial" panose="020B0604020202020204" pitchFamily="34" charset="0"/>
                            </a:rPr>
                            <a:t>25,3</a:t>
                          </a:r>
                        </a:p>
                      </a:txBody>
                      <a:tcPr anchor="ctr"/>
                    </a:tc>
                    <a:tc>
                      <a:txBody>
                        <a:bodyPr/>
                        <a:lstStyle/>
                        <a:p>
                          <a:pPr algn="ctr"/>
                          <a:r>
                            <a:rPr lang="en-US" sz="4000" dirty="0">
                              <a:latin typeface="Arial" panose="020B0604020202020204" pitchFamily="34" charset="0"/>
                              <a:cs typeface="Arial" panose="020B0604020202020204" pitchFamily="34" charset="0"/>
                            </a:rPr>
                            <a:t>25,2</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25,9</a:t>
                          </a:r>
                        </a:p>
                      </a:txBody>
                      <a:tcPr anchor="ctr"/>
                    </a:tc>
                    <a:extLst>
                      <a:ext uri="{0D108BD9-81ED-4DB2-BD59-A6C34878D82A}">
                        <a16:rowId xmlns:a16="http://schemas.microsoft.com/office/drawing/2014/main" val="1863989073"/>
                      </a:ext>
                    </a:extLst>
                  </a:tr>
                </a:tbl>
              </a:graphicData>
            </a:graphic>
          </p:graphicFrame>
        </mc:Choice>
        <mc:Fallback xmlns="">
          <p:graphicFrame>
            <p:nvGraphicFramePr>
              <p:cNvPr id="14" name="Table 16">
                <a:extLst>
                  <a:ext uri="{FF2B5EF4-FFF2-40B4-BE49-F238E27FC236}">
                    <a16:creationId xmlns:a16="http://schemas.microsoft.com/office/drawing/2014/main" id="{A4D731AD-74A1-02BE-0BC1-57E3AC2F2D72}"/>
                  </a:ext>
                </a:extLst>
              </p:cNvPr>
              <p:cNvGraphicFramePr>
                <a:graphicFrameLocks noGrp="1"/>
              </p:cNvGraphicFramePr>
              <p:nvPr>
                <p:extLst>
                  <p:ext uri="{D42A27DB-BD31-4B8C-83A1-F6EECF244321}">
                    <p14:modId xmlns:p14="http://schemas.microsoft.com/office/powerpoint/2010/main" val="2144466303"/>
                  </p:ext>
                </p:extLst>
              </p:nvPr>
            </p:nvGraphicFramePr>
            <p:xfrm>
              <a:off x="2632148" y="5088744"/>
              <a:ext cx="13293654" cy="3001074"/>
            </p:xfrm>
            <a:graphic>
              <a:graphicData uri="http://schemas.openxmlformats.org/drawingml/2006/table">
                <a:tbl>
                  <a:tblPr firstRow="1" bandRow="1">
                    <a:tableStyleId>{5940675A-B579-460E-94D1-54222C63F5DA}</a:tableStyleId>
                  </a:tblPr>
                  <a:tblGrid>
                    <a:gridCol w="3463852">
                      <a:extLst>
                        <a:ext uri="{9D8B030D-6E8A-4147-A177-3AD203B41FA5}">
                          <a16:colId xmlns:a16="http://schemas.microsoft.com/office/drawing/2014/main" val="2355627280"/>
                        </a:ext>
                      </a:extLst>
                    </a:gridCol>
                    <a:gridCol w="1521267">
                      <a:extLst>
                        <a:ext uri="{9D8B030D-6E8A-4147-A177-3AD203B41FA5}">
                          <a16:colId xmlns:a16="http://schemas.microsoft.com/office/drawing/2014/main" val="3340367568"/>
                        </a:ext>
                      </a:extLst>
                    </a:gridCol>
                    <a:gridCol w="1661707">
                      <a:extLst>
                        <a:ext uri="{9D8B030D-6E8A-4147-A177-3AD203B41FA5}">
                          <a16:colId xmlns:a16="http://schemas.microsoft.com/office/drawing/2014/main" val="3713750233"/>
                        </a:ext>
                      </a:extLst>
                    </a:gridCol>
                    <a:gridCol w="1661707">
                      <a:extLst>
                        <a:ext uri="{9D8B030D-6E8A-4147-A177-3AD203B41FA5}">
                          <a16:colId xmlns:a16="http://schemas.microsoft.com/office/drawing/2014/main" val="1960098888"/>
                        </a:ext>
                      </a:extLst>
                    </a:gridCol>
                    <a:gridCol w="1661707">
                      <a:extLst>
                        <a:ext uri="{9D8B030D-6E8A-4147-A177-3AD203B41FA5}">
                          <a16:colId xmlns:a16="http://schemas.microsoft.com/office/drawing/2014/main" val="3632733137"/>
                        </a:ext>
                      </a:extLst>
                    </a:gridCol>
                    <a:gridCol w="1661707">
                      <a:extLst>
                        <a:ext uri="{9D8B030D-6E8A-4147-A177-3AD203B41FA5}">
                          <a16:colId xmlns:a16="http://schemas.microsoft.com/office/drawing/2014/main" val="1443673612"/>
                        </a:ext>
                      </a:extLst>
                    </a:gridCol>
                    <a:gridCol w="1661707">
                      <a:extLst>
                        <a:ext uri="{9D8B030D-6E8A-4147-A177-3AD203B41FA5}">
                          <a16:colId xmlns:a16="http://schemas.microsoft.com/office/drawing/2014/main" val="2832412277"/>
                        </a:ext>
                      </a:extLst>
                    </a:gridCol>
                  </a:tblGrid>
                  <a:tr h="1193800">
                    <a:tc>
                      <a:txBody>
                        <a:bodyPr/>
                        <a:lstStyle/>
                        <a:p>
                          <a:pPr algn="ctr">
                            <a:lnSpc>
                              <a:spcPct val="150000"/>
                            </a:lnSpc>
                          </a:pPr>
                          <a:r>
                            <a:rPr lang="en-US" sz="4000" dirty="0" err="1">
                              <a:latin typeface="Arial" panose="020B0604020202020204" pitchFamily="34" charset="0"/>
                              <a:cs typeface="Arial" panose="020B0604020202020204" pitchFamily="34" charset="0"/>
                            </a:rPr>
                            <a:t>Năm</a:t>
                          </a:r>
                          <a:endParaRPr lang="en-US" sz="4000" dirty="0">
                            <a:latin typeface="Arial" panose="020B0604020202020204" pitchFamily="34" charset="0"/>
                            <a:cs typeface="Arial" panose="020B0604020202020204" pitchFamily="34" charset="0"/>
                          </a:endParaRPr>
                        </a:p>
                      </a:txBody>
                      <a:tcPr anchor="ctr">
                        <a:solidFill>
                          <a:srgbClr val="FABB17"/>
                        </a:solidFill>
                      </a:tcPr>
                    </a:tc>
                    <a:tc>
                      <a:txBody>
                        <a:bodyPr/>
                        <a:lstStyle/>
                        <a:p>
                          <a:pPr algn="ctr"/>
                          <a:r>
                            <a:rPr lang="en-US" sz="4000" dirty="0">
                              <a:latin typeface="Arial" panose="020B0604020202020204" pitchFamily="34" charset="0"/>
                              <a:cs typeface="Arial" panose="020B0604020202020204" pitchFamily="34" charset="0"/>
                            </a:rPr>
                            <a:t>2014</a:t>
                          </a:r>
                        </a:p>
                      </a:txBody>
                      <a:tcPr anchor="ctr"/>
                    </a:tc>
                    <a:tc>
                      <a:txBody>
                        <a:bodyPr/>
                        <a:lstStyle/>
                        <a:p>
                          <a:pPr algn="ctr"/>
                          <a:r>
                            <a:rPr lang="en-US" sz="4000" dirty="0">
                              <a:latin typeface="Arial" panose="020B0604020202020204" pitchFamily="34" charset="0"/>
                              <a:cs typeface="Arial" panose="020B0604020202020204" pitchFamily="34" charset="0"/>
                            </a:rPr>
                            <a:t>2015</a:t>
                          </a:r>
                        </a:p>
                      </a:txBody>
                      <a:tcPr anchor="ctr"/>
                    </a:tc>
                    <a:tc>
                      <a:txBody>
                        <a:bodyPr/>
                        <a:lstStyle/>
                        <a:p>
                          <a:pPr algn="ctr"/>
                          <a:r>
                            <a:rPr lang="en-US" sz="4000" dirty="0">
                              <a:latin typeface="Arial" panose="020B0604020202020204" pitchFamily="34" charset="0"/>
                              <a:cs typeface="Arial" panose="020B0604020202020204" pitchFamily="34" charset="0"/>
                            </a:rPr>
                            <a:t>2016</a:t>
                          </a:r>
                        </a:p>
                      </a:txBody>
                      <a:tcPr anchor="ctr"/>
                    </a:tc>
                    <a:tc>
                      <a:txBody>
                        <a:bodyPr/>
                        <a:lstStyle/>
                        <a:p>
                          <a:pPr algn="ctr"/>
                          <a:r>
                            <a:rPr lang="en-US" sz="4000" dirty="0">
                              <a:latin typeface="Arial" panose="020B0604020202020204" pitchFamily="34" charset="0"/>
                              <a:cs typeface="Arial" panose="020B0604020202020204" pitchFamily="34" charset="0"/>
                            </a:rPr>
                            <a:t>2017</a:t>
                          </a:r>
                        </a:p>
                      </a:txBody>
                      <a:tcPr anchor="ctr"/>
                    </a:tc>
                    <a:tc>
                      <a:txBody>
                        <a:bodyPr/>
                        <a:lstStyle/>
                        <a:p>
                          <a:pPr algn="ctr"/>
                          <a:r>
                            <a:rPr lang="en-US" sz="4000" dirty="0">
                              <a:latin typeface="Arial" panose="020B0604020202020204" pitchFamily="34" charset="0"/>
                              <a:cs typeface="Arial" panose="020B0604020202020204" pitchFamily="34" charset="0"/>
                            </a:rPr>
                            <a:t>2018</a:t>
                          </a:r>
                        </a:p>
                      </a:txBody>
                      <a:tcPr anchor="ctr"/>
                    </a:tc>
                    <a:tc>
                      <a:txBody>
                        <a:bodyPr/>
                        <a:lstStyle/>
                        <a:p>
                          <a:pPr algn="ctr"/>
                          <a:r>
                            <a:rPr lang="en-US" sz="4000" dirty="0">
                              <a:latin typeface="Arial" panose="020B0604020202020204" pitchFamily="34" charset="0"/>
                              <a:cs typeface="Arial" panose="020B0604020202020204" pitchFamily="34" charset="0"/>
                            </a:rPr>
                            <a:t>2019</a:t>
                          </a:r>
                        </a:p>
                      </a:txBody>
                      <a:tcPr anchor="ctr"/>
                    </a:tc>
                    <a:extLst>
                      <a:ext uri="{0D108BD9-81ED-4DB2-BD59-A6C34878D82A}">
                        <a16:rowId xmlns:a16="http://schemas.microsoft.com/office/drawing/2014/main" val="1553615575"/>
                      </a:ext>
                    </a:extLst>
                  </a:tr>
                  <a:tr h="1807274">
                    <a:tc>
                      <a:txBody>
                        <a:bodyPr/>
                        <a:lstStyle/>
                        <a:p>
                          <a:endParaRPr lang="en-US"/>
                        </a:p>
                      </a:txBody>
                      <a:tcPr anchor="ctr">
                        <a:blipFill>
                          <a:blip r:embed="rId14"/>
                          <a:stretch>
                            <a:fillRect l="-176" t="-66667" r="-283831" b="-14478"/>
                          </a:stretch>
                        </a:blipFill>
                      </a:tcPr>
                    </a:tc>
                    <a:tc>
                      <a:txBody>
                        <a:bodyPr/>
                        <a:lstStyle/>
                        <a:p>
                          <a:pPr algn="ctr"/>
                          <a:r>
                            <a:rPr lang="en-US" sz="4000" dirty="0">
                              <a:latin typeface="Arial" panose="020B0604020202020204" pitchFamily="34" charset="0"/>
                              <a:cs typeface="Arial" panose="020B0604020202020204" pitchFamily="34" charset="0"/>
                            </a:rPr>
                            <a:t>24,6</a:t>
                          </a:r>
                        </a:p>
                      </a:txBody>
                      <a:tcPr anchor="ctr"/>
                    </a:tc>
                    <a:tc>
                      <a:txBody>
                        <a:bodyPr/>
                        <a:lstStyle/>
                        <a:p>
                          <a:pPr algn="ctr"/>
                          <a:r>
                            <a:rPr lang="en-US" sz="4000" dirty="0">
                              <a:latin typeface="Arial" panose="020B0604020202020204" pitchFamily="34" charset="0"/>
                              <a:cs typeface="Arial" panose="020B0604020202020204" pitchFamily="34" charset="0"/>
                            </a:rPr>
                            <a:t>25,3</a:t>
                          </a:r>
                        </a:p>
                      </a:txBody>
                      <a:tcPr anchor="ctr"/>
                    </a:tc>
                    <a:tc>
                      <a:txBody>
                        <a:bodyPr/>
                        <a:lstStyle/>
                        <a:p>
                          <a:pPr algn="ctr"/>
                          <a:r>
                            <a:rPr lang="en-US" sz="4000" dirty="0">
                              <a:latin typeface="Arial" panose="020B0604020202020204" pitchFamily="34" charset="0"/>
                              <a:cs typeface="Arial" panose="020B0604020202020204" pitchFamily="34" charset="0"/>
                            </a:rPr>
                            <a:t>25,2</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25,9</a:t>
                          </a:r>
                        </a:p>
                      </a:txBody>
                      <a:tcPr anchor="ctr"/>
                    </a:tc>
                    <a:extLst>
                      <a:ext uri="{0D108BD9-81ED-4DB2-BD59-A6C34878D82A}">
                        <a16:rowId xmlns:a16="http://schemas.microsoft.com/office/drawing/2014/main" val="1863989073"/>
                      </a:ext>
                    </a:extLst>
                  </a:tr>
                </a:tbl>
              </a:graphicData>
            </a:graphic>
          </p:graphicFrame>
        </mc:Fallback>
      </mc:AlternateContent>
    </p:spTree>
    <p:extLst>
      <p:ext uri="{BB962C8B-B14F-4D97-AF65-F5344CB8AC3E}">
        <p14:creationId xmlns:p14="http://schemas.microsoft.com/office/powerpoint/2010/main" val="8274822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39082">
            <a:off x="16460587" y="989380"/>
            <a:ext cx="2108060" cy="689911"/>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12898" b="27291"/>
          <a:stretch>
            <a:fillRect/>
          </a:stretch>
        </p:blipFill>
        <p:spPr>
          <a:xfrm>
            <a:off x="15458339" y="8070964"/>
            <a:ext cx="2829661" cy="2267605"/>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3489966">
            <a:off x="-136939" y="120511"/>
            <a:ext cx="2125827" cy="1240710"/>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700000">
            <a:off x="-418062" y="7870907"/>
            <a:ext cx="2688074" cy="2774786"/>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t="29629" r="32067"/>
          <a:stretch>
            <a:fillRect/>
          </a:stretch>
        </p:blipFill>
        <p:spPr>
          <a:xfrm rot="10799999">
            <a:off x="-330919" y="2028862"/>
            <a:ext cx="1828605" cy="1927957"/>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r="55716"/>
          <a:stretch>
            <a:fillRect/>
          </a:stretch>
        </p:blipFill>
        <p:spPr>
          <a:xfrm rot="-7262247">
            <a:off x="1764472" y="-74727"/>
            <a:ext cx="1825488" cy="831952"/>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2812927" y="1104900"/>
            <a:ext cx="1258344" cy="1176551"/>
          </a:xfrm>
          <a:prstGeom prst="rect">
            <a:avLst/>
          </a:prstGeom>
        </p:spPr>
      </p:pic>
      <p:pic>
        <p:nvPicPr>
          <p:cNvPr id="16" name="Picture 1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605585">
            <a:off x="16013401" y="2814333"/>
            <a:ext cx="786511" cy="1327444"/>
          </a:xfrm>
          <a:prstGeom prst="rect">
            <a:avLst/>
          </a:prstGeom>
        </p:spPr>
      </p:pic>
      <p:graphicFrame>
        <p:nvGraphicFramePr>
          <p:cNvPr id="22" name="Chart 21">
            <a:extLst>
              <a:ext uri="{FF2B5EF4-FFF2-40B4-BE49-F238E27FC236}">
                <a16:creationId xmlns:a16="http://schemas.microsoft.com/office/drawing/2014/main" id="{F18EF356-FBA2-BC3F-A91E-D5C16E0B57A1}"/>
              </a:ext>
            </a:extLst>
          </p:cNvPr>
          <p:cNvGraphicFramePr/>
          <p:nvPr>
            <p:extLst>
              <p:ext uri="{D42A27DB-BD31-4B8C-83A1-F6EECF244321}">
                <p14:modId xmlns:p14="http://schemas.microsoft.com/office/powerpoint/2010/main" val="293585213"/>
              </p:ext>
            </p:extLst>
          </p:nvPr>
        </p:nvGraphicFramePr>
        <p:xfrm>
          <a:off x="2242401" y="1358147"/>
          <a:ext cx="13182600" cy="8128000"/>
        </p:xfrm>
        <a:graphic>
          <a:graphicData uri="http://schemas.openxmlformats.org/drawingml/2006/chart">
            <c:chart xmlns:c="http://schemas.openxmlformats.org/drawingml/2006/chart" xmlns:r="http://schemas.openxmlformats.org/officeDocument/2006/relationships" r:id="rId18"/>
          </a:graphicData>
        </a:graphic>
      </p:graphicFrame>
    </p:spTree>
    <p:extLst>
      <p:ext uri="{BB962C8B-B14F-4D97-AF65-F5344CB8AC3E}">
        <p14:creationId xmlns:p14="http://schemas.microsoft.com/office/powerpoint/2010/main" val="672966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in)">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73434" y="4359662"/>
            <a:ext cx="1282261" cy="1198914"/>
          </a:xfrm>
          <a:prstGeom prst="rect">
            <a:avLst/>
          </a:prstGeom>
        </p:spPr>
      </p:pic>
      <p:sp>
        <p:nvSpPr>
          <p:cNvPr id="3" name="Hộp Văn bản 2">
            <a:extLst>
              <a:ext uri="{FF2B5EF4-FFF2-40B4-BE49-F238E27FC236}">
                <a16:creationId xmlns:a16="http://schemas.microsoft.com/office/drawing/2014/main" id="{6FD0551A-50D0-F12A-6FDE-84EA6575492D}"/>
              </a:ext>
            </a:extLst>
          </p:cNvPr>
          <p:cNvSpPr txBox="1"/>
          <p:nvPr/>
        </p:nvSpPr>
        <p:spPr>
          <a:xfrm>
            <a:off x="5443109" y="1790700"/>
            <a:ext cx="93726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6" name="Hộp Văn bản 5">
            <a:extLst>
              <a:ext uri="{FF2B5EF4-FFF2-40B4-BE49-F238E27FC236}">
                <a16:creationId xmlns:a16="http://schemas.microsoft.com/office/drawing/2014/main" id="{3532BF99-5864-3BED-509A-CAA47E8592D9}"/>
              </a:ext>
            </a:extLst>
          </p:cNvPr>
          <p:cNvSpPr txBox="1"/>
          <p:nvPr/>
        </p:nvSpPr>
        <p:spPr>
          <a:xfrm>
            <a:off x="5781012" y="3966411"/>
            <a:ext cx="10365580" cy="707886"/>
          </a:xfrm>
          <a:prstGeom prst="rect">
            <a:avLst/>
          </a:prstGeom>
          <a:noFill/>
        </p:spPr>
        <p:txBody>
          <a:bodyPr wrap="square">
            <a:spAutoFit/>
          </a:bodyPr>
          <a:lstStyle/>
          <a:p>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Ô</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n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lại</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tính</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chất</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về</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tia</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phân</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giác</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của</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một</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góc</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
        <p:nvSpPr>
          <p:cNvPr id="9" name="Hộp Văn bản 8">
            <a:extLst>
              <a:ext uri="{FF2B5EF4-FFF2-40B4-BE49-F238E27FC236}">
                <a16:creationId xmlns:a16="http://schemas.microsoft.com/office/drawing/2014/main" id="{A694DE7F-34D9-19F8-EB27-ECF8483BAF7F}"/>
              </a:ext>
            </a:extLst>
          </p:cNvPr>
          <p:cNvSpPr txBox="1"/>
          <p:nvPr/>
        </p:nvSpPr>
        <p:spPr>
          <a:xfrm>
            <a:off x="5781012" y="5607941"/>
            <a:ext cx="10365580" cy="901593"/>
          </a:xfrm>
          <a:prstGeom prst="rect">
            <a:avLst/>
          </a:prstGeom>
          <a:noFill/>
        </p:spPr>
        <p:txBody>
          <a:bodyPr wrap="square">
            <a:spAutoFit/>
          </a:bodyPr>
          <a:lstStyle/>
          <a:p>
            <a:pPr marL="0" marR="0" algn="just">
              <a:lnSpc>
                <a:spcPct val="150000"/>
              </a:lnSpc>
              <a:spcBef>
                <a:spcPts val="600"/>
              </a:spcBef>
              <a:spcAft>
                <a:spcPts val="600"/>
              </a:spcAft>
            </a:pPr>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Hoàn thành các bài tập trong SBT.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7" name="Hộp Văn bản 16">
            <a:extLst>
              <a:ext uri="{FF2B5EF4-FFF2-40B4-BE49-F238E27FC236}">
                <a16:creationId xmlns:a16="http://schemas.microsoft.com/office/drawing/2014/main" id="{A156A50B-F407-CB6A-D966-9274BF444677}"/>
              </a:ext>
            </a:extLst>
          </p:cNvPr>
          <p:cNvSpPr txBox="1"/>
          <p:nvPr/>
        </p:nvSpPr>
        <p:spPr>
          <a:xfrm>
            <a:off x="5781012" y="7264974"/>
            <a:ext cx="10365580" cy="901593"/>
          </a:xfrm>
          <a:prstGeom prst="rect">
            <a:avLst/>
          </a:prstGeom>
          <a:noFill/>
        </p:spPr>
        <p:txBody>
          <a:bodyPr wrap="square">
            <a:spAutoFit/>
          </a:bodyPr>
          <a:lstStyle/>
          <a:p>
            <a:pPr algn="just">
              <a:lnSpc>
                <a:spcPct val="150000"/>
              </a:lnSpc>
            </a:pPr>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Chuẩn bị bài mới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Bài</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tập</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cuối</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chương</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V</a:t>
            </a:r>
            <a:r>
              <a:rPr lang="vi-VN" sz="4000" b="1" i="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pic>
        <p:nvPicPr>
          <p:cNvPr id="19" name="Đồ họa 18" descr="Genie Bottle outline">
            <a:extLst>
              <a:ext uri="{FF2B5EF4-FFF2-40B4-BE49-F238E27FC236}">
                <a16:creationId xmlns:a16="http://schemas.microsoft.com/office/drawing/2014/main" id="{56F0FFA0-0F68-2C9A-F712-0E2A217401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25149" y="3478645"/>
            <a:ext cx="1393438" cy="1393438"/>
          </a:xfrm>
          <a:prstGeom prst="rect">
            <a:avLst/>
          </a:prstGeom>
        </p:spPr>
      </p:pic>
      <p:pic>
        <p:nvPicPr>
          <p:cNvPr id="20" name="Đồ họa 19" descr="Genie Bottle outline">
            <a:extLst>
              <a:ext uri="{FF2B5EF4-FFF2-40B4-BE49-F238E27FC236}">
                <a16:creationId xmlns:a16="http://schemas.microsoft.com/office/drawing/2014/main" id="{14C563E7-F1E2-B638-A245-032649B016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40890" y="5368323"/>
            <a:ext cx="1393438" cy="1393438"/>
          </a:xfrm>
          <a:prstGeom prst="rect">
            <a:avLst/>
          </a:prstGeom>
        </p:spPr>
      </p:pic>
      <p:pic>
        <p:nvPicPr>
          <p:cNvPr id="21" name="Đồ họa 20" descr="Genie Bottle outline">
            <a:extLst>
              <a:ext uri="{FF2B5EF4-FFF2-40B4-BE49-F238E27FC236}">
                <a16:creationId xmlns:a16="http://schemas.microsoft.com/office/drawing/2014/main" id="{41424F33-45F8-FC8A-13F1-633AD56DBBE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40890" y="7539709"/>
            <a:ext cx="1393438" cy="1393438"/>
          </a:xfrm>
          <a:prstGeom prst="rect">
            <a:avLst/>
          </a:prstGeom>
        </p:spPr>
      </p:pic>
    </p:spTree>
    <p:extLst>
      <p:ext uri="{BB962C8B-B14F-4D97-AF65-F5344CB8AC3E}">
        <p14:creationId xmlns:p14="http://schemas.microsoft.com/office/powerpoint/2010/main" val="42542478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anim calcmode="lin" valueType="num">
                                      <p:cBhvr>
                                        <p:cTn id="25" dur="500" fill="hold"/>
                                        <p:tgtEl>
                                          <p:spTgt spid="20"/>
                                        </p:tgtEl>
                                        <p:attrNameLst>
                                          <p:attrName>ppt_x</p:attrName>
                                        </p:attrNameLst>
                                      </p:cBhvr>
                                      <p:tavLst>
                                        <p:tav tm="0">
                                          <p:val>
                                            <p:strVal val="#ppt_x"/>
                                          </p:val>
                                        </p:tav>
                                        <p:tav tm="100000">
                                          <p:val>
                                            <p:strVal val="#ppt_x"/>
                                          </p:val>
                                        </p:tav>
                                      </p:tavLst>
                                    </p:anim>
                                    <p:anim calcmode="lin" valueType="num">
                                      <p:cBhvr>
                                        <p:cTn id="26" dur="5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anim calcmode="lin" valueType="num">
                                      <p:cBhvr>
                                        <p:cTn id="30" dur="500" fill="hold"/>
                                        <p:tgtEl>
                                          <p:spTgt spid="9"/>
                                        </p:tgtEl>
                                        <p:attrNameLst>
                                          <p:attrName>ppt_x</p:attrName>
                                        </p:attrNameLst>
                                      </p:cBhvr>
                                      <p:tavLst>
                                        <p:tav tm="0">
                                          <p:val>
                                            <p:strVal val="#ppt_x"/>
                                          </p:val>
                                        </p:tav>
                                        <p:tav tm="100000">
                                          <p:val>
                                            <p:strVal val="#ppt_x"/>
                                          </p:val>
                                        </p:tav>
                                      </p:tavLst>
                                    </p:anim>
                                    <p:anim calcmode="lin" valueType="num">
                                      <p:cBhvr>
                                        <p:cTn id="31"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anim calcmode="lin" valueType="num">
                                      <p:cBhvr>
                                        <p:cTn id="37" dur="500" fill="hold"/>
                                        <p:tgtEl>
                                          <p:spTgt spid="21"/>
                                        </p:tgtEl>
                                        <p:attrNameLst>
                                          <p:attrName>ppt_x</p:attrName>
                                        </p:attrNameLst>
                                      </p:cBhvr>
                                      <p:tavLst>
                                        <p:tav tm="0">
                                          <p:val>
                                            <p:strVal val="#ppt_x"/>
                                          </p:val>
                                        </p:tav>
                                        <p:tav tm="100000">
                                          <p:val>
                                            <p:strVal val="#ppt_x"/>
                                          </p:val>
                                        </p:tav>
                                      </p:tavLst>
                                    </p:anim>
                                    <p:anim calcmode="lin" valueType="num">
                                      <p:cBhvr>
                                        <p:cTn id="38" dur="500" fill="hold"/>
                                        <p:tgtEl>
                                          <p:spTgt spid="2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anim calcmode="lin" valueType="num">
                                      <p:cBhvr>
                                        <p:cTn id="42" dur="500" fill="hold"/>
                                        <p:tgtEl>
                                          <p:spTgt spid="17"/>
                                        </p:tgtEl>
                                        <p:attrNameLst>
                                          <p:attrName>ppt_x</p:attrName>
                                        </p:attrNameLst>
                                      </p:cBhvr>
                                      <p:tavLst>
                                        <p:tav tm="0">
                                          <p:val>
                                            <p:strVal val="#ppt_x"/>
                                          </p:val>
                                        </p:tav>
                                        <p:tav tm="100000">
                                          <p:val>
                                            <p:strVal val="#ppt_x"/>
                                          </p:val>
                                        </p:tav>
                                      </p:tavLst>
                                    </p:anim>
                                    <p:anim calcmode="lin" valueType="num">
                                      <p:cBhvr>
                                        <p:cTn id="4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5457">
            <a:off x="788880" y="3209819"/>
            <a:ext cx="649653" cy="618795"/>
          </a:xfrm>
          <a:prstGeom prst="rect">
            <a:avLst/>
          </a:prstGeom>
        </p:spPr>
      </p:pic>
      <p:sp>
        <p:nvSpPr>
          <p:cNvPr id="14" name="Hộp Văn bản 13">
            <a:extLst>
              <a:ext uri="{FF2B5EF4-FFF2-40B4-BE49-F238E27FC236}">
                <a16:creationId xmlns:a16="http://schemas.microsoft.com/office/drawing/2014/main" id="{E92C1F30-377E-D249-6BD9-71C376017100}"/>
              </a:ext>
            </a:extLst>
          </p:cNvPr>
          <p:cNvSpPr txBox="1"/>
          <p:nvPr/>
        </p:nvSpPr>
        <p:spPr>
          <a:xfrm>
            <a:off x="3276599" y="3627211"/>
            <a:ext cx="11734800"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HẸN GẶP LẠI CÁC EM TRONG BUỔI HỌC SAU</a:t>
            </a:r>
          </a:p>
        </p:txBody>
      </p:sp>
    </p:spTree>
    <p:extLst>
      <p:ext uri="{BB962C8B-B14F-4D97-AF65-F5344CB8AC3E}">
        <p14:creationId xmlns:p14="http://schemas.microsoft.com/office/powerpoint/2010/main" val="30516966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p:cTn id="7"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40501" y="8801100"/>
            <a:ext cx="7927700" cy="3837715"/>
            <a:chOff x="0" y="0"/>
            <a:chExt cx="3290570" cy="3295650"/>
          </a:xfrm>
        </p:grpSpPr>
        <p:sp>
          <p:nvSpPr>
            <p:cNvPr id="3" name="Freeform 3"/>
            <p:cNvSpPr/>
            <p:nvPr/>
          </p:nvSpPr>
          <p:spPr>
            <a:xfrm>
              <a:off x="0" y="0"/>
              <a:ext cx="2635616" cy="1120507"/>
            </a:xfrm>
            <a:custGeom>
              <a:avLst/>
              <a:gdLst/>
              <a:ahLst/>
              <a:cxnLst/>
              <a:rect l="l" t="t" r="r" b="b"/>
              <a:pathLst>
                <a:path w="2635616" h="1120507">
                  <a:moveTo>
                    <a:pt x="2635616" y="3933"/>
                  </a:moveTo>
                  <a:lnTo>
                    <a:pt x="0" y="3933"/>
                  </a:lnTo>
                  <a:lnTo>
                    <a:pt x="0" y="0"/>
                  </a:lnTo>
                  <a:lnTo>
                    <a:pt x="2635616" y="0"/>
                  </a:lnTo>
                  <a:lnTo>
                    <a:pt x="2635616" y="3933"/>
                  </a:lnTo>
                  <a:close/>
                  <a:moveTo>
                    <a:pt x="2635616" y="159300"/>
                  </a:moveTo>
                  <a:lnTo>
                    <a:pt x="0" y="159300"/>
                  </a:lnTo>
                  <a:lnTo>
                    <a:pt x="0" y="163233"/>
                  </a:lnTo>
                  <a:lnTo>
                    <a:pt x="2635616" y="163233"/>
                  </a:lnTo>
                  <a:lnTo>
                    <a:pt x="2635616" y="159300"/>
                  </a:lnTo>
                  <a:close/>
                  <a:moveTo>
                    <a:pt x="2635616" y="319091"/>
                  </a:moveTo>
                  <a:lnTo>
                    <a:pt x="0" y="319091"/>
                  </a:lnTo>
                  <a:lnTo>
                    <a:pt x="0" y="323025"/>
                  </a:lnTo>
                  <a:lnTo>
                    <a:pt x="2635616" y="323025"/>
                  </a:lnTo>
                  <a:lnTo>
                    <a:pt x="2635616" y="319091"/>
                  </a:lnTo>
                  <a:close/>
                  <a:moveTo>
                    <a:pt x="2635616" y="478391"/>
                  </a:moveTo>
                  <a:lnTo>
                    <a:pt x="0" y="478391"/>
                  </a:lnTo>
                  <a:lnTo>
                    <a:pt x="0" y="482325"/>
                  </a:lnTo>
                  <a:lnTo>
                    <a:pt x="2635616" y="482325"/>
                  </a:lnTo>
                  <a:lnTo>
                    <a:pt x="2635616" y="478391"/>
                  </a:lnTo>
                  <a:close/>
                  <a:moveTo>
                    <a:pt x="2635616" y="637691"/>
                  </a:moveTo>
                  <a:lnTo>
                    <a:pt x="0" y="637691"/>
                  </a:lnTo>
                  <a:lnTo>
                    <a:pt x="0" y="641624"/>
                  </a:lnTo>
                  <a:lnTo>
                    <a:pt x="2635616" y="641624"/>
                  </a:lnTo>
                  <a:lnTo>
                    <a:pt x="2635616" y="637691"/>
                  </a:lnTo>
                  <a:close/>
                  <a:moveTo>
                    <a:pt x="2635616" y="797482"/>
                  </a:moveTo>
                  <a:lnTo>
                    <a:pt x="0" y="797482"/>
                  </a:lnTo>
                  <a:lnTo>
                    <a:pt x="0" y="801416"/>
                  </a:lnTo>
                  <a:lnTo>
                    <a:pt x="2635616" y="801416"/>
                  </a:lnTo>
                  <a:lnTo>
                    <a:pt x="2635616" y="797482"/>
                  </a:lnTo>
                  <a:close/>
                  <a:moveTo>
                    <a:pt x="2635616" y="956782"/>
                  </a:moveTo>
                  <a:lnTo>
                    <a:pt x="0" y="956782"/>
                  </a:lnTo>
                  <a:lnTo>
                    <a:pt x="0" y="960716"/>
                  </a:lnTo>
                  <a:lnTo>
                    <a:pt x="2635616" y="960716"/>
                  </a:lnTo>
                  <a:lnTo>
                    <a:pt x="2635616" y="956782"/>
                  </a:lnTo>
                  <a:close/>
                  <a:moveTo>
                    <a:pt x="2635616" y="1116574"/>
                  </a:moveTo>
                  <a:lnTo>
                    <a:pt x="0" y="1116574"/>
                  </a:lnTo>
                  <a:lnTo>
                    <a:pt x="0" y="1120507"/>
                  </a:lnTo>
                  <a:lnTo>
                    <a:pt x="2635616" y="1120507"/>
                  </a:lnTo>
                  <a:lnTo>
                    <a:pt x="2635616" y="1116574"/>
                  </a:lnTo>
                  <a:close/>
                </a:path>
              </a:pathLst>
            </a:custGeom>
            <a:solidFill>
              <a:srgbClr val="F46E16">
                <a:alpha val="49804"/>
              </a:srgbClr>
            </a:solidFill>
          </p:spPr>
        </p:sp>
      </p:grpSp>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28147" y="6244645"/>
            <a:ext cx="1204873" cy="1073432"/>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999684">
            <a:off x="3101898" y="635574"/>
            <a:ext cx="1958314" cy="640903"/>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697421" y="8954802"/>
            <a:ext cx="1006913" cy="941464"/>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05585">
            <a:off x="14074208" y="8563289"/>
            <a:ext cx="756373" cy="1276579"/>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594396" y="6016045"/>
            <a:ext cx="1006913" cy="941464"/>
          </a:xfrm>
          <a:prstGeom prst="rect">
            <a:avLst/>
          </a:prstGeom>
        </p:spPr>
      </p:pic>
      <p:sp>
        <p:nvSpPr>
          <p:cNvPr id="22" name="Hộp Văn bản 21">
            <a:extLst>
              <a:ext uri="{FF2B5EF4-FFF2-40B4-BE49-F238E27FC236}">
                <a16:creationId xmlns:a16="http://schemas.microsoft.com/office/drawing/2014/main" id="{4503D02A-8942-BBD2-6D6E-148F81F53DDA}"/>
              </a:ext>
            </a:extLst>
          </p:cNvPr>
          <p:cNvSpPr txBox="1"/>
          <p:nvPr/>
        </p:nvSpPr>
        <p:spPr>
          <a:xfrm>
            <a:off x="2510096" y="3468522"/>
            <a:ext cx="13258800" cy="2034596"/>
          </a:xfrm>
          <a:prstGeom prst="rect">
            <a:avLst/>
          </a:prstGeom>
          <a:noFill/>
        </p:spPr>
        <p:txBody>
          <a:bodyPr wrap="square" rtlCol="0">
            <a:spAutoFit/>
          </a:bodyPr>
          <a:lstStyle/>
          <a:p>
            <a:pPr algn="ctr">
              <a:lnSpc>
                <a:spcPct val="150000"/>
              </a:lnSpc>
            </a:pPr>
            <a:r>
              <a:rPr lang="en-US" sz="9600" b="1" dirty="0">
                <a:latin typeface="Arial" panose="020B0604020202020204" pitchFamily="34" charset="0"/>
                <a:cs typeface="Arial" panose="020B0604020202020204" pitchFamily="34" charset="0"/>
              </a:rPr>
              <a:t>LUYỆN TẬP CHUNG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p:cTn id="7"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2133" b="40806"/>
          <a:stretch>
            <a:fillRect/>
          </a:stretch>
        </p:blipFill>
        <p:spPr>
          <a:xfrm>
            <a:off x="15717566" y="8980112"/>
            <a:ext cx="2570434" cy="166238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239082">
            <a:off x="369669" y="8826708"/>
            <a:ext cx="1996757" cy="653484"/>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659624" y="504795"/>
            <a:ext cx="1120652" cy="1047810"/>
          </a:xfrm>
          <a:prstGeom prst="rect">
            <a:avLst/>
          </a:prstGeom>
        </p:spPr>
      </p:pic>
      <p:pic>
        <p:nvPicPr>
          <p:cNvPr id="21" name="Picture 2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1325" y="1705501"/>
            <a:ext cx="1163374" cy="1087755"/>
          </a:xfrm>
          <a:prstGeom prst="rect">
            <a:avLst/>
          </a:prstGeom>
        </p:spPr>
      </p:pic>
      <p:sp>
        <p:nvSpPr>
          <p:cNvPr id="26" name="Hình Bầu dục 25">
            <a:extLst>
              <a:ext uri="{FF2B5EF4-FFF2-40B4-BE49-F238E27FC236}">
                <a16:creationId xmlns:a16="http://schemas.microsoft.com/office/drawing/2014/main" id="{184EE9CB-7692-EAC7-F673-7007FAA735D1}"/>
              </a:ext>
            </a:extLst>
          </p:cNvPr>
          <p:cNvSpPr/>
          <p:nvPr/>
        </p:nvSpPr>
        <p:spPr>
          <a:xfrm>
            <a:off x="7539067" y="828272"/>
            <a:ext cx="3200400" cy="1524000"/>
          </a:xfrm>
          <a:prstGeom prst="ellipse">
            <a:avLst/>
          </a:prstGeom>
          <a:solidFill>
            <a:srgbClr val="FABB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Ví</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dụ</a:t>
            </a:r>
            <a:r>
              <a:rPr lang="en-US" sz="4400" b="1" dirty="0">
                <a:solidFill>
                  <a:sysClr val="windowText" lastClr="000000"/>
                </a:solidFill>
                <a:latin typeface="Arial" panose="020B0604020202020204" pitchFamily="34" charset="0"/>
                <a:cs typeface="Arial" panose="020B0604020202020204" pitchFamily="34" charset="0"/>
              </a:rPr>
              <a:t> 1</a:t>
            </a:r>
          </a:p>
        </p:txBody>
      </p:sp>
      <p:sp>
        <p:nvSpPr>
          <p:cNvPr id="28" name="Hộp Văn bản 27">
            <a:extLst>
              <a:ext uri="{FF2B5EF4-FFF2-40B4-BE49-F238E27FC236}">
                <a16:creationId xmlns:a16="http://schemas.microsoft.com/office/drawing/2014/main" id="{1AA37E8F-032B-6748-4F91-4E9CBE7CEB92}"/>
              </a:ext>
            </a:extLst>
          </p:cNvPr>
          <p:cNvSpPr txBox="1"/>
          <p:nvPr/>
        </p:nvSpPr>
        <p:spPr>
          <a:xfrm>
            <a:off x="1153569" y="2435858"/>
            <a:ext cx="15446468" cy="274825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Chi </a:t>
            </a:r>
            <a:r>
              <a:rPr lang="en-US" sz="4000" dirty="0" err="1">
                <a:latin typeface="Arial" panose="020B0604020202020204" pitchFamily="34" charset="0"/>
                <a:cs typeface="Arial" panose="020B0604020202020204" pitchFamily="34" charset="0"/>
              </a:rPr>
              <a:t>muốn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phiếu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30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a:t>
            </a:r>
          </a:p>
        </p:txBody>
      </p:sp>
      <p:pic>
        <p:nvPicPr>
          <p:cNvPr id="7" name="Picture 6">
            <a:extLst>
              <a:ext uri="{FF2B5EF4-FFF2-40B4-BE49-F238E27FC236}">
                <a16:creationId xmlns:a16="http://schemas.microsoft.com/office/drawing/2014/main" id="{BF8DE1D5-81E4-0C73-67B1-54FF04B331B9}"/>
              </a:ext>
            </a:extLst>
          </p:cNvPr>
          <p:cNvPicPr>
            <a:picLocks noChangeAspect="1"/>
          </p:cNvPicPr>
          <p:nvPr/>
        </p:nvPicPr>
        <p:blipFill>
          <a:blip r:embed="rId8"/>
          <a:stretch>
            <a:fillRect/>
          </a:stretch>
        </p:blipFill>
        <p:spPr>
          <a:xfrm>
            <a:off x="3541415" y="5053774"/>
            <a:ext cx="12027898" cy="4373781"/>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strVal val="#ppt_w*0.70"/>
                                          </p:val>
                                        </p:tav>
                                        <p:tav tm="100000">
                                          <p:val>
                                            <p:strVal val="#ppt_w"/>
                                          </p:val>
                                        </p:tav>
                                      </p:tavLst>
                                    </p:anim>
                                    <p:anim calcmode="lin" valueType="num">
                                      <p:cBhvr>
                                        <p:cTn id="17" dur="500" fill="hold"/>
                                        <p:tgtEl>
                                          <p:spTgt spid="7"/>
                                        </p:tgtEl>
                                        <p:attrNameLst>
                                          <p:attrName>ppt_h</p:attrName>
                                        </p:attrNameLst>
                                      </p:cBhvr>
                                      <p:tavLst>
                                        <p:tav tm="0">
                                          <p:val>
                                            <p:strVal val="#ppt_h"/>
                                          </p:val>
                                        </p:tav>
                                        <p:tav tm="100000">
                                          <p:val>
                                            <p:strVal val="#ppt_h"/>
                                          </p:val>
                                        </p:tav>
                                      </p:tavLst>
                                    </p:anim>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43522"/>
          <a:stretch>
            <a:fillRect/>
          </a:stretch>
        </p:blipFill>
        <p:spPr>
          <a:xfrm>
            <a:off x="15957073" y="8877300"/>
            <a:ext cx="2909793" cy="1577641"/>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24873" y="8888965"/>
            <a:ext cx="1097730" cy="1026378"/>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54289">
            <a:off x="8716338" y="6015"/>
            <a:ext cx="2802930" cy="917322"/>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05585">
            <a:off x="16711796" y="510467"/>
            <a:ext cx="614106" cy="1036466"/>
          </a:xfrm>
          <a:prstGeom prst="rect">
            <a:avLst/>
          </a:prstGeom>
        </p:spPr>
      </p:pic>
      <p:sp>
        <p:nvSpPr>
          <p:cNvPr id="5" name="TextBox 4">
            <a:extLst>
              <a:ext uri="{FF2B5EF4-FFF2-40B4-BE49-F238E27FC236}">
                <a16:creationId xmlns:a16="http://schemas.microsoft.com/office/drawing/2014/main" id="{8C9F4F39-C31E-077F-9BCE-7053D48B1ACE}"/>
              </a:ext>
            </a:extLst>
          </p:cNvPr>
          <p:cNvSpPr txBox="1"/>
          <p:nvPr/>
        </p:nvSpPr>
        <p:spPr>
          <a:xfrm>
            <a:off x="473858" y="1866900"/>
            <a:ext cx="8727462" cy="7364901"/>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5.34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30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thông</a:t>
            </a:r>
            <a:r>
              <a:rPr lang="en-US" sz="4000" dirty="0">
                <a:latin typeface="Arial" panose="020B0604020202020204" pitchFamily="34" charset="0"/>
                <a:cs typeface="Arial" panose="020B0604020202020204" pitchFamily="34" charset="0"/>
              </a:rPr>
              <a:t> tin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Chi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p:txBody>
      </p:sp>
      <p:pic>
        <p:nvPicPr>
          <p:cNvPr id="6" name="Picture 5">
            <a:extLst>
              <a:ext uri="{FF2B5EF4-FFF2-40B4-BE49-F238E27FC236}">
                <a16:creationId xmlns:a16="http://schemas.microsoft.com/office/drawing/2014/main" id="{35CD69B8-4B06-D7B8-CE0D-E50CBF2A2167}"/>
              </a:ext>
            </a:extLst>
          </p:cNvPr>
          <p:cNvPicPr>
            <a:picLocks noChangeAspect="1"/>
          </p:cNvPicPr>
          <p:nvPr/>
        </p:nvPicPr>
        <p:blipFill>
          <a:blip r:embed="rId10"/>
          <a:stretch>
            <a:fillRect/>
          </a:stretch>
        </p:blipFill>
        <p:spPr>
          <a:xfrm rot="21357889">
            <a:off x="9996375" y="3155198"/>
            <a:ext cx="7938863" cy="50140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4)">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81911">
            <a:off x="2509162" y="348790"/>
            <a:ext cx="980647" cy="916905"/>
          </a:xfrm>
          <a:prstGeom prst="rect">
            <a:avLst/>
          </a:prstGeom>
        </p:spPr>
      </p:pic>
      <p:sp>
        <p:nvSpPr>
          <p:cNvPr id="3" name="TextBox 2">
            <a:extLst>
              <a:ext uri="{FF2B5EF4-FFF2-40B4-BE49-F238E27FC236}">
                <a16:creationId xmlns:a16="http://schemas.microsoft.com/office/drawing/2014/main" id="{928E4113-C988-699E-FB53-4F6B387D9D2A}"/>
              </a:ext>
            </a:extLst>
          </p:cNvPr>
          <p:cNvSpPr txBox="1"/>
          <p:nvPr/>
        </p:nvSpPr>
        <p:spPr>
          <a:xfrm>
            <a:off x="9404504" y="1714499"/>
            <a:ext cx="4068125"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Giải</a:t>
            </a:r>
            <a:endParaRPr lang="en-US" sz="4400" b="1" dirty="0">
              <a:solidFill>
                <a:srgbClr val="FF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004C83E-6487-637D-8E4B-2A9CC128EA46}"/>
              </a:ext>
            </a:extLst>
          </p:cNvPr>
          <p:cNvSpPr txBox="1"/>
          <p:nvPr/>
        </p:nvSpPr>
        <p:spPr>
          <a:xfrm>
            <a:off x="6504881" y="2987861"/>
            <a:ext cx="10339782" cy="644157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2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giờ</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3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thủ</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79156" y="4406847"/>
            <a:ext cx="1377783" cy="1227479"/>
          </a:xfrm>
          <a:prstGeom prst="rect">
            <a:avLst/>
          </a:prstGeom>
        </p:spPr>
      </p:pic>
      <p:pic>
        <p:nvPicPr>
          <p:cNvPr id="17" name="Picture 1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69536">
            <a:off x="14200059" y="9347225"/>
            <a:ext cx="1571166" cy="514200"/>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7BBDDA7-91E1-328E-923B-9D75A8A2DA94}"/>
                  </a:ext>
                </a:extLst>
              </p:cNvPr>
              <p:cNvSpPr txBox="1"/>
              <p:nvPr/>
            </p:nvSpPr>
            <p:spPr>
              <a:xfrm>
                <a:off x="2516414" y="1942623"/>
                <a:ext cx="13255171" cy="6682791"/>
              </a:xfrm>
              <a:prstGeom prst="rect">
                <a:avLst/>
              </a:prstGeom>
              <a:noFill/>
            </p:spPr>
            <p:txBody>
              <a:bodyPr wrap="square">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A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60</m:t>
                        </m:r>
                      </m:num>
                      <m:den>
                        <m:r>
                          <a:rPr lang="en-US" sz="4000" b="0" i="1" smtClean="0">
                            <a:latin typeface="Cambria Math" panose="02040503050406030204" pitchFamily="18" charset="0"/>
                          </a:rPr>
                          <m:t>100</m:t>
                        </m:r>
                      </m:den>
                    </m:f>
                    <m:r>
                      <a:rPr lang="en-US" sz="4000" b="0" i="1" smtClean="0">
                        <a:latin typeface="Cambria Math" panose="02040503050406030204" pitchFamily="18" charset="0"/>
                      </a:rPr>
                      <m:t>.30=18</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B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30</m:t>
                        </m:r>
                      </m:num>
                      <m:den>
                        <m:r>
                          <a:rPr lang="en-US" sz="4000" b="0" i="1" smtClean="0">
                            <a:latin typeface="Cambria Math" panose="02040503050406030204" pitchFamily="18" charset="0"/>
                          </a:rPr>
                          <m:t>100</m:t>
                        </m:r>
                      </m:den>
                    </m:f>
                    <m:r>
                      <a:rPr lang="en-US" sz="4000" b="0" i="1" smtClean="0">
                        <a:latin typeface="Cambria Math" panose="02040503050406030204" pitchFamily="18" charset="0"/>
                      </a:rPr>
                      <m:t>.30=9</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C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10</m:t>
                        </m:r>
                      </m:num>
                      <m:den>
                        <m:r>
                          <a:rPr lang="en-US" sz="4000" b="0" i="1" smtClean="0">
                            <a:latin typeface="Cambria Math" panose="02040503050406030204" pitchFamily="18" charset="0"/>
                          </a:rPr>
                          <m:t>100</m:t>
                        </m:r>
                      </m:den>
                    </m:f>
                    <m:r>
                      <a:rPr lang="en-US" sz="4000" b="0" i="1" smtClean="0">
                        <a:latin typeface="Cambria Math" panose="02040503050406030204" pitchFamily="18" charset="0"/>
                      </a:rPr>
                      <m:t>.30=3</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Chi </a:t>
                </a:r>
                <a:r>
                  <a:rPr lang="en-US" sz="4000" dirty="0" err="1">
                    <a:latin typeface="Arial" panose="020B0604020202020204" pitchFamily="34" charset="0"/>
                    <a:cs typeface="Arial" panose="020B0604020202020204" pitchFamily="34" charset="0"/>
                  </a:rPr>
                  <a:t>chỉ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a:t>
                </a:r>
              </a:p>
            </p:txBody>
          </p:sp>
        </mc:Choice>
        <mc:Fallback xmlns="">
          <p:sp>
            <p:nvSpPr>
              <p:cNvPr id="3" name="TextBox 2">
                <a:extLst>
                  <a:ext uri="{FF2B5EF4-FFF2-40B4-BE49-F238E27FC236}">
                    <a16:creationId xmlns:a16="http://schemas.microsoft.com/office/drawing/2014/main" id="{57BBDDA7-91E1-328E-923B-9D75A8A2DA94}"/>
                  </a:ext>
                </a:extLst>
              </p:cNvPr>
              <p:cNvSpPr txBox="1">
                <a:spLocks noRot="1" noChangeAspect="1" noMove="1" noResize="1" noEditPoints="1" noAdjustHandles="1" noChangeArrowheads="1" noChangeShapeType="1" noTextEdit="1"/>
              </p:cNvSpPr>
              <p:nvPr/>
            </p:nvSpPr>
            <p:spPr>
              <a:xfrm>
                <a:off x="2516414" y="1942623"/>
                <a:ext cx="13255171" cy="6682791"/>
              </a:xfrm>
              <a:prstGeom prst="rect">
                <a:avLst/>
              </a:prstGeom>
              <a:blipFill>
                <a:blip r:embed="rId14"/>
                <a:stretch>
                  <a:fillRect l="-1656" r="-1610" b="-3011"/>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40806" r="12133"/>
          <a:stretch>
            <a:fillRect/>
          </a:stretch>
        </p:blipFill>
        <p:spPr>
          <a:xfrm>
            <a:off x="15680910" y="0"/>
            <a:ext cx="2570434" cy="1662387"/>
          </a:xfrm>
          <a:prstGeom prst="rect">
            <a:avLst/>
          </a:prstGeom>
        </p:spPr>
      </p:pic>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43522"/>
          <a:stretch>
            <a:fillRect/>
          </a:stretch>
        </p:blipFill>
        <p:spPr>
          <a:xfrm>
            <a:off x="-733244" y="8115300"/>
            <a:ext cx="2130072" cy="1154889"/>
          </a:xfrm>
          <a:prstGeom prst="rect">
            <a:avLst/>
          </a:prstGeom>
        </p:spPr>
      </p:pic>
      <p:pic>
        <p:nvPicPr>
          <p:cNvPr id="18"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05585">
            <a:off x="-46394" y="7034797"/>
            <a:ext cx="756373" cy="1276579"/>
          </a:xfrm>
          <a:prstGeom prst="rect">
            <a:avLst/>
          </a:prstGeom>
        </p:spPr>
      </p:pic>
      <p:pic>
        <p:nvPicPr>
          <p:cNvPr id="19" name="Picture 1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94313">
            <a:off x="17023304" y="7724884"/>
            <a:ext cx="596989" cy="568632"/>
          </a:xfrm>
          <a:prstGeom prst="rect">
            <a:avLst/>
          </a:prstGeom>
        </p:spPr>
      </p:pic>
      <p:sp>
        <p:nvSpPr>
          <p:cNvPr id="2" name="Hình Bầu dục 16">
            <a:extLst>
              <a:ext uri="{FF2B5EF4-FFF2-40B4-BE49-F238E27FC236}">
                <a16:creationId xmlns:a16="http://schemas.microsoft.com/office/drawing/2014/main" id="{1C27922C-3ABF-0113-5EEB-BE36EA871B7C}"/>
              </a:ext>
            </a:extLst>
          </p:cNvPr>
          <p:cNvSpPr/>
          <p:nvPr/>
        </p:nvSpPr>
        <p:spPr>
          <a:xfrm>
            <a:off x="7543800" y="305331"/>
            <a:ext cx="3200400" cy="1524000"/>
          </a:xfrm>
          <a:prstGeom prst="ellipse">
            <a:avLst/>
          </a:prstGeom>
          <a:solidFill>
            <a:srgbClr val="FABB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Ví</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dụ</a:t>
            </a:r>
            <a:r>
              <a:rPr lang="en-US" sz="4400" b="1" dirty="0">
                <a:solidFill>
                  <a:sysClr val="windowText" lastClr="000000"/>
                </a:solidFill>
                <a:latin typeface="Arial" panose="020B0604020202020204" pitchFamily="34" charset="0"/>
                <a:cs typeface="Arial" panose="020B0604020202020204" pitchFamily="34" charset="0"/>
              </a:rPr>
              <a:t> 2</a:t>
            </a:r>
          </a:p>
        </p:txBody>
      </p:sp>
      <p:sp>
        <p:nvSpPr>
          <p:cNvPr id="3" name="TextBox 2">
            <a:extLst>
              <a:ext uri="{FF2B5EF4-FFF2-40B4-BE49-F238E27FC236}">
                <a16:creationId xmlns:a16="http://schemas.microsoft.com/office/drawing/2014/main" id="{FE61C162-472B-08B2-3B25-C1589CCABE3E}"/>
              </a:ext>
            </a:extLst>
          </p:cNvPr>
          <p:cNvSpPr txBox="1"/>
          <p:nvPr/>
        </p:nvSpPr>
        <p:spPr>
          <a:xfrm>
            <a:off x="2881125" y="2099377"/>
            <a:ext cx="12525749"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đây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p:txBody>
      </p:sp>
      <p:graphicFrame>
        <p:nvGraphicFramePr>
          <p:cNvPr id="4" name="Table 4">
            <a:extLst>
              <a:ext uri="{FF2B5EF4-FFF2-40B4-BE49-F238E27FC236}">
                <a16:creationId xmlns:a16="http://schemas.microsoft.com/office/drawing/2014/main" id="{B9D0F9E8-5BAA-691C-F6E5-21C3CD3D4FC2}"/>
              </a:ext>
            </a:extLst>
          </p:cNvPr>
          <p:cNvGraphicFramePr>
            <a:graphicFrameLocks noGrp="1"/>
          </p:cNvGraphicFramePr>
          <p:nvPr>
            <p:extLst>
              <p:ext uri="{D42A27DB-BD31-4B8C-83A1-F6EECF244321}">
                <p14:modId xmlns:p14="http://schemas.microsoft.com/office/powerpoint/2010/main" val="3763961756"/>
              </p:ext>
            </p:extLst>
          </p:nvPr>
        </p:nvGraphicFramePr>
        <p:xfrm>
          <a:off x="2057399" y="4361152"/>
          <a:ext cx="14173200" cy="1898583"/>
        </p:xfrm>
        <a:graphic>
          <a:graphicData uri="http://schemas.openxmlformats.org/drawingml/2006/table">
            <a:tbl>
              <a:tblPr firstRow="1" bandRow="1">
                <a:tableStyleId>{5940675A-B579-460E-94D1-54222C63F5DA}</a:tableStyleId>
              </a:tblPr>
              <a:tblGrid>
                <a:gridCol w="2895600">
                  <a:extLst>
                    <a:ext uri="{9D8B030D-6E8A-4147-A177-3AD203B41FA5}">
                      <a16:colId xmlns:a16="http://schemas.microsoft.com/office/drawing/2014/main" val="2507672452"/>
                    </a:ext>
                  </a:extLst>
                </a:gridCol>
                <a:gridCol w="1219200">
                  <a:extLst>
                    <a:ext uri="{9D8B030D-6E8A-4147-A177-3AD203B41FA5}">
                      <a16:colId xmlns:a16="http://schemas.microsoft.com/office/drawing/2014/main" val="1223616549"/>
                    </a:ext>
                  </a:extLst>
                </a:gridCol>
                <a:gridCol w="1371600">
                  <a:extLst>
                    <a:ext uri="{9D8B030D-6E8A-4147-A177-3AD203B41FA5}">
                      <a16:colId xmlns:a16="http://schemas.microsoft.com/office/drawing/2014/main" val="1376714923"/>
                    </a:ext>
                  </a:extLst>
                </a:gridCol>
                <a:gridCol w="1371600">
                  <a:extLst>
                    <a:ext uri="{9D8B030D-6E8A-4147-A177-3AD203B41FA5}">
                      <a16:colId xmlns:a16="http://schemas.microsoft.com/office/drawing/2014/main" val="3554260508"/>
                    </a:ext>
                  </a:extLst>
                </a:gridCol>
                <a:gridCol w="1447800">
                  <a:extLst>
                    <a:ext uri="{9D8B030D-6E8A-4147-A177-3AD203B41FA5}">
                      <a16:colId xmlns:a16="http://schemas.microsoft.com/office/drawing/2014/main" val="318082270"/>
                    </a:ext>
                  </a:extLst>
                </a:gridCol>
                <a:gridCol w="1447800">
                  <a:extLst>
                    <a:ext uri="{9D8B030D-6E8A-4147-A177-3AD203B41FA5}">
                      <a16:colId xmlns:a16="http://schemas.microsoft.com/office/drawing/2014/main" val="3784446411"/>
                    </a:ext>
                  </a:extLst>
                </a:gridCol>
                <a:gridCol w="1524000">
                  <a:extLst>
                    <a:ext uri="{9D8B030D-6E8A-4147-A177-3AD203B41FA5}">
                      <a16:colId xmlns:a16="http://schemas.microsoft.com/office/drawing/2014/main" val="2383059798"/>
                    </a:ext>
                  </a:extLst>
                </a:gridCol>
                <a:gridCol w="1524000">
                  <a:extLst>
                    <a:ext uri="{9D8B030D-6E8A-4147-A177-3AD203B41FA5}">
                      <a16:colId xmlns:a16="http://schemas.microsoft.com/office/drawing/2014/main" val="1987325865"/>
                    </a:ext>
                  </a:extLst>
                </a:gridCol>
                <a:gridCol w="1371600">
                  <a:extLst>
                    <a:ext uri="{9D8B030D-6E8A-4147-A177-3AD203B41FA5}">
                      <a16:colId xmlns:a16="http://schemas.microsoft.com/office/drawing/2014/main" val="1683519945"/>
                    </a:ext>
                  </a:extLst>
                </a:gridCol>
              </a:tblGrid>
              <a:tr h="1003300">
                <a:tc>
                  <a:txBody>
                    <a:bodyPr/>
                    <a:lstStyle/>
                    <a:p>
                      <a:pPr algn="ctr"/>
                      <a:r>
                        <a:rPr lang="en-US" sz="3600" dirty="0" err="1">
                          <a:latin typeface="Arial" panose="020B0604020202020204" pitchFamily="34" charset="0"/>
                          <a:cs typeface="Arial" panose="020B0604020202020204" pitchFamily="34" charset="0"/>
                        </a:rPr>
                        <a:t>Năm</a:t>
                      </a:r>
                      <a:endParaRPr lang="en-US" sz="3600" dirty="0">
                        <a:latin typeface="Arial" panose="020B0604020202020204" pitchFamily="34" charset="0"/>
                        <a:cs typeface="Arial" panose="020B0604020202020204" pitchFamily="34" charset="0"/>
                      </a:endParaRP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1991</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1995</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1999</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2003</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2007</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2011</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2015</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2019</a:t>
                      </a:r>
                    </a:p>
                  </a:txBody>
                  <a:tcPr anchor="ctr">
                    <a:solidFill>
                      <a:srgbClr val="FABB17"/>
                    </a:solidFill>
                  </a:tcPr>
                </a:tc>
                <a:extLst>
                  <a:ext uri="{0D108BD9-81ED-4DB2-BD59-A6C34878D82A}">
                    <a16:rowId xmlns:a16="http://schemas.microsoft.com/office/drawing/2014/main" val="1010364592"/>
                  </a:ext>
                </a:extLst>
              </a:tr>
              <a:tr h="895283">
                <a:tc>
                  <a:txBody>
                    <a:bodyPr/>
                    <a:lstStyle/>
                    <a:p>
                      <a:pPr algn="ctr"/>
                      <a:r>
                        <a:rPr lang="en-US" sz="3600" dirty="0" err="1">
                          <a:latin typeface="Arial" panose="020B0604020202020204" pitchFamily="34" charset="0"/>
                          <a:cs typeface="Arial" panose="020B0604020202020204" pitchFamily="34" charset="0"/>
                        </a:rPr>
                        <a:t>Tỉ</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lệ</a:t>
                      </a:r>
                      <a:r>
                        <a:rPr lang="en-US" sz="3600" dirty="0">
                          <a:latin typeface="Arial" panose="020B0604020202020204" pitchFamily="34" charset="0"/>
                          <a:cs typeface="Arial" panose="020B0604020202020204" pitchFamily="34" charset="0"/>
                        </a:rPr>
                        <a:t> (%)</a:t>
                      </a:r>
                    </a:p>
                  </a:txBody>
                  <a:tcPr anchor="ctr"/>
                </a:tc>
                <a:tc>
                  <a:txBody>
                    <a:bodyPr/>
                    <a:lstStyle/>
                    <a:p>
                      <a:pPr algn="ctr"/>
                      <a:r>
                        <a:rPr lang="en-US" sz="3600" dirty="0">
                          <a:latin typeface="Arial" panose="020B0604020202020204" pitchFamily="34" charset="0"/>
                          <a:cs typeface="Arial" panose="020B0604020202020204" pitchFamily="34" charset="0"/>
                        </a:rPr>
                        <a:t>1,86</a:t>
                      </a:r>
                    </a:p>
                  </a:txBody>
                  <a:tcPr anchor="ctr"/>
                </a:tc>
                <a:tc>
                  <a:txBody>
                    <a:bodyPr/>
                    <a:lstStyle/>
                    <a:p>
                      <a:pPr algn="ctr"/>
                      <a:r>
                        <a:rPr lang="en-US" sz="3600" dirty="0">
                          <a:latin typeface="Arial" panose="020B0604020202020204" pitchFamily="34" charset="0"/>
                          <a:cs typeface="Arial" panose="020B0604020202020204" pitchFamily="34" charset="0"/>
                        </a:rPr>
                        <a:t>2,65</a:t>
                      </a:r>
                    </a:p>
                  </a:txBody>
                  <a:tcPr anchor="ctr"/>
                </a:tc>
                <a:tc>
                  <a:txBody>
                    <a:bodyPr/>
                    <a:lstStyle/>
                    <a:p>
                      <a:pPr algn="ctr"/>
                      <a:r>
                        <a:rPr lang="en-US" sz="3600" dirty="0">
                          <a:latin typeface="Arial" panose="020B0604020202020204" pitchFamily="34" charset="0"/>
                          <a:cs typeface="Arial" panose="020B0604020202020204" pitchFamily="34" charset="0"/>
                        </a:rPr>
                        <a:t>1,51</a:t>
                      </a:r>
                    </a:p>
                  </a:txBody>
                  <a:tcPr anchor="ctr"/>
                </a:tc>
                <a:tc>
                  <a:txBody>
                    <a:bodyPr/>
                    <a:lstStyle/>
                    <a:p>
                      <a:pPr algn="ctr"/>
                      <a:r>
                        <a:rPr lang="en-US" sz="3600" dirty="0">
                          <a:latin typeface="Arial" panose="020B0604020202020204" pitchFamily="34" charset="0"/>
                          <a:cs typeface="Arial" panose="020B0604020202020204" pitchFamily="34" charset="0"/>
                        </a:rPr>
                        <a:t>1,17</a:t>
                      </a:r>
                    </a:p>
                  </a:txBody>
                  <a:tcPr anchor="ctr"/>
                </a:tc>
                <a:tc>
                  <a:txBody>
                    <a:bodyPr/>
                    <a:lstStyle/>
                    <a:p>
                      <a:pPr algn="ctr"/>
                      <a:r>
                        <a:rPr lang="en-US" sz="3600" dirty="0">
                          <a:latin typeface="Arial" panose="020B0604020202020204" pitchFamily="34" charset="0"/>
                          <a:cs typeface="Arial" panose="020B0604020202020204" pitchFamily="34" charset="0"/>
                        </a:rPr>
                        <a:t>1,09</a:t>
                      </a:r>
                    </a:p>
                  </a:txBody>
                  <a:tcPr anchor="ctr"/>
                </a:tc>
                <a:tc>
                  <a:txBody>
                    <a:bodyPr/>
                    <a:lstStyle/>
                    <a:p>
                      <a:pPr algn="ctr"/>
                      <a:r>
                        <a:rPr lang="en-US" sz="3600" dirty="0">
                          <a:latin typeface="Arial" panose="020B0604020202020204" pitchFamily="34" charset="0"/>
                          <a:cs typeface="Arial" panose="020B0604020202020204" pitchFamily="34" charset="0"/>
                        </a:rPr>
                        <a:t>1,24</a:t>
                      </a:r>
                    </a:p>
                  </a:txBody>
                  <a:tcPr anchor="ctr"/>
                </a:tc>
                <a:tc>
                  <a:txBody>
                    <a:bodyPr/>
                    <a:lstStyle/>
                    <a:p>
                      <a:pPr algn="ctr"/>
                      <a:r>
                        <a:rPr lang="en-US" sz="3600" dirty="0">
                          <a:latin typeface="Arial" panose="020B0604020202020204" pitchFamily="34" charset="0"/>
                          <a:cs typeface="Arial" panose="020B0604020202020204" pitchFamily="34" charset="0"/>
                        </a:rPr>
                        <a:t>1,12</a:t>
                      </a:r>
                    </a:p>
                  </a:txBody>
                  <a:tcPr anchor="ctr"/>
                </a:tc>
                <a:tc>
                  <a:txBody>
                    <a:bodyPr/>
                    <a:lstStyle/>
                    <a:p>
                      <a:pPr algn="ctr"/>
                      <a:r>
                        <a:rPr lang="en-US" sz="3600" dirty="0">
                          <a:latin typeface="Arial" panose="020B0604020202020204" pitchFamily="34" charset="0"/>
                          <a:cs typeface="Arial" panose="020B0604020202020204" pitchFamily="34" charset="0"/>
                        </a:rPr>
                        <a:t>1,15</a:t>
                      </a:r>
                    </a:p>
                  </a:txBody>
                  <a:tcPr anchor="ctr"/>
                </a:tc>
                <a:extLst>
                  <a:ext uri="{0D108BD9-81ED-4DB2-BD59-A6C34878D82A}">
                    <a16:rowId xmlns:a16="http://schemas.microsoft.com/office/drawing/2014/main" val="2528594301"/>
                  </a:ext>
                </a:extLst>
              </a:tr>
            </a:tbl>
          </a:graphicData>
        </a:graphic>
      </p:graphicFrame>
      <p:sp>
        <p:nvSpPr>
          <p:cNvPr id="5" name="TextBox 4">
            <a:extLst>
              <a:ext uri="{FF2B5EF4-FFF2-40B4-BE49-F238E27FC236}">
                <a16:creationId xmlns:a16="http://schemas.microsoft.com/office/drawing/2014/main" id="{DD4916C9-F332-6461-FC95-FF2EAD7B1D9D}"/>
              </a:ext>
            </a:extLst>
          </p:cNvPr>
          <p:cNvSpPr txBox="1"/>
          <p:nvPr/>
        </p:nvSpPr>
        <p:spPr>
          <a:xfrm>
            <a:off x="2008499" y="6465964"/>
            <a:ext cx="14401800" cy="367158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1991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2007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xu </a:t>
            </a:r>
            <a:r>
              <a:rPr lang="en-US" sz="4000" dirty="0" err="1">
                <a:latin typeface="Arial" panose="020B0604020202020204" pitchFamily="34" charset="0"/>
                <a:cs typeface="Arial" panose="020B0604020202020204" pitchFamily="34" charset="0"/>
              </a:rPr>
              <a:t>hướng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hay </a:t>
            </a:r>
            <a:r>
              <a:rPr lang="en-US" sz="4000" dirty="0" err="1">
                <a:latin typeface="Arial" panose="020B0604020202020204" pitchFamily="34" charset="0"/>
                <a:cs typeface="Arial" panose="020B0604020202020204" pitchFamily="34" charset="0"/>
              </a:rPr>
              <a:t>giảm</a:t>
            </a:r>
            <a:r>
              <a:rPr lang="en-US" sz="4000" dirty="0">
                <a:latin typeface="Arial" panose="020B0604020202020204" pitchFamily="34" charset="0"/>
                <a:cs typeface="Arial" panose="020B0604020202020204" pitchFamily="34" charset="0"/>
              </a:rPr>
              <a:t>?</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fade">
                                      <p:cBhvr>
                                        <p:cTn id="23" dur="500"/>
                                        <p:tgtEl>
                                          <p:spTgt spid="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500"/>
                                        <p:tgtEl>
                                          <p:spTgt spid="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63388">
            <a:off x="1015304" y="8332419"/>
            <a:ext cx="1958314" cy="640903"/>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463569" y="797639"/>
            <a:ext cx="1097730" cy="1026378"/>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145378" y="8265897"/>
            <a:ext cx="1113922" cy="992403"/>
          </a:xfrm>
          <a:prstGeom prst="rect">
            <a:avLst/>
          </a:prstGeom>
        </p:spPr>
      </p:pic>
      <p:sp>
        <p:nvSpPr>
          <p:cNvPr id="2" name="Speech Bubble: Oval 1">
            <a:extLst>
              <a:ext uri="{FF2B5EF4-FFF2-40B4-BE49-F238E27FC236}">
                <a16:creationId xmlns:a16="http://schemas.microsoft.com/office/drawing/2014/main" id="{DFAB44C0-4CAD-7CD1-C292-C7B4B6A286DC}"/>
              </a:ext>
            </a:extLst>
          </p:cNvPr>
          <p:cNvSpPr/>
          <p:nvPr/>
        </p:nvSpPr>
        <p:spPr>
          <a:xfrm>
            <a:off x="8610601" y="190501"/>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graphicFrame>
        <p:nvGraphicFramePr>
          <p:cNvPr id="12" name="Chart 11">
            <a:extLst>
              <a:ext uri="{FF2B5EF4-FFF2-40B4-BE49-F238E27FC236}">
                <a16:creationId xmlns:a16="http://schemas.microsoft.com/office/drawing/2014/main" id="{DECC4D54-22DC-BC3C-8691-397EA66DC11A}"/>
              </a:ext>
            </a:extLst>
          </p:cNvPr>
          <p:cNvGraphicFramePr/>
          <p:nvPr>
            <p:extLst>
              <p:ext uri="{D42A27DB-BD31-4B8C-83A1-F6EECF244321}">
                <p14:modId xmlns:p14="http://schemas.microsoft.com/office/powerpoint/2010/main" val="4098389298"/>
              </p:ext>
            </p:extLst>
          </p:nvPr>
        </p:nvGraphicFramePr>
        <p:xfrm>
          <a:off x="3048000" y="1562100"/>
          <a:ext cx="12192000" cy="8128000"/>
        </p:xfrm>
        <a:graphic>
          <a:graphicData uri="http://schemas.openxmlformats.org/drawingml/2006/chart">
            <c:chart xmlns:c="http://schemas.openxmlformats.org/drawingml/2006/chart" xmlns:r="http://schemas.openxmlformats.org/officeDocument/2006/relationships" r:id="rId8"/>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1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31841" y="1028700"/>
            <a:ext cx="1928280" cy="631074"/>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2400" y="3085534"/>
            <a:ext cx="1028700" cy="961835"/>
          </a:xfrm>
          <a:prstGeom prst="rect">
            <a:avLst/>
          </a:prstGeom>
        </p:spPr>
      </p:pic>
      <p:pic>
        <p:nvPicPr>
          <p:cNvPr id="14"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05585">
            <a:off x="17158921" y="6793403"/>
            <a:ext cx="756373" cy="127657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13124">
            <a:off x="11667048" y="9753316"/>
            <a:ext cx="1928280" cy="631074"/>
          </a:xfrm>
          <a:prstGeom prst="rect">
            <a:avLst/>
          </a:prstGeom>
        </p:spPr>
      </p:pic>
      <p:sp>
        <p:nvSpPr>
          <p:cNvPr id="3" name="TextBox 2">
            <a:extLst>
              <a:ext uri="{FF2B5EF4-FFF2-40B4-BE49-F238E27FC236}">
                <a16:creationId xmlns:a16="http://schemas.microsoft.com/office/drawing/2014/main" id="{33ADAB14-1790-876D-1269-FAAE11359C87}"/>
              </a:ext>
            </a:extLst>
          </p:cNvPr>
          <p:cNvSpPr txBox="1"/>
          <p:nvPr/>
        </p:nvSpPr>
        <p:spPr>
          <a:xfrm>
            <a:off x="6189500" y="3632499"/>
            <a:ext cx="9144000" cy="367158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2007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1,09%.</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1991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2007,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xu </a:t>
            </a:r>
            <a:r>
              <a:rPr lang="en-US" sz="4000" dirty="0" err="1">
                <a:latin typeface="Arial" panose="020B0604020202020204" pitchFamily="34" charset="0"/>
                <a:cs typeface="Arial" panose="020B0604020202020204" pitchFamily="34" charset="0"/>
              </a:rPr>
              <a:t>hướng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giảm</a:t>
            </a:r>
            <a:r>
              <a:rPr lang="en-US" sz="4000" dirty="0">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TotalTime>
  <Words>803</Words>
  <Application>Microsoft Office PowerPoint</Application>
  <PresentationFormat>Custom</PresentationFormat>
  <Paragraphs>90</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Cambria Math</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Quiz Time Class Illustration Presentation</dc:title>
  <dc:creator>Lê Thảo</dc:creator>
  <cp:lastModifiedBy>Administrator</cp:lastModifiedBy>
  <cp:revision>9</cp:revision>
  <dcterms:created xsi:type="dcterms:W3CDTF">2006-08-16T00:00:00Z</dcterms:created>
  <dcterms:modified xsi:type="dcterms:W3CDTF">2022-10-26T02:26:44Z</dcterms:modified>
  <dc:identifier>DAFNe7qb9Mo</dc:identifier>
</cp:coreProperties>
</file>