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9" r:id="rId2"/>
    <p:sldId id="258" r:id="rId3"/>
    <p:sldId id="281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8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81DAE6-83F9-4D00-96E7-832D32969168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C9F154-3867-4272-8345-C4B3D5871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3145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6946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9015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5316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51979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555890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56570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3432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76096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20E160-F603-41F3-A192-DC95957721C3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3529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315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87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971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231904" y="3525012"/>
            <a:ext cx="6960096" cy="1440160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sz="4800" dirty="0">
                <a:ea typeface="맑은 고딕" pitchFamily="50" charset="-127"/>
              </a:rPr>
              <a:t>FREE PPT TEMPLATES</a:t>
            </a:r>
            <a:endParaRPr lang="en-US" altLang="ko-KR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231904" y="4965171"/>
            <a:ext cx="6959899" cy="672075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00000"/>
              </a:lnSpc>
              <a:buNone/>
              <a:defRPr sz="1867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INSTERT THE TITLE OF YOUR </a:t>
            </a:r>
          </a:p>
          <a:p>
            <a:pPr lvl="0"/>
            <a:r>
              <a:rPr lang="en-US" altLang="ko-KR" dirty="0"/>
              <a:t>PRESENTATION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760214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53E63-4192-4E62-B36B-F02F14269D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1260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847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46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400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664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76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219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87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185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3565A5-3729-42BA-AD2D-83F847C86837}" type="datetimeFigureOut">
              <a:rPr lang="en-US" smtClean="0"/>
              <a:t>7/17/2023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25264C-A4DE-435B-98C2-12D969F4A5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49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.gif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.gif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 Box 3"/>
          <p:cNvSpPr txBox="1">
            <a:spLocks noChangeArrowheads="1"/>
          </p:cNvSpPr>
          <p:nvPr/>
        </p:nvSpPr>
        <p:spPr bwMode="auto">
          <a:xfrm>
            <a:off x="1810164" y="5712681"/>
            <a:ext cx="862299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 eaLnBrk="1" hangingPunct="1"/>
            <a:r>
              <a:rPr lang="en-US" sz="3200" dirty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GV DẠY: </a:t>
            </a:r>
          </a:p>
          <a:p>
            <a:pPr algn="ctr" eaLnBrk="1" hangingPunct="1"/>
            <a:r>
              <a:rPr lang="vi-VN" sz="3200" dirty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ĐƠN VỊ: TRƯỜNG </a:t>
            </a:r>
            <a:r>
              <a:rPr lang="vi-VN" sz="3200" dirty="0" smtClean="0">
                <a:ln w="0"/>
                <a:solidFill>
                  <a:schemeClr val="accent2">
                    <a:lumMod val="50000"/>
                  </a:schemeClr>
                </a:solidFill>
                <a:effectLst>
                  <a:reflection blurRad="6350" stA="53000" endA="300" endPos="35500" dir="5400000" sy="-90000" algn="bl" rotWithShape="0"/>
                </a:effectLst>
              </a:rPr>
              <a:t>THCS</a:t>
            </a:r>
            <a:endParaRPr lang="vi-VN" sz="3200" dirty="0">
              <a:ln w="0"/>
              <a:solidFill>
                <a:schemeClr val="accent2">
                  <a:lumMod val="50000"/>
                </a:schemeClr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44" name="WordArt 7">
            <a:hlinkClick r:id="" action="ppaction://noaction">
              <a:snd r:embed="rId2" name="cHAO.wav"/>
            </a:hlinkClick>
          </p:cNvPr>
          <p:cNvSpPr>
            <a:spLocks noChangeArrowheads="1" noChangeShapeType="1" noTextEdit="1"/>
          </p:cNvSpPr>
          <p:nvPr/>
        </p:nvSpPr>
        <p:spPr bwMode="auto">
          <a:xfrm>
            <a:off x="568264" y="1933942"/>
            <a:ext cx="10839200" cy="720725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4000" kern="10" dirty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CÁC THẦY CÔ </a:t>
            </a:r>
            <a:r>
              <a:rPr lang="en-US" sz="4000" kern="10" dirty="0" smtClean="0">
                <a:ln w="12700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FF00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GIÁO VÀ CÁC EM HỌC SINH </a:t>
            </a:r>
            <a:endParaRPr lang="en-US" sz="4000" kern="10" dirty="0">
              <a:ln w="12700">
                <a:solidFill>
                  <a:srgbClr val="FF0000"/>
                </a:solidFill>
                <a:round/>
                <a:headEnd/>
                <a:tailEnd/>
              </a:ln>
              <a:solidFill>
                <a:srgbClr val="FF000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WordArt 8"/>
          <p:cNvSpPr>
            <a:spLocks noChangeArrowheads="1" noChangeShapeType="1" noTextEdit="1"/>
          </p:cNvSpPr>
          <p:nvPr/>
        </p:nvSpPr>
        <p:spPr bwMode="auto">
          <a:xfrm>
            <a:off x="2229865" y="2802915"/>
            <a:ext cx="7607774" cy="7620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kern="10" dirty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 DỰ TIẾT </a:t>
            </a:r>
            <a:r>
              <a:rPr lang="en-US" sz="3600" kern="10" dirty="0" smtClean="0">
                <a:ln w="1270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FF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THĂM LỚP </a:t>
            </a:r>
            <a:endParaRPr lang="en-US" sz="3600" kern="10" dirty="0">
              <a:ln w="12700">
                <a:solidFill>
                  <a:srgbClr val="FFFF00"/>
                </a:solidFill>
                <a:round/>
                <a:headEnd/>
                <a:tailEnd/>
              </a:ln>
              <a:solidFill>
                <a:srgbClr val="FFFF00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WordArt 9"/>
          <p:cNvSpPr>
            <a:spLocks noChangeArrowheads="1" noChangeShapeType="1" noTextEdit="1"/>
          </p:cNvSpPr>
          <p:nvPr/>
        </p:nvSpPr>
        <p:spPr bwMode="auto">
          <a:xfrm>
            <a:off x="2892287" y="3838698"/>
            <a:ext cx="6191154" cy="53340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US" sz="3600" kern="10" dirty="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</a:t>
            </a:r>
            <a:r>
              <a:rPr lang="en-US" sz="3600" kern="10" dirty="0" smtClean="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ĐẠI SỐ </a:t>
            </a:r>
            <a:r>
              <a:rPr lang="en-US" sz="3600" kern="10" dirty="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LỚP </a:t>
            </a:r>
            <a:r>
              <a:rPr lang="en-US" sz="3600" kern="10" dirty="0" smtClean="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3600" kern="10" dirty="0">
              <a:ln w="12700">
                <a:solidFill>
                  <a:srgbClr val="993366"/>
                </a:solidFill>
                <a:round/>
                <a:headEnd/>
                <a:tailEnd/>
              </a:ln>
              <a:solidFill>
                <a:srgbClr val="993366">
                  <a:alpha val="50195"/>
                </a:srgbClr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16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3876" y="1181100"/>
            <a:ext cx="274124" cy="3037813"/>
            <a:chOff x="3424672" y="2643758"/>
            <a:chExt cx="283232" cy="1584176"/>
          </a:xfrm>
        </p:grpSpPr>
        <p:sp>
          <p:nvSpPr>
            <p:cNvPr id="7" name="Rectangle 6"/>
            <p:cNvSpPr/>
            <p:nvPr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21" name="5-Point Star 20">
            <a:hlinkClick r:id="" action="ppaction://noaction"/>
          </p:cNvPr>
          <p:cNvSpPr/>
          <p:nvPr/>
        </p:nvSpPr>
        <p:spPr>
          <a:xfrm rot="19885495">
            <a:off x="2743201" y="48514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5-Point Star 21">
            <a:hlinkClick r:id="" action="ppaction://noaction"/>
          </p:cNvPr>
          <p:cNvSpPr/>
          <p:nvPr/>
        </p:nvSpPr>
        <p:spPr>
          <a:xfrm rot="1691988">
            <a:off x="10464801" y="8890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5-Point Star 22">
            <a:hlinkClick r:id="" action="ppaction://noaction"/>
          </p:cNvPr>
          <p:cNvSpPr/>
          <p:nvPr/>
        </p:nvSpPr>
        <p:spPr>
          <a:xfrm rot="1554389">
            <a:off x="3556000" y="5867400"/>
            <a:ext cx="609600" cy="609600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5-Point Star 23">
            <a:hlinkClick r:id="" action="ppaction://noaction"/>
          </p:cNvPr>
          <p:cNvSpPr/>
          <p:nvPr/>
        </p:nvSpPr>
        <p:spPr>
          <a:xfrm rot="18569550">
            <a:off x="2781266" y="5952461"/>
            <a:ext cx="503145" cy="599308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" name="5-Point Star 24">
            <a:hlinkClick r:id="" action="ppaction://noaction"/>
          </p:cNvPr>
          <p:cNvSpPr/>
          <p:nvPr/>
        </p:nvSpPr>
        <p:spPr>
          <a:xfrm rot="19576537">
            <a:off x="9784444" y="1215797"/>
            <a:ext cx="649513" cy="673972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5-Point Star 25">
            <a:hlinkClick r:id="" action="ppaction://noaction"/>
          </p:cNvPr>
          <p:cNvSpPr/>
          <p:nvPr/>
        </p:nvSpPr>
        <p:spPr>
          <a:xfrm rot="3746748">
            <a:off x="11078193" y="2085793"/>
            <a:ext cx="602015" cy="602676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4953000"/>
            <a:ext cx="660400" cy="584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63200" y="3124200"/>
            <a:ext cx="660400" cy="584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60400" cy="58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717800"/>
            <a:ext cx="660400" cy="584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381000"/>
            <a:ext cx="660400" cy="5842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89000"/>
            <a:ext cx="660400" cy="584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2413000"/>
            <a:ext cx="1219200" cy="10785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9101" y="200551"/>
            <a:ext cx="7779797" cy="12955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840" y="1571465"/>
            <a:ext cx="7754432" cy="211484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9550" y="3790098"/>
            <a:ext cx="4220099" cy="122019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7992" y="5067576"/>
            <a:ext cx="10136015" cy="13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507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3876" y="1181100"/>
            <a:ext cx="274124" cy="3037813"/>
            <a:chOff x="3424672" y="2643758"/>
            <a:chExt cx="283232" cy="1584176"/>
          </a:xfrm>
        </p:grpSpPr>
        <p:sp>
          <p:nvSpPr>
            <p:cNvPr id="7" name="Rectangle 6"/>
            <p:cNvSpPr/>
            <p:nvPr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21" name="5-Point Star 20">
            <a:hlinkClick r:id="" action="ppaction://noaction"/>
          </p:cNvPr>
          <p:cNvSpPr/>
          <p:nvPr/>
        </p:nvSpPr>
        <p:spPr>
          <a:xfrm rot="19885495">
            <a:off x="2743201" y="48514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5-Point Star 21">
            <a:hlinkClick r:id="" action="ppaction://noaction"/>
          </p:cNvPr>
          <p:cNvSpPr/>
          <p:nvPr/>
        </p:nvSpPr>
        <p:spPr>
          <a:xfrm rot="1691988">
            <a:off x="10464801" y="8890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5-Point Star 22">
            <a:hlinkClick r:id="" action="ppaction://noaction"/>
          </p:cNvPr>
          <p:cNvSpPr/>
          <p:nvPr/>
        </p:nvSpPr>
        <p:spPr>
          <a:xfrm rot="1554389">
            <a:off x="3556000" y="5867400"/>
            <a:ext cx="609600" cy="609600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5-Point Star 23">
            <a:hlinkClick r:id="" action="ppaction://noaction"/>
          </p:cNvPr>
          <p:cNvSpPr/>
          <p:nvPr/>
        </p:nvSpPr>
        <p:spPr>
          <a:xfrm rot="18569550">
            <a:off x="2781266" y="5952461"/>
            <a:ext cx="503145" cy="599308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" name="5-Point Star 24">
            <a:hlinkClick r:id="" action="ppaction://noaction"/>
          </p:cNvPr>
          <p:cNvSpPr/>
          <p:nvPr/>
        </p:nvSpPr>
        <p:spPr>
          <a:xfrm rot="19576537">
            <a:off x="9784444" y="1215797"/>
            <a:ext cx="649513" cy="673972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5-Point Star 25">
            <a:hlinkClick r:id="" action="ppaction://noaction"/>
          </p:cNvPr>
          <p:cNvSpPr/>
          <p:nvPr/>
        </p:nvSpPr>
        <p:spPr>
          <a:xfrm rot="3746748">
            <a:off x="11078193" y="2085793"/>
            <a:ext cx="602015" cy="602676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4953000"/>
            <a:ext cx="660400" cy="584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63200" y="3124200"/>
            <a:ext cx="660400" cy="584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60400" cy="58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717800"/>
            <a:ext cx="660400" cy="584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381000"/>
            <a:ext cx="660400" cy="5842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89000"/>
            <a:ext cx="660400" cy="5842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683726" y="2387131"/>
            <a:ext cx="4624251" cy="1226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52" y="34839"/>
            <a:ext cx="10040751" cy="256981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82655" y="2606434"/>
            <a:ext cx="2484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0" y="3416299"/>
            <a:ext cx="602903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eriod"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 = 5,5 %= 0.055</a:t>
            </a:r>
          </a:p>
          <a:p>
            <a:pPr marL="342900" indent="-342900">
              <a:buAutoNum type="alphaLcPeriod"/>
            </a:pP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S =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3021" y="4399420"/>
            <a:ext cx="6134956" cy="82879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863600" y="5098072"/>
            <a:ext cx="38423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b. 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673" y="5456122"/>
            <a:ext cx="11298227" cy="66684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38200" y="6077945"/>
            <a:ext cx="6278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bậc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37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5" grpId="0"/>
      <p:bldP spid="12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0958" y="-44624"/>
            <a:ext cx="92964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575720" y="692696"/>
            <a:ext cx="4032448" cy="523220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7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3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altLang="en-US" sz="2800" b="1" u="sng" dirty="0">
                <a:solidFill>
                  <a:srgbClr val="FF0000"/>
                </a:solidFill>
                <a:latin typeface="Times New Roman" pitchFamily="18" charset="0"/>
              </a:rPr>
              <a:t>HƯỚNG DẪN VỀ NHÀ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2207568" y="2132856"/>
            <a:ext cx="7474336" cy="1384995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7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3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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en-US" altLang="en-US" sz="2800" b="1" dirty="0" err="1">
                <a:latin typeface="Times New Roman" pitchFamily="18" charset="0"/>
              </a:rPr>
              <a:t>Học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thuộc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lòng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bảy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hằng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đẳng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thức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đáng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nhớ</a:t>
            </a:r>
            <a:r>
              <a:rPr lang="en-US" altLang="en-US" sz="2800" b="1" dirty="0">
                <a:latin typeface="Times New Roman" pitchFamily="18" charset="0"/>
              </a:rPr>
              <a:t>.</a:t>
            </a:r>
          </a:p>
          <a:p>
            <a:pPr algn="just">
              <a:buFontTx/>
              <a:buChar char="-"/>
            </a:pPr>
            <a:r>
              <a:rPr lang="en-US" altLang="en-US" sz="2800" b="1" dirty="0" err="1">
                <a:latin typeface="Times New Roman" pitchFamily="18" charset="0"/>
              </a:rPr>
              <a:t>Xem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trước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bài</a:t>
            </a:r>
            <a:r>
              <a:rPr lang="en-US" altLang="en-US" sz="2800" b="1" dirty="0">
                <a:latin typeface="Times New Roman" pitchFamily="18" charset="0"/>
              </a:rPr>
              <a:t> “ </a:t>
            </a:r>
            <a:r>
              <a:rPr lang="en-US" altLang="en-US" sz="2800" b="1" dirty="0" err="1">
                <a:latin typeface="Times New Roman" pitchFamily="18" charset="0"/>
              </a:rPr>
              <a:t>Phân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tích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đa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thức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thành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nhân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tử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bằng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phương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pháp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đặt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nhân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tử</a:t>
            </a:r>
            <a:r>
              <a:rPr lang="en-US" altLang="en-US" sz="2800" b="1" dirty="0">
                <a:latin typeface="Times New Roman" pitchFamily="18" charset="0"/>
              </a:rPr>
              <a:t> </a:t>
            </a:r>
            <a:r>
              <a:rPr lang="en-US" altLang="en-US" sz="2800" b="1" dirty="0" err="1">
                <a:latin typeface="Times New Roman" pitchFamily="18" charset="0"/>
              </a:rPr>
              <a:t>chung</a:t>
            </a:r>
            <a:r>
              <a:rPr lang="en-US" altLang="en-US" sz="2800" b="1" dirty="0" smtClean="0">
                <a:latin typeface="Times New Roman" pitchFamily="18" charset="0"/>
              </a:rPr>
              <a:t>”.</a:t>
            </a:r>
            <a:endParaRPr lang="en-US" altLang="en-US" sz="2800" b="1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72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508000" y="584201"/>
            <a:ext cx="10109696" cy="3669772"/>
          </a:xfrm>
        </p:spPr>
        <p:txBody>
          <a:bodyPr/>
          <a:lstStyle/>
          <a:p>
            <a:pPr lvl="0" algn="ctr"/>
            <a:r>
              <a:rPr lang="en-US" altLang="ko-KR" sz="6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altLang="ko-KR" sz="64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ko-KR" sz="6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LUYỆN TẬP CHUNG</a:t>
            </a:r>
            <a:endParaRPr lang="en-US" altLang="ko-KR" sz="64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233876" y="1181100"/>
            <a:ext cx="274124" cy="3037813"/>
            <a:chOff x="3424672" y="2643758"/>
            <a:chExt cx="283232" cy="1584176"/>
          </a:xfrm>
        </p:grpSpPr>
        <p:sp>
          <p:nvSpPr>
            <p:cNvPr id="7" name="Rectangle 6"/>
            <p:cNvSpPr/>
            <p:nvPr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21" name="5-Point Star 20">
            <a:hlinkClick r:id="" action="ppaction://noaction"/>
          </p:cNvPr>
          <p:cNvSpPr/>
          <p:nvPr/>
        </p:nvSpPr>
        <p:spPr>
          <a:xfrm rot="19885495">
            <a:off x="2743201" y="48514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5-Point Star 21">
            <a:hlinkClick r:id="" action="ppaction://noaction"/>
          </p:cNvPr>
          <p:cNvSpPr/>
          <p:nvPr/>
        </p:nvSpPr>
        <p:spPr>
          <a:xfrm rot="1691988">
            <a:off x="10464801" y="8890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5-Point Star 22">
            <a:hlinkClick r:id="" action="ppaction://noaction"/>
          </p:cNvPr>
          <p:cNvSpPr/>
          <p:nvPr/>
        </p:nvSpPr>
        <p:spPr>
          <a:xfrm rot="1554389">
            <a:off x="3556000" y="5867400"/>
            <a:ext cx="609600" cy="609600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5-Point Star 23">
            <a:hlinkClick r:id="" action="ppaction://noaction"/>
          </p:cNvPr>
          <p:cNvSpPr/>
          <p:nvPr/>
        </p:nvSpPr>
        <p:spPr>
          <a:xfrm rot="18569550">
            <a:off x="2781266" y="5952461"/>
            <a:ext cx="503145" cy="599308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" name="5-Point Star 24">
            <a:hlinkClick r:id="" action="ppaction://noaction"/>
          </p:cNvPr>
          <p:cNvSpPr/>
          <p:nvPr/>
        </p:nvSpPr>
        <p:spPr>
          <a:xfrm rot="19576537">
            <a:off x="9784444" y="1215797"/>
            <a:ext cx="649513" cy="673972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5-Point Star 25">
            <a:hlinkClick r:id="" action="ppaction://noaction"/>
          </p:cNvPr>
          <p:cNvSpPr/>
          <p:nvPr/>
        </p:nvSpPr>
        <p:spPr>
          <a:xfrm rot="3746748">
            <a:off x="11078193" y="2085793"/>
            <a:ext cx="602015" cy="602676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4953000"/>
            <a:ext cx="660400" cy="584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63200" y="3124200"/>
            <a:ext cx="660400" cy="584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60400" cy="58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717800"/>
            <a:ext cx="660400" cy="584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381000"/>
            <a:ext cx="660400" cy="5842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89000"/>
            <a:ext cx="660400" cy="584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2413000"/>
            <a:ext cx="1219200" cy="10785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800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1" name="Rectangle 23"/>
          <p:cNvSpPr>
            <a:spLocks noChangeArrowheads="1"/>
          </p:cNvSpPr>
          <p:nvPr/>
        </p:nvSpPr>
        <p:spPr bwMode="auto">
          <a:xfrm>
            <a:off x="1703513" y="2357736"/>
            <a:ext cx="8964487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phương của một hiệu:  (A – B)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2AB + B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endParaRPr lang="en-US" altLang="en-US" sz="28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313" name="Text Box 25"/>
          <p:cNvSpPr txBox="1">
            <a:spLocks noChangeArrowheads="1"/>
          </p:cNvSpPr>
          <p:nvPr/>
        </p:nvSpPr>
        <p:spPr bwMode="auto">
          <a:xfrm>
            <a:off x="1703513" y="3043536"/>
            <a:ext cx="8784975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Hiệu hai bình phương:       A</a:t>
            </a:r>
            <a:r>
              <a:rPr lang="en-US" altLang="en-US" sz="2800" b="1" i="1" baseline="30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B</a:t>
            </a:r>
            <a:r>
              <a:rPr lang="en-US" altLang="en-US" sz="2800" b="1" i="1" baseline="30000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(A + B)(A – B) </a:t>
            </a:r>
          </a:p>
        </p:txBody>
      </p:sp>
      <p:sp>
        <p:nvSpPr>
          <p:cNvPr id="12315" name="Rectangle 27"/>
          <p:cNvSpPr>
            <a:spLocks noChangeArrowheads="1"/>
          </p:cNvSpPr>
          <p:nvPr/>
        </p:nvSpPr>
        <p:spPr bwMode="auto">
          <a:xfrm>
            <a:off x="1703512" y="1636992"/>
            <a:ext cx="8784976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Bình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phương của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(A + B)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+ 2AB + B</a:t>
            </a:r>
            <a:r>
              <a:rPr lang="en-US" altLang="en-US" sz="2800" b="1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1703512" y="3807075"/>
            <a:ext cx="8964488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Lập phương </a:t>
            </a:r>
            <a:r>
              <a:rPr lang="en-US" altLang="en-US" sz="2400" b="1" i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tổng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+ B)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+ 3A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+ 3AB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B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318" name="Text Box 30"/>
          <p:cNvSpPr txBox="1">
            <a:spLocks noChangeArrowheads="1"/>
          </p:cNvSpPr>
          <p:nvPr/>
        </p:nvSpPr>
        <p:spPr bwMode="auto">
          <a:xfrm>
            <a:off x="1703512" y="4415136"/>
            <a:ext cx="8964487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Lập phương </a:t>
            </a:r>
            <a:r>
              <a:rPr lang="en-US" altLang="en-US" sz="2400" b="1" i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i="1" dirty="0" err="1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4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(A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A</a:t>
            </a:r>
            <a:r>
              <a:rPr lang="en-US" altLang="en-US" sz="2800" b="1" i="1" baseline="30000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FF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3A</a:t>
            </a:r>
            <a:r>
              <a:rPr lang="en-US" altLang="en-US" sz="2800" b="1" i="1" baseline="300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+ 3AB</a:t>
            </a:r>
            <a:r>
              <a:rPr lang="en-US" altLang="en-US" sz="2800" b="1" i="1" baseline="300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B</a:t>
            </a:r>
            <a:r>
              <a:rPr lang="en-US" altLang="en-US" sz="2800" b="1" i="1" baseline="30000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CC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12320" name="Text Box 32"/>
          <p:cNvSpPr txBox="1">
            <a:spLocks noChangeArrowheads="1"/>
          </p:cNvSpPr>
          <p:nvPr/>
        </p:nvSpPr>
        <p:spPr bwMode="auto">
          <a:xfrm>
            <a:off x="1668016" y="5177136"/>
            <a:ext cx="8964488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Tổng hai lập phương:  A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B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(A + B)(A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 AB + B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324" name="Text Box 36"/>
          <p:cNvSpPr txBox="1">
            <a:spLocks noChangeArrowheads="1"/>
          </p:cNvSpPr>
          <p:nvPr/>
        </p:nvSpPr>
        <p:spPr bwMode="auto">
          <a:xfrm>
            <a:off x="1668016" y="5786736"/>
            <a:ext cx="8964488" cy="495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Hiệu hai lập phương:  A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B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(A – B)(A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+ AB + B</a:t>
            </a:r>
            <a:r>
              <a:rPr lang="en-US" altLang="en-US" sz="2800" b="1" i="1" baseline="30000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2800" b="1" i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106" name="Rectangle 27"/>
          <p:cNvSpPr>
            <a:spLocks noChangeArrowheads="1"/>
          </p:cNvSpPr>
          <p:nvPr/>
        </p:nvSpPr>
        <p:spPr bwMode="auto">
          <a:xfrm>
            <a:off x="3524250" y="188641"/>
            <a:ext cx="5086350" cy="803297"/>
          </a:xfrm>
          <a:prstGeom prst="rect">
            <a:avLst/>
          </a:prstGeom>
          <a:ln/>
          <a:ex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64008" tIns="32004" rIns="64008" bIns="32004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BẢY HẰNG ĐẲNG THỨC ĐÁNG </a:t>
            </a:r>
            <a:r>
              <a:rPr lang="en-US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vi-VN" altLang="en-US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(SGK/16)</a:t>
            </a:r>
            <a:endParaRPr lang="en-US" altLang="en-US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455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2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2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1" grpId="0"/>
      <p:bldP spid="12313" grpId="0"/>
      <p:bldP spid="12315" grpId="0"/>
      <p:bldP spid="12316" grpId="0"/>
      <p:bldP spid="12318" grpId="0"/>
      <p:bldP spid="12320" grpId="0"/>
      <p:bldP spid="123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3876" y="1181100"/>
            <a:ext cx="274124" cy="3037813"/>
            <a:chOff x="3424672" y="2643758"/>
            <a:chExt cx="283232" cy="1584176"/>
          </a:xfrm>
        </p:grpSpPr>
        <p:sp>
          <p:nvSpPr>
            <p:cNvPr id="7" name="Rectangle 6"/>
            <p:cNvSpPr/>
            <p:nvPr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21" name="5-Point Star 20">
            <a:hlinkClick r:id="" action="ppaction://noaction"/>
          </p:cNvPr>
          <p:cNvSpPr/>
          <p:nvPr/>
        </p:nvSpPr>
        <p:spPr>
          <a:xfrm rot="19885495">
            <a:off x="2743201" y="48514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5-Point Star 21">
            <a:hlinkClick r:id="" action="ppaction://noaction"/>
          </p:cNvPr>
          <p:cNvSpPr/>
          <p:nvPr/>
        </p:nvSpPr>
        <p:spPr>
          <a:xfrm rot="1691988">
            <a:off x="10464801" y="8890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5-Point Star 22">
            <a:hlinkClick r:id="" action="ppaction://noaction"/>
          </p:cNvPr>
          <p:cNvSpPr/>
          <p:nvPr/>
        </p:nvSpPr>
        <p:spPr>
          <a:xfrm rot="1554389">
            <a:off x="3556000" y="5867400"/>
            <a:ext cx="609600" cy="609600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5-Point Star 23">
            <a:hlinkClick r:id="" action="ppaction://noaction"/>
          </p:cNvPr>
          <p:cNvSpPr/>
          <p:nvPr/>
        </p:nvSpPr>
        <p:spPr>
          <a:xfrm rot="18569550">
            <a:off x="2781266" y="5952461"/>
            <a:ext cx="503145" cy="599308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" name="5-Point Star 24">
            <a:hlinkClick r:id="" action="ppaction://noaction"/>
          </p:cNvPr>
          <p:cNvSpPr/>
          <p:nvPr/>
        </p:nvSpPr>
        <p:spPr>
          <a:xfrm rot="19576537">
            <a:off x="9784444" y="1215797"/>
            <a:ext cx="649513" cy="673972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5-Point Star 25">
            <a:hlinkClick r:id="" action="ppaction://noaction"/>
          </p:cNvPr>
          <p:cNvSpPr/>
          <p:nvPr/>
        </p:nvSpPr>
        <p:spPr>
          <a:xfrm rot="3746748">
            <a:off x="11078193" y="2085793"/>
            <a:ext cx="602015" cy="602676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4953000"/>
            <a:ext cx="660400" cy="584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63200" y="3124200"/>
            <a:ext cx="660400" cy="584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60400" cy="58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717800"/>
            <a:ext cx="660400" cy="584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381000"/>
            <a:ext cx="660400" cy="5842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89000"/>
            <a:ext cx="660400" cy="584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2413000"/>
            <a:ext cx="1219200" cy="10785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130131"/>
            <a:ext cx="11252202" cy="19558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5595" y="1947221"/>
            <a:ext cx="1293750" cy="7705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172" y="2700006"/>
            <a:ext cx="9742635" cy="153923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1931" y="4470400"/>
            <a:ext cx="10669236" cy="218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586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3876" y="1181100"/>
            <a:ext cx="274124" cy="3037813"/>
            <a:chOff x="3424672" y="2643758"/>
            <a:chExt cx="283232" cy="1584176"/>
          </a:xfrm>
        </p:grpSpPr>
        <p:sp>
          <p:nvSpPr>
            <p:cNvPr id="7" name="Rectangle 6"/>
            <p:cNvSpPr/>
            <p:nvPr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21" name="5-Point Star 20">
            <a:hlinkClick r:id="" action="ppaction://noaction"/>
          </p:cNvPr>
          <p:cNvSpPr/>
          <p:nvPr/>
        </p:nvSpPr>
        <p:spPr>
          <a:xfrm rot="19885495">
            <a:off x="2743201" y="48514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5-Point Star 21">
            <a:hlinkClick r:id="" action="ppaction://noaction"/>
          </p:cNvPr>
          <p:cNvSpPr/>
          <p:nvPr/>
        </p:nvSpPr>
        <p:spPr>
          <a:xfrm rot="1691988">
            <a:off x="10464801" y="8890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5-Point Star 22">
            <a:hlinkClick r:id="" action="ppaction://noaction"/>
          </p:cNvPr>
          <p:cNvSpPr/>
          <p:nvPr/>
        </p:nvSpPr>
        <p:spPr>
          <a:xfrm rot="1554389">
            <a:off x="3556000" y="5867400"/>
            <a:ext cx="609600" cy="609600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5-Point Star 23">
            <a:hlinkClick r:id="" action="ppaction://noaction"/>
          </p:cNvPr>
          <p:cNvSpPr/>
          <p:nvPr/>
        </p:nvSpPr>
        <p:spPr>
          <a:xfrm rot="18569550">
            <a:off x="2781266" y="5952461"/>
            <a:ext cx="503145" cy="599308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" name="5-Point Star 24">
            <a:hlinkClick r:id="" action="ppaction://noaction"/>
          </p:cNvPr>
          <p:cNvSpPr/>
          <p:nvPr/>
        </p:nvSpPr>
        <p:spPr>
          <a:xfrm rot="19576537">
            <a:off x="9784444" y="1215797"/>
            <a:ext cx="649513" cy="673972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5-Point Star 25">
            <a:hlinkClick r:id="" action="ppaction://noaction"/>
          </p:cNvPr>
          <p:cNvSpPr/>
          <p:nvPr/>
        </p:nvSpPr>
        <p:spPr>
          <a:xfrm rot="3746748">
            <a:off x="11078193" y="2085793"/>
            <a:ext cx="602015" cy="602676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4953000"/>
            <a:ext cx="660400" cy="584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63200" y="3124200"/>
            <a:ext cx="660400" cy="584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60400" cy="58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717800"/>
            <a:ext cx="660400" cy="584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381000"/>
            <a:ext cx="660400" cy="5842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89000"/>
            <a:ext cx="660400" cy="584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2413000"/>
            <a:ext cx="1219200" cy="10785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600" y="296718"/>
            <a:ext cx="9028545" cy="117648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3600" y="1600166"/>
            <a:ext cx="8228368" cy="11361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200" y="3582397"/>
            <a:ext cx="10882745" cy="274813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85597" y="2901884"/>
            <a:ext cx="1191620" cy="476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169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3876" y="1181100"/>
            <a:ext cx="274124" cy="3037813"/>
            <a:chOff x="3424672" y="2643758"/>
            <a:chExt cx="283232" cy="1584176"/>
          </a:xfrm>
        </p:grpSpPr>
        <p:sp>
          <p:nvSpPr>
            <p:cNvPr id="7" name="Rectangle 6"/>
            <p:cNvSpPr/>
            <p:nvPr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21" name="5-Point Star 20">
            <a:hlinkClick r:id="" action="ppaction://noaction"/>
          </p:cNvPr>
          <p:cNvSpPr/>
          <p:nvPr/>
        </p:nvSpPr>
        <p:spPr>
          <a:xfrm rot="19885495">
            <a:off x="2743201" y="48514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5-Point Star 21">
            <a:hlinkClick r:id="" action="ppaction://noaction"/>
          </p:cNvPr>
          <p:cNvSpPr/>
          <p:nvPr/>
        </p:nvSpPr>
        <p:spPr>
          <a:xfrm rot="1691988">
            <a:off x="10464801" y="8890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5-Point Star 22">
            <a:hlinkClick r:id="" action="ppaction://noaction"/>
          </p:cNvPr>
          <p:cNvSpPr/>
          <p:nvPr/>
        </p:nvSpPr>
        <p:spPr>
          <a:xfrm rot="1554389">
            <a:off x="3556000" y="5867400"/>
            <a:ext cx="609600" cy="609600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5-Point Star 23">
            <a:hlinkClick r:id="" action="ppaction://noaction"/>
          </p:cNvPr>
          <p:cNvSpPr/>
          <p:nvPr/>
        </p:nvSpPr>
        <p:spPr>
          <a:xfrm rot="18569550">
            <a:off x="2781266" y="5952461"/>
            <a:ext cx="503145" cy="599308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" name="5-Point Star 24">
            <a:hlinkClick r:id="" action="ppaction://noaction"/>
          </p:cNvPr>
          <p:cNvSpPr/>
          <p:nvPr/>
        </p:nvSpPr>
        <p:spPr>
          <a:xfrm rot="19576537">
            <a:off x="9784444" y="1215797"/>
            <a:ext cx="649513" cy="673972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5-Point Star 25">
            <a:hlinkClick r:id="" action="ppaction://noaction"/>
          </p:cNvPr>
          <p:cNvSpPr/>
          <p:nvPr/>
        </p:nvSpPr>
        <p:spPr>
          <a:xfrm rot="3746748">
            <a:off x="11078193" y="2085793"/>
            <a:ext cx="602015" cy="602676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4953000"/>
            <a:ext cx="660400" cy="584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63200" y="3124200"/>
            <a:ext cx="660400" cy="584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60400" cy="58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717800"/>
            <a:ext cx="660400" cy="584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381000"/>
            <a:ext cx="660400" cy="5842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89000"/>
            <a:ext cx="660400" cy="584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2413000"/>
            <a:ext cx="1219200" cy="10785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057" y="100997"/>
            <a:ext cx="9028545" cy="117648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876" y="1471994"/>
            <a:ext cx="8346706" cy="810089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5646" y="2286892"/>
            <a:ext cx="1191620" cy="4763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057" y="2919252"/>
            <a:ext cx="11697851" cy="357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413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3876" y="1181100"/>
            <a:ext cx="274124" cy="3037813"/>
            <a:chOff x="3424672" y="2643758"/>
            <a:chExt cx="283232" cy="1584176"/>
          </a:xfrm>
        </p:grpSpPr>
        <p:sp>
          <p:nvSpPr>
            <p:cNvPr id="7" name="Rectangle 6"/>
            <p:cNvSpPr/>
            <p:nvPr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21" name="5-Point Star 20">
            <a:hlinkClick r:id="" action="ppaction://noaction"/>
          </p:cNvPr>
          <p:cNvSpPr/>
          <p:nvPr/>
        </p:nvSpPr>
        <p:spPr>
          <a:xfrm rot="19885495">
            <a:off x="2743201" y="48514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5-Point Star 21">
            <a:hlinkClick r:id="" action="ppaction://noaction"/>
          </p:cNvPr>
          <p:cNvSpPr/>
          <p:nvPr/>
        </p:nvSpPr>
        <p:spPr>
          <a:xfrm rot="1691988">
            <a:off x="10464801" y="8890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5-Point Star 22">
            <a:hlinkClick r:id="" action="ppaction://noaction"/>
          </p:cNvPr>
          <p:cNvSpPr/>
          <p:nvPr/>
        </p:nvSpPr>
        <p:spPr>
          <a:xfrm rot="1554389">
            <a:off x="3556000" y="5867400"/>
            <a:ext cx="609600" cy="609600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5-Point Star 23">
            <a:hlinkClick r:id="" action="ppaction://noaction"/>
          </p:cNvPr>
          <p:cNvSpPr/>
          <p:nvPr/>
        </p:nvSpPr>
        <p:spPr>
          <a:xfrm rot="18569550">
            <a:off x="2781266" y="5952461"/>
            <a:ext cx="503145" cy="599308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" name="5-Point Star 24">
            <a:hlinkClick r:id="" action="ppaction://noaction"/>
          </p:cNvPr>
          <p:cNvSpPr/>
          <p:nvPr/>
        </p:nvSpPr>
        <p:spPr>
          <a:xfrm rot="19576537">
            <a:off x="9784444" y="1215797"/>
            <a:ext cx="649513" cy="673972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5-Point Star 25">
            <a:hlinkClick r:id="" action="ppaction://noaction"/>
          </p:cNvPr>
          <p:cNvSpPr/>
          <p:nvPr/>
        </p:nvSpPr>
        <p:spPr>
          <a:xfrm rot="3746748">
            <a:off x="11078193" y="2085793"/>
            <a:ext cx="602015" cy="602676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4953000"/>
            <a:ext cx="660400" cy="584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63200" y="3124200"/>
            <a:ext cx="660400" cy="584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60400" cy="58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717800"/>
            <a:ext cx="660400" cy="584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381000"/>
            <a:ext cx="660400" cy="5842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89000"/>
            <a:ext cx="660400" cy="584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2413000"/>
            <a:ext cx="1219200" cy="10785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5268" y="398547"/>
            <a:ext cx="11550334" cy="242639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126" y="2610260"/>
            <a:ext cx="9564117" cy="157780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2021" y="3950667"/>
            <a:ext cx="9525470" cy="2628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63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3876" y="1181100"/>
            <a:ext cx="274124" cy="3037813"/>
            <a:chOff x="3424672" y="2643758"/>
            <a:chExt cx="283232" cy="1584176"/>
          </a:xfrm>
        </p:grpSpPr>
        <p:sp>
          <p:nvSpPr>
            <p:cNvPr id="7" name="Rectangle 6"/>
            <p:cNvSpPr/>
            <p:nvPr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21" name="5-Point Star 20">
            <a:hlinkClick r:id="" action="ppaction://noaction"/>
          </p:cNvPr>
          <p:cNvSpPr/>
          <p:nvPr/>
        </p:nvSpPr>
        <p:spPr>
          <a:xfrm rot="19885495">
            <a:off x="2743201" y="48514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5-Point Star 21">
            <a:hlinkClick r:id="" action="ppaction://noaction"/>
          </p:cNvPr>
          <p:cNvSpPr/>
          <p:nvPr/>
        </p:nvSpPr>
        <p:spPr>
          <a:xfrm rot="1691988">
            <a:off x="10464801" y="8890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5-Point Star 22">
            <a:hlinkClick r:id="" action="ppaction://noaction"/>
          </p:cNvPr>
          <p:cNvSpPr/>
          <p:nvPr/>
        </p:nvSpPr>
        <p:spPr>
          <a:xfrm rot="1554389">
            <a:off x="3556000" y="5867400"/>
            <a:ext cx="609600" cy="609600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5-Point Star 23">
            <a:hlinkClick r:id="" action="ppaction://noaction"/>
          </p:cNvPr>
          <p:cNvSpPr/>
          <p:nvPr/>
        </p:nvSpPr>
        <p:spPr>
          <a:xfrm rot="18569550">
            <a:off x="2781266" y="5952461"/>
            <a:ext cx="503145" cy="599308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" name="5-Point Star 24">
            <a:hlinkClick r:id="" action="ppaction://noaction"/>
          </p:cNvPr>
          <p:cNvSpPr/>
          <p:nvPr/>
        </p:nvSpPr>
        <p:spPr>
          <a:xfrm rot="19576537">
            <a:off x="9784444" y="1215797"/>
            <a:ext cx="649513" cy="673972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5-Point Star 25">
            <a:hlinkClick r:id="" action="ppaction://noaction"/>
          </p:cNvPr>
          <p:cNvSpPr/>
          <p:nvPr/>
        </p:nvSpPr>
        <p:spPr>
          <a:xfrm rot="3746748">
            <a:off x="11078193" y="2085793"/>
            <a:ext cx="602015" cy="602676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4953000"/>
            <a:ext cx="660400" cy="584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63200" y="3124200"/>
            <a:ext cx="660400" cy="584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60400" cy="58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717800"/>
            <a:ext cx="660400" cy="584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645" y="939800"/>
            <a:ext cx="660400" cy="5842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89000"/>
            <a:ext cx="660400" cy="584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2413000"/>
            <a:ext cx="1219200" cy="10785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6850" y="1162050"/>
            <a:ext cx="114300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"/>
            <a:ext cx="133350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76300"/>
            <a:ext cx="114300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85850"/>
            <a:ext cx="114300" cy="209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0941" y="69784"/>
            <a:ext cx="7430537" cy="102884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1417235"/>
            <a:ext cx="2477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GIẢI</a:t>
            </a:r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5825" y="1826661"/>
            <a:ext cx="4887007" cy="153373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24835" y="3294111"/>
            <a:ext cx="673615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 = 99,75 ta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endParaRPr lang="en-US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513" y="4043436"/>
            <a:ext cx="6258798" cy="178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350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33876" y="1181100"/>
            <a:ext cx="274124" cy="3037813"/>
            <a:chOff x="3424672" y="2643758"/>
            <a:chExt cx="283232" cy="1584176"/>
          </a:xfrm>
        </p:grpSpPr>
        <p:sp>
          <p:nvSpPr>
            <p:cNvPr id="7" name="Rectangle 6"/>
            <p:cNvSpPr/>
            <p:nvPr/>
          </p:nvSpPr>
          <p:spPr>
            <a:xfrm>
              <a:off x="3635896" y="2643758"/>
              <a:ext cx="72008" cy="158417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3565490" y="2643758"/>
              <a:ext cx="72007" cy="158417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495081" y="2643758"/>
              <a:ext cx="72007" cy="158417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424672" y="2643758"/>
              <a:ext cx="72008" cy="158417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400"/>
            </a:p>
          </p:txBody>
        </p:sp>
      </p:grpSp>
      <p:sp>
        <p:nvSpPr>
          <p:cNvPr id="21" name="5-Point Star 20">
            <a:hlinkClick r:id="" action="ppaction://noaction"/>
          </p:cNvPr>
          <p:cNvSpPr/>
          <p:nvPr/>
        </p:nvSpPr>
        <p:spPr>
          <a:xfrm rot="19885495">
            <a:off x="2743201" y="48514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2" name="5-Point Star 21">
            <a:hlinkClick r:id="" action="ppaction://noaction"/>
          </p:cNvPr>
          <p:cNvSpPr/>
          <p:nvPr/>
        </p:nvSpPr>
        <p:spPr>
          <a:xfrm rot="1691988">
            <a:off x="10464801" y="889001"/>
            <a:ext cx="1145521" cy="1145521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3" name="5-Point Star 22">
            <a:hlinkClick r:id="" action="ppaction://noaction"/>
          </p:cNvPr>
          <p:cNvSpPr/>
          <p:nvPr/>
        </p:nvSpPr>
        <p:spPr>
          <a:xfrm rot="1554389">
            <a:off x="3556000" y="5867400"/>
            <a:ext cx="609600" cy="609600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4" name="5-Point Star 23">
            <a:hlinkClick r:id="" action="ppaction://noaction"/>
          </p:cNvPr>
          <p:cNvSpPr/>
          <p:nvPr/>
        </p:nvSpPr>
        <p:spPr>
          <a:xfrm rot="18569550">
            <a:off x="2781266" y="5952461"/>
            <a:ext cx="503145" cy="599308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5" name="5-Point Star 24">
            <a:hlinkClick r:id="" action="ppaction://noaction"/>
          </p:cNvPr>
          <p:cNvSpPr/>
          <p:nvPr/>
        </p:nvSpPr>
        <p:spPr>
          <a:xfrm rot="19576537">
            <a:off x="9784444" y="1215797"/>
            <a:ext cx="649513" cy="673972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26" name="5-Point Star 25">
            <a:hlinkClick r:id="" action="ppaction://noaction"/>
          </p:cNvPr>
          <p:cNvSpPr/>
          <p:nvPr/>
        </p:nvSpPr>
        <p:spPr>
          <a:xfrm rot="3746748">
            <a:off x="11078193" y="2085793"/>
            <a:ext cx="602015" cy="602676"/>
          </a:xfrm>
          <a:prstGeom prst="star5">
            <a:avLst>
              <a:gd name="adj" fmla="val 2905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0" y="4953000"/>
            <a:ext cx="660400" cy="5842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0363200" y="3124200"/>
            <a:ext cx="660400" cy="58420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0"/>
            <a:ext cx="660400" cy="5842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" y="2717800"/>
            <a:ext cx="660400" cy="58420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200" y="381000"/>
            <a:ext cx="660400" cy="5842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889000"/>
            <a:ext cx="660400" cy="5842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400" y="2413000"/>
            <a:ext cx="1219200" cy="107852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977217" y="324433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 smtClean="0">
                <a:effectLst/>
              </a:rPr>
              <a:t> 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56" y="89970"/>
            <a:ext cx="11666679" cy="22468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89292" y="2206486"/>
            <a:ext cx="16798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endParaRPr lang="en-US" sz="3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2313" y="2858696"/>
            <a:ext cx="5591955" cy="99073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239817" y="2978834"/>
            <a:ext cx="4123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 = 99 ta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934" y="3902540"/>
            <a:ext cx="5372850" cy="80917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2056" y="4510545"/>
            <a:ext cx="6220693" cy="743054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6603012" y="4495799"/>
            <a:ext cx="4896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x = 88; y = -12 ta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756" y="5340444"/>
            <a:ext cx="5734850" cy="66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29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5" grpId="0"/>
      <p:bldP spid="13" grpId="0"/>
      <p:bldP spid="3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282</Words>
  <Application>Microsoft Office PowerPoint</Application>
  <PresentationFormat>Widescreen</PresentationFormat>
  <Paragraphs>46</Paragraphs>
  <Slides>12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맑은 고딕</vt:lpstr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T470</dc:creator>
  <cp:lastModifiedBy>VIP</cp:lastModifiedBy>
  <cp:revision>19</cp:revision>
  <dcterms:created xsi:type="dcterms:W3CDTF">2021-07-03T09:36:28Z</dcterms:created>
  <dcterms:modified xsi:type="dcterms:W3CDTF">2023-07-17T03:45:30Z</dcterms:modified>
</cp:coreProperties>
</file>