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  <p:sldMasterId id="2147483659" r:id="rId2"/>
    <p:sldMasterId id="2147483671" r:id="rId3"/>
  </p:sldMasterIdLst>
  <p:notesMasterIdLst>
    <p:notesMasterId r:id="rId21"/>
  </p:notesMasterIdLst>
  <p:sldIdLst>
    <p:sldId id="320" r:id="rId4"/>
    <p:sldId id="321" r:id="rId5"/>
    <p:sldId id="322" r:id="rId6"/>
    <p:sldId id="323" r:id="rId7"/>
    <p:sldId id="324" r:id="rId8"/>
    <p:sldId id="325" r:id="rId9"/>
    <p:sldId id="298" r:id="rId10"/>
    <p:sldId id="297" r:id="rId11"/>
    <p:sldId id="299" r:id="rId12"/>
    <p:sldId id="316" r:id="rId13"/>
    <p:sldId id="300" r:id="rId14"/>
    <p:sldId id="257" r:id="rId15"/>
    <p:sldId id="258" r:id="rId16"/>
    <p:sldId id="308" r:id="rId17"/>
    <p:sldId id="318" r:id="rId18"/>
    <p:sldId id="319" r:id="rId19"/>
    <p:sldId id="326" r:id="rId20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22"/>
    </p:embeddedFont>
    <p:embeddedFont>
      <p:font typeface="Roboto Condensed Light" panose="020B0604020202020204" charset="0"/>
      <p:regular r:id="rId23"/>
      <p:bold r:id="rId24"/>
      <p:italic r:id="rId25"/>
      <p:boldItalic r:id="rId26"/>
    </p:embeddedFont>
    <p:embeddedFont>
      <p:font typeface="Roboto Condensed" panose="020B0604020202020204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Arvo" panose="020B0604020202020204" charset="0"/>
      <p:regular r:id="rId33"/>
      <p:bold r:id="rId34"/>
      <p:italic r:id="rId35"/>
      <p:bold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DC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6D40F7-F1BE-46A1-BFD0-875512BF32A4}" v="395" dt="2021-08-03T03:50:07.043"/>
  </p1510:revLst>
</p1510:revInfo>
</file>

<file path=ppt/tableStyles.xml><?xml version="1.0" encoding="utf-8"?>
<a:tblStyleLst xmlns:a="http://schemas.openxmlformats.org/drawingml/2006/main" def="{E27665BA-8202-44FC-AD62-C9F0E3EA811A}">
  <a:tblStyle styleId="{E27665BA-8202-44FC-AD62-C9F0E3EA811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15DE48A-E3B5-44D0-98CB-AE0B3FDC03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8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0.fntdata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theme" Target="theme/theme1.xml"/><Relationship Id="rId69" Type="http://schemas.microsoft.com/office/2016/11/relationships/changesInfo" Target="changesInfos/changesInfo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20" Type="http://schemas.openxmlformats.org/officeDocument/2006/relationships/slide" Target="slides/slide17.xml"/><Relationship Id="rId41" Type="http://schemas.openxmlformats.org/officeDocument/2006/relationships/presProps" Target="presProps.xml"/><Relationship Id="rId7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ồng Nhung Nguyễn" userId="6a381378437eae27" providerId="LiveId" clId="{176D40F7-F1BE-46A1-BFD0-875512BF32A4}"/>
    <pc:docChg chg="undo custSel addSld modSld">
      <pc:chgData name="Hồng Nhung Nguyễn" userId="6a381378437eae27" providerId="LiveId" clId="{176D40F7-F1BE-46A1-BFD0-875512BF32A4}" dt="2021-08-03T03:50:03.117" v="964"/>
      <pc:docMkLst>
        <pc:docMk/>
      </pc:docMkLst>
      <pc:sldChg chg="modSp mod">
        <pc:chgData name="Hồng Nhung Nguyễn" userId="6a381378437eae27" providerId="LiveId" clId="{176D40F7-F1BE-46A1-BFD0-875512BF32A4}" dt="2021-08-03T03:11:52.549" v="51" actId="20577"/>
        <pc:sldMkLst>
          <pc:docMk/>
          <pc:sldMk cId="0" sldId="256"/>
        </pc:sldMkLst>
        <pc:spChg chg="mod">
          <ac:chgData name="Hồng Nhung Nguyễn" userId="6a381378437eae27" providerId="LiveId" clId="{176D40F7-F1BE-46A1-BFD0-875512BF32A4}" dt="2021-08-03T03:11:52.549" v="51" actId="20577"/>
          <ac:spMkLst>
            <pc:docMk/>
            <pc:sldMk cId="0" sldId="256"/>
            <ac:spMk id="184" creationId="{00000000-0000-0000-0000-000000000000}"/>
          </ac:spMkLst>
        </pc:spChg>
      </pc:sldChg>
      <pc:sldChg chg="addSp delSp modSp mod">
        <pc:chgData name="Hồng Nhung Nguyễn" userId="6a381378437eae27" providerId="LiveId" clId="{176D40F7-F1BE-46A1-BFD0-875512BF32A4}" dt="2021-08-03T03:14:51.135" v="207" actId="14100"/>
        <pc:sldMkLst>
          <pc:docMk/>
          <pc:sldMk cId="0" sldId="259"/>
        </pc:sldMkLst>
        <pc:spChg chg="add del mod">
          <ac:chgData name="Hồng Nhung Nguyễn" userId="6a381378437eae27" providerId="LiveId" clId="{176D40F7-F1BE-46A1-BFD0-875512BF32A4}" dt="2021-08-03T03:13:42.092" v="157" actId="478"/>
          <ac:spMkLst>
            <pc:docMk/>
            <pc:sldMk cId="0" sldId="259"/>
            <ac:spMk id="3" creationId="{B18F6188-E248-4A7A-9BF2-4543682CF82B}"/>
          </ac:spMkLst>
        </pc:spChg>
        <pc:spChg chg="mod">
          <ac:chgData name="Hồng Nhung Nguyễn" userId="6a381378437eae27" providerId="LiveId" clId="{176D40F7-F1BE-46A1-BFD0-875512BF32A4}" dt="2021-08-03T03:14:51.135" v="207" actId="14100"/>
          <ac:spMkLst>
            <pc:docMk/>
            <pc:sldMk cId="0" sldId="259"/>
            <ac:spMk id="221" creationId="{00000000-0000-0000-0000-000000000000}"/>
          </ac:spMkLst>
        </pc:spChg>
        <pc:spChg chg="del">
          <ac:chgData name="Hồng Nhung Nguyễn" userId="6a381378437eae27" providerId="LiveId" clId="{176D40F7-F1BE-46A1-BFD0-875512BF32A4}" dt="2021-08-03T03:13:35.635" v="156" actId="478"/>
          <ac:spMkLst>
            <pc:docMk/>
            <pc:sldMk cId="0" sldId="259"/>
            <ac:spMk id="222" creationId="{00000000-0000-0000-0000-000000000000}"/>
          </ac:spMkLst>
        </pc:spChg>
      </pc:sldChg>
      <pc:sldChg chg="modSp mod">
        <pc:chgData name="Hồng Nhung Nguyễn" userId="6a381378437eae27" providerId="LiveId" clId="{176D40F7-F1BE-46A1-BFD0-875512BF32A4}" dt="2021-08-03T03:49:50.680" v="963" actId="20577"/>
        <pc:sldMkLst>
          <pc:docMk/>
          <pc:sldMk cId="0" sldId="261"/>
        </pc:sldMkLst>
        <pc:spChg chg="mod">
          <ac:chgData name="Hồng Nhung Nguyễn" userId="6a381378437eae27" providerId="LiveId" clId="{176D40F7-F1BE-46A1-BFD0-875512BF32A4}" dt="2021-08-03T03:16:58.318" v="275" actId="20577"/>
          <ac:spMkLst>
            <pc:docMk/>
            <pc:sldMk cId="0" sldId="261"/>
            <ac:spMk id="236" creationId="{00000000-0000-0000-0000-000000000000}"/>
          </ac:spMkLst>
        </pc:spChg>
        <pc:spChg chg="mod">
          <ac:chgData name="Hồng Nhung Nguyễn" userId="6a381378437eae27" providerId="LiveId" clId="{176D40F7-F1BE-46A1-BFD0-875512BF32A4}" dt="2021-08-03T03:49:50.680" v="963" actId="20577"/>
          <ac:spMkLst>
            <pc:docMk/>
            <pc:sldMk cId="0" sldId="261"/>
            <ac:spMk id="237" creationId="{00000000-0000-0000-0000-000000000000}"/>
          </ac:spMkLst>
        </pc:spChg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3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4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5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6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7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8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9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0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1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3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4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5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6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7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8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9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0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3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4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5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6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7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8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9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0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1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3"/>
        </pc:sldMkLst>
      </pc:sldChg>
      <pc:sldChg chg="modSp add mod">
        <pc:chgData name="Hồng Nhung Nguyễn" userId="6a381378437eae27" providerId="LiveId" clId="{176D40F7-F1BE-46A1-BFD0-875512BF32A4}" dt="2021-08-03T03:50:03.117" v="964"/>
        <pc:sldMkLst>
          <pc:docMk/>
          <pc:sldMk cId="1422980238" sldId="295"/>
        </pc:sldMkLst>
        <pc:spChg chg="mod">
          <ac:chgData name="Hồng Nhung Nguyễn" userId="6a381378437eae27" providerId="LiveId" clId="{176D40F7-F1BE-46A1-BFD0-875512BF32A4}" dt="2021-08-03T03:50:03.117" v="964"/>
          <ac:spMkLst>
            <pc:docMk/>
            <pc:sldMk cId="1422980238" sldId="295"/>
            <ac:spMk id="237" creationId="{00000000-0000-0000-0000-000000000000}"/>
          </ac:spMkLst>
        </pc:spChg>
      </pc:sldChg>
      <pc:sldChg chg="add">
        <pc:chgData name="Hồng Nhung Nguyễn" userId="6a381378437eae27" providerId="LiveId" clId="{176D40F7-F1BE-46A1-BFD0-875512BF32A4}" dt="2021-08-03T03:46:14.923" v="958"/>
        <pc:sldMkLst>
          <pc:docMk/>
          <pc:sldMk cId="1420130898" sldId="29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2220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67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63" name="Google Shape;63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" name="Google Shape;64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71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8BC58-FD50-4BC2-83DB-9CC683275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BC0AB5-02A0-4639-87CE-4CFA566B1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B14F94E7-8F50-4C84-8C76-9634379C55B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533659-AB2F-40A8-8E82-07E03113E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D7D564-2EC8-4702-A2E5-8A8C5D76E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AF1EA0DA-45E1-42BD-8B0A-C2C566B0168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927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6538B4-93CE-416C-89E3-04A57453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B14F94E7-8F50-4C84-8C76-9634379C55B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0DBE5C-9AA0-4700-BDBA-A8ABB59E6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64AB5-CF50-4326-9D61-DEF68EF33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AF1EA0DA-45E1-42BD-8B0A-C2C566B0168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736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A8060-8911-4344-9221-06A3D0729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94ED0-48FD-407E-A19C-C3C67B956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A4B3FB-BF6A-4267-950A-392D22DDA2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6F9822-DB35-4942-9248-7992D0E68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B14F94E7-8F50-4C84-8C76-9634379C55B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3DFCA0-0A38-4FE8-BB38-2073BA7DC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55756-C36E-4BEC-AA3B-34491C038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AF1EA0DA-45E1-42BD-8B0A-C2C566B0168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9166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D03BE-0500-4E4F-9047-84BC11914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0922FF-8D46-43DF-832F-B6D5454969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9F2B18-464B-4B64-BA02-27AF253208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E47791-8C43-46B3-8060-0095BDF17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B14F94E7-8F50-4C84-8C76-9634379C55B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4A166A-6681-4341-B972-B3449F11A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19AB5F-BC4E-4496-A3DA-3504494B1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AF1EA0DA-45E1-42BD-8B0A-C2C566B0168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4492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472B4-4163-4631-9D2A-BB5765492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504664-3E75-406C-98A8-1D9612BBB3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C2CAC-303A-44A7-94E3-16C842D3A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B14F94E7-8F50-4C84-8C76-9634379C55B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AF6DD-D38F-4679-B5DD-9A1021A3C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7D2A6-FAA9-47BB-8FA6-FCB4DBA46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AF1EA0DA-45E1-42BD-8B0A-C2C566B0168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80888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0BBD2A-6396-4434-92CC-9D8B406AB2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6F5BC5-1283-4DFB-9E14-D897409875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BE8D13-B9C9-4C95-8724-EE683605B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B14F94E7-8F50-4C84-8C76-9634379C55B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0200B-BB2B-4E67-8CEB-060DA521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21790-4401-4B6B-AC2D-91B510495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AF1EA0DA-45E1-42BD-8B0A-C2C566B0168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4059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9A217F71-3C0C-4A8B-9EB8-468D9DF93E3D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AAB7887-A174-49A6-A52C-1DDCFB9EFD59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04170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9A217F71-3C0C-4A8B-9EB8-468D9DF93E3D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AAB7887-A174-49A6-A52C-1DDCFB9EFD59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05093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9A217F71-3C0C-4A8B-9EB8-468D9DF93E3D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AAB7887-A174-49A6-A52C-1DDCFB9EFD59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72714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9A217F71-3C0C-4A8B-9EB8-468D9DF93E3D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AAB7887-A174-49A6-A52C-1DDCFB9EFD59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821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9A217F71-3C0C-4A8B-9EB8-468D9DF93E3D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AAB7887-A174-49A6-A52C-1DDCFB9EFD59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3589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9A217F71-3C0C-4A8B-9EB8-468D9DF93E3D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AAB7887-A174-49A6-A52C-1DDCFB9EFD59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0604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9A217F71-3C0C-4A8B-9EB8-468D9DF93E3D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AAB7887-A174-49A6-A52C-1DDCFB9EFD59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1481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9A217F71-3C0C-4A8B-9EB8-468D9DF93E3D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AAB7887-A174-49A6-A52C-1DDCFB9EFD59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28479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9A217F71-3C0C-4A8B-9EB8-468D9DF93E3D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AAB7887-A174-49A6-A52C-1DDCFB9EFD59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8371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9A217F71-3C0C-4A8B-9EB8-468D9DF93E3D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AAB7887-A174-49A6-A52C-1DDCFB9EFD59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7686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9A217F71-3C0C-4A8B-9EB8-468D9DF93E3D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AAB7887-A174-49A6-A52C-1DDCFB9EFD59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1503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0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3778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11650-9299-4972-A41C-B869A9D090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2B738E-7BE1-43D1-8ED5-226B4AB9A7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D3DF4-DBAC-4BCC-8E7F-F17DE20DD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B14F94E7-8F50-4C84-8C76-9634379C55B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53E95-3F88-4897-801A-9018CFCF5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5A1A8-8A45-4289-9D68-05E581CC4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AF1EA0DA-45E1-42BD-8B0A-C2C566B0168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922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62BF9-D586-41E3-AD79-93E7A8538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025A6-B7E6-4590-AB3F-3C92E6237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687DF-15D4-410C-9BEC-0A69738DF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B14F94E7-8F50-4C84-8C76-9634379C55B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D9C549-B93A-423E-9018-13BFBFA94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EEFBB-C3FE-45C6-B582-C15A52627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AF1EA0DA-45E1-42BD-8B0A-C2C566B0168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8084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90243-4F96-46A0-AAE9-DEF75CFD3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42E6CA-5EF9-4DFE-97DF-BFD6AB30E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2523A-3445-4A70-A807-26B7672D3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B14F94E7-8F50-4C84-8C76-9634379C55B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3CD68F-8D25-4F5D-987B-CCD1510F6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0732B-11F6-4767-960B-756D33370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AF1EA0DA-45E1-42BD-8B0A-C2C566B0168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192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54F45-A9A1-4D3E-B93E-ABB7060AD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25EEC-C21A-4C28-807A-EA8D2CF792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B7CAE8-9AC6-4163-8629-3421F7B03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5C43FA-49CB-4221-A067-397FB656D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B14F94E7-8F50-4C84-8C76-9634379C55B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2B218B-D352-4F27-9D43-7BD549788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0F3F26-B98A-4D07-85F8-7953EF490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AF1EA0DA-45E1-42BD-8B0A-C2C566B0168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0615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FFB88-84A6-465C-BC84-47605FFBA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BFC822-2E7F-4DAE-91AA-4A4C5F570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0F972B-EC8C-4F82-B5FC-279C09BEA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92D087-F9D6-426C-A49C-3B6B759897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F2EF6-8655-4414-B9B9-C5D8F122DD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B66D0D-B823-40FA-9DDA-84B93D0AF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B14F94E7-8F50-4C84-8C76-9634379C55B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CE9128-5D67-471C-83CB-B7929BEEE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D3B12E-3072-4CD7-9081-6C971EC58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AF1EA0DA-45E1-42BD-8B0A-C2C566B0168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962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6" r:id="rId3"/>
    <p:sldLayoutId id="2147483658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8AAE0B-59E9-4FB6-AA0B-6247DCC66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324BD0-5C94-4AFF-8467-817890664F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F4E8D-F51E-48FA-8E7B-8A2A7A1E0D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  <a:defRPr/>
            </a:pPr>
            <a:fld id="{B14F94E7-8F50-4C84-8C76-9634379C55B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86294-AF12-401A-9A40-890E64A52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4C3E8-E4CC-49DA-A8E4-CF903F54A5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  <a:defRPr/>
            </a:pPr>
            <a:fld id="{AF1EA0DA-45E1-42BD-8B0A-C2C566B0168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178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9A217F71-3C0C-4A8B-9EB8-468D9DF93E3D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9/10/2021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0AAB7887-A174-49A6-A52C-1DDCFB9EFD59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70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gif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audio" Target="../media/audio4.wav"/><Relationship Id="rId10" Type="http://schemas.openxmlformats.org/officeDocument/2006/relationships/image" Target="../media/image11.png"/><Relationship Id="rId4" Type="http://schemas.openxmlformats.org/officeDocument/2006/relationships/audio" Target="../media/audio3.wav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4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audio" Target="../media/audio3.wav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4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audio" Target="../media/audio3.wav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4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audio" Target="../media/audio3.wav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</a:t>
            </a:fld>
            <a:endParaRPr lang="en"/>
          </a:p>
        </p:txBody>
      </p:sp>
      <p:sp>
        <p:nvSpPr>
          <p:cNvPr id="3" name="Rectangle 2"/>
          <p:cNvSpPr/>
          <p:nvPr/>
        </p:nvSpPr>
        <p:spPr>
          <a:xfrm>
            <a:off x="1175940" y="2109216"/>
            <a:ext cx="690735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KIỂM TRA BÀI CŨ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5686" y="-58388"/>
            <a:ext cx="2394974" cy="216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84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sp>
        <p:nvSpPr>
          <p:cNvPr id="6" name="TextBox 5"/>
          <p:cNvSpPr txBox="1"/>
          <p:nvPr/>
        </p:nvSpPr>
        <p:spPr>
          <a:xfrm>
            <a:off x="3938016" y="1187466"/>
            <a:ext cx="926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1" u="sng" dirty="0" err="1" smtClean="0"/>
              <a:t>Giải</a:t>
            </a:r>
            <a:endParaRPr lang="vi-VN" sz="2000" b="1" i="1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243322" y="1693252"/>
            <a:ext cx="85100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a) </a:t>
            </a:r>
            <a:r>
              <a:rPr lang="en-US" sz="2000" dirty="0" err="1"/>
              <a:t>C</a:t>
            </a:r>
            <a:r>
              <a:rPr lang="en-US" sz="2000" dirty="0" err="1" smtClean="0"/>
              <a:t>hữ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hàng</a:t>
            </a:r>
            <a:r>
              <a:rPr lang="en-US" sz="2000" dirty="0" smtClean="0"/>
              <a:t> </a:t>
            </a:r>
            <a:r>
              <a:rPr lang="en-US" sz="2000" dirty="0" err="1" smtClean="0"/>
              <a:t>nghìn</a:t>
            </a:r>
            <a:r>
              <a:rPr lang="en-US" sz="2000" dirty="0" smtClean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smtClean="0"/>
              <a:t>n </a:t>
            </a:r>
            <a:r>
              <a:rPr lang="en-US" sz="2000" dirty="0" err="1" smtClean="0"/>
              <a:t>là</a:t>
            </a:r>
            <a:r>
              <a:rPr lang="en-US" sz="2000" dirty="0" smtClean="0"/>
              <a:t> 0; </a:t>
            </a:r>
            <a:r>
              <a:rPr lang="en-US" sz="2000" dirty="0" err="1" smtClean="0"/>
              <a:t>chữ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hàng</a:t>
            </a:r>
            <a:r>
              <a:rPr lang="en-US" sz="2000" dirty="0" smtClean="0"/>
              <a:t> </a:t>
            </a:r>
            <a:r>
              <a:rPr lang="en-US" sz="2000" dirty="0" err="1" smtClean="0"/>
              <a:t>trăm</a:t>
            </a:r>
            <a:r>
              <a:rPr lang="en-US" sz="2000" dirty="0" smtClean="0"/>
              <a:t> </a:t>
            </a:r>
            <a:r>
              <a:rPr lang="en-US" sz="2000" dirty="0" err="1" smtClean="0"/>
              <a:t>nghìn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n </a:t>
            </a:r>
            <a:r>
              <a:rPr lang="en-US" sz="2000" dirty="0" err="1" smtClean="0"/>
              <a:t>là</a:t>
            </a:r>
            <a:r>
              <a:rPr lang="en-US" sz="2000" dirty="0" smtClean="0"/>
              <a:t> 2.</a:t>
            </a:r>
            <a:endParaRPr lang="vi-VN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3322" y="2211511"/>
            <a:ext cx="72420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b</a:t>
            </a:r>
            <a:r>
              <a:rPr lang="en-US" sz="2000" dirty="0" smtClean="0"/>
              <a:t>) </a:t>
            </a:r>
            <a:r>
              <a:rPr lang="en-US" sz="2000" b="1" dirty="0" smtClean="0"/>
              <a:t>M</a:t>
            </a:r>
            <a:r>
              <a:rPr lang="en-US" sz="2000" dirty="0" smtClean="0"/>
              <a:t> </a:t>
            </a:r>
            <a:r>
              <a:rPr lang="en-US" sz="2000" smtClean="0"/>
              <a:t>= </a:t>
            </a:r>
            <a:r>
              <a:rPr lang="en-US" sz="2000" smtClean="0"/>
              <a:t>{0; 2; 5; 6; 8}.</a:t>
            </a:r>
            <a:endParaRPr lang="vi-VN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43322" y="2702252"/>
            <a:ext cx="8788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/>
              <a:t>c) </a:t>
            </a:r>
            <a:r>
              <a:rPr lang="en-US" sz="2000" dirty="0" err="1" smtClean="0"/>
              <a:t>Chữ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8 </a:t>
            </a:r>
            <a:r>
              <a:rPr lang="en-US" sz="2000" dirty="0" err="1" smtClean="0"/>
              <a:t>nằm</a:t>
            </a:r>
            <a:r>
              <a:rPr lang="en-US" sz="2000" dirty="0" smtClean="0"/>
              <a:t> ở </a:t>
            </a:r>
            <a:r>
              <a:rPr lang="en-US" sz="2000" dirty="0" err="1" smtClean="0"/>
              <a:t>hàng</a:t>
            </a:r>
            <a:r>
              <a:rPr lang="en-US" sz="2000" dirty="0" smtClean="0"/>
              <a:t> </a:t>
            </a:r>
            <a:r>
              <a:rPr lang="en-US" sz="2000" dirty="0" err="1" smtClean="0"/>
              <a:t>chục</a:t>
            </a:r>
            <a:r>
              <a:rPr lang="en-US" sz="2000" dirty="0" smtClean="0"/>
              <a:t> </a:t>
            </a:r>
            <a:r>
              <a:rPr lang="en-US" sz="2000" dirty="0" err="1" smtClean="0"/>
              <a:t>nghìn</a:t>
            </a:r>
            <a:r>
              <a:rPr lang="en-US" sz="2000" dirty="0" smtClean="0"/>
              <a:t> =&gt;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r>
              <a:rPr lang="en-US" sz="2000" dirty="0" smtClean="0"/>
              <a:t> </a:t>
            </a:r>
            <a:r>
              <a:rPr lang="en-US" sz="2000" dirty="0" err="1" smtClean="0"/>
              <a:t>trị</a:t>
            </a:r>
            <a:r>
              <a:rPr lang="en-US" sz="2000" dirty="0" smtClean="0"/>
              <a:t>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</a:t>
            </a:r>
            <a:r>
              <a:rPr lang="en-US" sz="2000" smtClean="0"/>
              <a:t>8 </a:t>
            </a:r>
            <a:r>
              <a:rPr lang="en-US" sz="2000" smtClean="0"/>
              <a:t>. 10 </a:t>
            </a:r>
            <a:r>
              <a:rPr lang="en-US" sz="2000" dirty="0" smtClean="0"/>
              <a:t>000 = 80 000;  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    </a:t>
            </a:r>
            <a:r>
              <a:rPr lang="en-US" sz="2000" dirty="0" err="1" smtClean="0"/>
              <a:t>Chữ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6 </a:t>
            </a:r>
            <a:r>
              <a:rPr lang="en-US" sz="2000" dirty="0" err="1" smtClean="0"/>
              <a:t>nằm</a:t>
            </a:r>
            <a:r>
              <a:rPr lang="en-US" sz="2000" dirty="0" smtClean="0"/>
              <a:t> ở </a:t>
            </a:r>
            <a:r>
              <a:rPr lang="en-US" sz="2000" dirty="0" err="1" smtClean="0"/>
              <a:t>hàng</a:t>
            </a:r>
            <a:r>
              <a:rPr lang="en-US" sz="2000" dirty="0" smtClean="0"/>
              <a:t> </a:t>
            </a:r>
            <a:r>
              <a:rPr lang="en-US" sz="2000" dirty="0" err="1" smtClean="0"/>
              <a:t>trăm</a:t>
            </a:r>
            <a:r>
              <a:rPr lang="en-US" sz="2000" dirty="0" smtClean="0"/>
              <a:t> </a:t>
            </a:r>
            <a:r>
              <a:rPr lang="en-US" sz="2000" dirty="0" err="1" smtClean="0"/>
              <a:t>nên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r>
              <a:rPr lang="en-US" sz="2000" dirty="0" smtClean="0"/>
              <a:t> </a:t>
            </a:r>
            <a:r>
              <a:rPr lang="en-US" sz="2000" dirty="0" err="1" smtClean="0"/>
              <a:t>trị</a:t>
            </a:r>
            <a:r>
              <a:rPr lang="en-US" sz="2000" dirty="0" smtClean="0"/>
              <a:t>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</a:t>
            </a:r>
            <a:r>
              <a:rPr lang="en-US" sz="2000" smtClean="0"/>
              <a:t>6 </a:t>
            </a:r>
            <a:r>
              <a:rPr lang="en-US" sz="2000" smtClean="0"/>
              <a:t>. 100 </a:t>
            </a:r>
            <a:r>
              <a:rPr lang="en-US" sz="2000" dirty="0" smtClean="0"/>
              <a:t>= 600. </a:t>
            </a:r>
            <a:endParaRPr lang="vi-VN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209806" y="3700199"/>
            <a:ext cx="88219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d</a:t>
            </a:r>
            <a:r>
              <a:rPr lang="en-US" sz="2000" dirty="0" smtClean="0"/>
              <a:t>) </a:t>
            </a:r>
            <a:r>
              <a:rPr lang="en-US" sz="2000" dirty="0" err="1" smtClean="0"/>
              <a:t>Có</a:t>
            </a:r>
            <a:r>
              <a:rPr lang="en-US" sz="2000" dirty="0"/>
              <a:t>:</a:t>
            </a:r>
            <a:r>
              <a:rPr lang="en-US" sz="2000" dirty="0" smtClean="0"/>
              <a:t> 280 650 </a:t>
            </a:r>
            <a:r>
              <a:rPr lang="en-US" sz="2000" smtClean="0"/>
              <a:t>= </a:t>
            </a:r>
            <a:r>
              <a:rPr lang="en-US" sz="2000" smtClean="0"/>
              <a:t>2 . 100 </a:t>
            </a:r>
            <a:r>
              <a:rPr lang="en-US" sz="2000" dirty="0" smtClean="0"/>
              <a:t>000 </a:t>
            </a:r>
            <a:r>
              <a:rPr lang="en-US" sz="2000" smtClean="0"/>
              <a:t>+ </a:t>
            </a:r>
            <a:r>
              <a:rPr lang="en-US" sz="2000" smtClean="0"/>
              <a:t>8 . 10 </a:t>
            </a:r>
            <a:r>
              <a:rPr lang="en-US" sz="2000" dirty="0"/>
              <a:t>000 </a:t>
            </a:r>
            <a:r>
              <a:rPr lang="en-US" sz="2000"/>
              <a:t>+ </a:t>
            </a:r>
            <a:r>
              <a:rPr lang="en-US" sz="2000" smtClean="0"/>
              <a:t>0 . 1 </a:t>
            </a:r>
            <a:r>
              <a:rPr lang="en-US" sz="2000" dirty="0"/>
              <a:t>000 </a:t>
            </a:r>
            <a:r>
              <a:rPr lang="en-US" sz="2000"/>
              <a:t>+ </a:t>
            </a:r>
            <a:r>
              <a:rPr lang="en-US" sz="2000" smtClean="0"/>
              <a:t>6 . 100 </a:t>
            </a:r>
            <a:r>
              <a:rPr lang="en-US" sz="2000" dirty="0"/>
              <a:t>+ 5 .10 </a:t>
            </a:r>
            <a:r>
              <a:rPr lang="en-US" sz="2000"/>
              <a:t>+ </a:t>
            </a:r>
            <a:r>
              <a:rPr lang="en-US" sz="2000" smtClean="0"/>
              <a:t>0</a:t>
            </a:r>
            <a:endParaRPr lang="en-US" sz="2000" dirty="0" smtClean="0"/>
          </a:p>
          <a:p>
            <a:pPr>
              <a:lnSpc>
                <a:spcPct val="150000"/>
              </a:lnSpc>
            </a:pPr>
            <a:r>
              <a:rPr lang="en-US" sz="2000" dirty="0" smtClean="0"/>
              <a:t>=&gt;</a:t>
            </a:r>
            <a:r>
              <a:rPr lang="en-US" sz="2000" b="1" dirty="0" smtClean="0"/>
              <a:t> 280 </a:t>
            </a:r>
            <a:r>
              <a:rPr lang="en-US" sz="2000" b="1" dirty="0"/>
              <a:t>650 = 2 . 100 000 + 8 . 10 000 + 6 . 100 + 5 . </a:t>
            </a:r>
            <a:r>
              <a:rPr lang="en-US" sz="2000" b="1" dirty="0" smtClean="0"/>
              <a:t>10</a:t>
            </a:r>
            <a:endParaRPr lang="vi-VN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292352" y="514045"/>
            <a:ext cx="2950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chemeClr val="bg1"/>
                </a:solidFill>
              </a:rPr>
              <a:t>LUYỆN TẬP</a:t>
            </a:r>
            <a:endParaRPr lang="vi-VN" sz="3200" b="1" dirty="0">
              <a:solidFill>
                <a:schemeClr val="bg1"/>
              </a:solidFill>
            </a:endParaRPr>
          </a:p>
        </p:txBody>
      </p:sp>
      <p:grpSp>
        <p:nvGrpSpPr>
          <p:cNvPr id="13" name="Google Shape;892;p46"/>
          <p:cNvGrpSpPr/>
          <p:nvPr/>
        </p:nvGrpSpPr>
        <p:grpSpPr>
          <a:xfrm>
            <a:off x="441674" y="618013"/>
            <a:ext cx="309022" cy="376837"/>
            <a:chOff x="596350" y="929175"/>
            <a:chExt cx="407950" cy="497475"/>
          </a:xfrm>
        </p:grpSpPr>
        <p:sp>
          <p:nvSpPr>
            <p:cNvPr id="14" name="Google Shape;893;p46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94;p46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95;p46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6;p46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7;p46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8;p46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99;p46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109836" y="1233633"/>
            <a:ext cx="11913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dirty="0" err="1">
                <a:solidFill>
                  <a:srgbClr val="00B050"/>
                </a:solidFill>
              </a:rPr>
              <a:t>Ví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dụ</a:t>
            </a:r>
            <a:r>
              <a:rPr lang="en-US" sz="2400" b="1" dirty="0">
                <a:solidFill>
                  <a:srgbClr val="00B050"/>
                </a:solidFill>
              </a:rPr>
              <a:t> 1</a:t>
            </a:r>
            <a:endParaRPr lang="vi-VN" sz="2400" dirty="0"/>
          </a:p>
        </p:txBody>
      </p:sp>
    </p:spTree>
    <p:extLst>
      <p:ext uri="{BB962C8B-B14F-4D97-AF65-F5344CB8AC3E}">
        <p14:creationId xmlns:p14="http://schemas.microsoft.com/office/powerpoint/2010/main" val="119064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>
          <a:xfrm>
            <a:off x="7483888" y="4587732"/>
            <a:ext cx="1487400" cy="315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800" smtClean="0"/>
              <a:t>11</a:t>
            </a:fld>
            <a:endParaRPr lang="en" sz="1800"/>
          </a:p>
        </p:txBody>
      </p:sp>
      <p:sp>
        <p:nvSpPr>
          <p:cNvPr id="3" name="TextBox 2"/>
          <p:cNvSpPr txBox="1"/>
          <p:nvPr/>
        </p:nvSpPr>
        <p:spPr>
          <a:xfrm>
            <a:off x="0" y="704046"/>
            <a:ext cx="88310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>
                <a:solidFill>
                  <a:srgbClr val="00B050"/>
                </a:solidFill>
              </a:rPr>
              <a:t>Ví</a:t>
            </a:r>
            <a:r>
              <a:rPr lang="en-US" sz="2000" b="1" dirty="0" smtClean="0">
                <a:solidFill>
                  <a:srgbClr val="00B050"/>
                </a:solidFill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</a:rPr>
              <a:t>dụ</a:t>
            </a:r>
            <a:r>
              <a:rPr lang="en-US" sz="2000" b="1" dirty="0" smtClean="0">
                <a:solidFill>
                  <a:srgbClr val="00B050"/>
                </a:solidFill>
              </a:rPr>
              <a:t> 3</a:t>
            </a:r>
            <a:r>
              <a:rPr lang="en-US" sz="2000" dirty="0" smtClean="0"/>
              <a:t>: </a:t>
            </a:r>
            <a:r>
              <a:rPr lang="en-US" sz="2000" dirty="0" err="1" smtClean="0"/>
              <a:t>Ánh</a:t>
            </a:r>
            <a:r>
              <a:rPr lang="en-US" sz="2000" dirty="0" smtClean="0"/>
              <a:t> </a:t>
            </a:r>
            <a:r>
              <a:rPr lang="en-US" sz="2000" dirty="0" err="1" smtClean="0"/>
              <a:t>sáng</a:t>
            </a:r>
            <a:r>
              <a:rPr lang="en-US" sz="2000" dirty="0" smtClean="0"/>
              <a:t> </a:t>
            </a:r>
            <a:r>
              <a:rPr lang="en-US" sz="2000" dirty="0" err="1" smtClean="0"/>
              <a:t>đi</a:t>
            </a:r>
            <a:r>
              <a:rPr lang="en-US" sz="2000" dirty="0" smtClean="0"/>
              <a:t> </a:t>
            </a:r>
            <a:r>
              <a:rPr lang="en-US" sz="2000" dirty="0" err="1" smtClean="0"/>
              <a:t>từ</a:t>
            </a:r>
            <a:r>
              <a:rPr lang="en-US" sz="2000" dirty="0" smtClean="0"/>
              <a:t> </a:t>
            </a:r>
            <a:r>
              <a:rPr lang="en-US" sz="2000" dirty="0" err="1" smtClean="0"/>
              <a:t>Mặt</a:t>
            </a:r>
            <a:r>
              <a:rPr lang="en-US" sz="2000" dirty="0" smtClean="0"/>
              <a:t> </a:t>
            </a:r>
            <a:r>
              <a:rPr lang="en-US" sz="2000" dirty="0" err="1" smtClean="0"/>
              <a:t>Trời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Trái</a:t>
            </a:r>
            <a:r>
              <a:rPr lang="en-US" sz="2000" dirty="0" smtClean="0"/>
              <a:t> </a:t>
            </a:r>
            <a:r>
              <a:rPr lang="en-US" sz="2000" dirty="0" err="1" smtClean="0"/>
              <a:t>Đất</a:t>
            </a:r>
            <a:r>
              <a:rPr lang="en-US" sz="2000" dirty="0" smtClean="0"/>
              <a:t> </a:t>
            </a:r>
            <a:r>
              <a:rPr lang="en-US" sz="2000" dirty="0" err="1" smtClean="0"/>
              <a:t>hết</a:t>
            </a:r>
            <a:r>
              <a:rPr lang="en-US" sz="2000" dirty="0" smtClean="0"/>
              <a:t> </a:t>
            </a:r>
            <a:r>
              <a:rPr lang="en-US" sz="2000" dirty="0" err="1" smtClean="0"/>
              <a:t>khoảng</a:t>
            </a:r>
            <a:r>
              <a:rPr lang="en-US" sz="2000" dirty="0" smtClean="0"/>
              <a:t> 8 </a:t>
            </a:r>
            <a:r>
              <a:rPr lang="en-US" sz="2000" dirty="0" err="1" smtClean="0"/>
              <a:t>phút</a:t>
            </a:r>
            <a:r>
              <a:rPr lang="en-US" sz="2000" dirty="0" smtClean="0"/>
              <a:t> 19 </a:t>
            </a:r>
            <a:r>
              <a:rPr lang="en-US" sz="2000" dirty="0" err="1" smtClean="0"/>
              <a:t>giây</a:t>
            </a:r>
            <a:r>
              <a:rPr lang="en-US" sz="2000" dirty="0" smtClean="0"/>
              <a:t>,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giây</a:t>
            </a:r>
            <a:r>
              <a:rPr lang="en-US" sz="2000" dirty="0" smtClean="0"/>
              <a:t> </a:t>
            </a:r>
            <a:r>
              <a:rPr lang="en-US" sz="2000" dirty="0" err="1" smtClean="0"/>
              <a:t>ánh</a:t>
            </a:r>
            <a:r>
              <a:rPr lang="en-US" sz="2000" dirty="0" smtClean="0"/>
              <a:t> </a:t>
            </a:r>
            <a:r>
              <a:rPr lang="en-US" sz="2000" dirty="0" err="1" smtClean="0"/>
              <a:t>sáng</a:t>
            </a:r>
            <a:r>
              <a:rPr lang="en-US" sz="2000" dirty="0" smtClean="0"/>
              <a:t> </a:t>
            </a:r>
            <a:r>
              <a:rPr lang="en-US" sz="2000" dirty="0" err="1" smtClean="0"/>
              <a:t>đi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khoảng</a:t>
            </a:r>
            <a:r>
              <a:rPr lang="en-US" sz="2000" dirty="0" smtClean="0"/>
              <a:t> 300 000km. </a:t>
            </a:r>
            <a:r>
              <a:rPr lang="en-US" sz="2000" dirty="0" err="1" smtClean="0"/>
              <a:t>Hỏi</a:t>
            </a:r>
            <a:r>
              <a:rPr lang="en-US" sz="2000" dirty="0" smtClean="0"/>
              <a:t> </a:t>
            </a:r>
            <a:r>
              <a:rPr lang="en-US" sz="2000" dirty="0" err="1"/>
              <a:t>T</a:t>
            </a:r>
            <a:r>
              <a:rPr lang="en-US" sz="2000" dirty="0" err="1" smtClean="0"/>
              <a:t>rái</a:t>
            </a:r>
            <a:r>
              <a:rPr lang="en-US" sz="2000" dirty="0" smtClean="0"/>
              <a:t> </a:t>
            </a:r>
            <a:r>
              <a:rPr lang="en-US" sz="2000" dirty="0" err="1" smtClean="0"/>
              <a:t>Đất</a:t>
            </a:r>
            <a:r>
              <a:rPr lang="en-US" sz="2000" dirty="0" smtClean="0"/>
              <a:t> </a:t>
            </a:r>
            <a:r>
              <a:rPr lang="en-US" sz="2000" dirty="0" err="1" smtClean="0"/>
              <a:t>cách</a:t>
            </a:r>
            <a:r>
              <a:rPr lang="en-US" sz="2000" dirty="0" smtClean="0"/>
              <a:t> </a:t>
            </a:r>
            <a:r>
              <a:rPr lang="en-US" sz="2000" dirty="0" err="1" smtClean="0"/>
              <a:t>Mặt</a:t>
            </a:r>
            <a:r>
              <a:rPr lang="en-US" sz="2000" dirty="0" smtClean="0"/>
              <a:t> </a:t>
            </a:r>
            <a:r>
              <a:rPr lang="en-US" sz="2000" dirty="0" err="1" smtClean="0"/>
              <a:t>Trời</a:t>
            </a:r>
            <a:r>
              <a:rPr lang="en-US" sz="2000" dirty="0" smtClean="0"/>
              <a:t> </a:t>
            </a:r>
            <a:r>
              <a:rPr lang="en-US" sz="2000" dirty="0" err="1" smtClean="0"/>
              <a:t>khoảng</a:t>
            </a:r>
            <a:r>
              <a:rPr lang="en-US" sz="2000" dirty="0" smtClean="0"/>
              <a:t> </a:t>
            </a: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err="1" smtClean="0"/>
              <a:t>nhiêu</a:t>
            </a:r>
            <a:r>
              <a:rPr lang="en-US" sz="2000" smtClean="0"/>
              <a:t> ki-lô-mét</a:t>
            </a:r>
            <a:r>
              <a:rPr lang="en-US" sz="2000" dirty="0" smtClean="0"/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13760" y="2070339"/>
            <a:ext cx="926592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i="1" u="sng" dirty="0" err="1" smtClean="0"/>
              <a:t>Giải</a:t>
            </a:r>
            <a:endParaRPr lang="vi-VN" sz="2000" b="1" i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738500"/>
            <a:ext cx="7242048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1 </a:t>
            </a:r>
            <a:r>
              <a:rPr lang="en-US" sz="2000" dirty="0" err="1" smtClean="0"/>
              <a:t>phút</a:t>
            </a:r>
            <a:r>
              <a:rPr lang="en-US" sz="2000" dirty="0" smtClean="0"/>
              <a:t> = 60 </a:t>
            </a:r>
            <a:r>
              <a:rPr lang="en-US" sz="2000" dirty="0" err="1" smtClean="0"/>
              <a:t>giây</a:t>
            </a:r>
            <a:r>
              <a:rPr lang="en-US" sz="2000" dirty="0" smtClean="0"/>
              <a:t>; 8 </a:t>
            </a:r>
            <a:r>
              <a:rPr lang="en-US" sz="2000" dirty="0" err="1" smtClean="0"/>
              <a:t>phút</a:t>
            </a:r>
            <a:r>
              <a:rPr lang="en-US" sz="2000" dirty="0" smtClean="0"/>
              <a:t> = 60 </a:t>
            </a:r>
            <a:r>
              <a:rPr lang="en-US" sz="2000" dirty="0" err="1" smtClean="0"/>
              <a:t>giây</a:t>
            </a:r>
            <a:r>
              <a:rPr lang="en-US" sz="2000" dirty="0" smtClean="0"/>
              <a:t> . 8 = 480 (</a:t>
            </a:r>
            <a:r>
              <a:rPr lang="en-US" sz="2000" dirty="0" err="1" smtClean="0"/>
              <a:t>giây</a:t>
            </a:r>
            <a:r>
              <a:rPr lang="en-US" sz="2000" dirty="0" smtClean="0"/>
              <a:t>).</a:t>
            </a:r>
            <a:endParaRPr lang="vi-VN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3361144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 smtClean="0"/>
              <a:t>Thời</a:t>
            </a:r>
            <a:r>
              <a:rPr lang="en-US" sz="2000" dirty="0" smtClean="0"/>
              <a:t> </a:t>
            </a:r>
            <a:r>
              <a:rPr lang="en-US" sz="2000" dirty="0" err="1" smtClean="0"/>
              <a:t>gian</a:t>
            </a:r>
            <a:r>
              <a:rPr lang="en-US" sz="2000" dirty="0" smtClean="0"/>
              <a:t> </a:t>
            </a:r>
            <a:r>
              <a:rPr lang="en-US" sz="2000" dirty="0" err="1" smtClean="0"/>
              <a:t>ánh</a:t>
            </a:r>
            <a:r>
              <a:rPr lang="en-US" sz="2000" dirty="0" smtClean="0"/>
              <a:t> </a:t>
            </a:r>
            <a:r>
              <a:rPr lang="en-US" sz="2000" dirty="0" err="1" smtClean="0"/>
              <a:t>sáng</a:t>
            </a:r>
            <a:r>
              <a:rPr lang="en-US" sz="2000" dirty="0" smtClean="0"/>
              <a:t> </a:t>
            </a:r>
            <a:r>
              <a:rPr lang="en-US" sz="2000" dirty="0" err="1" smtClean="0"/>
              <a:t>đi</a:t>
            </a:r>
            <a:r>
              <a:rPr lang="en-US" sz="2000" dirty="0" smtClean="0"/>
              <a:t> </a:t>
            </a:r>
            <a:r>
              <a:rPr lang="en-US" sz="2000" dirty="0" err="1" smtClean="0"/>
              <a:t>từ</a:t>
            </a:r>
            <a:r>
              <a:rPr lang="en-US" sz="2000" dirty="0" smtClean="0"/>
              <a:t> </a:t>
            </a:r>
            <a:r>
              <a:rPr lang="en-US" sz="2000" dirty="0" err="1" smtClean="0"/>
              <a:t>Mặt</a:t>
            </a:r>
            <a:r>
              <a:rPr lang="en-US" sz="2000" dirty="0" smtClean="0"/>
              <a:t> </a:t>
            </a:r>
            <a:r>
              <a:rPr lang="en-US" sz="2000" dirty="0" err="1" smtClean="0"/>
              <a:t>Trời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Trái</a:t>
            </a:r>
            <a:r>
              <a:rPr lang="en-US" sz="2000" dirty="0" smtClean="0"/>
              <a:t> </a:t>
            </a:r>
            <a:r>
              <a:rPr lang="en-US" sz="2000" dirty="0" err="1" smtClean="0"/>
              <a:t>Đất</a:t>
            </a:r>
            <a:r>
              <a:rPr lang="en-US" sz="2000" dirty="0" smtClean="0"/>
              <a:t> </a:t>
            </a:r>
            <a:r>
              <a:rPr lang="en-US" sz="2000" dirty="0" err="1" smtClean="0"/>
              <a:t>khoảng</a:t>
            </a:r>
            <a:r>
              <a:rPr lang="en-US" sz="2000" dirty="0" smtClean="0"/>
              <a:t> 480 + 19 = 499 (</a:t>
            </a:r>
            <a:r>
              <a:rPr lang="en-US" sz="2000" dirty="0" err="1" smtClean="0"/>
              <a:t>giây</a:t>
            </a:r>
            <a:r>
              <a:rPr lang="en-US" sz="2000" dirty="0" smtClean="0"/>
              <a:t>).</a:t>
            </a:r>
            <a:endParaRPr lang="vi-VN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040790"/>
            <a:ext cx="9485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giây</a:t>
            </a:r>
            <a:r>
              <a:rPr lang="en-US" sz="2000" dirty="0" smtClean="0"/>
              <a:t> </a:t>
            </a:r>
            <a:r>
              <a:rPr lang="en-US" sz="2000" dirty="0" err="1" smtClean="0"/>
              <a:t>ánh</a:t>
            </a:r>
            <a:r>
              <a:rPr lang="en-US" sz="2000" dirty="0" smtClean="0"/>
              <a:t> </a:t>
            </a:r>
            <a:r>
              <a:rPr lang="en-US" sz="2000" dirty="0" err="1" smtClean="0"/>
              <a:t>sáng</a:t>
            </a:r>
            <a:r>
              <a:rPr lang="en-US" sz="2000" dirty="0" smtClean="0"/>
              <a:t> </a:t>
            </a:r>
            <a:r>
              <a:rPr lang="en-US" sz="2000" dirty="0" err="1" smtClean="0"/>
              <a:t>đi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khoảng</a:t>
            </a:r>
            <a:r>
              <a:rPr lang="en-US" sz="2000" dirty="0" smtClean="0"/>
              <a:t> 300 000 km </a:t>
            </a:r>
            <a:r>
              <a:rPr lang="en-US" sz="2000" dirty="0" err="1" smtClean="0"/>
              <a:t>nên</a:t>
            </a:r>
            <a:r>
              <a:rPr lang="en-US" sz="2000" dirty="0" smtClean="0"/>
              <a:t> </a:t>
            </a:r>
            <a:r>
              <a:rPr lang="en-US" sz="2000" dirty="0" err="1" smtClean="0"/>
              <a:t>Mặt</a:t>
            </a:r>
            <a:r>
              <a:rPr lang="en-US" sz="2000" dirty="0" smtClean="0"/>
              <a:t> </a:t>
            </a:r>
            <a:r>
              <a:rPr lang="en-US" sz="2000" dirty="0" err="1" smtClean="0"/>
              <a:t>Trời</a:t>
            </a:r>
            <a:r>
              <a:rPr lang="en-US" sz="2000" dirty="0" smtClean="0"/>
              <a:t> </a:t>
            </a:r>
            <a:r>
              <a:rPr lang="en-US" sz="2000" dirty="0" err="1" smtClean="0"/>
              <a:t>cách</a:t>
            </a:r>
            <a:r>
              <a:rPr lang="en-US" sz="2000" dirty="0" smtClean="0"/>
              <a:t> </a:t>
            </a:r>
            <a:r>
              <a:rPr lang="en-US" sz="2000" dirty="0" err="1" smtClean="0"/>
              <a:t>Trái</a:t>
            </a:r>
            <a:r>
              <a:rPr lang="en-US" sz="2000" dirty="0" smtClean="0"/>
              <a:t> </a:t>
            </a:r>
            <a:r>
              <a:rPr lang="en-US" sz="2000" dirty="0" err="1" smtClean="0"/>
              <a:t>Đất</a:t>
            </a:r>
            <a:r>
              <a:rPr lang="en-US" sz="2000" dirty="0" smtClean="0"/>
              <a:t> </a:t>
            </a:r>
            <a:r>
              <a:rPr lang="en-US" sz="2000" dirty="0" err="1" smtClean="0"/>
              <a:t>khoảng</a:t>
            </a:r>
            <a:r>
              <a:rPr lang="en-US" sz="2000" dirty="0" smtClean="0"/>
              <a:t>: 499 . 300 000 = 149 700 000 (km).</a:t>
            </a:r>
            <a:endParaRPr lang="vi-VN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931" y="1809844"/>
            <a:ext cx="2777205" cy="134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40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890016" y="530468"/>
            <a:ext cx="4657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BÀI TẬP</a:t>
            </a:r>
            <a:endParaRPr lang="vi-VN" sz="32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292" y="1316992"/>
            <a:ext cx="821740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 smtClean="0">
                <a:solidFill>
                  <a:srgbClr val="0070C0"/>
                </a:solidFill>
              </a:rPr>
              <a:t>1.31. </a:t>
            </a:r>
            <a:r>
              <a:rPr lang="en-US" sz="1800" dirty="0" err="1" smtClean="0">
                <a:solidFill>
                  <a:schemeClr val="tx1"/>
                </a:solidFill>
              </a:rPr>
              <a:t>Gọi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</a:rPr>
              <a:t>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là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tập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hợp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các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số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tự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nhiên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lớn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hơn</a:t>
            </a:r>
            <a:r>
              <a:rPr lang="en-US" sz="1800" dirty="0" smtClean="0">
                <a:solidFill>
                  <a:schemeClr val="tx1"/>
                </a:solidFill>
              </a:rPr>
              <a:t> 3 </a:t>
            </a:r>
            <a:r>
              <a:rPr lang="en-US" sz="1800" dirty="0" err="1" smtClean="0">
                <a:solidFill>
                  <a:schemeClr val="tx1"/>
                </a:solidFill>
              </a:rPr>
              <a:t>và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không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lớn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hơn</a:t>
            </a:r>
            <a:r>
              <a:rPr lang="en-US" sz="1800" dirty="0" smtClean="0">
                <a:solidFill>
                  <a:schemeClr val="tx1"/>
                </a:solidFill>
              </a:rPr>
              <a:t> 7.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1800" dirty="0" err="1" smtClean="0">
                <a:solidFill>
                  <a:schemeClr val="tx1"/>
                </a:solidFill>
              </a:rPr>
              <a:t>Viết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tập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hợp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</a:rPr>
              <a:t>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bằng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err="1" smtClean="0">
                <a:solidFill>
                  <a:schemeClr val="tx1"/>
                </a:solidFill>
              </a:rPr>
              <a:t>hai</a:t>
            </a:r>
            <a:r>
              <a:rPr lang="en-US" sz="1800" smtClean="0">
                <a:solidFill>
                  <a:schemeClr val="tx1"/>
                </a:solidFill>
              </a:rPr>
              <a:t> cách: </a:t>
            </a:r>
            <a:r>
              <a:rPr lang="en-US" sz="1800" dirty="0" err="1" smtClean="0">
                <a:solidFill>
                  <a:schemeClr val="tx1"/>
                </a:solidFill>
              </a:rPr>
              <a:t>Liệt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kê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các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phần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tử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và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nêu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dấu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hiệu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đặc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trưng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cho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các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phần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tử</a:t>
            </a:r>
            <a:r>
              <a:rPr lang="en-US" sz="1800" dirty="0">
                <a:solidFill>
                  <a:schemeClr val="tx1"/>
                </a:solidFill>
              </a:rPr>
              <a:t>;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1800" dirty="0" err="1" smtClean="0">
                <a:solidFill>
                  <a:schemeClr val="tx1"/>
                </a:solidFill>
              </a:rPr>
              <a:t>Trong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các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số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tự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nhiên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nhỏ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hơn</a:t>
            </a:r>
            <a:r>
              <a:rPr lang="en-US" sz="1800" dirty="0" smtClean="0">
                <a:solidFill>
                  <a:schemeClr val="tx1"/>
                </a:solidFill>
              </a:rPr>
              <a:t> 10, </a:t>
            </a:r>
            <a:r>
              <a:rPr lang="en-US" sz="1800" dirty="0" err="1" smtClean="0">
                <a:solidFill>
                  <a:schemeClr val="tx1"/>
                </a:solidFill>
              </a:rPr>
              <a:t>những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số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nào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không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phải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là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phần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tử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của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tập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err="1" smtClean="0">
                <a:solidFill>
                  <a:schemeClr val="tx1"/>
                </a:solidFill>
              </a:rPr>
              <a:t>hợp</a:t>
            </a:r>
            <a:r>
              <a:rPr lang="en-US" sz="1800" smtClean="0">
                <a:solidFill>
                  <a:schemeClr val="tx1"/>
                </a:solidFill>
              </a:rPr>
              <a:t> </a:t>
            </a:r>
            <a:r>
              <a:rPr lang="en-US" sz="1800" b="1" smtClean="0">
                <a:solidFill>
                  <a:schemeClr val="tx1"/>
                </a:solidFill>
              </a:rPr>
              <a:t>A</a:t>
            </a:r>
            <a:r>
              <a:rPr lang="en-US" sz="1800" b="1" dirty="0" smtClean="0">
                <a:solidFill>
                  <a:schemeClr val="tx1"/>
                </a:solidFill>
              </a:rPr>
              <a:t>?</a:t>
            </a:r>
            <a:endParaRPr lang="vi-VN" sz="18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5824" y="3148741"/>
            <a:ext cx="1170432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i="1" u="sng" dirty="0" err="1" smtClean="0">
                <a:solidFill>
                  <a:schemeClr val="tx1"/>
                </a:solidFill>
              </a:rPr>
              <a:t>Giải</a:t>
            </a:r>
            <a:r>
              <a:rPr lang="en-US" sz="1800" b="1" i="1" u="sng" dirty="0" smtClean="0">
                <a:solidFill>
                  <a:schemeClr val="tx1"/>
                </a:solidFill>
              </a:rPr>
              <a:t> :</a:t>
            </a:r>
            <a:endParaRPr lang="en-US" sz="1800" b="1" i="1" u="sng" dirty="0" smtClean="0">
              <a:solidFill>
                <a:srgbClr val="00B0F0"/>
              </a:solidFill>
            </a:endParaRPr>
          </a:p>
          <a:p>
            <a:pPr algn="just">
              <a:lnSpc>
                <a:spcPct val="150000"/>
              </a:lnSpc>
            </a:pPr>
            <a:endParaRPr lang="vi-VN" sz="1800" b="1" i="1" u="sng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58496" y="3705715"/>
                <a:ext cx="694944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lnSpc>
                    <a:spcPct val="150000"/>
                  </a:lnSpc>
                  <a:buAutoNum type="alphaLcParenR"/>
                </a:pPr>
                <a:r>
                  <a:rPr lang="en-US" sz="1800" smtClean="0">
                    <a:solidFill>
                      <a:schemeClr val="tx1"/>
                    </a:solidFill>
                  </a:rPr>
                  <a:t>Cách 1: 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A </a:t>
                </a:r>
                <a:r>
                  <a:rPr lang="en-US" sz="1800" smtClean="0">
                    <a:solidFill>
                      <a:schemeClr val="tx1"/>
                    </a:solidFill>
                  </a:rPr>
                  <a:t>= </a:t>
                </a:r>
                <a:r>
                  <a:rPr lang="en-US" sz="1800" smtClean="0">
                    <a:solidFill>
                      <a:schemeClr val="tx1"/>
                    </a:solidFill>
                  </a:rPr>
                  <a:t>{4</a:t>
                </a:r>
                <a:r>
                  <a:rPr lang="en-US" sz="1800" smtClean="0">
                    <a:solidFill>
                      <a:schemeClr val="tx1"/>
                    </a:solidFill>
                  </a:rPr>
                  <a:t>; </a:t>
                </a:r>
                <a:r>
                  <a:rPr lang="en-US" sz="1800" smtClean="0">
                    <a:solidFill>
                      <a:schemeClr val="tx1"/>
                    </a:solidFill>
                  </a:rPr>
                  <a:t>5; 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6; 7}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1800" smtClean="0">
                    <a:solidFill>
                      <a:schemeClr val="tx1"/>
                    </a:solidFill>
                  </a:rPr>
                  <a:t>     </a:t>
                </a:r>
                <a:r>
                  <a:rPr lang="en-US" sz="1800" smtClean="0">
                    <a:solidFill>
                      <a:schemeClr val="tx1"/>
                    </a:solidFill>
                  </a:rPr>
                  <a:t>Cách 2: 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A = {x</a:t>
                </a:r>
                <a14:m>
                  <m:oMath xmlns:m="http://schemas.openxmlformats.org/officeDocument/2006/math">
                    <m:r>
                      <a:rPr lang="en-US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1800" dirty="0" smtClean="0">
                    <a:solidFill>
                      <a:schemeClr val="tx1"/>
                    </a:solidFill>
                  </a:rPr>
                  <a:t> N| 3 &lt; x</a:t>
                </a:r>
                <a14:m>
                  <m:oMath xmlns:m="http://schemas.openxmlformats.org/officeDocument/2006/math">
                    <m:r>
                      <a:rPr lang="en-US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1800" dirty="0" smtClean="0">
                    <a:solidFill>
                      <a:schemeClr val="tx1"/>
                    </a:solidFill>
                  </a:rPr>
                  <a:t> 7}</a:t>
                </a:r>
                <a:endParaRPr lang="vi-VN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496" y="3705715"/>
                <a:ext cx="6949440" cy="923330"/>
              </a:xfrm>
              <a:prstGeom prst="rect">
                <a:avLst/>
              </a:prstGeom>
              <a:blipFill>
                <a:blip r:embed="rId3"/>
                <a:stretch>
                  <a:fillRect l="-526" b="-4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46304" y="4577749"/>
                <a:ext cx="6949440" cy="507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1800" dirty="0" smtClean="0">
                    <a:solidFill>
                      <a:schemeClr val="tx1"/>
                    </a:solidFill>
                  </a:rPr>
                  <a:t>b) </a:t>
                </a:r>
                <a:r>
                  <a:rPr lang="en-US" sz="1800" dirty="0">
                    <a:solidFill>
                      <a:schemeClr val="tx1"/>
                    </a:solidFill>
                  </a:rPr>
                  <a:t>B = {x</a:t>
                </a:r>
                <a14:m>
                  <m:oMath xmlns:m="http://schemas.openxmlformats.org/officeDocument/2006/math">
                    <m:r>
                      <a:rPr lang="en-US" sz="18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N</a:t>
                </a:r>
                <a:r>
                  <a:rPr lang="en-US" sz="1800" smtClean="0">
                    <a:solidFill>
                      <a:schemeClr val="tx1"/>
                    </a:solidFill>
                  </a:rPr>
                  <a:t>| </a:t>
                </a:r>
                <a:r>
                  <a:rPr lang="en-US" sz="1800" smtClean="0">
                    <a:solidFill>
                      <a:schemeClr val="tx1"/>
                    </a:solidFill>
                  </a:rPr>
                  <a:t>x &lt; 10</a:t>
                </a:r>
                <a:r>
                  <a:rPr lang="en-US" sz="1800">
                    <a:solidFill>
                      <a:schemeClr val="tx1"/>
                    </a:solidFill>
                  </a:rPr>
                  <a:t>,</a:t>
                </a:r>
                <a:r>
                  <a:rPr lang="en-US" sz="180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</m:oMath>
                </a14:m>
                <a:r>
                  <a:rPr lang="en-US" sz="1800" dirty="0" smtClean="0">
                    <a:solidFill>
                      <a:schemeClr val="tx1"/>
                    </a:solidFill>
                  </a:rPr>
                  <a:t> A} </a:t>
                </a:r>
                <a:r>
                  <a:rPr lang="en-US" sz="1800" smtClean="0">
                    <a:solidFill>
                      <a:schemeClr val="tx1"/>
                    </a:solidFill>
                  </a:rPr>
                  <a:t>= </a:t>
                </a:r>
                <a:r>
                  <a:rPr lang="en-US" sz="1800" smtClean="0">
                    <a:solidFill>
                      <a:schemeClr val="tx1"/>
                    </a:solidFill>
                  </a:rPr>
                  <a:t>{0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; 1; 2; 3; 8; 9}</a:t>
                </a: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304" y="4577749"/>
                <a:ext cx="6949440" cy="507831"/>
              </a:xfrm>
              <a:prstGeom prst="rect">
                <a:avLst/>
              </a:prstGeom>
              <a:blipFill>
                <a:blip r:embed="rId4"/>
                <a:stretch>
                  <a:fillRect l="-702" b="-9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oogle Shape;900;p46"/>
          <p:cNvGrpSpPr/>
          <p:nvPr/>
        </p:nvGrpSpPr>
        <p:grpSpPr>
          <a:xfrm>
            <a:off x="247955" y="688171"/>
            <a:ext cx="314590" cy="269367"/>
            <a:chOff x="1934025" y="1001650"/>
            <a:chExt cx="415300" cy="355600"/>
          </a:xfrm>
        </p:grpSpPr>
        <p:sp>
          <p:nvSpPr>
            <p:cNvPr id="24" name="Google Shape;901;p46"/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902;p46"/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03;p46"/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904;p46"/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44292" y="551925"/>
            <a:ext cx="88290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</a:rPr>
              <a:t>1.32. 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err="1" smtClean="0">
                <a:solidFill>
                  <a:schemeClr val="tx1"/>
                </a:solidFill>
              </a:rPr>
              <a:t>Viết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tự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nhiên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nhỏ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nhất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có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bốn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err="1" smtClean="0">
                <a:solidFill>
                  <a:schemeClr val="tx1"/>
                </a:solidFill>
              </a:rPr>
              <a:t>chữ</a:t>
            </a:r>
            <a:r>
              <a:rPr lang="en-US" sz="2000" smtClean="0">
                <a:solidFill>
                  <a:schemeClr val="tx1"/>
                </a:solidFill>
              </a:rPr>
              <a:t> </a:t>
            </a:r>
            <a:r>
              <a:rPr lang="en-US" sz="2000" smtClean="0">
                <a:solidFill>
                  <a:schemeClr val="tx1"/>
                </a:solidFill>
              </a:rPr>
              <a:t>số;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err="1" smtClean="0">
                <a:solidFill>
                  <a:schemeClr val="tx1"/>
                </a:solidFill>
              </a:rPr>
              <a:t>Viết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tự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nhiên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nhỏ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nhất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có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bốn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chữ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khác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nhau</a:t>
            </a:r>
            <a:r>
              <a:rPr lang="en-US" sz="2000" dirty="0" smtClean="0">
                <a:solidFill>
                  <a:schemeClr val="tx1"/>
                </a:solidFill>
              </a:rPr>
              <a:t>;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err="1" smtClean="0">
                <a:solidFill>
                  <a:schemeClr val="tx1"/>
                </a:solidFill>
              </a:rPr>
              <a:t>Viết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tự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nhiên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nhỏ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nhất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có</a:t>
            </a:r>
            <a:r>
              <a:rPr lang="en-US" sz="2000" dirty="0" smtClean="0">
                <a:solidFill>
                  <a:schemeClr val="tx1"/>
                </a:solidFill>
              </a:rPr>
              <a:t> 4 </a:t>
            </a:r>
            <a:r>
              <a:rPr lang="en-US" sz="2000" dirty="0" err="1" smtClean="0">
                <a:solidFill>
                  <a:schemeClr val="tx1"/>
                </a:solidFill>
              </a:rPr>
              <a:t>chữ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khác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nhau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và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đều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là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chẵn</a:t>
            </a:r>
            <a:r>
              <a:rPr lang="en-US" sz="2000" dirty="0" smtClean="0">
                <a:solidFill>
                  <a:schemeClr val="tx1"/>
                </a:solidFill>
              </a:rPr>
              <a:t>;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err="1" smtClean="0">
                <a:solidFill>
                  <a:schemeClr val="tx1"/>
                </a:solidFill>
              </a:rPr>
              <a:t>Viết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tự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nhiên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nhỏ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nhất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có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bốn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chữ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khác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nhau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và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đều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là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lẻ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67328" y="2771073"/>
            <a:ext cx="1170432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i="1" u="sng" dirty="0" err="1" smtClean="0">
                <a:solidFill>
                  <a:schemeClr val="tx1"/>
                </a:solidFill>
              </a:rPr>
              <a:t>Giải</a:t>
            </a:r>
            <a:r>
              <a:rPr lang="en-US" sz="1800" b="1" i="1" u="sng" dirty="0" smtClean="0">
                <a:solidFill>
                  <a:schemeClr val="tx1"/>
                </a:solidFill>
              </a:rPr>
              <a:t> :</a:t>
            </a:r>
            <a:endParaRPr lang="en-US" sz="1800" b="1" i="1" u="sng" dirty="0" smtClean="0">
              <a:solidFill>
                <a:srgbClr val="00B0F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0416" y="3227608"/>
            <a:ext cx="60568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smtClean="0">
                <a:solidFill>
                  <a:schemeClr val="tx1"/>
                </a:solidFill>
              </a:rPr>
              <a:t>a) </a:t>
            </a:r>
            <a:r>
              <a:rPr lang="en-US" sz="1800" dirty="0" err="1" smtClean="0">
                <a:solidFill>
                  <a:schemeClr val="tx1"/>
                </a:solidFill>
              </a:rPr>
              <a:t>Số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tự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nhiên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nhỏ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nhất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có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bốn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chữ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số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là</a:t>
            </a:r>
            <a:r>
              <a:rPr lang="en-US" sz="1800" dirty="0" smtClean="0">
                <a:solidFill>
                  <a:schemeClr val="tx1"/>
                </a:solidFill>
              </a:rPr>
              <a:t>: </a:t>
            </a:r>
            <a:r>
              <a:rPr lang="en-US" sz="1800" b="1" dirty="0" smtClean="0">
                <a:solidFill>
                  <a:schemeClr val="tx1"/>
                </a:solidFill>
              </a:rPr>
              <a:t>1000</a:t>
            </a:r>
            <a:endParaRPr lang="en-US" sz="1800" b="1" dirty="0" smtClean="0">
              <a:solidFill>
                <a:srgbClr val="00B0F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416" y="3627819"/>
            <a:ext cx="64632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</a:rPr>
              <a:t>b</a:t>
            </a:r>
            <a:r>
              <a:rPr lang="en-US" sz="1800" dirty="0" smtClean="0">
                <a:solidFill>
                  <a:schemeClr val="tx1"/>
                </a:solidFill>
              </a:rPr>
              <a:t>) </a:t>
            </a:r>
            <a:r>
              <a:rPr lang="en-US" sz="1800" dirty="0" err="1" smtClean="0">
                <a:solidFill>
                  <a:schemeClr val="tx1"/>
                </a:solidFill>
              </a:rPr>
              <a:t>Số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tự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nhiên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nhỏ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nhất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có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bốn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chữ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số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khác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nhau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là</a:t>
            </a:r>
            <a:r>
              <a:rPr lang="en-US" sz="1800" dirty="0" smtClean="0">
                <a:solidFill>
                  <a:schemeClr val="tx1"/>
                </a:solidFill>
              </a:rPr>
              <a:t>: </a:t>
            </a:r>
            <a:r>
              <a:rPr lang="en-US" sz="1800" b="1" dirty="0" smtClean="0">
                <a:solidFill>
                  <a:schemeClr val="tx1"/>
                </a:solidFill>
              </a:rPr>
              <a:t>1023</a:t>
            </a:r>
            <a:endParaRPr lang="en-US" sz="1800" b="1" dirty="0" smtClean="0">
              <a:solidFill>
                <a:srgbClr val="00B0F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0416" y="4080066"/>
            <a:ext cx="77459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</a:rPr>
              <a:t>c</a:t>
            </a:r>
            <a:r>
              <a:rPr lang="en-US" sz="1800" dirty="0" smtClean="0">
                <a:solidFill>
                  <a:schemeClr val="tx1"/>
                </a:solidFill>
              </a:rPr>
              <a:t>) </a:t>
            </a:r>
            <a:r>
              <a:rPr lang="en-US" sz="1800" dirty="0" err="1" smtClean="0">
                <a:solidFill>
                  <a:schemeClr val="tx1"/>
                </a:solidFill>
              </a:rPr>
              <a:t>Số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tự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nhiên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nhỏ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nhất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có</a:t>
            </a:r>
            <a:r>
              <a:rPr lang="en-US" sz="1800" dirty="0">
                <a:solidFill>
                  <a:schemeClr val="tx1"/>
                </a:solidFill>
              </a:rPr>
              <a:t> 4 </a:t>
            </a:r>
            <a:r>
              <a:rPr lang="en-US" sz="1800" dirty="0" err="1">
                <a:solidFill>
                  <a:schemeClr val="tx1"/>
                </a:solidFill>
              </a:rPr>
              <a:t>chữ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số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khác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nhau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và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đều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là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số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chẵn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là</a:t>
            </a:r>
            <a:r>
              <a:rPr lang="en-US" sz="1800" dirty="0" smtClean="0">
                <a:solidFill>
                  <a:schemeClr val="tx1"/>
                </a:solidFill>
              </a:rPr>
              <a:t>: </a:t>
            </a:r>
            <a:r>
              <a:rPr lang="en-US" sz="1800" b="1" dirty="0" smtClean="0">
                <a:solidFill>
                  <a:schemeClr val="tx1"/>
                </a:solidFill>
              </a:rPr>
              <a:t>2046</a:t>
            </a:r>
            <a:endParaRPr lang="en-US" sz="1800" b="1" dirty="0" smtClean="0">
              <a:solidFill>
                <a:srgbClr val="00B0F0"/>
              </a:solidFill>
            </a:endParaRPr>
          </a:p>
          <a:p>
            <a:pPr algn="just">
              <a:lnSpc>
                <a:spcPct val="150000"/>
              </a:lnSpc>
            </a:pPr>
            <a:endParaRPr lang="vi-VN" sz="1800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0416" y="4546861"/>
            <a:ext cx="8520684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</a:rPr>
              <a:t>d</a:t>
            </a:r>
            <a:r>
              <a:rPr lang="en-US" sz="1800" dirty="0" smtClean="0">
                <a:solidFill>
                  <a:schemeClr val="tx1"/>
                </a:solidFill>
              </a:rPr>
              <a:t>) </a:t>
            </a:r>
            <a:r>
              <a:rPr lang="en-US" sz="1800" dirty="0" err="1" smtClean="0">
                <a:solidFill>
                  <a:schemeClr val="tx1"/>
                </a:solidFill>
              </a:rPr>
              <a:t>Số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tự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nhiên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nhỏ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nhất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có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bốn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chữ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số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khác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nhau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và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đều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là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số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lẻ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là</a:t>
            </a:r>
            <a:r>
              <a:rPr lang="en-US" sz="1800" dirty="0" smtClean="0">
                <a:solidFill>
                  <a:schemeClr val="tx1"/>
                </a:solidFill>
              </a:rPr>
              <a:t>: </a:t>
            </a:r>
            <a:r>
              <a:rPr lang="en-US" sz="1800" b="1" dirty="0" smtClean="0">
                <a:solidFill>
                  <a:schemeClr val="tx1"/>
                </a:solidFill>
              </a:rPr>
              <a:t>1357</a:t>
            </a:r>
            <a:endParaRPr lang="en-US" sz="1800" b="1" dirty="0" smtClean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665831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smtClean="0">
                <a:solidFill>
                  <a:srgbClr val="00B0F0"/>
                </a:solidFill>
              </a:rPr>
              <a:t>1.34.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Một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xe</a:t>
            </a:r>
            <a:r>
              <a:rPr lang="en-US" sz="1800" dirty="0" smtClean="0">
                <a:solidFill>
                  <a:schemeClr val="tx1"/>
                </a:solidFill>
              </a:rPr>
              <a:t> ô </a:t>
            </a:r>
            <a:r>
              <a:rPr lang="en-US" sz="1800" dirty="0" err="1" smtClean="0">
                <a:solidFill>
                  <a:schemeClr val="tx1"/>
                </a:solidFill>
              </a:rPr>
              <a:t>tô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chở</a:t>
            </a:r>
            <a:r>
              <a:rPr lang="en-US" sz="1800" dirty="0" smtClean="0">
                <a:solidFill>
                  <a:schemeClr val="tx1"/>
                </a:solidFill>
              </a:rPr>
              <a:t> 30 </a:t>
            </a:r>
            <a:r>
              <a:rPr lang="en-US" sz="1800" dirty="0" err="1" smtClean="0">
                <a:solidFill>
                  <a:schemeClr val="tx1"/>
                </a:solidFill>
              </a:rPr>
              <a:t>bao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gạo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và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smtClean="0">
                <a:solidFill>
                  <a:schemeClr val="tx1"/>
                </a:solidFill>
              </a:rPr>
              <a:t>40 bao </a:t>
            </a:r>
            <a:r>
              <a:rPr lang="en-US" sz="1800" dirty="0" err="1" smtClean="0">
                <a:solidFill>
                  <a:schemeClr val="tx1"/>
                </a:solidFill>
              </a:rPr>
              <a:t>ngô</a:t>
            </a:r>
            <a:r>
              <a:rPr lang="en-US" sz="1800" dirty="0" smtClean="0">
                <a:solidFill>
                  <a:schemeClr val="tx1"/>
                </a:solidFill>
              </a:rPr>
              <a:t>. </a:t>
            </a:r>
            <a:r>
              <a:rPr lang="en-US" sz="1800" dirty="0" err="1" smtClean="0">
                <a:solidFill>
                  <a:schemeClr val="tx1"/>
                </a:solidFill>
              </a:rPr>
              <a:t>Biết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rằng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mỗi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bao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gạo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nặng</a:t>
            </a:r>
            <a:r>
              <a:rPr lang="en-US" sz="1800" dirty="0" smtClean="0">
                <a:solidFill>
                  <a:schemeClr val="tx1"/>
                </a:solidFill>
              </a:rPr>
              <a:t> 50 kg, </a:t>
            </a:r>
            <a:r>
              <a:rPr lang="en-US" sz="1800" dirty="0" err="1" smtClean="0">
                <a:solidFill>
                  <a:schemeClr val="tx1"/>
                </a:solidFill>
              </a:rPr>
              <a:t>mỗi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bao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ngô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nặng</a:t>
            </a:r>
            <a:r>
              <a:rPr lang="en-US" sz="1800" dirty="0" smtClean="0">
                <a:solidFill>
                  <a:schemeClr val="tx1"/>
                </a:solidFill>
              </a:rPr>
              <a:t> 60 kg. </a:t>
            </a:r>
            <a:r>
              <a:rPr lang="en-US" sz="1800" dirty="0" err="1" smtClean="0">
                <a:solidFill>
                  <a:schemeClr val="tx1"/>
                </a:solidFill>
              </a:rPr>
              <a:t>Hỏi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xe</a:t>
            </a:r>
            <a:r>
              <a:rPr lang="en-US" sz="1800" dirty="0" smtClean="0">
                <a:solidFill>
                  <a:schemeClr val="tx1"/>
                </a:solidFill>
              </a:rPr>
              <a:t> ô </a:t>
            </a:r>
            <a:r>
              <a:rPr lang="en-US" sz="1800" dirty="0" err="1" smtClean="0">
                <a:solidFill>
                  <a:schemeClr val="tx1"/>
                </a:solidFill>
              </a:rPr>
              <a:t>tô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đó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chở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tất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cả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bao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nhiêu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kilôgam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gạo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và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ngô</a:t>
            </a:r>
            <a:r>
              <a:rPr lang="en-US" sz="1800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14828" y="1683353"/>
            <a:ext cx="1170432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i="1" u="sng" dirty="0" err="1" smtClean="0">
                <a:solidFill>
                  <a:schemeClr val="tx1"/>
                </a:solidFill>
              </a:rPr>
              <a:t>Giải</a:t>
            </a:r>
            <a:r>
              <a:rPr lang="en-US" sz="1800" b="1" i="1" u="sng" dirty="0" smtClean="0">
                <a:solidFill>
                  <a:schemeClr val="tx1"/>
                </a:solidFill>
              </a:rPr>
              <a:t> :</a:t>
            </a:r>
            <a:endParaRPr lang="en-US" sz="1800" b="1" i="1" u="sng" dirty="0" smtClean="0">
              <a:solidFill>
                <a:srgbClr val="00B0F0"/>
              </a:solidFill>
            </a:endParaRPr>
          </a:p>
          <a:p>
            <a:pPr algn="just">
              <a:lnSpc>
                <a:spcPct val="150000"/>
              </a:lnSpc>
            </a:pPr>
            <a:endParaRPr lang="vi-VN" sz="1800" b="1" i="1" u="sng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45754" y="2145018"/>
            <a:ext cx="3830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 smtClean="0">
                <a:solidFill>
                  <a:schemeClr val="tx1"/>
                </a:solidFill>
              </a:rPr>
              <a:t>Khối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err="1" smtClean="0">
                <a:solidFill>
                  <a:schemeClr val="tx1"/>
                </a:solidFill>
              </a:rPr>
              <a:t>lượng</a:t>
            </a:r>
            <a:r>
              <a:rPr lang="en-US" sz="1800" smtClean="0">
                <a:solidFill>
                  <a:schemeClr val="tx1"/>
                </a:solidFill>
              </a:rPr>
              <a:t> </a:t>
            </a:r>
            <a:r>
              <a:rPr lang="en-US" sz="1800" smtClean="0">
                <a:solidFill>
                  <a:schemeClr val="tx1"/>
                </a:solidFill>
              </a:rPr>
              <a:t>của 30 bao gạo là: 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 50 x 30 </a:t>
            </a:r>
            <a:r>
              <a:rPr lang="en-US" sz="1800" smtClean="0">
                <a:solidFill>
                  <a:schemeClr val="tx1"/>
                </a:solidFill>
              </a:rPr>
              <a:t>= </a:t>
            </a:r>
            <a:r>
              <a:rPr lang="en-US" sz="1800" smtClean="0">
                <a:solidFill>
                  <a:schemeClr val="tx1"/>
                </a:solidFill>
              </a:rPr>
              <a:t>1 500 </a:t>
            </a:r>
            <a:r>
              <a:rPr lang="en-US" sz="1800" dirty="0" smtClean="0">
                <a:solidFill>
                  <a:schemeClr val="tx1"/>
                </a:solidFill>
              </a:rPr>
              <a:t>(kg)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64024" y="2979232"/>
            <a:ext cx="358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 smtClean="0">
                <a:solidFill>
                  <a:schemeClr val="tx1"/>
                </a:solidFill>
              </a:rPr>
              <a:t>Khối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lượng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của</a:t>
            </a:r>
            <a:r>
              <a:rPr lang="en-US" sz="1800" dirty="0" smtClean="0">
                <a:solidFill>
                  <a:schemeClr val="tx1"/>
                </a:solidFill>
              </a:rPr>
              <a:t> 40 </a:t>
            </a:r>
            <a:r>
              <a:rPr lang="en-US" sz="1800" dirty="0" err="1" smtClean="0">
                <a:solidFill>
                  <a:schemeClr val="tx1"/>
                </a:solidFill>
              </a:rPr>
              <a:t>bao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err="1" smtClean="0">
                <a:solidFill>
                  <a:schemeClr val="tx1"/>
                </a:solidFill>
              </a:rPr>
              <a:t>ngô</a:t>
            </a:r>
            <a:r>
              <a:rPr lang="en-US" sz="1800" smtClean="0">
                <a:solidFill>
                  <a:schemeClr val="tx1"/>
                </a:solidFill>
              </a:rPr>
              <a:t> </a:t>
            </a:r>
            <a:r>
              <a:rPr lang="en-US" sz="1800" smtClean="0">
                <a:solidFill>
                  <a:schemeClr val="tx1"/>
                </a:solidFill>
              </a:rPr>
              <a:t>là: 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 60 x 40 </a:t>
            </a:r>
            <a:r>
              <a:rPr lang="en-US" sz="1800" smtClean="0">
                <a:solidFill>
                  <a:schemeClr val="tx1"/>
                </a:solidFill>
              </a:rPr>
              <a:t>= </a:t>
            </a:r>
            <a:r>
              <a:rPr lang="en-US" sz="1800" smtClean="0">
                <a:solidFill>
                  <a:schemeClr val="tx1"/>
                </a:solidFill>
              </a:rPr>
              <a:t>2 400 </a:t>
            </a:r>
            <a:r>
              <a:rPr lang="en-US" sz="1800" dirty="0" smtClean="0">
                <a:solidFill>
                  <a:schemeClr val="tx1"/>
                </a:solidFill>
              </a:rPr>
              <a:t>(kg)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58647" y="3864742"/>
            <a:ext cx="5059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smtClean="0">
                <a:solidFill>
                  <a:schemeClr val="tx1"/>
                </a:solidFill>
              </a:rPr>
              <a:t>Ô </a:t>
            </a:r>
            <a:r>
              <a:rPr lang="en-US" sz="1800" dirty="0" err="1" smtClean="0">
                <a:solidFill>
                  <a:schemeClr val="tx1"/>
                </a:solidFill>
              </a:rPr>
              <a:t>tô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chở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tất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cả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số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kilôgam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gạo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và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ngô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là</a:t>
            </a:r>
            <a:r>
              <a:rPr lang="en-US" sz="1800" dirty="0" smtClean="0">
                <a:solidFill>
                  <a:schemeClr val="tx1"/>
                </a:solidFill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1800" smtClean="0">
                <a:solidFill>
                  <a:schemeClr val="tx1"/>
                </a:solidFill>
              </a:rPr>
              <a:t>1 500 </a:t>
            </a:r>
            <a:r>
              <a:rPr lang="en-US" sz="1800" smtClean="0">
                <a:solidFill>
                  <a:schemeClr val="tx1"/>
                </a:solidFill>
              </a:rPr>
              <a:t>+ </a:t>
            </a:r>
            <a:r>
              <a:rPr lang="en-US" sz="1800" smtClean="0">
                <a:solidFill>
                  <a:schemeClr val="tx1"/>
                </a:solidFill>
              </a:rPr>
              <a:t>2 400 </a:t>
            </a:r>
            <a:r>
              <a:rPr lang="en-US" sz="1800" smtClean="0">
                <a:solidFill>
                  <a:schemeClr val="tx1"/>
                </a:solidFill>
              </a:rPr>
              <a:t>= </a:t>
            </a:r>
            <a:r>
              <a:rPr lang="en-US" sz="1800" smtClean="0">
                <a:solidFill>
                  <a:schemeClr val="tx1"/>
                </a:solidFill>
              </a:rPr>
              <a:t>3 900 </a:t>
            </a:r>
            <a:r>
              <a:rPr lang="en-US" sz="1800" dirty="0" smtClean="0">
                <a:solidFill>
                  <a:schemeClr val="tx1"/>
                </a:solidFill>
              </a:rPr>
              <a:t>(kg)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401035" y="4637609"/>
            <a:ext cx="2717292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err="1" smtClean="0">
                <a:solidFill>
                  <a:schemeClr val="tx1"/>
                </a:solidFill>
              </a:rPr>
              <a:t>Đáp</a:t>
            </a:r>
            <a:r>
              <a:rPr lang="en-US" sz="1800" smtClean="0">
                <a:solidFill>
                  <a:schemeClr val="tx1"/>
                </a:solidFill>
              </a:rPr>
              <a:t> </a:t>
            </a:r>
            <a:r>
              <a:rPr lang="en-US" sz="1800" smtClean="0">
                <a:solidFill>
                  <a:schemeClr val="tx1"/>
                </a:solidFill>
              </a:rPr>
              <a:t>số: 3 900 </a:t>
            </a:r>
            <a:r>
              <a:rPr lang="en-US" sz="1800" dirty="0" smtClean="0">
                <a:solidFill>
                  <a:schemeClr val="tx1"/>
                </a:solidFill>
              </a:rPr>
              <a:t>(</a:t>
            </a:r>
            <a:r>
              <a:rPr lang="en-US" sz="1800" smtClean="0">
                <a:solidFill>
                  <a:schemeClr val="tx1"/>
                </a:solidFill>
              </a:rPr>
              <a:t>kg</a:t>
            </a:r>
            <a:r>
              <a:rPr lang="en-US" sz="1800" smtClean="0">
                <a:solidFill>
                  <a:schemeClr val="tx1"/>
                </a:solidFill>
              </a:rPr>
              <a:t>).</a:t>
            </a:r>
            <a:endParaRPr lang="en-US" sz="1800" dirty="0" smtClean="0">
              <a:solidFill>
                <a:srgbClr val="00B0F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5628" y="1683353"/>
            <a:ext cx="3431445" cy="227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28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8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8512" y="513318"/>
            <a:ext cx="4657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VẬN DỤNG</a:t>
            </a:r>
            <a:endParaRPr lang="vi-VN" sz="3200" b="1" dirty="0">
              <a:solidFill>
                <a:schemeClr val="bg1"/>
              </a:solidFill>
            </a:endParaRPr>
          </a:p>
        </p:txBody>
      </p:sp>
      <p:sp>
        <p:nvSpPr>
          <p:cNvPr id="5" name="Google Shape;905;p46"/>
          <p:cNvSpPr/>
          <p:nvPr/>
        </p:nvSpPr>
        <p:spPr>
          <a:xfrm>
            <a:off x="256409" y="648419"/>
            <a:ext cx="316408" cy="314571"/>
          </a:xfrm>
          <a:custGeom>
            <a:avLst/>
            <a:gdLst/>
            <a:ahLst/>
            <a:cxnLst/>
            <a:rect l="l" t="t" r="r" b="b"/>
            <a:pathLst>
              <a:path w="16708" h="16611" fill="none" extrusionOk="0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w="1217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0" y="1098093"/>
            <a:ext cx="881481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 smtClean="0">
                <a:solidFill>
                  <a:srgbClr val="0070C0"/>
                </a:solidFill>
              </a:rPr>
              <a:t>1.35</a:t>
            </a:r>
            <a:r>
              <a:rPr lang="en-US" sz="1800" dirty="0" smtClean="0">
                <a:solidFill>
                  <a:srgbClr val="00B0F0"/>
                </a:solidFill>
              </a:rPr>
              <a:t>.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Trong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tháng</a:t>
            </a:r>
            <a:r>
              <a:rPr lang="en-US" sz="1800" dirty="0" smtClean="0">
                <a:solidFill>
                  <a:schemeClr val="tx1"/>
                </a:solidFill>
              </a:rPr>
              <a:t> 7 </a:t>
            </a:r>
            <a:r>
              <a:rPr lang="en-US" sz="1800" dirty="0" err="1" smtClean="0">
                <a:solidFill>
                  <a:schemeClr val="tx1"/>
                </a:solidFill>
              </a:rPr>
              <a:t>nhà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ông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Khánh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dùng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hết</a:t>
            </a:r>
            <a:r>
              <a:rPr lang="en-US" sz="1800" dirty="0" smtClean="0">
                <a:solidFill>
                  <a:schemeClr val="tx1"/>
                </a:solidFill>
              </a:rPr>
              <a:t> 115 </a:t>
            </a:r>
            <a:r>
              <a:rPr lang="en-US" sz="1800" dirty="0" err="1" smtClean="0">
                <a:solidFill>
                  <a:schemeClr val="tx1"/>
                </a:solidFill>
              </a:rPr>
              <a:t>số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điện</a:t>
            </a:r>
            <a:r>
              <a:rPr lang="en-US" sz="1800" dirty="0" smtClean="0">
                <a:solidFill>
                  <a:schemeClr val="tx1"/>
                </a:solidFill>
              </a:rPr>
              <a:t>. </a:t>
            </a:r>
            <a:r>
              <a:rPr lang="en-US" sz="1800" dirty="0" err="1" smtClean="0">
                <a:solidFill>
                  <a:schemeClr val="tx1"/>
                </a:solidFill>
              </a:rPr>
              <a:t>Hỏi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ông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Khánh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phải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trả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bao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nhiêu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tiền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điện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biết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đơn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giá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điện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như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sau</a:t>
            </a:r>
            <a:r>
              <a:rPr lang="en-US" sz="1800" dirty="0" smtClean="0">
                <a:solidFill>
                  <a:schemeClr val="tx1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 smtClean="0">
                <a:solidFill>
                  <a:schemeClr val="tx1"/>
                </a:solidFill>
              </a:rPr>
              <a:t>Giá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tiền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cho</a:t>
            </a:r>
            <a:r>
              <a:rPr lang="en-US" sz="1800" dirty="0" smtClean="0">
                <a:solidFill>
                  <a:schemeClr val="tx1"/>
                </a:solidFill>
              </a:rPr>
              <a:t> 50 </a:t>
            </a:r>
            <a:r>
              <a:rPr lang="en-US" sz="1800" dirty="0" err="1" smtClean="0">
                <a:solidFill>
                  <a:schemeClr val="tx1"/>
                </a:solidFill>
              </a:rPr>
              <a:t>số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đầu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tiên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là</a:t>
            </a:r>
            <a:r>
              <a:rPr lang="en-US" sz="1800" dirty="0" smtClean="0">
                <a:solidFill>
                  <a:schemeClr val="tx1"/>
                </a:solidFill>
              </a:rPr>
              <a:t> 1 678 </a:t>
            </a:r>
            <a:r>
              <a:rPr lang="en-US" sz="1800" dirty="0" err="1" smtClean="0">
                <a:solidFill>
                  <a:schemeClr val="tx1"/>
                </a:solidFill>
              </a:rPr>
              <a:t>đồng</a:t>
            </a:r>
            <a:r>
              <a:rPr lang="en-US" sz="1800" dirty="0" smtClean="0">
                <a:solidFill>
                  <a:schemeClr val="tx1"/>
                </a:solidFill>
              </a:rPr>
              <a:t>/</a:t>
            </a:r>
            <a:r>
              <a:rPr lang="en-US" sz="1800" dirty="0" err="1" smtClean="0">
                <a:solidFill>
                  <a:schemeClr val="tx1"/>
                </a:solidFill>
              </a:rPr>
              <a:t>số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>
                <a:solidFill>
                  <a:schemeClr val="tx1"/>
                </a:solidFill>
              </a:rPr>
              <a:t>Giá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tiền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cho</a:t>
            </a:r>
            <a:r>
              <a:rPr lang="en-US" sz="1800" dirty="0">
                <a:solidFill>
                  <a:schemeClr val="tx1"/>
                </a:solidFill>
              </a:rPr>
              <a:t> 50 </a:t>
            </a:r>
            <a:r>
              <a:rPr lang="en-US" sz="1800" dirty="0" err="1">
                <a:solidFill>
                  <a:schemeClr val="tx1"/>
                </a:solidFill>
              </a:rPr>
              <a:t>số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điện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tiếp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theo</a:t>
            </a:r>
            <a:r>
              <a:rPr lang="en-US" sz="1800" dirty="0">
                <a:solidFill>
                  <a:schemeClr val="tx1"/>
                </a:solidFill>
              </a:rPr>
              <a:t> (</a:t>
            </a:r>
            <a:r>
              <a:rPr lang="en-US" sz="1800" dirty="0" err="1">
                <a:solidFill>
                  <a:schemeClr val="tx1"/>
                </a:solidFill>
              </a:rPr>
              <a:t>từ</a:t>
            </a:r>
            <a:r>
              <a:rPr lang="en-US" sz="1800" dirty="0">
                <a:solidFill>
                  <a:schemeClr val="tx1"/>
                </a:solidFill>
              </a:rPr>
              <a:t> 51 </a:t>
            </a:r>
            <a:r>
              <a:rPr lang="en-US" sz="1800" dirty="0" err="1">
                <a:solidFill>
                  <a:schemeClr val="tx1"/>
                </a:solidFill>
              </a:rPr>
              <a:t>đến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số</a:t>
            </a:r>
            <a:r>
              <a:rPr lang="en-US" sz="1800" dirty="0">
                <a:solidFill>
                  <a:schemeClr val="tx1"/>
                </a:solidFill>
              </a:rPr>
              <a:t> 100) </a:t>
            </a:r>
            <a:r>
              <a:rPr lang="en-US" sz="1800" dirty="0" err="1">
                <a:solidFill>
                  <a:schemeClr val="tx1"/>
                </a:solidFill>
              </a:rPr>
              <a:t>là</a:t>
            </a:r>
            <a:r>
              <a:rPr lang="en-US" sz="1800" dirty="0">
                <a:solidFill>
                  <a:schemeClr val="tx1"/>
                </a:solidFill>
              </a:rPr>
              <a:t> 1 734 </a:t>
            </a:r>
            <a:r>
              <a:rPr lang="en-US" sz="1800" dirty="0" err="1">
                <a:solidFill>
                  <a:schemeClr val="tx1"/>
                </a:solidFill>
              </a:rPr>
              <a:t>đồng</a:t>
            </a:r>
            <a:r>
              <a:rPr lang="en-US" sz="1800" dirty="0">
                <a:solidFill>
                  <a:schemeClr val="tx1"/>
                </a:solidFill>
              </a:rPr>
              <a:t>/</a:t>
            </a:r>
            <a:r>
              <a:rPr lang="en-US" sz="1800" dirty="0" err="1">
                <a:solidFill>
                  <a:schemeClr val="tx1"/>
                </a:solidFill>
              </a:rPr>
              <a:t>số</a:t>
            </a:r>
            <a:r>
              <a:rPr lang="en-US" sz="1800" dirty="0">
                <a:solidFill>
                  <a:schemeClr val="tx1"/>
                </a:solidFill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>
                <a:solidFill>
                  <a:schemeClr val="tx1"/>
                </a:solidFill>
              </a:rPr>
              <a:t>Giá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tiền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cho</a:t>
            </a:r>
            <a:r>
              <a:rPr lang="en-US" sz="1800" dirty="0">
                <a:solidFill>
                  <a:schemeClr val="tx1"/>
                </a:solidFill>
              </a:rPr>
              <a:t> 100 </a:t>
            </a:r>
            <a:r>
              <a:rPr lang="en-US" sz="1800" dirty="0" err="1">
                <a:solidFill>
                  <a:schemeClr val="tx1"/>
                </a:solidFill>
              </a:rPr>
              <a:t>số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tiếp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err="1">
                <a:solidFill>
                  <a:schemeClr val="tx1"/>
                </a:solidFill>
              </a:rPr>
              <a:t>theo</a:t>
            </a:r>
            <a:r>
              <a:rPr lang="en-US" sz="1800">
                <a:solidFill>
                  <a:schemeClr val="tx1"/>
                </a:solidFill>
              </a:rPr>
              <a:t> </a:t>
            </a:r>
            <a:r>
              <a:rPr lang="en-US" sz="1800" smtClean="0">
                <a:solidFill>
                  <a:schemeClr val="tx1"/>
                </a:solidFill>
              </a:rPr>
              <a:t>(từ </a:t>
            </a:r>
            <a:r>
              <a:rPr lang="en-US" sz="1800" dirty="0" err="1">
                <a:solidFill>
                  <a:schemeClr val="tx1"/>
                </a:solidFill>
              </a:rPr>
              <a:t>số</a:t>
            </a:r>
            <a:r>
              <a:rPr lang="en-US" sz="1800" dirty="0">
                <a:solidFill>
                  <a:schemeClr val="tx1"/>
                </a:solidFill>
              </a:rPr>
              <a:t> 101 </a:t>
            </a:r>
            <a:r>
              <a:rPr lang="en-US" sz="1800" dirty="0" err="1">
                <a:solidFill>
                  <a:schemeClr val="tx1"/>
                </a:solidFill>
              </a:rPr>
              <a:t>đến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số</a:t>
            </a:r>
            <a:r>
              <a:rPr lang="en-US" sz="1800" dirty="0">
                <a:solidFill>
                  <a:schemeClr val="tx1"/>
                </a:solidFill>
              </a:rPr>
              <a:t> 200) </a:t>
            </a:r>
            <a:r>
              <a:rPr lang="en-US" sz="1800" dirty="0" err="1">
                <a:solidFill>
                  <a:schemeClr val="tx1"/>
                </a:solidFill>
              </a:rPr>
              <a:t>là</a:t>
            </a:r>
            <a:r>
              <a:rPr lang="en-US" sz="1800" dirty="0">
                <a:solidFill>
                  <a:schemeClr val="tx1"/>
                </a:solidFill>
              </a:rPr>
              <a:t> 2 014 </a:t>
            </a:r>
            <a:r>
              <a:rPr lang="en-US" sz="1800" dirty="0" err="1">
                <a:solidFill>
                  <a:schemeClr val="tx1"/>
                </a:solidFill>
              </a:rPr>
              <a:t>đồng</a:t>
            </a:r>
            <a:r>
              <a:rPr lang="en-US" sz="1800" dirty="0">
                <a:solidFill>
                  <a:schemeClr val="tx1"/>
                </a:solidFill>
              </a:rPr>
              <a:t>/</a:t>
            </a:r>
            <a:r>
              <a:rPr lang="en-US" sz="1800" dirty="0" err="1">
                <a:solidFill>
                  <a:schemeClr val="tx1"/>
                </a:solidFill>
              </a:rPr>
              <a:t>số</a:t>
            </a:r>
            <a:r>
              <a:rPr lang="en-US" sz="1800" dirty="0">
                <a:solidFill>
                  <a:schemeClr val="tx1"/>
                </a:solidFill>
              </a:rPr>
              <a:t>.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" y="3410382"/>
            <a:ext cx="42428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 smtClean="0">
                <a:solidFill>
                  <a:schemeClr val="tx1"/>
                </a:solidFill>
              </a:rPr>
              <a:t>Có</a:t>
            </a:r>
            <a:r>
              <a:rPr lang="en-US" sz="1800" dirty="0" smtClean="0">
                <a:solidFill>
                  <a:schemeClr val="tx1"/>
                </a:solidFill>
              </a:rPr>
              <a:t>: 115 = 50 + </a:t>
            </a:r>
            <a:r>
              <a:rPr lang="en-US" sz="1800" smtClean="0">
                <a:solidFill>
                  <a:schemeClr val="tx1"/>
                </a:solidFill>
              </a:rPr>
              <a:t>50 + 15</a:t>
            </a:r>
            <a:endParaRPr lang="en-US" sz="1800" dirty="0" smtClean="0">
              <a:solidFill>
                <a:srgbClr val="00B0F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54589" y="3866917"/>
            <a:ext cx="67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 smtClean="0">
                <a:solidFill>
                  <a:schemeClr val="tx1"/>
                </a:solidFill>
              </a:rPr>
              <a:t>Ông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Khánh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phải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trả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số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tiền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điện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cho</a:t>
            </a:r>
            <a:r>
              <a:rPr lang="en-US" sz="1800" dirty="0" smtClean="0">
                <a:solidFill>
                  <a:schemeClr val="tx1"/>
                </a:solidFill>
              </a:rPr>
              <a:t> 115 </a:t>
            </a:r>
            <a:r>
              <a:rPr lang="en-US" sz="1800" dirty="0" err="1" smtClean="0">
                <a:solidFill>
                  <a:schemeClr val="tx1"/>
                </a:solidFill>
              </a:rPr>
              <a:t>số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điện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là</a:t>
            </a:r>
            <a:r>
              <a:rPr lang="en-US" sz="1800" dirty="0" smtClean="0">
                <a:solidFill>
                  <a:schemeClr val="tx1"/>
                </a:solidFill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1800" dirty="0" smtClean="0">
                <a:solidFill>
                  <a:schemeClr val="tx1"/>
                </a:solidFill>
              </a:rPr>
              <a:t>50 x 1 678 + 50 x 1 734 + </a:t>
            </a:r>
            <a:r>
              <a:rPr lang="en-US" sz="1800" smtClean="0">
                <a:solidFill>
                  <a:schemeClr val="tx1"/>
                </a:solidFill>
              </a:rPr>
              <a:t>2 014. 15 </a:t>
            </a:r>
            <a:r>
              <a:rPr lang="en-US" sz="1800" dirty="0" smtClean="0">
                <a:solidFill>
                  <a:schemeClr val="tx1"/>
                </a:solidFill>
              </a:rPr>
              <a:t>= 200 810 (</a:t>
            </a:r>
            <a:r>
              <a:rPr lang="en-US" sz="1800" dirty="0" err="1" smtClean="0">
                <a:solidFill>
                  <a:schemeClr val="tx1"/>
                </a:solidFill>
              </a:rPr>
              <a:t>đồng</a:t>
            </a:r>
            <a:r>
              <a:rPr lang="en-US" sz="1800" dirty="0" smtClean="0">
                <a:solidFill>
                  <a:schemeClr val="tx1"/>
                </a:solidFill>
              </a:rPr>
              <a:t>) </a:t>
            </a:r>
            <a:endParaRPr lang="vi-VN" sz="1800" b="1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81238" y="4652890"/>
            <a:ext cx="42428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 smtClean="0">
                <a:solidFill>
                  <a:schemeClr val="tx1"/>
                </a:solidFill>
              </a:rPr>
              <a:t>Đáp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số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: 200 810 </a:t>
            </a:r>
            <a:r>
              <a:rPr lang="en-US" sz="1800" dirty="0" err="1" smtClean="0">
                <a:solidFill>
                  <a:schemeClr val="tx1"/>
                </a:solidFill>
              </a:rPr>
              <a:t>đồng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  <a:endParaRPr lang="vi-VN" sz="1800" b="1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9095" y="3271302"/>
            <a:ext cx="2047843" cy="187219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938674" y="3149685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i="1" u="sng" dirty="0" err="1">
                <a:solidFill>
                  <a:schemeClr val="tx1"/>
                </a:solidFill>
              </a:rPr>
              <a:t>Giải</a:t>
            </a:r>
            <a:r>
              <a:rPr lang="en-US" sz="1800" b="1" i="1" u="sng" dirty="0">
                <a:solidFill>
                  <a:schemeClr val="tx1"/>
                </a:solidFill>
              </a:rPr>
              <a:t>: </a:t>
            </a:r>
            <a:endParaRPr lang="vi-VN" sz="1800" b="1" i="1" u="sng" dirty="0"/>
          </a:p>
        </p:txBody>
      </p:sp>
    </p:spTree>
    <p:extLst>
      <p:ext uri="{BB962C8B-B14F-4D97-AF65-F5344CB8AC3E}">
        <p14:creationId xmlns:p14="http://schemas.microsoft.com/office/powerpoint/2010/main" val="269211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91;p46"/>
          <p:cNvSpPr/>
          <p:nvPr/>
        </p:nvSpPr>
        <p:spPr>
          <a:xfrm>
            <a:off x="241457" y="564486"/>
            <a:ext cx="347787" cy="303492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1217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80288" y="423844"/>
            <a:ext cx="4657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chemeClr val="bg1"/>
                </a:solidFill>
              </a:rPr>
              <a:t>HƯỚNG DẪN VỀ NHÀ</a:t>
            </a:r>
            <a:endParaRPr lang="vi-VN" sz="32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7126" y="1700981"/>
            <a:ext cx="786384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2400" dirty="0" smtClean="0">
                <a:latin typeface="+mn-lt"/>
                <a:ea typeface="Calibri" panose="020F0502020204030204" pitchFamily="34" charset="0"/>
              </a:rPr>
              <a:t>Ôn </a:t>
            </a:r>
            <a:r>
              <a:rPr lang="pt-BR" sz="2400" dirty="0">
                <a:latin typeface="+mn-lt"/>
                <a:ea typeface="Calibri" panose="020F0502020204030204" pitchFamily="34" charset="0"/>
              </a:rPr>
              <a:t>lại nội dung kiến thức đã học.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2400" dirty="0" smtClean="0">
                <a:latin typeface="+mn-lt"/>
                <a:ea typeface="Calibri" panose="020F0502020204030204" pitchFamily="34" charset="0"/>
              </a:rPr>
              <a:t>Hoàn </a:t>
            </a:r>
            <a:r>
              <a:rPr lang="pt-BR" sz="2400" dirty="0">
                <a:latin typeface="+mn-lt"/>
                <a:ea typeface="Calibri" panose="020F0502020204030204" pitchFamily="34" charset="0"/>
              </a:rPr>
              <a:t>thành nốt các bài tập còn thiếu trên lớp và hoàn thành Bài </a:t>
            </a:r>
            <a:r>
              <a:rPr lang="pt-BR" sz="2400" b="1" dirty="0">
                <a:latin typeface="+mn-lt"/>
                <a:ea typeface="Calibri" panose="020F0502020204030204" pitchFamily="34" charset="0"/>
              </a:rPr>
              <a:t>Ví dụ 2 </a:t>
            </a:r>
            <a:r>
              <a:rPr lang="pt-BR" sz="2400" smtClean="0">
                <a:latin typeface="+mn-lt"/>
                <a:ea typeface="Calibri" panose="020F0502020204030204" pitchFamily="34" charset="0"/>
              </a:rPr>
              <a:t>SGK- </a:t>
            </a:r>
            <a:r>
              <a:rPr lang="pt-BR" sz="2400" smtClean="0">
                <a:latin typeface="+mn-lt"/>
                <a:ea typeface="Calibri" panose="020F0502020204030204" pitchFamily="34" charset="0"/>
              </a:rPr>
              <a:t>trang 20.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Chuẩn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bị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bài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err="1">
                <a:latin typeface="+mn-lt"/>
                <a:ea typeface="Calibri" panose="020F0502020204030204" pitchFamily="34" charset="0"/>
              </a:rPr>
              <a:t>mới</a:t>
            </a:r>
            <a:r>
              <a:rPr lang="en-US" sz="240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smtClean="0">
                <a:latin typeface="+mn-lt"/>
                <a:ea typeface="Calibri" panose="020F0502020204030204" pitchFamily="34" charset="0"/>
              </a:rPr>
              <a:t>“</a:t>
            </a:r>
            <a:r>
              <a:rPr lang="en-US" sz="2400" b="1" smtClean="0">
                <a:latin typeface="+mn-lt"/>
                <a:ea typeface="Calibri" panose="020F0502020204030204" pitchFamily="34" charset="0"/>
              </a:rPr>
              <a:t>Lũy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thừa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với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mũ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tự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nhiên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”.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24272" y="564486"/>
            <a:ext cx="1973388" cy="171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42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sp>
        <p:nvSpPr>
          <p:cNvPr id="3" name="Rectangle 2"/>
          <p:cNvSpPr/>
          <p:nvPr/>
        </p:nvSpPr>
        <p:spPr>
          <a:xfrm>
            <a:off x="728713" y="1889792"/>
            <a:ext cx="659667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THANK YOU!!!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05472" y="0"/>
            <a:ext cx="1682496" cy="274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9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ar: 5 Points 9">
            <a:extLst>
              <a:ext uri="{FF2B5EF4-FFF2-40B4-BE49-F238E27FC236}">
                <a16:creationId xmlns:a16="http://schemas.microsoft.com/office/drawing/2014/main" id="{75FE17B7-0B29-42F7-9F5D-E9FC82F61E90}"/>
              </a:ext>
            </a:extLst>
          </p:cNvPr>
          <p:cNvSpPr/>
          <p:nvPr/>
        </p:nvSpPr>
        <p:spPr>
          <a:xfrm>
            <a:off x="2988129" y="987879"/>
            <a:ext cx="3167743" cy="3167743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E8F67B-0360-4E64-A353-BF62688823B3}"/>
              </a:ext>
            </a:extLst>
          </p:cNvPr>
          <p:cNvSpPr/>
          <p:nvPr/>
        </p:nvSpPr>
        <p:spPr>
          <a:xfrm>
            <a:off x="2262421" y="471193"/>
            <a:ext cx="4928273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4050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VIỆT NAM VÔ ĐỊCH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EA600BF-C2ED-4957-AC00-A80D89F47D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134" y="2487436"/>
            <a:ext cx="371475" cy="3286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5D9B580-C5E8-45B2-A1EF-E7199F53C9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219" y="1728785"/>
            <a:ext cx="371475" cy="3286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EDFB4C-4700-4A7B-9607-731565FBC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276" y="1435891"/>
            <a:ext cx="371475" cy="3286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7D0E068-19C2-43F5-B460-BC1DB84965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765" y="2057398"/>
            <a:ext cx="371475" cy="3286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F924DE-F71B-40AE-A7C8-052F663021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796" y="2547595"/>
            <a:ext cx="371475" cy="3286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7D38D4-0C76-471D-AA2B-3A58640124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774" y="2383289"/>
            <a:ext cx="371475" cy="3286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2AC131E-4AC7-4656-8620-E8BD9A61AF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201886" y="1888786"/>
            <a:ext cx="2742277" cy="340413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95CAE58-9B77-499B-8225-17C5C1AD25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589" b="100000" l="30273" r="100000">
                        <a14:foregroundMark x1="60449" y1="75521" x2="64160" y2="75521"/>
                        <a14:foregroundMark x1="37109" y1="71094" x2="38574" y2="70052"/>
                        <a14:foregroundMark x1="37109" y1="71354" x2="37109" y2="72135"/>
                        <a14:foregroundMark x1="36230" y1="95182" x2="34766" y2="99870"/>
                        <a14:foregroundMark x1="64941" y1="95833" x2="66211" y2="99870"/>
                        <a14:foregroundMark x1="73828" y1="95833" x2="76465" y2="97396"/>
                        <a14:foregroundMark x1="80176" y1="92969" x2="84473" y2="95703"/>
                        <a14:foregroundMark x1="93945" y1="93099" x2="99219" y2="98047"/>
                        <a14:foregroundMark x1="40820" y1="67057" x2="43848" y2="68620"/>
                        <a14:foregroundMark x1="46094" y1="65495" x2="46484" y2="67057"/>
                        <a14:backgroundMark x1="34766" y1="78776" x2="34961" y2="77865"/>
                        <a14:backgroundMark x1="45508" y1="80859" x2="46484" y2="80599"/>
                        <a14:backgroundMark x1="44434" y1="65234" x2="45117" y2="66406"/>
                        <a14:backgroundMark x1="36035" y1="73828" x2="35742" y2="74609"/>
                        <a14:backgroundMark x1="46094" y1="67969" x2="45508" y2="66667"/>
                        <a14:backgroundMark x1="42773" y1="65234" x2="44043" y2="65495"/>
                        <a14:backgroundMark x1="56152" y1="60026" x2="54297" y2="59505"/>
                        <a14:backgroundMark x1="56348" y1="74349" x2="56836" y2="74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05" t="36722" b="5175"/>
          <a:stretch/>
        </p:blipFill>
        <p:spPr>
          <a:xfrm>
            <a:off x="5129997" y="2736057"/>
            <a:ext cx="4054947" cy="241746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E429FBD-C62A-4B78-B188-3CE5FC4520CC}"/>
              </a:ext>
            </a:extLst>
          </p:cNvPr>
          <p:cNvSpPr/>
          <p:nvPr/>
        </p:nvSpPr>
        <p:spPr>
          <a:xfrm>
            <a:off x="1819927" y="1317491"/>
            <a:ext cx="5928804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4050" b="1" kern="1200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 TẬP LÀM THỦ MÔN</a:t>
            </a:r>
          </a:p>
        </p:txBody>
      </p:sp>
      <p:pic>
        <p:nvPicPr>
          <p:cNvPr id="2" name="crysta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94371" y="1660186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70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157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5" y="983596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80009" y="2790496"/>
            <a:ext cx="8983980" cy="77887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1: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kern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547 . 63 </a:t>
            </a:r>
            <a:r>
              <a:rPr lang="en-US" sz="2400" kern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kern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547 . 37</a:t>
            </a:r>
            <a:endParaRPr lang="en-US" sz="24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1"/>
          <p:cNvSpPr/>
          <p:nvPr/>
        </p:nvSpPr>
        <p:spPr>
          <a:xfrm>
            <a:off x="80010" y="3632943"/>
            <a:ext cx="4270229" cy="6680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kern="1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54 700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3"/>
          <p:cNvSpPr/>
          <p:nvPr/>
        </p:nvSpPr>
        <p:spPr>
          <a:xfrm>
            <a:off x="80009" y="4413448"/>
            <a:ext cx="4270229" cy="6680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kern="1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45  700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2"/>
          <p:cNvSpPr/>
          <p:nvPr/>
        </p:nvSpPr>
        <p:spPr>
          <a:xfrm>
            <a:off x="4793761" y="3632943"/>
            <a:ext cx="4270229" cy="6680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kern="120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5 470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4"/>
          <p:cNvSpPr/>
          <p:nvPr/>
        </p:nvSpPr>
        <p:spPr>
          <a:xfrm>
            <a:off x="4793760" y="4396330"/>
            <a:ext cx="4270229" cy="6680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400" kern="1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54 733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84" y="41682"/>
            <a:ext cx="2167316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04207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2383 -0.31643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98" y="-15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25 -0.0210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25" y="-106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2734 -0.24768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67" y="-12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39 -0.02454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3" y="-1227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"/>
                            </p:stCondLst>
                            <p:childTnLst>
                              <p:par>
                                <p:cTn id="57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"/>
                            </p:stCondLst>
                            <p:childTnLst>
                              <p:par>
                                <p:cTn id="7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1589 -0.22523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4" y="-112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78 -0.02592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-1296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5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3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50"/>
                            </p:stCondLst>
                            <p:childTnLst>
                              <p:par>
                                <p:cTn id="10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7643 -0.44676 " pathEditMode="relative" rAng="0" ptsTypes="AA">
                                      <p:cBhvr>
                                        <p:cTn id="10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80" y="-2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7643 -0.44676 L -0.17422 -0.22824 " pathEditMode="relative" rAng="0" ptsTypes="AA">
                                      <p:cBhvr>
                                        <p:cTn id="10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10926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734 -0.02592 " pathEditMode="relative" rAng="0" ptsTypes="AA">
                                      <p:cBhvr>
                                        <p:cTn id="1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-12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359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19" y="902740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80009" y="2790496"/>
            <a:ext cx="8983980" cy="77887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2400" kern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125 . 1975 . 4 . 8 . 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en-US" sz="24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1"/>
          <p:cNvSpPr/>
          <p:nvPr/>
        </p:nvSpPr>
        <p:spPr>
          <a:xfrm>
            <a:off x="80010" y="3632943"/>
            <a:ext cx="4270229" cy="6680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kern="1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1 975 000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3"/>
          <p:cNvSpPr/>
          <p:nvPr/>
        </p:nvSpPr>
        <p:spPr>
          <a:xfrm>
            <a:off x="80009" y="4413448"/>
            <a:ext cx="4270229" cy="6680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kern="1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1 975 000 000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2"/>
          <p:cNvSpPr/>
          <p:nvPr/>
        </p:nvSpPr>
        <p:spPr>
          <a:xfrm>
            <a:off x="4793761" y="3632943"/>
            <a:ext cx="4270229" cy="6680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kern="1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197 500 000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4"/>
          <p:cNvSpPr/>
          <p:nvPr/>
        </p:nvSpPr>
        <p:spPr>
          <a:xfrm>
            <a:off x="4793760" y="4396330"/>
            <a:ext cx="4270229" cy="6680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400" kern="1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19 750 000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209" y="9896"/>
            <a:ext cx="2167316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8671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0833 -0.23241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-116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1.48148E-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6549 -0.30856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8" y="-154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3932 -0.02338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-118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5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"/>
                            </p:stCondLst>
                            <p:childTnLst>
                              <p:par>
                                <p:cTn id="7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02 -0.24514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" y="-122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315 0.00208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4" y="93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5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50"/>
                            </p:stCondLst>
                            <p:childTnLst>
                              <p:par>
                                <p:cTn id="10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8073 -0.43449 " pathEditMode="relative" rAng="0" ptsTypes="AA">
                                      <p:cBhvr>
                                        <p:cTn id="10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36" y="-2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8073 -0.43449 L 0.18073 -0.22824 " pathEditMode="relative" rAng="0" ptsTypes="AA">
                                      <p:cBhvr>
                                        <p:cTn id="10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301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0.00231 " pathEditMode="relative" rAng="0" ptsTypes="AA">
                                      <p:cBhvr>
                                        <p:cTn id="1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-11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26" presetClass="emph" presetSubtype="0" repeatCount="3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5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1" grpId="1" animBg="1"/>
      <p:bldP spid="11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228" y="572080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5" y="983596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80009" y="2790496"/>
            <a:ext cx="8983980" cy="77887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3: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kern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56 . 35 </a:t>
            </a:r>
            <a:r>
              <a:rPr lang="en-US" sz="2400" kern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kern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56 . 18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: 53</a:t>
            </a:r>
            <a:endParaRPr lang="en-US" sz="24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1"/>
          <p:cNvSpPr/>
          <p:nvPr/>
        </p:nvSpPr>
        <p:spPr>
          <a:xfrm>
            <a:off x="80010" y="3632943"/>
            <a:ext cx="4270229" cy="6680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kern="1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3"/>
          <p:cNvSpPr/>
          <p:nvPr/>
        </p:nvSpPr>
        <p:spPr>
          <a:xfrm>
            <a:off x="80009" y="4413448"/>
            <a:ext cx="4270229" cy="6680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kern="1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2"/>
          <p:cNvSpPr/>
          <p:nvPr/>
        </p:nvSpPr>
        <p:spPr>
          <a:xfrm>
            <a:off x="4793761" y="3632943"/>
            <a:ext cx="4270229" cy="6680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kern="1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4"/>
          <p:cNvSpPr/>
          <p:nvPr/>
        </p:nvSpPr>
        <p:spPr>
          <a:xfrm>
            <a:off x="4793760" y="4396330"/>
            <a:ext cx="4270229" cy="6680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400" kern="1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026" y="247440"/>
            <a:ext cx="2167316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919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02422 -0.41019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1" y="-204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2422 -0.41018 L 0.02422 -0.24143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42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39 -0.02454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3" y="-122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5169 -0.23866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11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78 -0.02592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-1296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5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"/>
                            </p:stCondLst>
                            <p:childTnLst>
                              <p:par>
                                <p:cTn id="7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67 -0.31481 " pathEditMode="relative" rAng="0" ptsTypes="AA">
                                      <p:cBhvr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-1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075 -0.00231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-116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25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5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50"/>
                            </p:stCondLst>
                            <p:childTnLst>
                              <p:par>
                                <p:cTn id="10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7148 -0.24305 " pathEditMode="relative" rAng="0" ptsTypes="AA">
                                      <p:cBhvr>
                                        <p:cTn id="10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81" y="-12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0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734 -0.02592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-1296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250"/>
                            </p:stCondLst>
                            <p:childTnLst>
                              <p:par>
                                <p:cTn id="120" presetID="26" presetClass="emph" presetSubtype="0" repeatCount="3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5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0" grpId="1" animBg="1"/>
      <p:bldP spid="10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58" y="786983"/>
            <a:ext cx="946486" cy="1257409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244" y="622086"/>
            <a:ext cx="946486" cy="1472312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610" y="946235"/>
            <a:ext cx="585267" cy="1060796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39" y="2585120"/>
            <a:ext cx="443522" cy="443522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80009" y="2790496"/>
            <a:ext cx="8983980" cy="77887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4: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kern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kern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128 . 129 </a:t>
            </a:r>
            <a:r>
              <a:rPr lang="en-US" sz="2400" kern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kern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158 . 39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kern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kern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tận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1"/>
          <p:cNvSpPr/>
          <p:nvPr/>
        </p:nvSpPr>
        <p:spPr>
          <a:xfrm>
            <a:off x="80010" y="3632943"/>
            <a:ext cx="4270229" cy="6680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kern="1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3"/>
          <p:cNvSpPr/>
          <p:nvPr/>
        </p:nvSpPr>
        <p:spPr>
          <a:xfrm>
            <a:off x="80009" y="4413448"/>
            <a:ext cx="4270229" cy="6680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kern="1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2"/>
          <p:cNvSpPr/>
          <p:nvPr/>
        </p:nvSpPr>
        <p:spPr>
          <a:xfrm>
            <a:off x="4793761" y="3632943"/>
            <a:ext cx="4270229" cy="6680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kern="1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4"/>
          <p:cNvSpPr/>
          <p:nvPr/>
        </p:nvSpPr>
        <p:spPr>
          <a:xfrm>
            <a:off x="4793760" y="4396330"/>
            <a:ext cx="4270229" cy="6680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400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kern="120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095" y="91688"/>
            <a:ext cx="2167316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776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332 -0.45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-2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32 -0.45 L -0.04271 -0.2419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2" y="1039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579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0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6797 -0.24143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98" y="-120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717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7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5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"/>
                            </p:stCondLst>
                            <p:childTnLst>
                              <p:par>
                                <p:cTn id="7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7305 -0.23287 " pathEditMode="relative" rAng="0" ptsTypes="AA">
                                      <p:cBhvr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9" y="-116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995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509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25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50"/>
                            </p:stCondLst>
                            <p:childTnLst>
                              <p:par>
                                <p:cTn id="89" presetID="26" presetClass="emph" presetSubtype="0" repeatCount="3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4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50"/>
                            </p:stCondLst>
                            <p:childTnLst>
                              <p:par>
                                <p:cTn id="10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2773 -0.3081 " pathEditMode="relative" rAng="0" ptsTypes="AA">
                                      <p:cBhvr>
                                        <p:cTn id="10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80" y="-15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9128 0.0081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7" y="394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2" grpId="1" animBg="1"/>
      <p:bldP spid="12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grpSp>
        <p:nvGrpSpPr>
          <p:cNvPr id="3" name="Group 2"/>
          <p:cNvGrpSpPr/>
          <p:nvPr/>
        </p:nvGrpSpPr>
        <p:grpSpPr>
          <a:xfrm>
            <a:off x="341287" y="1404733"/>
            <a:ext cx="8654497" cy="3758420"/>
            <a:chOff x="341287" y="1404733"/>
            <a:chExt cx="8654497" cy="3758420"/>
          </a:xfrm>
        </p:grpSpPr>
        <p:sp>
          <p:nvSpPr>
            <p:cNvPr id="4" name="Freeform 3"/>
            <p:cNvSpPr/>
            <p:nvPr/>
          </p:nvSpPr>
          <p:spPr>
            <a:xfrm>
              <a:off x="341287" y="1404733"/>
              <a:ext cx="2897420" cy="1073834"/>
            </a:xfrm>
            <a:custGeom>
              <a:avLst/>
              <a:gdLst>
                <a:gd name="connsiteX0" fmla="*/ 0 w 2897420"/>
                <a:gd name="connsiteY0" fmla="*/ 107383 h 1073834"/>
                <a:gd name="connsiteX1" fmla="*/ 107383 w 2897420"/>
                <a:gd name="connsiteY1" fmla="*/ 0 h 1073834"/>
                <a:gd name="connsiteX2" fmla="*/ 2790037 w 2897420"/>
                <a:gd name="connsiteY2" fmla="*/ 0 h 1073834"/>
                <a:gd name="connsiteX3" fmla="*/ 2897420 w 2897420"/>
                <a:gd name="connsiteY3" fmla="*/ 107383 h 1073834"/>
                <a:gd name="connsiteX4" fmla="*/ 2897420 w 2897420"/>
                <a:gd name="connsiteY4" fmla="*/ 966451 h 1073834"/>
                <a:gd name="connsiteX5" fmla="*/ 2790037 w 2897420"/>
                <a:gd name="connsiteY5" fmla="*/ 1073834 h 1073834"/>
                <a:gd name="connsiteX6" fmla="*/ 107383 w 2897420"/>
                <a:gd name="connsiteY6" fmla="*/ 1073834 h 1073834"/>
                <a:gd name="connsiteX7" fmla="*/ 0 w 2897420"/>
                <a:gd name="connsiteY7" fmla="*/ 966451 h 1073834"/>
                <a:gd name="connsiteX8" fmla="*/ 0 w 2897420"/>
                <a:gd name="connsiteY8" fmla="*/ 107383 h 107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97420" h="1073834">
                  <a:moveTo>
                    <a:pt x="0" y="107383"/>
                  </a:moveTo>
                  <a:cubicBezTo>
                    <a:pt x="0" y="48077"/>
                    <a:pt x="48077" y="0"/>
                    <a:pt x="107383" y="0"/>
                  </a:cubicBezTo>
                  <a:lnTo>
                    <a:pt x="2790037" y="0"/>
                  </a:lnTo>
                  <a:cubicBezTo>
                    <a:pt x="2849343" y="0"/>
                    <a:pt x="2897420" y="48077"/>
                    <a:pt x="2897420" y="107383"/>
                  </a:cubicBezTo>
                  <a:lnTo>
                    <a:pt x="2897420" y="966451"/>
                  </a:lnTo>
                  <a:cubicBezTo>
                    <a:pt x="2897420" y="1025757"/>
                    <a:pt x="2849343" y="1073834"/>
                    <a:pt x="2790037" y="1073834"/>
                  </a:cubicBezTo>
                  <a:lnTo>
                    <a:pt x="107383" y="1073834"/>
                  </a:lnTo>
                  <a:cubicBezTo>
                    <a:pt x="48077" y="1073834"/>
                    <a:pt x="0" y="1025757"/>
                    <a:pt x="0" y="966451"/>
                  </a:cubicBezTo>
                  <a:lnTo>
                    <a:pt x="0" y="107383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4792" tIns="67012" rIns="84792" bIns="67012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 err="1" smtClean="0">
                  <a:solidFill>
                    <a:srgbClr val="002060"/>
                  </a:solidFill>
                </a:rPr>
                <a:t>Nhóm</a:t>
              </a:r>
              <a:r>
                <a:rPr lang="en-US" sz="2800" b="1" kern="1200" dirty="0" smtClean="0">
                  <a:solidFill>
                    <a:srgbClr val="002060"/>
                  </a:solidFill>
                </a:rPr>
                <a:t> 1 + 3</a:t>
              </a:r>
              <a:endParaRPr lang="en-US" sz="28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631029" y="2478568"/>
              <a:ext cx="289742" cy="8053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805375"/>
                  </a:lnTo>
                  <a:lnTo>
                    <a:pt x="289742" y="805375"/>
                  </a:lnTo>
                </a:path>
              </a:pathLst>
            </a:custGeom>
            <a:noFill/>
            <a:scene3d>
              <a:camera prst="orthographicFront"/>
              <a:lightRig rig="flat" dir="t"/>
            </a:scene3d>
            <a:sp3d prstMaterial="matte"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4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reeform 8"/>
            <p:cNvSpPr/>
            <p:nvPr/>
          </p:nvSpPr>
          <p:spPr>
            <a:xfrm>
              <a:off x="920771" y="2747026"/>
              <a:ext cx="3653924" cy="1073834"/>
            </a:xfrm>
            <a:custGeom>
              <a:avLst/>
              <a:gdLst>
                <a:gd name="connsiteX0" fmla="*/ 0 w 3653924"/>
                <a:gd name="connsiteY0" fmla="*/ 107383 h 1073834"/>
                <a:gd name="connsiteX1" fmla="*/ 107383 w 3653924"/>
                <a:gd name="connsiteY1" fmla="*/ 0 h 1073834"/>
                <a:gd name="connsiteX2" fmla="*/ 3546541 w 3653924"/>
                <a:gd name="connsiteY2" fmla="*/ 0 h 1073834"/>
                <a:gd name="connsiteX3" fmla="*/ 3653924 w 3653924"/>
                <a:gd name="connsiteY3" fmla="*/ 107383 h 1073834"/>
                <a:gd name="connsiteX4" fmla="*/ 3653924 w 3653924"/>
                <a:gd name="connsiteY4" fmla="*/ 966451 h 1073834"/>
                <a:gd name="connsiteX5" fmla="*/ 3546541 w 3653924"/>
                <a:gd name="connsiteY5" fmla="*/ 1073834 h 1073834"/>
                <a:gd name="connsiteX6" fmla="*/ 107383 w 3653924"/>
                <a:gd name="connsiteY6" fmla="*/ 1073834 h 1073834"/>
                <a:gd name="connsiteX7" fmla="*/ 0 w 3653924"/>
                <a:gd name="connsiteY7" fmla="*/ 966451 h 1073834"/>
                <a:gd name="connsiteX8" fmla="*/ 0 w 3653924"/>
                <a:gd name="connsiteY8" fmla="*/ 107383 h 107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53924" h="1073834">
                  <a:moveTo>
                    <a:pt x="0" y="107383"/>
                  </a:moveTo>
                  <a:cubicBezTo>
                    <a:pt x="0" y="48077"/>
                    <a:pt x="48077" y="0"/>
                    <a:pt x="107383" y="0"/>
                  </a:cubicBezTo>
                  <a:lnTo>
                    <a:pt x="3546541" y="0"/>
                  </a:lnTo>
                  <a:cubicBezTo>
                    <a:pt x="3605847" y="0"/>
                    <a:pt x="3653924" y="48077"/>
                    <a:pt x="3653924" y="107383"/>
                  </a:cubicBezTo>
                  <a:lnTo>
                    <a:pt x="3653924" y="966451"/>
                  </a:lnTo>
                  <a:cubicBezTo>
                    <a:pt x="3653924" y="1025757"/>
                    <a:pt x="3605847" y="1073834"/>
                    <a:pt x="3546541" y="1073834"/>
                  </a:cubicBezTo>
                  <a:lnTo>
                    <a:pt x="107383" y="1073834"/>
                  </a:lnTo>
                  <a:cubicBezTo>
                    <a:pt x="48077" y="1073834"/>
                    <a:pt x="0" y="1025757"/>
                    <a:pt x="0" y="966451"/>
                  </a:cubicBezTo>
                  <a:lnTo>
                    <a:pt x="0" y="107383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-190500" extrusionH="12700" prstMaterial="plastic">
              <a:bevelT w="50800" h="50800"/>
            </a:sp3d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9552" tIns="56852" rIns="69552" bIns="56852" numCol="1" spcCol="1270" anchor="ctr" anchorCtr="0">
              <a:noAutofit/>
            </a:bodyPr>
            <a:lstStyle/>
            <a:p>
              <a:pPr lvl="0" algn="ctr" defTabSz="889000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Hai </a:t>
              </a:r>
              <a:r>
                <a:rPr lang="en-US" sz="2000" kern="1200" dirty="0" err="1" smtClean="0"/>
                <a:t>cách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mô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tả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một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tập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hợp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và</a:t>
              </a:r>
              <a:r>
                <a:rPr lang="en-US" sz="2000" kern="1200" dirty="0" smtClean="0"/>
                <a:t> </a:t>
              </a:r>
              <a:r>
                <a:rPr lang="en-US" sz="2000" kern="1200" err="1" smtClean="0"/>
                <a:t>ví</a:t>
              </a:r>
              <a:r>
                <a:rPr lang="en-US" sz="2000" kern="1200" smtClean="0"/>
                <a:t> </a:t>
              </a:r>
              <a:r>
                <a:rPr lang="en-US" sz="2000" kern="1200" smtClean="0"/>
                <a:t>dụ</a:t>
              </a:r>
              <a:endParaRPr lang="en-US" sz="2000" kern="1200" dirty="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631029" y="2478568"/>
              <a:ext cx="289742" cy="214766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147669"/>
                  </a:lnTo>
                  <a:lnTo>
                    <a:pt x="289742" y="2147669"/>
                  </a:lnTo>
                </a:path>
              </a:pathLst>
            </a:custGeom>
            <a:noFill/>
            <a:scene3d>
              <a:camera prst="orthographicFront"/>
              <a:lightRig rig="flat" dir="t"/>
            </a:scene3d>
            <a:sp3d prstMaterial="matte"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4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920771" y="4089319"/>
              <a:ext cx="3742700" cy="1073834"/>
            </a:xfrm>
            <a:custGeom>
              <a:avLst/>
              <a:gdLst>
                <a:gd name="connsiteX0" fmla="*/ 0 w 3742700"/>
                <a:gd name="connsiteY0" fmla="*/ 107383 h 1073834"/>
                <a:gd name="connsiteX1" fmla="*/ 107383 w 3742700"/>
                <a:gd name="connsiteY1" fmla="*/ 0 h 1073834"/>
                <a:gd name="connsiteX2" fmla="*/ 3635317 w 3742700"/>
                <a:gd name="connsiteY2" fmla="*/ 0 h 1073834"/>
                <a:gd name="connsiteX3" fmla="*/ 3742700 w 3742700"/>
                <a:gd name="connsiteY3" fmla="*/ 107383 h 1073834"/>
                <a:gd name="connsiteX4" fmla="*/ 3742700 w 3742700"/>
                <a:gd name="connsiteY4" fmla="*/ 966451 h 1073834"/>
                <a:gd name="connsiteX5" fmla="*/ 3635317 w 3742700"/>
                <a:gd name="connsiteY5" fmla="*/ 1073834 h 1073834"/>
                <a:gd name="connsiteX6" fmla="*/ 107383 w 3742700"/>
                <a:gd name="connsiteY6" fmla="*/ 1073834 h 1073834"/>
                <a:gd name="connsiteX7" fmla="*/ 0 w 3742700"/>
                <a:gd name="connsiteY7" fmla="*/ 966451 h 1073834"/>
                <a:gd name="connsiteX8" fmla="*/ 0 w 3742700"/>
                <a:gd name="connsiteY8" fmla="*/ 107383 h 107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42700" h="1073834">
                  <a:moveTo>
                    <a:pt x="0" y="107383"/>
                  </a:moveTo>
                  <a:cubicBezTo>
                    <a:pt x="0" y="48077"/>
                    <a:pt x="48077" y="0"/>
                    <a:pt x="107383" y="0"/>
                  </a:cubicBezTo>
                  <a:lnTo>
                    <a:pt x="3635317" y="0"/>
                  </a:lnTo>
                  <a:cubicBezTo>
                    <a:pt x="3694623" y="0"/>
                    <a:pt x="3742700" y="48077"/>
                    <a:pt x="3742700" y="107383"/>
                  </a:cubicBezTo>
                  <a:lnTo>
                    <a:pt x="3742700" y="966451"/>
                  </a:lnTo>
                  <a:cubicBezTo>
                    <a:pt x="3742700" y="1025757"/>
                    <a:pt x="3694623" y="1073834"/>
                    <a:pt x="3635317" y="1073834"/>
                  </a:cubicBezTo>
                  <a:lnTo>
                    <a:pt x="107383" y="1073834"/>
                  </a:lnTo>
                  <a:cubicBezTo>
                    <a:pt x="48077" y="1073834"/>
                    <a:pt x="0" y="1025757"/>
                    <a:pt x="0" y="966451"/>
                  </a:cubicBezTo>
                  <a:lnTo>
                    <a:pt x="0" y="107383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-190500" extrusionH="12700" prstMaterial="plastic">
              <a:bevelT w="50800" h="50800"/>
            </a:sp3d>
          </p:spPr>
          <p:style>
            <a:lnRef idx="1">
              <a:schemeClr val="accent4">
                <a:hueOff val="-3620151"/>
                <a:satOff val="20576"/>
                <a:lumOff val="-11373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9552" tIns="56852" rIns="69552" bIns="56852" numCol="1" spcCol="1270" anchor="ctr" anchorCtr="0">
              <a:noAutofit/>
            </a:bodyPr>
            <a:lstStyle/>
            <a:p>
              <a:pPr lvl="0" algn="ctr" defTabSz="889000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/>
                <a:t>Phép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trừ</a:t>
              </a:r>
              <a:r>
                <a:rPr lang="en-US" sz="2000" kern="1200" dirty="0" smtClean="0"/>
                <a:t>, </a:t>
              </a:r>
              <a:r>
                <a:rPr lang="en-US" sz="2000" kern="1200" dirty="0" err="1" smtClean="0"/>
                <a:t>phép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cộng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và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các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tính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chất</a:t>
              </a:r>
              <a:endParaRPr lang="en-US" sz="2000" kern="1200" dirty="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4609492" y="1404733"/>
              <a:ext cx="2954484" cy="1073834"/>
            </a:xfrm>
            <a:custGeom>
              <a:avLst/>
              <a:gdLst>
                <a:gd name="connsiteX0" fmla="*/ 0 w 2954484"/>
                <a:gd name="connsiteY0" fmla="*/ 107383 h 1073834"/>
                <a:gd name="connsiteX1" fmla="*/ 107383 w 2954484"/>
                <a:gd name="connsiteY1" fmla="*/ 0 h 1073834"/>
                <a:gd name="connsiteX2" fmla="*/ 2847101 w 2954484"/>
                <a:gd name="connsiteY2" fmla="*/ 0 h 1073834"/>
                <a:gd name="connsiteX3" fmla="*/ 2954484 w 2954484"/>
                <a:gd name="connsiteY3" fmla="*/ 107383 h 1073834"/>
                <a:gd name="connsiteX4" fmla="*/ 2954484 w 2954484"/>
                <a:gd name="connsiteY4" fmla="*/ 966451 h 1073834"/>
                <a:gd name="connsiteX5" fmla="*/ 2847101 w 2954484"/>
                <a:gd name="connsiteY5" fmla="*/ 1073834 h 1073834"/>
                <a:gd name="connsiteX6" fmla="*/ 107383 w 2954484"/>
                <a:gd name="connsiteY6" fmla="*/ 1073834 h 1073834"/>
                <a:gd name="connsiteX7" fmla="*/ 0 w 2954484"/>
                <a:gd name="connsiteY7" fmla="*/ 966451 h 1073834"/>
                <a:gd name="connsiteX8" fmla="*/ 0 w 2954484"/>
                <a:gd name="connsiteY8" fmla="*/ 107383 h 107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4484" h="1073834">
                  <a:moveTo>
                    <a:pt x="0" y="107383"/>
                  </a:moveTo>
                  <a:cubicBezTo>
                    <a:pt x="0" y="48077"/>
                    <a:pt x="48077" y="0"/>
                    <a:pt x="107383" y="0"/>
                  </a:cubicBezTo>
                  <a:lnTo>
                    <a:pt x="2847101" y="0"/>
                  </a:lnTo>
                  <a:cubicBezTo>
                    <a:pt x="2906407" y="0"/>
                    <a:pt x="2954484" y="48077"/>
                    <a:pt x="2954484" y="107383"/>
                  </a:cubicBezTo>
                  <a:lnTo>
                    <a:pt x="2954484" y="966451"/>
                  </a:lnTo>
                  <a:cubicBezTo>
                    <a:pt x="2954484" y="1025757"/>
                    <a:pt x="2906407" y="1073834"/>
                    <a:pt x="2847101" y="1073834"/>
                  </a:cubicBezTo>
                  <a:lnTo>
                    <a:pt x="107383" y="1073834"/>
                  </a:lnTo>
                  <a:cubicBezTo>
                    <a:pt x="48077" y="1073834"/>
                    <a:pt x="0" y="1025757"/>
                    <a:pt x="0" y="966451"/>
                  </a:cubicBezTo>
                  <a:lnTo>
                    <a:pt x="0" y="107383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0860451"/>
                <a:satOff val="61727"/>
                <a:lumOff val="-34118"/>
                <a:alphaOff val="0"/>
              </a:schemeClr>
            </a:fillRef>
            <a:effectRef idx="2">
              <a:schemeClr val="accent4">
                <a:hueOff val="-10860451"/>
                <a:satOff val="61727"/>
                <a:lumOff val="-3411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4792" tIns="67012" rIns="84792" bIns="67012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 err="1" smtClean="0">
                  <a:solidFill>
                    <a:srgbClr val="002060"/>
                  </a:solidFill>
                </a:rPr>
                <a:t>Nhóm</a:t>
              </a:r>
              <a:r>
                <a:rPr lang="en-US" sz="2800" b="1" kern="1200" dirty="0" smtClean="0">
                  <a:solidFill>
                    <a:srgbClr val="002060"/>
                  </a:solidFill>
                </a:rPr>
                <a:t> 2 + 4</a:t>
              </a:r>
              <a:endParaRPr lang="en-US" sz="28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4904940" y="2478568"/>
              <a:ext cx="295448" cy="80537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805375"/>
                  </a:lnTo>
                  <a:lnTo>
                    <a:pt x="295448" y="805375"/>
                  </a:lnTo>
                </a:path>
              </a:pathLst>
            </a:custGeom>
            <a:noFill/>
            <a:scene3d>
              <a:camera prst="orthographicFront"/>
              <a:lightRig rig="flat" dir="t"/>
            </a:scene3d>
            <a:sp3d prstMaterial="matte"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4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5200389" y="2747026"/>
              <a:ext cx="3795395" cy="1073834"/>
            </a:xfrm>
            <a:custGeom>
              <a:avLst/>
              <a:gdLst>
                <a:gd name="connsiteX0" fmla="*/ 0 w 3795395"/>
                <a:gd name="connsiteY0" fmla="*/ 107383 h 1073834"/>
                <a:gd name="connsiteX1" fmla="*/ 107383 w 3795395"/>
                <a:gd name="connsiteY1" fmla="*/ 0 h 1073834"/>
                <a:gd name="connsiteX2" fmla="*/ 3688012 w 3795395"/>
                <a:gd name="connsiteY2" fmla="*/ 0 h 1073834"/>
                <a:gd name="connsiteX3" fmla="*/ 3795395 w 3795395"/>
                <a:gd name="connsiteY3" fmla="*/ 107383 h 1073834"/>
                <a:gd name="connsiteX4" fmla="*/ 3795395 w 3795395"/>
                <a:gd name="connsiteY4" fmla="*/ 966451 h 1073834"/>
                <a:gd name="connsiteX5" fmla="*/ 3688012 w 3795395"/>
                <a:gd name="connsiteY5" fmla="*/ 1073834 h 1073834"/>
                <a:gd name="connsiteX6" fmla="*/ 107383 w 3795395"/>
                <a:gd name="connsiteY6" fmla="*/ 1073834 h 1073834"/>
                <a:gd name="connsiteX7" fmla="*/ 0 w 3795395"/>
                <a:gd name="connsiteY7" fmla="*/ 966451 h 1073834"/>
                <a:gd name="connsiteX8" fmla="*/ 0 w 3795395"/>
                <a:gd name="connsiteY8" fmla="*/ 107383 h 107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5395" h="1073834">
                  <a:moveTo>
                    <a:pt x="0" y="107383"/>
                  </a:moveTo>
                  <a:cubicBezTo>
                    <a:pt x="0" y="48077"/>
                    <a:pt x="48077" y="0"/>
                    <a:pt x="107383" y="0"/>
                  </a:cubicBezTo>
                  <a:lnTo>
                    <a:pt x="3688012" y="0"/>
                  </a:lnTo>
                  <a:cubicBezTo>
                    <a:pt x="3747318" y="0"/>
                    <a:pt x="3795395" y="48077"/>
                    <a:pt x="3795395" y="107383"/>
                  </a:cubicBezTo>
                  <a:lnTo>
                    <a:pt x="3795395" y="966451"/>
                  </a:lnTo>
                  <a:cubicBezTo>
                    <a:pt x="3795395" y="1025757"/>
                    <a:pt x="3747318" y="1073834"/>
                    <a:pt x="3688012" y="1073834"/>
                  </a:cubicBezTo>
                  <a:lnTo>
                    <a:pt x="107383" y="1073834"/>
                  </a:lnTo>
                  <a:cubicBezTo>
                    <a:pt x="48077" y="1073834"/>
                    <a:pt x="0" y="1025757"/>
                    <a:pt x="0" y="966451"/>
                  </a:cubicBezTo>
                  <a:lnTo>
                    <a:pt x="0" y="107383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-190500" extrusionH="12700" prstMaterial="plastic">
              <a:bevelT w="50800" h="50800"/>
            </a:sp3d>
          </p:spPr>
          <p:style>
            <a:lnRef idx="1">
              <a:schemeClr val="accent4">
                <a:hueOff val="-7240301"/>
                <a:satOff val="41151"/>
                <a:lumOff val="-22745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9552" tIns="56852" rIns="69552" bIns="56852" numCol="1" spcCol="1270" anchor="ctr" anchorCtr="0">
              <a:noAutofit/>
            </a:bodyPr>
            <a:lstStyle/>
            <a:p>
              <a:pPr lvl="0" algn="ctr" defTabSz="889000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/>
                <a:t>Tập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hợp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số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tự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nhiên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và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tập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hợp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số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tự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nhiên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trong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hệ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thập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phân</a:t>
              </a:r>
              <a:r>
                <a:rPr lang="en-US" sz="2000" kern="1200" dirty="0" smtClean="0"/>
                <a:t> </a:t>
              </a:r>
              <a:endParaRPr lang="en-US" sz="2000" kern="1200" dirty="0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4904940" y="2478568"/>
              <a:ext cx="295448" cy="214766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147669"/>
                  </a:lnTo>
                  <a:lnTo>
                    <a:pt x="295448" y="2147669"/>
                  </a:lnTo>
                </a:path>
              </a:pathLst>
            </a:custGeom>
            <a:noFill/>
            <a:scene3d>
              <a:camera prst="orthographicFront"/>
              <a:lightRig rig="flat" dir="t"/>
            </a:scene3d>
            <a:sp3d prstMaterial="matte"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4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5200389" y="4089319"/>
              <a:ext cx="3748163" cy="1073834"/>
            </a:xfrm>
            <a:custGeom>
              <a:avLst/>
              <a:gdLst>
                <a:gd name="connsiteX0" fmla="*/ 0 w 3748163"/>
                <a:gd name="connsiteY0" fmla="*/ 107383 h 1073834"/>
                <a:gd name="connsiteX1" fmla="*/ 107383 w 3748163"/>
                <a:gd name="connsiteY1" fmla="*/ 0 h 1073834"/>
                <a:gd name="connsiteX2" fmla="*/ 3640780 w 3748163"/>
                <a:gd name="connsiteY2" fmla="*/ 0 h 1073834"/>
                <a:gd name="connsiteX3" fmla="*/ 3748163 w 3748163"/>
                <a:gd name="connsiteY3" fmla="*/ 107383 h 1073834"/>
                <a:gd name="connsiteX4" fmla="*/ 3748163 w 3748163"/>
                <a:gd name="connsiteY4" fmla="*/ 966451 h 1073834"/>
                <a:gd name="connsiteX5" fmla="*/ 3640780 w 3748163"/>
                <a:gd name="connsiteY5" fmla="*/ 1073834 h 1073834"/>
                <a:gd name="connsiteX6" fmla="*/ 107383 w 3748163"/>
                <a:gd name="connsiteY6" fmla="*/ 1073834 h 1073834"/>
                <a:gd name="connsiteX7" fmla="*/ 0 w 3748163"/>
                <a:gd name="connsiteY7" fmla="*/ 966451 h 1073834"/>
                <a:gd name="connsiteX8" fmla="*/ 0 w 3748163"/>
                <a:gd name="connsiteY8" fmla="*/ 107383 h 107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48163" h="1073834">
                  <a:moveTo>
                    <a:pt x="0" y="107383"/>
                  </a:moveTo>
                  <a:cubicBezTo>
                    <a:pt x="0" y="48077"/>
                    <a:pt x="48077" y="0"/>
                    <a:pt x="107383" y="0"/>
                  </a:cubicBezTo>
                  <a:lnTo>
                    <a:pt x="3640780" y="0"/>
                  </a:lnTo>
                  <a:cubicBezTo>
                    <a:pt x="3700086" y="0"/>
                    <a:pt x="3748163" y="48077"/>
                    <a:pt x="3748163" y="107383"/>
                  </a:cubicBezTo>
                  <a:lnTo>
                    <a:pt x="3748163" y="966451"/>
                  </a:lnTo>
                  <a:cubicBezTo>
                    <a:pt x="3748163" y="1025757"/>
                    <a:pt x="3700086" y="1073834"/>
                    <a:pt x="3640780" y="1073834"/>
                  </a:cubicBezTo>
                  <a:lnTo>
                    <a:pt x="107383" y="1073834"/>
                  </a:lnTo>
                  <a:cubicBezTo>
                    <a:pt x="48077" y="1073834"/>
                    <a:pt x="0" y="1025757"/>
                    <a:pt x="0" y="966451"/>
                  </a:cubicBezTo>
                  <a:lnTo>
                    <a:pt x="0" y="107383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-190500" extrusionH="12700" prstMaterial="plastic">
              <a:bevelT w="50800" h="50800"/>
            </a:sp3d>
          </p:spPr>
          <p:style>
            <a:lnRef idx="1">
              <a:schemeClr val="accent4">
                <a:hueOff val="-10860451"/>
                <a:satOff val="61727"/>
                <a:lumOff val="-3411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9552" tIns="56852" rIns="69552" bIns="56852" numCol="1" spcCol="1270" anchor="ctr" anchorCtr="0">
              <a:noAutofit/>
            </a:bodyPr>
            <a:lstStyle/>
            <a:p>
              <a:pPr lvl="0" algn="ctr" defTabSz="889000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/>
                <a:t>Phép</a:t>
              </a:r>
              <a:r>
                <a:rPr lang="en-US" sz="2000" kern="1200" dirty="0" smtClean="0"/>
                <a:t> chia, </a:t>
              </a:r>
              <a:r>
                <a:rPr lang="en-US" sz="2000" kern="1200" dirty="0" err="1" smtClean="0"/>
                <a:t>phép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nhân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và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các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tính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chất</a:t>
              </a:r>
              <a:r>
                <a:rPr lang="en-US" sz="2000" kern="1200" dirty="0" smtClean="0"/>
                <a:t> </a:t>
              </a:r>
              <a:endParaRPr lang="en-US" sz="2000" kern="1200" dirty="0"/>
            </a:p>
          </p:txBody>
        </p:sp>
      </p:grpSp>
      <p:sp>
        <p:nvSpPr>
          <p:cNvPr id="7" name="Oval 6"/>
          <p:cNvSpPr/>
          <p:nvPr/>
        </p:nvSpPr>
        <p:spPr>
          <a:xfrm>
            <a:off x="1175528" y="10276"/>
            <a:ext cx="6010656" cy="1217284"/>
          </a:xfrm>
          <a:prstGeom prst="ellipse">
            <a:avLst/>
          </a:prstGeom>
          <a:solidFill>
            <a:srgbClr val="34D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</a:rPr>
              <a:t>Hoạt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động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nhóm</a:t>
            </a:r>
            <a:endParaRPr lang="vi-VN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6184" y="250793"/>
            <a:ext cx="2034186" cy="100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684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0416" y="1849816"/>
            <a:ext cx="6220326" cy="982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chemeClr val="bg1"/>
                </a:solidFill>
              </a:rPr>
              <a:t>LUYỆN TẬP CHUNG</a:t>
            </a:r>
            <a:endParaRPr lang="vi-VN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68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600" smtClean="0"/>
              <a:t>9</a:t>
            </a:fld>
            <a:endParaRPr lang="en" sz="1600"/>
          </a:p>
        </p:txBody>
      </p:sp>
      <p:sp>
        <p:nvSpPr>
          <p:cNvPr id="3" name="TextBox 2"/>
          <p:cNvSpPr txBox="1"/>
          <p:nvPr/>
        </p:nvSpPr>
        <p:spPr>
          <a:xfrm>
            <a:off x="158496" y="978029"/>
            <a:ext cx="4145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B050"/>
                </a:solidFill>
              </a:rPr>
              <a:t>Ví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dụ</a:t>
            </a:r>
            <a:r>
              <a:rPr lang="en-US" sz="2400" b="1" dirty="0" smtClean="0">
                <a:solidFill>
                  <a:srgbClr val="00B050"/>
                </a:solidFill>
              </a:rPr>
              <a:t> 1</a:t>
            </a:r>
            <a:r>
              <a:rPr lang="en-US" sz="2400" dirty="0" smtClean="0"/>
              <a:t>: Cho </a:t>
            </a:r>
            <a:r>
              <a:rPr lang="en-US" sz="2400" dirty="0" err="1" smtClean="0"/>
              <a:t>số</a:t>
            </a:r>
            <a:r>
              <a:rPr lang="en-US" sz="2400" dirty="0" smtClean="0"/>
              <a:t> n = 280 650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2064" y="1715450"/>
            <a:ext cx="8631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a) </a:t>
            </a:r>
            <a:r>
              <a:rPr lang="en-US" sz="2400" dirty="0" err="1" smtClean="0"/>
              <a:t>Tìm</a:t>
            </a:r>
            <a:r>
              <a:rPr lang="en-US" sz="2400" dirty="0" smtClean="0"/>
              <a:t> </a:t>
            </a:r>
            <a:r>
              <a:rPr lang="en-US" sz="2400" dirty="0" err="1" smtClean="0"/>
              <a:t>chữ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hàng</a:t>
            </a:r>
            <a:r>
              <a:rPr lang="en-US" sz="2400" dirty="0" smtClean="0"/>
              <a:t> </a:t>
            </a:r>
            <a:r>
              <a:rPr lang="en-US" sz="2400" dirty="0" err="1" smtClean="0"/>
              <a:t>nghìn</a:t>
            </a:r>
            <a:r>
              <a:rPr lang="en-US" sz="2400" dirty="0" smtClean="0"/>
              <a:t> </a:t>
            </a:r>
            <a:r>
              <a:rPr lang="en-US" sz="2400" dirty="0" err="1" smtClean="0"/>
              <a:t>và</a:t>
            </a:r>
            <a:r>
              <a:rPr lang="en-US" sz="2400" dirty="0" smtClean="0"/>
              <a:t> </a:t>
            </a:r>
            <a:r>
              <a:rPr lang="en-US" sz="2400" dirty="0" err="1" smtClean="0"/>
              <a:t>chữ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hàng</a:t>
            </a:r>
            <a:r>
              <a:rPr lang="en-US" sz="2400" dirty="0" smtClean="0"/>
              <a:t> </a:t>
            </a:r>
            <a:r>
              <a:rPr lang="en-US" sz="2400" dirty="0" err="1" smtClean="0"/>
              <a:t>trăm</a:t>
            </a:r>
            <a:r>
              <a:rPr lang="en-US" sz="2400" dirty="0" smtClean="0"/>
              <a:t> </a:t>
            </a:r>
            <a:r>
              <a:rPr lang="en-US" sz="2400" dirty="0" err="1" smtClean="0"/>
              <a:t>nghìn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n;</a:t>
            </a:r>
            <a:endParaRPr lang="vi-VN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12064" y="2361781"/>
            <a:ext cx="724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b</a:t>
            </a:r>
            <a:r>
              <a:rPr lang="en-US" sz="2400" dirty="0" smtClean="0"/>
              <a:t>) </a:t>
            </a:r>
            <a:r>
              <a:rPr lang="en-US" sz="2400" dirty="0" err="1" smtClean="0"/>
              <a:t>Viết</a:t>
            </a:r>
            <a:r>
              <a:rPr lang="en-US" sz="2400" dirty="0" smtClean="0"/>
              <a:t> </a:t>
            </a:r>
            <a:r>
              <a:rPr lang="en-US" sz="2400" dirty="0" err="1" smtClean="0"/>
              <a:t>tập</a:t>
            </a:r>
            <a:r>
              <a:rPr lang="en-US" sz="2400" dirty="0" smtClean="0"/>
              <a:t> </a:t>
            </a:r>
            <a:r>
              <a:rPr lang="en-US" sz="2400" dirty="0" err="1" smtClean="0"/>
              <a:t>hợp</a:t>
            </a:r>
            <a:r>
              <a:rPr lang="en-US" sz="2400" dirty="0" smtClean="0"/>
              <a:t> </a:t>
            </a:r>
            <a:r>
              <a:rPr lang="en-US" sz="2400" b="1" dirty="0" smtClean="0"/>
              <a:t>M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chữ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n;</a:t>
            </a:r>
            <a:endParaRPr lang="vi-V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12064" y="3042418"/>
            <a:ext cx="8936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c) </a:t>
            </a:r>
            <a:r>
              <a:rPr lang="en-US" sz="2400" dirty="0" err="1" smtClean="0"/>
              <a:t>Chữ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8 </a:t>
            </a:r>
            <a:r>
              <a:rPr lang="en-US" sz="2400" dirty="0" err="1" smtClean="0"/>
              <a:t>và</a:t>
            </a:r>
            <a:r>
              <a:rPr lang="en-US" sz="2400" dirty="0" smtClean="0"/>
              <a:t> </a:t>
            </a:r>
            <a:r>
              <a:rPr lang="en-US" sz="2400" dirty="0" err="1" smtClean="0"/>
              <a:t>chữ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6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n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giá</a:t>
            </a:r>
            <a:r>
              <a:rPr lang="en-US" sz="2400" dirty="0" smtClean="0"/>
              <a:t> </a:t>
            </a:r>
            <a:r>
              <a:rPr lang="en-US" sz="2400" dirty="0" err="1" smtClean="0"/>
              <a:t>trị</a:t>
            </a:r>
            <a:r>
              <a:rPr lang="en-US" sz="2400" dirty="0" smtClean="0"/>
              <a:t> </a:t>
            </a:r>
            <a:r>
              <a:rPr lang="en-US" sz="2400" dirty="0" err="1" smtClean="0"/>
              <a:t>bằng</a:t>
            </a:r>
            <a:r>
              <a:rPr lang="en-US" sz="2400" dirty="0" smtClean="0"/>
              <a:t> </a:t>
            </a:r>
            <a:r>
              <a:rPr lang="en-US" sz="2400" dirty="0" err="1" smtClean="0"/>
              <a:t>bao</a:t>
            </a:r>
            <a:r>
              <a:rPr lang="en-US" sz="2400" dirty="0" smtClean="0"/>
              <a:t> </a:t>
            </a:r>
            <a:r>
              <a:rPr lang="en-US" sz="2400" dirty="0" err="1" smtClean="0"/>
              <a:t>nhiêu</a:t>
            </a:r>
            <a:r>
              <a:rPr lang="en-US" sz="2400" dirty="0"/>
              <a:t>?</a:t>
            </a:r>
            <a:endParaRPr lang="vi-VN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12064" y="3723055"/>
            <a:ext cx="8156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d) </a:t>
            </a:r>
            <a:r>
              <a:rPr lang="en-US" sz="2400" dirty="0" err="1" smtClean="0"/>
              <a:t>Hãy</a:t>
            </a:r>
            <a:r>
              <a:rPr lang="en-US" sz="2400" dirty="0" smtClean="0"/>
              <a:t> </a:t>
            </a:r>
            <a:r>
              <a:rPr lang="en-US" sz="2400" dirty="0" err="1" smtClean="0"/>
              <a:t>biểu</a:t>
            </a:r>
            <a:r>
              <a:rPr lang="en-US" sz="2400" dirty="0" smtClean="0"/>
              <a:t> </a:t>
            </a:r>
            <a:r>
              <a:rPr lang="en-US" sz="2400" dirty="0" err="1" smtClean="0"/>
              <a:t>diễn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n </a:t>
            </a:r>
            <a:r>
              <a:rPr lang="en-US" sz="2400" err="1" smtClean="0"/>
              <a:t>thành</a:t>
            </a:r>
            <a:r>
              <a:rPr lang="en-US" sz="2400" smtClean="0"/>
              <a:t> tổng </a:t>
            </a:r>
            <a:r>
              <a:rPr lang="en-US" sz="2400" dirty="0" err="1" smtClean="0"/>
              <a:t>giá</a:t>
            </a:r>
            <a:r>
              <a:rPr lang="en-US" sz="2400" dirty="0" smtClean="0"/>
              <a:t> </a:t>
            </a:r>
            <a:r>
              <a:rPr lang="en-US" sz="2400" dirty="0" err="1" smtClean="0"/>
              <a:t>trị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chữ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nó</a:t>
            </a:r>
            <a:r>
              <a:rPr lang="en-US" sz="2400" dirty="0" smtClean="0"/>
              <a:t>.</a:t>
            </a:r>
            <a:endParaRPr lang="vi-VN" sz="24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76484" y="135349"/>
            <a:ext cx="1170432" cy="168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543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1109</Words>
  <Application>Microsoft Office PowerPoint</Application>
  <PresentationFormat>On-screen Show (16:9)</PresentationFormat>
  <Paragraphs>100</Paragraphs>
  <Slides>17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Cambria Math</vt:lpstr>
      <vt:lpstr>Arial</vt:lpstr>
      <vt:lpstr>Roboto Condensed Light</vt:lpstr>
      <vt:lpstr>Roboto Condensed</vt:lpstr>
      <vt:lpstr>Calibri Light</vt:lpstr>
      <vt:lpstr>Arvo</vt:lpstr>
      <vt:lpstr>Calibri</vt:lpstr>
      <vt:lpstr>Wingdings</vt:lpstr>
      <vt:lpstr>Salerio template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PHƯƠNG TRÌNH LƯỢNG GIÁC CƠ BẢN</dc:title>
  <dc:creator>LaptopAZ.vn</dc:creator>
  <cp:lastModifiedBy>Admin</cp:lastModifiedBy>
  <cp:revision>42</cp:revision>
  <dcterms:modified xsi:type="dcterms:W3CDTF">2021-09-10T01:45:58Z</dcterms:modified>
</cp:coreProperties>
</file>