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3">
  <p:sldMasterIdLst>
    <p:sldMasterId id="2147483648" r:id="rId1"/>
  </p:sldMasterIdLst>
  <p:notesMasterIdLst>
    <p:notesMasterId r:id="rId30"/>
  </p:notesMasterIdLst>
  <p:sldIdLst>
    <p:sldId id="257" r:id="rId2"/>
    <p:sldId id="256" r:id="rId3"/>
    <p:sldId id="258" r:id="rId4"/>
    <p:sldId id="289" r:id="rId5"/>
    <p:sldId id="406" r:id="rId6"/>
    <p:sldId id="303" r:id="rId7"/>
    <p:sldId id="407" r:id="rId8"/>
    <p:sldId id="408" r:id="rId9"/>
    <p:sldId id="360" r:id="rId10"/>
    <p:sldId id="410" r:id="rId11"/>
    <p:sldId id="293" r:id="rId12"/>
    <p:sldId id="322" r:id="rId13"/>
    <p:sldId id="411" r:id="rId14"/>
    <p:sldId id="412" r:id="rId15"/>
    <p:sldId id="413" r:id="rId16"/>
    <p:sldId id="414" r:id="rId17"/>
    <p:sldId id="415" r:id="rId18"/>
    <p:sldId id="321" r:id="rId19"/>
    <p:sldId id="278" r:id="rId20"/>
    <p:sldId id="350" r:id="rId21"/>
    <p:sldId id="324" r:id="rId22"/>
    <p:sldId id="417" r:id="rId23"/>
    <p:sldId id="418" r:id="rId24"/>
    <p:sldId id="404" r:id="rId25"/>
    <p:sldId id="295" r:id="rId26"/>
    <p:sldId id="419" r:id="rId27"/>
    <p:sldId id="267" r:id="rId28"/>
    <p:sldId id="283" r:id="rId29"/>
  </p:sldIdLst>
  <p:sldSz cx="18288000" cy="10287000"/>
  <p:notesSz cx="6858000" cy="9144000"/>
  <p:embeddedFontLst>
    <p:embeddedFont>
      <p:font typeface="Cambria Math" panose="02040503050406030204" pitchFamily="18" charset="0"/>
      <p:regular r:id="rId31"/>
    </p:embeddedFont>
    <p:embeddedFont>
      <p:font typeface="Calibri" panose="020F0502020204030204" pitchFamily="34" charset="0"/>
      <p:regular r:id="rId32"/>
      <p:bold r:id="rId33"/>
      <p:italic r:id="rId34"/>
      <p:boldItalic r:id="rId35"/>
    </p:embeddedFont>
    <p:embeddedFont>
      <p:font typeface="Dotum" panose="020B0600000101010101" pitchFamily="34" charset="-127"/>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55281E1-522B-4D97-AF00-E2DA4D65B6B1}">
          <p14:sldIdLst>
            <p14:sldId id="257"/>
            <p14:sldId id="256"/>
            <p14:sldId id="258"/>
            <p14:sldId id="289"/>
            <p14:sldId id="406"/>
            <p14:sldId id="303"/>
            <p14:sldId id="407"/>
            <p14:sldId id="408"/>
            <p14:sldId id="360"/>
            <p14:sldId id="410"/>
            <p14:sldId id="293"/>
            <p14:sldId id="322"/>
            <p14:sldId id="411"/>
            <p14:sldId id="412"/>
            <p14:sldId id="413"/>
            <p14:sldId id="414"/>
            <p14:sldId id="415"/>
            <p14:sldId id="321"/>
            <p14:sldId id="278"/>
            <p14:sldId id="350"/>
            <p14:sldId id="324"/>
            <p14:sldId id="417"/>
            <p14:sldId id="418"/>
            <p14:sldId id="404"/>
            <p14:sldId id="295"/>
            <p14:sldId id="419"/>
            <p14:sldId id="267"/>
            <p14:sldId id="283"/>
          </p14:sldIdLst>
        </p14:section>
        <p14:section name="Untitled Section" id="{89BF1163-5CF7-42C5-AC10-D6A6AEA736F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D9DDC3"/>
    <a:srgbClr val="F8DC6E"/>
    <a:srgbClr val="F8C2D9"/>
    <a:srgbClr val="FFFF66"/>
    <a:srgbClr val="FFFF99"/>
    <a:srgbClr val="CCFF99"/>
    <a:srgbClr val="FAC8BB"/>
    <a:srgbClr val="EF9F54"/>
    <a:srgbClr val="CCD5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2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CB8E1-AB03-4AD6-88DA-9887F546E4C6}" type="datetimeFigureOut">
              <a:rPr lang="en-US" smtClean="0"/>
              <a:t>7/11/2023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B946E5-C428-4D0F-AD8E-82AA63A3643F}" type="slidenum">
              <a:rPr lang="en-US" smtClean="0"/>
              <a:t>‹#›</a:t>
            </a:fld>
            <a:endParaRPr lang="en-US"/>
          </a:p>
        </p:txBody>
      </p:sp>
    </p:spTree>
    <p:extLst>
      <p:ext uri="{BB962C8B-B14F-4D97-AF65-F5344CB8AC3E}">
        <p14:creationId xmlns:p14="http://schemas.microsoft.com/office/powerpoint/2010/main" val="1554468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101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844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4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030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348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B946E5-C428-4D0F-AD8E-82AA63A3643F}" type="slidenum">
              <a:rPr lang="en-US" smtClean="0"/>
              <a:t>19</a:t>
            </a:fld>
            <a:endParaRPr lang="en-US"/>
          </a:p>
        </p:txBody>
      </p:sp>
    </p:spTree>
    <p:extLst>
      <p:ext uri="{BB962C8B-B14F-4D97-AF65-F5344CB8AC3E}">
        <p14:creationId xmlns:p14="http://schemas.microsoft.com/office/powerpoint/2010/main" val="1841002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alpha val="54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5.png"/><Relationship Id="rId14" Type="http://schemas.openxmlformats.org/officeDocument/2006/relationships/image" Target="../media/image26.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34.png"/><Relationship Id="rId5" Type="http://schemas.openxmlformats.org/officeDocument/2006/relationships/image" Target="../media/image15.png"/><Relationship Id="rId36" Type="http://schemas.openxmlformats.org/officeDocument/2006/relationships/image" Target="../media/image35.png"/><Relationship Id="rId10" Type="http://schemas.openxmlformats.org/officeDocument/2006/relationships/image" Target="../media/image34.svg"/><Relationship Id="rId4" Type="http://schemas.openxmlformats.org/officeDocument/2006/relationships/image" Target="../media/image28.svg"/><Relationship Id="rId35" Type="http://schemas.openxmlformats.org/officeDocument/2006/relationships/image" Target="../media/image286.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1" Type="http://schemas.openxmlformats.org/officeDocument/2006/relationships/image" Target="../media/image38.png"/><Relationship Id="rId2" Type="http://schemas.openxmlformats.org/officeDocument/2006/relationships/image" Target="../media/image8.png"/><Relationship Id="rId20" Type="http://schemas.openxmlformats.org/officeDocument/2006/relationships/image" Target="../media/image37.png"/><Relationship Id="rId1" Type="http://schemas.openxmlformats.org/officeDocument/2006/relationships/slideLayout" Target="../slideLayouts/slideLayout7.xml"/><Relationship Id="rId19" Type="http://schemas.openxmlformats.org/officeDocument/2006/relationships/image" Target="../media/image51.sv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15.png"/><Relationship Id="rId12" Type="http://schemas.openxmlformats.org/officeDocument/2006/relationships/image" Target="../media/image39.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49" Type="http://schemas.openxmlformats.org/officeDocument/2006/relationships/image" Target="../media/image17.png"/><Relationship Id="rId10" Type="http://schemas.openxmlformats.org/officeDocument/2006/relationships/image" Target="../media/image34.svg"/><Relationship Id="rId48" Type="http://schemas.openxmlformats.org/officeDocument/2006/relationships/image" Target="NUL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11" Type="http://schemas.openxmlformats.org/officeDocument/2006/relationships/image" Target="../media/image41.png"/><Relationship Id="rId5" Type="http://schemas.openxmlformats.org/officeDocument/2006/relationships/image" Target="../media/image15.png"/><Relationship Id="rId10" Type="http://schemas.openxmlformats.org/officeDocument/2006/relationships/image" Target="../media/image34.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14.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41.png"/><Relationship Id="rId5" Type="http://schemas.openxmlformats.org/officeDocument/2006/relationships/image" Target="../media/image15.png"/><Relationship Id="rId10" Type="http://schemas.openxmlformats.org/officeDocument/2006/relationships/image" Target="../media/image34.sv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11" Type="http://schemas.openxmlformats.org/officeDocument/2006/relationships/image" Target="../media/image41.png"/><Relationship Id="rId5" Type="http://schemas.openxmlformats.org/officeDocument/2006/relationships/image" Target="../media/image15.png"/><Relationship Id="rId10" Type="http://schemas.openxmlformats.org/officeDocument/2006/relationships/image" Target="../media/image34.sv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42.png"/><Relationship Id="rId3" Type="http://schemas.openxmlformats.org/officeDocument/2006/relationships/image" Target="../media/image15.png"/><Relationship Id="rId12" Type="http://schemas.openxmlformats.org/officeDocument/2006/relationships/image" Target="../media/image17.png"/><Relationship Id="rId2" Type="http://schemas.openxmlformats.org/officeDocument/2006/relationships/image" Target="../media/image8.png"/><Relationship Id="rId16" Type="http://schemas.openxmlformats.org/officeDocument/2006/relationships/image" Target="../media/image45.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15" Type="http://schemas.openxmlformats.org/officeDocument/2006/relationships/image" Target="../media/image44.png"/><Relationship Id="rId10" Type="http://schemas.openxmlformats.org/officeDocument/2006/relationships/image" Target="../media/image34.svg"/><Relationship Id="rId1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47.png"/><Relationship Id="rId3" Type="http://schemas.openxmlformats.org/officeDocument/2006/relationships/image" Target="../media/image15.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11" Type="http://schemas.openxmlformats.org/officeDocument/2006/relationships/image" Target="../media/image17.png"/><Relationship Id="rId10" Type="http://schemas.openxmlformats.org/officeDocument/2006/relationships/image" Target="../media/image34.svg"/><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13" Type="http://schemas.openxmlformats.org/officeDocument/2006/relationships/image" Target="../media/image12.png"/><Relationship Id="rId3" Type="http://schemas.openxmlformats.org/officeDocument/2006/relationships/image" Target="../media/image9.png"/><Relationship Id="rId12"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9.svg"/><Relationship Id="rId4" Type="http://schemas.openxmlformats.org/officeDocument/2006/relationships/image" Target="../media/image3.svg"/><Relationship Id="rId14" Type="http://schemas.openxmlformats.org/officeDocument/2006/relationships/image" Target="../media/image13.svg"/></Relationships>
</file>

<file path=ppt/slides/_rels/slide20.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51.png"/><Relationship Id="rId10" Type="http://schemas.openxmlformats.org/officeDocument/2006/relationships/image" Target="../media/image50.png"/><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32.svg"/><Relationship Id="rId7" Type="http://schemas.openxmlformats.org/officeDocument/2006/relationships/image" Target="../media/image17.png"/><Relationship Id="rId2" Type="http://schemas.openxmlformats.org/officeDocument/2006/relationships/image" Target="../media/image14.png"/><Relationship Id="rId29"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0.svg"/><Relationship Id="rId28" Type="http://schemas.openxmlformats.org/officeDocument/2006/relationships/image" Target="../media/image567.svg"/><Relationship Id="rId9" Type="http://schemas.openxmlformats.org/officeDocument/2006/relationships/image" Target="../media/image52.png"/><Relationship Id="rId30" Type="http://schemas.openxmlformats.org/officeDocument/2006/relationships/image" Target="../media/image54.png"/></Relationships>
</file>

<file path=ppt/slides/_rels/slide22.xml.rels><?xml version="1.0" encoding="UTF-8" standalone="yes"?>
<Relationships xmlns="http://schemas.openxmlformats.org/package/2006/relationships"><Relationship Id="rId8" Type="http://schemas.openxmlformats.org/officeDocument/2006/relationships/image" Target="../media/image32.svg"/><Relationship Id="rId7" Type="http://schemas.openxmlformats.org/officeDocument/2006/relationships/image" Target="../media/image17.png"/><Relationship Id="rId2" Type="http://schemas.openxmlformats.org/officeDocument/2006/relationships/image" Target="../media/image14.png"/><Relationship Id="rId29"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0.svg"/><Relationship Id="rId28" Type="http://schemas.openxmlformats.org/officeDocument/2006/relationships/image" Target="../media/image567.svg"/><Relationship Id="rId9" Type="http://schemas.openxmlformats.org/officeDocument/2006/relationships/image" Target="../media/image52.png"/><Relationship Id="rId30"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15.png"/><Relationship Id="rId12" Type="http://schemas.openxmlformats.org/officeDocument/2006/relationships/image" Target="../media/image39.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49" Type="http://schemas.openxmlformats.org/officeDocument/2006/relationships/image" Target="../media/image17.png"/><Relationship Id="rId10" Type="http://schemas.openxmlformats.org/officeDocument/2006/relationships/image" Target="../media/image34.svg"/><Relationship Id="rId48" Type="http://schemas.openxmlformats.org/officeDocument/2006/relationships/image" Target="NULL"/></Relationships>
</file>

<file path=ppt/slides/_rels/slide24.xml.rels><?xml version="1.0" encoding="UTF-8" standalone="yes"?>
<Relationships xmlns="http://schemas.openxmlformats.org/package/2006/relationships"><Relationship Id="rId8" Type="http://schemas.openxmlformats.org/officeDocument/2006/relationships/image" Target="../media/image32.svg"/><Relationship Id="rId21" Type="http://schemas.openxmlformats.org/officeDocument/2006/relationships/image" Target="../media/image57.png"/><Relationship Id="rId2" Type="http://schemas.openxmlformats.org/officeDocument/2006/relationships/image" Target="../media/image17.png"/><Relationship Id="rId20" Type="http://schemas.openxmlformats.org/officeDocument/2006/relationships/image" Target="../media/image56.png"/><Relationship Id="rId1" Type="http://schemas.openxmlformats.org/officeDocument/2006/relationships/slideLayout" Target="../slideLayouts/slideLayout7.xml"/><Relationship Id="rId19" Type="http://schemas.openxmlformats.org/officeDocument/2006/relationships/image" Target="../media/image51.svg"/><Relationship Id="rId9" Type="http://schemas.openxmlformats.org/officeDocument/2006/relationships/image" Target="../media/image36.png"/><Relationship Id="rId22"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32.svg"/><Relationship Id="rId12" Type="http://schemas.openxmlformats.org/officeDocument/2006/relationships/image" Target="../media/image60.pn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152.svg"/><Relationship Id="rId10" Type="http://schemas.openxmlformats.org/officeDocument/2006/relationships/image" Target="../media/image59.png"/><Relationship Id="rId9" Type="http://schemas.openxmlformats.org/officeDocument/2006/relationships/image" Target="../media/image58.png"/></Relationships>
</file>

<file path=ppt/slides/_rels/slide26.xml.rels><?xml version="1.0" encoding="UTF-8" standalone="yes"?>
<Relationships xmlns="http://schemas.openxmlformats.org/package/2006/relationships"><Relationship Id="rId8" Type="http://schemas.openxmlformats.org/officeDocument/2006/relationships/image" Target="../media/image32.svg"/><Relationship Id="rId2" Type="http://schemas.openxmlformats.org/officeDocument/2006/relationships/image" Target="../media/image17.png"/><Relationship Id="rId1" Type="http://schemas.openxmlformats.org/officeDocument/2006/relationships/slideLayout" Target="../slideLayouts/slideLayout7.xml"/><Relationship Id="rId10" Type="http://schemas.openxmlformats.org/officeDocument/2006/relationships/image" Target="../media/image62.png"/><Relationship Id="rId9"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openxmlformats.org/officeDocument/2006/relationships/image" Target="../media/image40.svg"/><Relationship Id="rId12" Type="http://schemas.openxmlformats.org/officeDocument/2006/relationships/image" Target="../media/image13.svg"/><Relationship Id="rId17" Type="http://schemas.openxmlformats.org/officeDocument/2006/relationships/image" Target="../media/image9.svg"/><Relationship Id="rId2" Type="http://schemas.openxmlformats.org/officeDocument/2006/relationships/image" Target="../media/image63.png"/><Relationship Id="rId16" Type="http://schemas.openxmlformats.org/officeDocument/2006/relationships/image" Target="../media/image10.png"/><Relationship Id="rId1" Type="http://schemas.openxmlformats.org/officeDocument/2006/relationships/slideLayout" Target="../slideLayouts/slideLayout7.xml"/><Relationship Id="rId15" Type="http://schemas.openxmlformats.org/officeDocument/2006/relationships/image" Target="../media/image12.png"/><Relationship Id="rId9" Type="http://schemas.openxmlformats.org/officeDocument/2006/relationships/image" Target="../media/image11.png"/><Relationship Id="rId14" Type="http://schemas.openxmlformats.org/officeDocument/2006/relationships/image" Target="../media/image11.svg"/></Relationships>
</file>

<file path=ppt/slides/_rels/slide28.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5.png"/><Relationship Id="rId1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16.png"/><Relationship Id="rId5" Type="http://schemas.openxmlformats.org/officeDocument/2006/relationships/image" Target="../media/image14.png"/><Relationship Id="rId10" Type="http://schemas.openxmlformats.org/officeDocument/2006/relationships/image" Target="../media/image34.svg"/><Relationship Id="rId4" Type="http://schemas.openxmlformats.org/officeDocument/2006/relationships/image" Target="../media/image28.sv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13" Type="http://schemas.openxmlformats.org/officeDocument/2006/relationships/image" Target="../media/image21.png"/><Relationship Id="rId3"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15" Type="http://schemas.openxmlformats.org/officeDocument/2006/relationships/image" Target="../media/image23.png"/><Relationship Id="rId10" Type="http://schemas.openxmlformats.org/officeDocument/2006/relationships/image" Target="../media/image34.svg"/><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13" Type="http://schemas.openxmlformats.org/officeDocument/2006/relationships/image" Target="../media/image21.png"/><Relationship Id="rId3"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15" Type="http://schemas.openxmlformats.org/officeDocument/2006/relationships/image" Target="../media/image24.png"/><Relationship Id="rId10" Type="http://schemas.openxmlformats.org/officeDocument/2006/relationships/image" Target="../media/image34.svg"/><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34" Type="http://schemas.openxmlformats.org/officeDocument/2006/relationships/image" Target="../media/image27.png"/><Relationship Id="rId7" Type="http://schemas.openxmlformats.org/officeDocument/2006/relationships/image" Target="../media/image15.png"/><Relationship Id="rId3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25.png"/><Relationship Id="rId32" Type="http://schemas.openxmlformats.org/officeDocument/2006/relationships/image" Target="NULL"/><Relationship Id="rId5" Type="http://schemas.openxmlformats.org/officeDocument/2006/relationships/image" Target="../media/image14.png"/><Relationship Id="rId10" Type="http://schemas.openxmlformats.org/officeDocument/2006/relationships/image" Target="../media/image34.svg"/><Relationship Id="rId4" Type="http://schemas.openxmlformats.org/officeDocument/2006/relationships/image" Target="../media/image28.svg"/><Relationship Id="rId35"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3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25.png"/><Relationship Id="rId32" Type="http://schemas.openxmlformats.org/officeDocument/2006/relationships/image" Target="NULL"/><Relationship Id="rId5" Type="http://schemas.openxmlformats.org/officeDocument/2006/relationships/image" Target="../media/image14.png"/><Relationship Id="rId10" Type="http://schemas.openxmlformats.org/officeDocument/2006/relationships/image" Target="../media/image34.sv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13" Type="http://schemas.openxmlformats.org/officeDocument/2006/relationships/image" Target="../media/image21.png"/><Relationship Id="rId3"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14.png"/><Relationship Id="rId6" Type="http://schemas.openxmlformats.org/officeDocument/2006/relationships/image" Target="../media/image30.svg"/><Relationship Id="rId15" Type="http://schemas.openxmlformats.org/officeDocument/2006/relationships/image" Target="../media/image31.png"/><Relationship Id="rId10" Type="http://schemas.openxmlformats.org/officeDocument/2006/relationships/image" Target="../media/image34.svg"/><Relationship Id="rId1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12" Type="http://schemas.openxmlformats.org/officeDocument/2006/relationships/image" Target="../media/image33.png"/><Relationship Id="rId2" Type="http://schemas.openxmlformats.org/officeDocument/2006/relationships/image" Target="../media/image8.png"/><Relationship Id="rId1" Type="http://schemas.openxmlformats.org/officeDocument/2006/relationships/slideLayout" Target="../slideLayouts/slideLayout7.xml"/><Relationship Id="rId11" Type="http://schemas.openxmlformats.org/officeDocument/2006/relationships/image" Target="../media/image32.png"/><Relationship Id="rId5" Type="http://schemas.openxmlformats.org/officeDocument/2006/relationships/image" Target="../media/image15.png"/><Relationship Id="rId10" Type="http://schemas.openxmlformats.org/officeDocument/2006/relationships/image" Target="../media/image34.svg"/><Relationship Id="rId4" Type="http://schemas.openxmlformats.org/officeDocument/2006/relationships/image" Target="../media/image28.svg"/><Relationship Id="rId35" Type="http://schemas.openxmlformats.org/officeDocument/2006/relationships/image" Target="../media/image28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133600" y="1253171"/>
            <a:ext cx="13749766" cy="838612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759923" y="636828"/>
            <a:ext cx="768154" cy="1834398"/>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89419">
            <a:off x="16203808" y="6526974"/>
            <a:ext cx="2110984" cy="1902524"/>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33489">
            <a:off x="199199" y="1236830"/>
            <a:ext cx="1965132" cy="1898809"/>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028700" y="7478236"/>
            <a:ext cx="2445044" cy="1983542"/>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619047" y="1706336"/>
            <a:ext cx="2129994" cy="1637433"/>
          </a:xfrm>
          <a:prstGeom prst="rect">
            <a:avLst/>
          </a:prstGeom>
        </p:spPr>
      </p:pic>
      <p:sp>
        <p:nvSpPr>
          <p:cNvPr id="9" name="TextBox 9"/>
          <p:cNvSpPr txBox="1"/>
          <p:nvPr/>
        </p:nvSpPr>
        <p:spPr>
          <a:xfrm>
            <a:off x="2225822" y="4233245"/>
            <a:ext cx="13487120" cy="3000821"/>
          </a:xfrm>
          <a:prstGeom prst="rect">
            <a:avLst/>
          </a:prstGeom>
        </p:spPr>
        <p:txBody>
          <a:bodyPr wrap="square" lIns="0" tIns="0" rIns="0" bIns="0" rtlCol="0" anchor="t">
            <a:spAutoFit/>
          </a:bodyPr>
          <a:lstStyle/>
          <a:p>
            <a:pPr algn="ctr">
              <a:lnSpc>
                <a:spcPct val="150000"/>
              </a:lnSpc>
            </a:pPr>
            <a:r>
              <a:rPr lang="en-US" sz="6500" b="1" dirty="0" smtClean="0">
                <a:latin typeface="Arial" panose="020B0604020202020204" pitchFamily="34" charset="0"/>
                <a:cs typeface="Arial" panose="020B0604020202020204" pitchFamily="34" charset="0"/>
              </a:rPr>
              <a:t>CHÀO MỪNG CÁC EM ĐẾN VỚI TIẾT HỌC NGÀY HÔM NAY!</a:t>
            </a:r>
            <a:endParaRPr lang="en-US" sz="6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04799" y="342900"/>
            <a:ext cx="17678401" cy="96012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5702263" y="480332"/>
            <a:ext cx="2397119" cy="1597080"/>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6306800" y="7886700"/>
            <a:ext cx="1523999" cy="1866812"/>
          </a:xfrm>
          <a:prstGeom prst="rect">
            <a:avLst/>
          </a:prstGeom>
        </p:spPr>
      </p:pic>
      <p:sp>
        <p:nvSpPr>
          <p:cNvPr id="10" name="Oval Callout 9"/>
          <p:cNvSpPr/>
          <p:nvPr/>
        </p:nvSpPr>
        <p:spPr>
          <a:xfrm>
            <a:off x="1219200" y="1866900"/>
            <a:ext cx="1671671" cy="9587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1" name="Rectangle 10"/>
              <p:cNvSpPr/>
              <p:nvPr/>
            </p:nvSpPr>
            <p:spPr>
              <a:xfrm>
                <a:off x="1447800" y="3168540"/>
                <a:ext cx="14977521" cy="5133521"/>
              </a:xfrm>
              <a:prstGeom prst="rect">
                <a:avLst/>
              </a:prstGeom>
            </p:spPr>
            <p:txBody>
              <a:bodyPr wrap="square">
                <a:spAutoFit/>
              </a:bodyPr>
              <a:lstStyle/>
              <a:p>
                <a:pPr algn="just">
                  <a:lnSpc>
                    <a:spcPct val="200000"/>
                  </a:lnSpc>
                  <a:spcAft>
                    <a:spcPts val="800"/>
                  </a:spcAft>
                </a:pPr>
                <a:r>
                  <a:rPr lang="en-US" sz="4000" smtClean="0">
                    <a:effectLst/>
                    <a:latin typeface="Arial" panose="020B0604020202020204" pitchFamily="34" charset="0"/>
                    <a:ea typeface="Arial" panose="020B0604020202020204" pitchFamily="34" charset="0"/>
                    <a:cs typeface="Arial" panose="020B0604020202020204" pitchFamily="34" charset="0"/>
                  </a:rPr>
                  <a:t>a</a:t>
                </a:r>
                <a:r>
                  <a:rPr lang="en-US" sz="4000">
                    <a:effectLst/>
                    <a:latin typeface="Arial" panose="020B0604020202020204" pitchFamily="34" charset="0"/>
                    <a:ea typeface="Arial" panose="020B0604020202020204" pitchFamily="34" charset="0"/>
                    <a:cs typeface="Arial" panose="020B0604020202020204" pitchFamily="34" charset="0"/>
                  </a:rPr>
                  <a:t>) </a:t>
                </a:r>
                <a:r>
                  <a:rPr lang="en-US" sz="4000" smtClean="0">
                    <a:effectLst/>
                    <a:latin typeface="Arial" panose="020B0604020202020204" pitchFamily="34" charset="0"/>
                    <a:ea typeface="Arial" panose="020B0604020202020204" pitchFamily="34" charset="0"/>
                    <a:cs typeface="Arial" panose="020B0604020202020204" pitchFamily="34" charset="0"/>
                  </a:rPr>
                  <a:t>Ta có x = 5% = 0,05</a:t>
                </a:r>
                <a:endParaRPr lang="en-US" sz="40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Aft>
                    <a:spcPts val="800"/>
                  </a:spcAft>
                </a:pP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S</m:t>
                    </m:r>
                    <m:r>
                      <a:rPr lang="en-US" sz="4000">
                        <a:effectLst/>
                        <a:latin typeface="Cambria Math" panose="02040503050406030204" pitchFamily="18" charset="0"/>
                        <a:ea typeface="Arial" panose="020B0604020202020204" pitchFamily="34" charset="0"/>
                        <a:cs typeface="Times New Roman" panose="02020603050405020304" pitchFamily="18" charset="0"/>
                      </a:rPr>
                      <m:t>=150.</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a:effectLst/>
                                <a:latin typeface="Cambria Math" panose="02040503050406030204" pitchFamily="18" charset="0"/>
                                <a:ea typeface="Arial" panose="020B0604020202020204" pitchFamily="34" charset="0"/>
                                <a:cs typeface="Times New Roman" panose="02020603050405020304" pitchFamily="18" charset="0"/>
                              </a:rPr>
                              <m:t>1+5%</m:t>
                            </m:r>
                          </m:e>
                        </m:d>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150.1,05</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=173,64375</m:t>
                    </m:r>
                  </m:oMath>
                </a14:m>
                <a:r>
                  <a:rPr lang="en-US" sz="4000">
                    <a:effectLst/>
                    <a:latin typeface="Arial" panose="020B0604020202020204" pitchFamily="34" charset="0"/>
                    <a:ea typeface="Dotum" panose="020B0600000101010101" pitchFamily="34" charset="-127"/>
                    <a:cs typeface="Arial" panose="020B0604020202020204" pitchFamily="34" charset="0"/>
                  </a:rPr>
                  <a:t> (triệu đồng).</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Aft>
                    <a:spcPts val="800"/>
                  </a:spcAft>
                </a:pPr>
                <a:r>
                  <a:rPr lang="en-US" sz="4000">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S</m:t>
                    </m:r>
                    <m:r>
                      <a:rPr lang="en-US" sz="4000">
                        <a:effectLst/>
                        <a:latin typeface="Cambria Math" panose="02040503050406030204" pitchFamily="18" charset="0"/>
                        <a:ea typeface="Arial" panose="020B0604020202020204" pitchFamily="34" charset="0"/>
                        <a:cs typeface="Times New Roman" panose="02020603050405020304" pitchFamily="18" charset="0"/>
                      </a:rPr>
                      <m:t>=150.(1+3</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62+</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)=150+450</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+450</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+150</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Aft>
                    <a:spcPts val="800"/>
                  </a:spcAft>
                </a:pPr>
                <a:r>
                  <a:rPr lang="en-US" sz="4000">
                    <a:effectLst/>
                    <a:latin typeface="Arial" panose="020B0604020202020204" pitchFamily="34" charset="0"/>
                    <a:ea typeface="Dotum" panose="020B0600000101010101" pitchFamily="34" charset="-127"/>
                    <a:cs typeface="Arial" panose="020B0604020202020204" pitchFamily="34" charset="0"/>
                  </a:rPr>
                  <a:t>S là đa thức bậc 3 theo biến x.</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447800" y="3168540"/>
                <a:ext cx="14977521" cy="5133521"/>
              </a:xfrm>
              <a:prstGeom prst="rect">
                <a:avLst/>
              </a:prstGeom>
              <a:blipFill>
                <a:blip r:embed="rId36"/>
                <a:stretch>
                  <a:fillRect l="-1466" b="-4157"/>
                </a:stretch>
              </a:blipFill>
            </p:spPr>
            <p:txBody>
              <a:bodyPr/>
              <a:lstStyle/>
              <a:p>
                <a:r>
                  <a:rPr lang="en-US">
                    <a:noFill/>
                  </a:rPr>
                  <a:t> </a:t>
                </a:r>
              </a:p>
            </p:txBody>
          </p:sp>
        </mc:Fallback>
      </mc:AlternateContent>
    </p:spTree>
    <p:extLst>
      <p:ext uri="{BB962C8B-B14F-4D97-AF65-F5344CB8AC3E}">
        <p14:creationId xmlns:p14="http://schemas.microsoft.com/office/powerpoint/2010/main" val="41660281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12" dur="500"/>
                                        <p:tgtEl>
                                          <p:spTgt spid="11">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15" dur="5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anim calcmode="lin" valueType="num">
                                      <p:cBhvr>
                                        <p:cTn id="21"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11">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Effect transition="in" filter="fade">
                                      <p:cBhvr>
                                        <p:cTn id="25" dur="500"/>
                                        <p:tgtEl>
                                          <p:spTgt spid="11">
                                            <p:txEl>
                                              <p:pRg st="3" end="3"/>
                                            </p:txEl>
                                          </p:spTgt>
                                        </p:tgtEl>
                                      </p:cBhvr>
                                    </p:animEffect>
                                    <p:anim calcmode="lin" valueType="num">
                                      <p:cBhvr>
                                        <p:cTn id="26"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0" y="342900"/>
            <a:ext cx="17373599"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5" name="Picture 7">
            <a:extLst>
              <a:ext uri="{FF2B5EF4-FFF2-40B4-BE49-F238E27FC236}">
                <a16:creationId xmlns:a16="http://schemas.microsoft.com/office/drawing/2014/main" id="{DB0C73D7-1311-4EE9-9BCC-2DB3FE94873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21441290">
            <a:off x="425169" y="3732542"/>
            <a:ext cx="1635014" cy="1664137"/>
          </a:xfrm>
          <a:prstGeom prst="rect">
            <a:avLst/>
          </a:prstGeom>
        </p:spPr>
      </p:pic>
      <p:sp>
        <p:nvSpPr>
          <p:cNvPr id="30" name="Rectangle 29"/>
          <p:cNvSpPr/>
          <p:nvPr/>
        </p:nvSpPr>
        <p:spPr>
          <a:xfrm>
            <a:off x="3831329" y="647700"/>
            <a:ext cx="10625337"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b="1" smtClean="0">
                <a:ln w="0"/>
                <a:solidFill>
                  <a:schemeClr val="tx2"/>
                </a:solidFill>
                <a:latin typeface="Arial" panose="020B0604020202020204" pitchFamily="34" charset="0"/>
                <a:ea typeface="Times New Roman" panose="02020603050405020304" pitchFamily="18" charset="0"/>
                <a:cs typeface="Arial" panose="020B0604020202020204" pitchFamily="34" charset="0"/>
              </a:rPr>
              <a:t>7 HẲNG ĐẲNG THỨC ĐÁNG NHỚ</a:t>
            </a:r>
            <a:endParaRPr lang="en-US" sz="4500" b="1" dirty="0">
              <a:ln w="0"/>
              <a:solidFill>
                <a:schemeClr val="tx2"/>
              </a:solidFill>
              <a:latin typeface="Arial" panose="020B060402020202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448298" y="1933725"/>
            <a:ext cx="7391400" cy="7705575"/>
          </a:xfrm>
          <a:prstGeom prst="rect">
            <a:avLst/>
          </a:prstGeom>
        </p:spPr>
      </p:pic>
      <p:pic>
        <p:nvPicPr>
          <p:cNvPr id="9" name="Picture 8"/>
          <p:cNvPicPr>
            <a:picLocks noChangeAspect="1"/>
          </p:cNvPicPr>
          <p:nvPr/>
        </p:nvPicPr>
        <p:blipFill>
          <a:blip r:embed="rId21"/>
          <a:stretch>
            <a:fillRect/>
          </a:stretch>
        </p:blipFill>
        <p:spPr>
          <a:xfrm flipH="1">
            <a:off x="14384741" y="5721054"/>
            <a:ext cx="2154832" cy="3701046"/>
          </a:xfrm>
          <a:prstGeom prst="rect">
            <a:avLst/>
          </a:prstGeom>
        </p:spPr>
      </p:pic>
    </p:spTree>
    <p:extLst>
      <p:ext uri="{BB962C8B-B14F-4D97-AF65-F5344CB8AC3E}">
        <p14:creationId xmlns:p14="http://schemas.microsoft.com/office/powerpoint/2010/main" val="3238817571"/>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942341" y="495300"/>
            <a:ext cx="16403317" cy="92964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19157" y="351522"/>
            <a:ext cx="2397119" cy="159708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50317">
            <a:off x="16189864" y="8017396"/>
            <a:ext cx="1490734" cy="2250165"/>
          </a:xfrm>
          <a:prstGeom prst="rect">
            <a:avLst/>
          </a:prstGeom>
        </p:spPr>
      </p:pic>
      <p:pic>
        <p:nvPicPr>
          <p:cNvPr id="10"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48"/>
              </a:ext>
            </a:extLst>
          </a:blip>
          <a:srcRect/>
          <a:stretch>
            <a:fillRect/>
          </a:stretch>
        </p:blipFill>
        <p:spPr>
          <a:xfrm>
            <a:off x="5046686" y="6657474"/>
            <a:ext cx="8194623" cy="3124200"/>
          </a:xfrm>
          <a:prstGeom prst="rect">
            <a:avLst/>
          </a:prstGeom>
        </p:spPr>
      </p:pic>
      <p:pic>
        <p:nvPicPr>
          <p:cNvPr id="11" name="Picture 5"/>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785137">
            <a:off x="709181" y="7951238"/>
            <a:ext cx="1974206" cy="2140061"/>
          </a:xfrm>
          <a:prstGeom prst="rect">
            <a:avLst/>
          </a:prstGeom>
        </p:spPr>
      </p:pic>
      <p:sp>
        <p:nvSpPr>
          <p:cNvPr id="17" name="Pentagon 16"/>
          <p:cNvSpPr/>
          <p:nvPr/>
        </p:nvSpPr>
        <p:spPr>
          <a:xfrm>
            <a:off x="762000" y="518159"/>
            <a:ext cx="2672080" cy="1447800"/>
          </a:xfrm>
          <a:prstGeom prst="homePlate">
            <a:avLst/>
          </a:prstGeom>
          <a:solidFill>
            <a:srgbClr val="EF9F5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0" b="1">
              <a:solidFill>
                <a:prstClr val="white"/>
              </a:solidFill>
              <a:latin typeface="Arial" panose="020B0604020202020204" pitchFamily="34" charset="0"/>
              <a:cs typeface="Arial" panose="020B0604020202020204" pitchFamily="34" charset="0"/>
            </a:endParaRPr>
          </a:p>
        </p:txBody>
      </p:sp>
      <p:sp>
        <p:nvSpPr>
          <p:cNvPr id="12" name="Rectangle 11"/>
          <p:cNvSpPr/>
          <p:nvPr/>
        </p:nvSpPr>
        <p:spPr>
          <a:xfrm>
            <a:off x="6066642" y="3009900"/>
            <a:ext cx="6154712" cy="1609736"/>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1000"/>
              </a:spcAft>
              <a:buClrTx/>
              <a:buSzTx/>
              <a:buFontTx/>
              <a:buNone/>
              <a:tabLst/>
              <a:defRPr/>
            </a:pPr>
            <a:r>
              <a:rPr kumimoji="0" lang="en-US" sz="75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LUYỆN</a:t>
            </a:r>
            <a:r>
              <a:rPr kumimoji="0" lang="en-US" sz="7500" b="1" i="0" u="none" strike="noStrike" kern="1200" cap="none" spc="0" normalizeH="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TẬP</a:t>
            </a:r>
            <a:endParaRPr kumimoji="0" lang="en-US" sz="75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40021438"/>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p:cNvPicPr>
          <p:nvPr/>
        </p:nvPicPr>
        <p:blipFill>
          <a:blip r:embed="rId3"/>
          <a:srcRect t="30237" b="30237"/>
          <a:stretch>
            <a:fillRect/>
          </a:stretch>
        </p:blipFill>
        <p:spPr>
          <a:xfrm>
            <a:off x="0" y="0"/>
            <a:ext cx="18288000" cy="10287000"/>
          </a:xfrm>
          <a:prstGeom prst="rect">
            <a:avLst/>
          </a:prstGeom>
        </p:spPr>
      </p:pic>
      <p:grpSp>
        <p:nvGrpSpPr>
          <p:cNvPr id="4" name="Group 4"/>
          <p:cNvGrpSpPr/>
          <p:nvPr/>
        </p:nvGrpSpPr>
        <p:grpSpPr>
          <a:xfrm>
            <a:off x="762000" y="1866900"/>
            <a:ext cx="16687800" cy="79248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373354" y="432040"/>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16" name="Rectangle 15"/>
          <p:cNvSpPr/>
          <p:nvPr/>
        </p:nvSpPr>
        <p:spPr>
          <a:xfrm>
            <a:off x="1676400" y="2464390"/>
            <a:ext cx="15952350" cy="1002710"/>
          </a:xfrm>
          <a:prstGeom prst="rect">
            <a:avLst/>
          </a:prstGeom>
        </p:spPr>
        <p:txBody>
          <a:bodyPr wrap="square">
            <a:spAutoFit/>
          </a:bodyPr>
          <a:lstStyle/>
          <a:p>
            <a:pPr marR="30480" algn="just">
              <a:lnSpc>
                <a:spcPct val="150000"/>
              </a:lnSpc>
              <a:spcAft>
                <a:spcPts val="0"/>
              </a:spcAft>
            </a:pPr>
            <a:r>
              <a:rPr lang="fr-FR" sz="4500" b="1">
                <a:latin typeface="Arial" panose="020B0604020202020204" pitchFamily="34" charset="0"/>
                <a:ea typeface="Times New Roman" panose="02020603050405020304" pitchFamily="18" charset="0"/>
                <a:cs typeface="Arial" panose="020B0604020202020204" pitchFamily="34" charset="0"/>
              </a:rPr>
              <a:t>Câu 1. </a:t>
            </a:r>
            <a:r>
              <a:rPr lang="fr-FR" sz="4500">
                <a:latin typeface="Arial" panose="020B0604020202020204" pitchFamily="34" charset="0"/>
                <a:ea typeface="Times New Roman" panose="02020603050405020304" pitchFamily="18" charset="0"/>
                <a:cs typeface="Arial" panose="020B0604020202020204" pitchFamily="34" charset="0"/>
              </a:rPr>
              <a:t>Khai triển 4x</a:t>
            </a:r>
            <a:r>
              <a:rPr lang="fr-FR" sz="4500" baseline="30000">
                <a:latin typeface="Arial" panose="020B0604020202020204" pitchFamily="34" charset="0"/>
                <a:ea typeface="Times New Roman" panose="02020603050405020304" pitchFamily="18" charset="0"/>
                <a:cs typeface="Arial" panose="020B0604020202020204" pitchFamily="34" charset="0"/>
              </a:rPr>
              <a:t>2</a:t>
            </a:r>
            <a:r>
              <a:rPr lang="fr-FR" sz="4500">
                <a:latin typeface="Arial" panose="020B0604020202020204" pitchFamily="34" charset="0"/>
                <a:ea typeface="Times New Roman" panose="02020603050405020304" pitchFamily="18" charset="0"/>
                <a:cs typeface="Arial" panose="020B0604020202020204" pitchFamily="34" charset="0"/>
              </a:rPr>
              <a:t> – 25y</a:t>
            </a:r>
            <a:r>
              <a:rPr lang="fr-FR" sz="4500" baseline="30000">
                <a:latin typeface="Arial" panose="020B0604020202020204" pitchFamily="34" charset="0"/>
                <a:ea typeface="Times New Roman" panose="02020603050405020304" pitchFamily="18" charset="0"/>
                <a:cs typeface="Arial" panose="020B0604020202020204" pitchFamily="34" charset="0"/>
              </a:rPr>
              <a:t>2</a:t>
            </a:r>
            <a:r>
              <a:rPr lang="fr-FR" sz="4500">
                <a:latin typeface="Arial" panose="020B0604020202020204" pitchFamily="34" charset="0"/>
                <a:ea typeface="Times New Roman" panose="02020603050405020304" pitchFamily="18" charset="0"/>
                <a:cs typeface="Arial" panose="020B0604020202020204" pitchFamily="34" charset="0"/>
              </a:rPr>
              <a:t> theo hằng đẳng thức </a:t>
            </a:r>
            <a:r>
              <a:rPr lang="fr-FR" sz="4500">
                <a:latin typeface="Arial" panose="020B0604020202020204" pitchFamily="34" charset="0"/>
                <a:ea typeface="Times New Roman" panose="02020603050405020304" pitchFamily="18" charset="0"/>
                <a:cs typeface="Arial" panose="020B0604020202020204" pitchFamily="34" charset="0"/>
              </a:rPr>
              <a:t>ta </a:t>
            </a:r>
            <a:r>
              <a:rPr lang="fr-FR" sz="4500" smtClean="0">
                <a:latin typeface="Arial" panose="020B0604020202020204" pitchFamily="34" charset="0"/>
                <a:ea typeface="Times New Roman" panose="02020603050405020304" pitchFamily="18" charset="0"/>
                <a:cs typeface="Arial" panose="020B0604020202020204" pitchFamily="34" charset="0"/>
              </a:rPr>
              <a:t>được</a:t>
            </a:r>
            <a:endParaRPr lang="en-US" sz="4500">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1700463" y="3568900"/>
            <a:ext cx="9144000" cy="5417380"/>
          </a:xfrm>
          <a:prstGeom prst="rect">
            <a:avLst/>
          </a:prstGeom>
        </p:spPr>
        <p:txBody>
          <a:bodyPr>
            <a:spAutoFit/>
          </a:bodyPr>
          <a:lstStyle/>
          <a:p>
            <a:pPr marR="30480" lvl="0" algn="just">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A. (4x – 5y)(4x + 5y)               </a:t>
            </a:r>
          </a:p>
          <a:p>
            <a:pPr lvl="0">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B. (4x – 25y)(4x + 25y) </a:t>
            </a:r>
          </a:p>
          <a:p>
            <a:pPr lvl="0">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C. (2x – 5y)(2x + 5y)               </a:t>
            </a:r>
          </a:p>
          <a:p>
            <a:pPr lvl="0">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D. (2x – 5y)</a:t>
            </a:r>
            <a:r>
              <a:rPr lang="en-US" sz="4500" baseline="30000">
                <a:solidFill>
                  <a:prstClr val="black"/>
                </a:solidFill>
                <a:latin typeface="Arial" panose="020B0604020202020204" pitchFamily="34" charset="0"/>
                <a:ea typeface="Times New Roman" panose="02020603050405020304" pitchFamily="18" charset="0"/>
                <a:cs typeface="Arial" panose="020B0604020202020204" pitchFamily="34" charset="0"/>
              </a:rPr>
              <a:t>2</a:t>
            </a:r>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3335000" y="6743700"/>
            <a:ext cx="3828376" cy="2833691"/>
          </a:xfrm>
          <a:prstGeom prst="rect">
            <a:avLst/>
          </a:prstGeom>
        </p:spPr>
      </p:pic>
      <p:pic>
        <p:nvPicPr>
          <p:cNvPr id="17"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248126" y="1450573"/>
            <a:ext cx="1556518" cy="1037030"/>
          </a:xfrm>
          <a:prstGeom prst="rect">
            <a:avLst/>
          </a:prstGeom>
        </p:spPr>
      </p:pic>
      <p:pic>
        <p:nvPicPr>
          <p:cNvPr id="19" name="Picture 18"/>
          <p:cNvPicPr>
            <a:picLocks noChangeAspect="1"/>
          </p:cNvPicPr>
          <p:nvPr/>
        </p:nvPicPr>
        <p:blipFill>
          <a:blip r:embed="rId11"/>
          <a:stretch>
            <a:fillRect/>
          </a:stretch>
        </p:blipFill>
        <p:spPr>
          <a:xfrm rot="2162205">
            <a:off x="905933" y="1572267"/>
            <a:ext cx="857583" cy="1286375"/>
          </a:xfrm>
          <a:prstGeom prst="rect">
            <a:avLst/>
          </a:prstGeom>
        </p:spPr>
      </p:pic>
      <p:sp>
        <p:nvSpPr>
          <p:cNvPr id="20" name="Oval 19"/>
          <p:cNvSpPr/>
          <p:nvPr/>
        </p:nvSpPr>
        <p:spPr>
          <a:xfrm>
            <a:off x="1524000" y="6695574"/>
            <a:ext cx="990600" cy="990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946293"/>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anim calcmode="lin" valueType="num">
                                      <p:cBhvr>
                                        <p:cTn id="27" dur="500" fill="hold"/>
                                        <p:tgtEl>
                                          <p:spTgt spid="7"/>
                                        </p:tgtEl>
                                        <p:attrNameLst>
                                          <p:attrName>ppt_x</p:attrName>
                                        </p:attrNameLst>
                                      </p:cBhvr>
                                      <p:tavLst>
                                        <p:tav tm="0">
                                          <p:val>
                                            <p:strVal val="#ppt_x"/>
                                          </p:val>
                                        </p:tav>
                                        <p:tav tm="100000">
                                          <p:val>
                                            <p:strVal val="#ppt_x"/>
                                          </p:val>
                                        </p:tav>
                                      </p:tavLst>
                                    </p:anim>
                                    <p:anim calcmode="lin" valueType="num">
                                      <p:cBhvr>
                                        <p:cTn id="28" dur="5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anim calcmode="lin" valueType="num">
                                      <p:cBhvr>
                                        <p:cTn id="32" dur="500" fill="hold"/>
                                        <p:tgtEl>
                                          <p:spTgt spid="17"/>
                                        </p:tgtEl>
                                        <p:attrNameLst>
                                          <p:attrName>ppt_x</p:attrName>
                                        </p:attrNameLst>
                                      </p:cBhvr>
                                      <p:tavLst>
                                        <p:tav tm="0">
                                          <p:val>
                                            <p:strVal val="#ppt_x"/>
                                          </p:val>
                                        </p:tav>
                                        <p:tav tm="100000">
                                          <p:val>
                                            <p:strVal val="#ppt_x"/>
                                          </p:val>
                                        </p:tav>
                                      </p:tavLst>
                                    </p:anim>
                                    <p:anim calcmode="lin" valueType="num">
                                      <p:cBhvr>
                                        <p:cTn id="33" dur="5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arn(inVertical)">
                                      <p:cBhvr>
                                        <p:cTn id="4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p:cNvPicPr>
          <p:nvPr/>
        </p:nvPicPr>
        <p:blipFill>
          <a:blip r:embed="rId3"/>
          <a:srcRect t="30237" b="30237"/>
          <a:stretch>
            <a:fillRect/>
          </a:stretch>
        </p:blipFill>
        <p:spPr>
          <a:xfrm>
            <a:off x="0" y="0"/>
            <a:ext cx="18288000" cy="10287000"/>
          </a:xfrm>
          <a:prstGeom prst="rect">
            <a:avLst/>
          </a:prstGeom>
        </p:spPr>
      </p:pic>
      <p:grpSp>
        <p:nvGrpSpPr>
          <p:cNvPr id="4" name="Group 4"/>
          <p:cNvGrpSpPr/>
          <p:nvPr/>
        </p:nvGrpSpPr>
        <p:grpSpPr>
          <a:xfrm>
            <a:off x="762000" y="1866900"/>
            <a:ext cx="16687800" cy="79248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6" name="Rectangle 15"/>
          <p:cNvSpPr/>
          <p:nvPr/>
        </p:nvSpPr>
        <p:spPr>
          <a:xfrm>
            <a:off x="1472625" y="2241104"/>
            <a:ext cx="15215175" cy="4594912"/>
          </a:xfrm>
          <a:prstGeom prst="rect">
            <a:avLst/>
          </a:prstGeom>
        </p:spPr>
        <p:txBody>
          <a:bodyPr wrap="square">
            <a:spAutoFit/>
          </a:bodyPr>
          <a:lstStyle/>
          <a:p>
            <a:pPr marR="30480" lvl="0" algn="just">
              <a:lnSpc>
                <a:spcPct val="150000"/>
              </a:lnSpc>
            </a:pPr>
            <a:r>
              <a:rPr lang="vi-VN" sz="4000" b="1">
                <a:ea typeface="Times New Roman" panose="02020603050405020304" pitchFamily="18" charset="0"/>
                <a:cs typeface="Arial" panose="020B0604020202020204" pitchFamily="34" charset="0"/>
              </a:rPr>
              <a:t>Câu 2. </a:t>
            </a:r>
            <a:r>
              <a:rPr lang="vi-VN" sz="4000">
                <a:ea typeface="Times New Roman" panose="02020603050405020304" pitchFamily="18" charset="0"/>
                <a:cs typeface="Arial" panose="020B0604020202020204" pitchFamily="34" charset="0"/>
              </a:rPr>
              <a:t>Nhà bạn Minh </a:t>
            </a:r>
            <a:r>
              <a:rPr lang="vi-VN" sz="4000">
                <a:ea typeface="Times New Roman" panose="02020603050405020304" pitchFamily="18" charset="0"/>
                <a:cs typeface="Arial" panose="020B0604020202020204" pitchFamily="34" charset="0"/>
              </a:rPr>
              <a:t>và </a:t>
            </a:r>
            <a:r>
              <a:rPr lang="vi-VN" sz="4000" smtClean="0">
                <a:ea typeface="Times New Roman" panose="02020603050405020304" pitchFamily="18" charset="0"/>
                <a:cs typeface="Arial" panose="020B0604020202020204" pitchFamily="34" charset="0"/>
              </a:rPr>
              <a:t>bạn</a:t>
            </a:r>
            <a:r>
              <a:rPr lang="en-US" sz="4000" smtClean="0">
                <a:ea typeface="Times New Roman" panose="02020603050405020304" pitchFamily="18" charset="0"/>
                <a:cs typeface="Arial" panose="020B0604020202020204" pitchFamily="34" charset="0"/>
              </a:rPr>
              <a:t> </a:t>
            </a:r>
            <a:r>
              <a:rPr lang="vi-VN" sz="4000" smtClean="0">
                <a:ea typeface="Times New Roman" panose="02020603050405020304" pitchFamily="18" charset="0"/>
                <a:cs typeface="Arial" panose="020B0604020202020204" pitchFamily="34" charset="0"/>
              </a:rPr>
              <a:t>A n </a:t>
            </a:r>
            <a:r>
              <a:rPr lang="vi-VN" sz="4000">
                <a:ea typeface="Times New Roman" panose="02020603050405020304" pitchFamily="18" charset="0"/>
                <a:cs typeface="Arial" panose="020B0604020202020204" pitchFamily="34" charset="0"/>
              </a:rPr>
              <a:t>cùng trồng bắp cải trên hai mảnh vườn hình vuông khác nhau. Các cây bắp cải được cách đều nhau. Do vườn nhà bạn Minh lớn hơn nên số cây bắp cải trồng được lớn hơn vườn nhà bạn An là 211 cây. Hỏi nhà bạn Minh đã trồng bao nhiêu cây bắp </a:t>
            </a:r>
            <a:r>
              <a:rPr lang="vi-VN" sz="4000">
                <a:ea typeface="Times New Roman" panose="02020603050405020304" pitchFamily="18" charset="0"/>
                <a:cs typeface="Arial" panose="020B0604020202020204" pitchFamily="34" charset="0"/>
              </a:rPr>
              <a:t>cải</a:t>
            </a:r>
            <a:r>
              <a:rPr lang="vi-VN" sz="4000" smtClean="0">
                <a:ea typeface="Times New Roman" panose="02020603050405020304" pitchFamily="18" charset="0"/>
                <a:cs typeface="Arial" panose="020B0604020202020204" pitchFamily="34" charset="0"/>
              </a:rPr>
              <a:t>?</a:t>
            </a:r>
            <a:endParaRPr lang="vi-VN" sz="400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3917160" y="7515816"/>
            <a:ext cx="2514600" cy="1861259"/>
          </a:xfrm>
          <a:prstGeom prst="rect">
            <a:avLst/>
          </a:prstGeom>
        </p:spPr>
      </p:pic>
      <p:grpSp>
        <p:nvGrpSpPr>
          <p:cNvPr id="15" name="Group 14"/>
          <p:cNvGrpSpPr/>
          <p:nvPr/>
        </p:nvGrpSpPr>
        <p:grpSpPr>
          <a:xfrm>
            <a:off x="5373354" y="432040"/>
            <a:ext cx="7541291" cy="1108694"/>
            <a:chOff x="6019800" y="377206"/>
            <a:chExt cx="9206251" cy="1108694"/>
          </a:xfrm>
        </p:grpSpPr>
        <p:grpSp>
          <p:nvGrpSpPr>
            <p:cNvPr id="18" name="Group 4"/>
            <p:cNvGrpSpPr/>
            <p:nvPr/>
          </p:nvGrpSpPr>
          <p:grpSpPr>
            <a:xfrm>
              <a:off x="6019800" y="377206"/>
              <a:ext cx="9113229" cy="1108694"/>
              <a:chOff x="0" y="0"/>
              <a:chExt cx="8836922" cy="6076340"/>
            </a:xfrm>
          </p:grpSpPr>
          <p:sp>
            <p:nvSpPr>
              <p:cNvPr id="20"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21"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9" name="TextBox 18"/>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2" name="Rectangle 1"/>
          <p:cNvSpPr/>
          <p:nvPr/>
        </p:nvSpPr>
        <p:spPr>
          <a:xfrm>
            <a:off x="2819400" y="6930574"/>
            <a:ext cx="9144000" cy="2554545"/>
          </a:xfrm>
          <a:prstGeom prst="rect">
            <a:avLst/>
          </a:prstGeom>
        </p:spPr>
        <p:txBody>
          <a:bodyPr>
            <a:spAutoFit/>
          </a:bodyPr>
          <a:lstStyle/>
          <a:p>
            <a:pPr marR="30480" lvl="0" algn="just">
              <a:lnSpc>
                <a:spcPct val="200000"/>
              </a:lnSpc>
            </a:pPr>
            <a:r>
              <a:rPr lang="vi-VN" sz="4000">
                <a:solidFill>
                  <a:prstClr val="black"/>
                </a:solidFill>
                <a:ea typeface="Times New Roman" panose="02020603050405020304" pitchFamily="18" charset="0"/>
                <a:cs typeface="Arial" panose="020B0604020202020204" pitchFamily="34" charset="0"/>
              </a:rPr>
              <a:t>A. 106 </a:t>
            </a:r>
            <a:r>
              <a:rPr lang="vi-VN" sz="4000">
                <a:solidFill>
                  <a:prstClr val="black"/>
                </a:solidFill>
                <a:ea typeface="Times New Roman" panose="02020603050405020304" pitchFamily="18" charset="0"/>
                <a:cs typeface="Arial" panose="020B0604020202020204" pitchFamily="34" charset="0"/>
              </a:rPr>
              <a:t>cây  </a:t>
            </a:r>
            <a:r>
              <a:rPr lang="en-US" sz="4000" smtClean="0">
                <a:solidFill>
                  <a:prstClr val="black"/>
                </a:solidFill>
                <a:ea typeface="Times New Roman" panose="02020603050405020304" pitchFamily="18" charset="0"/>
                <a:cs typeface="Arial" panose="020B0604020202020204" pitchFamily="34" charset="0"/>
              </a:rPr>
              <a:t>			</a:t>
            </a:r>
            <a:r>
              <a:rPr lang="vi-VN" sz="4000" smtClean="0">
                <a:solidFill>
                  <a:prstClr val="black"/>
                </a:solidFill>
                <a:ea typeface="Times New Roman" panose="02020603050405020304" pitchFamily="18" charset="0"/>
                <a:cs typeface="Arial" panose="020B0604020202020204" pitchFamily="34" charset="0"/>
              </a:rPr>
              <a:t>B</a:t>
            </a:r>
            <a:r>
              <a:rPr lang="vi-VN" sz="4000">
                <a:solidFill>
                  <a:prstClr val="black"/>
                </a:solidFill>
                <a:ea typeface="Times New Roman" panose="02020603050405020304" pitchFamily="18" charset="0"/>
                <a:cs typeface="Arial" panose="020B0604020202020204" pitchFamily="34" charset="0"/>
              </a:rPr>
              <a:t>. 11025 cây</a:t>
            </a:r>
          </a:p>
          <a:p>
            <a:pPr marR="30480" lvl="0" algn="just">
              <a:lnSpc>
                <a:spcPct val="200000"/>
              </a:lnSpc>
            </a:pPr>
            <a:r>
              <a:rPr lang="vi-VN" sz="4000">
                <a:solidFill>
                  <a:prstClr val="black"/>
                </a:solidFill>
                <a:ea typeface="Times New Roman" panose="02020603050405020304" pitchFamily="18" charset="0"/>
                <a:cs typeface="Arial" panose="020B0604020202020204" pitchFamily="34" charset="0"/>
              </a:rPr>
              <a:t>C. </a:t>
            </a:r>
            <a:r>
              <a:rPr lang="vi-VN" sz="4000">
                <a:solidFill>
                  <a:prstClr val="black"/>
                </a:solidFill>
                <a:ea typeface="Times New Roman" panose="02020603050405020304" pitchFamily="18" charset="0"/>
                <a:cs typeface="Arial" panose="020B0604020202020204" pitchFamily="34" charset="0"/>
              </a:rPr>
              <a:t>11236 </a:t>
            </a:r>
            <a:r>
              <a:rPr lang="vi-VN" sz="4000" smtClean="0">
                <a:solidFill>
                  <a:prstClr val="black"/>
                </a:solidFill>
                <a:ea typeface="Times New Roman" panose="02020603050405020304" pitchFamily="18" charset="0"/>
                <a:cs typeface="Arial" panose="020B0604020202020204" pitchFamily="34" charset="0"/>
              </a:rPr>
              <a:t>cây</a:t>
            </a:r>
            <a:r>
              <a:rPr lang="en-US" sz="4000" smtClean="0">
                <a:solidFill>
                  <a:prstClr val="black"/>
                </a:solidFill>
                <a:ea typeface="Times New Roman" panose="02020603050405020304" pitchFamily="18" charset="0"/>
                <a:cs typeface="Arial" panose="020B0604020202020204" pitchFamily="34" charset="0"/>
              </a:rPr>
              <a:t>		</a:t>
            </a:r>
            <a:r>
              <a:rPr lang="vi-VN" sz="4000" smtClean="0">
                <a:solidFill>
                  <a:prstClr val="black"/>
                </a:solidFill>
                <a:ea typeface="Times New Roman" panose="02020603050405020304" pitchFamily="18" charset="0"/>
                <a:cs typeface="Arial" panose="020B0604020202020204" pitchFamily="34" charset="0"/>
              </a:rPr>
              <a:t>D</a:t>
            </a:r>
            <a:r>
              <a:rPr lang="vi-VN" sz="4000">
                <a:solidFill>
                  <a:prstClr val="black"/>
                </a:solidFill>
                <a:ea typeface="Times New Roman" panose="02020603050405020304" pitchFamily="18" charset="0"/>
                <a:cs typeface="Arial" panose="020B0604020202020204" pitchFamily="34" charset="0"/>
              </a:rPr>
              <a:t>. 105 cây</a:t>
            </a:r>
            <a:endParaRPr lang="vi-VN" sz="4000">
              <a:solidFill>
                <a:prstClr val="black"/>
              </a:solidFill>
              <a:ea typeface="Times New Roman" panose="02020603050405020304" pitchFamily="18" charset="0"/>
              <a:cs typeface="Arial" panose="020B0604020202020204" pitchFamily="34" charset="0"/>
            </a:endParaRPr>
          </a:p>
        </p:txBody>
      </p:sp>
      <p:pic>
        <p:nvPicPr>
          <p:cNvPr id="22"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3475392">
            <a:off x="16100347" y="1261810"/>
            <a:ext cx="988077" cy="1491437"/>
          </a:xfrm>
          <a:prstGeom prst="rect">
            <a:avLst/>
          </a:prstGeom>
        </p:spPr>
      </p:pic>
      <p:pic>
        <p:nvPicPr>
          <p:cNvPr id="23" name="Picture 22"/>
          <p:cNvPicPr>
            <a:picLocks noChangeAspect="1"/>
          </p:cNvPicPr>
          <p:nvPr/>
        </p:nvPicPr>
        <p:blipFill>
          <a:blip r:embed="rId7"/>
          <a:stretch>
            <a:fillRect/>
          </a:stretch>
        </p:blipFill>
        <p:spPr>
          <a:xfrm rot="2162205">
            <a:off x="732396" y="1364341"/>
            <a:ext cx="857583" cy="1286375"/>
          </a:xfrm>
          <a:prstGeom prst="rect">
            <a:avLst/>
          </a:prstGeom>
        </p:spPr>
      </p:pic>
      <p:sp>
        <p:nvSpPr>
          <p:cNvPr id="24" name="Oval 23"/>
          <p:cNvSpPr/>
          <p:nvPr/>
        </p:nvSpPr>
        <p:spPr>
          <a:xfrm>
            <a:off x="2590800" y="8418944"/>
            <a:ext cx="990600" cy="990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589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p:cNvPicPr>
          <p:nvPr/>
        </p:nvPicPr>
        <p:blipFill>
          <a:blip r:embed="rId3"/>
          <a:srcRect t="30237" b="30237"/>
          <a:stretch>
            <a:fillRect/>
          </a:stretch>
        </p:blipFill>
        <p:spPr>
          <a:xfrm>
            <a:off x="0" y="0"/>
            <a:ext cx="18288000" cy="10287000"/>
          </a:xfrm>
          <a:prstGeom prst="rect">
            <a:avLst/>
          </a:prstGeom>
        </p:spPr>
      </p:pic>
      <p:grpSp>
        <p:nvGrpSpPr>
          <p:cNvPr id="4" name="Group 4"/>
          <p:cNvGrpSpPr/>
          <p:nvPr/>
        </p:nvGrpSpPr>
        <p:grpSpPr>
          <a:xfrm>
            <a:off x="762000" y="1866900"/>
            <a:ext cx="16687800" cy="79248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373354" y="453406"/>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16" name="Rectangle 15"/>
          <p:cNvSpPr/>
          <p:nvPr/>
        </p:nvSpPr>
        <p:spPr>
          <a:xfrm>
            <a:off x="1447800" y="2890778"/>
            <a:ext cx="15240000" cy="2041456"/>
          </a:xfrm>
          <a:prstGeom prst="rect">
            <a:avLst/>
          </a:prstGeom>
        </p:spPr>
        <p:txBody>
          <a:bodyPr wrap="square">
            <a:spAutoFit/>
          </a:bodyPr>
          <a:lstStyle/>
          <a:p>
            <a:pPr marR="30480" algn="just">
              <a:lnSpc>
                <a:spcPct val="150000"/>
              </a:lnSpc>
              <a:spcAft>
                <a:spcPts val="0"/>
              </a:spcAft>
            </a:pPr>
            <a:r>
              <a:rPr kumimoji="0" lang="fr-FR" sz="45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fr-FR" sz="45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3. </a:t>
            </a:r>
            <a:r>
              <a:rPr lang="en-US" sz="4500">
                <a:latin typeface="Arial" panose="020B0604020202020204" pitchFamily="34" charset="0"/>
                <a:ea typeface="Times New Roman" panose="02020603050405020304" pitchFamily="18" charset="0"/>
                <a:cs typeface="Arial" panose="020B0604020202020204" pitchFamily="34" charset="0"/>
              </a:rPr>
              <a:t>Cho x thỏa mãn (x + 2)(x</a:t>
            </a:r>
            <a:r>
              <a:rPr lang="en-US" sz="4500" baseline="30000">
                <a:latin typeface="Arial" panose="020B0604020202020204" pitchFamily="34" charset="0"/>
                <a:ea typeface="Times New Roman" panose="02020603050405020304" pitchFamily="18" charset="0"/>
                <a:cs typeface="Arial" panose="020B0604020202020204" pitchFamily="34" charset="0"/>
              </a:rPr>
              <a:t>2</a:t>
            </a:r>
            <a:r>
              <a:rPr lang="en-US" sz="4500">
                <a:latin typeface="Arial" panose="020B0604020202020204" pitchFamily="34" charset="0"/>
                <a:ea typeface="Times New Roman" panose="02020603050405020304" pitchFamily="18" charset="0"/>
                <a:cs typeface="Arial" panose="020B0604020202020204" pitchFamily="34" charset="0"/>
              </a:rPr>
              <a:t> – 2x + 4) – x(x</a:t>
            </a:r>
            <a:r>
              <a:rPr lang="en-US" sz="4500" baseline="30000">
                <a:latin typeface="Arial" panose="020B0604020202020204" pitchFamily="34" charset="0"/>
                <a:ea typeface="Times New Roman" panose="02020603050405020304" pitchFamily="18" charset="0"/>
                <a:cs typeface="Arial" panose="020B0604020202020204" pitchFamily="34" charset="0"/>
              </a:rPr>
              <a:t>2</a:t>
            </a:r>
            <a:r>
              <a:rPr lang="en-US" sz="4500">
                <a:latin typeface="Arial" panose="020B0604020202020204" pitchFamily="34" charset="0"/>
                <a:ea typeface="Times New Roman" panose="02020603050405020304" pitchFamily="18" charset="0"/>
                <a:cs typeface="Arial" panose="020B0604020202020204" pitchFamily="34" charset="0"/>
              </a:rPr>
              <a:t> – 2) = 14. Chọn câu </a:t>
            </a:r>
            <a:r>
              <a:rPr lang="en-US" sz="4500" b="1">
                <a:latin typeface="Arial" panose="020B0604020202020204" pitchFamily="34" charset="0"/>
                <a:ea typeface="Times New Roman" panose="02020603050405020304" pitchFamily="18" charset="0"/>
                <a:cs typeface="Arial" panose="020B0604020202020204" pitchFamily="34" charset="0"/>
              </a:rPr>
              <a:t>đúng</a:t>
            </a:r>
            <a:r>
              <a:rPr lang="en-US" sz="4500" b="1" smtClean="0">
                <a:latin typeface="Arial" panose="020B0604020202020204" pitchFamily="34" charset="0"/>
                <a:ea typeface="Times New Roman" panose="02020603050405020304" pitchFamily="18" charset="0"/>
                <a:cs typeface="Arial" panose="020B0604020202020204" pitchFamily="34" charset="0"/>
              </a:rPr>
              <a:t>.</a:t>
            </a:r>
            <a:endParaRPr lang="en-US" sz="4500">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3897056" y="7166037"/>
            <a:ext cx="3182634" cy="2355725"/>
          </a:xfrm>
          <a:prstGeom prst="rect">
            <a:avLst/>
          </a:prstGeom>
        </p:spPr>
      </p:pic>
      <p:pic>
        <p:nvPicPr>
          <p:cNvPr id="17"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248126" y="1450573"/>
            <a:ext cx="1556518" cy="1037030"/>
          </a:xfrm>
          <a:prstGeom prst="rect">
            <a:avLst/>
          </a:prstGeom>
        </p:spPr>
      </p:pic>
      <p:sp>
        <p:nvSpPr>
          <p:cNvPr id="2" name="Rectangle 1"/>
          <p:cNvSpPr/>
          <p:nvPr/>
        </p:nvSpPr>
        <p:spPr>
          <a:xfrm>
            <a:off x="2514600" y="5367973"/>
            <a:ext cx="9144000" cy="2862322"/>
          </a:xfrm>
          <a:prstGeom prst="rect">
            <a:avLst/>
          </a:prstGeom>
        </p:spPr>
        <p:txBody>
          <a:bodyPr>
            <a:spAutoFit/>
          </a:bodyPr>
          <a:lstStyle/>
          <a:p>
            <a:pPr>
              <a:lnSpc>
                <a:spcPct val="200000"/>
              </a:lnSpc>
              <a:spcAft>
                <a:spcPts val="0"/>
              </a:spcAft>
            </a:pPr>
            <a:r>
              <a:rPr lang="en-US" sz="4500">
                <a:latin typeface="Arial" panose="020B0604020202020204" pitchFamily="34" charset="0"/>
                <a:ea typeface="Times New Roman" panose="02020603050405020304" pitchFamily="18" charset="0"/>
                <a:cs typeface="Arial" panose="020B0604020202020204" pitchFamily="34" charset="0"/>
              </a:rPr>
              <a:t>A. x = -3   </a:t>
            </a:r>
            <a:r>
              <a:rPr lang="en-US" sz="4500">
                <a:latin typeface="Arial" panose="020B0604020202020204" pitchFamily="34" charset="0"/>
                <a:ea typeface="Times New Roman" panose="02020603050405020304" pitchFamily="18" charset="0"/>
                <a:cs typeface="Arial" panose="020B0604020202020204" pitchFamily="34" charset="0"/>
              </a:rPr>
              <a:t> </a:t>
            </a:r>
            <a:r>
              <a:rPr lang="en-US" sz="4500" smtClean="0">
                <a:latin typeface="Arial" panose="020B0604020202020204" pitchFamily="34" charset="0"/>
                <a:ea typeface="Times New Roman" panose="02020603050405020304" pitchFamily="18" charset="0"/>
                <a:cs typeface="Arial" panose="020B0604020202020204" pitchFamily="34" charset="0"/>
              </a:rPr>
              <a:t>		B</a:t>
            </a:r>
            <a:r>
              <a:rPr lang="en-US" sz="4500">
                <a:latin typeface="Arial" panose="020B0604020202020204" pitchFamily="34" charset="0"/>
                <a:ea typeface="Times New Roman" panose="02020603050405020304" pitchFamily="18" charset="0"/>
                <a:cs typeface="Arial" panose="020B0604020202020204" pitchFamily="34" charset="0"/>
              </a:rPr>
              <a:t>. x = 11    </a:t>
            </a:r>
          </a:p>
          <a:p>
            <a:pPr>
              <a:lnSpc>
                <a:spcPct val="200000"/>
              </a:lnSpc>
              <a:spcAft>
                <a:spcPts val="0"/>
              </a:spcAft>
            </a:pPr>
            <a:r>
              <a:rPr lang="en-US" sz="4500">
                <a:latin typeface="Arial" panose="020B0604020202020204" pitchFamily="34" charset="0"/>
                <a:ea typeface="Times New Roman" panose="02020603050405020304" pitchFamily="18" charset="0"/>
                <a:cs typeface="Arial" panose="020B0604020202020204" pitchFamily="34" charset="0"/>
              </a:rPr>
              <a:t>C. x = 4     </a:t>
            </a:r>
            <a:r>
              <a:rPr lang="en-US" sz="4500">
                <a:latin typeface="Arial" panose="020B0604020202020204" pitchFamily="34" charset="0"/>
                <a:ea typeface="Times New Roman" panose="02020603050405020304" pitchFamily="18" charset="0"/>
                <a:cs typeface="Arial" panose="020B0604020202020204" pitchFamily="34" charset="0"/>
              </a:rPr>
              <a:t> </a:t>
            </a:r>
            <a:r>
              <a:rPr lang="en-US" sz="4500" smtClean="0">
                <a:latin typeface="Arial" panose="020B0604020202020204" pitchFamily="34" charset="0"/>
                <a:ea typeface="Times New Roman" panose="02020603050405020304" pitchFamily="18" charset="0"/>
                <a:cs typeface="Arial" panose="020B0604020202020204" pitchFamily="34" charset="0"/>
              </a:rPr>
              <a:t>		D</a:t>
            </a:r>
            <a:r>
              <a:rPr lang="en-US" sz="4500">
                <a:latin typeface="Arial" panose="020B0604020202020204" pitchFamily="34" charset="0"/>
                <a:ea typeface="Times New Roman" panose="02020603050405020304" pitchFamily="18" charset="0"/>
                <a:cs typeface="Arial" panose="020B0604020202020204" pitchFamily="34" charset="0"/>
              </a:rPr>
              <a:t>. x = 3</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a:blip r:embed="rId11"/>
          <a:stretch>
            <a:fillRect/>
          </a:stretch>
        </p:blipFill>
        <p:spPr>
          <a:xfrm rot="2162205">
            <a:off x="905933" y="1572267"/>
            <a:ext cx="857583" cy="1286375"/>
          </a:xfrm>
          <a:prstGeom prst="rect">
            <a:avLst/>
          </a:prstGeom>
        </p:spPr>
      </p:pic>
      <p:sp>
        <p:nvSpPr>
          <p:cNvPr id="18" name="Oval 17"/>
          <p:cNvSpPr/>
          <p:nvPr/>
        </p:nvSpPr>
        <p:spPr>
          <a:xfrm>
            <a:off x="6878103" y="7124700"/>
            <a:ext cx="990600" cy="990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4555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p:cNvPicPr>
          <p:nvPr/>
        </p:nvPicPr>
        <p:blipFill>
          <a:blip r:embed="rId3"/>
          <a:srcRect t="30237" b="30237"/>
          <a:stretch>
            <a:fillRect/>
          </a:stretch>
        </p:blipFill>
        <p:spPr>
          <a:xfrm>
            <a:off x="0" y="0"/>
            <a:ext cx="18288000" cy="10287000"/>
          </a:xfrm>
          <a:prstGeom prst="rect">
            <a:avLst/>
          </a:prstGeom>
        </p:spPr>
      </p:pic>
      <p:grpSp>
        <p:nvGrpSpPr>
          <p:cNvPr id="4" name="Group 4"/>
          <p:cNvGrpSpPr/>
          <p:nvPr/>
        </p:nvGrpSpPr>
        <p:grpSpPr>
          <a:xfrm>
            <a:off x="762000" y="1866900"/>
            <a:ext cx="16687800" cy="79248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373354" y="453406"/>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16" name="Rectangle 15"/>
          <p:cNvSpPr/>
          <p:nvPr/>
        </p:nvSpPr>
        <p:spPr>
          <a:xfrm>
            <a:off x="2821853" y="2799497"/>
            <a:ext cx="12672672" cy="2169825"/>
          </a:xfrm>
          <a:prstGeom prst="rect">
            <a:avLst/>
          </a:prstGeom>
        </p:spPr>
        <p:txBody>
          <a:bodyPr wrap="square">
            <a:spAutoFit/>
          </a:bodyPr>
          <a:lstStyle/>
          <a:p>
            <a:pPr marR="30480" algn="just">
              <a:lnSpc>
                <a:spcPct val="150000"/>
              </a:lnSpc>
              <a:spcAft>
                <a:spcPts val="0"/>
              </a:spcAft>
            </a:pPr>
            <a:r>
              <a:rPr kumimoji="0" lang="fr-FR" sz="45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lang="fr-FR" sz="4500" b="1">
                <a:solidFill>
                  <a:prstClr val="black"/>
                </a:solidFill>
                <a:latin typeface="Arial" panose="020B0604020202020204" pitchFamily="34" charset="0"/>
                <a:ea typeface="Times New Roman" panose="02020603050405020304" pitchFamily="18" charset="0"/>
                <a:cs typeface="Arial" panose="020B0604020202020204" pitchFamily="34" charset="0"/>
              </a:rPr>
              <a:t>4</a:t>
            </a:r>
            <a:r>
              <a:rPr kumimoji="0" lang="fr-FR" sz="45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4500">
                <a:latin typeface="Arial" panose="020B0604020202020204" pitchFamily="34" charset="0"/>
                <a:ea typeface="Times New Roman" panose="02020603050405020304" pitchFamily="18" charset="0"/>
                <a:cs typeface="Arial" panose="020B0604020202020204" pitchFamily="34" charset="0"/>
              </a:rPr>
              <a:t>Cho a + b + c = 0. Giá trị của biểu </a:t>
            </a:r>
            <a:r>
              <a:rPr lang="en-US" sz="4500">
                <a:latin typeface="Arial" panose="020B0604020202020204" pitchFamily="34" charset="0"/>
                <a:ea typeface="Times New Roman" panose="02020603050405020304" pitchFamily="18" charset="0"/>
                <a:cs typeface="Arial" panose="020B0604020202020204" pitchFamily="34" charset="0"/>
              </a:rPr>
              <a:t>thức </a:t>
            </a:r>
            <a:endParaRPr lang="en-US" sz="4500" smtClean="0">
              <a:latin typeface="Arial" panose="020B0604020202020204" pitchFamily="34" charset="0"/>
              <a:ea typeface="Times New Roman" panose="02020603050405020304" pitchFamily="18" charset="0"/>
              <a:cs typeface="Arial" panose="020B0604020202020204" pitchFamily="34" charset="0"/>
            </a:endParaRPr>
          </a:p>
          <a:p>
            <a:pPr marR="30480" algn="ctr">
              <a:lnSpc>
                <a:spcPct val="150000"/>
              </a:lnSpc>
              <a:spcAft>
                <a:spcPts val="0"/>
              </a:spcAft>
            </a:pPr>
            <a:r>
              <a:rPr lang="en-US" sz="4500" smtClean="0">
                <a:latin typeface="Arial" panose="020B0604020202020204" pitchFamily="34" charset="0"/>
                <a:ea typeface="Times New Roman" panose="02020603050405020304" pitchFamily="18" charset="0"/>
                <a:cs typeface="Arial" panose="020B0604020202020204" pitchFamily="34" charset="0"/>
              </a:rPr>
              <a:t>B </a:t>
            </a:r>
            <a:r>
              <a:rPr lang="en-US" sz="4500">
                <a:latin typeface="Arial" panose="020B0604020202020204" pitchFamily="34" charset="0"/>
                <a:ea typeface="Times New Roman" panose="02020603050405020304" pitchFamily="18" charset="0"/>
                <a:cs typeface="Arial" panose="020B0604020202020204" pitchFamily="34" charset="0"/>
              </a:rPr>
              <a:t>= a</a:t>
            </a:r>
            <a:r>
              <a:rPr lang="en-US" sz="4500" baseline="30000">
                <a:latin typeface="Arial" panose="020B0604020202020204" pitchFamily="34" charset="0"/>
                <a:ea typeface="Times New Roman" panose="02020603050405020304" pitchFamily="18" charset="0"/>
                <a:cs typeface="Arial" panose="020B0604020202020204" pitchFamily="34" charset="0"/>
              </a:rPr>
              <a:t>3</a:t>
            </a:r>
            <a:r>
              <a:rPr lang="en-US" sz="4500">
                <a:latin typeface="Arial" panose="020B0604020202020204" pitchFamily="34" charset="0"/>
                <a:ea typeface="Times New Roman" panose="02020603050405020304" pitchFamily="18" charset="0"/>
                <a:cs typeface="Arial" panose="020B0604020202020204" pitchFamily="34" charset="0"/>
              </a:rPr>
              <a:t> + b</a:t>
            </a:r>
            <a:r>
              <a:rPr lang="en-US" sz="4500" baseline="30000">
                <a:latin typeface="Arial" panose="020B0604020202020204" pitchFamily="34" charset="0"/>
                <a:ea typeface="Times New Roman" panose="02020603050405020304" pitchFamily="18" charset="0"/>
                <a:cs typeface="Arial" panose="020B0604020202020204" pitchFamily="34" charset="0"/>
              </a:rPr>
              <a:t>3</a:t>
            </a:r>
            <a:r>
              <a:rPr lang="en-US" sz="4500">
                <a:latin typeface="Arial" panose="020B0604020202020204" pitchFamily="34" charset="0"/>
                <a:ea typeface="Times New Roman" panose="02020603050405020304" pitchFamily="18" charset="0"/>
                <a:cs typeface="Arial" panose="020B0604020202020204" pitchFamily="34" charset="0"/>
              </a:rPr>
              <a:t> + c</a:t>
            </a:r>
            <a:r>
              <a:rPr lang="en-US" sz="4500" baseline="30000">
                <a:latin typeface="Arial" panose="020B0604020202020204" pitchFamily="34" charset="0"/>
                <a:ea typeface="Times New Roman" panose="02020603050405020304" pitchFamily="18" charset="0"/>
                <a:cs typeface="Arial" panose="020B0604020202020204" pitchFamily="34" charset="0"/>
              </a:rPr>
              <a:t>3</a:t>
            </a:r>
            <a:r>
              <a:rPr lang="en-US" sz="4500">
                <a:latin typeface="Arial" panose="020B0604020202020204" pitchFamily="34" charset="0"/>
                <a:ea typeface="Times New Roman" panose="02020603050405020304" pitchFamily="18" charset="0"/>
                <a:cs typeface="Arial" panose="020B0604020202020204" pitchFamily="34" charset="0"/>
              </a:rPr>
              <a:t> – 3abc bằng</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4401800" y="7539639"/>
            <a:ext cx="2677890" cy="1982123"/>
          </a:xfrm>
          <a:prstGeom prst="rect">
            <a:avLst/>
          </a:prstGeom>
        </p:spPr>
      </p:pic>
      <p:sp>
        <p:nvSpPr>
          <p:cNvPr id="2" name="Rectangle 1"/>
          <p:cNvSpPr/>
          <p:nvPr/>
        </p:nvSpPr>
        <p:spPr>
          <a:xfrm>
            <a:off x="5400175" y="5419594"/>
            <a:ext cx="9144000" cy="2862322"/>
          </a:xfrm>
          <a:prstGeom prst="rect">
            <a:avLst/>
          </a:prstGeom>
        </p:spPr>
        <p:txBody>
          <a:bodyPr>
            <a:spAutoFit/>
          </a:bodyPr>
          <a:lstStyle/>
          <a:p>
            <a:pPr lvl="0">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A. B = </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0     </a:t>
            </a:r>
            <a:r>
              <a:rPr lang="en-US"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		B</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 B = 1      </a:t>
            </a:r>
          </a:p>
          <a:p>
            <a:pPr lvl="0">
              <a:lnSpc>
                <a:spcPct val="200000"/>
              </a:lnSpc>
            </a:pP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C. B = </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2   </a:t>
            </a:r>
            <a:r>
              <a:rPr lang="en-US"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			D</a:t>
            </a:r>
            <a:r>
              <a:rPr lang="en-US" sz="4500">
                <a:solidFill>
                  <a:prstClr val="black"/>
                </a:solidFill>
                <a:latin typeface="Arial" panose="020B0604020202020204" pitchFamily="34" charset="0"/>
                <a:ea typeface="Times New Roman" panose="02020603050405020304" pitchFamily="18" charset="0"/>
                <a:cs typeface="Arial" panose="020B0604020202020204" pitchFamily="34" charset="0"/>
              </a:rPr>
              <a:t>. B = 3</a:t>
            </a:r>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a:blip r:embed="rId5"/>
          <a:stretch>
            <a:fillRect/>
          </a:stretch>
        </p:blipFill>
        <p:spPr>
          <a:xfrm rot="2162205">
            <a:off x="748080" y="1799766"/>
            <a:ext cx="1332973" cy="1999461"/>
          </a:xfrm>
          <a:prstGeom prst="rect">
            <a:avLst/>
          </a:prstGeom>
        </p:spPr>
      </p:pic>
      <p:pic>
        <p:nvPicPr>
          <p:cNvPr id="18"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475392">
            <a:off x="16100347" y="1261810"/>
            <a:ext cx="988077" cy="1491437"/>
          </a:xfrm>
          <a:prstGeom prst="rect">
            <a:avLst/>
          </a:prstGeom>
        </p:spPr>
      </p:pic>
      <p:sp>
        <p:nvSpPr>
          <p:cNvPr id="19" name="Oval 18"/>
          <p:cNvSpPr/>
          <p:nvPr/>
        </p:nvSpPr>
        <p:spPr>
          <a:xfrm>
            <a:off x="5181600" y="5829300"/>
            <a:ext cx="990600" cy="990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8037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p:cNvPicPr>
          <p:nvPr/>
        </p:nvPicPr>
        <p:blipFill>
          <a:blip r:embed="rId3"/>
          <a:srcRect t="30237" b="30237"/>
          <a:stretch>
            <a:fillRect/>
          </a:stretch>
        </p:blipFill>
        <p:spPr>
          <a:xfrm>
            <a:off x="0" y="0"/>
            <a:ext cx="18288000" cy="10287000"/>
          </a:xfrm>
          <a:prstGeom prst="rect">
            <a:avLst/>
          </a:prstGeom>
        </p:spPr>
      </p:pic>
      <p:grpSp>
        <p:nvGrpSpPr>
          <p:cNvPr id="4" name="Group 4"/>
          <p:cNvGrpSpPr/>
          <p:nvPr/>
        </p:nvGrpSpPr>
        <p:grpSpPr>
          <a:xfrm>
            <a:off x="762000" y="1866900"/>
            <a:ext cx="16687800" cy="79248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373354" y="453406"/>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16" name="Rectangle 15"/>
          <p:cNvSpPr/>
          <p:nvPr/>
        </p:nvSpPr>
        <p:spPr>
          <a:xfrm>
            <a:off x="1219200" y="2973675"/>
            <a:ext cx="15631890" cy="2169825"/>
          </a:xfrm>
          <a:prstGeom prst="rect">
            <a:avLst/>
          </a:prstGeom>
        </p:spPr>
        <p:txBody>
          <a:bodyPr wrap="square">
            <a:spAutoFit/>
          </a:bodyPr>
          <a:lstStyle/>
          <a:p>
            <a:pPr marR="30480" algn="just">
              <a:lnSpc>
                <a:spcPct val="150000"/>
              </a:lnSpc>
              <a:spcAft>
                <a:spcPts val="0"/>
              </a:spcAft>
            </a:pPr>
            <a:r>
              <a:rPr kumimoji="0" lang="fr-FR" sz="45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Câu </a:t>
            </a:r>
            <a:r>
              <a:rPr kumimoji="0" lang="fr-FR" sz="450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5. </a:t>
            </a:r>
            <a:r>
              <a:rPr lang="en-US" sz="4500">
                <a:latin typeface="Arial" panose="020B0604020202020204" pitchFamily="34" charset="0"/>
                <a:ea typeface="Times New Roman" panose="02020603050405020304" pitchFamily="18" charset="0"/>
                <a:cs typeface="Arial" panose="020B0604020202020204" pitchFamily="34" charset="0"/>
              </a:rPr>
              <a:t>Cho (a + b + c)</a:t>
            </a:r>
            <a:r>
              <a:rPr lang="en-US" sz="4500" baseline="30000">
                <a:latin typeface="Arial" panose="020B0604020202020204" pitchFamily="34" charset="0"/>
                <a:ea typeface="Times New Roman" panose="02020603050405020304" pitchFamily="18" charset="0"/>
                <a:cs typeface="Arial" panose="020B0604020202020204" pitchFamily="34" charset="0"/>
              </a:rPr>
              <a:t>2</a:t>
            </a:r>
            <a:r>
              <a:rPr lang="en-US" sz="4500">
                <a:latin typeface="Arial" panose="020B0604020202020204" pitchFamily="34" charset="0"/>
                <a:ea typeface="Times New Roman" panose="02020603050405020304" pitchFamily="18" charset="0"/>
                <a:cs typeface="Arial" panose="020B0604020202020204" pitchFamily="34" charset="0"/>
              </a:rPr>
              <a:t> + 12 = 4(a + b + c) + 2(ab + bc + ca). Khi đó</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p:cNvPicPr>
            <a:picLocks noChangeAspect="1"/>
          </p:cNvPicPr>
          <p:nvPr/>
        </p:nvPicPr>
        <p:blipFill>
          <a:blip r:embed="rId4"/>
          <a:stretch>
            <a:fillRect/>
          </a:stretch>
        </p:blipFill>
        <p:spPr>
          <a:xfrm>
            <a:off x="13684498" y="6597775"/>
            <a:ext cx="3182634" cy="2355725"/>
          </a:xfrm>
          <a:prstGeom prst="rect">
            <a:avLst/>
          </a:prstGeom>
        </p:spPr>
      </p:pic>
      <p:pic>
        <p:nvPicPr>
          <p:cNvPr id="17"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248126" y="1450573"/>
            <a:ext cx="1556518" cy="1037030"/>
          </a:xfrm>
          <a:prstGeom prst="rect">
            <a:avLst/>
          </a:prstGeom>
        </p:spPr>
      </p:pic>
      <p:sp>
        <p:nvSpPr>
          <p:cNvPr id="2" name="Rectangle 1"/>
          <p:cNvSpPr/>
          <p:nvPr/>
        </p:nvSpPr>
        <p:spPr>
          <a:xfrm>
            <a:off x="2059853" y="5206250"/>
            <a:ext cx="9144000" cy="2862322"/>
          </a:xfrm>
          <a:prstGeom prst="rect">
            <a:avLst/>
          </a:prstGeom>
        </p:spPr>
        <p:txBody>
          <a:bodyPr>
            <a:spAutoFit/>
          </a:bodyPr>
          <a:lstStyle/>
          <a:p>
            <a:pPr lvl="0">
              <a:lnSpc>
                <a:spcPct val="200000"/>
              </a:lnSpc>
            </a:pP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A. a = b </a:t>
            </a: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pt-BR"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2c		B</a:t>
            </a: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 a = b = c </a:t>
            </a:r>
          </a:p>
          <a:p>
            <a:pPr lvl="0">
              <a:lnSpc>
                <a:spcPct val="200000"/>
              </a:lnSpc>
            </a:pP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C. a = 2b </a:t>
            </a: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pt-BR" sz="4500" smtClean="0">
                <a:solidFill>
                  <a:prstClr val="black"/>
                </a:solidFill>
                <a:latin typeface="Arial" panose="020B0604020202020204" pitchFamily="34" charset="0"/>
                <a:ea typeface="Times New Roman" panose="02020603050405020304" pitchFamily="18" charset="0"/>
                <a:cs typeface="Arial" panose="020B0604020202020204" pitchFamily="34" charset="0"/>
              </a:rPr>
              <a:t>c		D</a:t>
            </a:r>
            <a:r>
              <a:rPr lang="pt-BR" sz="4500">
                <a:solidFill>
                  <a:prstClr val="black"/>
                </a:solidFill>
                <a:latin typeface="Arial" panose="020B0604020202020204" pitchFamily="34" charset="0"/>
                <a:ea typeface="Times New Roman" panose="02020603050405020304" pitchFamily="18" charset="0"/>
                <a:cs typeface="Arial" panose="020B0604020202020204" pitchFamily="34" charset="0"/>
              </a:rPr>
              <a:t>. a = b = c = 2</a:t>
            </a:r>
            <a:endParaRPr lang="pt-BR"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a:blip r:embed="rId11"/>
          <a:stretch>
            <a:fillRect/>
          </a:stretch>
        </p:blipFill>
        <p:spPr>
          <a:xfrm rot="2162205">
            <a:off x="905933" y="1572267"/>
            <a:ext cx="857583" cy="1286375"/>
          </a:xfrm>
          <a:prstGeom prst="rect">
            <a:avLst/>
          </a:prstGeom>
        </p:spPr>
      </p:pic>
      <p:sp>
        <p:nvSpPr>
          <p:cNvPr id="18" name="Oval 17"/>
          <p:cNvSpPr/>
          <p:nvPr/>
        </p:nvSpPr>
        <p:spPr>
          <a:xfrm>
            <a:off x="6400800" y="6951596"/>
            <a:ext cx="990600" cy="990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4102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304800" y="133845"/>
            <a:ext cx="17617873" cy="10001763"/>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341216" y="9066128"/>
            <a:ext cx="1556518" cy="103703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50317">
            <a:off x="16762893" y="8315949"/>
            <a:ext cx="1178057" cy="1778200"/>
          </a:xfrm>
          <a:prstGeom prst="rect">
            <a:avLst/>
          </a:prstGeom>
        </p:spPr>
      </p:pic>
      <p:pic>
        <p:nvPicPr>
          <p:cNvPr id="11" name="Picture 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84310">
            <a:off x="312810" y="402601"/>
            <a:ext cx="1281917" cy="1389612"/>
          </a:xfrm>
          <a:prstGeom prst="rect">
            <a:avLst/>
          </a:prstGeom>
        </p:spPr>
      </p:pic>
      <p:sp>
        <p:nvSpPr>
          <p:cNvPr id="20" name="Oval Callout 19"/>
          <p:cNvSpPr/>
          <p:nvPr/>
        </p:nvSpPr>
        <p:spPr>
          <a:xfrm>
            <a:off x="8256486" y="3792280"/>
            <a:ext cx="1714500" cy="81782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4" name="Group 13"/>
          <p:cNvGrpSpPr/>
          <p:nvPr/>
        </p:nvGrpSpPr>
        <p:grpSpPr>
          <a:xfrm>
            <a:off x="6324600" y="589144"/>
            <a:ext cx="5665686" cy="1065198"/>
            <a:chOff x="3264003" y="451543"/>
            <a:chExt cx="12385700" cy="1368333"/>
          </a:xfrm>
        </p:grpSpPr>
        <p:sp>
          <p:nvSpPr>
            <p:cNvPr id="17" name="Rectangle 16"/>
            <p:cNvSpPr/>
            <p:nvPr/>
          </p:nvSpPr>
          <p:spPr>
            <a:xfrm>
              <a:off x="3264003" y="490305"/>
              <a:ext cx="12385700" cy="1329571"/>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3897407" y="451543"/>
              <a:ext cx="11379191" cy="1304701"/>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2.16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15" name="Rectangle 14"/>
              <p:cNvSpPr/>
              <p:nvPr/>
            </p:nvSpPr>
            <p:spPr>
              <a:xfrm>
                <a:off x="2051466" y="4686300"/>
                <a:ext cx="13467989" cy="3158557"/>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sSup>
                        <m:sSupPr>
                          <m:ctrlPr>
                            <a:rPr lang="en-US" sz="4000" i="1" smtClean="0">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a:effectLst/>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a:effectLst/>
                              <a:latin typeface="Cambria Math" panose="02040503050406030204" pitchFamily="18" charset="0"/>
                              <a:ea typeface="Calibri" panose="020F0502020204030204" pitchFamily="34" charset="0"/>
                              <a:cs typeface="Times New Roman" panose="02020603050405020304" pitchFamily="18" charset="0"/>
                            </a:rPr>
                            <m:t>16</m:t>
                          </m:r>
                        </m:den>
                      </m:f>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a:effectLst/>
                                      <a:latin typeface="Cambria Math" panose="02040503050406030204" pitchFamily="18" charset="0"/>
                                      <a:ea typeface="Calibri" panose="020F0502020204030204" pitchFamily="34" charset="0"/>
                                      <a:cs typeface="Times New Roman" panose="02020603050405020304" pitchFamily="18" charset="0"/>
                                    </a:rPr>
                                    <m:t>4</m:t>
                                  </m:r>
                                </m:den>
                              </m:f>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sz="4000" smtClean="0">
                    <a:effectLst/>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=99,75</m:t>
                    </m:r>
                  </m:oMath>
                </a14:m>
                <a:r>
                  <a:rPr lang="fr-FR" sz="4000">
                    <a:effectLst/>
                    <a:latin typeface="Arial" panose="020B0604020202020204" pitchFamily="34" charset="0"/>
                    <a:ea typeface="Calibri" panose="020F0502020204030204" pitchFamily="34" charset="0"/>
                    <a:cs typeface="Arial" panose="020B0604020202020204" pitchFamily="34" charset="0"/>
                  </a:rPr>
                  <a:t> vào đa thức ta có</a:t>
                </a:r>
                <a:r>
                  <a:rPr lang="fr-FR" sz="4000">
                    <a:effectLst/>
                    <a:latin typeface="Arial" panose="020B0604020202020204" pitchFamily="34" charset="0"/>
                    <a:ea typeface="Calibri" panose="020F0502020204030204" pitchFamily="34" charset="0"/>
                    <a:cs typeface="Arial" panose="020B0604020202020204" pitchFamily="34" charset="0"/>
                  </a:rPr>
                  <a:t> </a:t>
                </a:r>
                <a:r>
                  <a:rPr lang="fr-FR" sz="4000" smtClean="0">
                    <a:effectLst/>
                    <a:latin typeface="Arial" panose="020B0604020202020204" pitchFamily="34" charset="0"/>
                    <a:ea typeface="Calibri" panose="020F0502020204030204" pitchFamily="34" charset="0"/>
                    <a:cs typeface="Arial" panose="020B0604020202020204" pitchFamily="34" charset="0"/>
                  </a:rPr>
                  <a:t>:</a:t>
                </a:r>
                <a:endParaRPr lang="en-US" sz="4000" smtClean="0">
                  <a:latin typeface="Arial" panose="020B0604020202020204" pitchFamily="34" charset="0"/>
                  <a:ea typeface="Calibri" panose="020F050202020403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2051466" y="4686300"/>
                <a:ext cx="13467989" cy="3158557"/>
              </a:xfrm>
              <a:prstGeom prst="rect">
                <a:avLst/>
              </a:prstGeom>
              <a:blipFill>
                <a:blip r:embed="rId13"/>
                <a:stretch>
                  <a:fillRect l="-1630" b="-7336"/>
                </a:stretch>
              </a:blipFill>
            </p:spPr>
            <p:txBody>
              <a:bodyPr/>
              <a:lstStyle/>
              <a:p>
                <a:r>
                  <a:rPr lang="en-US">
                    <a:noFill/>
                  </a:rPr>
                  <a:t> </a:t>
                </a:r>
              </a:p>
            </p:txBody>
          </p:sp>
        </mc:Fallback>
      </mc:AlternateContent>
      <p:sp>
        <p:nvSpPr>
          <p:cNvPr id="5" name="Rectangle 4"/>
          <p:cNvSpPr/>
          <p:nvPr/>
        </p:nvSpPr>
        <p:spPr>
          <a:xfrm>
            <a:off x="1905000" y="2410543"/>
            <a:ext cx="9144000" cy="707886"/>
          </a:xfrm>
          <a:prstGeom prst="rect">
            <a:avLst/>
          </a:prstGeom>
        </p:spPr>
        <p:txBody>
          <a:bodyPr>
            <a:spAutoFit/>
          </a:bodyPr>
          <a:lstStyle/>
          <a:p>
            <a:r>
              <a:rPr lang="en-US" sz="4000">
                <a:solidFill>
                  <a:srgbClr val="000000"/>
                </a:solidFill>
                <a:latin typeface="Arial" panose="020B0604020202020204" pitchFamily="34" charset="0"/>
                <a:cs typeface="Arial" panose="020B0604020202020204" pitchFamily="34" charset="0"/>
              </a:rPr>
              <a:t>Tính nhanh giá trị của biểu </a:t>
            </a:r>
            <a:r>
              <a:rPr lang="en-US" sz="4000">
                <a:solidFill>
                  <a:srgbClr val="000000"/>
                </a:solidFill>
                <a:latin typeface="Arial" panose="020B0604020202020204" pitchFamily="34" charset="0"/>
                <a:cs typeface="Arial" panose="020B0604020202020204" pitchFamily="34" charset="0"/>
              </a:rPr>
              <a:t>thức</a:t>
            </a:r>
            <a:r>
              <a:rPr lang="en-US" sz="4000" smtClean="0">
                <a:solidFill>
                  <a:srgbClr val="000000"/>
                </a:solidFill>
                <a:latin typeface="Arial" panose="020B0604020202020204" pitchFamily="34" charset="0"/>
                <a:cs typeface="Arial" panose="020B0604020202020204" pitchFamily="34" charset="0"/>
              </a:rPr>
              <a:t>:</a:t>
            </a:r>
            <a:endParaRPr lang="en-US" sz="4000">
              <a:solidFill>
                <a:srgbClr val="000000"/>
              </a:solidFill>
              <a:latin typeface="Arial" panose="020B0604020202020204" pitchFamily="34" charset="0"/>
              <a:cs typeface="Arial" panose="020B0604020202020204" pitchFamily="34" charset="0"/>
            </a:endParaRPr>
          </a:p>
        </p:txBody>
      </p:sp>
      <p:grpSp>
        <p:nvGrpSpPr>
          <p:cNvPr id="23" name="Group 22"/>
          <p:cNvGrpSpPr/>
          <p:nvPr/>
        </p:nvGrpSpPr>
        <p:grpSpPr>
          <a:xfrm>
            <a:off x="9414408" y="2095500"/>
            <a:ext cx="6466638" cy="1248803"/>
            <a:chOff x="7201400" y="2911004"/>
            <a:chExt cx="6466638" cy="1248803"/>
          </a:xfrm>
        </p:grpSpPr>
        <mc:AlternateContent xmlns:mc="http://schemas.openxmlformats.org/markup-compatibility/2006">
          <mc:Choice xmlns:a14="http://schemas.microsoft.com/office/drawing/2010/main" Requires="a14">
            <p:sp>
              <p:nvSpPr>
                <p:cNvPr id="16" name="Rectangle 15"/>
                <p:cNvSpPr/>
                <p:nvPr/>
              </p:nvSpPr>
              <p:spPr>
                <a:xfrm>
                  <a:off x="7201400" y="2911004"/>
                  <a:ext cx="3285258" cy="124880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16</m:t>
                            </m:r>
                          </m:den>
                        </m:f>
                      </m:oMath>
                    </m:oMathPara>
                  </a14:m>
                  <a:endParaRPr lang="en-US" i="1"/>
                </a:p>
              </p:txBody>
            </p:sp>
          </mc:Choice>
          <mc:Fallback>
            <p:sp>
              <p:nvSpPr>
                <p:cNvPr id="16" name="Rectangle 15"/>
                <p:cNvSpPr>
                  <a:spLocks noRot="1" noChangeAspect="1" noMove="1" noResize="1" noEditPoints="1" noAdjustHandles="1" noChangeArrowheads="1" noChangeShapeType="1" noTextEdit="1"/>
                </p:cNvSpPr>
                <p:nvPr/>
              </p:nvSpPr>
              <p:spPr>
                <a:xfrm>
                  <a:off x="7201400" y="2911004"/>
                  <a:ext cx="3285258" cy="1248803"/>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10459403" y="3170279"/>
                  <a:ext cx="3208635" cy="707886"/>
                </a:xfrm>
                <a:prstGeom prst="rect">
                  <a:avLst/>
                </a:prstGeom>
              </p:spPr>
              <p:txBody>
                <a:bodyPr wrap="none">
                  <a:spAutoFit/>
                </a:bodyPr>
                <a:lstStyle/>
                <a:p>
                  <a:r>
                    <a:rPr lang="en-US" sz="4000">
                      <a:solidFill>
                        <a:srgbClr val="000000"/>
                      </a:solidFill>
                      <a:latin typeface="Arial" panose="020B0604020202020204" pitchFamily="34" charset="0"/>
                      <a:cs typeface="Arial" panose="020B0604020202020204" pitchFamily="34" charset="0"/>
                    </a:rPr>
                    <a:t>tại </a:t>
                  </a:r>
                  <a14:m>
                    <m:oMath xmlns:m="http://schemas.openxmlformats.org/officeDocument/2006/math">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=99,75</m:t>
                      </m:r>
                    </m:oMath>
                  </a14:m>
                  <a:r>
                    <a:rPr lang="en-US" sz="4000">
                      <a:solidFill>
                        <a:srgbClr val="000000"/>
                      </a:solidFill>
                      <a:latin typeface="Arial" panose="020B0604020202020204" pitchFamily="34" charset="0"/>
                      <a:cs typeface="Arial" panose="020B0604020202020204" pitchFamily="34" charset="0"/>
                    </a:rPr>
                    <a:t>.</a:t>
                  </a:r>
                  <a:endParaRPr lang="en-US"/>
                </a:p>
              </p:txBody>
            </p:sp>
          </mc:Choice>
          <mc:Fallback>
            <p:sp>
              <p:nvSpPr>
                <p:cNvPr id="18" name="Rectangle 17"/>
                <p:cNvSpPr>
                  <a:spLocks noRot="1" noChangeAspect="1" noMove="1" noResize="1" noEditPoints="1" noAdjustHandles="1" noChangeArrowheads="1" noChangeShapeType="1" noTextEdit="1"/>
                </p:cNvSpPr>
                <p:nvPr/>
              </p:nvSpPr>
              <p:spPr>
                <a:xfrm>
                  <a:off x="10459403" y="3170279"/>
                  <a:ext cx="3208635" cy="707886"/>
                </a:xfrm>
                <a:prstGeom prst="rect">
                  <a:avLst/>
                </a:prstGeom>
                <a:blipFill>
                  <a:blip r:embed="rId15"/>
                  <a:stretch>
                    <a:fillRect l="-6844" t="-17241" r="-5703" b="-34483"/>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2" name="Rectangle 21"/>
              <p:cNvSpPr/>
              <p:nvPr/>
            </p:nvSpPr>
            <p:spPr>
              <a:xfrm>
                <a:off x="5534880" y="7579585"/>
                <a:ext cx="7245125" cy="2349297"/>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99,75+</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en>
                              </m:f>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 00</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5534880" y="7579585"/>
                <a:ext cx="7245125" cy="2349297"/>
              </a:xfrm>
              <a:prstGeom prst="rect">
                <a:avLst/>
              </a:prstGeom>
              <a:blipFill>
                <a:blip r:embed="rId1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5605206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anim calcmode="lin" valueType="num">
                                      <p:cBhvr>
                                        <p:cTn id="25" dur="500" fill="hold"/>
                                        <p:tgtEl>
                                          <p:spTgt spid="15"/>
                                        </p:tgtEl>
                                        <p:attrNameLst>
                                          <p:attrName>ppt_x</p:attrName>
                                        </p:attrNameLst>
                                      </p:cBhvr>
                                      <p:tavLst>
                                        <p:tav tm="0">
                                          <p:val>
                                            <p:strVal val="#ppt_x"/>
                                          </p:val>
                                        </p:tav>
                                        <p:tav tm="100000">
                                          <p:val>
                                            <p:strVal val="#ppt_x"/>
                                          </p:val>
                                        </p:tav>
                                      </p:tavLst>
                                    </p:anim>
                                    <p:anim calcmode="lin" valueType="num">
                                      <p:cBhvr>
                                        <p:cTn id="26" dur="5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anim calcmode="lin" valueType="num">
                                      <p:cBhvr>
                                        <p:cTn id="30" dur="500" fill="hold"/>
                                        <p:tgtEl>
                                          <p:spTgt spid="22"/>
                                        </p:tgtEl>
                                        <p:attrNameLst>
                                          <p:attrName>ppt_x</p:attrName>
                                        </p:attrNameLst>
                                      </p:cBhvr>
                                      <p:tavLst>
                                        <p:tav tm="0">
                                          <p:val>
                                            <p:strVal val="#ppt_x"/>
                                          </p:val>
                                        </p:tav>
                                        <p:tav tm="100000">
                                          <p:val>
                                            <p:strVal val="#ppt_x"/>
                                          </p:val>
                                        </p:tav>
                                      </p:tavLst>
                                    </p:anim>
                                    <p:anim calcmode="lin" valueType="num">
                                      <p:cBhvr>
                                        <p:cTn id="3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p:bldP spid="5"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475906" y="343746"/>
            <a:ext cx="1715472" cy="1142933"/>
          </a:xfrm>
          <a:prstGeom prst="rect">
            <a:avLst/>
          </a:prstGeom>
        </p:spPr>
      </p:pic>
      <p:pic>
        <p:nvPicPr>
          <p:cNvPr id="19" name="Picture 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84310">
            <a:off x="254637" y="383218"/>
            <a:ext cx="1063908" cy="1153288"/>
          </a:xfrm>
          <a:prstGeom prst="rect">
            <a:avLst/>
          </a:prstGeom>
        </p:spPr>
      </p:pic>
      <p:grpSp>
        <p:nvGrpSpPr>
          <p:cNvPr id="20" name="Group 19"/>
          <p:cNvGrpSpPr/>
          <p:nvPr/>
        </p:nvGrpSpPr>
        <p:grpSpPr>
          <a:xfrm>
            <a:off x="6324600" y="649302"/>
            <a:ext cx="5665686" cy="1065198"/>
            <a:chOff x="3264003" y="451543"/>
            <a:chExt cx="12385700" cy="1368333"/>
          </a:xfrm>
        </p:grpSpPr>
        <p:sp>
          <p:nvSpPr>
            <p:cNvPr id="23" name="Rectangle 22"/>
            <p:cNvSpPr/>
            <p:nvPr/>
          </p:nvSpPr>
          <p:spPr>
            <a:xfrm>
              <a:off x="3264003" y="490305"/>
              <a:ext cx="12385700" cy="1329571"/>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3897407" y="451543"/>
              <a:ext cx="11379191" cy="1304701"/>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2.17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5" name="Rectangle 1"/>
              <p:cNvSpPr>
                <a:spLocks noChangeArrowheads="1"/>
              </p:cNvSpPr>
              <p:nvPr/>
            </p:nvSpPr>
            <p:spPr bwMode="auto">
              <a:xfrm>
                <a:off x="914400" y="2111257"/>
                <a:ext cx="16078200" cy="276998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0"/>
                  </a:spcBef>
                  <a:spcAft>
                    <a:spcPts val="0"/>
                  </a:spcAft>
                </a:pPr>
                <a:r>
                  <a:rPr kumimoji="0" lang="en-US" altLang="en-US" sz="4000" b="0" i="0" u="none" strike="noStrike" cap="none" normalizeH="0" baseline="0" smtClean="0">
                    <a:ln>
                      <a:noFill/>
                    </a:ln>
                    <a:solidFill>
                      <a:srgbClr val="000000"/>
                    </a:solidFill>
                    <a:effectLst/>
                    <a:ea typeface="OpenSans"/>
                    <a:cs typeface="Arial" panose="020B0604020202020204" pitchFamily="34" charset="0"/>
                  </a:rPr>
                  <a:t>Chứng minh đẳng thức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+25</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kumimoji="0" lang="en-US" altLang="en-US" sz="4000" b="0" i="0" u="none" strike="noStrike" cap="none" normalizeH="0" baseline="0" smtClean="0">
                    <a:ln>
                      <a:noFill/>
                    </a:ln>
                    <a:solidFill>
                      <a:srgbClr val="000000"/>
                    </a:solidFill>
                    <a:effectLst/>
                    <a:ea typeface="OpenSans"/>
                    <a:cs typeface="Arial" panose="020B0604020202020204" pitchFamily="34" charset="0"/>
                  </a:rPr>
                  <a:t> Từ </a:t>
                </a:r>
                <a:r>
                  <a:rPr kumimoji="0" lang="en-US" altLang="en-US" sz="4000" b="0" i="0" u="none" strike="noStrike" cap="none" normalizeH="0" baseline="0" smtClean="0">
                    <a:ln>
                      <a:noFill/>
                    </a:ln>
                    <a:solidFill>
                      <a:srgbClr val="000000"/>
                    </a:solidFill>
                    <a:effectLst/>
                    <a:ea typeface="OpenSans"/>
                    <a:cs typeface="Arial" panose="020B0604020202020204" pitchFamily="34" charset="0"/>
                  </a:rPr>
                  <a:t>đó em hãy nêu một quy tắc tính nhẩm bình phương của một số có tận cùng là 5.</a:t>
                </a:r>
                <a:endParaRPr kumimoji="0" lang="en-US" altLang="en-US" sz="4000" b="0" i="0" u="none" strike="noStrike" cap="none" normalizeH="0" baseline="0" smtClean="0">
                  <a:ln>
                    <a:noFill/>
                  </a:ln>
                  <a:solidFill>
                    <a:schemeClr val="tx1"/>
                  </a:solidFill>
                  <a:effectLst/>
                  <a:cs typeface="Arial" panose="020B0604020202020204" pitchFamily="34" charset="0"/>
                </a:endParaRPr>
              </a:p>
              <a:p>
                <a:pPr lvl="0">
                  <a:lnSpc>
                    <a:spcPct val="150000"/>
                  </a:lnSpc>
                </a:pPr>
                <a:r>
                  <a:rPr kumimoji="0" lang="en-US" altLang="en-US" sz="4000" b="0" i="0" u="none" strike="noStrike" cap="none" normalizeH="0" baseline="0" smtClean="0">
                    <a:ln>
                      <a:noFill/>
                    </a:ln>
                    <a:solidFill>
                      <a:srgbClr val="000000"/>
                    </a:solidFill>
                    <a:effectLst/>
                    <a:ea typeface="OpenSans"/>
                    <a:cs typeface="Arial" panose="020B0604020202020204" pitchFamily="34" charset="0"/>
                  </a:rPr>
                  <a:t>Áp dụng: Tính </a:t>
                </a:r>
                <a14:m>
                  <m:oMath xmlns:m="http://schemas.openxmlformats.org/officeDocument/2006/math">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a:latin typeface="Cambria Math" panose="02040503050406030204" pitchFamily="18" charset="0"/>
                            <a:ea typeface="Calibri" panose="020F0502020204030204" pitchFamily="34" charset="0"/>
                            <a:cs typeface="Times New Roman" panose="02020603050405020304" pitchFamily="18" charset="0"/>
                          </a:rPr>
                          <m:t>25</m:t>
                        </m:r>
                      </m:e>
                      <m:sup>
                        <m:r>
                          <a:rPr lang="fr-FR" sz="4000">
                            <a:latin typeface="Cambria Math" panose="02040503050406030204" pitchFamily="18" charset="0"/>
                            <a:ea typeface="Calibri" panose="020F0502020204030204" pitchFamily="34" charset="0"/>
                            <a:cs typeface="Times New Roman" panose="02020603050405020304" pitchFamily="18" charset="0"/>
                          </a:rPr>
                          <m:t>2</m:t>
                        </m:r>
                      </m:sup>
                    </m:sSup>
                  </m:oMath>
                </a14:m>
                <a:r>
                  <a:rPr kumimoji="0" lang="en-US" altLang="en-US" sz="4000" b="0" i="0" u="none" strike="noStrike" cap="none" normalizeH="0" baseline="0" smtClean="0">
                    <a:ln>
                      <a:noFill/>
                    </a:ln>
                    <a:solidFill>
                      <a:srgbClr val="000000"/>
                    </a:solidFill>
                    <a:effectLst/>
                    <a:ea typeface="OpenSans"/>
                    <a:cs typeface="Arial" panose="020B0604020202020204" pitchFamily="34" charset="0"/>
                  </a:rPr>
                  <a:t>, </a:t>
                </a:r>
                <a14:m>
                  <m:oMath xmlns:m="http://schemas.openxmlformats.org/officeDocument/2006/math">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a:latin typeface="Cambria Math" panose="02040503050406030204" pitchFamily="18" charset="0"/>
                            <a:ea typeface="Calibri" panose="020F0502020204030204" pitchFamily="34" charset="0"/>
                            <a:cs typeface="Times New Roman" panose="02020603050405020304" pitchFamily="18" charset="0"/>
                          </a:rPr>
                          <m:t>35</m:t>
                        </m:r>
                      </m:e>
                      <m:sup>
                        <m:r>
                          <a:rPr lang="fr-FR" sz="4000">
                            <a:latin typeface="Cambria Math" panose="02040503050406030204" pitchFamily="18" charset="0"/>
                            <a:ea typeface="Calibri" panose="020F0502020204030204" pitchFamily="34" charset="0"/>
                            <a:cs typeface="Times New Roman" panose="02020603050405020304" pitchFamily="18" charset="0"/>
                          </a:rPr>
                          <m:t>2</m:t>
                        </m:r>
                      </m:sup>
                    </m:sSup>
                  </m:oMath>
                </a14:m>
                <a:endParaRPr kumimoji="0" lang="en-US" altLang="en-US" sz="4000" b="0" i="0" u="none" strike="noStrike" cap="none" normalizeH="0" baseline="0" smtClean="0">
                  <a:ln>
                    <a:noFill/>
                  </a:ln>
                  <a:solidFill>
                    <a:srgbClr val="000000"/>
                  </a:solidFill>
                  <a:effectLst/>
                  <a:ea typeface="OpenSans"/>
                  <a:cs typeface="Arial" panose="020B0604020202020204" pitchFamily="34" charset="0"/>
                </a:endParaRPr>
              </a:p>
            </p:txBody>
          </p:sp>
        </mc:Choice>
        <mc:Fallback>
          <p:sp>
            <p:nvSpPr>
              <p:cNvPr id="5" name="Rectangle 1"/>
              <p:cNvSpPr>
                <a:spLocks noRot="1" noChangeAspect="1" noMove="1" noResize="1" noEditPoints="1" noAdjustHandles="1" noChangeArrowheads="1" noChangeShapeType="1" noTextEdit="1"/>
              </p:cNvSpPr>
              <p:nvPr/>
            </p:nvSpPr>
            <p:spPr bwMode="auto">
              <a:xfrm>
                <a:off x="914400" y="2111257"/>
                <a:ext cx="16078200" cy="2769989"/>
              </a:xfrm>
              <a:prstGeom prst="rect">
                <a:avLst/>
              </a:prstGeom>
              <a:blipFill>
                <a:blip r:embed="rId12"/>
                <a:stretch>
                  <a:fillRect l="-1895" r="-1895" b="-659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898358" y="6624578"/>
                <a:ext cx="13952622" cy="2862322"/>
              </a:xfrm>
              <a:prstGeom prst="rect">
                <a:avLst/>
              </a:prstGeom>
            </p:spPr>
            <p:txBody>
              <a:bodyPr wrap="square">
                <a:spAutoFit/>
              </a:bodyPr>
              <a:lstStyle/>
              <a:p>
                <a:pPr algn="just">
                  <a:lnSpc>
                    <a:spcPct val="150000"/>
                  </a:lnSpc>
                  <a:spcAft>
                    <a:spcPts val="0"/>
                  </a:spcAft>
                </a:pPr>
                <a:r>
                  <a:rPr lang="fr-FR" sz="4000">
                    <a:latin typeface="Arial" panose="020B0604020202020204" pitchFamily="34" charset="0"/>
                    <a:ea typeface="Calibri" panose="020F0502020204030204" pitchFamily="34" charset="0"/>
                    <a:cs typeface="Arial" panose="020B0604020202020204" pitchFamily="34" charset="0"/>
                  </a:rPr>
                  <a:t>Ta có :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10</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+25=100</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d>
                    <m:r>
                      <a:rPr lang="fr-FR" sz="4000">
                        <a:effectLst/>
                        <a:latin typeface="Cambria Math" panose="02040503050406030204" pitchFamily="18" charset="0"/>
                        <a:ea typeface="Calibri" panose="020F0502020204030204" pitchFamily="34" charset="0"/>
                        <a:cs typeface="Times New Roman" panose="02020603050405020304" pitchFamily="18" charset="0"/>
                      </a:rPr>
                      <m:t>+25</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Ta có :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25</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10.2+5</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=100.2.</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2+1</m:t>
                        </m:r>
                      </m:e>
                    </m:d>
                    <m:r>
                      <a:rPr lang="fr-FR" sz="4000">
                        <a:effectLst/>
                        <a:latin typeface="Cambria Math" panose="02040503050406030204" pitchFamily="18" charset="0"/>
                        <a:ea typeface="Calibri" panose="020F0502020204030204" pitchFamily="34" charset="0"/>
                        <a:cs typeface="Times New Roman" panose="02020603050405020304" pitchFamily="18" charset="0"/>
                      </a:rPr>
                      <m:t>+25=625</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Ta có :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35</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10.3+5</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=100.3.</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3+1</m:t>
                        </m:r>
                      </m:e>
                    </m:d>
                    <m:r>
                      <a:rPr lang="fr-FR" sz="4000">
                        <a:effectLst/>
                        <a:latin typeface="Cambria Math" panose="02040503050406030204" pitchFamily="18" charset="0"/>
                        <a:ea typeface="Calibri" panose="020F0502020204030204" pitchFamily="34" charset="0"/>
                        <a:cs typeface="Times New Roman" panose="02020603050405020304" pitchFamily="18" charset="0"/>
                      </a:rPr>
                      <m:t>+25=1225</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898358" y="6624578"/>
                <a:ext cx="13952622" cy="2862322"/>
              </a:xfrm>
              <a:prstGeom prst="rect">
                <a:avLst/>
              </a:prstGeom>
              <a:blipFill>
                <a:blip r:embed="rId13"/>
                <a:stretch>
                  <a:fillRect l="-1529" b="-4478"/>
                </a:stretch>
              </a:blipFill>
            </p:spPr>
            <p:txBody>
              <a:bodyPr/>
              <a:lstStyle/>
              <a:p>
                <a:r>
                  <a:rPr lang="en-US">
                    <a:noFill/>
                  </a:rPr>
                  <a:t> </a:t>
                </a:r>
              </a:p>
            </p:txBody>
          </p:sp>
        </mc:Fallback>
      </mc:AlternateContent>
      <p:sp>
        <p:nvSpPr>
          <p:cNvPr id="25" name="Oval Callout 24"/>
          <p:cNvSpPr/>
          <p:nvPr/>
        </p:nvSpPr>
        <p:spPr>
          <a:xfrm>
            <a:off x="8300193" y="5237494"/>
            <a:ext cx="1714500" cy="81782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p:cNvPicPr>
            <a:picLocks noChangeAspect="1"/>
          </p:cNvPicPr>
          <p:nvPr/>
        </p:nvPicPr>
        <p:blipFill>
          <a:blip r:embed="rId14"/>
          <a:stretch>
            <a:fillRect/>
          </a:stretch>
        </p:blipFill>
        <p:spPr>
          <a:xfrm>
            <a:off x="16013850" y="6743700"/>
            <a:ext cx="1957499" cy="3319879"/>
          </a:xfrm>
          <a:prstGeom prst="rect">
            <a:avLst/>
          </a:prstGeom>
        </p:spPr>
      </p:pic>
    </p:spTree>
    <p:extLst>
      <p:ext uri="{BB962C8B-B14F-4D97-AF65-F5344CB8AC3E}">
        <p14:creationId xmlns:p14="http://schemas.microsoft.com/office/powerpoint/2010/main" val="79158720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66027" y="800100"/>
            <a:ext cx="16078973" cy="8763000"/>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41488" y="7538447"/>
            <a:ext cx="1796427" cy="2829020"/>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r="18941" b="23301"/>
          <a:stretch>
            <a:fillRect/>
          </a:stretch>
        </p:blipFill>
        <p:spPr>
          <a:xfrm rot="181335">
            <a:off x="15660797" y="303542"/>
            <a:ext cx="2404625" cy="2255389"/>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flipH="1">
            <a:off x="15293719" y="8001678"/>
            <a:ext cx="1930447" cy="2078544"/>
          </a:xfrm>
          <a:prstGeom prst="rect">
            <a:avLst/>
          </a:prstGeom>
        </p:spPr>
      </p:pic>
      <p:sp>
        <p:nvSpPr>
          <p:cNvPr id="14" name="Rectangle 13"/>
          <p:cNvSpPr/>
          <p:nvPr/>
        </p:nvSpPr>
        <p:spPr>
          <a:xfrm>
            <a:off x="1853137" y="2628900"/>
            <a:ext cx="14182737" cy="3124381"/>
          </a:xfrm>
          <a:prstGeom prst="rect">
            <a:avLst/>
          </a:prstGeom>
        </p:spPr>
        <p:txBody>
          <a:bodyPr wrap="square">
            <a:spAutoFit/>
          </a:bodyPr>
          <a:lstStyle/>
          <a:p>
            <a:pPr lvl="0" algn="ctr">
              <a:lnSpc>
                <a:spcPct val="150000"/>
              </a:lnSpc>
              <a:defRPr/>
            </a:pPr>
            <a:r>
              <a:rPr lang="vi-VN" sz="7000" b="1" kern="0">
                <a:solidFill>
                  <a:srgbClr val="FF0000"/>
                </a:solidFill>
              </a:rPr>
              <a:t>CHƯƠNG II. HẰNG ĐẲNG THỨC ĐÁNG NHỚ VÀ ỨNG DỤNG</a:t>
            </a:r>
            <a:endParaRPr lang="vi-VN" sz="7000" b="1" kern="0" dirty="0">
              <a:solidFill>
                <a:srgbClr val="FF0000"/>
              </a:solidFill>
            </a:endParaRPr>
          </a:p>
        </p:txBody>
      </p:sp>
      <p:sp>
        <p:nvSpPr>
          <p:cNvPr id="16" name="Rectangle 15"/>
          <p:cNvSpPr/>
          <p:nvPr/>
        </p:nvSpPr>
        <p:spPr>
          <a:xfrm>
            <a:off x="2202279" y="6082882"/>
            <a:ext cx="13484451" cy="1407373"/>
          </a:xfrm>
          <a:prstGeom prst="rect">
            <a:avLst/>
          </a:prstGeom>
        </p:spPr>
        <p:txBody>
          <a:bodyPr wrap="square">
            <a:spAutoFit/>
          </a:bodyPr>
          <a:lstStyle/>
          <a:p>
            <a:pPr lvl="0" algn="ctr">
              <a:lnSpc>
                <a:spcPct val="150000"/>
              </a:lnSpc>
              <a:defRPr/>
            </a:pPr>
            <a:r>
              <a:rPr lang="vi-VN" sz="6500" b="1" kern="0">
                <a:solidFill>
                  <a:srgbClr val="00B050"/>
                </a:solidFill>
                <a:ea typeface="Calibri" panose="020F0502020204030204" pitchFamily="34" charset="0"/>
                <a:cs typeface="Arial" panose="020B0604020202020204" pitchFamily="34" charset="0"/>
              </a:rPr>
              <a:t>LUYỆN TẬP CHUNG </a:t>
            </a:r>
            <a:endParaRPr lang="vi-VN" sz="6500" b="1" kern="0" dirty="0">
              <a:solidFill>
                <a:srgbClr val="00B050"/>
              </a:solidFill>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304800" y="219150"/>
            <a:ext cx="17678400" cy="980115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4449493">
            <a:off x="934972" y="8763021"/>
            <a:ext cx="1178057" cy="1778200"/>
          </a:xfrm>
          <a:prstGeom prst="rect">
            <a:avLst/>
          </a:prstGeom>
        </p:spPr>
      </p:pic>
      <p:pic>
        <p:nvPicPr>
          <p:cNvPr id="1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1044844" flipH="1">
            <a:off x="16680211" y="8584733"/>
            <a:ext cx="1205754" cy="1307051"/>
          </a:xfrm>
          <a:prstGeom prst="rect">
            <a:avLst/>
          </a:prstGeom>
        </p:spPr>
      </p:pic>
      <p:grpSp>
        <p:nvGrpSpPr>
          <p:cNvPr id="14" name="Group 13"/>
          <p:cNvGrpSpPr/>
          <p:nvPr/>
        </p:nvGrpSpPr>
        <p:grpSpPr>
          <a:xfrm>
            <a:off x="1157654" y="832719"/>
            <a:ext cx="5665686" cy="1065198"/>
            <a:chOff x="3264003" y="451543"/>
            <a:chExt cx="12385700" cy="1368333"/>
          </a:xfrm>
        </p:grpSpPr>
        <p:sp>
          <p:nvSpPr>
            <p:cNvPr id="15" name="Rectangle 14"/>
            <p:cNvSpPr/>
            <p:nvPr/>
          </p:nvSpPr>
          <p:spPr>
            <a:xfrm>
              <a:off x="3264003" y="490305"/>
              <a:ext cx="12385700" cy="132957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3763743" y="451543"/>
              <a:ext cx="11379191" cy="1304701"/>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2.18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1"/>
              <p:cNvSpPr>
                <a:spLocks noChangeArrowheads="1"/>
              </p:cNvSpPr>
              <p:nvPr/>
            </p:nvSpPr>
            <p:spPr bwMode="auto">
              <a:xfrm>
                <a:off x="1295400" y="2095500"/>
                <a:ext cx="11499302" cy="184665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nSpc>
                    <a:spcPct val="150000"/>
                  </a:lnSpc>
                </a:pPr>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a</a:t>
                </a:r>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      </a:t>
                </a:r>
                <a14:m>
                  <m:oMath xmlns:m="http://schemas.openxmlformats.org/officeDocument/2006/math">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oMath>
                </a14:m>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 </a:t>
                </a:r>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tại </a:t>
                </a:r>
                <a14:m>
                  <m:oMath xmlns:m="http://schemas.openxmlformats.org/officeDocument/2006/math">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𝑥</m:t>
                    </m:r>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=99</m:t>
                    </m:r>
                  </m:oMath>
                </a14:m>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a:t>
                </a:r>
                <a:endParaRPr kumimoji="0" lang="en-US" altLang="en-US" sz="4000" b="0" i="0" u="none" strike="noStrike" cap="none" normalizeH="0" baseline="0" smtClean="0">
                  <a:ln>
                    <a:noFill/>
                  </a:ln>
                  <a:solidFill>
                    <a:schemeClr val="tx1"/>
                  </a:solidFill>
                  <a:effectLst/>
                  <a:latin typeface="Arial" panose="020B0604020202020204" pitchFamily="34" charset="0"/>
                </a:endParaRPr>
              </a:p>
              <a:p>
                <a:pPr lvl="0">
                  <a:lnSpc>
                    <a:spcPct val="150000"/>
                  </a:lnSpc>
                </a:pPr>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b)      </a:t>
                </a:r>
                <a14:m>
                  <m:oMath xmlns:m="http://schemas.openxmlformats.org/officeDocument/2006/math">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 tại </a:t>
                </a:r>
                <a14:m>
                  <m:oMath xmlns:m="http://schemas.openxmlformats.org/officeDocument/2006/math">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𝑥</m:t>
                    </m:r>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=88</m:t>
                    </m:r>
                  </m:oMath>
                </a14:m>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 và </a:t>
                </a:r>
                <a14:m>
                  <m:oMath xmlns:m="http://schemas.openxmlformats.org/officeDocument/2006/math">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𝑦</m:t>
                    </m:r>
                    <m:r>
                      <a:rPr kumimoji="0" lang="en-US" altLang="en-US" sz="4000" b="0" i="1" u="none" strike="noStrike" cap="none" normalizeH="0" baseline="0" smtClean="0">
                        <a:ln>
                          <a:noFill/>
                        </a:ln>
                        <a:solidFill>
                          <a:srgbClr val="000000"/>
                        </a:solidFill>
                        <a:effectLst/>
                        <a:latin typeface="Cambria Math" panose="02040503050406030204" pitchFamily="18" charset="0"/>
                        <a:ea typeface="OpenSans"/>
                      </a:rPr>
                      <m:t>=−12</m:t>
                    </m:r>
                  </m:oMath>
                </a14:m>
                <a:r>
                  <a:rPr kumimoji="0" lang="en-US" altLang="en-US" sz="4000" b="0" i="0" u="none" strike="noStrike" cap="none" normalizeH="0" baseline="0" smtClean="0">
                    <a:ln>
                      <a:noFill/>
                    </a:ln>
                    <a:solidFill>
                      <a:srgbClr val="000000"/>
                    </a:solidFill>
                    <a:effectLst/>
                    <a:latin typeface="Arial" panose="020B0604020202020204" pitchFamily="34" charset="0"/>
                    <a:ea typeface="OpenSans"/>
                  </a:rPr>
                  <a:t>.</a:t>
                </a:r>
                <a:endParaRPr kumimoji="0" lang="en-US" altLang="en-US" sz="4000" b="0" i="0" u="none" strike="noStrike" cap="none" normalizeH="0" baseline="0" smtClean="0">
                  <a:ln>
                    <a:noFill/>
                  </a:ln>
                  <a:solidFill>
                    <a:srgbClr val="000000"/>
                  </a:solidFill>
                  <a:effectLst/>
                  <a:latin typeface="Arial" panose="020B0604020202020204" pitchFamily="34" charset="0"/>
                  <a:ea typeface="OpenSans"/>
                </a:endParaRPr>
              </a:p>
            </p:txBody>
          </p:sp>
        </mc:Choice>
        <mc:Fallback>
          <p:sp>
            <p:nvSpPr>
              <p:cNvPr id="3" name="Rectangle 1"/>
              <p:cNvSpPr>
                <a:spLocks noRot="1" noChangeAspect="1" noMove="1" noResize="1" noEditPoints="1" noAdjustHandles="1" noChangeArrowheads="1" noChangeShapeType="1" noTextEdit="1"/>
              </p:cNvSpPr>
              <p:nvPr/>
            </p:nvSpPr>
            <p:spPr bwMode="auto">
              <a:xfrm>
                <a:off x="1295400" y="2095500"/>
                <a:ext cx="11499302" cy="1846659"/>
              </a:xfrm>
              <a:prstGeom prst="rect">
                <a:avLst/>
              </a:prstGeom>
              <a:blipFill>
                <a:blip r:embed="rId9"/>
                <a:stretch>
                  <a:fillRect l="-2704" r="-1697" b="-1023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7" name="Oval Callout 16"/>
          <p:cNvSpPr/>
          <p:nvPr/>
        </p:nvSpPr>
        <p:spPr>
          <a:xfrm>
            <a:off x="8286750" y="4320658"/>
            <a:ext cx="1714500" cy="959485"/>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1177706" y="5625048"/>
                <a:ext cx="16653094" cy="3785652"/>
              </a:xfrm>
              <a:prstGeom prst="rect">
                <a:avLst/>
              </a:prstGeom>
            </p:spPr>
            <p:txBody>
              <a:bodyPr wrap="square">
                <a:spAutoFit/>
              </a:bodyPr>
              <a:lstStyle/>
              <a:p>
                <a:pPr algn="just">
                  <a:lnSpc>
                    <a:spcPct val="150000"/>
                  </a:lnSpc>
                  <a:spcAft>
                    <a:spcPts val="0"/>
                  </a:spcAft>
                </a:pPr>
                <a:r>
                  <a:rPr lang="fr-FR" sz="400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Thay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=99</m:t>
                    </m:r>
                  </m:oMath>
                </a14:m>
                <a:r>
                  <a:rPr lang="fr-FR" sz="4000">
                    <a:effectLst/>
                    <a:latin typeface="Arial" panose="020B0604020202020204" pitchFamily="34" charset="0"/>
                    <a:ea typeface="Calibri" panose="020F0502020204030204" pitchFamily="34" charset="0"/>
                    <a:cs typeface="Arial" panose="020B0604020202020204" pitchFamily="34" charset="0"/>
                  </a:rPr>
                  <a:t> </a:t>
                </a:r>
                <a:r>
                  <a:rPr lang="en-US" sz="4000" smtClean="0">
                    <a:effectLst/>
                    <a:latin typeface="Arial" panose="020B0604020202020204" pitchFamily="34" charset="0"/>
                    <a:ea typeface="Calibri" panose="020F0502020204030204" pitchFamily="34" charset="0"/>
                    <a:cs typeface="Arial" panose="020B0604020202020204" pitchFamily="34" charset="0"/>
                  </a:rPr>
                  <a:t>ta </a:t>
                </a:r>
                <a:r>
                  <a:rPr lang="fr-FR" sz="4000" smtClean="0">
                    <a:effectLst/>
                    <a:latin typeface="Arial" panose="020B0604020202020204" pitchFamily="34" charset="0"/>
                    <a:ea typeface="Calibri" panose="020F0502020204030204" pitchFamily="34" charset="0"/>
                    <a:cs typeface="Arial" panose="020B0604020202020204" pitchFamily="34" charset="0"/>
                  </a:rPr>
                  <a:t>có</a:t>
                </a:r>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0"/>
                  </a:spcAft>
                </a:pP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99+1</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=100 000</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Thay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=88;</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12</m:t>
                    </m:r>
                  </m:oMath>
                </a14:m>
                <a:r>
                  <a:rPr lang="fr-FR" sz="4000">
                    <a:effectLst/>
                    <a:latin typeface="Arial" panose="020B0604020202020204" pitchFamily="34" charset="0"/>
                    <a:ea typeface="Calibri" panose="020F0502020204030204" pitchFamily="34" charset="0"/>
                    <a:cs typeface="Arial" panose="020B0604020202020204" pitchFamily="34" charset="0"/>
                  </a:rPr>
                  <a:t> </a:t>
                </a:r>
                <a:r>
                  <a:rPr lang="en-US" sz="4000" smtClean="0">
                    <a:effectLst/>
                    <a:latin typeface="Arial" panose="020B0604020202020204" pitchFamily="34" charset="0"/>
                    <a:ea typeface="Calibri" panose="020F0502020204030204" pitchFamily="34" charset="0"/>
                    <a:cs typeface="Arial" panose="020B0604020202020204" pitchFamily="34" charset="0"/>
                  </a:rPr>
                  <a:t>ta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0"/>
                  </a:spcAft>
                </a:pP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88</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12</m:t>
                                </m:r>
                              </m:e>
                            </m:d>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=100 000</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177706" y="5625048"/>
                <a:ext cx="16653094" cy="3785652"/>
              </a:xfrm>
              <a:prstGeom prst="rect">
                <a:avLst/>
              </a:prstGeom>
              <a:blipFill>
                <a:blip r:embed="rId10"/>
                <a:stretch>
                  <a:fillRect l="-1281"/>
                </a:stretch>
              </a:blipFill>
            </p:spPr>
            <p:txBody>
              <a:bodyPr/>
              <a:lstStyle/>
              <a:p>
                <a:r>
                  <a:rPr lang="en-US">
                    <a:noFill/>
                  </a:rPr>
                  <a:t> </a:t>
                </a:r>
              </a:p>
            </p:txBody>
          </p:sp>
        </mc:Fallback>
      </mc:AlternateContent>
      <p:sp>
        <p:nvSpPr>
          <p:cNvPr id="7" name="Rectangle 6"/>
          <p:cNvSpPr/>
          <p:nvPr/>
        </p:nvSpPr>
        <p:spPr>
          <a:xfrm>
            <a:off x="7009188" y="854733"/>
            <a:ext cx="8513869" cy="1015663"/>
          </a:xfrm>
          <a:prstGeom prst="rect">
            <a:avLst/>
          </a:prstGeom>
        </p:spPr>
        <p:txBody>
          <a:bodyPr wrap="none">
            <a:spAutoFit/>
          </a:bodyPr>
          <a:lstStyle/>
          <a:p>
            <a:pPr lvl="0" eaLnBrk="0" fontAlgn="base" hangingPunct="0">
              <a:lnSpc>
                <a:spcPct val="150000"/>
              </a:lnSpc>
              <a:spcBef>
                <a:spcPct val="0"/>
              </a:spcBef>
              <a:spcAft>
                <a:spcPct val="0"/>
              </a:spcAft>
            </a:pPr>
            <a:r>
              <a:rPr lang="en-US" altLang="en-US" sz="4000">
                <a:solidFill>
                  <a:srgbClr val="000000"/>
                </a:solidFill>
                <a:latin typeface="Arial" panose="020B0604020202020204" pitchFamily="34" charset="0"/>
                <a:ea typeface="OpenSans"/>
              </a:rPr>
              <a:t>Tính nhanh giá trị của các biểu thức:</a:t>
            </a:r>
            <a:endParaRPr lang="en-US" altLang="en-US" sz="4000">
              <a:solidFill>
                <a:prstClr val="black"/>
              </a:solidFill>
              <a:latin typeface="Arial" panose="020B0604020202020204" pitchFamily="34" charset="0"/>
            </a:endParaRPr>
          </a:p>
        </p:txBody>
      </p:sp>
      <p:pic>
        <p:nvPicPr>
          <p:cNvPr id="9" name="Picture 8"/>
          <p:cNvPicPr>
            <a:picLocks noChangeAspect="1"/>
          </p:cNvPicPr>
          <p:nvPr/>
        </p:nvPicPr>
        <p:blipFill>
          <a:blip r:embed="rId11"/>
          <a:stretch>
            <a:fillRect/>
          </a:stretch>
        </p:blipFill>
        <p:spPr>
          <a:xfrm>
            <a:off x="16369717" y="1340550"/>
            <a:ext cx="1137605" cy="2195934"/>
          </a:xfrm>
          <a:prstGeom prst="rect">
            <a:avLst/>
          </a:prstGeom>
        </p:spPr>
      </p:pic>
    </p:spTree>
    <p:extLst>
      <p:ext uri="{BB962C8B-B14F-4D97-AF65-F5344CB8AC3E}">
        <p14:creationId xmlns:p14="http://schemas.microsoft.com/office/powerpoint/2010/main" val="186994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anim calcmode="lin" valueType="num">
                                      <p:cBhvr>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5">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fade">
                                      <p:cBhvr>
                                        <p:cTn id="29" dur="500"/>
                                        <p:tgtEl>
                                          <p:spTgt spid="5">
                                            <p:txEl>
                                              <p:pRg st="1" end="1"/>
                                            </p:txEl>
                                          </p:spTgt>
                                        </p:tgtEl>
                                      </p:cBhvr>
                                    </p:animEffect>
                                    <p:anim calcmode="lin" valueType="num">
                                      <p:cBhvr>
                                        <p:cTn id="3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1"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6" dur="500"/>
                                        <p:tgtEl>
                                          <p:spTgt spid="5">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55101">
            <a:off x="17120439" y="8883609"/>
            <a:ext cx="1054355" cy="1591480"/>
          </a:xfrm>
          <a:prstGeom prst="rect">
            <a:avLst/>
          </a:prstGeom>
        </p:spPr>
      </p:pic>
      <p:pic>
        <p:nvPicPr>
          <p:cNvPr id="1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84310">
            <a:off x="-165190" y="222954"/>
            <a:ext cx="1281917" cy="1389612"/>
          </a:xfrm>
          <a:prstGeom prst="rect">
            <a:avLst/>
          </a:prstGeom>
        </p:spPr>
      </p:pic>
      <p:pic>
        <p:nvPicPr>
          <p:cNvPr id="18" name="Picture 1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16203827" y="772378"/>
            <a:ext cx="1474960" cy="1016381"/>
          </a:xfrm>
          <a:prstGeom prst="rect">
            <a:avLst/>
          </a:prstGeom>
        </p:spPr>
      </p:pic>
      <p:grpSp>
        <p:nvGrpSpPr>
          <p:cNvPr id="12" name="Group 11"/>
          <p:cNvGrpSpPr/>
          <p:nvPr/>
        </p:nvGrpSpPr>
        <p:grpSpPr>
          <a:xfrm>
            <a:off x="1378255" y="742203"/>
            <a:ext cx="5665686" cy="1065198"/>
            <a:chOff x="3264003" y="451543"/>
            <a:chExt cx="12385700" cy="1368333"/>
          </a:xfrm>
        </p:grpSpPr>
        <p:sp>
          <p:nvSpPr>
            <p:cNvPr id="13" name="Rectangle 12"/>
            <p:cNvSpPr/>
            <p:nvPr/>
          </p:nvSpPr>
          <p:spPr>
            <a:xfrm>
              <a:off x="3264003" y="490305"/>
              <a:ext cx="12385700" cy="132957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763743" y="451543"/>
              <a:ext cx="11379191" cy="1304701"/>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2.19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1"/>
              <p:cNvSpPr>
                <a:spLocks noChangeArrowheads="1"/>
              </p:cNvSpPr>
              <p:nvPr/>
            </p:nvSpPr>
            <p:spPr bwMode="auto">
              <a:xfrm>
                <a:off x="1382266" y="2201459"/>
                <a:ext cx="9982200" cy="184665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0"/>
                  </a:spcBef>
                  <a:spcAft>
                    <a:spcPts val="0"/>
                  </a:spcAft>
                </a:pPr>
                <a:r>
                  <a:rPr lang="fr-FR" sz="400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a:t>
                </a:r>
                <a:r>
                  <a:rPr lang="fr-FR" sz="40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oMath>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a:p>
                <a:pPr lvl="0">
                  <a:lnSpc>
                    <a:spcPct val="150000"/>
                  </a:lnSpc>
                </a:pPr>
                <a:r>
                  <a:rPr lang="fr-FR" sz="4000">
                    <a:solidFill>
                      <a:prstClr val="black"/>
                    </a:solidFill>
                    <a:latin typeface="Times New Roman" panose="02020603050405020304" pitchFamily="18" charset="0"/>
                    <a:ea typeface="Calibri" panose="020F0502020204030204" pitchFamily="34" charset="0"/>
                    <a:cs typeface="Times New Roman" panose="02020603050405020304" pitchFamily="18" charset="0"/>
                  </a:rPr>
                  <a:t>b)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endParaRPr kumimoji="0" lang="en-US" altLang="en-US" sz="4000" b="0" i="0" u="none" strike="noStrike" cap="none" normalizeH="0" baseline="0" smtClean="0">
                  <a:ln>
                    <a:noFill/>
                  </a:ln>
                  <a:solidFill>
                    <a:schemeClr val="tx1"/>
                  </a:solidFill>
                  <a:effectLst/>
                  <a:latin typeface="Arial" panose="020B0604020202020204" pitchFamily="34" charset="0"/>
                </a:endParaRPr>
              </a:p>
            </p:txBody>
          </p:sp>
        </mc:Choice>
        <mc:Fallback>
          <p:sp>
            <p:nvSpPr>
              <p:cNvPr id="3" name="Rectangle 1"/>
              <p:cNvSpPr>
                <a:spLocks noRot="1" noChangeAspect="1" noMove="1" noResize="1" noEditPoints="1" noAdjustHandles="1" noChangeArrowheads="1" noChangeShapeType="1" noTextEdit="1"/>
              </p:cNvSpPr>
              <p:nvPr/>
            </p:nvSpPr>
            <p:spPr bwMode="auto">
              <a:xfrm>
                <a:off x="1382266" y="2201459"/>
                <a:ext cx="9982200" cy="1846659"/>
              </a:xfrm>
              <a:prstGeom prst="rect">
                <a:avLst/>
              </a:prstGeom>
              <a:blipFill>
                <a:blip r:embed="rId29"/>
                <a:stretch>
                  <a:fillRect l="-3115" b="-1056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382266" y="5753100"/>
                <a:ext cx="16916400" cy="3785652"/>
              </a:xfrm>
              <a:prstGeom prst="rect">
                <a:avLst/>
              </a:prstGeom>
            </p:spPr>
            <p:txBody>
              <a:bodyPr wrap="square">
                <a:spAutoFit/>
              </a:bodyPr>
              <a:lstStyle/>
              <a:p>
                <a:pPr algn="just">
                  <a:lnSpc>
                    <a:spcPct val="150000"/>
                  </a:lnSpc>
                  <a:spcAft>
                    <a:spcPts val="0"/>
                  </a:spcAft>
                </a:pPr>
                <a:r>
                  <a:rPr lang="fr-FR" sz="4000" smtClean="0">
                    <a:latin typeface="Times New Roman" panose="02020603050405020304" pitchFamily="18" charset="0"/>
                    <a:ea typeface="Calibri" panose="020F0502020204030204" pitchFamily="34" charset="0"/>
                    <a:cs typeface="Times New Roman" panose="02020603050405020304" pitchFamily="18" charset="0"/>
                  </a:rPr>
                  <a:t>a)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oMath>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+12</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oMath>
                  </m:oMathPara>
                </a14:m>
                <a:endParaRPr lang="en-US" sz="4000"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+48</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oMath>
                  </m:oMathPara>
                </a14:m>
                <a:endParaRPr lang="en-US" sz="4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382266" y="5753100"/>
                <a:ext cx="16916400" cy="3785652"/>
              </a:xfrm>
              <a:prstGeom prst="rect">
                <a:avLst/>
              </a:prstGeom>
              <a:blipFill>
                <a:blip r:embed="rId30"/>
                <a:stretch>
                  <a:fillRect l="-1297"/>
                </a:stretch>
              </a:blipFill>
            </p:spPr>
            <p:txBody>
              <a:bodyPr/>
              <a:lstStyle/>
              <a:p>
                <a:r>
                  <a:rPr lang="en-US">
                    <a:noFill/>
                  </a:rPr>
                  <a:t> </a:t>
                </a:r>
              </a:p>
            </p:txBody>
          </p:sp>
        </mc:Fallback>
      </mc:AlternateContent>
      <p:sp>
        <p:nvSpPr>
          <p:cNvPr id="7" name="Rectangle 6"/>
          <p:cNvSpPr/>
          <p:nvPr/>
        </p:nvSpPr>
        <p:spPr>
          <a:xfrm>
            <a:off x="7272541" y="742203"/>
            <a:ext cx="5376793" cy="1015663"/>
          </a:xfrm>
          <a:prstGeom prst="rect">
            <a:avLst/>
          </a:prstGeom>
        </p:spPr>
        <p:txBody>
          <a:bodyPr wrap="none">
            <a:spAutoFit/>
          </a:bodyPr>
          <a:lstStyle/>
          <a:p>
            <a:pPr lvl="0" eaLnBrk="0" fontAlgn="base" hangingPunct="0">
              <a:lnSpc>
                <a:spcPct val="150000"/>
              </a:lnSpc>
              <a:spcBef>
                <a:spcPct val="0"/>
              </a:spcBef>
              <a:spcAft>
                <a:spcPct val="0"/>
              </a:spcAft>
            </a:pPr>
            <a:r>
              <a:rPr lang="en-US" altLang="en-US" sz="4000">
                <a:solidFill>
                  <a:srgbClr val="000000"/>
                </a:solidFill>
                <a:latin typeface="Arial" panose="020B0604020202020204" pitchFamily="34" charset="0"/>
                <a:ea typeface="OpenSans"/>
              </a:rPr>
              <a:t>Rút gọn biểu thức sau:</a:t>
            </a:r>
            <a:endParaRPr lang="en-US" altLang="en-US" sz="4000">
              <a:solidFill>
                <a:prstClr val="black"/>
              </a:solidFill>
              <a:latin typeface="Arial" panose="020B0604020202020204" pitchFamily="34" charset="0"/>
            </a:endParaRPr>
          </a:p>
        </p:txBody>
      </p:sp>
      <p:sp>
        <p:nvSpPr>
          <p:cNvPr id="22" name="Oval Callout 21"/>
          <p:cNvSpPr/>
          <p:nvPr/>
        </p:nvSpPr>
        <p:spPr>
          <a:xfrm>
            <a:off x="8686800" y="4379664"/>
            <a:ext cx="1714500" cy="916236"/>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429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55101">
            <a:off x="17120439" y="8883609"/>
            <a:ext cx="1054355" cy="1591480"/>
          </a:xfrm>
          <a:prstGeom prst="rect">
            <a:avLst/>
          </a:prstGeom>
        </p:spPr>
      </p:pic>
      <p:pic>
        <p:nvPicPr>
          <p:cNvPr id="11"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884310">
            <a:off x="-165190" y="222954"/>
            <a:ext cx="1281917" cy="1389612"/>
          </a:xfrm>
          <a:prstGeom prst="rect">
            <a:avLst/>
          </a:prstGeom>
        </p:spPr>
      </p:pic>
      <p:pic>
        <p:nvPicPr>
          <p:cNvPr id="18" name="Picture 1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16203827" y="772378"/>
            <a:ext cx="1474960" cy="1016381"/>
          </a:xfrm>
          <a:prstGeom prst="rect">
            <a:avLst/>
          </a:prstGeom>
        </p:spPr>
      </p:pic>
      <p:grpSp>
        <p:nvGrpSpPr>
          <p:cNvPr id="12" name="Group 11"/>
          <p:cNvGrpSpPr/>
          <p:nvPr/>
        </p:nvGrpSpPr>
        <p:grpSpPr>
          <a:xfrm>
            <a:off x="1378255" y="742203"/>
            <a:ext cx="5665686" cy="1065198"/>
            <a:chOff x="3264003" y="451543"/>
            <a:chExt cx="12385700" cy="1368333"/>
          </a:xfrm>
        </p:grpSpPr>
        <p:sp>
          <p:nvSpPr>
            <p:cNvPr id="13" name="Rectangle 12"/>
            <p:cNvSpPr/>
            <p:nvPr/>
          </p:nvSpPr>
          <p:spPr>
            <a:xfrm>
              <a:off x="3264003" y="490305"/>
              <a:ext cx="12385700" cy="132957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3763743" y="451543"/>
              <a:ext cx="11379191" cy="1304701"/>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2.19 (SGK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1"/>
              <p:cNvSpPr>
                <a:spLocks noChangeArrowheads="1"/>
              </p:cNvSpPr>
              <p:nvPr/>
            </p:nvSpPr>
            <p:spPr bwMode="auto">
              <a:xfrm>
                <a:off x="1382266" y="2201459"/>
                <a:ext cx="9982200" cy="184665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a:t>
                </a:r>
                <a:r>
                  <a:rPr kumimoji="0" lang="fr-FR" sz="40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oMath>
                </a14:m>
                <a:endParaRPr kumimoji="0" lang="en-US" sz="4000" b="0" i="0" u="none" strike="noStrike" kern="120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fr-FR" sz="40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14:m>
                  <m:oMath xmlns:m="http://schemas.openxmlformats.org/officeDocument/2006/math">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oMath>
                </a14:m>
                <a:endParaRPr kumimoji="0" lang="en-US" alt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mc:Choice>
        <mc:Fallback>
          <p:sp>
            <p:nvSpPr>
              <p:cNvPr id="3" name="Rectangle 1"/>
              <p:cNvSpPr>
                <a:spLocks noRot="1" noChangeAspect="1" noMove="1" noResize="1" noEditPoints="1" noAdjustHandles="1" noChangeArrowheads="1" noChangeShapeType="1" noTextEdit="1"/>
              </p:cNvSpPr>
              <p:nvPr/>
            </p:nvSpPr>
            <p:spPr bwMode="auto">
              <a:xfrm>
                <a:off x="1382266" y="2201459"/>
                <a:ext cx="9982200" cy="1846659"/>
              </a:xfrm>
              <a:prstGeom prst="rect">
                <a:avLst/>
              </a:prstGeom>
              <a:blipFill>
                <a:blip r:embed="rId29"/>
                <a:stretch>
                  <a:fillRect l="-3115" b="-1056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295400" y="5853648"/>
                <a:ext cx="16916400" cy="3785652"/>
              </a:xfrm>
              <a:prstGeom prst="rect">
                <a:avLst/>
              </a:prstGeom>
            </p:spPr>
            <p:txBody>
              <a:bodyPr wrap="square">
                <a:spAutoFit/>
              </a:bodyPr>
              <a:lstStyle/>
              <a:p>
                <a:pPr lvl="0" algn="just">
                  <a:lnSpc>
                    <a:spcPct val="150000"/>
                  </a:lnSpc>
                  <a:defRPr/>
                </a:pPr>
                <a:r>
                  <a:rPr lang="fr-FR" sz="4000">
                    <a:solidFill>
                      <a:prstClr val="black"/>
                    </a:solidFill>
                    <a:latin typeface="Times New Roman" panose="02020603050405020304" pitchFamily="18" charset="0"/>
                    <a:ea typeface="Calibri" panose="020F0502020204030204" pitchFamily="34" charset="0"/>
                    <a:cs typeface="Times New Roman" panose="02020603050405020304" pitchFamily="18" charset="0"/>
                  </a:rPr>
                  <a:t>b</a:t>
                </a:r>
                <a:r>
                  <a:rPr lang="fr-FR" sz="40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a:p>
                <a:pPr lvl="0" algn="just">
                  <a:lnSpc>
                    <a:spcPct val="150000"/>
                  </a:lnSpc>
                  <a:defRPr/>
                </a:pPr>
                <a:r>
                  <a:rPr lang="fr-FR" sz="400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a:p>
                <a:pPr lvl="0" algn="just">
                  <a:lnSpc>
                    <a:spcPct val="150000"/>
                  </a:lnSpc>
                  <a:defRPr/>
                </a:pPr>
                <a:r>
                  <a:rPr lang="fr-FR" sz="400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oMath>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a:p>
                <a:pPr lvl="0" algn="just">
                  <a:lnSpc>
                    <a:spcPct val="150000"/>
                  </a:lnSpc>
                  <a:defRPr/>
                </a:pPr>
                <a:r>
                  <a:rPr lang="fr-FR" sz="400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295400" y="5853648"/>
                <a:ext cx="16916400" cy="3785652"/>
              </a:xfrm>
              <a:prstGeom prst="rect">
                <a:avLst/>
              </a:prstGeom>
              <a:blipFill>
                <a:blip r:embed="rId30"/>
                <a:stretch>
                  <a:fillRect l="-1297"/>
                </a:stretch>
              </a:blipFill>
            </p:spPr>
            <p:txBody>
              <a:bodyPr/>
              <a:lstStyle/>
              <a:p>
                <a:r>
                  <a:rPr lang="en-US">
                    <a:noFill/>
                  </a:rPr>
                  <a:t> </a:t>
                </a:r>
              </a:p>
            </p:txBody>
          </p:sp>
        </mc:Fallback>
      </mc:AlternateContent>
      <p:sp>
        <p:nvSpPr>
          <p:cNvPr id="7" name="Rectangle 6"/>
          <p:cNvSpPr/>
          <p:nvPr/>
        </p:nvSpPr>
        <p:spPr>
          <a:xfrm>
            <a:off x="7272541" y="742203"/>
            <a:ext cx="5376793" cy="1015663"/>
          </a:xfrm>
          <a:prstGeom prst="rect">
            <a:avLst/>
          </a:prstGeom>
        </p:spPr>
        <p:txBody>
          <a:bodyPr wrap="none">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srgbClr val="000000"/>
                </a:solidFill>
                <a:effectLst/>
                <a:uLnTx/>
                <a:uFillTx/>
                <a:latin typeface="Arial" panose="020B0604020202020204" pitchFamily="34" charset="0"/>
                <a:ea typeface="OpenSans"/>
                <a:cs typeface="+mn-cs"/>
              </a:rPr>
              <a:t>Rút gọn biểu thức sau:</a:t>
            </a:r>
            <a:endParaRPr kumimoji="0" lang="en-US" alt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Oval Callout 21"/>
          <p:cNvSpPr/>
          <p:nvPr/>
        </p:nvSpPr>
        <p:spPr>
          <a:xfrm>
            <a:off x="8686800" y="4379664"/>
            <a:ext cx="1714500" cy="916236"/>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2194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942341" y="495300"/>
            <a:ext cx="16403317" cy="92964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19157" y="351522"/>
            <a:ext cx="2397119" cy="159708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50317">
            <a:off x="16189864" y="8017396"/>
            <a:ext cx="1490734" cy="2250165"/>
          </a:xfrm>
          <a:prstGeom prst="rect">
            <a:avLst/>
          </a:prstGeom>
        </p:spPr>
      </p:pic>
      <p:sp>
        <p:nvSpPr>
          <p:cNvPr id="9" name="Rectangle 8"/>
          <p:cNvSpPr/>
          <p:nvPr/>
        </p:nvSpPr>
        <p:spPr>
          <a:xfrm>
            <a:off x="6066642" y="2933700"/>
            <a:ext cx="6154712" cy="1609736"/>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1000"/>
              </a:spcAft>
              <a:buClrTx/>
              <a:buSzTx/>
              <a:buFontTx/>
              <a:buNone/>
              <a:tabLst/>
              <a:defRPr/>
            </a:pPr>
            <a:r>
              <a:rPr kumimoji="0" lang="en-US" sz="75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VẬN</a:t>
            </a:r>
            <a:r>
              <a:rPr kumimoji="0" lang="en-US" sz="7500" b="1" i="0" u="none" strike="noStrike" kern="1200" cap="none" spc="0" normalizeH="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DỤNG</a:t>
            </a:r>
            <a:endParaRPr kumimoji="0" lang="en-US" sz="75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0"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48"/>
              </a:ext>
            </a:extLst>
          </a:blip>
          <a:srcRect/>
          <a:stretch>
            <a:fillRect/>
          </a:stretch>
        </p:blipFill>
        <p:spPr>
          <a:xfrm>
            <a:off x="5046687" y="6667501"/>
            <a:ext cx="8194623" cy="3124200"/>
          </a:xfrm>
          <a:prstGeom prst="rect">
            <a:avLst/>
          </a:prstGeom>
        </p:spPr>
      </p:pic>
      <p:pic>
        <p:nvPicPr>
          <p:cNvPr id="11" name="Picture 5"/>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785137">
            <a:off x="709181" y="7951238"/>
            <a:ext cx="1974206" cy="2140061"/>
          </a:xfrm>
          <a:prstGeom prst="rect">
            <a:avLst/>
          </a:prstGeom>
        </p:spPr>
      </p:pic>
      <p:sp>
        <p:nvSpPr>
          <p:cNvPr id="17" name="Pentagon 16"/>
          <p:cNvSpPr/>
          <p:nvPr/>
        </p:nvSpPr>
        <p:spPr>
          <a:xfrm>
            <a:off x="762000" y="518159"/>
            <a:ext cx="2672080" cy="1447800"/>
          </a:xfrm>
          <a:prstGeom prst="homePlate">
            <a:avLst/>
          </a:prstGeom>
          <a:solidFill>
            <a:srgbClr val="EF9F5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5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02939175"/>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57199" y="419100"/>
            <a:ext cx="17373599" cy="9426954"/>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785137">
            <a:off x="16205534" y="470361"/>
            <a:ext cx="1631199" cy="1768239"/>
          </a:xfrm>
          <a:prstGeom prst="rect">
            <a:avLst/>
          </a:prstGeom>
        </p:spPr>
      </p:pic>
      <p:pic>
        <p:nvPicPr>
          <p:cNvPr id="25" name="Picture 7">
            <a:extLst>
              <a:ext uri="{FF2B5EF4-FFF2-40B4-BE49-F238E27FC236}">
                <a16:creationId xmlns:a16="http://schemas.microsoft.com/office/drawing/2014/main" id="{DB0C73D7-1311-4EE9-9BCC-2DB3FE94873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57199" y="558751"/>
            <a:ext cx="1274705" cy="1297410"/>
          </a:xfrm>
          <a:prstGeom prst="rect">
            <a:avLst/>
          </a:prstGeom>
        </p:spPr>
      </p:pic>
      <p:sp>
        <p:nvSpPr>
          <p:cNvPr id="14" name="Oval Callout 13"/>
          <p:cNvSpPr/>
          <p:nvPr/>
        </p:nvSpPr>
        <p:spPr>
          <a:xfrm>
            <a:off x="8285140" y="4152900"/>
            <a:ext cx="1714500" cy="82274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6" name="Rectangle 5"/>
              <p:cNvSpPr/>
              <p:nvPr/>
            </p:nvSpPr>
            <p:spPr>
              <a:xfrm>
                <a:off x="1899658" y="2095500"/>
                <a:ext cx="11049000" cy="1846659"/>
              </a:xfrm>
              <a:prstGeom prst="rect">
                <a:avLst/>
              </a:prstGeom>
            </p:spPr>
            <p:txBody>
              <a:bodyPr wrap="square">
                <a:spAutoFit/>
              </a:bodyPr>
              <a:lstStyle/>
              <a:p>
                <a:pPr lvl="0" algn="just">
                  <a:lnSpc>
                    <a:spcPct val="150000"/>
                  </a:lnSpc>
                </a:pPr>
                <a:r>
                  <a:rPr lang="en-US" sz="3800">
                    <a:solidFill>
                      <a:srgbClr val="000000"/>
                    </a:solidFill>
                    <a:latin typeface="OpenSans"/>
                  </a:rPr>
                  <a:t>Chứng minh rằng </a:t>
                </a:r>
                <a14:m>
                  <m:oMath xmlns:m="http://schemas.openxmlformats.org/officeDocument/2006/math">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e>
                      <m: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e>
                      <m: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e>
                        </m:d>
                      </m:e>
                      <m: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ab</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endParaRPr lang="en-US" sz="3800">
                  <a:solidFill>
                    <a:srgbClr val="000000"/>
                  </a:solidFill>
                  <a:latin typeface="OpenSans"/>
                </a:endParaRPr>
              </a:p>
              <a:p>
                <a:pPr>
                  <a:lnSpc>
                    <a:spcPct val="150000"/>
                  </a:lnSpc>
                </a:pPr>
                <a:r>
                  <a:rPr lang="en-US" sz="3800">
                    <a:solidFill>
                      <a:srgbClr val="000000"/>
                    </a:solidFill>
                    <a:latin typeface="OpenSans"/>
                  </a:rPr>
                  <a:t>Áp dụng, tính </a:t>
                </a:r>
                <a14:m>
                  <m:oMath xmlns:m="http://schemas.openxmlformats.org/officeDocument/2006/math">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e>
                      <m: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e>
                      <m:sup>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en-US" sz="3800">
                    <a:solidFill>
                      <a:srgbClr val="000000"/>
                    </a:solidFill>
                    <a:latin typeface="OpenSans"/>
                  </a:rPr>
                  <a:t> biết</a:t>
                </a:r>
                <a:r>
                  <a:rPr lang="en-US" sz="3800">
                    <a:solidFill>
                      <a:srgbClr val="000000"/>
                    </a:solidFill>
                    <a:latin typeface="OpenSans"/>
                  </a:rPr>
                  <a:t> </a:t>
                </a:r>
                <a14:m>
                  <m:oMath xmlns:m="http://schemas.openxmlformats.org/officeDocument/2006/math">
                    <m:r>
                      <m:rPr>
                        <m:sty m:val="p"/>
                      </m:rPr>
                      <a:rPr lang="en-US" sz="3800" i="0" smtClean="0">
                        <a:solidFill>
                          <a:srgbClr val="000000"/>
                        </a:solidFill>
                        <a:latin typeface="Cambria Math" panose="02040503050406030204" pitchFamily="18" charset="0"/>
                      </a:rPr>
                      <m:t>a</m:t>
                    </m:r>
                    <m:r>
                      <a:rPr lang="en-US" sz="3800" i="0" smtClean="0">
                        <a:solidFill>
                          <a:srgbClr val="000000"/>
                        </a:solidFill>
                        <a:latin typeface="Cambria Math" panose="02040503050406030204" pitchFamily="18" charset="0"/>
                      </a:rPr>
                      <m:t>+</m:t>
                    </m:r>
                    <m:r>
                      <m:rPr>
                        <m:sty m:val="p"/>
                      </m:rPr>
                      <a:rPr lang="en-US" sz="3800" i="0" smtClean="0">
                        <a:solidFill>
                          <a:srgbClr val="000000"/>
                        </a:solidFill>
                        <a:latin typeface="Cambria Math" panose="02040503050406030204" pitchFamily="18" charset="0"/>
                      </a:rPr>
                      <m:t>b</m:t>
                    </m:r>
                    <m:r>
                      <a:rPr lang="en-US" sz="3800" i="0" smtClean="0">
                        <a:solidFill>
                          <a:srgbClr val="000000"/>
                        </a:solidFill>
                        <a:latin typeface="Cambria Math" panose="02040503050406030204" pitchFamily="18" charset="0"/>
                      </a:rPr>
                      <m:t>=4</m:t>
                    </m:r>
                  </m:oMath>
                </a14:m>
                <a:r>
                  <a:rPr lang="en-US" sz="3800" smtClean="0">
                    <a:solidFill>
                      <a:srgbClr val="000000"/>
                    </a:solidFill>
                    <a:latin typeface="OpenSans"/>
                  </a:rPr>
                  <a:t> và</a:t>
                </a:r>
                <a:r>
                  <a:rPr lang="en-US" sz="3800">
                    <a:solidFill>
                      <a:srgbClr val="000000"/>
                    </a:solidFill>
                    <a:latin typeface="OpenSans"/>
                  </a:rPr>
                  <a:t> </a:t>
                </a:r>
                <a14:m>
                  <m:oMath xmlns:m="http://schemas.openxmlformats.org/officeDocument/2006/math">
                    <m:r>
                      <m:rPr>
                        <m:sty m:val="p"/>
                      </m:rPr>
                      <a:rPr lang="en-US" sz="3800" i="0" smtClean="0">
                        <a:solidFill>
                          <a:srgbClr val="000000"/>
                        </a:solidFill>
                        <a:latin typeface="Cambria Math" panose="02040503050406030204" pitchFamily="18" charset="0"/>
                      </a:rPr>
                      <m:t>ab</m:t>
                    </m:r>
                    <m:r>
                      <a:rPr lang="en-US" sz="3800" i="0" smtClean="0">
                        <a:solidFill>
                          <a:srgbClr val="000000"/>
                        </a:solidFill>
                        <a:latin typeface="Cambria Math" panose="02040503050406030204" pitchFamily="18" charset="0"/>
                      </a:rPr>
                      <m:t>=3</m:t>
                    </m:r>
                  </m:oMath>
                </a14:m>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1899658" y="2095500"/>
                <a:ext cx="11049000" cy="1846659"/>
              </a:xfrm>
              <a:prstGeom prst="rect">
                <a:avLst/>
              </a:prstGeom>
              <a:blipFill>
                <a:blip r:embed="rId20"/>
                <a:stretch>
                  <a:fillRect l="-1821" b="-6271"/>
                </a:stretch>
              </a:blipFill>
            </p:spPr>
            <p:txBody>
              <a:bodyPr/>
              <a:lstStyle/>
              <a:p>
                <a:r>
                  <a:rPr lang="en-US">
                    <a:noFill/>
                  </a:rPr>
                  <a:t> </a:t>
                </a:r>
              </a:p>
            </p:txBody>
          </p:sp>
        </mc:Fallback>
      </mc:AlternateContent>
      <p:grpSp>
        <p:nvGrpSpPr>
          <p:cNvPr id="19" name="Group 18"/>
          <p:cNvGrpSpPr/>
          <p:nvPr/>
        </p:nvGrpSpPr>
        <p:grpSpPr>
          <a:xfrm>
            <a:off x="6311155" y="747284"/>
            <a:ext cx="5665686" cy="1065198"/>
            <a:chOff x="3264003" y="451543"/>
            <a:chExt cx="12385700" cy="1368333"/>
          </a:xfrm>
        </p:grpSpPr>
        <p:sp>
          <p:nvSpPr>
            <p:cNvPr id="20" name="Rectangle 19"/>
            <p:cNvSpPr/>
            <p:nvPr/>
          </p:nvSpPr>
          <p:spPr>
            <a:xfrm>
              <a:off x="3264003" y="490305"/>
              <a:ext cx="12385700" cy="132957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3732204" y="451543"/>
              <a:ext cx="11442269" cy="1304701"/>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2.20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3" name="Rectangle 2"/>
              <p:cNvSpPr/>
              <p:nvPr/>
            </p:nvSpPr>
            <p:spPr>
              <a:xfrm>
                <a:off x="1899658" y="5161151"/>
                <a:ext cx="13035542" cy="4478149"/>
              </a:xfrm>
              <a:prstGeom prst="rect">
                <a:avLst/>
              </a:prstGeom>
            </p:spPr>
            <p:txBody>
              <a:bodyPr wrap="square">
                <a:spAutoFit/>
              </a:bodyPr>
              <a:lstStyle/>
              <a:p>
                <a:pPr algn="just">
                  <a:lnSpc>
                    <a:spcPct val="150000"/>
                  </a:lnSpc>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Chứng minh:</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smtClean="0">
                    <a:effectLst/>
                    <a:ea typeface="Calibri" panose="020F0502020204030204" pitchFamily="34" charset="0"/>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e>
                    </m:d>
                    <m:r>
                      <a:rPr lang="en-US"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2</m:t>
                            </m:r>
                          </m:sup>
                        </m:sSup>
                      </m:e>
                    </m:d>
                  </m:oMath>
                </a14:m>
                <a:endParaRPr lang="en-US" sz="3800"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3800" smtClean="0">
                    <a:effectLst/>
                    <a:ea typeface="Calibri" panose="020F0502020204030204" pitchFamily="34" charset="0"/>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d>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ab</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a:effectLst/>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e>
                        </m:d>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ab</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a</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a:effectLst/>
                        <a:latin typeface="Cambria Math" panose="02040503050406030204" pitchFamily="18" charset="0"/>
                        <a:ea typeface="Calibri" panose="020F0502020204030204" pitchFamily="34" charset="0"/>
                        <a:cs typeface="Times New Roman" panose="02020603050405020304" pitchFamily="18" charset="0"/>
                      </a:rPr>
                      <m:t>b</m:t>
                    </m:r>
                    <m:r>
                      <a:rPr lang="en-US"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800">
                            <a:effectLst/>
                            <a:latin typeface="Cambria Math" panose="02040503050406030204" pitchFamily="18" charset="0"/>
                            <a:ea typeface="Calibri" panose="020F0502020204030204" pitchFamily="34" charset="0"/>
                            <a:cs typeface="Times New Roman" panose="02020603050405020304" pitchFamily="18" charset="0"/>
                          </a:rPr>
                          <m:t>4</m:t>
                        </m:r>
                      </m:e>
                      <m:sup>
                        <m:r>
                          <a:rPr lang="en-US"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a:effectLst/>
                        <a:latin typeface="Cambria Math" panose="02040503050406030204" pitchFamily="18" charset="0"/>
                        <a:ea typeface="Calibri" panose="020F0502020204030204" pitchFamily="34" charset="0"/>
                        <a:cs typeface="Times New Roman" panose="02020603050405020304" pitchFamily="18" charset="0"/>
                      </a:rPr>
                      <m:t>3.3.4=28</m:t>
                    </m:r>
                  </m:oMath>
                </a14:m>
                <a:r>
                  <a:rPr lang="en-US"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899658" y="5161151"/>
                <a:ext cx="13035542" cy="4478149"/>
              </a:xfrm>
              <a:prstGeom prst="rect">
                <a:avLst/>
              </a:prstGeom>
              <a:blipFill>
                <a:blip r:embed="rId21"/>
                <a:stretch>
                  <a:fillRect l="-1543" b="-2180"/>
                </a:stretch>
              </a:blipFill>
            </p:spPr>
            <p:txBody>
              <a:bodyPr/>
              <a:lstStyle/>
              <a:p>
                <a:r>
                  <a:rPr lang="en-US">
                    <a:noFill/>
                  </a:rPr>
                  <a:t> </a:t>
                </a:r>
              </a:p>
            </p:txBody>
          </p:sp>
        </mc:Fallback>
      </mc:AlternateContent>
      <p:pic>
        <p:nvPicPr>
          <p:cNvPr id="15" name="Picture 14"/>
          <p:cNvPicPr>
            <a:picLocks noChangeAspect="1"/>
          </p:cNvPicPr>
          <p:nvPr/>
        </p:nvPicPr>
        <p:blipFill>
          <a:blip r:embed="rId22"/>
          <a:stretch>
            <a:fillRect/>
          </a:stretch>
        </p:blipFill>
        <p:spPr>
          <a:xfrm>
            <a:off x="16014510" y="7017215"/>
            <a:ext cx="1664420" cy="2822823"/>
          </a:xfrm>
          <a:prstGeom prst="rect">
            <a:avLst/>
          </a:prstGeom>
        </p:spPr>
      </p:pic>
    </p:spTree>
    <p:extLst>
      <p:ext uri="{BB962C8B-B14F-4D97-AF65-F5344CB8AC3E}">
        <p14:creationId xmlns:p14="http://schemas.microsoft.com/office/powerpoint/2010/main" val="919854418"/>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045142">
            <a:off x="516627" y="752415"/>
            <a:ext cx="1220059" cy="1322558"/>
          </a:xfrm>
          <a:prstGeom prst="rect">
            <a:avLst/>
          </a:prstGeom>
        </p:spPr>
      </p:pic>
      <p:grpSp>
        <p:nvGrpSpPr>
          <p:cNvPr id="9" name="Group 8"/>
          <p:cNvGrpSpPr/>
          <p:nvPr/>
        </p:nvGrpSpPr>
        <p:grpSpPr>
          <a:xfrm>
            <a:off x="6387357" y="1028700"/>
            <a:ext cx="5665686" cy="1065198"/>
            <a:chOff x="3264003" y="451543"/>
            <a:chExt cx="12385700" cy="1368333"/>
          </a:xfrm>
        </p:grpSpPr>
        <p:sp>
          <p:nvSpPr>
            <p:cNvPr id="10" name="Rectangle 9"/>
            <p:cNvSpPr/>
            <p:nvPr/>
          </p:nvSpPr>
          <p:spPr>
            <a:xfrm>
              <a:off x="3264003" y="490305"/>
              <a:ext cx="12385700" cy="132957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3732204" y="451543"/>
              <a:ext cx="11442269" cy="1304701"/>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none" strike="noStrike" kern="1200" cap="none" spc="0" normalizeH="0" baseline="0" noProof="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2.21 (SGK</a:t>
              </a:r>
              <a:r>
                <a:rPr kumimoji="0" lang="en-US" sz="40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 tr41)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5" name="Rectangle 1"/>
              <p:cNvSpPr>
                <a:spLocks noChangeArrowheads="1"/>
              </p:cNvSpPr>
              <p:nvPr/>
            </p:nvSpPr>
            <p:spPr bwMode="auto">
              <a:xfrm>
                <a:off x="609600" y="2637621"/>
                <a:ext cx="17221200" cy="540147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kumimoji="0" lang="en-US" altLang="en-US" sz="3900" b="0" i="0" u="none" strike="noStrike" cap="none" normalizeH="0" baseline="0" smtClean="0">
                    <a:ln>
                      <a:noFill/>
                    </a:ln>
                    <a:solidFill>
                      <a:srgbClr val="000000"/>
                    </a:solidFill>
                    <a:effectLst/>
                    <a:ea typeface="OpenSans"/>
                  </a:rPr>
                  <a:t>Bác Tùng gửi vào ngân hàng 200 triệu đồng theo thể thức lãi kép theo định kì với lãi suất không đổi x mỗi năm (tức là nếu đến kì hạn người gửi không rút ra thì tiền lãi được tính vào vốn của kì kế tiếp). Biểu thức </a:t>
                </a:r>
                <a14:m>
                  <m:oMath xmlns:m="http://schemas.openxmlformats.org/officeDocument/2006/math">
                    <m:r>
                      <m:rPr>
                        <m:sty m:val="p"/>
                      </m:rPr>
                      <a:rPr lang="en-US" sz="3900">
                        <a:latin typeface="Cambria Math" panose="02040503050406030204" pitchFamily="18" charset="0"/>
                        <a:ea typeface="Calibri" panose="020F0502020204030204" pitchFamily="34" charset="0"/>
                        <a:cs typeface="Times New Roman" panose="02020603050405020304" pitchFamily="18" charset="0"/>
                      </a:rPr>
                      <m:t>S</m:t>
                    </m:r>
                    <m:r>
                      <a:rPr lang="en-US" sz="3900">
                        <a:latin typeface="Cambria Math" panose="02040503050406030204" pitchFamily="18" charset="0"/>
                        <a:ea typeface="Calibri" panose="020F0502020204030204" pitchFamily="34" charset="0"/>
                        <a:cs typeface="Times New Roman" panose="02020603050405020304" pitchFamily="18" charset="0"/>
                      </a:rPr>
                      <m:t>=200</m:t>
                    </m:r>
                    <m:sSup>
                      <m:sSup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3900">
                                <a:effectLst/>
                                <a:latin typeface="Cambria Math" panose="02040503050406030204" pitchFamily="18" charset="0"/>
                                <a:ea typeface="Calibri" panose="020F0502020204030204" pitchFamily="34" charset="0"/>
                                <a:cs typeface="Times New Roman" panose="02020603050405020304" pitchFamily="18" charset="0"/>
                              </a:rPr>
                              <m:t>1+</m:t>
                            </m:r>
                            <m:r>
                              <m:rPr>
                                <m:sty m:val="p"/>
                              </m:rPr>
                              <a:rPr lang="en-US" sz="3900">
                                <a:effectLst/>
                                <a:latin typeface="Cambria Math" panose="02040503050406030204" pitchFamily="18" charset="0"/>
                                <a:ea typeface="Calibri" panose="020F0502020204030204" pitchFamily="34" charset="0"/>
                                <a:cs typeface="Times New Roman" panose="02020603050405020304" pitchFamily="18" charset="0"/>
                              </a:rPr>
                              <m:t>x</m:t>
                            </m:r>
                          </m:e>
                        </m:d>
                      </m:e>
                      <m:sup>
                        <m:r>
                          <a:rPr lang="en-US" sz="3900">
                            <a:effectLst/>
                            <a:latin typeface="Cambria Math" panose="02040503050406030204" pitchFamily="18" charset="0"/>
                            <a:ea typeface="Calibri" panose="020F0502020204030204" pitchFamily="34" charset="0"/>
                            <a:cs typeface="Times New Roman" panose="02020603050405020304" pitchFamily="18" charset="0"/>
                          </a:rPr>
                          <m:t>3</m:t>
                        </m:r>
                      </m:sup>
                    </m:sSup>
                  </m:oMath>
                </a14:m>
                <a:r>
                  <a:rPr kumimoji="0" lang="en-US" altLang="en-US" sz="3900" b="0" i="0" u="none" strike="noStrike" cap="none" normalizeH="0" baseline="0" smtClean="0">
                    <a:ln>
                      <a:noFill/>
                    </a:ln>
                    <a:solidFill>
                      <a:srgbClr val="000000"/>
                    </a:solidFill>
                    <a:effectLst/>
                    <a:ea typeface="OpenSans"/>
                  </a:rPr>
                  <a:t> (</a:t>
                </a:r>
                <a:r>
                  <a:rPr kumimoji="0" lang="en-US" altLang="en-US" sz="3900" b="0" i="0" u="none" strike="noStrike" cap="none" normalizeH="0" baseline="0" smtClean="0">
                    <a:ln>
                      <a:noFill/>
                    </a:ln>
                    <a:solidFill>
                      <a:srgbClr val="000000"/>
                    </a:solidFill>
                    <a:effectLst/>
                    <a:ea typeface="OpenSans"/>
                  </a:rPr>
                  <a:t>triệu đồng) là số tiền bác Tùng nhận được sau 3 năm.</a:t>
                </a:r>
                <a:endParaRPr kumimoji="0" lang="en-US" altLang="en-US" sz="39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900" b="0" i="0" u="none" strike="noStrike" cap="none" normalizeH="0" baseline="0" smtClean="0">
                    <a:ln>
                      <a:noFill/>
                    </a:ln>
                    <a:solidFill>
                      <a:srgbClr val="000000"/>
                    </a:solidFill>
                    <a:effectLst/>
                    <a:ea typeface="OpenSans"/>
                  </a:rPr>
                  <a:t>a)</a:t>
                </a:r>
                <a:r>
                  <a:rPr kumimoji="0" lang="en-US" altLang="en-US" sz="3900" b="0" i="0" u="none" strike="noStrike" cap="none" normalizeH="0" baseline="0" smtClean="0">
                    <a:ln>
                      <a:noFill/>
                    </a:ln>
                    <a:solidFill>
                      <a:srgbClr val="000000"/>
                    </a:solidFill>
                    <a:effectLst/>
                    <a:ea typeface="OpenSans"/>
                  </a:rPr>
                  <a:t> </a:t>
                </a:r>
                <a:r>
                  <a:rPr kumimoji="0" lang="en-US" altLang="en-US" sz="3900" b="0" i="0" u="none" strike="noStrike" cap="none" normalizeH="0" baseline="0" smtClean="0">
                    <a:ln>
                      <a:noFill/>
                    </a:ln>
                    <a:solidFill>
                      <a:srgbClr val="000000"/>
                    </a:solidFill>
                    <a:effectLst/>
                    <a:ea typeface="OpenSans"/>
                  </a:rPr>
                  <a:t>Tính </a:t>
                </a:r>
                <a:r>
                  <a:rPr kumimoji="0" lang="en-US" altLang="en-US" sz="3900" b="0" i="0" u="none" strike="noStrike" cap="none" normalizeH="0" baseline="0" smtClean="0">
                    <a:ln>
                      <a:noFill/>
                    </a:ln>
                    <a:solidFill>
                      <a:srgbClr val="000000"/>
                    </a:solidFill>
                    <a:effectLst/>
                    <a:ea typeface="OpenSans"/>
                  </a:rPr>
                  <a:t>số tiền bác Tùng nhận được sau 3 năm khi lãi suất </a:t>
                </a:r>
                <a:r>
                  <a:rPr kumimoji="0" lang="en-US" altLang="en-US" sz="3900" b="0" i="0" u="none" strike="noStrike" cap="none" normalizeH="0" baseline="0" smtClean="0">
                    <a:ln>
                      <a:noFill/>
                    </a:ln>
                    <a:solidFill>
                      <a:srgbClr val="000000"/>
                    </a:solidFill>
                    <a:effectLst/>
                    <a:ea typeface="OpenSans"/>
                  </a:rPr>
                  <a:t>là </a:t>
                </a:r>
                <a:r>
                  <a:rPr kumimoji="0" lang="en-US" altLang="en-US" sz="3900" b="0" i="0" u="none" strike="noStrike" cap="none" normalizeH="0" baseline="0" smtClean="0">
                    <a:ln>
                      <a:noFill/>
                    </a:ln>
                    <a:solidFill>
                      <a:srgbClr val="000000"/>
                    </a:solidFill>
                    <a:effectLst/>
                    <a:ea typeface="OpenSans"/>
                  </a:rPr>
                  <a:t>x = 5,5</a:t>
                </a:r>
                <a:r>
                  <a:rPr kumimoji="0" lang="en-US" altLang="en-US" sz="3900" b="0" i="0" u="none" strike="noStrike" cap="none" normalizeH="0" baseline="0" smtClean="0">
                    <a:ln>
                      <a:noFill/>
                    </a:ln>
                    <a:solidFill>
                      <a:srgbClr val="000000"/>
                    </a:solidFill>
                    <a:effectLst/>
                    <a:ea typeface="OpenSans"/>
                  </a:rPr>
                  <a:t>%.</a:t>
                </a:r>
                <a:endParaRPr kumimoji="0" lang="en-US" altLang="en-US" sz="39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3900" b="0" i="0" u="none" strike="noStrike" cap="none" normalizeH="0" baseline="0" smtClean="0">
                    <a:ln>
                      <a:noFill/>
                    </a:ln>
                    <a:solidFill>
                      <a:srgbClr val="000000"/>
                    </a:solidFill>
                    <a:effectLst/>
                    <a:ea typeface="OpenSans"/>
                  </a:rPr>
                  <a:t>b) </a:t>
                </a:r>
                <a:r>
                  <a:rPr kumimoji="0" lang="en-US" altLang="en-US" sz="3900" b="0" i="0" u="none" strike="noStrike" cap="none" normalizeH="0" baseline="0" smtClean="0">
                    <a:ln>
                      <a:noFill/>
                    </a:ln>
                    <a:solidFill>
                      <a:srgbClr val="000000"/>
                    </a:solidFill>
                    <a:effectLst/>
                    <a:ea typeface="OpenSans"/>
                  </a:rPr>
                  <a:t> </a:t>
                </a:r>
                <a:r>
                  <a:rPr kumimoji="0" lang="en-US" altLang="en-US" sz="3900" b="0" i="0" u="none" strike="noStrike" cap="none" normalizeH="0" baseline="0" smtClean="0">
                    <a:ln>
                      <a:noFill/>
                    </a:ln>
                    <a:solidFill>
                      <a:srgbClr val="000000"/>
                    </a:solidFill>
                    <a:effectLst/>
                    <a:ea typeface="OpenSans"/>
                  </a:rPr>
                  <a:t>Khai </a:t>
                </a:r>
                <a:r>
                  <a:rPr kumimoji="0" lang="en-US" altLang="en-US" sz="3900" b="0" i="0" u="none" strike="noStrike" cap="none" normalizeH="0" baseline="0" smtClean="0">
                    <a:ln>
                      <a:noFill/>
                    </a:ln>
                    <a:solidFill>
                      <a:srgbClr val="000000"/>
                    </a:solidFill>
                    <a:effectLst/>
                    <a:ea typeface="OpenSans"/>
                  </a:rPr>
                  <a:t>triển S thành đa thức theo x và xác định bậc của đa </a:t>
                </a:r>
                <a:r>
                  <a:rPr kumimoji="0" lang="en-US" altLang="en-US" sz="3900" b="0" i="0" u="none" strike="noStrike" cap="none" normalizeH="0" baseline="0" smtClean="0">
                    <a:ln>
                      <a:noFill/>
                    </a:ln>
                    <a:solidFill>
                      <a:srgbClr val="000000"/>
                    </a:solidFill>
                    <a:effectLst/>
                    <a:ea typeface="OpenSans"/>
                  </a:rPr>
                  <a:t>thức</a:t>
                </a:r>
                <a:r>
                  <a:rPr kumimoji="0" lang="en-US" altLang="en-US" sz="3900" b="0" i="0" u="none" strike="noStrike" cap="none" normalizeH="0" baseline="0" smtClean="0">
                    <a:ln>
                      <a:noFill/>
                    </a:ln>
                    <a:solidFill>
                      <a:srgbClr val="000000"/>
                    </a:solidFill>
                    <a:effectLst/>
                    <a:ea typeface="OpenSans"/>
                  </a:rPr>
                  <a:t>. </a:t>
                </a:r>
                <a:endParaRPr kumimoji="0" lang="en-US" altLang="en-US" sz="3900" b="0" i="0" u="none" strike="noStrike" cap="none" normalizeH="0" baseline="0" smtClean="0">
                  <a:ln>
                    <a:noFill/>
                  </a:ln>
                  <a:solidFill>
                    <a:srgbClr val="000000"/>
                  </a:solidFill>
                  <a:effectLst/>
                  <a:ea typeface="OpenSans"/>
                </a:endParaRPr>
              </a:p>
            </p:txBody>
          </p:sp>
        </mc:Choice>
        <mc:Fallback>
          <p:sp>
            <p:nvSpPr>
              <p:cNvPr id="5" name="Rectangle 1"/>
              <p:cNvSpPr>
                <a:spLocks noRot="1" noChangeAspect="1" noMove="1" noResize="1" noEditPoints="1" noAdjustHandles="1" noChangeArrowheads="1" noChangeShapeType="1" noTextEdit="1"/>
              </p:cNvSpPr>
              <p:nvPr/>
            </p:nvSpPr>
            <p:spPr bwMode="auto">
              <a:xfrm>
                <a:off x="609600" y="2637621"/>
                <a:ext cx="17221200" cy="5401479"/>
              </a:xfrm>
              <a:prstGeom prst="rect">
                <a:avLst/>
              </a:prstGeom>
              <a:blipFill>
                <a:blip r:embed="rId9"/>
                <a:stretch>
                  <a:fillRect l="-1735" r="-1735" b="-293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14"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73980">
            <a:off x="15943447" y="8326736"/>
            <a:ext cx="1764030" cy="1631728"/>
          </a:xfrm>
          <a:prstGeom prst="rect">
            <a:avLst/>
          </a:prstGeom>
        </p:spPr>
      </p:pic>
      <p:pic>
        <p:nvPicPr>
          <p:cNvPr id="15" name="Picture 14"/>
          <p:cNvPicPr>
            <a:picLocks noChangeAspect="1"/>
          </p:cNvPicPr>
          <p:nvPr/>
        </p:nvPicPr>
        <p:blipFill>
          <a:blip r:embed="rId12"/>
          <a:stretch>
            <a:fillRect/>
          </a:stretch>
        </p:blipFill>
        <p:spPr>
          <a:xfrm>
            <a:off x="609600" y="8755506"/>
            <a:ext cx="850792" cy="1338194"/>
          </a:xfrm>
          <a:prstGeom prst="rect">
            <a:avLst/>
          </a:prstGeom>
        </p:spPr>
      </p:pic>
    </p:spTree>
    <p:extLst>
      <p:ext uri="{BB962C8B-B14F-4D97-AF65-F5344CB8AC3E}">
        <p14:creationId xmlns:p14="http://schemas.microsoft.com/office/powerpoint/2010/main" val="333910235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045142">
            <a:off x="440427" y="243549"/>
            <a:ext cx="1220059" cy="1322558"/>
          </a:xfrm>
          <a:prstGeom prst="rect">
            <a:avLst/>
          </a:prstGeom>
        </p:spPr>
      </p:pic>
      <p:sp>
        <p:nvSpPr>
          <p:cNvPr id="12" name="Oval Callout 11"/>
          <p:cNvSpPr/>
          <p:nvPr/>
        </p:nvSpPr>
        <p:spPr>
          <a:xfrm>
            <a:off x="8305802" y="1181100"/>
            <a:ext cx="1752600" cy="96597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914402" y="2753291"/>
                <a:ext cx="16535400" cy="604780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Số tiền bác Tùng nhận được sau 3 năm khi lãi suất x = 5,5% là:</a:t>
                </a:r>
                <a:endParaRPr kumimoji="0" lang="en-US" sz="4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200.</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1+0,055</m:t>
                            </m:r>
                          </m:e>
                        </m:d>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=234,8483</m:t>
                    </m:r>
                  </m:oMath>
                </a14:m>
                <a:r>
                  <a:rPr kumimoji="0" lang="en-US" sz="43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(triệu đồng).</a:t>
                </a:r>
                <a:endParaRPr kumimoji="0" lang="en-US" sz="4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S</m:t>
                    </m:r>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=200</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d>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oMath>
                </a14:m>
                <a:endParaRPr kumimoji="0" lang="en-US" sz="43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u="none" strike="noStrike" kern="1200" cap="none" spc="0" normalizeH="0" baseline="0" noProof="0" smtClean="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=200(1+3</m:t>
                    </m:r>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endParaRPr kumimoji="0" lang="en-US" sz="4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u="none" strike="noStrike" kern="1200" cap="none" spc="0" normalizeH="0" baseline="0" noProof="0" smtClean="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=200+600</m:t>
                    </m:r>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+600</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+200</m:t>
                    </m:r>
                    <m:sSup>
                      <m:sSupPr>
                        <m:ctrlPr>
                          <a:rPr kumimoji="0" lang="en-US" sz="43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3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oMath>
                </a14:m>
                <a:r>
                  <a:rPr kumimoji="0" lang="en-US" sz="43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4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Đa thức S có bậc 3.</a:t>
                </a:r>
                <a:endParaRPr kumimoji="0" lang="en-US" sz="43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914402" y="2753291"/>
                <a:ext cx="16535400" cy="6047809"/>
              </a:xfrm>
              <a:prstGeom prst="rect">
                <a:avLst/>
              </a:prstGeom>
              <a:blipFill>
                <a:blip r:embed="rId9"/>
                <a:stretch>
                  <a:fillRect l="-1438" b="-1815"/>
                </a:stretch>
              </a:blipFill>
            </p:spPr>
            <p:txBody>
              <a:bodyPr/>
              <a:lstStyle/>
              <a:p>
                <a:r>
                  <a:rPr lang="en-US">
                    <a:noFill/>
                  </a:rPr>
                  <a:t> </a:t>
                </a:r>
              </a:p>
            </p:txBody>
          </p:sp>
        </mc:Fallback>
      </mc:AlternateContent>
      <p:pic>
        <p:nvPicPr>
          <p:cNvPr id="2" name="Picture 1"/>
          <p:cNvPicPr>
            <a:picLocks noChangeAspect="1"/>
          </p:cNvPicPr>
          <p:nvPr/>
        </p:nvPicPr>
        <p:blipFill>
          <a:blip r:embed="rId10"/>
          <a:stretch>
            <a:fillRect/>
          </a:stretch>
        </p:blipFill>
        <p:spPr>
          <a:xfrm>
            <a:off x="15131716" y="7048500"/>
            <a:ext cx="3120189" cy="3120189"/>
          </a:xfrm>
          <a:prstGeom prst="rect">
            <a:avLst/>
          </a:prstGeom>
        </p:spPr>
      </p:pic>
    </p:spTree>
    <p:extLst>
      <p:ext uri="{BB962C8B-B14F-4D97-AF65-F5344CB8AC3E}">
        <p14:creationId xmlns:p14="http://schemas.microsoft.com/office/powerpoint/2010/main" val="42510234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anim calcmode="lin" valueType="num">
                                      <p:cBhvr>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4">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anim calcmode="lin" valueType="num">
                                      <p:cBhvr>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anim calcmode="lin" valueType="num">
                                      <p:cBhvr>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500" fill="hold"/>
                                        <p:tgtEl>
                                          <p:spTgt spid="4">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500"/>
                                        <p:tgtEl>
                                          <p:spTgt spid="4">
                                            <p:txEl>
                                              <p:pRg st="5" end="5"/>
                                            </p:txEl>
                                          </p:spTgt>
                                        </p:tgtEl>
                                      </p:cBhvr>
                                    </p:animEffect>
                                    <p:anim calcmode="lin" valueType="num">
                                      <p:cBhvr>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62200">
            <a:off x="886593" y="1043452"/>
            <a:ext cx="1824152" cy="2241661"/>
          </a:xfrm>
          <a:prstGeom prst="rect">
            <a:avLst/>
          </a:prstGeom>
        </p:spPr>
      </p:pic>
      <p:sp>
        <p:nvSpPr>
          <p:cNvPr id="8" name="TextBox 8"/>
          <p:cNvSpPr txBox="1"/>
          <p:nvPr/>
        </p:nvSpPr>
        <p:spPr>
          <a:xfrm>
            <a:off x="2176305" y="1171575"/>
            <a:ext cx="13935391" cy="992708"/>
          </a:xfrm>
          <a:prstGeom prst="rect">
            <a:avLst/>
          </a:prstGeom>
        </p:spPr>
        <p:txBody>
          <a:bodyPr lIns="0" tIns="0" rIns="0" bIns="0" rtlCol="0" anchor="t">
            <a:spAutoFit/>
          </a:bodyPr>
          <a:lstStyle/>
          <a:p>
            <a:pPr algn="ctr">
              <a:lnSpc>
                <a:spcPts val="8499"/>
              </a:lnSpc>
            </a:pPr>
            <a:r>
              <a:rPr lang="en-US" sz="6000" b="1" smtClean="0">
                <a:latin typeface="Arial" panose="020B0604020202020204" pitchFamily="34" charset="0"/>
                <a:cs typeface="Arial" panose="020B0604020202020204" pitchFamily="34" charset="0"/>
              </a:rPr>
              <a:t>HƯỚNG DẪN VỀ NHÀ</a:t>
            </a:r>
            <a:endParaRPr lang="en-US" sz="6000" b="1">
              <a:latin typeface="Arial" panose="020B0604020202020204" pitchFamily="34" charset="0"/>
              <a:cs typeface="Arial" panose="020B0604020202020204" pitchFamily="34" charset="0"/>
            </a:endParaRPr>
          </a:p>
        </p:txBody>
      </p:sp>
      <p:pic>
        <p:nvPicPr>
          <p:cNvPr id="13"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r="18941" b="23301"/>
          <a:stretch>
            <a:fillRect/>
          </a:stretch>
        </p:blipFill>
        <p:spPr>
          <a:xfrm rot="181335">
            <a:off x="15393100" y="540234"/>
            <a:ext cx="2404625" cy="2255389"/>
          </a:xfrm>
          <a:prstGeom prst="rect">
            <a:avLst/>
          </a:prstGeom>
        </p:spPr>
      </p:pic>
      <p:grpSp>
        <p:nvGrpSpPr>
          <p:cNvPr id="12" name="Group 11"/>
          <p:cNvGrpSpPr/>
          <p:nvPr/>
        </p:nvGrpSpPr>
        <p:grpSpPr>
          <a:xfrm>
            <a:off x="637809" y="3309783"/>
            <a:ext cx="5411428" cy="5024436"/>
            <a:chOff x="924909" y="3568797"/>
            <a:chExt cx="5411428" cy="4241703"/>
          </a:xfrm>
        </p:grpSpPr>
        <p:grpSp>
          <p:nvGrpSpPr>
            <p:cNvPr id="15" name="Group 3"/>
            <p:cNvGrpSpPr/>
            <p:nvPr/>
          </p:nvGrpSpPr>
          <p:grpSpPr>
            <a:xfrm>
              <a:off x="924909" y="3568797"/>
              <a:ext cx="5411428" cy="4241703"/>
              <a:chOff x="0" y="0"/>
              <a:chExt cx="3183193" cy="3101958"/>
            </a:xfrm>
          </p:grpSpPr>
          <p:sp>
            <p:nvSpPr>
              <p:cNvPr id="17"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1201500" y="4772674"/>
              <a:ext cx="4796230" cy="1636926"/>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9" name="Group 18"/>
          <p:cNvGrpSpPr/>
          <p:nvPr/>
        </p:nvGrpSpPr>
        <p:grpSpPr>
          <a:xfrm>
            <a:off x="6527710" y="3332358"/>
            <a:ext cx="5422223" cy="5001862"/>
            <a:chOff x="6840639" y="3553166"/>
            <a:chExt cx="5422223" cy="5001862"/>
          </a:xfrm>
        </p:grpSpPr>
        <p:grpSp>
          <p:nvGrpSpPr>
            <p:cNvPr id="20" name="Group 3"/>
            <p:cNvGrpSpPr/>
            <p:nvPr/>
          </p:nvGrpSpPr>
          <p:grpSpPr>
            <a:xfrm>
              <a:off x="6840639" y="3553166"/>
              <a:ext cx="5422223" cy="5001862"/>
              <a:chOff x="-3810" y="-1"/>
              <a:chExt cx="3189543" cy="3657863"/>
            </a:xfrm>
          </p:grpSpPr>
          <p:sp>
            <p:nvSpPr>
              <p:cNvPr id="22"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3"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1" name="Rectangle 20"/>
            <p:cNvSpPr/>
            <p:nvPr/>
          </p:nvSpPr>
          <p:spPr>
            <a:xfrm>
              <a:off x="7376245" y="4962947"/>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4" name="Group 23"/>
          <p:cNvGrpSpPr/>
          <p:nvPr/>
        </p:nvGrpSpPr>
        <p:grpSpPr>
          <a:xfrm>
            <a:off x="12433287" y="3306055"/>
            <a:ext cx="5473713" cy="5013607"/>
            <a:chOff x="12644694" y="3479846"/>
            <a:chExt cx="5473713" cy="4709752"/>
          </a:xfrm>
        </p:grpSpPr>
        <p:grpSp>
          <p:nvGrpSpPr>
            <p:cNvPr id="25" name="Group 3"/>
            <p:cNvGrpSpPr/>
            <p:nvPr/>
          </p:nvGrpSpPr>
          <p:grpSpPr>
            <a:xfrm>
              <a:off x="12644694" y="3479846"/>
              <a:ext cx="5422223" cy="4709752"/>
              <a:chOff x="-3810" y="0"/>
              <a:chExt cx="3189543" cy="3444242"/>
            </a:xfrm>
          </p:grpSpPr>
          <p:sp>
            <p:nvSpPr>
              <p:cNvPr id="27"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8"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6" name="Rectangle 25"/>
            <p:cNvSpPr/>
            <p:nvPr/>
          </p:nvSpPr>
          <p:spPr>
            <a:xfrm>
              <a:off x="12710982" y="4341631"/>
              <a:ext cx="5407425" cy="2688848"/>
            </a:xfrm>
            <a:prstGeom prst="rect">
              <a:avLst/>
            </a:prstGeom>
          </p:spPr>
          <p:txBody>
            <a:bodyPr wrap="square">
              <a:spAutoFit/>
            </a:bodyPr>
            <a:lstStyle/>
            <a:p>
              <a:pPr algn="ctr">
                <a:lnSpc>
                  <a:spcPct val="150000"/>
                </a:lnSpc>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en-US" sz="4000" b="1" kern="0" smtClean="0">
                  <a:latin typeface="Arial"/>
                  <a:ea typeface="Calibri" panose="020F0502020204030204" pitchFamily="34" charset="0"/>
                  <a:cs typeface="Times New Roman" panose="02020603050405020304" pitchFamily="18" charset="0"/>
                  <a:sym typeface="Arial"/>
                </a:rPr>
                <a:t>Bài </a:t>
              </a:r>
              <a:r>
                <a:rPr lang="en-US" sz="4000" b="1" kern="0">
                  <a:latin typeface="Arial"/>
                  <a:ea typeface="Calibri" panose="020F0502020204030204" pitchFamily="34" charset="0"/>
                  <a:cs typeface="Times New Roman" panose="02020603050405020304" pitchFamily="18" charset="0"/>
                  <a:sym typeface="Arial"/>
                </a:rPr>
                <a:t>9. Phân tích đa thức thành </a:t>
              </a:r>
              <a:r>
                <a:rPr lang="en-US" sz="4000" b="1" kern="0">
                  <a:latin typeface="Arial"/>
                  <a:ea typeface="Calibri" panose="020F0502020204030204" pitchFamily="34" charset="0"/>
                  <a:cs typeface="Times New Roman" panose="02020603050405020304" pitchFamily="18" charset="0"/>
                  <a:sym typeface="Arial"/>
                </a:rPr>
                <a:t>nhân </a:t>
              </a:r>
              <a:r>
                <a:rPr lang="en-US" sz="4000" b="1" kern="0" smtClean="0">
                  <a:latin typeface="Arial"/>
                  <a:ea typeface="Calibri" panose="020F0502020204030204" pitchFamily="34" charset="0"/>
                  <a:cs typeface="Times New Roman" panose="02020603050405020304" pitchFamily="18" charset="0"/>
                  <a:sym typeface="Arial"/>
                </a:rPr>
                <a:t>tử.</a:t>
              </a:r>
              <a:endParaRPr lang="vi-VN" sz="4000" b="1" kern="0" dirty="0">
                <a:latin typeface="Arial"/>
                <a:ea typeface="Calibri" panose="020F0502020204030204" pitchFamily="34" charset="0"/>
                <a:cs typeface="Times New Roman" panose="02020603050405020304" pitchFamily="18" charset="0"/>
                <a:sym typeface="Arial"/>
              </a:endParaRPr>
            </a:p>
          </p:txBody>
        </p:sp>
      </p:grpSp>
      <p:pic>
        <p:nvPicPr>
          <p:cNvPr id="29" name="Picture 7"/>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1194222">
            <a:off x="16012971" y="8124881"/>
            <a:ext cx="1930447" cy="2078544"/>
          </a:xfrm>
          <a:prstGeom prst="rect">
            <a:avLst/>
          </a:prstGeom>
        </p:spPr>
      </p:pic>
      <p:pic>
        <p:nvPicPr>
          <p:cNvPr id="3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590184" y="7419880"/>
            <a:ext cx="1796427" cy="2829020"/>
          </a:xfrm>
          <a:prstGeom prst="rect">
            <a:avLst/>
          </a:prstGeom>
        </p:spPr>
      </p:pic>
    </p:spTree>
    <p:extLst>
      <p:ext uri="{BB962C8B-B14F-4D97-AF65-F5344CB8AC3E}">
        <p14:creationId xmlns:p14="http://schemas.microsoft.com/office/powerpoint/2010/main" val="745582844"/>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16" presetClass="entr" presetSubtype="21"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133600" y="1253171"/>
            <a:ext cx="13749766" cy="838612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8759923" y="636828"/>
            <a:ext cx="768154" cy="1834398"/>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89419">
            <a:off x="16203808" y="6526974"/>
            <a:ext cx="2110984" cy="1902524"/>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33489">
            <a:off x="199199" y="1236830"/>
            <a:ext cx="1965132" cy="1898809"/>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028700" y="7478236"/>
            <a:ext cx="2445044" cy="1983542"/>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619047" y="1706336"/>
            <a:ext cx="2129994" cy="1637433"/>
          </a:xfrm>
          <a:prstGeom prst="rect">
            <a:avLst/>
          </a:prstGeom>
        </p:spPr>
      </p:pic>
      <p:sp>
        <p:nvSpPr>
          <p:cNvPr id="9" name="TextBox 9"/>
          <p:cNvSpPr txBox="1"/>
          <p:nvPr/>
        </p:nvSpPr>
        <p:spPr>
          <a:xfrm>
            <a:off x="2225822" y="4233245"/>
            <a:ext cx="13487120" cy="3000821"/>
          </a:xfrm>
          <a:prstGeom prst="rect">
            <a:avLst/>
          </a:prstGeom>
        </p:spPr>
        <p:txBody>
          <a:bodyPr wrap="square" lIns="0" tIns="0" rIns="0" bIns="0" rtlCol="0" anchor="t">
            <a:spAutoFit/>
          </a:bodyPr>
          <a:lstStyle/>
          <a:p>
            <a:pPr algn="ctr">
              <a:lnSpc>
                <a:spcPct val="150000"/>
              </a:lnSpc>
            </a:pPr>
            <a:r>
              <a:rPr lang="en-US" sz="6500" b="1" smtClean="0">
                <a:latin typeface="Arial" panose="020B0604020202020204" pitchFamily="34" charset="0"/>
                <a:cs typeface="Arial" panose="020B0604020202020204" pitchFamily="34" charset="0"/>
              </a:rPr>
              <a:t>CẢM ƠN CÁC EM ĐÃ CHÚ Ý LẮNG NGHE BÀI GIẢNG!</a:t>
            </a:r>
            <a:endParaRPr lang="en-US" sz="65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4963874"/>
      </p:ext>
    </p:extLst>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162238"/>
            <a:ext cx="18288000" cy="9996562"/>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50317">
            <a:off x="17121488" y="8234259"/>
            <a:ext cx="1196198" cy="180558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19157" y="351522"/>
            <a:ext cx="2397119" cy="1597080"/>
          </a:xfrm>
          <a:prstGeom prst="rect">
            <a:avLst/>
          </a:prstGeom>
        </p:spPr>
      </p:pic>
      <p:grpSp>
        <p:nvGrpSpPr>
          <p:cNvPr id="15" name="Group 14"/>
          <p:cNvGrpSpPr/>
          <p:nvPr/>
        </p:nvGrpSpPr>
        <p:grpSpPr>
          <a:xfrm>
            <a:off x="685800" y="12573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1 (SGK </a:t>
              </a:r>
              <a:r>
                <a:rPr lang="en-US" sz="4000" b="1">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tr40)</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9" name="Rectangle 8"/>
              <p:cNvSpPr/>
              <p:nvPr/>
            </p:nvSpPr>
            <p:spPr>
              <a:xfrm>
                <a:off x="1366977" y="2483526"/>
                <a:ext cx="15173888" cy="750975"/>
              </a:xfrm>
              <a:prstGeom prst="rect">
                <a:avLst/>
              </a:prstGeom>
            </p:spPr>
            <p:txBody>
              <a:bodyPr wrap="square">
                <a:spAutoFit/>
              </a:bodyPr>
              <a:lstStyle/>
              <a:p>
                <a:pPr>
                  <a:lnSpc>
                    <a:spcPct val="107000"/>
                  </a:lnSpc>
                  <a:spcAft>
                    <a:spcPts val="1200"/>
                  </a:spcAft>
                </a:pPr>
                <a:r>
                  <a:rPr lang="en-US" sz="4000" smtClean="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smtClean="0">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smtClean="0">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2</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latin typeface="Cambria Math" panose="02040503050406030204" pitchFamily="18" charset="0"/>
                                <a:ea typeface="Calibri" panose="020F0502020204030204" pitchFamily="34" charset="0"/>
                                <a:cs typeface="Times New Roman" panose="02020603050405020304" pitchFamily="18" charset="0"/>
                              </a:rPr>
                              <m:t>−2</m:t>
                            </m:r>
                            <m:r>
                              <a:rPr lang="en-US" sz="40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smtClean="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𝑥</m:t>
                            </m:r>
                            <m:r>
                              <a:rPr lang="en-US" sz="4000" i="1">
                                <a:latin typeface="Cambria Math" panose="02040503050406030204" pitchFamily="18" charset="0"/>
                                <a:ea typeface="Calibri" panose="020F0502020204030204" pitchFamily="34" charset="0"/>
                                <a:cs typeface="Times New Roman" panose="02020603050405020304" pitchFamily="18" charset="0"/>
                              </a:rPr>
                              <m:t>+</m:t>
                            </m:r>
                            <m:r>
                              <a:rPr lang="en-US" sz="4000" i="1">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latin typeface="Cambria Math" panose="02040503050406030204" pitchFamily="18" charset="0"/>
                                <a:ea typeface="Calibri" panose="020F0502020204030204" pitchFamily="34" charset="0"/>
                                <a:cs typeface="Times New Roman" panose="02020603050405020304" pitchFamily="18" charset="0"/>
                              </a:rPr>
                              <m:t>𝑧</m:t>
                            </m:r>
                          </m:e>
                        </m:d>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latin typeface="Cambria Math" panose="02040503050406030204" pitchFamily="18" charset="0"/>
                                <a:ea typeface="Calibri" panose="020F0502020204030204" pitchFamily="34" charset="0"/>
                                <a:cs typeface="Times New Roman" panose="02020603050405020304" pitchFamily="18" charset="0"/>
                              </a:rPr>
                              <m:t>𝑧</m:t>
                            </m:r>
                          </m:e>
                        </m:d>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smtClean="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366977" y="2483526"/>
                <a:ext cx="15173888" cy="750975"/>
              </a:xfrm>
              <a:prstGeom prst="rect">
                <a:avLst/>
              </a:prstGeom>
              <a:blipFill>
                <a:blip r:embed="rId11"/>
                <a:stretch>
                  <a:fillRect l="-1406" t="-15323" b="-26613"/>
                </a:stretch>
              </a:blipFill>
            </p:spPr>
            <p:txBody>
              <a:bodyPr/>
              <a:lstStyle/>
              <a:p>
                <a:r>
                  <a:rPr lang="en-US">
                    <a:noFill/>
                  </a:rPr>
                  <a:t> </a:t>
                </a:r>
              </a:p>
            </p:txBody>
          </p:sp>
        </mc:Fallback>
      </mc:AlternateContent>
      <p:pic>
        <p:nvPicPr>
          <p:cNvPr id="18" name="Picture 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91749">
            <a:off x="19025" y="8603471"/>
            <a:ext cx="1157801" cy="1255069"/>
          </a:xfrm>
          <a:prstGeom prst="rect">
            <a:avLst/>
          </a:prstGeom>
        </p:spPr>
      </p:pic>
      <p:sp>
        <p:nvSpPr>
          <p:cNvPr id="5" name="Rectangle 4"/>
          <p:cNvSpPr/>
          <p:nvPr/>
        </p:nvSpPr>
        <p:spPr>
          <a:xfrm>
            <a:off x="6966284" y="1388641"/>
            <a:ext cx="6317755" cy="750975"/>
          </a:xfrm>
          <a:prstGeom prst="rect">
            <a:avLst/>
          </a:prstGeom>
        </p:spPr>
        <p:txBody>
          <a:bodyPr wrap="none">
            <a:spAutoFit/>
          </a:bodyPr>
          <a:lstStyle/>
          <a:p>
            <a:pPr lvl="0">
              <a:lnSpc>
                <a:spcPct val="107000"/>
              </a:lnSpc>
              <a:spcAft>
                <a:spcPts val="1200"/>
              </a:spcAft>
            </a:pPr>
            <a:r>
              <a:rPr lang="en-US" sz="4000" smtClean="0">
                <a:solidFill>
                  <a:prstClr val="black"/>
                </a:solidFill>
                <a:latin typeface="Arial" panose="020B0604020202020204" pitchFamily="34" charset="0"/>
                <a:ea typeface="Calibri" panose="020F0502020204030204" pitchFamily="34" charset="0"/>
                <a:cs typeface="Times New Roman" panose="02020603050405020304" pitchFamily="18" charset="0"/>
              </a:rPr>
              <a:t>Rút gọn các biểu thức sau:</a:t>
            </a:r>
            <a:endParaRPr lang="en-US" sz="3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5" name="Oval Callout 34"/>
          <p:cNvSpPr/>
          <p:nvPr/>
        </p:nvSpPr>
        <p:spPr>
          <a:xfrm>
            <a:off x="8289973" y="3390900"/>
            <a:ext cx="1708053" cy="90370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mc:Choice xmlns:a14="http://schemas.microsoft.com/office/drawing/2010/main" Requires="a14">
          <p:sp>
            <p:nvSpPr>
              <p:cNvPr id="28" name="Rectangle 27"/>
              <p:cNvSpPr/>
              <p:nvPr/>
            </p:nvSpPr>
            <p:spPr>
              <a:xfrm>
                <a:off x="1387030" y="4762500"/>
                <a:ext cx="15173888" cy="1982081"/>
              </a:xfrm>
              <a:prstGeom prst="rect">
                <a:avLst/>
              </a:prstGeom>
            </p:spPr>
            <p:txBody>
              <a:bodyPr wrap="square">
                <a:spAutoFit/>
              </a:bodyPr>
              <a:lstStyle/>
              <a:p>
                <a:pPr>
                  <a:lnSpc>
                    <a:spcPct val="107000"/>
                  </a:lnSpc>
                  <a:spcAft>
                    <a:spcPts val="1200"/>
                  </a:spcAft>
                </a:pPr>
                <a:r>
                  <a:rPr lang="en-US" sz="4000" smtClean="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smtClean="0">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smtClean="0">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2</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latin typeface="Cambria Math" panose="02040503050406030204" pitchFamily="18" charset="0"/>
                                <a:ea typeface="Calibri" panose="020F0502020204030204" pitchFamily="34" charset="0"/>
                                <a:cs typeface="Times New Roman" panose="02020603050405020304" pitchFamily="18" charset="0"/>
                              </a:rPr>
                              <m:t>−2</m:t>
                            </m:r>
                            <m:r>
                              <a:rPr lang="en-US" sz="40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b="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+4</m:t>
                        </m:r>
                        <m:r>
                          <a:rPr lang="en-US" sz="4000" b="0" i="1" smtClean="0">
                            <a:latin typeface="Cambria Math" panose="02040503050406030204" pitchFamily="18" charset="0"/>
                            <a:ea typeface="Calibri" panose="020F0502020204030204" pitchFamily="34" charset="0"/>
                            <a:cs typeface="Times New Roman" panose="02020603050405020304" pitchFamily="18" charset="0"/>
                          </a:rPr>
                          <m:t>𝑥𝑦</m:t>
                        </m:r>
                        <m:sSup>
                          <m:sSupPr>
                            <m:ctrlPr>
                              <a:rPr lang="en-US" sz="4000" b="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latin typeface="Cambria Math" panose="02040503050406030204" pitchFamily="18" charset="0"/>
                                <a:ea typeface="Calibri" panose="020F0502020204030204" pitchFamily="34" charset="0"/>
                                <a:cs typeface="Times New Roman" panose="02020603050405020304" pitchFamily="18" charset="0"/>
                              </a:rPr>
                              <m:t>+ </m:t>
                            </m:r>
                            <m:r>
                              <a:rPr lang="en-US" sz="4000" b="0" i="1" smtClean="0">
                                <a:latin typeface="Cambria Math" panose="02040503050406030204" pitchFamily="18" charset="0"/>
                                <a:ea typeface="Calibri" panose="020F0502020204030204" pitchFamily="34" charset="0"/>
                                <a:cs typeface="Times New Roman" panose="02020603050405020304" pitchFamily="18" charset="0"/>
                              </a:rPr>
                              <m:t>𝑦</m:t>
                            </m:r>
                          </m:e>
                          <m:sup>
                            <m:r>
                              <a:rPr lang="en-US" sz="4000" b="0" i="1" smtClean="0">
                                <a:latin typeface="Cambria Math" panose="02040503050406030204" pitchFamily="18" charset="0"/>
                                <a:ea typeface="Calibri" panose="020F0502020204030204" pitchFamily="34" charset="0"/>
                                <a:cs typeface="Times New Roman" panose="02020603050405020304" pitchFamily="18" charset="0"/>
                              </a:rPr>
                              <m:t>2</m:t>
                            </m:r>
                          </m:sup>
                        </m:sSup>
                      </m:e>
                    </m:d>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i="1">
                            <a:latin typeface="Cambria Math" panose="02040503050406030204" pitchFamily="18" charset="0"/>
                            <a:ea typeface="Calibri" panose="020F0502020204030204" pitchFamily="34" charset="0"/>
                            <a:cs typeface="Times New Roman" panose="02020603050405020304" pitchFamily="18" charset="0"/>
                          </a:rPr>
                          <m:t>4</m:t>
                        </m:r>
                        <m:r>
                          <a:rPr lang="en-US" sz="4000" i="1">
                            <a:latin typeface="Cambria Math" panose="02040503050406030204" pitchFamily="18" charset="0"/>
                            <a:ea typeface="Calibri" panose="020F0502020204030204" pitchFamily="34" charset="0"/>
                            <a:cs typeface="Times New Roman" panose="02020603050405020304" pitchFamily="18" charset="0"/>
                          </a:rPr>
                          <m:t>𝑥𝑦</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latin typeface="Cambria Math" panose="02040503050406030204" pitchFamily="18" charset="0"/>
                                <a:ea typeface="Calibri" panose="020F0502020204030204" pitchFamily="34" charset="0"/>
                                <a:cs typeface="Times New Roman" panose="02020603050405020304" pitchFamily="18" charset="0"/>
                              </a:rPr>
                              <m:t> 4</m:t>
                            </m:r>
                            <m:r>
                              <a:rPr lang="en-US" sz="4000" i="1">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e>
                    </m:d>
                  </m:oMath>
                </a14:m>
                <a:endParaRPr lang="en-US" sz="4000" i="1" smtClean="0">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spcAft>
                    <a:spcPts val="1200"/>
                  </a:spcAft>
                </a:pPr>
                <a14:m>
                  <m:oMathPara xmlns:m="http://schemas.openxmlformats.org/officeDocument/2006/math">
                    <m:oMathParaPr>
                      <m:jc m:val="left"/>
                    </m:oMathParaPr>
                    <m:oMath xmlns:m="http://schemas.openxmlformats.org/officeDocument/2006/math">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e>
                      </m:d>
                      <m:r>
                        <a:rPr lang="en-US" sz="4000" i="1">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latin typeface="Cambria Math" panose="02040503050406030204" pitchFamily="18" charset="0"/>
                              <a:ea typeface="Calibri" panose="020F0502020204030204" pitchFamily="34" charset="0"/>
                              <a:cs typeface="Times New Roman" panose="02020603050405020304" pitchFamily="18" charset="0"/>
                            </a:rPr>
                          </m:ctrlPr>
                        </m:dPr>
                        <m:e>
                          <m:r>
                            <a:rPr lang="en-US" sz="4000" i="1">
                              <a:latin typeface="Cambria Math" panose="02040503050406030204" pitchFamily="18" charset="0"/>
                              <a:ea typeface="Calibri" panose="020F0502020204030204" pitchFamily="34" charset="0"/>
                              <a:cs typeface="Times New Roman" panose="02020603050405020304" pitchFamily="18" charset="0"/>
                            </a:rPr>
                            <m:t>4</m:t>
                          </m:r>
                          <m:r>
                            <a:rPr lang="en-US" sz="4000" i="1">
                              <a:latin typeface="Cambria Math" panose="02040503050406030204" pitchFamily="18" charset="0"/>
                              <a:ea typeface="Calibri" panose="020F0502020204030204" pitchFamily="34" charset="0"/>
                              <a:cs typeface="Times New Roman" panose="02020603050405020304" pitchFamily="18" charset="0"/>
                            </a:rPr>
                            <m:t>𝑥𝑦</m:t>
                          </m:r>
                          <m:r>
                            <a:rPr lang="en-US" sz="4000" i="1">
                              <a:latin typeface="Cambria Math" panose="02040503050406030204" pitchFamily="18" charset="0"/>
                              <a:ea typeface="Calibri" panose="020F0502020204030204" pitchFamily="34" charset="0"/>
                              <a:cs typeface="Times New Roman" panose="02020603050405020304" pitchFamily="18" charset="0"/>
                            </a:rPr>
                            <m:t>−</m:t>
                          </m:r>
                          <m:r>
                            <a:rPr lang="en-US" sz="4000" i="1">
                              <a:latin typeface="Cambria Math" panose="02040503050406030204" pitchFamily="18" charset="0"/>
                              <a:ea typeface="Calibri" panose="020F0502020204030204" pitchFamily="34" charset="0"/>
                              <a:cs typeface="Times New Roman" panose="02020603050405020304" pitchFamily="18" charset="0"/>
                            </a:rPr>
                            <m:t>4</m:t>
                          </m:r>
                          <m:r>
                            <a:rPr lang="en-US" sz="4000" i="1">
                              <a:latin typeface="Cambria Math" panose="02040503050406030204" pitchFamily="18" charset="0"/>
                              <a:ea typeface="Calibri" panose="020F0502020204030204" pitchFamily="34" charset="0"/>
                              <a:cs typeface="Times New Roman" panose="02020603050405020304" pitchFamily="18" charset="0"/>
                            </a:rPr>
                            <m:t>𝑥𝑦</m:t>
                          </m:r>
                        </m:e>
                      </m:d>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4</m:t>
                                  </m:r>
                                  <m:r>
                                    <a:rPr lang="en-US" sz="4000" i="1">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latin typeface="Cambria Math" panose="02040503050406030204" pitchFamily="18" charset="0"/>
                                  <a:ea typeface="Calibri" panose="020F0502020204030204" pitchFamily="34" charset="0"/>
                                  <a:cs typeface="Times New Roman" panose="02020603050405020304" pitchFamily="18" charset="0"/>
                                </a:rPr>
                                <m:t>+ </m:t>
                              </m:r>
                              <m:r>
                                <a:rPr lang="en-US" sz="4000" i="1">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e>
                      </m:d>
                      <m:r>
                        <a:rPr lang="en-US" sz="4000" b="0" i="0" smtClean="0">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b="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latin typeface="Cambria Math" panose="02040503050406030204" pitchFamily="18" charset="0"/>
                              <a:ea typeface="Calibri" panose="020F0502020204030204" pitchFamily="34" charset="0"/>
                              <a:cs typeface="Times New Roman" panose="02020603050405020304" pitchFamily="18" charset="0"/>
                            </a:rPr>
                            <m:t>𝑦</m:t>
                          </m:r>
                        </m:e>
                        <m:sup>
                          <m:r>
                            <a:rPr lang="en-US" sz="4000" i="1">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1387030" y="4762500"/>
                <a:ext cx="15173888" cy="1982081"/>
              </a:xfrm>
              <a:prstGeom prst="rect">
                <a:avLst/>
              </a:prstGeom>
              <a:blipFill>
                <a:blip r:embed="rId13"/>
                <a:stretch>
                  <a:fillRect l="-1446" t="-58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294788" y="6776978"/>
                <a:ext cx="16764612" cy="2862322"/>
              </a:xfrm>
              <a:prstGeom prst="rect">
                <a:avLst/>
              </a:prstGeom>
            </p:spPr>
            <p:txBody>
              <a:bodyPr wrap="square">
                <a:spAutoFit/>
              </a:bodyPr>
              <a:lstStyle/>
              <a:p>
                <a:pPr>
                  <a:lnSpc>
                    <a:spcPct val="150000"/>
                  </a:lnSpc>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d>
                          <m:dPr>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e>
                    </m:d>
                    <m:d>
                      <m:dPr>
                        <m:begChr m:val="["/>
                        <m:endChr m:val="]"/>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e>
                    </m:d>
                  </m:oMath>
                </a14:m>
                <a:endPar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pPr>
                <a:r>
                  <a:rPr lang="en-US" sz="4000" b="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d>
                      <m:dPr>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d>
                  </m:oMath>
                </a14:m>
                <a:endParaRPr lang="en-US"/>
              </a:p>
            </p:txBody>
          </p:sp>
        </mc:Choice>
        <mc:Fallback>
          <p:sp>
            <p:nvSpPr>
              <p:cNvPr id="8" name="Rectangle 7"/>
              <p:cNvSpPr>
                <a:spLocks noRot="1" noChangeAspect="1" noMove="1" noResize="1" noEditPoints="1" noAdjustHandles="1" noChangeArrowheads="1" noChangeShapeType="1" noTextEdit="1"/>
              </p:cNvSpPr>
              <p:nvPr/>
            </p:nvSpPr>
            <p:spPr>
              <a:xfrm>
                <a:off x="1294788" y="6776978"/>
                <a:ext cx="16764612" cy="2862322"/>
              </a:xfrm>
              <a:prstGeom prst="rect">
                <a:avLst/>
              </a:prstGeom>
              <a:blipFill>
                <a:blip r:embed="rId14"/>
                <a:stretch>
                  <a:fillRect l="-436"/>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randombar(horizontal)">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anim calcmode="lin" valueType="num">
                                      <p:cBhvr>
                                        <p:cTn id="30" dur="500" fill="hold"/>
                                        <p:tgtEl>
                                          <p:spTgt spid="8"/>
                                        </p:tgtEl>
                                        <p:attrNameLst>
                                          <p:attrName>ppt_x</p:attrName>
                                        </p:attrNameLst>
                                      </p:cBhvr>
                                      <p:tavLst>
                                        <p:tav tm="0">
                                          <p:val>
                                            <p:strVal val="#ppt_x"/>
                                          </p:val>
                                        </p:tav>
                                        <p:tav tm="100000">
                                          <p:val>
                                            <p:strVal val="#ppt_x"/>
                                          </p:val>
                                        </p:tav>
                                      </p:tavLst>
                                    </p:anim>
                                    <p:anim calcmode="lin" valueType="num">
                                      <p:cBhvr>
                                        <p:cTn id="31"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35" grpId="0" animBg="1"/>
      <p:bldP spid="28"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975634">
            <a:off x="-66089" y="5775386"/>
            <a:ext cx="1103180" cy="1665178"/>
          </a:xfrm>
          <a:prstGeom prst="rect">
            <a:avLst/>
          </a:prstGeom>
        </p:spPr>
      </p:pic>
      <p:pic>
        <p:nvPicPr>
          <p:cNvPr id="18" name="Picture 17"/>
          <p:cNvPicPr>
            <a:picLocks noChangeAspect="1"/>
          </p:cNvPicPr>
          <p:nvPr/>
        </p:nvPicPr>
        <p:blipFill>
          <a:blip r:embed="rId12"/>
          <a:srcRect/>
          <a:stretch>
            <a:fillRect/>
          </a:stretch>
        </p:blipFill>
        <p:spPr>
          <a:xfrm>
            <a:off x="16344368" y="8550932"/>
            <a:ext cx="1463381" cy="1579899"/>
          </a:xfrm>
          <a:prstGeom prst="rect">
            <a:avLst/>
          </a:prstGeom>
        </p:spPr>
      </p:pic>
      <p:grpSp>
        <p:nvGrpSpPr>
          <p:cNvPr id="3" name="Group 2"/>
          <p:cNvGrpSpPr/>
          <p:nvPr/>
        </p:nvGrpSpPr>
        <p:grpSpPr>
          <a:xfrm>
            <a:off x="1358557" y="838370"/>
            <a:ext cx="3852505" cy="863767"/>
            <a:chOff x="1611219" y="2044475"/>
            <a:chExt cx="3852505" cy="863767"/>
          </a:xfrm>
        </p:grpSpPr>
        <p:sp>
          <p:nvSpPr>
            <p:cNvPr id="15" name="Rectangle 14"/>
            <p:cNvSpPr/>
            <p:nvPr/>
          </p:nvSpPr>
          <p:spPr>
            <a:xfrm>
              <a:off x="2977146" y="2169578"/>
              <a:ext cx="2486578" cy="738664"/>
            </a:xfrm>
            <a:prstGeom prst="rect">
              <a:avLst/>
            </a:prstGeom>
          </p:spPr>
          <p:txBody>
            <a:bodyPr wrap="none">
              <a:spAutoFit/>
            </a:bodyPr>
            <a:lstStyle/>
            <a:p>
              <a:r>
                <a:rPr lang="en-US" sz="4200" b="1">
                  <a:solidFill>
                    <a:srgbClr val="C00000"/>
                  </a:solidFill>
                  <a:latin typeface="Arial" panose="020B0604020202020204" pitchFamily="34" charset="0"/>
                  <a:cs typeface="Arial" panose="020B0604020202020204" pitchFamily="34" charset="0"/>
                </a:rPr>
                <a:t>Câu hỏi: </a:t>
              </a:r>
            </a:p>
          </p:txBody>
        </p:sp>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9" name="Oval Callout 18"/>
          <p:cNvSpPr/>
          <p:nvPr/>
        </p:nvSpPr>
        <p:spPr>
          <a:xfrm>
            <a:off x="8289973" y="586116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mc:AlternateContent xmlns:mc="http://schemas.openxmlformats.org/markup-compatibility/2006">
        <mc:Choice xmlns:a14="http://schemas.microsoft.com/office/drawing/2010/main" Requires="a14">
          <p:sp>
            <p:nvSpPr>
              <p:cNvPr id="7" name="Rectangle 6"/>
              <p:cNvSpPr/>
              <p:nvPr/>
            </p:nvSpPr>
            <p:spPr>
              <a:xfrm>
                <a:off x="1284381" y="1757783"/>
                <a:ext cx="16535400" cy="3908762"/>
              </a:xfrm>
              <a:prstGeom prst="rect">
                <a:avLst/>
              </a:prstGeom>
            </p:spPr>
            <p:txBody>
              <a:bodyPr wrap="square">
                <a:spAutoFit/>
              </a:bodyPr>
              <a:lstStyle/>
              <a:p>
                <a:pPr algn="just">
                  <a:lnSpc>
                    <a:spcPct val="150000"/>
                  </a:lnSpc>
                  <a:spcAft>
                    <a:spcPts val="800"/>
                  </a:spcAft>
                </a:pPr>
                <a:r>
                  <a:rPr lang="nl-NL" sz="38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a:t>
                </a:r>
                <a:r>
                  <a:rPr lang="nl-NL"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Khai triển các biểu thức:</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800"/>
                  </a:spcAft>
                </a:pPr>
                <a14:m>
                  <m:oMath xmlns:m="http://schemas.openxmlformats.org/officeDocument/2006/math">
                    <m:r>
                      <a:rPr lang="en-US" sz="3800" i="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800">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i="0">
                                <a:effectLst/>
                                <a:latin typeface="Cambria Math" panose="02040503050406030204" pitchFamily="18" charset="0"/>
                                <a:ea typeface="Arial" panose="020B0604020202020204" pitchFamily="34" charset="0"/>
                                <a:cs typeface="Times New Roman" panose="02020603050405020304" pitchFamily="18" charset="0"/>
                              </a:rPr>
                              <m:t>x</m:t>
                            </m:r>
                            <m:r>
                              <a:rPr lang="en-US" sz="3800" i="0">
                                <a:effectLst/>
                                <a:latin typeface="Cambria Math" panose="02040503050406030204" pitchFamily="18" charset="0"/>
                                <a:ea typeface="Arial" panose="020B0604020202020204" pitchFamily="34" charset="0"/>
                                <a:cs typeface="Times New Roman" panose="02020603050405020304" pitchFamily="18" charset="0"/>
                              </a:rPr>
                              <m:t>+1</m:t>
                            </m:r>
                          </m:e>
                        </m:d>
                      </m:e>
                      <m:sup>
                        <m:r>
                          <a:rPr lang="en-US" sz="3800" i="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i="0">
                                <a:effectLst/>
                                <a:latin typeface="Cambria Math" panose="02040503050406030204" pitchFamily="18" charset="0"/>
                                <a:ea typeface="Arial" panose="020B0604020202020204" pitchFamily="34" charset="0"/>
                                <a:cs typeface="Times New Roman" panose="02020603050405020304" pitchFamily="18" charset="0"/>
                              </a:rPr>
                              <m:t>x</m:t>
                            </m:r>
                            <m:r>
                              <a:rPr lang="en-US" sz="3800" i="0">
                                <a:effectLst/>
                                <a:latin typeface="Cambria Math" panose="02040503050406030204" pitchFamily="18" charset="0"/>
                                <a:ea typeface="Arial" panose="020B0604020202020204" pitchFamily="34" charset="0"/>
                                <a:cs typeface="Times New Roman" panose="02020603050405020304" pitchFamily="18" charset="0"/>
                              </a:rPr>
                              <m:t>−3</m:t>
                            </m:r>
                          </m:e>
                        </m:d>
                      </m:e>
                      <m:sup>
                        <m:r>
                          <a:rPr lang="en-US" sz="3800" i="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i="0">
                        <a:effectLst/>
                        <a:latin typeface="Cambria Math" panose="02040503050406030204" pitchFamily="18" charset="0"/>
                        <a:ea typeface="Arial" panose="020B0604020202020204" pitchFamily="34" charset="0"/>
                        <a:cs typeface="Times New Roman" panose="02020603050405020304" pitchFamily="18" charset="0"/>
                      </a:rPr>
                      <m:t>x</m:t>
                    </m:r>
                    <m:r>
                      <a:rPr lang="en-US" sz="3800" i="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i="0">
                        <a:effectLst/>
                        <a:latin typeface="Cambria Math" panose="02040503050406030204" pitchFamily="18" charset="0"/>
                        <a:ea typeface="Arial" panose="020B0604020202020204" pitchFamily="34" charset="0"/>
                        <a:cs typeface="Times New Roman" panose="02020603050405020304" pitchFamily="18" charset="0"/>
                      </a:rPr>
                      <m:t>x</m:t>
                    </m:r>
                    <m:r>
                      <a:rPr lang="en-US" sz="3800" i="0">
                        <a:effectLst/>
                        <a:latin typeface="Cambria Math" panose="02040503050406030204" pitchFamily="18" charset="0"/>
                        <a:ea typeface="Arial" panose="020B0604020202020204" pitchFamily="34" charset="0"/>
                        <a:cs typeface="Times New Roman" panose="02020603050405020304" pitchFamily="18" charset="0"/>
                      </a:rPr>
                      <m:t>+2)</m:t>
                    </m:r>
                  </m:oMath>
                </a14:m>
                <a:r>
                  <a:rPr lang="en-US"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800">
                    <a:effectLst/>
                    <a:latin typeface="Arial" panose="020B0604020202020204" pitchFamily="34" charset="0"/>
                    <a:ea typeface="Calibri" panose="020F0502020204030204" pitchFamily="34" charset="0"/>
                    <a:cs typeface="Arial" panose="020B0604020202020204" pitchFamily="34" charset="0"/>
                  </a:rPr>
                  <a:t>b) Viết biểu thức sau dưới dạng bình phương của một tổng hoặc hiệu:</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800"/>
                  </a:spcAft>
                </a:pPr>
                <a14:m>
                  <m:oMath xmlns:m="http://schemas.openxmlformats.org/officeDocument/2006/math">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+4+6</m:t>
                    </m:r>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e>
                    </m:d>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oMath>
                </a14:m>
                <a:r>
                  <a:rPr lang="en-US"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84381" y="1757783"/>
                <a:ext cx="16535400" cy="3908762"/>
              </a:xfrm>
              <a:prstGeom prst="rect">
                <a:avLst/>
              </a:prstGeom>
              <a:blipFill>
                <a:blip r:embed="rId14"/>
                <a:stretch>
                  <a:fillRect l="-12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295400" y="7054056"/>
                <a:ext cx="14477941" cy="1949252"/>
              </a:xfrm>
              <a:prstGeom prst="rect">
                <a:avLst/>
              </a:prstGeom>
            </p:spPr>
            <p:txBody>
              <a:bodyPr wrap="square">
                <a:spAutoFit/>
              </a:bodyPr>
              <a:lstStyle/>
              <a:p>
                <a:pPr algn="just">
                  <a:lnSpc>
                    <a:spcPct val="150000"/>
                  </a:lnSpc>
                  <a:spcAft>
                    <a:spcPts val="800"/>
                  </a:spcAft>
                </a:pPr>
                <a:r>
                  <a:rPr lang="en-US" sz="38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+1</m:t>
                            </m:r>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3</m:t>
                            </m:r>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e>
                    </m:d>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e>
                    </m:d>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 3</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+6</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+3</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18</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+4</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=18</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11</m:t>
                    </m:r>
                  </m:oMath>
                </a14:m>
                <a:r>
                  <a:rPr lang="en-US" sz="3800" smtClean="0">
                    <a:effectLst/>
                    <a:latin typeface="Arial" panose="020B0604020202020204" pitchFamily="34" charset="0"/>
                    <a:ea typeface="Arial" panose="020B0604020202020204" pitchFamily="34" charset="0"/>
                    <a:cs typeface="Arial" panose="020B0604020202020204" pitchFamily="34" charset="0"/>
                  </a:rPr>
                  <a:t>2</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295400" y="7054056"/>
                <a:ext cx="14477941" cy="1949252"/>
              </a:xfrm>
              <a:prstGeom prst="rect">
                <a:avLst/>
              </a:prstGeom>
              <a:blipFill>
                <a:blip r:embed="rId15"/>
                <a:stretch>
                  <a:fillRect l="-1390" b="-6250"/>
                </a:stretch>
              </a:blipFill>
            </p:spPr>
            <p:txBody>
              <a:bodyPr/>
              <a:lstStyle/>
              <a:p>
                <a:r>
                  <a:rPr lang="en-US">
                    <a:noFill/>
                  </a:rPr>
                  <a:t> </a:t>
                </a:r>
              </a:p>
            </p:txBody>
          </p:sp>
        </mc:Fallback>
      </mc:AlternateContent>
    </p:spTree>
    <p:extLst>
      <p:ext uri="{BB962C8B-B14F-4D97-AF65-F5344CB8AC3E}">
        <p14:creationId xmlns:p14="http://schemas.microsoft.com/office/powerpoint/2010/main" val="2830515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975634">
            <a:off x="-66089" y="5775386"/>
            <a:ext cx="1103180" cy="1665178"/>
          </a:xfrm>
          <a:prstGeom prst="rect">
            <a:avLst/>
          </a:prstGeom>
        </p:spPr>
      </p:pic>
      <p:pic>
        <p:nvPicPr>
          <p:cNvPr id="18" name="Picture 17"/>
          <p:cNvPicPr>
            <a:picLocks noChangeAspect="1"/>
          </p:cNvPicPr>
          <p:nvPr/>
        </p:nvPicPr>
        <p:blipFill>
          <a:blip r:embed="rId12"/>
          <a:srcRect/>
          <a:stretch>
            <a:fillRect/>
          </a:stretch>
        </p:blipFill>
        <p:spPr>
          <a:xfrm>
            <a:off x="16344368" y="8550932"/>
            <a:ext cx="1463381" cy="1579899"/>
          </a:xfrm>
          <a:prstGeom prst="rect">
            <a:avLst/>
          </a:prstGeom>
        </p:spPr>
      </p:pic>
      <p:grpSp>
        <p:nvGrpSpPr>
          <p:cNvPr id="3" name="Group 2"/>
          <p:cNvGrpSpPr/>
          <p:nvPr/>
        </p:nvGrpSpPr>
        <p:grpSpPr>
          <a:xfrm>
            <a:off x="1358557" y="838370"/>
            <a:ext cx="3852505" cy="863767"/>
            <a:chOff x="1611219" y="2044475"/>
            <a:chExt cx="3852505" cy="863767"/>
          </a:xfrm>
        </p:grpSpPr>
        <p:sp>
          <p:nvSpPr>
            <p:cNvPr id="15" name="Rectangle 14"/>
            <p:cNvSpPr/>
            <p:nvPr/>
          </p:nvSpPr>
          <p:spPr>
            <a:xfrm>
              <a:off x="2977146" y="2169578"/>
              <a:ext cx="2486578"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Câu hỏi: </a:t>
              </a:r>
            </a:p>
          </p:txBody>
        </p:sp>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9" name="Oval Callout 18"/>
          <p:cNvSpPr/>
          <p:nvPr/>
        </p:nvSpPr>
        <p:spPr>
          <a:xfrm>
            <a:off x="8289973" y="586116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7" name="Rectangle 6"/>
              <p:cNvSpPr/>
              <p:nvPr/>
            </p:nvSpPr>
            <p:spPr>
              <a:xfrm>
                <a:off x="1284381" y="1757783"/>
                <a:ext cx="16535400" cy="390876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38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a:t>
                </a:r>
                <a:r>
                  <a:rPr kumimoji="0" lang="nl-NL"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Khai triển các biểu thức: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Sup>
                      <m:sSupPr>
                        <m:ctrl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e>
                        </m:d>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e>
                        </m:d>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Viết biểu thức sau dưới dạng bình phương của một tổng hoặc hiệu:</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9</m:t>
                    </m:r>
                    <m:sSup>
                      <m:sSupPr>
                        <m:ctrlP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+12</m:t>
                    </m:r>
                    <m:r>
                      <m:rPr>
                        <m:sty m:val="p"/>
                      </m:rP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+4+6</m:t>
                    </m:r>
                    <m:d>
                      <m:dPr>
                        <m:ctrlP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r>
                          <m:rPr>
                            <m:sty m:val="p"/>
                          </m:rP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r>
                      <a:rPr kumimoji="0" lang="en-US" sz="3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+9</m:t>
                    </m:r>
                  </m:oMath>
                </a14:m>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84381" y="1757783"/>
                <a:ext cx="16535400" cy="3908762"/>
              </a:xfrm>
              <a:prstGeom prst="rect">
                <a:avLst/>
              </a:prstGeom>
              <a:blipFill>
                <a:blip r:embed="rId14"/>
                <a:stretch>
                  <a:fillRect l="-12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358557" y="7130256"/>
                <a:ext cx="14477941" cy="205184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9</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+4+6</m:t>
                    </m:r>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e>
                    </m:d>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+9=9</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+4+18</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+12+9</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left"/>
                    </m:oMathParaPr>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=9</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+30</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+25=</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r>
                                <m:rPr>
                                  <m:sty m:val="p"/>
                                </m:rP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x</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+5</m:t>
                              </m:r>
                            </m:e>
                          </m:d>
                        </m:e>
                        <m:sup>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358557" y="7130256"/>
                <a:ext cx="14477941" cy="2051844"/>
              </a:xfrm>
              <a:prstGeom prst="rect">
                <a:avLst/>
              </a:prstGeom>
              <a:blipFill>
                <a:blip r:embed="rId15"/>
                <a:stretch>
                  <a:fillRect l="-1389"/>
                </a:stretch>
              </a:blipFill>
            </p:spPr>
            <p:txBody>
              <a:bodyPr/>
              <a:lstStyle/>
              <a:p>
                <a:r>
                  <a:rPr lang="en-US">
                    <a:noFill/>
                  </a:rPr>
                  <a:t> </a:t>
                </a:r>
              </a:p>
            </p:txBody>
          </p:sp>
        </mc:Fallback>
      </mc:AlternateContent>
    </p:spTree>
    <p:extLst>
      <p:ext uri="{BB962C8B-B14F-4D97-AF65-F5344CB8AC3E}">
        <p14:creationId xmlns:p14="http://schemas.microsoft.com/office/powerpoint/2010/main" val="5190909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 y="35044"/>
            <a:ext cx="18288000" cy="1028700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594138">
            <a:off x="-326386" y="4806242"/>
            <a:ext cx="949985" cy="143394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19157" y="351522"/>
            <a:ext cx="2397119" cy="1597080"/>
          </a:xfrm>
          <a:prstGeom prst="rect">
            <a:avLst/>
          </a:prstGeom>
        </p:spPr>
      </p:pic>
      <p:grpSp>
        <p:nvGrpSpPr>
          <p:cNvPr id="15" name="Group 14"/>
          <p:cNvGrpSpPr/>
          <p:nvPr/>
        </p:nvGrpSpPr>
        <p:grpSpPr>
          <a:xfrm>
            <a:off x="5791200" y="12573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2126502" y="987956"/>
              <a:ext cx="4974440" cy="884858"/>
            </a:xfrm>
            <a:prstGeom prst="rect">
              <a:avLst/>
            </a:prstGeom>
            <a:noFill/>
            <a:ln>
              <a:noFill/>
            </a:ln>
          </p:spPr>
          <p:txBody>
            <a:bodyPr wrap="none">
              <a:spAutoFit/>
            </a:bodyPr>
            <a:lstStyle/>
            <a:p>
              <a:pPr algn="ct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2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en-US" sz="4000" b="1">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smtClean="0">
                  <a:solidFill>
                    <a:prstClr val="white"/>
                  </a:solidFill>
                  <a:latin typeface="Arial" panose="020B0604020202020204" pitchFamily="34" charset="0"/>
                  <a:ea typeface="Times New Roman" panose="02020603050405020304" pitchFamily="18" charset="0"/>
                  <a:cs typeface="Arial" panose="020B0604020202020204" pitchFamily="34" charset="0"/>
                </a:rPr>
                <a:t>tr40)</a:t>
              </a:r>
              <a:endPar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18"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14478016" y="7048500"/>
            <a:ext cx="2808773" cy="2647269"/>
          </a:xfrm>
          <a:prstGeom prst="rect">
            <a:avLst/>
          </a:prstGeom>
        </p:spPr>
      </p:pic>
      <p:sp>
        <p:nvSpPr>
          <p:cNvPr id="8" name="Rectangle 7"/>
          <p:cNvSpPr/>
          <p:nvPr/>
        </p:nvSpPr>
        <p:spPr>
          <a:xfrm>
            <a:off x="810845" y="2263375"/>
            <a:ext cx="6096000" cy="875048"/>
          </a:xfrm>
          <a:prstGeom prst="rect">
            <a:avLst/>
          </a:prstGeom>
        </p:spPr>
        <p:txBody>
          <a:bodyPr wrap="square">
            <a:spAutoFit/>
          </a:bodyPr>
          <a:lstStyle/>
          <a:p>
            <a:pPr>
              <a:lnSpc>
                <a:spcPct val="150000"/>
              </a:lnSpc>
            </a:pPr>
            <a:r>
              <a:rPr lang="en-US" sz="3800" smtClean="0">
                <a:latin typeface="Arial" panose="020B0604020202020204" pitchFamily="34" charset="0"/>
                <a:ea typeface="Calibri" panose="020F0502020204030204" pitchFamily="34" charset="0"/>
                <a:cs typeface="Times New Roman" panose="02020603050405020304" pitchFamily="18" charset="0"/>
              </a:rPr>
              <a:t>Rút gọn các biểu thức:</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0" name="TextBox 9"/>
              <p:cNvSpPr txBox="1"/>
              <p:nvPr/>
            </p:nvSpPr>
            <p:spPr>
              <a:xfrm>
                <a:off x="810845" y="3353612"/>
                <a:ext cx="9982200" cy="677108"/>
              </a:xfrm>
              <a:prstGeom prst="rect">
                <a:avLst/>
              </a:prstGeom>
              <a:noFill/>
            </p:spPr>
            <p:txBody>
              <a:bodyPr wrap="square" rtlCol="0">
                <a:spAutoFit/>
              </a:bodyPr>
              <a:lstStyle/>
              <a:p>
                <a:r>
                  <a:rPr lang="en-US" sz="3800" smtClean="0">
                    <a:latin typeface="Arial" panose="020B0604020202020204" pitchFamily="34" charset="0"/>
                    <a:cs typeface="Arial" panose="020B0604020202020204" pitchFamily="34" charset="0"/>
                  </a:rPr>
                  <a:t>a) </a:t>
                </a:r>
                <a14:m>
                  <m:oMath xmlns:m="http://schemas.openxmlformats.org/officeDocument/2006/math">
                    <m:sSup>
                      <m:sSupPr>
                        <m:ctrlPr>
                          <a:rPr lang="en-US" sz="3800" i="1" smtClean="0">
                            <a:latin typeface="Cambria Math" panose="02040503050406030204" pitchFamily="18" charset="0"/>
                            <a:cs typeface="Arial" panose="020B0604020202020204" pitchFamily="34" charset="0"/>
                          </a:rPr>
                        </m:ctrlPr>
                      </m:sSupPr>
                      <m:e>
                        <m:d>
                          <m:dPr>
                            <m:ctrlPr>
                              <a:rPr lang="en-US" sz="3800" i="1" smtClean="0">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−1</m:t>
                            </m:r>
                          </m:e>
                        </m:d>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d>
                          <m:dPr>
                            <m:ctrlPr>
                              <a:rPr lang="en-US" sz="3800" i="1">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1</m:t>
                            </m:r>
                          </m:e>
                        </m:d>
                      </m:e>
                      <m:sup>
                        <m:r>
                          <a:rPr lang="en-US" sz="3800" i="1">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−2</m:t>
                    </m:r>
                    <m:r>
                      <a:rPr lang="en-US" sz="3800" b="0" i="1" smtClean="0">
                        <a:latin typeface="Cambria Math" panose="02040503050406030204" pitchFamily="18" charset="0"/>
                        <a:cs typeface="Arial" panose="020B0604020202020204" pitchFamily="34" charset="0"/>
                      </a:rPr>
                      <m:t>𝑥</m:t>
                    </m:r>
                    <m:d>
                      <m:dPr>
                        <m:ctrlPr>
                          <a:rPr lang="en-US" sz="3800" b="0" i="1" smtClean="0">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−1</m:t>
                        </m:r>
                      </m:e>
                    </m:d>
                    <m:d>
                      <m:dPr>
                        <m:ctrlPr>
                          <a:rPr lang="en-US" sz="3800" i="1">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1</m:t>
                        </m:r>
                      </m:e>
                    </m:d>
                  </m:oMath>
                </a14:m>
                <a:endParaRPr lang="en-US" sz="3800">
                  <a:latin typeface="Arial" panose="020B0604020202020204" pitchFamily="34" charset="0"/>
                  <a:cs typeface="Arial" panose="020B0604020202020204" pitchFamily="34" charset="0"/>
                </a:endParaRPr>
              </a:p>
            </p:txBody>
          </p:sp>
        </mc:Choice>
        <mc:Fallback>
          <p:sp>
            <p:nvSpPr>
              <p:cNvPr id="10" name="TextBox 9"/>
              <p:cNvSpPr txBox="1">
                <a:spLocks noRot="1" noChangeAspect="1" noMove="1" noResize="1" noEditPoints="1" noAdjustHandles="1" noChangeArrowheads="1" noChangeShapeType="1" noTextEdit="1"/>
              </p:cNvSpPr>
              <p:nvPr/>
            </p:nvSpPr>
            <p:spPr>
              <a:xfrm>
                <a:off x="810845" y="3353612"/>
                <a:ext cx="9982200" cy="677108"/>
              </a:xfrm>
              <a:prstGeom prst="rect">
                <a:avLst/>
              </a:prstGeom>
              <a:blipFill>
                <a:blip r:embed="rId33"/>
                <a:stretch>
                  <a:fillRect l="-2015" t="-15315" b="-3603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794084" y="4373468"/>
                <a:ext cx="14826916" cy="677108"/>
              </a:xfrm>
              <a:prstGeom prst="rect">
                <a:avLst/>
              </a:prstGeom>
              <a:noFill/>
            </p:spPr>
            <p:txBody>
              <a:bodyPr wrap="square" rtlCol="0">
                <a:spAutoFit/>
              </a:bodyPr>
              <a:lstStyle/>
              <a:p>
                <a:r>
                  <a:rPr lang="en-US" sz="3800" smtClean="0">
                    <a:latin typeface="Arial" panose="020B0604020202020204" pitchFamily="34" charset="0"/>
                    <a:cs typeface="Arial" panose="020B0604020202020204" pitchFamily="34" charset="0"/>
                  </a:rPr>
                  <a:t>b) </a:t>
                </a:r>
                <a14:m>
                  <m:oMath xmlns:m="http://schemas.openxmlformats.org/officeDocument/2006/math">
                    <m:d>
                      <m:dPr>
                        <m:ctrlPr>
                          <a:rPr lang="en-US" sz="3800" i="1">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𝑥</m:t>
                        </m:r>
                        <m:r>
                          <a:rPr lang="en-US" sz="3800" i="1">
                            <a:latin typeface="Cambria Math" panose="02040503050406030204" pitchFamily="18" charset="0"/>
                            <a:cs typeface="Arial" panose="020B0604020202020204" pitchFamily="34" charset="0"/>
                          </a:rPr>
                          <m:t>+3</m:t>
                        </m:r>
                        <m:r>
                          <a:rPr lang="en-US" sz="3800" i="1">
                            <a:latin typeface="Cambria Math" panose="02040503050406030204" pitchFamily="18" charset="0"/>
                            <a:cs typeface="Arial" panose="020B0604020202020204" pitchFamily="34" charset="0"/>
                          </a:rPr>
                          <m:t>𝑦</m:t>
                        </m:r>
                      </m:e>
                    </m:d>
                    <m:d>
                      <m:dPr>
                        <m:ctrlPr>
                          <a:rPr lang="en-US" sz="3800" i="1">
                            <a:latin typeface="Cambria Math" panose="02040503050406030204" pitchFamily="18" charset="0"/>
                            <a:cs typeface="Arial" panose="020B0604020202020204" pitchFamily="34" charset="0"/>
                          </a:rPr>
                        </m:ctrlPr>
                      </m:dPr>
                      <m:e>
                        <m:sSup>
                          <m:sSupPr>
                            <m:ctrlPr>
                              <a:rPr lang="en-US" sz="380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3</m:t>
                        </m:r>
                        <m:r>
                          <a:rPr lang="en-US" sz="3800" b="0" i="1" smtClean="0">
                            <a:latin typeface="Cambria Math" panose="02040503050406030204" pitchFamily="18" charset="0"/>
                            <a:cs typeface="Arial" panose="020B0604020202020204" pitchFamily="34" charset="0"/>
                          </a:rPr>
                          <m:t>𝑥</m:t>
                        </m:r>
                        <m:r>
                          <a:rPr lang="en-US" sz="3800" i="1">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9</m:t>
                            </m:r>
                            <m:r>
                              <a:rPr lang="en-US" sz="3800" b="0" i="1" smtClean="0">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e>
                    </m:d>
                    <m:r>
                      <a:rPr lang="en-US" sz="3800" b="0" i="1" smtClean="0">
                        <a:latin typeface="Cambria Math" panose="02040503050406030204" pitchFamily="18" charset="0"/>
                        <a:cs typeface="Arial" panose="020B0604020202020204" pitchFamily="34" charset="0"/>
                      </a:rPr>
                      <m:t>+</m:t>
                    </m:r>
                    <m:d>
                      <m:dPr>
                        <m:ctrlPr>
                          <a:rPr lang="en-US" sz="3800" i="1">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3</m:t>
                        </m:r>
                        <m:r>
                          <a:rPr lang="en-US" sz="3800" i="1">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𝑦</m:t>
                        </m:r>
                      </m:e>
                    </m:d>
                    <m:d>
                      <m:dPr>
                        <m:ctrlPr>
                          <a:rPr lang="en-US" sz="3800" i="1">
                            <a:latin typeface="Cambria Math" panose="02040503050406030204" pitchFamily="18" charset="0"/>
                            <a:cs typeface="Arial" panose="020B0604020202020204" pitchFamily="34" charset="0"/>
                          </a:rPr>
                        </m:ctrlPr>
                      </m:dPr>
                      <m:e>
                        <m:r>
                          <a:rPr lang="en-US" sz="3800" b="0" i="1" smtClean="0">
                            <a:latin typeface="Cambria Math" panose="02040503050406030204" pitchFamily="18" charset="0"/>
                            <a:cs typeface="Arial" panose="020B0604020202020204" pitchFamily="34" charset="0"/>
                          </a:rPr>
                          <m:t>9</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3</m:t>
                        </m:r>
                        <m:r>
                          <a:rPr lang="en-US" sz="3800" i="1">
                            <a:latin typeface="Cambria Math" panose="02040503050406030204" pitchFamily="18" charset="0"/>
                            <a:cs typeface="Arial" panose="020B0604020202020204" pitchFamily="34" charset="0"/>
                          </a:rPr>
                          <m:t>𝑥</m:t>
                        </m:r>
                        <m:r>
                          <a:rPr lang="en-US" sz="3800" i="1">
                            <a:latin typeface="Cambria Math" panose="02040503050406030204" pitchFamily="18" charset="0"/>
                            <a:cs typeface="Arial" panose="020B0604020202020204" pitchFamily="34" charset="0"/>
                          </a:rPr>
                          <m:t>𝑦</m:t>
                        </m:r>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e>
                    </m:d>
                  </m:oMath>
                </a14:m>
                <a:endParaRPr lang="en-US" sz="3800">
                  <a:latin typeface="Arial" panose="020B0604020202020204" pitchFamily="34" charset="0"/>
                  <a:cs typeface="Arial" panose="020B0604020202020204" pitchFamily="34" charset="0"/>
                </a:endParaRPr>
              </a:p>
            </p:txBody>
          </p:sp>
        </mc:Choice>
        <mc:Fallback>
          <p:sp>
            <p:nvSpPr>
              <p:cNvPr id="19" name="TextBox 18"/>
              <p:cNvSpPr txBox="1">
                <a:spLocks noRot="1" noChangeAspect="1" noMove="1" noResize="1" noEditPoints="1" noAdjustHandles="1" noChangeArrowheads="1" noChangeShapeType="1" noTextEdit="1"/>
              </p:cNvSpPr>
              <p:nvPr/>
            </p:nvSpPr>
            <p:spPr>
              <a:xfrm>
                <a:off x="794084" y="4373468"/>
                <a:ext cx="14826916" cy="677108"/>
              </a:xfrm>
              <a:prstGeom prst="rect">
                <a:avLst/>
              </a:prstGeom>
              <a:blipFill>
                <a:blip r:embed="rId34"/>
                <a:stretch>
                  <a:fillRect l="-1356" t="-14286" b="-34821"/>
                </a:stretch>
              </a:blipFill>
            </p:spPr>
            <p:txBody>
              <a:bodyPr/>
              <a:lstStyle/>
              <a:p>
                <a:r>
                  <a:rPr lang="en-US">
                    <a:noFill/>
                  </a:rPr>
                  <a:t> </a:t>
                </a:r>
              </a:p>
            </p:txBody>
          </p:sp>
        </mc:Fallback>
      </mc:AlternateContent>
      <p:sp>
        <p:nvSpPr>
          <p:cNvPr id="21" name="Oval Callout 20"/>
          <p:cNvSpPr/>
          <p:nvPr/>
        </p:nvSpPr>
        <p:spPr>
          <a:xfrm>
            <a:off x="8289973" y="5484478"/>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1" name="Rectangle 10"/>
              <p:cNvSpPr/>
              <p:nvPr/>
            </p:nvSpPr>
            <p:spPr>
              <a:xfrm>
                <a:off x="830898" y="6714790"/>
                <a:ext cx="11956543" cy="2723823"/>
              </a:xfrm>
              <a:prstGeom prst="rect">
                <a:avLst/>
              </a:prstGeom>
            </p:spPr>
            <p:txBody>
              <a:bodyPr wrap="none">
                <a:spAutoFit/>
              </a:bodyPr>
              <a:lstStyle/>
              <a:p>
                <a:pPr lvl="0">
                  <a:lnSpc>
                    <a:spcPct val="150000"/>
                  </a:lnSpc>
                </a:pPr>
                <a:r>
                  <a:rPr lang="en-US" sz="3800" smtClean="0">
                    <a:solidFill>
                      <a:prstClr val="black"/>
                    </a:solidFill>
                    <a:latin typeface="Arial" panose="020B0604020202020204" pitchFamily="34" charset="0"/>
                    <a:cs typeface="Arial" panose="020B0604020202020204" pitchFamily="34" charset="0"/>
                  </a:rPr>
                  <a:t>a) </a:t>
                </a:r>
                <a14:m>
                  <m:oMath xmlns:m="http://schemas.openxmlformats.org/officeDocument/2006/math">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−1</m:t>
                            </m:r>
                          </m:e>
                        </m:d>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1</m:t>
                            </m:r>
                          </m:e>
                        </m:d>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−2</m:t>
                    </m:r>
                    <m:r>
                      <a:rPr lang="en-US" sz="3800" i="1">
                        <a:solidFill>
                          <a:prstClr val="black"/>
                        </a:solidFill>
                        <a:latin typeface="Cambria Math" panose="02040503050406030204" pitchFamily="18" charset="0"/>
                        <a:cs typeface="Arial" panose="020B0604020202020204" pitchFamily="34" charset="0"/>
                      </a:rPr>
                      <m:t>𝑥</m:t>
                    </m:r>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−1</m:t>
                        </m:r>
                      </m:e>
                    </m:d>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1</m:t>
                        </m:r>
                      </m:e>
                    </m:d>
                  </m:oMath>
                </a14:m>
                <a:endParaRPr lang="en-US" sz="3800" i="1" smtClean="0">
                  <a:solidFill>
                    <a:prstClr val="black"/>
                  </a:solidFill>
                  <a:latin typeface="Cambria Math" panose="02040503050406030204" pitchFamily="18" charset="0"/>
                  <a:cs typeface="Arial" panose="020B0604020202020204" pitchFamily="34" charset="0"/>
                </a:endParaRPr>
              </a:p>
              <a:p>
                <a:pPr lvl="0">
                  <a:lnSpc>
                    <a:spcPct val="150000"/>
                  </a:lnSpc>
                </a:pPr>
                <a14:m>
                  <m:oMathPara xmlns:m="http://schemas.openxmlformats.org/officeDocument/2006/math">
                    <m:oMathParaPr>
                      <m:jc m:val="left"/>
                    </m:oMathParaPr>
                    <m:oMath xmlns:m="http://schemas.openxmlformats.org/officeDocument/2006/math">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−3</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b="0" i="1" smtClean="0">
                              <a:solidFill>
                                <a:prstClr val="black"/>
                              </a:solidFill>
                              <a:latin typeface="Cambria Math" panose="02040503050406030204" pitchFamily="18" charset="0"/>
                              <a:cs typeface="Arial" panose="020B0604020202020204" pitchFamily="34" charset="0"/>
                            </a:rPr>
                            <m:t>2</m:t>
                          </m:r>
                        </m:sup>
                      </m:sSup>
                      <m:r>
                        <a:rPr lang="en-US" sz="3800" b="0" i="1" smtClean="0">
                          <a:solidFill>
                            <a:prstClr val="black"/>
                          </a:solidFill>
                          <a:latin typeface="Cambria Math" panose="02040503050406030204" pitchFamily="18" charset="0"/>
                          <a:cs typeface="Arial" panose="020B0604020202020204" pitchFamily="34" charset="0"/>
                        </a:rPr>
                        <m:t>+3</m:t>
                      </m:r>
                      <m:r>
                        <a:rPr lang="en-US" sz="3800" b="0" i="1" smtClean="0">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−1+</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3</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1</m:t>
                      </m:r>
                      <m:r>
                        <a:rPr lang="en-US" sz="3800" b="0" i="1" smtClean="0">
                          <a:solidFill>
                            <a:prstClr val="black"/>
                          </a:solidFill>
                          <a:latin typeface="Cambria Math" panose="02040503050406030204" pitchFamily="18" charset="0"/>
                          <a:cs typeface="Arial" panose="020B0604020202020204" pitchFamily="34" charset="0"/>
                        </a:rPr>
                        <m:t>−2</m:t>
                      </m:r>
                      <m:r>
                        <a:rPr lang="en-US" sz="3800" b="0" i="1" smtClean="0">
                          <a:solidFill>
                            <a:prstClr val="black"/>
                          </a:solidFill>
                          <a:latin typeface="Cambria Math" panose="02040503050406030204" pitchFamily="18" charset="0"/>
                          <a:cs typeface="Arial" panose="020B0604020202020204" pitchFamily="34" charset="0"/>
                        </a:rPr>
                        <m:t>𝑥</m:t>
                      </m:r>
                      <m:d>
                        <m:dPr>
                          <m:ctrlPr>
                            <a:rPr lang="en-US" sz="3800" b="0" i="1" smtClean="0">
                              <a:solidFill>
                                <a:prstClr val="black"/>
                              </a:solidFill>
                              <a:latin typeface="Cambria Math" panose="02040503050406030204" pitchFamily="18" charset="0"/>
                              <a:cs typeface="Arial" panose="020B0604020202020204" pitchFamily="34" charset="0"/>
                            </a:rPr>
                          </m:ctrlPr>
                        </m:dPr>
                        <m:e>
                          <m:sSup>
                            <m:sSupPr>
                              <m:ctrlPr>
                                <a:rPr lang="en-US" sz="3800" b="0" i="1" smtClean="0">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𝑥</m:t>
                              </m:r>
                            </m:e>
                            <m:sup>
                              <m:r>
                                <a:rPr lang="en-US" sz="3800" b="0" i="1" smtClean="0">
                                  <a:solidFill>
                                    <a:prstClr val="black"/>
                                  </a:solidFill>
                                  <a:latin typeface="Cambria Math" panose="02040503050406030204" pitchFamily="18" charset="0"/>
                                  <a:cs typeface="Arial" panose="020B0604020202020204" pitchFamily="34" charset="0"/>
                                </a:rPr>
                                <m:t>2</m:t>
                              </m:r>
                            </m:sup>
                          </m:sSup>
                          <m:r>
                            <a:rPr lang="en-US" sz="3800" b="0" i="1" smtClean="0">
                              <a:solidFill>
                                <a:prstClr val="black"/>
                              </a:solidFill>
                              <a:latin typeface="Cambria Math" panose="02040503050406030204" pitchFamily="18" charset="0"/>
                              <a:cs typeface="Arial" panose="020B0604020202020204" pitchFamily="34" charset="0"/>
                            </a:rPr>
                            <m:t>−1</m:t>
                          </m:r>
                        </m:e>
                      </m:d>
                    </m:oMath>
                  </m:oMathPara>
                </a14:m>
                <a:endParaRPr lang="en-US" sz="3800" b="0" i="1" smtClean="0">
                  <a:solidFill>
                    <a:prstClr val="black"/>
                  </a:solidFill>
                  <a:latin typeface="Cambria Math" panose="02040503050406030204" pitchFamily="18" charset="0"/>
                  <a:cs typeface="Arial" panose="020B0604020202020204" pitchFamily="34" charset="0"/>
                </a:endParaRPr>
              </a:p>
              <a:p>
                <a:pPr lvl="0">
                  <a:lnSpc>
                    <a:spcPct val="150000"/>
                  </a:lnSpc>
                </a:pPr>
                <a14:m>
                  <m:oMathPara xmlns:m="http://schemas.openxmlformats.org/officeDocument/2006/math">
                    <m:oMathParaPr>
                      <m:jc m:val="left"/>
                    </m:oMathParaPr>
                    <m:oMath xmlns:m="http://schemas.openxmlformats.org/officeDocument/2006/math">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2</m:t>
                          </m:r>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+6</m:t>
                      </m:r>
                      <m:r>
                        <a:rPr lang="en-US" sz="3800" b="0" i="1" smtClean="0">
                          <a:solidFill>
                            <a:prstClr val="black"/>
                          </a:solidFill>
                          <a:latin typeface="Cambria Math" panose="02040503050406030204" pitchFamily="18" charset="0"/>
                          <a:cs typeface="Arial" panose="020B0604020202020204" pitchFamily="34" charset="0"/>
                        </a:rPr>
                        <m:t>𝑥</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2</m:t>
                          </m:r>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+2</m:t>
                      </m:r>
                      <m:r>
                        <a:rPr lang="en-US" sz="3800" b="0" i="1" smtClean="0">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=8</m:t>
                      </m:r>
                      <m:r>
                        <a:rPr lang="en-US" sz="3800" b="0" i="1" smtClean="0">
                          <a:solidFill>
                            <a:prstClr val="black"/>
                          </a:solidFill>
                          <a:latin typeface="Cambria Math" panose="02040503050406030204" pitchFamily="18" charset="0"/>
                          <a:cs typeface="Arial" panose="020B0604020202020204" pitchFamily="34" charset="0"/>
                        </a:rPr>
                        <m:t>𝑥</m:t>
                      </m:r>
                    </m:oMath>
                  </m:oMathPara>
                </a14:m>
                <a:endParaRPr lang="en-US" sz="3800">
                  <a:solidFill>
                    <a:prstClr val="black"/>
                  </a:solidFill>
                  <a:latin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830898" y="6714790"/>
                <a:ext cx="11956543" cy="2723823"/>
              </a:xfrm>
              <a:prstGeom prst="rect">
                <a:avLst/>
              </a:prstGeom>
              <a:blipFill>
                <a:blip r:embed="rId35"/>
                <a:stretch>
                  <a:fillRect l="-1682"/>
                </a:stretch>
              </a:blipFill>
            </p:spPr>
            <p:txBody>
              <a:bodyPr/>
              <a:lstStyle/>
              <a:p>
                <a:r>
                  <a:rPr lang="en-US">
                    <a:noFill/>
                  </a:rPr>
                  <a:t> </a:t>
                </a:r>
              </a:p>
            </p:txBody>
          </p:sp>
        </mc:Fallback>
      </mc:AlternateContent>
    </p:spTree>
    <p:extLst>
      <p:ext uri="{BB962C8B-B14F-4D97-AF65-F5344CB8AC3E}">
        <p14:creationId xmlns:p14="http://schemas.microsoft.com/office/powerpoint/2010/main" val="122090346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anim calcmode="lin" valueType="num">
                                      <p:cBhvr>
                                        <p:cTn id="17" dur="500" fill="hold"/>
                                        <p:tgtEl>
                                          <p:spTgt spid="10"/>
                                        </p:tgtEl>
                                        <p:attrNameLst>
                                          <p:attrName>ppt_x</p:attrName>
                                        </p:attrNameLst>
                                      </p:cBhvr>
                                      <p:tavLst>
                                        <p:tav tm="0">
                                          <p:val>
                                            <p:strVal val="#ppt_x"/>
                                          </p:val>
                                        </p:tav>
                                        <p:tav tm="100000">
                                          <p:val>
                                            <p:strVal val="#ppt_x"/>
                                          </p:val>
                                        </p:tav>
                                      </p:tavLst>
                                    </p:anim>
                                    <p:anim calcmode="lin" valueType="num">
                                      <p:cBhvr>
                                        <p:cTn id="18" dur="500" fill="hold"/>
                                        <p:tgtEl>
                                          <p:spTgt spid="10"/>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anim calcmode="lin" valueType="num">
                                      <p:cBhvr>
                                        <p:cTn id="22" dur="500" fill="hold"/>
                                        <p:tgtEl>
                                          <p:spTgt spid="19"/>
                                        </p:tgtEl>
                                        <p:attrNameLst>
                                          <p:attrName>ppt_x</p:attrName>
                                        </p:attrNameLst>
                                      </p:cBhvr>
                                      <p:tavLst>
                                        <p:tav tm="0">
                                          <p:val>
                                            <p:strVal val="#ppt_x"/>
                                          </p:val>
                                        </p:tav>
                                        <p:tav tm="100000">
                                          <p:val>
                                            <p:strVal val="#ppt_x"/>
                                          </p:val>
                                        </p:tav>
                                      </p:tavLst>
                                    </p:anim>
                                    <p:anim calcmode="lin" valueType="num">
                                      <p:cBhvr>
                                        <p:cTn id="2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9" grpId="0"/>
      <p:bldP spid="21"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 y="35044"/>
            <a:ext cx="18288000" cy="1028700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7370068">
            <a:off x="-326387" y="5034842"/>
            <a:ext cx="949985" cy="143394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19157" y="351522"/>
            <a:ext cx="2397119" cy="1597080"/>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15231587" y="7786178"/>
            <a:ext cx="2470971" cy="2081722"/>
          </a:xfrm>
          <a:prstGeom prst="rect">
            <a:avLst/>
          </a:prstGeom>
        </p:spPr>
      </p:pic>
      <p:sp>
        <p:nvSpPr>
          <p:cNvPr id="21" name="Oval Callout 20"/>
          <p:cNvSpPr/>
          <p:nvPr/>
        </p:nvSpPr>
        <p:spPr>
          <a:xfrm>
            <a:off x="842929" y="128916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1" name="Rectangle 10"/>
              <p:cNvSpPr/>
              <p:nvPr/>
            </p:nvSpPr>
            <p:spPr>
              <a:xfrm>
                <a:off x="1977485" y="2377261"/>
                <a:ext cx="12659812" cy="7109639"/>
              </a:xfrm>
              <a:prstGeom prst="rect">
                <a:avLst/>
              </a:prstGeom>
            </p:spPr>
            <p:txBody>
              <a:bodyPr wrap="none">
                <a:spAutoFit/>
              </a:bodyPr>
              <a:lstStyle/>
              <a:p>
                <a:pPr lvl="0">
                  <a:lnSpc>
                    <a:spcPct val="150000"/>
                  </a:lnSpc>
                  <a:defRPr/>
                </a:pPr>
                <a:r>
                  <a:rPr lang="en-US" sz="3800" smtClean="0">
                    <a:solidFill>
                      <a:prstClr val="black"/>
                    </a:solidFill>
                    <a:latin typeface="Arial" panose="020B0604020202020204" pitchFamily="34" charset="0"/>
                    <a:cs typeface="Arial" panose="020B0604020202020204" pitchFamily="34" charset="0"/>
                  </a:rPr>
                  <a:t>b</a:t>
                </a:r>
                <a:r>
                  <a:rPr lang="en-US" sz="3800">
                    <a:solidFill>
                      <a:prstClr val="black"/>
                    </a:solidFill>
                    <a:latin typeface="Arial" panose="020B0604020202020204" pitchFamily="34" charset="0"/>
                    <a:cs typeface="Arial" panose="020B0604020202020204" pitchFamily="34" charset="0"/>
                  </a:rPr>
                  <a:t>) </a:t>
                </a:r>
                <a:r>
                  <a:rPr lang="en-US" sz="3800" smtClean="0">
                    <a:solidFill>
                      <a:prstClr val="black"/>
                    </a:solidFill>
                    <a:latin typeface="Arial" panose="020B0604020202020204" pitchFamily="34" charset="0"/>
                    <a:cs typeface="Arial" panose="020B0604020202020204" pitchFamily="34" charset="0"/>
                  </a:rPr>
                  <a:t>Ta có: </a:t>
                </a:r>
              </a:p>
              <a:p>
                <a:pPr lvl="0">
                  <a:lnSpc>
                    <a:spcPct val="150000"/>
                  </a:lnSpc>
                  <a:defRPr/>
                </a:pPr>
                <a14:m>
                  <m:oMathPara xmlns:m="http://schemas.openxmlformats.org/officeDocument/2006/math">
                    <m:oMathParaPr>
                      <m:jc m:val="centerGroup"/>
                    </m:oMathParaPr>
                    <m:oMath xmlns:m="http://schemas.openxmlformats.org/officeDocument/2006/math">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𝑦</m:t>
                          </m:r>
                        </m:e>
                      </m:d>
                      <m:d>
                        <m:dPr>
                          <m:ctrlPr>
                            <a:rPr lang="en-US" sz="3800" i="1">
                              <a:solidFill>
                                <a:prstClr val="black"/>
                              </a:solidFill>
                              <a:latin typeface="Cambria Math" panose="02040503050406030204" pitchFamily="18" charset="0"/>
                              <a:cs typeface="Arial" panose="020B0604020202020204" pitchFamily="34" charset="0"/>
                            </a:rPr>
                          </m:ctrlPr>
                        </m:dPr>
                        <m:e>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9</m:t>
                              </m:r>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r>
                        <a:rPr lang="en-US" sz="3800" b="0" i="1" smtClean="0">
                          <a:solidFill>
                            <a:prstClr val="black"/>
                          </a:solidFill>
                          <a:latin typeface="Cambria Math" panose="02040503050406030204" pitchFamily="18" charset="0"/>
                          <a:cs typeface="Arial" panose="020B0604020202020204" pitchFamily="34" charset="0"/>
                        </a:rPr>
                        <m:t>=</m:t>
                      </m:r>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𝑦</m:t>
                          </m:r>
                        </m:e>
                      </m:d>
                      <m:d>
                        <m:dPr>
                          <m:begChr m:val="["/>
                          <m:endChr m:val="]"/>
                          <m:ctrlPr>
                            <a:rPr lang="en-US" sz="3800" i="1" smtClean="0">
                              <a:solidFill>
                                <a:prstClr val="black"/>
                              </a:solidFill>
                              <a:latin typeface="Cambria Math" panose="02040503050406030204" pitchFamily="18" charset="0"/>
                              <a:cs typeface="Arial" panose="020B0604020202020204" pitchFamily="34" charset="0"/>
                            </a:rPr>
                          </m:ctrlPr>
                        </m:dPr>
                        <m:e>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b="0" i="1" smtClean="0">
                              <a:solidFill>
                                <a:prstClr val="black"/>
                              </a:solidFill>
                              <a:latin typeface="Cambria Math" panose="02040503050406030204" pitchFamily="18" charset="0"/>
                              <a:cs typeface="Arial" panose="020B0604020202020204" pitchFamily="34" charset="0"/>
                            </a:rPr>
                            <m:t>−</m:t>
                          </m:r>
                          <m:r>
                            <a:rPr lang="en-US" sz="3800" b="0" i="1" smtClean="0">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.3</m:t>
                          </m:r>
                          <m:r>
                            <a:rPr lang="en-US" sz="3800" b="0" i="1" smtClean="0">
                              <a:solidFill>
                                <a:prstClr val="black"/>
                              </a:solidFill>
                              <a:latin typeface="Cambria Math" panose="02040503050406030204" pitchFamily="18" charset="0"/>
                              <a:cs typeface="Arial" panose="020B0604020202020204" pitchFamily="34" charset="0"/>
                            </a:rPr>
                            <m:t>𝑦</m:t>
                          </m:r>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b="0" i="1" smtClean="0">
                                  <a:solidFill>
                                    <a:prstClr val="black"/>
                                  </a:solidFill>
                                  <a:latin typeface="Cambria Math" panose="02040503050406030204" pitchFamily="18" charset="0"/>
                                  <a:cs typeface="Arial" panose="020B0604020202020204" pitchFamily="34" charset="0"/>
                                </a:rPr>
                              </m:ctrlPr>
                            </m:sSupPr>
                            <m:e>
                              <m:d>
                                <m:dPr>
                                  <m:ctrlPr>
                                    <a:rPr lang="en-US" sz="3800" b="0" i="1" smtClean="0">
                                      <a:solidFill>
                                        <a:prstClr val="black"/>
                                      </a:solidFill>
                                      <a:latin typeface="Cambria Math" panose="02040503050406030204" pitchFamily="18" charset="0"/>
                                      <a:cs typeface="Arial" panose="020B0604020202020204" pitchFamily="34" charset="0"/>
                                    </a:rPr>
                                  </m:ctrlPr>
                                </m:dPr>
                                <m:e>
                                  <m:r>
                                    <a:rPr lang="en-US" sz="3800" b="0" i="1" smtClean="0">
                                      <a:solidFill>
                                        <a:prstClr val="black"/>
                                      </a:solidFill>
                                      <a:latin typeface="Cambria Math" panose="02040503050406030204" pitchFamily="18" charset="0"/>
                                      <a:cs typeface="Arial" panose="020B0604020202020204" pitchFamily="34" charset="0"/>
                                    </a:rPr>
                                    <m:t>3</m:t>
                                  </m:r>
                                  <m:r>
                                    <a:rPr lang="en-US" sz="3800" b="0" i="1" smtClean="0">
                                      <a:solidFill>
                                        <a:prstClr val="black"/>
                                      </a:solidFill>
                                      <a:latin typeface="Cambria Math" panose="02040503050406030204" pitchFamily="18" charset="0"/>
                                      <a:cs typeface="Arial" panose="020B0604020202020204" pitchFamily="34" charset="0"/>
                                    </a:rPr>
                                    <m:t>𝑦</m:t>
                                  </m:r>
                                </m:e>
                              </m:d>
                            </m:e>
                            <m:sup>
                              <m:r>
                                <a:rPr lang="en-US" sz="3800" b="0" i="1" smtClean="0">
                                  <a:solidFill>
                                    <a:prstClr val="black"/>
                                  </a:solidFill>
                                  <a:latin typeface="Cambria Math" panose="02040503050406030204" pitchFamily="18" charset="0"/>
                                  <a:cs typeface="Arial" panose="020B0604020202020204" pitchFamily="34" charset="0"/>
                                </a:rPr>
                                <m:t>2</m:t>
                              </m:r>
                            </m:sup>
                          </m:sSup>
                        </m:e>
                      </m:d>
                    </m:oMath>
                  </m:oMathPara>
                </a14:m>
                <a:endParaRPr lang="en-US" sz="3800" i="1" smtClean="0">
                  <a:solidFill>
                    <a:prstClr val="black"/>
                  </a:solidFill>
                  <a:latin typeface="Cambria Math" panose="02040503050406030204" pitchFamily="18" charset="0"/>
                  <a:cs typeface="Arial" panose="020B0604020202020204" pitchFamily="34" charset="0"/>
                </a:endParaRPr>
              </a:p>
              <a:p>
                <a:pPr lvl="0">
                  <a:lnSpc>
                    <a:spcPct val="150000"/>
                  </a:lnSpc>
                  <a:defRPr/>
                </a:pPr>
                <a:r>
                  <a:rPr lang="en-US" sz="3800" b="0" smtClean="0">
                    <a:solidFill>
                      <a:prstClr val="black"/>
                    </a:solidFill>
                    <a:cs typeface="Arial" panose="020B0604020202020204" pitchFamily="34" charset="0"/>
                  </a:rPr>
                  <a:t>                                                         </a:t>
                </a:r>
                <a14:m>
                  <m:oMath xmlns:m="http://schemas.openxmlformats.org/officeDocument/2006/math">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b="0" i="1" smtClean="0">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𝑥</m:t>
                        </m:r>
                      </m:e>
                      <m:sup>
                        <m:r>
                          <a:rPr lang="en-US" sz="3800" b="0" i="1" smtClean="0">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𝑦</m:t>
                            </m:r>
                          </m:e>
                        </m:d>
                      </m:e>
                      <m:sup>
                        <m:r>
                          <a:rPr lang="en-US" sz="3800" b="0" i="1" smtClean="0">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27</m:t>
                        </m:r>
                        <m:r>
                          <a:rPr lang="en-US" sz="3800" b="0" i="1" smtClean="0">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oMath>
                </a14:m>
                <a:endParaRPr lang="en-US" sz="3800" smtClean="0">
                  <a:solidFill>
                    <a:prstClr val="black"/>
                  </a:solidFill>
                  <a:latin typeface="Arial" panose="020B0604020202020204" pitchFamily="34" charset="0"/>
                  <a:cs typeface="Arial" panose="020B0604020202020204" pitchFamily="34" charset="0"/>
                </a:endParaRPr>
              </a:p>
              <a:p>
                <a:pPr lvl="0">
                  <a:lnSpc>
                    <a:spcPct val="150000"/>
                  </a:lnSpc>
                  <a:defRPr/>
                </a:pPr>
                <a14:m>
                  <m:oMathPara xmlns:m="http://schemas.openxmlformats.org/officeDocument/2006/math">
                    <m:oMathParaPr>
                      <m:jc m:val="centerGroup"/>
                    </m:oMathParaPr>
                    <m:oMath xmlns:m="http://schemas.openxmlformats.org/officeDocument/2006/math">
                      <m:d>
                        <m:dPr>
                          <m:ctrlPr>
                            <a:rPr lang="en-US" sz="3800" i="1">
                              <a:solidFill>
                                <a:prstClr val="black"/>
                              </a:solidFill>
                              <a:latin typeface="Cambria Math" panose="02040503050406030204" pitchFamily="18" charset="0"/>
                              <a:cs typeface="Arial" panose="020B0604020202020204" pitchFamily="34" charset="0"/>
                            </a:rPr>
                          </m:ctrlPr>
                        </m:dPr>
                        <m:e>
                          <m:r>
                            <a:rPr lang="en-US" sz="3800" b="0" i="1" smtClean="0">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e>
                      </m:d>
                      <m:d>
                        <m:dPr>
                          <m:ctrlPr>
                            <a:rPr lang="en-US" sz="3800" i="1">
                              <a:solidFill>
                                <a:prstClr val="black"/>
                              </a:solidFill>
                              <a:latin typeface="Cambria Math" panose="02040503050406030204" pitchFamily="18" charset="0"/>
                              <a:cs typeface="Arial" panose="020B0604020202020204" pitchFamily="34" charset="0"/>
                            </a:rPr>
                          </m:ctrlPr>
                        </m:dPr>
                        <m:e>
                          <m:r>
                            <a:rPr lang="en-US" sz="3800" b="0" i="1" smtClean="0">
                              <a:solidFill>
                                <a:prstClr val="black"/>
                              </a:solidFill>
                              <a:latin typeface="Cambria Math" panose="02040503050406030204" pitchFamily="18" charset="0"/>
                              <a:cs typeface="Arial" panose="020B0604020202020204" pitchFamily="34" charset="0"/>
                            </a:rPr>
                            <m:t>9</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r>
                        <a:rPr lang="en-US" sz="3800" i="1">
                          <a:solidFill>
                            <a:prstClr val="black"/>
                          </a:solidFill>
                          <a:latin typeface="Cambria Math" panose="02040503050406030204" pitchFamily="18" charset="0"/>
                          <a:cs typeface="Arial" panose="020B0604020202020204" pitchFamily="34" charset="0"/>
                        </a:rPr>
                        <m:t>=</m:t>
                      </m:r>
                      <m:d>
                        <m:dPr>
                          <m:ctrlPr>
                            <a:rPr lang="en-US" sz="3800" i="1">
                              <a:solidFill>
                                <a:prstClr val="black"/>
                              </a:solidFill>
                              <a:latin typeface="Cambria Math" panose="02040503050406030204" pitchFamily="18" charset="0"/>
                              <a:cs typeface="Arial" panose="020B0604020202020204" pitchFamily="34" charset="0"/>
                            </a:rPr>
                          </m:ctrlPr>
                        </m:dPr>
                        <m:e>
                          <m:r>
                            <a:rPr lang="en-US" sz="3800" b="0" i="1" smtClean="0">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b="0" i="1" smtClean="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e>
                      </m:d>
                      <m:d>
                        <m:dPr>
                          <m:begChr m:val="["/>
                          <m:endChr m:val="]"/>
                          <m:ctrlPr>
                            <a:rPr lang="en-US" sz="3800" i="1">
                              <a:solidFill>
                                <a:prstClr val="black"/>
                              </a:solidFill>
                              <a:latin typeface="Cambria Math" panose="02040503050406030204" pitchFamily="18" charset="0"/>
                              <a:cs typeface="Arial" panose="020B0604020202020204" pitchFamily="34" charset="0"/>
                            </a:rPr>
                          </m:ctrlPr>
                        </m:dPr>
                        <m:e>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e>
                              </m:d>
                            </m:e>
                            <m:sup>
                              <m:r>
                                <a:rPr lang="en-US" sz="3800" i="1">
                                  <a:solidFill>
                                    <a:prstClr val="black"/>
                                  </a:solidFill>
                                  <a:latin typeface="Cambria Math" panose="02040503050406030204" pitchFamily="18" charset="0"/>
                                  <a:cs typeface="Arial" panose="020B0604020202020204" pitchFamily="34" charset="0"/>
                                </a:rPr>
                                <m:t>2</m:t>
                              </m:r>
                            </m:sup>
                          </m:sSup>
                          <m:r>
                            <a:rPr lang="en-US" sz="3800" b="0" i="1" smtClean="0">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oMath>
                  </m:oMathPara>
                </a14:m>
                <a:endParaRPr lang="en-US" sz="3800" i="1">
                  <a:solidFill>
                    <a:prstClr val="black"/>
                  </a:solidFill>
                  <a:latin typeface="Cambria Math" panose="02040503050406030204" pitchFamily="18" charset="0"/>
                  <a:cs typeface="Arial" panose="020B0604020202020204" pitchFamily="34" charset="0"/>
                </a:endParaRPr>
              </a:p>
              <a:p>
                <a:pPr lvl="0">
                  <a:lnSpc>
                    <a:spcPct val="150000"/>
                  </a:lnSpc>
                  <a:defRPr/>
                </a:pPr>
                <a:r>
                  <a:rPr lang="en-US" sz="3800">
                    <a:solidFill>
                      <a:prstClr val="black"/>
                    </a:solidFill>
                    <a:cs typeface="Arial" panose="020B0604020202020204" pitchFamily="34" charset="0"/>
                  </a:rPr>
                  <a:t> </a:t>
                </a:r>
                <a:r>
                  <a:rPr lang="en-US" sz="3800" smtClean="0">
                    <a:solidFill>
                      <a:prstClr val="black"/>
                    </a:solidFill>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e>
                        </m:d>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27</m:t>
                        </m:r>
                        <m:r>
                          <a:rPr lang="en-US" sz="3800" b="0" i="1" smtClean="0">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oMath>
                </a14:m>
                <a:endParaRPr lang="en-US" sz="3800" smtClean="0">
                  <a:solidFill>
                    <a:prstClr val="black"/>
                  </a:solidFill>
                  <a:latin typeface="Arial" panose="020B0604020202020204" pitchFamily="34" charset="0"/>
                  <a:cs typeface="Arial" panose="020B0604020202020204" pitchFamily="34" charset="0"/>
                </a:endParaRPr>
              </a:p>
              <a:p>
                <a:pPr lvl="0">
                  <a:lnSpc>
                    <a:spcPct val="150000"/>
                  </a:lnSpc>
                </a:pPr>
                <a:r>
                  <a:rPr lang="en-US" sz="3800" smtClean="0">
                    <a:solidFill>
                      <a:prstClr val="black"/>
                    </a:solidFill>
                    <a:latin typeface="Arial" panose="020B0604020202020204" pitchFamily="34" charset="0"/>
                    <a:cs typeface="Arial" panose="020B0604020202020204" pitchFamily="34" charset="0"/>
                  </a:rPr>
                  <a:t>Vậy:</a:t>
                </a:r>
              </a:p>
              <a:p>
                <a:pPr lvl="0">
                  <a:lnSpc>
                    <a:spcPct val="150000"/>
                  </a:lnSpc>
                </a:pPr>
                <a14:m>
                  <m:oMathPara xmlns:m="http://schemas.openxmlformats.org/officeDocument/2006/math">
                    <m:oMathParaPr>
                      <m:jc m:val="centerGroup"/>
                    </m:oMathParaPr>
                    <m:oMath xmlns:m="http://schemas.openxmlformats.org/officeDocument/2006/math">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𝑦</m:t>
                          </m:r>
                        </m:e>
                      </m:d>
                      <m:d>
                        <m:dPr>
                          <m:ctrlPr>
                            <a:rPr lang="en-US" sz="3800" i="1">
                              <a:solidFill>
                                <a:prstClr val="black"/>
                              </a:solidFill>
                              <a:latin typeface="Cambria Math" panose="02040503050406030204" pitchFamily="18" charset="0"/>
                              <a:cs typeface="Arial" panose="020B0604020202020204" pitchFamily="34" charset="0"/>
                            </a:rPr>
                          </m:ctrlPr>
                        </m:dPr>
                        <m:e>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9</m:t>
                              </m:r>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r>
                        <a:rPr lang="en-US" sz="3800" i="1">
                          <a:solidFill>
                            <a:prstClr val="black"/>
                          </a:solidFill>
                          <a:latin typeface="Cambria Math" panose="02040503050406030204" pitchFamily="18" charset="0"/>
                          <a:cs typeface="Arial" panose="020B0604020202020204" pitchFamily="34" charset="0"/>
                        </a:rPr>
                        <m:t>+</m:t>
                      </m:r>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e>
                      </m:d>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9</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3</m:t>
                          </m:r>
                          <m:r>
                            <a:rPr lang="en-US" sz="3800" i="1">
                              <a:solidFill>
                                <a:prstClr val="black"/>
                              </a:solidFill>
                              <a:latin typeface="Cambria Math" panose="02040503050406030204" pitchFamily="18" charset="0"/>
                              <a:cs typeface="Arial" panose="020B0604020202020204" pitchFamily="34" charset="0"/>
                            </a:rPr>
                            <m:t>𝑥𝑦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oMath>
                  </m:oMathPara>
                </a14:m>
                <a:endParaRPr lang="en-US" sz="3800" smtClean="0">
                  <a:solidFill>
                    <a:prstClr val="black"/>
                  </a:solidFill>
                  <a:latin typeface="Arial" panose="020B0604020202020204" pitchFamily="34" charset="0"/>
                  <a:cs typeface="Arial" panose="020B0604020202020204" pitchFamily="34" charset="0"/>
                </a:endParaRPr>
              </a:p>
              <a:p>
                <a:pPr lvl="0">
                  <a:lnSpc>
                    <a:spcPct val="150000"/>
                  </a:lnSpc>
                </a:pPr>
                <a14:m>
                  <m:oMathPara xmlns:m="http://schemas.openxmlformats.org/officeDocument/2006/math">
                    <m:oMathParaPr>
                      <m:jc m:val="centerGroup"/>
                    </m:oMathParaPr>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27</m:t>
                          </m:r>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27</m:t>
                          </m:r>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0" smtClean="0">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2</m:t>
                          </m:r>
                          <m:r>
                            <a:rPr lang="en-US" sz="3800" b="0" i="1" smtClean="0">
                              <a:solidFill>
                                <a:prstClr val="black"/>
                              </a:solidFill>
                              <a:latin typeface="Cambria Math" panose="02040503050406030204" pitchFamily="18" charset="0"/>
                              <a:cs typeface="Arial" panose="020B0604020202020204" pitchFamily="34" charset="0"/>
                            </a:rPr>
                            <m:t>8</m:t>
                          </m:r>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+26</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3</m:t>
                          </m:r>
                        </m:sup>
                      </m:sSup>
                    </m:oMath>
                  </m:oMathPara>
                </a14:m>
                <a:endParaRPr lang="en-US" sz="3800" smtClean="0">
                  <a:solidFill>
                    <a:prstClr val="black"/>
                  </a:solidFill>
                  <a:latin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977485" y="2377261"/>
                <a:ext cx="12659812" cy="7109639"/>
              </a:xfrm>
              <a:prstGeom prst="rect">
                <a:avLst/>
              </a:prstGeom>
              <a:blipFill>
                <a:blip r:embed="rId33"/>
                <a:stretch>
                  <a:fillRect l="-1589"/>
                </a:stretch>
              </a:blipFill>
            </p:spPr>
            <p:txBody>
              <a:bodyPr/>
              <a:lstStyle/>
              <a:p>
                <a:r>
                  <a:rPr lang="en-US">
                    <a:noFill/>
                  </a:rPr>
                  <a:t> </a:t>
                </a:r>
              </a:p>
            </p:txBody>
          </p:sp>
        </mc:Fallback>
      </mc:AlternateContent>
    </p:spTree>
    <p:extLst>
      <p:ext uri="{BB962C8B-B14F-4D97-AF65-F5344CB8AC3E}">
        <p14:creationId xmlns:p14="http://schemas.microsoft.com/office/powerpoint/2010/main" val="2162415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anim calcmode="lin" valueType="num">
                                      <p:cBhvr>
                                        <p:cTn id="8"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anim calcmode="lin" valueType="num">
                                      <p:cBhvr>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11">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anim calcmode="lin" valueType="num">
                                      <p:cBhvr>
                                        <p:cTn id="18"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11">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anim calcmode="lin" valueType="num">
                                      <p:cBhvr>
                                        <p:cTn id="2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11">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anim calcmode="lin" valueType="num">
                                      <p:cBhvr>
                                        <p:cTn id="28"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14" presetClass="entr" presetSubtype="10" fill="hold" nodeType="after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animEffect transition="in" filter="randombar(horizontal)">
                                      <p:cBhvr>
                                        <p:cTn id="33" dur="500"/>
                                        <p:tgtEl>
                                          <p:spTgt spid="11">
                                            <p:txEl>
                                              <p:pRg st="5" end="5"/>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1">
                                            <p:txEl>
                                              <p:pRg st="6" end="6"/>
                                            </p:txEl>
                                          </p:spTgt>
                                        </p:tgtEl>
                                        <p:attrNameLst>
                                          <p:attrName>style.visibility</p:attrName>
                                        </p:attrNameLst>
                                      </p:cBhvr>
                                      <p:to>
                                        <p:strVal val="visible"/>
                                      </p:to>
                                    </p:set>
                                    <p:animEffect transition="in" filter="randombar(horizontal)">
                                      <p:cBhvr>
                                        <p:cTn id="36" dur="500"/>
                                        <p:tgtEl>
                                          <p:spTgt spid="11">
                                            <p:txEl>
                                              <p:pRg st="6" end="6"/>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animEffect transition="in" filter="randombar(horizontal)">
                                      <p:cBhvr>
                                        <p:cTn id="39"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sp>
        <p:nvSpPr>
          <p:cNvPr id="8" name="Rounded Rectangle 7"/>
          <p:cNvSpPr/>
          <p:nvPr/>
        </p:nvSpPr>
        <p:spPr>
          <a:xfrm>
            <a:off x="457201" y="419100"/>
            <a:ext cx="17373600" cy="9525000"/>
          </a:xfrm>
          <a:prstGeom prst="roundRect">
            <a:avLst/>
          </a:prstGeom>
          <a:solidFill>
            <a:schemeClr val="bg1"/>
          </a:solidFill>
          <a:ln>
            <a:solidFill>
              <a:srgbClr val="CCD5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6176991" y="132176"/>
            <a:ext cx="1990605" cy="132624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975634">
            <a:off x="-66089" y="5775386"/>
            <a:ext cx="1103180" cy="1665178"/>
          </a:xfrm>
          <a:prstGeom prst="rect">
            <a:avLst/>
          </a:prstGeom>
        </p:spPr>
      </p:pic>
      <p:pic>
        <p:nvPicPr>
          <p:cNvPr id="18" name="Picture 17"/>
          <p:cNvPicPr>
            <a:picLocks noChangeAspect="1"/>
          </p:cNvPicPr>
          <p:nvPr/>
        </p:nvPicPr>
        <p:blipFill>
          <a:blip r:embed="rId12"/>
          <a:srcRect/>
          <a:stretch>
            <a:fillRect/>
          </a:stretch>
        </p:blipFill>
        <p:spPr>
          <a:xfrm>
            <a:off x="15855592" y="8003395"/>
            <a:ext cx="1874999" cy="2024291"/>
          </a:xfrm>
          <a:prstGeom prst="rect">
            <a:avLst/>
          </a:prstGeom>
        </p:spPr>
      </p:pic>
      <p:grpSp>
        <p:nvGrpSpPr>
          <p:cNvPr id="3" name="Group 2"/>
          <p:cNvGrpSpPr/>
          <p:nvPr/>
        </p:nvGrpSpPr>
        <p:grpSpPr>
          <a:xfrm>
            <a:off x="1358557" y="838370"/>
            <a:ext cx="3852505" cy="863767"/>
            <a:chOff x="1611219" y="2044475"/>
            <a:chExt cx="3852505" cy="863767"/>
          </a:xfrm>
        </p:grpSpPr>
        <p:sp>
          <p:nvSpPr>
            <p:cNvPr id="15" name="Rectangle 14"/>
            <p:cNvSpPr/>
            <p:nvPr/>
          </p:nvSpPr>
          <p:spPr>
            <a:xfrm>
              <a:off x="2977146" y="2169578"/>
              <a:ext cx="2486578"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Câu hỏi: </a:t>
              </a:r>
            </a:p>
          </p:txBody>
        </p:sp>
        <p:pic>
          <p:nvPicPr>
            <p:cNvPr id="16" name="Picture 1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11219" y="2044475"/>
              <a:ext cx="1207854" cy="862753"/>
            </a:xfrm>
            <a:prstGeom prst="rect">
              <a:avLst/>
            </a:prstGeom>
          </p:spPr>
        </p:pic>
      </p:grpSp>
      <p:sp>
        <p:nvSpPr>
          <p:cNvPr id="19" name="Oval Callout 18"/>
          <p:cNvSpPr/>
          <p:nvPr/>
        </p:nvSpPr>
        <p:spPr>
          <a:xfrm>
            <a:off x="8289973" y="5600700"/>
            <a:ext cx="1708053" cy="806340"/>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7" name="Rectangle 6"/>
              <p:cNvSpPr/>
              <p:nvPr/>
            </p:nvSpPr>
            <p:spPr>
              <a:xfrm>
                <a:off x="1284381" y="1855061"/>
                <a:ext cx="16535400" cy="3364639"/>
              </a:xfrm>
              <a:prstGeom prst="rect">
                <a:avLst/>
              </a:prstGeom>
            </p:spPr>
            <p:txBody>
              <a:bodyPr wrap="square">
                <a:spAutoFit/>
              </a:bodyPr>
              <a:lstStyle/>
              <a:p>
                <a:pPr algn="just">
                  <a:lnSpc>
                    <a:spcPct val="150000"/>
                  </a:lnSpc>
                  <a:spcAft>
                    <a:spcPts val="800"/>
                  </a:spcAft>
                </a:pPr>
                <a:r>
                  <a:rPr lang="nl-NL" sz="3800">
                    <a:solidFill>
                      <a:srgbClr val="000000"/>
                    </a:solidFill>
                    <a:latin typeface="Arial" panose="020B0604020202020204" pitchFamily="34" charset="0"/>
                    <a:ea typeface="Calibri" panose="020F0502020204030204" pitchFamily="34" charset="0"/>
                    <a:cs typeface="Arial" panose="020B0604020202020204" pitchFamily="34" charset="0"/>
                  </a:rPr>
                  <a:t>a) Viết biểu thức sau dưới dạng lập phương của một tổng hoặc hiệu:</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800"/>
                  </a:spcAft>
                </a:pPr>
                <a14:m>
                  <m:oMath xmlns:m="http://schemas.openxmlformats.org/officeDocument/2006/math">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z</m:t>
                            </m:r>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t</m:t>
                            </m:r>
                          </m:e>
                        </m:d>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+15</m:t>
                    </m:r>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z</m:t>
                            </m:r>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t</m:t>
                            </m:r>
                          </m:e>
                        </m:d>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z</m:t>
                        </m:r>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t</m:t>
                        </m:r>
                      </m:e>
                    </m:d>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m:t>
                    </m:r>
                  </m:oMath>
                </a14:m>
                <a:r>
                  <a:rPr lang="nl-NL" sz="3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nl-NL" sz="3800">
                    <a:solidFill>
                      <a:srgbClr val="000000"/>
                    </a:solidFill>
                    <a:effectLst/>
                    <a:latin typeface="Arial" panose="020B0604020202020204" pitchFamily="34" charset="0"/>
                    <a:ea typeface="Calibri" panose="020F0502020204030204" pitchFamily="34" charset="0"/>
                    <a:cs typeface="Arial" panose="020B0604020202020204" pitchFamily="34" charset="0"/>
                  </a:rPr>
                  <a:t>b) Rút gọn biểu </a:t>
                </a:r>
                <a:r>
                  <a:rPr lang="nl-NL" sz="3800">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nl-NL" sz="38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38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num>
                          <m:den>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e>
                    </m:d>
                    <m:d>
                      <m:d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num>
                          <m:den>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16</m:t>
                            </m:r>
                          </m:den>
                        </m:f>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num>
                          <m:den>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nl-NL"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sup>
                        </m:sSup>
                      </m:e>
                    </m:d>
                  </m:oMath>
                </a14:m>
                <a:endParaRPr kumimoji="0" lang="en-US" sz="3800" b="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84381" y="1855061"/>
                <a:ext cx="16535400" cy="3364639"/>
              </a:xfrm>
              <a:prstGeom prst="rect">
                <a:avLst/>
              </a:prstGeom>
              <a:blipFill>
                <a:blip r:embed="rId14"/>
                <a:stretch>
                  <a:fillRect l="-12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386176" y="6743700"/>
                <a:ext cx="14477941" cy="2434256"/>
              </a:xfrm>
              <a:prstGeom prst="rect">
                <a:avLst/>
              </a:prstGeom>
            </p:spPr>
            <p:txBody>
              <a:bodyPr wrap="square">
                <a:spAutoFit/>
              </a:bodyPr>
              <a:lstStyle/>
              <a:p>
                <a:pPr>
                  <a:lnSpc>
                    <a:spcPct val="150000"/>
                  </a:lnSpc>
                  <a:spcAft>
                    <a:spcPts val="800"/>
                  </a:spcAft>
                </a:pPr>
                <a:r>
                  <a:rPr lang="en-US" sz="3800">
                    <a:latin typeface="Arial" panose="020B0604020202020204" pitchFamily="34" charset="0"/>
                    <a:ea typeface="Arial" panose="020B0604020202020204" pitchFamily="34" charset="0"/>
                    <a:cs typeface="Arial" panose="020B0604020202020204" pitchFamily="34" charset="0"/>
                  </a:rPr>
                  <a:t>a)</a:t>
                </a:r>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z</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+15</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z</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+75</m:t>
                    </m:r>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z</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e>
                    </m:d>
                    <m:r>
                      <a:rPr lang="en-US" sz="3800">
                        <a:effectLst/>
                        <a:latin typeface="Cambria Math" panose="02040503050406030204" pitchFamily="18" charset="0"/>
                        <a:ea typeface="Arial" panose="020B0604020202020204" pitchFamily="34" charset="0"/>
                        <a:cs typeface="Times New Roman" panose="02020603050405020304" pitchFamily="18" charset="0"/>
                      </a:rPr>
                      <m:t>+125</m:t>
                    </m:r>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begChr m:val="["/>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z</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e>
                            </m:d>
                            <m:r>
                              <a:rPr lang="en-US" sz="3800">
                                <a:effectLst/>
                                <a:latin typeface="Cambria Math" panose="02040503050406030204" pitchFamily="18" charset="0"/>
                                <a:ea typeface="Arial" panose="020B0604020202020204" pitchFamily="34" charset="0"/>
                                <a:cs typeface="Times New Roman" panose="02020603050405020304" pitchFamily="18" charset="0"/>
                              </a:rPr>
                              <m:t>+5</m:t>
                            </m:r>
                          </m:e>
                        </m:d>
                        <m:r>
                          <a:rPr lang="en-US" sz="3800">
                            <a:effectLst/>
                            <a:latin typeface="Cambria Math" panose="02040503050406030204" pitchFamily="18" charset="0"/>
                            <a:ea typeface="Arial" panose="020B0604020202020204" pitchFamily="34" charset="0"/>
                            <a:cs typeface="Times New Roman" panose="02020603050405020304" pitchFamily="18" charset="0"/>
                          </a:rPr>
                          <m:t>]</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800">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a:effectLst/>
                                <a:latin typeface="Cambria Math" panose="02040503050406030204" pitchFamily="18" charset="0"/>
                                <a:ea typeface="Arial" panose="020B0604020202020204" pitchFamily="34" charset="0"/>
                                <a:cs typeface="Times New Roman" panose="02020603050405020304" pitchFamily="18" charset="0"/>
                              </a:rPr>
                              <m:t>3</m:t>
                            </m:r>
                          </m:num>
                          <m:den>
                            <m:r>
                              <a:rPr lang="en-US" sz="3800">
                                <a:effectLst/>
                                <a:latin typeface="Cambria Math" panose="02040503050406030204" pitchFamily="18" charset="0"/>
                                <a:ea typeface="Arial" panose="020B0604020202020204" pitchFamily="34" charset="0"/>
                                <a:cs typeface="Times New Roman" panose="02020603050405020304" pitchFamily="18" charset="0"/>
                              </a:rPr>
                              <m:t>4</m:t>
                            </m:r>
                          </m:den>
                        </m:f>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m:t>
                        </m:r>
                        <m:r>
                          <a:rPr lang="en-US" sz="38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e>
                    </m:d>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3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a:effectLst/>
                                <a:latin typeface="Cambria Math" panose="02040503050406030204" pitchFamily="18" charset="0"/>
                                <a:ea typeface="Arial" panose="020B0604020202020204" pitchFamily="34" charset="0"/>
                                <a:cs typeface="Times New Roman" panose="02020603050405020304" pitchFamily="18" charset="0"/>
                              </a:rPr>
                              <m:t>9</m:t>
                            </m:r>
                          </m:num>
                          <m:den>
                            <m:r>
                              <a:rPr lang="en-US" sz="3800">
                                <a:effectLst/>
                                <a:latin typeface="Cambria Math" panose="02040503050406030204" pitchFamily="18" charset="0"/>
                                <a:ea typeface="Arial" panose="020B0604020202020204" pitchFamily="34" charset="0"/>
                                <a:cs typeface="Times New Roman" panose="02020603050405020304" pitchFamily="18" charset="0"/>
                              </a:rPr>
                              <m:t>16</m:t>
                            </m:r>
                          </m:den>
                        </m:f>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a:effectLst/>
                                <a:latin typeface="Cambria Math" panose="02040503050406030204" pitchFamily="18" charset="0"/>
                                <a:ea typeface="Arial" panose="020B0604020202020204" pitchFamily="34" charset="0"/>
                                <a:cs typeface="Times New Roman" panose="02020603050405020304" pitchFamily="18" charset="0"/>
                              </a:rPr>
                              <m:t>3</m:t>
                            </m:r>
                          </m:num>
                          <m:den>
                            <m:r>
                              <a:rPr lang="en-US" sz="3800">
                                <a:effectLst/>
                                <a:latin typeface="Cambria Math" panose="02040503050406030204" pitchFamily="18" charset="0"/>
                                <a:ea typeface="Arial" panose="020B0604020202020204" pitchFamily="34" charset="0"/>
                                <a:cs typeface="Times New Roman" panose="02020603050405020304" pitchFamily="18" charset="0"/>
                              </a:rPr>
                              <m:t>4</m:t>
                            </m:r>
                          </m:den>
                        </m:f>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6</m:t>
                            </m:r>
                          </m:sup>
                        </m:sSup>
                      </m:e>
                    </m:d>
                  </m:oMath>
                </a14:m>
                <a:r>
                  <a:rPr lang="en-US" sz="38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a:effectLst/>
                                    <a:latin typeface="Cambria Math" panose="02040503050406030204" pitchFamily="18" charset="0"/>
                                    <a:ea typeface="Arial" panose="020B0604020202020204" pitchFamily="34" charset="0"/>
                                    <a:cs typeface="Times New Roman" panose="02020603050405020304" pitchFamily="18" charset="0"/>
                                  </a:rPr>
                                  <m:t>3</m:t>
                                </m:r>
                              </m:num>
                              <m:den>
                                <m:r>
                                  <a:rPr lang="en-US" sz="3800">
                                    <a:effectLst/>
                                    <a:latin typeface="Cambria Math" panose="02040503050406030204" pitchFamily="18" charset="0"/>
                                    <a:ea typeface="Arial" panose="020B0604020202020204" pitchFamily="34" charset="0"/>
                                    <a:cs typeface="Times New Roman" panose="02020603050405020304" pitchFamily="18" charset="0"/>
                                  </a:rPr>
                                  <m:t>4</m:t>
                                </m:r>
                              </m:den>
                            </m:f>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a</m:t>
                            </m:r>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e>
                        </m:d>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oMath>
                </a14:m>
                <a:r>
                  <a:rPr lang="en-US" sz="3800">
                    <a:effectLst/>
                    <a:latin typeface="Arial" panose="020B0604020202020204" pitchFamily="34" charset="0"/>
                    <a:ea typeface="Dotum" panose="020B0600000101010101" pitchFamily="34" charset="-127"/>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386176" y="6743700"/>
                <a:ext cx="14477941" cy="2434256"/>
              </a:xfrm>
              <a:prstGeom prst="rect">
                <a:avLst/>
              </a:prstGeom>
              <a:blipFill>
                <a:blip r:embed="rId15"/>
                <a:stretch>
                  <a:fillRect l="-1389" b="-3000"/>
                </a:stretch>
              </a:blipFill>
            </p:spPr>
            <p:txBody>
              <a:bodyPr/>
              <a:lstStyle/>
              <a:p>
                <a:r>
                  <a:rPr lang="en-US">
                    <a:noFill/>
                  </a:rPr>
                  <a:t> </a:t>
                </a:r>
              </a:p>
            </p:txBody>
          </p:sp>
        </mc:Fallback>
      </mc:AlternateContent>
    </p:spTree>
    <p:extLst>
      <p:ext uri="{BB962C8B-B14F-4D97-AF65-F5344CB8AC3E}">
        <p14:creationId xmlns:p14="http://schemas.microsoft.com/office/powerpoint/2010/main" val="1449060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wipe(down)">
                                      <p:cBhvr>
                                        <p:cTn id="21" dur="500"/>
                                        <p:tgtEl>
                                          <p:spTgt spid="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randombar(horizontal)">
                                      <p:cBhvr>
                                        <p:cTn id="26"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237" b="30237"/>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04799" y="342900"/>
            <a:ext cx="17678401" cy="96012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736783">
            <a:off x="15702263" y="480332"/>
            <a:ext cx="2397119" cy="1597080"/>
          </a:xfrm>
          <a:prstGeom prst="rect">
            <a:avLst/>
          </a:prstGeom>
        </p:spPr>
      </p:pic>
      <p:grpSp>
        <p:nvGrpSpPr>
          <p:cNvPr id="15" name="Group 14"/>
          <p:cNvGrpSpPr/>
          <p:nvPr/>
        </p:nvGrpSpPr>
        <p:grpSpPr>
          <a:xfrm>
            <a:off x="914400" y="1485900"/>
            <a:ext cx="6096000" cy="914400"/>
            <a:chOff x="1554480" y="876300"/>
            <a:chExt cx="6096000" cy="1143000"/>
          </a:xfrm>
          <a:solidFill>
            <a:schemeClr val="accent5">
              <a:lumMod val="75000"/>
            </a:schemeClr>
          </a:solidFill>
        </p:grpSpPr>
        <p:sp>
          <p:nvSpPr>
            <p:cNvPr id="16" name="Flowchart: Terminator 15"/>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2126502"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3 </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tr40)</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8" name="Rectangle 7"/>
              <p:cNvSpPr/>
              <p:nvPr/>
            </p:nvSpPr>
            <p:spPr>
              <a:xfrm>
                <a:off x="914400" y="2559442"/>
                <a:ext cx="16383000" cy="6394058"/>
              </a:xfrm>
              <a:prstGeom prst="rect">
                <a:avLst/>
              </a:prstGeom>
            </p:spPr>
            <p:txBody>
              <a:bodyPr wrap="square">
                <a:spAutoFit/>
              </a:bodyPr>
              <a:lstStyle/>
              <a:p>
                <a:pPr algn="just">
                  <a:lnSpc>
                    <a:spcPct val="150000"/>
                  </a:lnSpc>
                </a:pPr>
                <a:r>
                  <a:rPr lang="vi-VN" sz="3900" smtClean="0">
                    <a:latin typeface="Arial" panose="020B0604020202020204" pitchFamily="34" charset="0"/>
                    <a:ea typeface="Calibri" panose="020F0502020204030204" pitchFamily="34" charset="0"/>
                    <a:cs typeface="Arial" panose="020B0604020202020204" pitchFamily="34" charset="0"/>
                  </a:rPr>
                  <a:t>Mẹ của Mai gửi vào ngân hàng 150 triệu đồng theo thể thức lãi kép theo định kì với lãi suất không đổi x mỗi năm (tức là nếu đến kì hạn người gửi không rút lãi ra thì tiền lãi được tính vào vốn của kì kế tiếp). Biểu thức </a:t>
                </a:r>
                <a14:m>
                  <m:oMath xmlns:m="http://schemas.openxmlformats.org/officeDocument/2006/math">
                    <m:r>
                      <a:rPr lang="vi-VN" sz="3900" i="1" smtClean="0">
                        <a:latin typeface="Cambria Math" panose="02040503050406030204" pitchFamily="18" charset="0"/>
                        <a:ea typeface="Calibri" panose="020F0502020204030204" pitchFamily="34" charset="0"/>
                        <a:cs typeface="Times New Roman" panose="02020603050405020304" pitchFamily="18" charset="0"/>
                      </a:rPr>
                      <m:t>𝑆</m:t>
                    </m:r>
                    <m:r>
                      <a:rPr lang="vi-VN" sz="3900" i="1" smtClean="0">
                        <a:latin typeface="Cambria Math" panose="02040503050406030204" pitchFamily="18" charset="0"/>
                        <a:ea typeface="Calibri" panose="020F0502020204030204" pitchFamily="34" charset="0"/>
                        <a:cs typeface="Times New Roman" panose="02020603050405020304" pitchFamily="18" charset="0"/>
                      </a:rPr>
                      <m:t> = 150</m:t>
                    </m:r>
                    <m:sSup>
                      <m:sSupPr>
                        <m:ctrlPr>
                          <a:rPr lang="vi-VN" sz="3900" i="1" smtClean="0">
                            <a:latin typeface="Cambria Math" panose="02040503050406030204" pitchFamily="18" charset="0"/>
                            <a:ea typeface="Calibri" panose="020F0502020204030204" pitchFamily="34" charset="0"/>
                            <a:cs typeface="Times New Roman" panose="02020603050405020304" pitchFamily="18" charset="0"/>
                          </a:rPr>
                        </m:ctrlPr>
                      </m:sSupPr>
                      <m:e>
                        <m:r>
                          <a:rPr lang="vi-VN" sz="3900" i="1">
                            <a:latin typeface="Cambria Math" panose="02040503050406030204" pitchFamily="18" charset="0"/>
                            <a:ea typeface="Calibri" panose="020F0502020204030204" pitchFamily="34" charset="0"/>
                            <a:cs typeface="Times New Roman" panose="02020603050405020304" pitchFamily="18" charset="0"/>
                          </a:rPr>
                          <m:t>(1 + </m:t>
                        </m:r>
                        <m:r>
                          <a:rPr lang="vi-VN" sz="3900" i="1">
                            <a:latin typeface="Cambria Math" panose="02040503050406030204" pitchFamily="18" charset="0"/>
                            <a:ea typeface="Calibri" panose="020F0502020204030204" pitchFamily="34" charset="0"/>
                            <a:cs typeface="Times New Roman" panose="02020603050405020304" pitchFamily="18" charset="0"/>
                          </a:rPr>
                          <m:t>𝑥</m:t>
                        </m:r>
                        <m:r>
                          <a:rPr lang="vi-VN" sz="3900" i="1">
                            <a:latin typeface="Cambria Math" panose="02040503050406030204" pitchFamily="18" charset="0"/>
                            <a:ea typeface="Calibri" panose="020F0502020204030204" pitchFamily="34" charset="0"/>
                            <a:cs typeface="Times New Roman" panose="02020603050405020304" pitchFamily="18" charset="0"/>
                          </a:rPr>
                          <m:t>)</m:t>
                        </m:r>
                      </m:e>
                      <m:sup>
                        <m:r>
                          <a:rPr lang="en-US" sz="3900" b="0" i="1" smtClean="0">
                            <a:latin typeface="Cambria Math" panose="02040503050406030204" pitchFamily="18" charset="0"/>
                            <a:ea typeface="Calibri" panose="020F0502020204030204" pitchFamily="34" charset="0"/>
                            <a:cs typeface="Times New Roman" panose="02020603050405020304" pitchFamily="18" charset="0"/>
                          </a:rPr>
                          <m:t>3</m:t>
                        </m:r>
                      </m:sup>
                    </m:sSup>
                  </m:oMath>
                </a14:m>
                <a:r>
                  <a:rPr lang="vi-VN" sz="3900">
                    <a:latin typeface="Arial" panose="020B0604020202020204" pitchFamily="34" charset="0"/>
                    <a:ea typeface="Calibri" panose="020F0502020204030204" pitchFamily="34" charset="0"/>
                    <a:cs typeface="Arial" panose="020B0604020202020204" pitchFamily="34" charset="0"/>
                  </a:rPr>
                  <a:t> (triệu đồng) biểu thị số tiền mẹ của Mai nhận được sau 3 </a:t>
                </a:r>
                <a:r>
                  <a:rPr lang="vi-VN" sz="3900">
                    <a:latin typeface="Arial" panose="020B0604020202020204" pitchFamily="34" charset="0"/>
                    <a:ea typeface="Calibri" panose="020F0502020204030204" pitchFamily="34" charset="0"/>
                    <a:cs typeface="Arial" panose="020B0604020202020204" pitchFamily="34" charset="0"/>
                  </a:rPr>
                  <a:t>năm</a:t>
                </a:r>
                <a:r>
                  <a:rPr lang="vi-VN" sz="3900" smtClean="0">
                    <a:latin typeface="Arial" panose="020B0604020202020204" pitchFamily="34" charset="0"/>
                    <a:ea typeface="Calibri" panose="020F0502020204030204" pitchFamily="34" charset="0"/>
                    <a:cs typeface="Arial" panose="020B0604020202020204" pitchFamily="34" charset="0"/>
                  </a:rPr>
                  <a:t>.</a:t>
                </a:r>
                <a:endParaRPr lang="en-US" sz="390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3900" smtClean="0">
                    <a:latin typeface="Arial" panose="020B0604020202020204" pitchFamily="34" charset="0"/>
                    <a:ea typeface="Calibri" panose="020F0502020204030204" pitchFamily="34" charset="0"/>
                    <a:cs typeface="Arial" panose="020B0604020202020204" pitchFamily="34" charset="0"/>
                  </a:rPr>
                  <a:t>a) Tính số tiền mẹ cuẩ Mai nhận được sau 3 năm khi lãi suất là x = 5%</a:t>
                </a:r>
              </a:p>
              <a:p>
                <a:pPr algn="just">
                  <a:lnSpc>
                    <a:spcPct val="150000"/>
                  </a:lnSpc>
                </a:pPr>
                <a:r>
                  <a:rPr lang="en-US" sz="3900" smtClean="0">
                    <a:latin typeface="Arial" panose="020B0604020202020204" pitchFamily="34" charset="0"/>
                    <a:ea typeface="Calibri" panose="020F0502020204030204" pitchFamily="34" charset="0"/>
                    <a:cs typeface="Arial" panose="020B0604020202020204" pitchFamily="34" charset="0"/>
                  </a:rPr>
                  <a:t>b) Khai triển S thành đa thức theo x và xác định bậc của đa thức.  </a:t>
                </a:r>
                <a:endParaRPr lang="vi-VN" sz="3900" dirty="0" err="1">
                  <a:latin typeface="Arial" panose="020B0604020202020204" pitchFamily="34" charset="0"/>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914400" y="2559442"/>
                <a:ext cx="16383000" cy="6394058"/>
              </a:xfrm>
              <a:prstGeom prst="rect">
                <a:avLst/>
              </a:prstGeom>
              <a:blipFill>
                <a:blip r:embed="rId11"/>
                <a:stretch>
                  <a:fillRect l="-1265" r="-1228" b="-1144"/>
                </a:stretch>
              </a:blipFill>
            </p:spPr>
            <p:txBody>
              <a:bodyPr/>
              <a:lstStyle/>
              <a:p>
                <a:r>
                  <a:rPr lang="en-US">
                    <a:noFill/>
                  </a:rPr>
                  <a:t> </a:t>
                </a:r>
              </a:p>
            </p:txBody>
          </p:sp>
        </mc:Fallback>
      </mc:AlternateContent>
      <p:pic>
        <p:nvPicPr>
          <p:cNvPr id="19"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6620885" y="8511615"/>
            <a:ext cx="981314" cy="1202054"/>
          </a:xfrm>
          <a:prstGeom prst="rect">
            <a:avLst/>
          </a:prstGeom>
        </p:spPr>
      </p:pic>
    </p:spTree>
    <p:extLst>
      <p:ext uri="{BB962C8B-B14F-4D97-AF65-F5344CB8AC3E}">
        <p14:creationId xmlns:p14="http://schemas.microsoft.com/office/powerpoint/2010/main" val="385030834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2426</TotalTime>
  <Words>627</Words>
  <Application>Microsoft Office PowerPoint</Application>
  <PresentationFormat>Custom</PresentationFormat>
  <Paragraphs>161</Paragraphs>
  <Slides>28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Cambria Math</vt:lpstr>
      <vt:lpstr>OpenSans</vt:lpstr>
      <vt:lpstr>Calibri</vt:lpstr>
      <vt:lpstr>Times New Roman</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Brown Illustration UI Computer Class Syllabus Education Presentation</dc:title>
  <dc:creator>Hà Ngân</dc:creator>
  <cp:lastModifiedBy>Admin</cp:lastModifiedBy>
  <cp:revision>244</cp:revision>
  <dcterms:created xsi:type="dcterms:W3CDTF">2006-08-16T00:00:00Z</dcterms:created>
  <dcterms:modified xsi:type="dcterms:W3CDTF">2023-07-10T19:12:18Z</dcterms:modified>
  <dc:identifier>DAFKql8qNNg</dc:identifier>
</cp:coreProperties>
</file>