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6" r:id="rId3"/>
    <p:sldId id="266" r:id="rId4"/>
    <p:sldId id="268" r:id="rId5"/>
    <p:sldId id="269" r:id="rId6"/>
    <p:sldId id="258" r:id="rId7"/>
    <p:sldId id="270" r:id="rId8"/>
    <p:sldId id="271" r:id="rId9"/>
    <p:sldId id="272" r:id="rId10"/>
    <p:sldId id="262" r:id="rId11"/>
    <p:sldId id="259" r:id="rId12"/>
    <p:sldId id="260" r:id="rId13"/>
    <p:sldId id="273" r:id="rId14"/>
    <p:sldId id="264" r:id="rId15"/>
    <p:sldId id="274" r:id="rId16"/>
    <p:sldId id="261" r:id="rId17"/>
    <p:sldId id="275" r:id="rId18"/>
    <p:sldId id="263" r:id="rId19"/>
  </p:sldIdLst>
  <p:sldSz cx="18288000" cy="1028700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ambria Math" panose="02040503050406030204" pitchFamily="18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0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0.svg"/><Relationship Id="rId7" Type="http://schemas.openxmlformats.org/officeDocument/2006/relationships/image" Target="../media/image12.svg"/><Relationship Id="rId12" Type="http://schemas.openxmlformats.org/officeDocument/2006/relationships/image" Target="../media/image1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.sv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3.svg"/><Relationship Id="rId3" Type="http://schemas.openxmlformats.org/officeDocument/2006/relationships/image" Target="../media/image19.svg"/><Relationship Id="rId7" Type="http://schemas.openxmlformats.org/officeDocument/2006/relationships/image" Target="../media/image6.svg"/><Relationship Id="rId12" Type="http://schemas.openxmlformats.org/officeDocument/2006/relationships/image" Target="../media/image20.png"/><Relationship Id="rId17" Type="http://schemas.openxmlformats.org/officeDocument/2006/relationships/image" Target="../media/image27.svg"/><Relationship Id="rId2" Type="http://schemas.openxmlformats.org/officeDocument/2006/relationships/image" Target="../media/image19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15" Type="http://schemas.openxmlformats.org/officeDocument/2006/relationships/image" Target="../media/image25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0.svg"/><Relationship Id="rId1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png"/><Relationship Id="rId12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8.png"/><Relationship Id="rId10" Type="http://schemas.openxmlformats.org/officeDocument/2006/relationships/image" Target="../media/image12.svg"/><Relationship Id="rId1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svg"/><Relationship Id="rId3" Type="http://schemas.openxmlformats.org/officeDocument/2006/relationships/image" Target="../media/image40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0.svg"/><Relationship Id="rId15" Type="http://schemas.openxmlformats.org/officeDocument/2006/relationships/image" Target="../media/image29.png"/><Relationship Id="rId10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2.svg"/><Relationship Id="rId1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31.png"/><Relationship Id="rId10" Type="http://schemas.openxmlformats.org/officeDocument/2006/relationships/image" Target="../media/image30.png"/><Relationship Id="rId9" Type="http://schemas.openxmlformats.org/officeDocument/2006/relationships/image" Target="../media/image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30.png"/><Relationship Id="rId4" Type="http://schemas.openxmlformats.org/officeDocument/2006/relationships/image" Target="../media/image7.pn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6.svg"/><Relationship Id="rId7" Type="http://schemas.openxmlformats.org/officeDocument/2006/relationships/image" Target="../media/image7.png"/><Relationship Id="rId12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35.png"/><Relationship Id="rId5" Type="http://schemas.openxmlformats.org/officeDocument/2006/relationships/image" Target="../media/image10.svg"/><Relationship Id="rId10" Type="http://schemas.openxmlformats.org/officeDocument/2006/relationships/image" Target="../media/image17.svg"/><Relationship Id="rId9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9.pn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2.png"/><Relationship Id="rId9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13.pn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1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4.png"/><Relationship Id="rId10" Type="http://schemas.openxmlformats.org/officeDocument/2006/relationships/image" Target="../media/image15.png"/><Relationship Id="rId9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7.svg"/><Relationship Id="rId7" Type="http://schemas.openxmlformats.org/officeDocument/2006/relationships/image" Target="../media/image12.svg"/><Relationship Id="rId12" Type="http://schemas.openxmlformats.org/officeDocument/2006/relationships/image" Target="../media/image16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.svg"/><Relationship Id="rId15" Type="http://schemas.openxmlformats.org/officeDocument/2006/relationships/image" Target="../media/image25.sv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35733" y="972645"/>
            <a:ext cx="14216533" cy="8341710"/>
            <a:chOff x="0" y="0"/>
            <a:chExt cx="3744272" cy="219699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44272" cy="2196994"/>
            </a:xfrm>
            <a:custGeom>
              <a:avLst/>
              <a:gdLst/>
              <a:ahLst/>
              <a:cxnLst/>
              <a:rect l="l" t="t" r="r" b="b"/>
              <a:pathLst>
                <a:path w="3744272" h="2196994">
                  <a:moveTo>
                    <a:pt x="0" y="0"/>
                  </a:moveTo>
                  <a:lnTo>
                    <a:pt x="3744272" y="0"/>
                  </a:lnTo>
                  <a:lnTo>
                    <a:pt x="3744272" y="2196994"/>
                  </a:lnTo>
                  <a:lnTo>
                    <a:pt x="0" y="2196994"/>
                  </a:lnTo>
                  <a:close/>
                </a:path>
              </a:pathLst>
            </a:custGeom>
            <a:solidFill>
              <a:srgbClr val="FFD155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53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075911" y="2767163"/>
            <a:ext cx="12136175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 smtClean="0">
                <a:solidFill>
                  <a:srgbClr val="022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MỚI!</a:t>
            </a:r>
            <a:endParaRPr lang="en-US" sz="8000" b="1" dirty="0">
              <a:solidFill>
                <a:srgbClr val="022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3054550" y="0"/>
            <a:ext cx="5233450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0" y="6172200"/>
            <a:ext cx="5233450" cy="411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9753601" y="247650"/>
            <a:ext cx="6586554" cy="80293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24595" y="602080"/>
            <a:ext cx="592593" cy="9407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 flipV="1">
            <a:off x="60409" y="8074945"/>
            <a:ext cx="2213178" cy="218903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 flipV="1">
            <a:off x="2419166" y="8074945"/>
            <a:ext cx="2213178" cy="218903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 flipV="1">
            <a:off x="60409" y="5759379"/>
            <a:ext cx="2213178" cy="2189034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10522513" y="415343"/>
            <a:ext cx="51203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7.38 (SGK - tr45)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364079" y="1195874"/>
            <a:ext cx="16018866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- 8) : (x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- 2)                                     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- 1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+ 1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+ 1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1339807" y="4128541"/>
            <a:ext cx="7903672" cy="6102262"/>
            <a:chOff x="4424055" y="3687279"/>
            <a:chExt cx="7903672" cy="6102262"/>
          </a:xfrm>
        </p:grpSpPr>
        <p:sp>
          <p:nvSpPr>
            <p:cNvPr id="26" name="Rectangle 25"/>
            <p:cNvSpPr/>
            <p:nvPr/>
          </p:nvSpPr>
          <p:spPr>
            <a:xfrm>
              <a:off x="4424055" y="3687279"/>
              <a:ext cx="784189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a) </a:t>
              </a:r>
              <a:endParaRPr lang="en-US" dirty="0"/>
            </a:p>
          </p:txBody>
        </p:sp>
        <p:sp>
          <p:nvSpPr>
            <p:cNvPr id="27" name="TextBox 6"/>
            <p:cNvSpPr txBox="1"/>
            <p:nvPr/>
          </p:nvSpPr>
          <p:spPr>
            <a:xfrm>
              <a:off x="5261168" y="3791117"/>
              <a:ext cx="4383332" cy="10235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40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                          </a:t>
              </a:r>
              <a:r>
                <a:rPr lang="en-US" sz="4000" kern="1200" dirty="0" smtClean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– </a:t>
              </a: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9395578" y="3791117"/>
              <a:ext cx="0" cy="5706189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9426990" y="4725374"/>
              <a:ext cx="2666998" cy="405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31"/>
            <p:cNvSpPr/>
            <p:nvPr/>
          </p:nvSpPr>
          <p:spPr>
            <a:xfrm>
              <a:off x="9812441" y="3905841"/>
              <a:ext cx="118333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 - 2</a:t>
              </a:r>
              <a:endParaRPr lang="en-US" dirty="0"/>
            </a:p>
          </p:txBody>
        </p:sp>
        <p:sp>
          <p:nvSpPr>
            <p:cNvPr id="33" name="TextBox 9"/>
            <p:cNvSpPr txBox="1"/>
            <p:nvPr/>
          </p:nvSpPr>
          <p:spPr>
            <a:xfrm>
              <a:off x="9462798" y="4841073"/>
              <a:ext cx="2864929" cy="100933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4000" kern="1200" baseline="300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4000" kern="12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+ 2x + 4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243356" y="4497810"/>
              <a:ext cx="1867819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 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- 2x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5035435" y="5518752"/>
              <a:ext cx="4093118" cy="263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38"/>
            <p:cNvSpPr/>
            <p:nvPr/>
          </p:nvSpPr>
          <p:spPr>
            <a:xfrm>
              <a:off x="6155479" y="5421878"/>
              <a:ext cx="274993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           </a:t>
              </a:r>
              <a:r>
                <a:rPr lang="en-US" sz="4000" baseline="30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–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8  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155478" y="6173285"/>
              <a:ext cx="1981633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– 4x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2" name="Straight Connector 41"/>
            <p:cNvCxnSpPr/>
            <p:nvPr/>
          </p:nvCxnSpPr>
          <p:spPr>
            <a:xfrm flipV="1">
              <a:off x="5142579" y="7237568"/>
              <a:ext cx="3985974" cy="58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42"/>
            <p:cNvSpPr/>
            <p:nvPr/>
          </p:nvSpPr>
          <p:spPr>
            <a:xfrm>
              <a:off x="7397950" y="7070734"/>
              <a:ext cx="1582484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4x – 8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7327250" y="7850925"/>
              <a:ext cx="1725152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4x – 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8 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8506872" y="8773878"/>
              <a:ext cx="470000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smtClean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0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7" name="Straight Connector 46"/>
            <p:cNvCxnSpPr/>
            <p:nvPr/>
          </p:nvCxnSpPr>
          <p:spPr>
            <a:xfrm>
              <a:off x="5160754" y="8866588"/>
              <a:ext cx="4203413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TextBox 77"/>
          <p:cNvSpPr txBox="1"/>
          <p:nvPr/>
        </p:nvSpPr>
        <p:spPr>
          <a:xfrm>
            <a:off x="8157025" y="3044633"/>
            <a:ext cx="1627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u="sng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10450821" y="3937177"/>
            <a:ext cx="71361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b) (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- 1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+ 1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fr-FR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+ 1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(</a:t>
            </a:r>
            <a:r>
              <a:rPr lang="fr-FR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x.x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x.1 - 1.x - 1. 1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fr-FR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+ 1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just">
              <a:lnSpc>
                <a:spcPct val="150000"/>
              </a:lnSpc>
            </a:pP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(x</a:t>
            </a:r>
            <a:r>
              <a:rPr lang="fr-FR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x - x -1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fr-FR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+ 1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just">
              <a:lnSpc>
                <a:spcPct val="150000"/>
              </a:lnSpc>
            </a:pP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(x</a:t>
            </a:r>
            <a:r>
              <a:rPr lang="fr-FR" sz="4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- 1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)(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fr-FR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+ 1</a:t>
            </a:r>
            <a:r>
              <a:rPr lang="fr-FR" sz="4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just">
              <a:lnSpc>
                <a:spcPct val="150000"/>
              </a:lnSpc>
            </a:pP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= x</a:t>
            </a:r>
            <a:r>
              <a:rPr lang="fr-FR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- 1 </a:t>
            </a:r>
            <a:endParaRPr lang="fr-F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363672" y="7511996"/>
            <a:ext cx="4872673" cy="2887510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78" grpId="0"/>
      <p:bldP spid="7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0" y="9544636"/>
            <a:ext cx="18288000" cy="0"/>
          </a:xfrm>
          <a:prstGeom prst="line">
            <a:avLst/>
          </a:prstGeom>
          <a:ln w="38100" cap="flat">
            <a:solidFill>
              <a:srgbClr val="FFDCB5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60409" y="7128857"/>
            <a:ext cx="2461683" cy="243482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2684018" y="7128857"/>
            <a:ext cx="2461683" cy="243482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239001" y="419100"/>
            <a:ext cx="9101154" cy="95774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314755" y="437446"/>
            <a:ext cx="4144177" cy="95774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24595" y="602080"/>
            <a:ext cx="592593" cy="9407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764379">
            <a:off x="-237741" y="9772108"/>
            <a:ext cx="1809720" cy="56704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2101436">
            <a:off x="17331986" y="854934"/>
            <a:ext cx="1194068" cy="68061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97776">
            <a:off x="414415" y="782312"/>
            <a:ext cx="1081197" cy="536544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8604735" y="692509"/>
            <a:ext cx="666557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trắc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000571" y="2236944"/>
            <a:ext cx="14706600" cy="6596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</a:t>
            </a: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1.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nhật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chiều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dài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lớn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hơn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chiều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rộng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đơn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vị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diện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tích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hình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chữ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nhật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S = x</a:t>
            </a:r>
            <a:r>
              <a:rPr lang="en-US" sz="44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+ 5x;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S = 2(x</a:t>
            </a:r>
            <a:r>
              <a:rPr lang="en-US" sz="44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+ 5x);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S = 2x + 5;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S = x</a:t>
            </a:r>
            <a:r>
              <a:rPr lang="en-US" sz="44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5x.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9269974" y="4629962"/>
            <a:ext cx="6823459" cy="4046042"/>
            <a:chOff x="9269974" y="4629962"/>
            <a:chExt cx="6823459" cy="4046042"/>
          </a:xfrm>
        </p:grpSpPr>
        <p:sp>
          <p:nvSpPr>
            <p:cNvPr id="23" name="Rectangle 22"/>
            <p:cNvSpPr/>
            <p:nvPr/>
          </p:nvSpPr>
          <p:spPr>
            <a:xfrm>
              <a:off x="10093002" y="5399403"/>
              <a:ext cx="6000431" cy="3276601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 rot="16200000">
              <a:off x="9088426" y="6652982"/>
              <a:ext cx="11325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endParaRPr lang="en-US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2193891" y="4629962"/>
              <a:ext cx="1798652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 + 5</a:t>
              </a:r>
              <a:endParaRPr lang="en-US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1727420" y="4375885"/>
            <a:ext cx="1089411" cy="115939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2288057" y="1625905"/>
            <a:ext cx="13716000" cy="7714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2. 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 A = (3x + 7)(2x + 3) – (3x – 5)(2x + 11)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 = x(2x + 1) – x</a:t>
            </a:r>
            <a:r>
              <a:rPr lang="en-US" sz="44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(x + 2) + x</a:t>
            </a:r>
            <a:r>
              <a:rPr lang="en-US" sz="44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– x + 3.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Chọn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khẳng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đúng</a:t>
            </a:r>
            <a:r>
              <a:rPr lang="en-US" sz="4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khẳng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sau</a:t>
            </a: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A. A = B;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B. A = 25B;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A = 25B + 1;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sz="4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D. A = 2B.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2020891" y="7124700"/>
            <a:ext cx="1089411" cy="1159397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7145000" y="585316"/>
            <a:ext cx="592593" cy="9407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000120" y="1300242"/>
            <a:ext cx="16287756" cy="4360168"/>
            <a:chOff x="857244" y="1337663"/>
            <a:chExt cx="16687800" cy="4360168"/>
          </a:xfrm>
        </p:grpSpPr>
        <p:sp>
          <p:nvSpPr>
            <p:cNvPr id="5" name="Rectangle 4"/>
            <p:cNvSpPr/>
            <p:nvPr/>
          </p:nvSpPr>
          <p:spPr>
            <a:xfrm>
              <a:off x="857244" y="1337663"/>
              <a:ext cx="16687800" cy="43601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fr-FR" sz="4400" b="1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Câu</a:t>
              </a:r>
              <a:r>
                <a:rPr lang="fr-FR" sz="4400" b="1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3. </a:t>
              </a:r>
              <a:r>
                <a:rPr lang="fr-FR" sz="44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Thương</a:t>
              </a:r>
              <a:r>
                <a:rPr lang="fr-FR" sz="44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fr-FR" sz="44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của</a:t>
              </a:r>
              <a:r>
                <a:rPr lang="fr-FR" sz="44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fr-FR" sz="44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phép</a:t>
              </a:r>
              <a:r>
                <a:rPr lang="fr-FR" sz="44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chia 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(9x</a:t>
              </a:r>
              <a:r>
                <a:rPr lang="fr-FR" sz="4400" baseline="30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y</a:t>
              </a:r>
              <a:r>
                <a:rPr lang="fr-FR" sz="4400" baseline="30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r>
                <a:rPr lang="fr-FR" sz="44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18x</a:t>
              </a:r>
              <a:r>
                <a:rPr lang="fr-FR" sz="4400" baseline="30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5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y</a:t>
              </a:r>
              <a:r>
                <a:rPr lang="fr-FR" sz="4400" baseline="30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r>
                <a:rPr lang="fr-FR" sz="44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81x</a:t>
              </a:r>
              <a:r>
                <a:rPr lang="fr-FR" sz="4400" baseline="30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6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y</a:t>
              </a:r>
              <a:r>
                <a:rPr lang="fr-FR" sz="4400" baseline="30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5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) : (-9x</a:t>
              </a:r>
              <a:r>
                <a:rPr lang="fr-FR" sz="4400" baseline="30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y</a:t>
              </a:r>
              <a:r>
                <a:rPr lang="fr-FR" sz="4400" baseline="30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) là </a:t>
              </a:r>
              <a:r>
                <a:rPr lang="fr-FR" sz="44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đa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fr-FR" sz="44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thức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fr-FR" sz="44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fr-FR" sz="44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bậc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là:</a:t>
              </a:r>
              <a:endParaRPr lang="en-US" sz="4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A. </a:t>
              </a:r>
              <a:r>
                <a:rPr lang="fr-FR" sz="44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9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                      </a:t>
              </a:r>
              <a:endParaRPr lang="en-US" sz="4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B. </a:t>
              </a:r>
              <a:r>
                <a:rPr lang="fr-FR" sz="44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5</a:t>
              </a:r>
              <a:r>
                <a:rPr lang="fr-FR" sz="44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                      </a:t>
              </a:r>
              <a:endParaRPr lang="en-US" sz="4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6686544" y="3434160"/>
              <a:ext cx="5029200" cy="22262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fr-FR" sz="44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C. 3                       </a:t>
              </a:r>
              <a:endParaRPr lang="en-US" sz="4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fr-FR" sz="44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D. 1</a:t>
              </a:r>
              <a:endParaRPr lang="en-US" sz="4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Oval 7"/>
          <p:cNvSpPr/>
          <p:nvPr/>
        </p:nvSpPr>
        <p:spPr>
          <a:xfrm>
            <a:off x="609600" y="4609302"/>
            <a:ext cx="1143000" cy="105110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81100" y="5664160"/>
            <a:ext cx="14478000" cy="3763018"/>
            <a:chOff x="1181100" y="5664160"/>
            <a:chExt cx="14478000" cy="376301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Rectangle 8"/>
                <p:cNvSpPr/>
                <p:nvPr/>
              </p:nvSpPr>
              <p:spPr>
                <a:xfrm>
                  <a:off x="1181100" y="5664160"/>
                  <a:ext cx="14478000" cy="3763018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  <a:spcAft>
                      <a:spcPts val="800"/>
                    </a:spcAft>
                  </a:pPr>
                  <a:r>
                    <a:rPr lang="fr-FR" sz="4400" b="1" dirty="0" err="1">
                      <a:solidFill>
                        <a:srgbClr val="002060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Câu</a:t>
                  </a:r>
                  <a:r>
                    <a:rPr lang="fr-FR" sz="4400" b="1" dirty="0">
                      <a:solidFill>
                        <a:srgbClr val="002060"/>
                      </a:solidFill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4. </a:t>
                  </a:r>
                  <a:r>
                    <a:rPr lang="fr-FR" sz="4400" dirty="0" err="1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Tìm</a:t>
                  </a:r>
                  <a:r>
                    <a:rPr lang="fr-FR" sz="44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x </a:t>
                  </a:r>
                  <a:r>
                    <a:rPr lang="fr-FR" sz="4400" dirty="0" err="1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biết</a:t>
                  </a:r>
                  <a:r>
                    <a:rPr lang="fr-FR" sz="44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(2x</a:t>
                  </a:r>
                  <a:r>
                    <a:rPr lang="fr-FR" sz="4400" baseline="30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4</a:t>
                  </a:r>
                  <a:r>
                    <a:rPr lang="fr-FR" sz="44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 – 3x</a:t>
                  </a:r>
                  <a:r>
                    <a:rPr lang="fr-FR" sz="4400" baseline="30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3</a:t>
                  </a:r>
                  <a:r>
                    <a:rPr lang="fr-FR" sz="44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 + x</a:t>
                  </a:r>
                  <a:r>
                    <a:rPr lang="fr-FR" sz="4400" baseline="30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fr-FR" sz="44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) : (−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fr-FR" sz="4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4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a14:m>
                  <a:r>
                    <a:rPr lang="fr-FR" sz="44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x</a:t>
                  </a:r>
                  <a:r>
                    <a:rPr lang="fr-FR" sz="4400" baseline="30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fr-FR" sz="44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) + 4(x – 1)</a:t>
                  </a:r>
                  <a:r>
                    <a:rPr lang="fr-FR" sz="4400" baseline="300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2</a:t>
                  </a:r>
                  <a:r>
                    <a:rPr lang="fr-FR" sz="44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Arial" panose="020B0604020202020204" pitchFamily="34" charset="0"/>
                    </a:rPr>
                    <a:t> = 0</a:t>
                  </a:r>
                  <a:endPara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800"/>
                    </a:spcAft>
                  </a:pPr>
                  <a:r>
                    <a:rPr lang="fr-FR" sz="44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A. x = -1               </a:t>
                  </a:r>
                  <a:endPara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  <a:p>
                  <a:pPr algn="just">
                    <a:lnSpc>
                      <a:spcPct val="150000"/>
                    </a:lnSpc>
                    <a:spcAft>
                      <a:spcPts val="800"/>
                    </a:spcAft>
                  </a:pPr>
                  <a:r>
                    <a:rPr lang="fr-FR" sz="4400" dirty="0"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B. x = 2                 </a:t>
                  </a:r>
                  <a:endParaRPr lang="en-US" sz="4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9" name="Rectangle 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1100" y="5664160"/>
                  <a:ext cx="14478000" cy="3763018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 l="-1726" b="-340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Rectangle 9"/>
            <p:cNvSpPr/>
            <p:nvPr/>
          </p:nvSpPr>
          <p:spPr>
            <a:xfrm>
              <a:off x="6689678" y="7200928"/>
              <a:ext cx="4908639" cy="22262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fr-FR" sz="44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C. x = 1                 </a:t>
              </a:r>
              <a:endParaRPr lang="en-US" sz="4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fr-FR" sz="44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D. x = 0</a:t>
              </a:r>
              <a:endParaRPr lang="en-US" sz="4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Oval 18"/>
          <p:cNvSpPr/>
          <p:nvPr/>
        </p:nvSpPr>
        <p:spPr>
          <a:xfrm>
            <a:off x="6324600" y="7297136"/>
            <a:ext cx="1143000" cy="105110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6105" y="7822690"/>
            <a:ext cx="2030391" cy="186759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1718">
            <a:off x="15573651" y="3011453"/>
            <a:ext cx="1401142" cy="22079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819254">
            <a:off x="14531910" y="-682943"/>
            <a:ext cx="1459081" cy="272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29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 flipH="1" flipV="1">
            <a:off x="13216136" y="7838744"/>
            <a:ext cx="2461683" cy="243482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5400000" flipH="1" flipV="1">
            <a:off x="15839744" y="7838744"/>
            <a:ext cx="2461683" cy="243482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195977" y="247650"/>
            <a:ext cx="4144177" cy="80293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24595" y="602080"/>
            <a:ext cx="592593" cy="9407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906337">
            <a:off x="1412328" y="605636"/>
            <a:ext cx="1809720" cy="567045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1104898" y="1480991"/>
            <a:ext cx="17193262" cy="7223738"/>
            <a:chOff x="1104898" y="1480991"/>
            <a:chExt cx="17193262" cy="7223738"/>
          </a:xfrm>
        </p:grpSpPr>
        <p:sp>
          <p:nvSpPr>
            <p:cNvPr id="20" name="Rectangle 19"/>
            <p:cNvSpPr/>
            <p:nvPr/>
          </p:nvSpPr>
          <p:spPr>
            <a:xfrm>
              <a:off x="1104898" y="1480991"/>
              <a:ext cx="16078200" cy="50167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fr-FR" sz="4000" b="1" dirty="0" err="1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Câu</a:t>
              </a:r>
              <a:r>
                <a:rPr lang="fr-FR" sz="4000" b="1" dirty="0">
                  <a:solidFill>
                    <a:srgbClr val="00206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5. 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Cho </a:t>
              </a: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các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khẳng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định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sau</a:t>
              </a:r>
              <a:r>
                <a:rPr lang="en-US" sz="4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:</a:t>
              </a:r>
              <a:endPara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(I):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Phép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chia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đa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thức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(2x</a:t>
              </a:r>
              <a:r>
                <a:rPr lang="en-US" sz="4000" baseline="30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– 26x – 24)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cho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đa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thức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x</a:t>
              </a:r>
              <a:r>
                <a:rPr lang="en-US" sz="4000" baseline="30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+ 4x + 3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là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phép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chia </a:t>
              </a:r>
              <a:r>
                <a:rPr lang="en-US" sz="4000" dirty="0" err="1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hết</a:t>
              </a:r>
              <a:r>
                <a:rPr lang="en-US" sz="40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(II):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Phép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chia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đa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thức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(x</a:t>
              </a:r>
              <a:r>
                <a:rPr lang="en-US" sz="4000" baseline="30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– 7x + 6)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cho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đa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thức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x + 3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là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phép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chia </a:t>
              </a:r>
              <a:r>
                <a:rPr lang="en-US" sz="4000" dirty="0" err="1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hết</a:t>
              </a:r>
              <a:r>
                <a:rPr lang="en-US" sz="4000" dirty="0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Chọn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câu</a:t>
              </a:r>
              <a:r>
                <a: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r>
                <a:rPr lang="en-US" sz="4000" b="1" dirty="0" err="1" smtClean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đúng</a:t>
              </a:r>
              <a:endParaRPr lang="en-US" sz="4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9154160" y="6663144"/>
              <a:ext cx="9144000" cy="204158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C. (I)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đúng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(II)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sai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                           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D. (I)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sai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(II)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đúng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115058" y="6663143"/>
              <a:ext cx="8562342" cy="20415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A.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Cả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(I)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(II)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đều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đúng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                 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B.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Cả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(I)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(II)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đều</a:t>
              </a:r>
              <a:r>
                <a:rPr lang="en-US" sz="4000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sai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Oval 26"/>
          <p:cNvSpPr/>
          <p:nvPr/>
        </p:nvSpPr>
        <p:spPr>
          <a:xfrm>
            <a:off x="761999" y="6677905"/>
            <a:ext cx="962595" cy="105110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097000" y="6739597"/>
            <a:ext cx="3855450" cy="314000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0659" y="247650"/>
            <a:ext cx="2019300" cy="2019300"/>
          </a:xfrm>
          <a:prstGeom prst="rect">
            <a:avLst/>
          </a:prstGeom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90600" y="800100"/>
            <a:ext cx="592593" cy="94074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5562600" y="0"/>
            <a:ext cx="7162800" cy="1714500"/>
            <a:chOff x="5562600" y="0"/>
            <a:chExt cx="7162800" cy="1714500"/>
          </a:xfrm>
        </p:grpSpPr>
        <p:pic>
          <p:nvPicPr>
            <p:cNvPr id="19" name="Picture 1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flipH="1" flipV="1">
              <a:off x="5562600" y="0"/>
              <a:ext cx="7162800" cy="17145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6667500" y="386342"/>
              <a:ext cx="4953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DỤNG</a:t>
              </a:r>
              <a:endPara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1286896" y="1914104"/>
            <a:ext cx="5943600" cy="11430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7.40 (SGK - tr45)</a:t>
            </a:r>
            <a:endParaRPr lang="en-US" sz="4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7592" y="3057104"/>
            <a:ext cx="16062960" cy="68788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Trong một trò chơi ở câu lạc bộ Toán học, chủ trò viết lên bảng biểu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thức: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P(x)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(7x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5)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(28x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– 20x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– 12x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Luật chơi là sau khi chủ trò đọc một số a nào đó, các đội chơi phải tính giá trị của P(x) tại x = a. Đội nào tính đúng và tính nhanh nhất thì thắng cuộc.</a:t>
            </a:r>
          </a:p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Khi chủ trò vừa đọc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, Vuông đã tính ngay được P(a) = 15 và thắng cuộc. Em có biết Vuông làm cách nào không?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2682" y="98521"/>
            <a:ext cx="3025318" cy="29585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0" y="8243205"/>
            <a:ext cx="905400" cy="204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95142"/>
      </p:ext>
    </p:extLst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>
            <a:off x="0" y="9544636"/>
            <a:ext cx="18288000" cy="0"/>
          </a:xfrm>
          <a:prstGeom prst="line">
            <a:avLst/>
          </a:prstGeom>
          <a:ln w="38100" cap="flat">
            <a:solidFill>
              <a:srgbClr val="FFDCB5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195977" y="247650"/>
            <a:ext cx="4144177" cy="80293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24595" y="602080"/>
            <a:ext cx="592593" cy="9407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3641932" y="425804"/>
            <a:ext cx="12522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020891" y="1671280"/>
            <a:ext cx="14590709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Vuông rút gọn bài toán trước để đa thức 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P(x)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gọn gàng và dễ tính nhẩm hơn.</a:t>
            </a:r>
          </a:p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P(x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(7x –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(28x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– 20x</a:t>
            </a:r>
            <a:r>
              <a:rPr lang="en-US" sz="4200" baseline="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– 12x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vi-VN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P(x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.7x – 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.5 –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(28x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20x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– 12x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4x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endParaRPr lang="vi-VN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P(x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7x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– 5x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7x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r>
              <a:rPr lang="en-US" sz="42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3x </a:t>
            </a:r>
            <a:endParaRPr lang="vi-VN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P(x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3x </a:t>
            </a:r>
            <a:endParaRPr lang="vi-VN" sz="4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Vậy: khi chủ trò đọc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, Vuông chỉ cần thay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vào biểu thức P(x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3x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sẽ dễ dàng tính được: P(3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96742" y="6171955"/>
            <a:ext cx="1596927" cy="3300351"/>
            <a:chOff x="196742" y="6171955"/>
            <a:chExt cx="1596927" cy="330035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6742" y="7357170"/>
              <a:ext cx="1596927" cy="2115136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4015" y="6171955"/>
              <a:ext cx="856842" cy="881207"/>
            </a:xfrm>
            <a:prstGeom prst="rect">
              <a:avLst/>
            </a:prstGeom>
          </p:spPr>
        </p:pic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0846" y="3686995"/>
            <a:ext cx="3025318" cy="2958583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90600" y="800100"/>
            <a:ext cx="592593" cy="94074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6172200" y="319974"/>
            <a:ext cx="5943600" cy="1148399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7.41 (SGK - tr45)</a:t>
            </a:r>
            <a:endParaRPr lang="en-US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4631" y="8039100"/>
            <a:ext cx="2597124" cy="186253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28211" y="1638300"/>
            <a:ext cx="1583157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b 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3x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+ 2x –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 chia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hết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– 3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Oval Callout 11"/>
          <p:cNvSpPr/>
          <p:nvPr/>
        </p:nvSpPr>
        <p:spPr>
          <a:xfrm>
            <a:off x="1179444" y="2951311"/>
            <a:ext cx="1702311" cy="1156341"/>
          </a:xfrm>
          <a:prstGeom prst="wedgeEllipseCallout">
            <a:avLst>
              <a:gd name="adj1" fmla="val 34465"/>
              <a:gd name="adj2" fmla="val 591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3505200" y="3145278"/>
            <a:ext cx="6248400" cy="5427222"/>
            <a:chOff x="3505200" y="3145278"/>
            <a:chExt cx="6248400" cy="5427222"/>
          </a:xfrm>
        </p:grpSpPr>
        <p:sp>
          <p:nvSpPr>
            <p:cNvPr id="9" name="Rectangle 8"/>
            <p:cNvSpPr/>
            <p:nvPr/>
          </p:nvSpPr>
          <p:spPr>
            <a:xfrm>
              <a:off x="3505200" y="3145278"/>
              <a:ext cx="3802644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- 3x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+ 2x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– b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7931289" y="3366746"/>
              <a:ext cx="118333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x - 3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7543800" y="3398089"/>
              <a:ext cx="0" cy="51744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7543800" y="4107652"/>
              <a:ext cx="220980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3505200" y="4074632"/>
              <a:ext cx="1867819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 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- 3x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3505200" y="5090295"/>
              <a:ext cx="380264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/>
            <p:cNvSpPr/>
            <p:nvPr/>
          </p:nvSpPr>
          <p:spPr>
            <a:xfrm>
              <a:off x="5595834" y="5311764"/>
              <a:ext cx="1725152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2x – b </a:t>
              </a:r>
            </a:p>
          </p:txBody>
        </p:sp>
        <p:sp>
          <p:nvSpPr>
            <p:cNvPr id="24" name="TextBox 9"/>
            <p:cNvSpPr txBox="1"/>
            <p:nvPr/>
          </p:nvSpPr>
          <p:spPr>
            <a:xfrm>
              <a:off x="7907953" y="4260554"/>
              <a:ext cx="1744028" cy="104728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4000" kern="1200" baseline="3000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4000" kern="120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+ 2</a:t>
              </a:r>
              <a:endParaRPr lang="en-US" sz="4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US" sz="400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5611295" y="6154374"/>
              <a:ext cx="1725152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2x – 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 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3533803" y="7048500"/>
              <a:ext cx="3802644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/>
            <p:cNvSpPr/>
            <p:nvPr/>
          </p:nvSpPr>
          <p:spPr>
            <a:xfrm>
              <a:off x="5587811" y="7307409"/>
              <a:ext cx="1911101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– b + 6 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8779967" y="5665707"/>
            <a:ext cx="9127033" cy="3850728"/>
            <a:chOff x="8779967" y="5665707"/>
            <a:chExt cx="9127033" cy="3850728"/>
          </a:xfrm>
        </p:grpSpPr>
        <p:sp>
          <p:nvSpPr>
            <p:cNvPr id="30" name="Rounded Rectangular Callout 29"/>
            <p:cNvSpPr/>
            <p:nvPr/>
          </p:nvSpPr>
          <p:spPr>
            <a:xfrm>
              <a:off x="8779967" y="5665707"/>
              <a:ext cx="9127033" cy="3821193"/>
            </a:xfrm>
            <a:prstGeom prst="wedgeRoundRectCallout">
              <a:avLst>
                <a:gd name="adj1" fmla="val -61353"/>
                <a:gd name="adj2" fmla="val 6132"/>
                <a:gd name="adj3" fmla="val 16667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9174077" y="5730783"/>
              <a:ext cx="8338812" cy="37856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Để đa thức </a:t>
              </a:r>
              <a:r>
                <a:rPr lang="vi-VN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x</a:t>
              </a:r>
              <a:r>
                <a:rPr lang="en-US" sz="40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vi-VN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– </a:t>
              </a:r>
              <a:r>
                <a:rPr lang="vi-VN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3x</a:t>
              </a:r>
              <a:r>
                <a:rPr lang="en-US" sz="40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2x 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vi-VN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b chia hết cho đa thức x – 3 thì số dư bằng </a:t>
              </a:r>
              <a:r>
                <a:rPr lang="vi-VN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⟺ 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– b + 6 = 0</a:t>
              </a:r>
            </a:p>
            <a:p>
              <a:pPr algn="just">
                <a:lnSpc>
                  <a:spcPct val="150000"/>
                </a:lnSpc>
              </a:pP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           </a:t>
              </a:r>
              <a:r>
                <a:rPr lang="vi-VN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⇒ </a:t>
              </a:r>
              <a:r>
                <a:rPr lang="vi-VN" sz="4000" dirty="0">
                  <a:latin typeface="Arial" panose="020B0604020202020204" pitchFamily="34" charset="0"/>
                  <a:cs typeface="Arial" panose="020B0604020202020204" pitchFamily="34" charset="0"/>
                </a:rPr>
                <a:t>b = 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36211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8" grpId="0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435272" y="835366"/>
            <a:ext cx="4144177" cy="802934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0" y="1638300"/>
            <a:ext cx="18288000" cy="8648700"/>
            <a:chOff x="0" y="0"/>
            <a:chExt cx="4816593" cy="24370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437052"/>
            </a:xfrm>
            <a:custGeom>
              <a:avLst/>
              <a:gdLst/>
              <a:ahLst/>
              <a:cxnLst/>
              <a:rect l="l" t="t" r="r" b="b"/>
              <a:pathLst>
                <a:path w="4816592" h="2437052">
                  <a:moveTo>
                    <a:pt x="0" y="0"/>
                  </a:moveTo>
                  <a:lnTo>
                    <a:pt x="4816592" y="0"/>
                  </a:lnTo>
                  <a:lnTo>
                    <a:pt x="4816592" y="2437052"/>
                  </a:lnTo>
                  <a:lnTo>
                    <a:pt x="0" y="2437052"/>
                  </a:lnTo>
                  <a:close/>
                </a:path>
              </a:pathLst>
            </a:custGeom>
            <a:solidFill>
              <a:srgbClr val="FFC07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032349" y="294464"/>
            <a:ext cx="9759851" cy="134383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211063" y="517878"/>
            <a:ext cx="592593" cy="94074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685800" y="2981760"/>
            <a:ext cx="5296712" cy="5410279"/>
            <a:chOff x="1256488" y="2828483"/>
            <a:chExt cx="5805064" cy="5929531"/>
          </a:xfrm>
        </p:grpSpPr>
        <p:grpSp>
          <p:nvGrpSpPr>
            <p:cNvPr id="8" name="Group 8"/>
            <p:cNvGrpSpPr/>
            <p:nvPr/>
          </p:nvGrpSpPr>
          <p:grpSpPr>
            <a:xfrm rot="-386437">
              <a:off x="1564299" y="3114785"/>
              <a:ext cx="5497253" cy="5643229"/>
              <a:chOff x="0" y="0"/>
              <a:chExt cx="1358375" cy="1394445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358375" cy="1394445"/>
              </a:xfrm>
              <a:custGeom>
                <a:avLst/>
                <a:gdLst/>
                <a:ahLst/>
                <a:cxnLst/>
                <a:rect l="l" t="t" r="r" b="b"/>
                <a:pathLst>
                  <a:path w="1358375" h="1394445">
                    <a:moveTo>
                      <a:pt x="0" y="0"/>
                    </a:moveTo>
                    <a:lnTo>
                      <a:pt x="1358375" y="0"/>
                    </a:lnTo>
                    <a:lnTo>
                      <a:pt x="1358375" y="1394445"/>
                    </a:lnTo>
                    <a:lnTo>
                      <a:pt x="0" y="1394445"/>
                    </a:lnTo>
                    <a:close/>
                  </a:path>
                </a:pathLst>
              </a:custGeom>
              <a:solidFill>
                <a:srgbClr val="FFAF57"/>
              </a:solidFill>
            </p:spPr>
          </p:sp>
          <p:sp>
            <p:nvSpPr>
              <p:cNvPr id="10" name="TextBox 1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00"/>
                  </a:lnSpc>
                </a:pPr>
                <a:endParaRPr/>
              </a:p>
            </p:txBody>
          </p:sp>
        </p:grpSp>
        <p:sp>
          <p:nvSpPr>
            <p:cNvPr id="20" name="Rectangle 19"/>
            <p:cNvSpPr/>
            <p:nvPr/>
          </p:nvSpPr>
          <p:spPr>
            <a:xfrm>
              <a:off x="1256488" y="2995330"/>
              <a:ext cx="5502154" cy="54870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72416">
              <a:off x="3604005" y="2828483"/>
              <a:ext cx="414203" cy="1347003"/>
            </a:xfrm>
            <a:prstGeom prst="rect">
              <a:avLst/>
            </a:prstGeom>
          </p:spPr>
        </p:pic>
      </p:grpSp>
      <p:sp>
        <p:nvSpPr>
          <p:cNvPr id="21" name="TextBox 20"/>
          <p:cNvSpPr txBox="1"/>
          <p:nvPr/>
        </p:nvSpPr>
        <p:spPr>
          <a:xfrm>
            <a:off x="4645988" y="622261"/>
            <a:ext cx="85325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431" y="-442609"/>
            <a:ext cx="2846225" cy="2846225"/>
          </a:xfrm>
          <a:prstGeom prst="rect">
            <a:avLst/>
          </a:prstGeom>
        </p:spPr>
      </p:pic>
      <p:grpSp>
        <p:nvGrpSpPr>
          <p:cNvPr id="24" name="Group 23"/>
          <p:cNvGrpSpPr/>
          <p:nvPr/>
        </p:nvGrpSpPr>
        <p:grpSpPr>
          <a:xfrm>
            <a:off x="6495642" y="3012941"/>
            <a:ext cx="5296712" cy="5410279"/>
            <a:chOff x="1256488" y="2828483"/>
            <a:chExt cx="5805064" cy="5929531"/>
          </a:xfrm>
        </p:grpSpPr>
        <p:grpSp>
          <p:nvGrpSpPr>
            <p:cNvPr id="25" name="Group 8"/>
            <p:cNvGrpSpPr/>
            <p:nvPr/>
          </p:nvGrpSpPr>
          <p:grpSpPr>
            <a:xfrm rot="-386437">
              <a:off x="1564299" y="3114785"/>
              <a:ext cx="5497253" cy="5643229"/>
              <a:chOff x="0" y="0"/>
              <a:chExt cx="1358375" cy="1394445"/>
            </a:xfrm>
          </p:grpSpPr>
          <p:sp>
            <p:nvSpPr>
              <p:cNvPr id="28" name="Freeform 9"/>
              <p:cNvSpPr/>
              <p:nvPr/>
            </p:nvSpPr>
            <p:spPr>
              <a:xfrm>
                <a:off x="0" y="0"/>
                <a:ext cx="1358375" cy="1394445"/>
              </a:xfrm>
              <a:custGeom>
                <a:avLst/>
                <a:gdLst/>
                <a:ahLst/>
                <a:cxnLst/>
                <a:rect l="l" t="t" r="r" b="b"/>
                <a:pathLst>
                  <a:path w="1358375" h="1394445">
                    <a:moveTo>
                      <a:pt x="0" y="0"/>
                    </a:moveTo>
                    <a:lnTo>
                      <a:pt x="1358375" y="0"/>
                    </a:lnTo>
                    <a:lnTo>
                      <a:pt x="1358375" y="1394445"/>
                    </a:lnTo>
                    <a:lnTo>
                      <a:pt x="0" y="1394445"/>
                    </a:lnTo>
                    <a:close/>
                  </a:path>
                </a:pathLst>
              </a:custGeom>
              <a:solidFill>
                <a:srgbClr val="FFAF57"/>
              </a:solidFill>
            </p:spPr>
          </p:sp>
          <p:sp>
            <p:nvSpPr>
              <p:cNvPr id="29" name="TextBox 1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00"/>
                  </a:lnSpc>
                </a:pPr>
                <a:endParaRPr/>
              </a:p>
            </p:txBody>
          </p:sp>
        </p:grpSp>
        <p:sp>
          <p:nvSpPr>
            <p:cNvPr id="26" name="Rectangle 25"/>
            <p:cNvSpPr/>
            <p:nvPr/>
          </p:nvSpPr>
          <p:spPr>
            <a:xfrm>
              <a:off x="1256488" y="2995330"/>
              <a:ext cx="5502154" cy="54870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1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72416">
              <a:off x="3604005" y="2828483"/>
              <a:ext cx="414203" cy="1347003"/>
            </a:xfrm>
            <a:prstGeom prst="rect">
              <a:avLst/>
            </a:prstGeom>
          </p:spPr>
        </p:pic>
      </p:grpSp>
      <p:grpSp>
        <p:nvGrpSpPr>
          <p:cNvPr id="30" name="Group 29"/>
          <p:cNvGrpSpPr/>
          <p:nvPr/>
        </p:nvGrpSpPr>
        <p:grpSpPr>
          <a:xfrm>
            <a:off x="12528301" y="2977915"/>
            <a:ext cx="5296712" cy="5410279"/>
            <a:chOff x="1256488" y="2828483"/>
            <a:chExt cx="5805064" cy="5929531"/>
          </a:xfrm>
        </p:grpSpPr>
        <p:grpSp>
          <p:nvGrpSpPr>
            <p:cNvPr id="31" name="Group 8"/>
            <p:cNvGrpSpPr/>
            <p:nvPr/>
          </p:nvGrpSpPr>
          <p:grpSpPr>
            <a:xfrm rot="-386437">
              <a:off x="1564299" y="3114785"/>
              <a:ext cx="5497253" cy="5643229"/>
              <a:chOff x="0" y="0"/>
              <a:chExt cx="1358375" cy="1394445"/>
            </a:xfrm>
          </p:grpSpPr>
          <p:sp>
            <p:nvSpPr>
              <p:cNvPr id="34" name="Freeform 9"/>
              <p:cNvSpPr/>
              <p:nvPr/>
            </p:nvSpPr>
            <p:spPr>
              <a:xfrm>
                <a:off x="0" y="0"/>
                <a:ext cx="1358375" cy="1394445"/>
              </a:xfrm>
              <a:custGeom>
                <a:avLst/>
                <a:gdLst/>
                <a:ahLst/>
                <a:cxnLst/>
                <a:rect l="l" t="t" r="r" b="b"/>
                <a:pathLst>
                  <a:path w="1358375" h="1394445">
                    <a:moveTo>
                      <a:pt x="0" y="0"/>
                    </a:moveTo>
                    <a:lnTo>
                      <a:pt x="1358375" y="0"/>
                    </a:lnTo>
                    <a:lnTo>
                      <a:pt x="1358375" y="1394445"/>
                    </a:lnTo>
                    <a:lnTo>
                      <a:pt x="0" y="1394445"/>
                    </a:lnTo>
                    <a:close/>
                  </a:path>
                </a:pathLst>
              </a:custGeom>
              <a:solidFill>
                <a:srgbClr val="FFAF57"/>
              </a:solidFill>
            </p:spPr>
          </p:sp>
          <p:sp>
            <p:nvSpPr>
              <p:cNvPr id="35" name="TextBox 10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00"/>
                  </a:lnSpc>
                </a:pPr>
                <a:endParaRPr/>
              </a:p>
            </p:txBody>
          </p:sp>
        </p:grpSp>
        <p:sp>
          <p:nvSpPr>
            <p:cNvPr id="32" name="Rectangle 31"/>
            <p:cNvSpPr/>
            <p:nvPr/>
          </p:nvSpPr>
          <p:spPr>
            <a:xfrm>
              <a:off x="1256488" y="2995330"/>
              <a:ext cx="5502154" cy="54870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1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72416">
              <a:off x="3604005" y="2828483"/>
              <a:ext cx="414203" cy="1347003"/>
            </a:xfrm>
            <a:prstGeom prst="rect">
              <a:avLst/>
            </a:prstGeom>
          </p:spPr>
        </p:pic>
      </p:grpSp>
      <p:sp>
        <p:nvSpPr>
          <p:cNvPr id="36" name="TextBox 35"/>
          <p:cNvSpPr txBox="1"/>
          <p:nvPr/>
        </p:nvSpPr>
        <p:spPr>
          <a:xfrm>
            <a:off x="1066800" y="4522794"/>
            <a:ext cx="4343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856720" y="4517577"/>
            <a:ext cx="4343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697533" y="4210804"/>
            <a:ext cx="4681864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cuối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VII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007" y="8653269"/>
            <a:ext cx="5201981" cy="1560594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1814870"/>
            <a:ext cx="18288000" cy="8472130"/>
            <a:chOff x="0" y="0"/>
            <a:chExt cx="4816593" cy="22313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231343"/>
            </a:xfrm>
            <a:custGeom>
              <a:avLst/>
              <a:gdLst/>
              <a:ahLst/>
              <a:cxnLst/>
              <a:rect l="l" t="t" r="r" b="b"/>
              <a:pathLst>
                <a:path w="4816592" h="2231343">
                  <a:moveTo>
                    <a:pt x="0" y="0"/>
                  </a:moveTo>
                  <a:lnTo>
                    <a:pt x="4816592" y="0"/>
                  </a:lnTo>
                  <a:lnTo>
                    <a:pt x="4816592" y="2231343"/>
                  </a:lnTo>
                  <a:lnTo>
                    <a:pt x="0" y="2231343"/>
                  </a:lnTo>
                  <a:close/>
                </a:path>
              </a:pathLst>
            </a:custGeom>
            <a:solidFill>
              <a:srgbClr val="FFC07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 flipV="1">
            <a:off x="123825" y="7480079"/>
            <a:ext cx="2130663" cy="210741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 flipV="1">
            <a:off x="2350883" y="7480079"/>
            <a:ext cx="2130663" cy="210741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 flipV="1">
            <a:off x="134856" y="5302272"/>
            <a:ext cx="2130663" cy="2107419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0" y="9544636"/>
            <a:ext cx="18288000" cy="0"/>
          </a:xfrm>
          <a:prstGeom prst="line">
            <a:avLst/>
          </a:prstGeom>
          <a:ln w="38100" cap="flat">
            <a:solidFill>
              <a:srgbClr val="FFDCB5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15227" y="1028700"/>
            <a:ext cx="4144177" cy="80293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3028950" y="1028700"/>
            <a:ext cx="4144177" cy="80293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259404" y="1028700"/>
            <a:ext cx="4144177" cy="80293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5400000">
            <a:off x="16934429" y="2766346"/>
            <a:ext cx="592593" cy="9407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657704" y="564675"/>
            <a:ext cx="77801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lâu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863842" y="2100610"/>
            <a:ext cx="14560312" cy="7509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4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1. </a:t>
            </a:r>
            <a:r>
              <a:rPr lang="nl-NL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 </a:t>
            </a: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 nêu quy tắc nhân đơn thức với đa thức, quy tắc nhân hai đa thức tuỳ ý. </a:t>
            </a:r>
            <a:r>
              <a:rPr lang="nl-NL" sz="4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Nêu các </a:t>
            </a: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tính chất của phép nhân đa thức.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2</a:t>
            </a:r>
            <a:r>
              <a:rPr lang="nl-NL" sz="4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 nào ta nói đa thức A chia hết cho đa thức B? Khi nào thì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</a:t>
            </a:r>
            <a:r>
              <a:rPr lang="en-US" sz="4400" baseline="30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chia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hết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</a:t>
            </a:r>
            <a:r>
              <a:rPr lang="en-US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bx</a:t>
            </a:r>
            <a:r>
              <a:rPr lang="en-US" sz="4400" baseline="30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US" sz="4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nl-NL" sz="4400" b="1" dirty="0" smtClean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Câu 3</a:t>
            </a:r>
            <a:r>
              <a:rPr lang="nl-NL" sz="4400" b="1" dirty="0">
                <a:solidFill>
                  <a:srgbClr val="00B05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nl-NL" sz="4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Khi thực hiện chia đa thức cho đa thức, trường hợp chia có dư, ta cần lưu ý điều gì?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914769" y="8039100"/>
            <a:ext cx="2238371" cy="211285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3297" y="392899"/>
            <a:ext cx="1301401" cy="133840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872320" y="391260"/>
            <a:ext cx="1463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110: LUYỆN </a:t>
            </a:r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 CHUNG</a:t>
            </a:r>
            <a:endParaRPr lang="en-US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085939" y="2293159"/>
            <a:ext cx="1239634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HS đọc, nêu phương pháp giải, hoàn thành </a:t>
            </a:r>
            <a:r>
              <a:rPr lang="vi-VN" sz="42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1</a:t>
            </a:r>
            <a:endParaRPr lang="en-US" sz="4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70" y="1887655"/>
            <a:ext cx="1560711" cy="1560711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1058838" y="3354706"/>
            <a:ext cx="2438400" cy="11430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85800" y="3366698"/>
            <a:ext cx="1660192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một hình hộp chữ nhật có ba kích thước là x, x + 1 và x + 2,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US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a) Chứng tỏ rằng biểu thức biểu thị thể tích của hình hộp chữ nhật đã cho là một đã thức bậc ba.</a:t>
            </a:r>
          </a:p>
          <a:p>
            <a:pPr algn="just">
              <a:lnSpc>
                <a:spcPct val="150000"/>
              </a:lnSpc>
            </a:pPr>
            <a:r>
              <a:rPr lang="vi-VN" sz="4200" dirty="0">
                <a:latin typeface="Arial" panose="020B0604020202020204" pitchFamily="34" charset="0"/>
                <a:cs typeface="Arial" panose="020B0604020202020204" pitchFamily="34" charset="0"/>
              </a:rPr>
              <a:t>b) Chứng tỏ rằng biểu thức biểu thị diện tích toàn phần của hình hộp chữ nhật đã cho là một đã thức bậc hai.</a:t>
            </a:r>
          </a:p>
        </p:txBody>
      </p:sp>
    </p:spTree>
  </p:cSld>
  <p:clrMapOvr>
    <a:masterClrMapping/>
  </p:clrMapOvr>
  <p:transition spd="med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 animBg="1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>
            <a:off x="0" y="571500"/>
            <a:ext cx="18288000" cy="0"/>
          </a:xfrm>
          <a:prstGeom prst="line">
            <a:avLst/>
          </a:prstGeom>
          <a:ln w="38100" cap="flat">
            <a:solidFill>
              <a:srgbClr val="FFAF57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4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V="1">
            <a:off x="7071911" y="571500"/>
            <a:ext cx="4144177" cy="1143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734299" y="758280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71600" y="1888579"/>
            <a:ext cx="13563600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Thể tích của hình hộp đã cho là: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 =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x(x + 1</a:t>
            </a: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)(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+ 2</a:t>
            </a: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=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x(x² + 3x + 2</a:t>
            </a: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= x</a:t>
            </a:r>
            <a:r>
              <a:rPr lang="nl-NL" sz="4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+ 3x² </a:t>
            </a: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+ 2x.</a:t>
            </a:r>
            <a:endParaRPr lang="en-US" sz="4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 nhận được V là một đa thức bậc </a:t>
            </a:r>
            <a:r>
              <a:rPr lang="nl-NL" sz="4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ba.</a:t>
            </a:r>
            <a:endParaRPr lang="en-US" sz="4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be 13"/>
          <p:cNvSpPr/>
          <p:nvPr/>
        </p:nvSpPr>
        <p:spPr>
          <a:xfrm rot="20418847">
            <a:off x="16044403" y="419100"/>
            <a:ext cx="1447800" cy="1447800"/>
          </a:xfrm>
          <a:prstGeom prst="cub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ube 24"/>
          <p:cNvSpPr/>
          <p:nvPr/>
        </p:nvSpPr>
        <p:spPr>
          <a:xfrm rot="222864" flipH="1">
            <a:off x="485822" y="792362"/>
            <a:ext cx="1087419" cy="1087419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371601" y="5189557"/>
                <a:ext cx="15468600" cy="42780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2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Ta đã biết hình hộp chữ nhật có 6 mặt là 6 hình chữ nhật, trong đó: </a:t>
                </a:r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nl-NL" sz="42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 </a:t>
                </a:r>
                <a:r>
                  <a:rPr lang="nl-NL" sz="4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mặt có kích thước x và x + 1</a:t>
                </a:r>
                <a:endParaRPr lang="en-US" sz="4200" i="1" dirty="0" smtClean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nl-NL" sz="4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nl-NL" sz="4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Tổng diện tích của chúng là 2x(x + 1</a:t>
                </a:r>
                <a:r>
                  <a:rPr lang="nl-NL" sz="42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).</a:t>
                </a:r>
                <a:endParaRPr lang="en-US" sz="4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1" y="5189557"/>
                <a:ext cx="15468600" cy="4278094"/>
              </a:xfrm>
              <a:prstGeom prst="rect">
                <a:avLst/>
              </a:prstGeom>
              <a:blipFill rotWithShape="0">
                <a:blip r:embed="rId10"/>
                <a:stretch>
                  <a:fillRect l="-1497" r="-1458" b="-28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ube 15"/>
          <p:cNvSpPr/>
          <p:nvPr/>
        </p:nvSpPr>
        <p:spPr>
          <a:xfrm>
            <a:off x="11887200" y="7048500"/>
            <a:ext cx="5257800" cy="2133600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ube 25"/>
          <p:cNvSpPr/>
          <p:nvPr/>
        </p:nvSpPr>
        <p:spPr>
          <a:xfrm rot="896121">
            <a:off x="233288" y="9582277"/>
            <a:ext cx="1023687" cy="1023687"/>
          </a:xfrm>
          <a:prstGeom prst="cub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08178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8"/>
          <p:cNvSpPr/>
          <p:nvPr/>
        </p:nvSpPr>
        <p:spPr>
          <a:xfrm>
            <a:off x="0" y="571500"/>
            <a:ext cx="18288000" cy="0"/>
          </a:xfrm>
          <a:prstGeom prst="line">
            <a:avLst/>
          </a:prstGeom>
          <a:ln w="38100" cap="flat">
            <a:solidFill>
              <a:srgbClr val="FFAF57"/>
            </a:solidFill>
            <a:prstDash val="solid"/>
            <a:headEnd type="none" w="sm" len="sm"/>
            <a:tailEnd type="none" w="sm" len="sm"/>
          </a:ln>
        </p:spPr>
      </p:sp>
      <p:pic>
        <p:nvPicPr>
          <p:cNvPr id="24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V="1">
            <a:off x="7071911" y="571500"/>
            <a:ext cx="4144177" cy="1143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734299" y="758280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be 13"/>
          <p:cNvSpPr/>
          <p:nvPr/>
        </p:nvSpPr>
        <p:spPr>
          <a:xfrm rot="20418847">
            <a:off x="16044403" y="419100"/>
            <a:ext cx="1447800" cy="1447800"/>
          </a:xfrm>
          <a:prstGeom prst="cub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ube 24"/>
          <p:cNvSpPr/>
          <p:nvPr/>
        </p:nvSpPr>
        <p:spPr>
          <a:xfrm rot="222864" flipH="1">
            <a:off x="485822" y="792362"/>
            <a:ext cx="1087419" cy="1087419"/>
          </a:xfrm>
          <a:prstGeom prst="cub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447800" y="1750946"/>
                <a:ext cx="14958557" cy="8248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nl-NL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 </a:t>
                </a:r>
                <a:r>
                  <a:rPr lang="nl-NL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mặt có kích thước x + 1 và x + </a:t>
                </a:r>
                <a:r>
                  <a:rPr lang="nl-NL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Tổng diện tích của chúng là 2(x + 1)(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 +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2).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57150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Hai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mặt có kích thước x và x +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Tổng diện tích của chúng là 2x(x + 2).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 diện tích toàn phần của hình hộp chữ nhật đã cho là: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S =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2x(x + 1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+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2(x + 1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)(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x + 2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+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2x(x + 2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2(x</a:t>
                </a:r>
                <a:r>
                  <a:rPr lang="nl-NL" sz="4000" baseline="30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x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+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2(x</a:t>
                </a:r>
                <a:r>
                  <a:rPr lang="nl-NL" sz="4000" baseline="30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+ 2x + x + 2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+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2(x</a:t>
                </a:r>
                <a:r>
                  <a:rPr lang="nl-NL" sz="4000" baseline="30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+ 2x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2x² + 2x + 2x² + 4x + 2x + 4  + 2x² +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4x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6x</a:t>
                </a:r>
                <a:r>
                  <a:rPr lang="nl-NL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+ 12x + </a:t>
                </a:r>
                <a:r>
                  <a:rPr lang="nl-NL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1750946"/>
                <a:ext cx="14958557" cy="8248412"/>
              </a:xfrm>
              <a:prstGeom prst="rect">
                <a:avLst/>
              </a:prstGeom>
              <a:blipFill rotWithShape="0">
                <a:blip r:embed="rId10"/>
                <a:stretch>
                  <a:fillRect l="-1468" r="-1468" b="-8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13411200" y="6667500"/>
            <a:ext cx="4419600" cy="2057400"/>
            <a:chOff x="13411200" y="6667500"/>
            <a:chExt cx="4419600" cy="2057400"/>
          </a:xfrm>
        </p:grpSpPr>
        <p:sp>
          <p:nvSpPr>
            <p:cNvPr id="4" name="Rounded Rectangular Callout 3"/>
            <p:cNvSpPr/>
            <p:nvPr/>
          </p:nvSpPr>
          <p:spPr>
            <a:xfrm>
              <a:off x="13411200" y="6667500"/>
              <a:ext cx="4419600" cy="2057400"/>
            </a:xfrm>
            <a:prstGeom prst="wedgeRoundRectCallout">
              <a:avLst>
                <a:gd name="adj1" fmla="val -44741"/>
                <a:gd name="adj2" fmla="val 74352"/>
                <a:gd name="adj3" fmla="val 1666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/>
            <p:cNvSpPr/>
            <p:nvPr/>
          </p:nvSpPr>
          <p:spPr>
            <a:xfrm>
              <a:off x="13554731" y="6743700"/>
              <a:ext cx="4139018" cy="18249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nl-NL" sz="4000" dirty="0">
                  <a:solidFill>
                    <a:srgbClr val="C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Ta có S là một đa thức bậc hai.</a:t>
              </a:r>
              <a:endParaRPr lang="en-US" sz="4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Cube 16"/>
          <p:cNvSpPr/>
          <p:nvPr/>
        </p:nvSpPr>
        <p:spPr>
          <a:xfrm rot="896121">
            <a:off x="233288" y="9582277"/>
            <a:ext cx="1023687" cy="1023687"/>
          </a:xfrm>
          <a:prstGeom prst="cub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2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0" y="1201373"/>
            <a:ext cx="3086100" cy="312342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071734" y="538294"/>
            <a:ext cx="4144177" cy="80293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457200" y="499624"/>
            <a:ext cx="592593" cy="94074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3013695" y="913326"/>
            <a:ext cx="2260256" cy="416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71424" y="485640"/>
            <a:ext cx="90441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2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en-US" sz="42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54926" y="284512"/>
            <a:ext cx="1079873" cy="104578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049793" y="1495710"/>
            <a:ext cx="1659255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Với giá trị nào của m trong các giá trị cho sau đây thì phép chia đa thức 3x</a:t>
            </a:r>
            <a:r>
              <a:rPr lang="nl-NL" sz="4000" baseline="30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nl-NL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+ 7x − 11m cho đa thức x – 5 là phép chia </a:t>
            </a:r>
            <a:r>
              <a:rPr lang="nl-NL" sz="4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hết?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nl-NL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a) m = </a:t>
            </a:r>
            <a:r>
              <a:rPr lang="nl-NL" sz="4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</a:t>
            </a:r>
            <a:r>
              <a:rPr lang="nl-NL" sz="40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nl-NL" sz="4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m = 10.</a:t>
            </a:r>
            <a:endParaRPr lang="en-US" sz="4000" dirty="0">
              <a:solidFill>
                <a:srgbClr val="00206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552772" y="4705254"/>
            <a:ext cx="1837304" cy="1219200"/>
          </a:xfrm>
          <a:prstGeom prst="wedgeEllipseCallout">
            <a:avLst>
              <a:gd name="adj1" fmla="val 34465"/>
              <a:gd name="adj2" fmla="val 591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2907288" y="4663740"/>
            <a:ext cx="6954307" cy="5194720"/>
            <a:chOff x="2673745" y="4659631"/>
            <a:chExt cx="6954307" cy="5194720"/>
          </a:xfrm>
        </p:grpSpPr>
        <p:sp>
          <p:nvSpPr>
            <p:cNvPr id="20" name="TextBox 6"/>
            <p:cNvSpPr txBox="1"/>
            <p:nvPr/>
          </p:nvSpPr>
          <p:spPr>
            <a:xfrm>
              <a:off x="2673746" y="4659631"/>
              <a:ext cx="3713547" cy="108997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3x</a:t>
              </a:r>
              <a:r>
                <a:rPr lang="en-US" sz="4000" kern="1200" baseline="300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+ 7x – 11m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644082" y="4957445"/>
              <a:ext cx="1439818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nl-NL" sz="4000" dirty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 – 5 </a:t>
              </a:r>
              <a:endParaRPr lang="en-US" dirty="0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7292384" y="4766400"/>
              <a:ext cx="0" cy="508795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7292384" y="5670383"/>
              <a:ext cx="2335668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9"/>
            <p:cNvSpPr txBox="1"/>
            <p:nvPr/>
          </p:nvSpPr>
          <p:spPr>
            <a:xfrm>
              <a:off x="7454073" y="5749608"/>
              <a:ext cx="2152015" cy="101318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kern="1200" dirty="0" smtClean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3x + 22</a:t>
              </a:r>
              <a:r>
                <a:rPr lang="en-US" sz="4000" kern="12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2673745" y="5511656"/>
              <a:ext cx="2201244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3x</a:t>
              </a:r>
              <a:r>
                <a:rPr lang="en-US" sz="4000" baseline="30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-15x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 </a:t>
              </a:r>
              <a:endParaRPr lang="en-US" sz="4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2673745" y="6522610"/>
              <a:ext cx="441285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30"/>
            <p:cNvSpPr/>
            <p:nvPr/>
          </p:nvSpPr>
          <p:spPr>
            <a:xfrm>
              <a:off x="3740525" y="6522610"/>
              <a:ext cx="2543068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22x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– 11m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794686" y="7325544"/>
              <a:ext cx="3393998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22x        </a:t>
              </a:r>
              <a:r>
                <a:rPr lang="en-US" sz="4000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– </a:t>
              </a:r>
              <a:r>
                <a:rPr lang="en-US" sz="4000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110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2673745" y="8371577"/>
              <a:ext cx="441285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37"/>
            <p:cNvSpPr/>
            <p:nvPr/>
          </p:nvSpPr>
          <p:spPr>
            <a:xfrm>
              <a:off x="4469708" y="8432502"/>
              <a:ext cx="2719784" cy="10156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ct val="150000"/>
                </a:lnSpc>
                <a:spcAft>
                  <a:spcPts val="800"/>
                </a:spcAft>
              </a:pPr>
              <a:r>
                <a:rPr lang="en-US" sz="4000" dirty="0" smtClean="0">
                  <a:solidFill>
                    <a:prstClr val="black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-11m + 110</a:t>
              </a:r>
              <a:endParaRPr lang="en-US" sz="40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10633825" y="4539052"/>
            <a:ext cx="644304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a) Khi m = 0 thì đa thức dư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11m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+110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110 (≠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) nên ta không có phép chia hết.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0669542" y="7310486"/>
            <a:ext cx="67040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Khi m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thì đa thức dư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11m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+110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0 nên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có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phép chia hết.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m = 10.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 animBg="1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90600" y="800100"/>
            <a:ext cx="592593" cy="94074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5562600" y="0"/>
            <a:ext cx="7162800" cy="1714500"/>
            <a:chOff x="5562600" y="0"/>
            <a:chExt cx="7162800" cy="1714500"/>
          </a:xfrm>
        </p:grpSpPr>
        <p:pic>
          <p:nvPicPr>
            <p:cNvPr id="19" name="Picture 1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flipH="1" flipV="1">
              <a:off x="5562600" y="0"/>
              <a:ext cx="7162800" cy="17145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6667500" y="386342"/>
              <a:ext cx="4953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  <a:endParaRPr lang="en-US" sz="6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1188720" y="2075441"/>
            <a:ext cx="5943600" cy="11430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7.36 (SGK - tr45)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360920" y="2262220"/>
            <a:ext cx="59009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188720" y="3523038"/>
            <a:ext cx="106073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5x</a:t>
            </a:r>
            <a:r>
              <a:rPr lang="en-US" sz="44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- 4x</a:t>
            </a:r>
            <a:r>
              <a:rPr lang="en-US" sz="44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: 2x</a:t>
            </a:r>
            <a:r>
              <a:rPr lang="en-US" sz="44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(3x</a:t>
            </a:r>
            <a:r>
              <a:rPr lang="en-US" sz="44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+ 6x) : 3x - x (x</a:t>
            </a:r>
            <a:r>
              <a:rPr lang="en-US" sz="44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- 1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1188720" y="4567024"/>
                <a:ext cx="17145000" cy="50996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(5x</a:t>
                </a:r>
                <a:r>
                  <a:rPr lang="fr-FR" sz="44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2x</a:t>
                </a:r>
                <a:r>
                  <a:rPr lang="fr-FR" sz="44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+ (-4x</a:t>
                </a:r>
                <a:r>
                  <a:rPr lang="fr-FR" sz="44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2x</a:t>
                </a:r>
                <a:r>
                  <a:rPr lang="fr-FR" sz="44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+ (3x</a:t>
                </a:r>
                <a:r>
                  <a:rPr lang="fr-FR" sz="44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: 3x) + (6x : 3x) + (-</a:t>
                </a:r>
                <a:r>
                  <a:rPr lang="fr-FR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x</a:t>
                </a:r>
                <a:r>
                  <a:rPr lang="fr-FR" sz="44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+ [-x</a:t>
                </a:r>
                <a:r>
                  <a:rPr lang="fr-FR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.(-</a:t>
                </a: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1)] </a:t>
                </a:r>
                <a:endParaRPr lang="fr-FR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</a:pP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5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x</a:t>
                </a:r>
                <a:r>
                  <a:rPr lang="fr-FR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- 2 + x</a:t>
                </a:r>
                <a:r>
                  <a:rPr lang="fr-FR" sz="44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+ 2 - x</a:t>
                </a:r>
                <a:r>
                  <a:rPr lang="fr-FR" sz="44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+ x </a:t>
                </a:r>
                <a:endParaRPr lang="fr-FR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</a:pP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(x</a:t>
                </a:r>
                <a:r>
                  <a:rPr lang="fr-FR" sz="44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x</a:t>
                </a:r>
                <a:r>
                  <a:rPr lang="fr-FR" sz="44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+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 + x) + (-2 + 2</a:t>
                </a:r>
                <a:r>
                  <a:rPr lang="fr-FR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fr-FR" sz="4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</a:pPr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fr-FR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endParaRPr lang="fr-FR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720" y="4567024"/>
                <a:ext cx="17145000" cy="5099666"/>
              </a:xfrm>
              <a:prstGeom prst="rect">
                <a:avLst/>
              </a:prstGeom>
              <a:blipFill rotWithShape="0">
                <a:blip r:embed="rId10"/>
                <a:stretch>
                  <a:fillRect l="-1422" t="-1314" b="-3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11"/>
          <a:srcRect b="26959"/>
          <a:stretch/>
        </p:blipFill>
        <p:spPr>
          <a:xfrm>
            <a:off x="11049000" y="6400799"/>
            <a:ext cx="4989524" cy="388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56111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90600" y="800100"/>
            <a:ext cx="592593" cy="94074"/>
          </a:xfrm>
          <a:prstGeom prst="rect">
            <a:avLst/>
          </a:prstGeom>
        </p:spPr>
      </p:pic>
      <p:sp>
        <p:nvSpPr>
          <p:cNvPr id="22" name="Rounded Rectangle 21"/>
          <p:cNvSpPr/>
          <p:nvPr/>
        </p:nvSpPr>
        <p:spPr>
          <a:xfrm>
            <a:off x="1167268" y="1079087"/>
            <a:ext cx="5943600" cy="114300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7.37 (SGK - tr45)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339468" y="1265866"/>
            <a:ext cx="69365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gọn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" name="Rectangle 1"/>
          <p:cNvSpPr/>
          <p:nvPr/>
        </p:nvSpPr>
        <p:spPr>
          <a:xfrm>
            <a:off x="1162188" y="2537298"/>
            <a:ext cx="103012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pt-BR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2x(x + 3) - 3x</a:t>
            </a:r>
            <a:r>
              <a:rPr lang="pt-BR" sz="44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+ 2) + x(3x</a:t>
            </a:r>
            <a:r>
              <a:rPr lang="pt-BR" sz="44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+ 4x - 6)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62188" y="6277777"/>
            <a:ext cx="92849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pl-P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3x(2x</a:t>
            </a:r>
            <a:r>
              <a:rPr lang="en-US" sz="4400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x)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2x</a:t>
            </a:r>
            <a:r>
              <a:rPr lang="en-US" sz="44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(3x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5(x</a:t>
            </a:r>
            <a:r>
              <a:rPr lang="en-US" sz="4400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l-P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l-PL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2600" y="3385892"/>
            <a:ext cx="14535012" cy="273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2x. x + 2x. 3 - 3x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x - 3x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2 + x. 3x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x. 4x + x. (-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6) </a:t>
            </a:r>
          </a:p>
          <a:p>
            <a:pPr>
              <a:lnSpc>
                <a:spcPct val="130000"/>
              </a:lnSpc>
            </a:pP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2x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+ 6x - 3x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- 6x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+ 3x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+ 4x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- 6x </a:t>
            </a:r>
            <a:endParaRPr lang="fr-F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  <a:endParaRPr lang="fr-FR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52600" y="7002756"/>
            <a:ext cx="13182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3x. 2x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- 3x. x - 2x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3x - 2x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1 + 5.x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- 5. 1 </a:t>
            </a:r>
            <a:endParaRPr lang="fr-FR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6x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- 3x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- 6x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- 2x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+ 5x</a:t>
            </a:r>
            <a:r>
              <a:rPr lang="fr-FR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</a:p>
          <a:p>
            <a:pPr>
              <a:lnSpc>
                <a:spcPct val="150000"/>
              </a:lnSpc>
            </a:pPr>
            <a:r>
              <a:rPr lang="fr-F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= -</a:t>
            </a:r>
            <a:r>
              <a:rPr lang="fr-FR" sz="44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2320" y="391260"/>
            <a:ext cx="1463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111: LUYỆN </a:t>
            </a:r>
            <a:r>
              <a:rPr lang="en-US" sz="6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 CHUNG</a:t>
            </a:r>
            <a:endParaRPr lang="en-US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342158"/>
      </p:ext>
    </p:extLst>
  </p:cSld>
  <p:clrMapOvr>
    <a:masterClrMapping/>
  </p:clrMapOvr>
  <p:transition spd="med"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" grpId="0"/>
      <p:bldP spid="3" grpId="0"/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4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74405" y="508006"/>
            <a:ext cx="592593" cy="9407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 flipV="1">
            <a:off x="60409" y="8074945"/>
            <a:ext cx="2213178" cy="218903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 flipV="1">
            <a:off x="2419166" y="8074945"/>
            <a:ext cx="2213178" cy="218903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 flipV="1">
            <a:off x="60409" y="5759379"/>
            <a:ext cx="2213178" cy="218903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698312" y="576770"/>
            <a:ext cx="909551" cy="1030652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9540521">
            <a:off x="17015036" y="9312716"/>
            <a:ext cx="1185655" cy="675824"/>
          </a:xfrm>
          <a:prstGeom prst="rect">
            <a:avLst/>
          </a:prstGeom>
        </p:spPr>
      </p:pic>
      <p:sp>
        <p:nvSpPr>
          <p:cNvPr id="31" name="Rounded Rectangle 30"/>
          <p:cNvSpPr/>
          <p:nvPr/>
        </p:nvSpPr>
        <p:spPr>
          <a:xfrm>
            <a:off x="1166998" y="508006"/>
            <a:ext cx="5943600" cy="11430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7.38 (SGK - tr45)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344863" y="694785"/>
            <a:ext cx="62600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x,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141598" y="1563494"/>
            <a:ext cx="12355731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pt-BR" sz="4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- 3x(x - 2) = 36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5x(4x</a:t>
            </a:r>
            <a:r>
              <a:rPr lang="pt-BR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- 2x + 1) - 2x(10x</a:t>
            </a:r>
            <a:r>
              <a:rPr lang="pt-BR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- 5x + 2) = -36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val Callout 33"/>
          <p:cNvSpPr/>
          <p:nvPr/>
        </p:nvSpPr>
        <p:spPr>
          <a:xfrm>
            <a:off x="1283312" y="3583971"/>
            <a:ext cx="1702311" cy="1156341"/>
          </a:xfrm>
          <a:prstGeom prst="wedgeEllipseCallout">
            <a:avLst>
              <a:gd name="adj1" fmla="val 34465"/>
              <a:gd name="adj2" fmla="val 591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141598" y="4908627"/>
            <a:ext cx="629273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pt-BR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- 3x(x - 2) = 36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⇒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pt-BR" sz="4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(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x - 3x. 2) = 36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⇒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3x</a:t>
            </a:r>
            <a:r>
              <a:rPr lang="pt-BR" sz="4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- 3x</a:t>
            </a:r>
            <a:r>
              <a:rPr lang="pt-BR" sz="4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+ 6x = 36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⇒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6x = 36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⇒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 = 6</a:t>
            </a:r>
            <a:endParaRPr lang="pt-BR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/>
              <p:cNvSpPr/>
              <p:nvPr/>
            </p:nvSpPr>
            <p:spPr>
              <a:xfrm>
                <a:off x="7475801" y="4908627"/>
                <a:ext cx="10776635" cy="48936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:r>
                  <a:rPr lang="pl-P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5x(4x</a:t>
                </a:r>
                <a:r>
                  <a:rPr lang="pt-BR" sz="40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- 2x + 1) - 2x(10x</a:t>
                </a:r>
                <a:r>
                  <a:rPr lang="pt-BR" sz="40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pt-BR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- 5x + 2) = -</a:t>
                </a:r>
                <a:r>
                  <a:rPr lang="pt-BR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36</a:t>
                </a:r>
                <a:endParaRPr lang="en-US" sz="4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pl-PL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5x.4x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5x</a:t>
                </a:r>
                <a:r>
                  <a:rPr lang="pl-P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.(-2x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5x.1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[2x.10x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2x</a:t>
                </a:r>
                <a:r>
                  <a:rPr lang="pl-P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.(-5x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2x.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2]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pl-P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36 </a:t>
                </a:r>
              </a:p>
              <a:p>
                <a:pPr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pl-P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20x</a:t>
                </a:r>
                <a:r>
                  <a:rPr lang="en-US" sz="40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5x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(20x</a:t>
                </a:r>
                <a:r>
                  <a:rPr lang="en-US" sz="40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4x)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pl-P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36 </a:t>
                </a:r>
              </a:p>
              <a:p>
                <a:pPr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pl-P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20x</a:t>
                </a:r>
                <a:r>
                  <a:rPr lang="en-US" sz="40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5x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20x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10x</a:t>
                </a:r>
                <a:r>
                  <a:rPr lang="en-US" sz="4000" baseline="30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4x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pl-P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36 </a:t>
                </a:r>
              </a:p>
              <a:p>
                <a:pPr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pl-P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 </m:t>
                    </m:r>
                  </m:oMath>
                </a14:m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l-PL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pl-PL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36 </a:t>
                </a:r>
              </a:p>
            </p:txBody>
          </p:sp>
        </mc:Choice>
        <mc:Fallback xmlns="">
          <p:sp>
            <p:nvSpPr>
              <p:cNvPr id="37" name="Rectangle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801" y="4908627"/>
                <a:ext cx="10776635" cy="4893647"/>
              </a:xfrm>
              <a:prstGeom prst="rect">
                <a:avLst/>
              </a:prstGeom>
              <a:blipFill rotWithShape="0">
                <a:blip r:embed="rId16"/>
                <a:stretch>
                  <a:fillRect l="-1980" t="-125" r="-339" b="-27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657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/>
      <p:bldP spid="33" grpId="0"/>
      <p:bldP spid="34" grpId="0" animBg="1"/>
      <p:bldP spid="35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1587</Words>
  <Application>Microsoft Office PowerPoint</Application>
  <PresentationFormat>Custom</PresentationFormat>
  <Paragraphs>157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Times New Roman</vt:lpstr>
      <vt:lpstr>Arial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account</cp:lastModifiedBy>
  <cp:revision>1</cp:revision>
  <dcterms:created xsi:type="dcterms:W3CDTF">2006-08-16T00:00:00Z</dcterms:created>
  <dcterms:modified xsi:type="dcterms:W3CDTF">2023-03-22T04:19:04Z</dcterms:modified>
  <dc:identifier>DAFVRjI8d4g</dc:identifier>
</cp:coreProperties>
</file>