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av" ContentType="audio/x-wav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  <p:sldMasterId id="2147483660" r:id="rId2"/>
    <p:sldMasterId id="2147483672" r:id="rId3"/>
  </p:sldMasterIdLst>
  <p:notesMasterIdLst>
    <p:notesMasterId r:id="rId31"/>
  </p:notesMasterIdLst>
  <p:sldIdLst>
    <p:sldId id="256" r:id="rId4"/>
    <p:sldId id="257" r:id="rId5"/>
    <p:sldId id="274" r:id="rId6"/>
    <p:sldId id="287" r:id="rId7"/>
    <p:sldId id="288" r:id="rId8"/>
    <p:sldId id="289" r:id="rId9"/>
    <p:sldId id="290" r:id="rId10"/>
    <p:sldId id="269" r:id="rId11"/>
    <p:sldId id="259" r:id="rId12"/>
    <p:sldId id="276" r:id="rId13"/>
    <p:sldId id="258" r:id="rId14"/>
    <p:sldId id="277" r:id="rId15"/>
    <p:sldId id="263" r:id="rId16"/>
    <p:sldId id="264" r:id="rId17"/>
    <p:sldId id="267" r:id="rId18"/>
    <p:sldId id="279" r:id="rId19"/>
    <p:sldId id="281" r:id="rId20"/>
    <p:sldId id="283" r:id="rId21"/>
    <p:sldId id="280" r:id="rId22"/>
    <p:sldId id="285" r:id="rId23"/>
    <p:sldId id="286" r:id="rId24"/>
    <p:sldId id="261" r:id="rId25"/>
    <p:sldId id="271" r:id="rId26"/>
    <p:sldId id="268" r:id="rId27"/>
    <p:sldId id="278" r:id="rId28"/>
    <p:sldId id="266" r:id="rId29"/>
    <p:sldId id="273" r:id="rId30"/>
  </p:sldIdLst>
  <p:sldSz cx="18288000" cy="10287000"/>
  <p:notesSz cx="6858000" cy="9144000"/>
  <p:embeddedFontLst>
    <p:embeddedFont>
      <p:font typeface="Calibri" panose="020F0502020204030204" pitchFamily="34" charset="0"/>
      <p:regular r:id="rId32"/>
      <p:bold r:id="rId33"/>
      <p:italic r:id="rId34"/>
      <p:boldItalic r:id="rId35"/>
    </p:embeddedFont>
    <p:embeddedFont>
      <p:font typeface="Cambria Math" panose="02040503050406030204" pitchFamily="18" charset="0"/>
      <p:regular r:id="rId36"/>
    </p:embeddedFont>
    <p:embeddedFont>
      <p:font typeface="Tahoma" panose="020B0604030504040204" pitchFamily="34" charset="0"/>
      <p:regular r:id="rId37"/>
      <p:bold r:id="rId38"/>
    </p:embeddedFont>
    <p:embeddedFont>
      <p:font typeface="Calibri Light" panose="020F0302020204030204" pitchFamily="34" charset="0"/>
      <p:regular r:id="rId39"/>
      <p:italic r:id="rId4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46E16"/>
    <a:srgbClr val="FEE6A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3716" autoAdjust="0"/>
  </p:normalViewPr>
  <p:slideViewPr>
    <p:cSldViewPr>
      <p:cViewPr varScale="1">
        <p:scale>
          <a:sx n="48" d="100"/>
          <a:sy n="48" d="100"/>
        </p:scale>
        <p:origin x="156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font" Target="fonts/font8.fntdata"/><Relationship Id="rId21" Type="http://schemas.openxmlformats.org/officeDocument/2006/relationships/slide" Target="slides/slide18.xml"/><Relationship Id="rId34" Type="http://schemas.openxmlformats.org/officeDocument/2006/relationships/font" Target="fonts/font3.fntdata"/><Relationship Id="rId42" Type="http://schemas.openxmlformats.org/officeDocument/2006/relationships/viewProps" Target="viewProps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font" Target="fonts/font1.fntdata"/><Relationship Id="rId37" Type="http://schemas.openxmlformats.org/officeDocument/2006/relationships/font" Target="fonts/font6.fntdata"/><Relationship Id="rId40" Type="http://schemas.openxmlformats.org/officeDocument/2006/relationships/font" Target="fonts/font9.fntdata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font" Target="fonts/font5.fntdata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notesMaster" Target="notesMasters/notesMaster1.xml"/><Relationship Id="rId44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font" Target="fonts/font4.fntdata"/><Relationship Id="rId43" Type="http://schemas.openxmlformats.org/officeDocument/2006/relationships/theme" Target="theme/theme1.xml"/><Relationship Id="rId8" Type="http://schemas.openxmlformats.org/officeDocument/2006/relationships/slide" Target="slides/slide5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font" Target="fonts/font2.fntdata"/><Relationship Id="rId38" Type="http://schemas.openxmlformats.org/officeDocument/2006/relationships/font" Target="fonts/font7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5DB8A42-7A87-475D-A0E9-AA913FF1E123}" type="datetimeFigureOut">
              <a:rPr lang="en-US" smtClean="0"/>
              <a:t>12/26/2022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B511869-935B-420D-8FAE-AEF56C3F7D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01094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Bấm</a:t>
            </a:r>
            <a:r>
              <a:rPr lang="en-US" baseline="0" dirty="0" smtClean="0"/>
              <a:t> “Quay” </a:t>
            </a:r>
            <a:r>
              <a:rPr lang="en-US" baseline="0" dirty="0" err="1" smtClean="0"/>
              <a:t>để</a:t>
            </a:r>
            <a:r>
              <a:rPr lang="en-US" baseline="0" dirty="0" smtClean="0"/>
              <a:t> quay </a:t>
            </a:r>
            <a:r>
              <a:rPr lang="en-US" baseline="0" dirty="0" err="1" smtClean="0"/>
              <a:t>vòng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tròn</a:t>
            </a:r>
            <a:r>
              <a:rPr lang="en-US" baseline="0" dirty="0" smtClean="0"/>
              <a:t> may </a:t>
            </a:r>
            <a:r>
              <a:rPr lang="en-US" baseline="0" dirty="0" err="1" smtClean="0"/>
              <a:t>mắn</a:t>
            </a:r>
            <a:r>
              <a:rPr lang="en-US" baseline="0" dirty="0" smtClean="0"/>
              <a:t>. </a:t>
            </a:r>
            <a:r>
              <a:rPr lang="en-US" baseline="0" dirty="0" err="1" smtClean="0"/>
              <a:t>Bấm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vào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tâm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vòng</a:t>
            </a:r>
            <a:r>
              <a:rPr lang="en-US" baseline="0" dirty="0" smtClean="0"/>
              <a:t> quay </a:t>
            </a:r>
            <a:r>
              <a:rPr lang="en-US" baseline="0" dirty="0" err="1" smtClean="0"/>
              <a:t>để</a:t>
            </a:r>
            <a:r>
              <a:rPr lang="en-US" baseline="0" dirty="0" smtClean="0"/>
              <a:t> </a:t>
            </a:r>
            <a:r>
              <a:rPr lang="en-US" baseline="0" dirty="0" err="1" smtClean="0"/>
              <a:t>dừng</a:t>
            </a:r>
            <a:r>
              <a:rPr lang="en-US" baseline="0" dirty="0" smtClean="0"/>
              <a:t> quay. </a:t>
            </a:r>
            <a:r>
              <a:rPr lang="en-US" baseline="0" dirty="0" err="1" smtClean="0"/>
              <a:t>Bấm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vào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từng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số</a:t>
            </a:r>
            <a:r>
              <a:rPr lang="en-US" baseline="0" dirty="0" smtClean="0"/>
              <a:t> </a:t>
            </a:r>
            <a:r>
              <a:rPr lang="en-US" baseline="0" dirty="0" err="1" smtClean="0"/>
              <a:t>để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mở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câu</a:t>
            </a:r>
            <a:r>
              <a:rPr lang="en-US" baseline="0" dirty="0" smtClean="0"/>
              <a:t> </a:t>
            </a:r>
            <a:r>
              <a:rPr lang="en-US" baseline="0" dirty="0" err="1" smtClean="0"/>
              <a:t>hỏi</a:t>
            </a:r>
            <a:r>
              <a:rPr lang="en-US" baseline="0" dirty="0" smtClean="0"/>
              <a:t>. </a:t>
            </a:r>
          </a:p>
          <a:p>
            <a:r>
              <a:rPr lang="en-US" baseline="0" dirty="0" err="1" smtClean="0"/>
              <a:t>Sau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khi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trả</a:t>
            </a:r>
            <a:r>
              <a:rPr lang="en-US" baseline="0" dirty="0" smtClean="0"/>
              <a:t> </a:t>
            </a:r>
            <a:r>
              <a:rPr lang="en-US" baseline="0" dirty="0" err="1" smtClean="0"/>
              <a:t>lời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hết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các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câu</a:t>
            </a:r>
            <a:r>
              <a:rPr lang="en-US" baseline="0" dirty="0" smtClean="0"/>
              <a:t> </a:t>
            </a:r>
            <a:r>
              <a:rPr lang="en-US" baseline="0" dirty="0" err="1" smtClean="0"/>
              <a:t>hỏi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bấm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mũi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tên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đỏ</a:t>
            </a:r>
            <a:r>
              <a:rPr lang="en-US" baseline="0" dirty="0" smtClean="0"/>
              <a:t> </a:t>
            </a:r>
            <a:r>
              <a:rPr lang="en-US" baseline="0" dirty="0" err="1" smtClean="0"/>
              <a:t>góc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trái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màn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hình</a:t>
            </a:r>
            <a:r>
              <a:rPr lang="en-US" baseline="0" dirty="0" smtClean="0"/>
              <a:t> </a:t>
            </a:r>
            <a:r>
              <a:rPr lang="en-US" baseline="0" dirty="0" err="1" smtClean="0"/>
              <a:t>để</a:t>
            </a:r>
            <a:r>
              <a:rPr lang="en-US" baseline="0" dirty="0" smtClean="0"/>
              <a:t> </a:t>
            </a:r>
            <a:r>
              <a:rPr lang="en-US" baseline="0" dirty="0" err="1" smtClean="0"/>
              <a:t>đến</a:t>
            </a:r>
            <a:r>
              <a:rPr lang="en-US" baseline="0" dirty="0" smtClean="0"/>
              <a:t> slide </a:t>
            </a:r>
            <a:r>
              <a:rPr lang="en-US" baseline="0" dirty="0" err="1" smtClean="0"/>
              <a:t>Vận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dụng</a:t>
            </a:r>
            <a:r>
              <a:rPr lang="en-US" baseline="0" dirty="0" smtClean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511869-935B-420D-8FAE-AEF56C3F7D2B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014065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Sau</a:t>
            </a:r>
            <a:r>
              <a:rPr lang="en-US" dirty="0" smtClean="0"/>
              <a:t> </a:t>
            </a:r>
            <a:r>
              <a:rPr lang="en-US" dirty="0" err="1" smtClean="0"/>
              <a:t>khi</a:t>
            </a:r>
            <a:r>
              <a:rPr lang="en-US" dirty="0" smtClean="0"/>
              <a:t> </a:t>
            </a:r>
            <a:r>
              <a:rPr lang="en-US" dirty="0" err="1" smtClean="0"/>
              <a:t>hiển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thị</a:t>
            </a:r>
            <a:r>
              <a:rPr lang="en-US" baseline="0" dirty="0" smtClean="0"/>
              <a:t> </a:t>
            </a:r>
            <a:r>
              <a:rPr lang="en-US" baseline="0" dirty="0" err="1" smtClean="0"/>
              <a:t>đáp</a:t>
            </a:r>
            <a:r>
              <a:rPr lang="en-US" baseline="0" dirty="0" smtClean="0"/>
              <a:t> </a:t>
            </a:r>
            <a:r>
              <a:rPr lang="en-US" baseline="0" dirty="0" err="1" smtClean="0"/>
              <a:t>án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bấm</a:t>
            </a:r>
            <a:r>
              <a:rPr lang="en-US" baseline="0" dirty="0" smtClean="0"/>
              <a:t> </a:t>
            </a:r>
            <a:r>
              <a:rPr lang="en-US" baseline="0" dirty="0" err="1" smtClean="0"/>
              <a:t>nút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màu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vàng</a:t>
            </a:r>
            <a:r>
              <a:rPr lang="en-US" baseline="0" dirty="0" smtClean="0"/>
              <a:t> </a:t>
            </a:r>
            <a:r>
              <a:rPr lang="en-US" baseline="0" dirty="0" err="1" smtClean="0"/>
              <a:t>để</a:t>
            </a:r>
            <a:r>
              <a:rPr lang="en-US" baseline="0" dirty="0" smtClean="0"/>
              <a:t> quay </a:t>
            </a:r>
            <a:r>
              <a:rPr lang="en-US" baseline="0" dirty="0" err="1" smtClean="0"/>
              <a:t>về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vòng</a:t>
            </a:r>
            <a:r>
              <a:rPr lang="en-US" baseline="0" dirty="0" smtClean="0"/>
              <a:t> quay may </a:t>
            </a:r>
            <a:r>
              <a:rPr lang="en-US" baseline="0" dirty="0" err="1" smtClean="0"/>
              <a:t>mắn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mở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tiếp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các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câu</a:t>
            </a:r>
            <a:r>
              <a:rPr lang="en-US" baseline="0" dirty="0" smtClean="0"/>
              <a:t> </a:t>
            </a:r>
            <a:r>
              <a:rPr lang="en-US" baseline="0" dirty="0" err="1" smtClean="0"/>
              <a:t>hỏi</a:t>
            </a:r>
            <a:r>
              <a:rPr lang="en-US" baseline="0" dirty="0" smtClean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511869-935B-420D-8FAE-AEF56C3F7D2B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533718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 smtClean="0"/>
              <a:t>Sau</a:t>
            </a:r>
            <a:r>
              <a:rPr lang="en-US" dirty="0" smtClean="0"/>
              <a:t> </a:t>
            </a:r>
            <a:r>
              <a:rPr lang="en-US" dirty="0" err="1" smtClean="0"/>
              <a:t>khi</a:t>
            </a:r>
            <a:r>
              <a:rPr lang="en-US" dirty="0" smtClean="0"/>
              <a:t> </a:t>
            </a:r>
            <a:r>
              <a:rPr lang="en-US" dirty="0" err="1" smtClean="0"/>
              <a:t>hiển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thị</a:t>
            </a:r>
            <a:r>
              <a:rPr lang="en-US" baseline="0" dirty="0" smtClean="0"/>
              <a:t> </a:t>
            </a:r>
            <a:r>
              <a:rPr lang="en-US" baseline="0" dirty="0" err="1" smtClean="0"/>
              <a:t>đáp</a:t>
            </a:r>
            <a:r>
              <a:rPr lang="en-US" baseline="0" dirty="0" smtClean="0"/>
              <a:t> </a:t>
            </a:r>
            <a:r>
              <a:rPr lang="en-US" baseline="0" dirty="0" err="1" smtClean="0"/>
              <a:t>án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bấm</a:t>
            </a:r>
            <a:r>
              <a:rPr lang="en-US" baseline="0" dirty="0" smtClean="0"/>
              <a:t> </a:t>
            </a:r>
            <a:r>
              <a:rPr lang="en-US" baseline="0" dirty="0" err="1" smtClean="0"/>
              <a:t>nút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màu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vàng</a:t>
            </a:r>
            <a:r>
              <a:rPr lang="en-US" baseline="0" dirty="0" smtClean="0"/>
              <a:t> </a:t>
            </a:r>
            <a:r>
              <a:rPr lang="en-US" baseline="0" dirty="0" err="1" smtClean="0"/>
              <a:t>để</a:t>
            </a:r>
            <a:r>
              <a:rPr lang="en-US" baseline="0" dirty="0" smtClean="0"/>
              <a:t> quay </a:t>
            </a:r>
            <a:r>
              <a:rPr lang="en-US" baseline="0" dirty="0" err="1" smtClean="0"/>
              <a:t>về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vòng</a:t>
            </a:r>
            <a:r>
              <a:rPr lang="en-US" baseline="0" dirty="0" smtClean="0"/>
              <a:t> quay may </a:t>
            </a:r>
            <a:r>
              <a:rPr lang="en-US" baseline="0" dirty="0" err="1" smtClean="0"/>
              <a:t>mắn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mở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tiếp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các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câu</a:t>
            </a:r>
            <a:r>
              <a:rPr lang="en-US" baseline="0" dirty="0" smtClean="0"/>
              <a:t> </a:t>
            </a:r>
            <a:r>
              <a:rPr lang="en-US" baseline="0" dirty="0" err="1" smtClean="0"/>
              <a:t>hỏi</a:t>
            </a:r>
            <a:r>
              <a:rPr lang="en-US" baseline="0" dirty="0" smtClean="0"/>
              <a:t>.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511869-935B-420D-8FAE-AEF56C3F7D2B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572377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 smtClean="0"/>
              <a:t>Sau</a:t>
            </a:r>
            <a:r>
              <a:rPr lang="en-US" dirty="0" smtClean="0"/>
              <a:t> </a:t>
            </a:r>
            <a:r>
              <a:rPr lang="en-US" dirty="0" err="1" smtClean="0"/>
              <a:t>khi</a:t>
            </a:r>
            <a:r>
              <a:rPr lang="en-US" dirty="0" smtClean="0"/>
              <a:t> </a:t>
            </a:r>
            <a:r>
              <a:rPr lang="en-US" dirty="0" err="1" smtClean="0"/>
              <a:t>hiển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thị</a:t>
            </a:r>
            <a:r>
              <a:rPr lang="en-US" baseline="0" dirty="0" smtClean="0"/>
              <a:t> </a:t>
            </a:r>
            <a:r>
              <a:rPr lang="en-US" baseline="0" dirty="0" err="1" smtClean="0"/>
              <a:t>đáp</a:t>
            </a:r>
            <a:r>
              <a:rPr lang="en-US" baseline="0" dirty="0" smtClean="0"/>
              <a:t> </a:t>
            </a:r>
            <a:r>
              <a:rPr lang="en-US" baseline="0" dirty="0" err="1" smtClean="0"/>
              <a:t>án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bấm</a:t>
            </a:r>
            <a:r>
              <a:rPr lang="en-US" baseline="0" dirty="0" smtClean="0"/>
              <a:t> </a:t>
            </a:r>
            <a:r>
              <a:rPr lang="en-US" baseline="0" dirty="0" err="1" smtClean="0"/>
              <a:t>nút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màu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vàng</a:t>
            </a:r>
            <a:r>
              <a:rPr lang="en-US" baseline="0" dirty="0" smtClean="0"/>
              <a:t> </a:t>
            </a:r>
            <a:r>
              <a:rPr lang="en-US" baseline="0" dirty="0" err="1" smtClean="0"/>
              <a:t>để</a:t>
            </a:r>
            <a:r>
              <a:rPr lang="en-US" baseline="0" dirty="0" smtClean="0"/>
              <a:t> quay </a:t>
            </a:r>
            <a:r>
              <a:rPr lang="en-US" baseline="0" dirty="0" err="1" smtClean="0"/>
              <a:t>về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vòng</a:t>
            </a:r>
            <a:r>
              <a:rPr lang="en-US" baseline="0" dirty="0" smtClean="0"/>
              <a:t> quay may </a:t>
            </a:r>
            <a:r>
              <a:rPr lang="en-US" baseline="0" dirty="0" err="1" smtClean="0"/>
              <a:t>mắn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mở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tiếp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các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câu</a:t>
            </a:r>
            <a:r>
              <a:rPr lang="en-US" baseline="0" dirty="0" smtClean="0"/>
              <a:t> </a:t>
            </a:r>
            <a:r>
              <a:rPr lang="en-US" baseline="0" dirty="0" err="1" smtClean="0"/>
              <a:t>hỏi</a:t>
            </a:r>
            <a:r>
              <a:rPr lang="en-US" baseline="0" dirty="0" smtClean="0"/>
              <a:t>.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511869-935B-420D-8FAE-AEF56C3F7D2B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768966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 smtClean="0"/>
              <a:t>Sau</a:t>
            </a:r>
            <a:r>
              <a:rPr lang="en-US" dirty="0" smtClean="0"/>
              <a:t> </a:t>
            </a:r>
            <a:r>
              <a:rPr lang="en-US" dirty="0" err="1" smtClean="0"/>
              <a:t>khi</a:t>
            </a:r>
            <a:r>
              <a:rPr lang="en-US" dirty="0" smtClean="0"/>
              <a:t> </a:t>
            </a:r>
            <a:r>
              <a:rPr lang="en-US" dirty="0" err="1" smtClean="0"/>
              <a:t>hiển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thị</a:t>
            </a:r>
            <a:r>
              <a:rPr lang="en-US" baseline="0" dirty="0" smtClean="0"/>
              <a:t> </a:t>
            </a:r>
            <a:r>
              <a:rPr lang="en-US" baseline="0" dirty="0" err="1" smtClean="0"/>
              <a:t>đáp</a:t>
            </a:r>
            <a:r>
              <a:rPr lang="en-US" baseline="0" dirty="0" smtClean="0"/>
              <a:t> </a:t>
            </a:r>
            <a:r>
              <a:rPr lang="en-US" baseline="0" dirty="0" err="1" smtClean="0"/>
              <a:t>án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bấm</a:t>
            </a:r>
            <a:r>
              <a:rPr lang="en-US" baseline="0" dirty="0" smtClean="0"/>
              <a:t> </a:t>
            </a:r>
            <a:r>
              <a:rPr lang="en-US" baseline="0" dirty="0" err="1" smtClean="0"/>
              <a:t>nút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màu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vàng</a:t>
            </a:r>
            <a:r>
              <a:rPr lang="en-US" baseline="0" dirty="0" smtClean="0"/>
              <a:t> </a:t>
            </a:r>
            <a:r>
              <a:rPr lang="en-US" baseline="0" dirty="0" err="1" smtClean="0"/>
              <a:t>để</a:t>
            </a:r>
            <a:r>
              <a:rPr lang="en-US" baseline="0" dirty="0" smtClean="0"/>
              <a:t> quay </a:t>
            </a:r>
            <a:r>
              <a:rPr lang="en-US" baseline="0" dirty="0" err="1" smtClean="0"/>
              <a:t>về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vòng</a:t>
            </a:r>
            <a:r>
              <a:rPr lang="en-US" baseline="0" dirty="0" smtClean="0"/>
              <a:t> quay may </a:t>
            </a:r>
            <a:r>
              <a:rPr lang="en-US" baseline="0" dirty="0" err="1" smtClean="0"/>
              <a:t>mắn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mở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tiếp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các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câu</a:t>
            </a:r>
            <a:r>
              <a:rPr lang="en-US" baseline="0" dirty="0" smtClean="0"/>
              <a:t> </a:t>
            </a:r>
            <a:r>
              <a:rPr lang="en-US" baseline="0" dirty="0" err="1" smtClean="0"/>
              <a:t>hỏi</a:t>
            </a:r>
            <a:r>
              <a:rPr lang="en-US" baseline="0" dirty="0" smtClean="0"/>
              <a:t>.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511869-935B-420D-8FAE-AEF56C3F7D2B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8409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 smtClean="0"/>
              <a:t>Sau</a:t>
            </a:r>
            <a:r>
              <a:rPr lang="en-US" dirty="0" smtClean="0"/>
              <a:t> </a:t>
            </a:r>
            <a:r>
              <a:rPr lang="en-US" dirty="0" err="1" smtClean="0"/>
              <a:t>khi</a:t>
            </a:r>
            <a:r>
              <a:rPr lang="en-US" dirty="0" smtClean="0"/>
              <a:t> </a:t>
            </a:r>
            <a:r>
              <a:rPr lang="en-US" dirty="0" err="1" smtClean="0"/>
              <a:t>hiển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thị</a:t>
            </a:r>
            <a:r>
              <a:rPr lang="en-US" baseline="0" dirty="0" smtClean="0"/>
              <a:t> </a:t>
            </a:r>
            <a:r>
              <a:rPr lang="en-US" baseline="0" dirty="0" err="1" smtClean="0"/>
              <a:t>đáp</a:t>
            </a:r>
            <a:r>
              <a:rPr lang="en-US" baseline="0" dirty="0" smtClean="0"/>
              <a:t> </a:t>
            </a:r>
            <a:r>
              <a:rPr lang="en-US" baseline="0" dirty="0" err="1" smtClean="0"/>
              <a:t>án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bấm</a:t>
            </a:r>
            <a:r>
              <a:rPr lang="en-US" baseline="0" dirty="0" smtClean="0"/>
              <a:t> </a:t>
            </a:r>
            <a:r>
              <a:rPr lang="en-US" baseline="0" dirty="0" err="1" smtClean="0"/>
              <a:t>nút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màu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vàng</a:t>
            </a:r>
            <a:r>
              <a:rPr lang="en-US" baseline="0" dirty="0" smtClean="0"/>
              <a:t> </a:t>
            </a:r>
            <a:r>
              <a:rPr lang="en-US" baseline="0" dirty="0" err="1" smtClean="0"/>
              <a:t>để</a:t>
            </a:r>
            <a:r>
              <a:rPr lang="en-US" baseline="0" dirty="0" smtClean="0"/>
              <a:t> quay </a:t>
            </a:r>
            <a:r>
              <a:rPr lang="en-US" baseline="0" dirty="0" err="1" smtClean="0"/>
              <a:t>về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vòng</a:t>
            </a:r>
            <a:r>
              <a:rPr lang="en-US" baseline="0" dirty="0" smtClean="0"/>
              <a:t> quay may </a:t>
            </a:r>
            <a:r>
              <a:rPr lang="en-US" baseline="0" dirty="0" err="1" smtClean="0"/>
              <a:t>mắn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mở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tiếp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các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câu</a:t>
            </a:r>
            <a:r>
              <a:rPr lang="en-US" baseline="0" dirty="0" smtClean="0"/>
              <a:t> </a:t>
            </a:r>
            <a:r>
              <a:rPr lang="en-US" baseline="0" dirty="0" err="1" smtClean="0"/>
              <a:t>hỏi</a:t>
            </a:r>
            <a:r>
              <a:rPr lang="en-US" baseline="0" dirty="0" smtClean="0"/>
              <a:t>.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511869-935B-420D-8FAE-AEF56C3F7D2B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88599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0" y="1683545"/>
            <a:ext cx="13716000" cy="3581400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0" y="5403057"/>
            <a:ext cx="13716000" cy="2483643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en-US"/>
              <a:t>Click to edit Master subtitle style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BA32C21-FD13-4697-ADCD-F9E33DDFF06F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26/12/2022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885D699-091F-4322-9983-565B97A178FD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242271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BA32C21-FD13-4697-ADCD-F9E33DDFF06F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26/12/2022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885D699-091F-4322-9983-565B97A178FD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066881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47775" y="2564608"/>
            <a:ext cx="15773400" cy="4279106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47775" y="6884195"/>
            <a:ext cx="15773400" cy="2250281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>
                    <a:tint val="75000"/>
                  </a:schemeClr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BA32C21-FD13-4697-ADCD-F9E33DDFF06F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26/12/2022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885D699-091F-4322-9983-565B97A178FD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107500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57300" y="2738438"/>
            <a:ext cx="7772400" cy="652700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258300" y="2738438"/>
            <a:ext cx="7772400" cy="652700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BA32C21-FD13-4697-ADCD-F9E33DDFF06F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26/12/2022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885D699-091F-4322-9983-565B97A178FD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963009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9682" y="547688"/>
            <a:ext cx="15773400" cy="198834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9683" y="2521745"/>
            <a:ext cx="7736681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59683" y="3757613"/>
            <a:ext cx="7736681" cy="55268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9258300" y="2521745"/>
            <a:ext cx="7774782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9258300" y="3757613"/>
            <a:ext cx="7774782" cy="55268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BA32C21-FD13-4697-ADCD-F9E33DDFF06F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26/12/2022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885D699-091F-4322-9983-565B97A178FD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498821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BA32C21-FD13-4697-ADCD-F9E33DDFF06F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26/12/2022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885D699-091F-4322-9983-565B97A178FD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624048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BA32C21-FD13-4697-ADCD-F9E33DDFF06F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26/12/2022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885D699-091F-4322-9983-565B97A178FD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593505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9683" y="685800"/>
            <a:ext cx="5898356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774782" y="1481138"/>
            <a:ext cx="9258300" cy="7310438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59683" y="3086100"/>
            <a:ext cx="5898356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BA32C21-FD13-4697-ADCD-F9E33DDFF06F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26/12/2022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885D699-091F-4322-9983-565B97A178FD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57010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9683" y="685800"/>
            <a:ext cx="5898356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4782" y="1481138"/>
            <a:ext cx="9258300" cy="7310438"/>
          </a:xfrm>
        </p:spPr>
        <p:txBody>
          <a:bodyPr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r>
              <a:rPr lang="en-US"/>
              <a:t>Click icon to add picture</a:t>
            </a:r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59683" y="3086100"/>
            <a:ext cx="5898356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BA32C21-FD13-4697-ADCD-F9E33DDFF06F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26/12/2022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885D699-091F-4322-9983-565B97A178FD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541022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BA32C21-FD13-4697-ADCD-F9E33DDFF06F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26/12/2022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885D699-091F-4322-9983-565B97A178FD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288453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3087350" y="547688"/>
            <a:ext cx="3943350" cy="871775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57300" y="547688"/>
            <a:ext cx="11601450" cy="871775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BA32C21-FD13-4697-ADCD-F9E33DDFF06F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26/12/2022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885D699-091F-4322-9983-565B97A178FD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440602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0" y="1683545"/>
            <a:ext cx="13716000" cy="3581400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0" y="5403057"/>
            <a:ext cx="13716000" cy="2483643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en-US"/>
              <a:t>Click to edit Master subtitle style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8ED132D-452A-49E5-B8CD-EA0C46A12A5F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26/12/2022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CB03046-9975-4CD1-8163-35C299AA0868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037929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8ED132D-452A-49E5-B8CD-EA0C46A12A5F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26/12/2022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CB03046-9975-4CD1-8163-35C299AA0868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660199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47775" y="2564608"/>
            <a:ext cx="15773400" cy="4279106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47775" y="6884195"/>
            <a:ext cx="15773400" cy="2250281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>
                    <a:tint val="75000"/>
                  </a:schemeClr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8ED132D-452A-49E5-B8CD-EA0C46A12A5F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26/12/2022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CB03046-9975-4CD1-8163-35C299AA0868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422887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57300" y="2738438"/>
            <a:ext cx="7772400" cy="652700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258300" y="2738438"/>
            <a:ext cx="7772400" cy="652700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8ED132D-452A-49E5-B8CD-EA0C46A12A5F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26/12/2022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CB03046-9975-4CD1-8163-35C299AA0868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673648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9682" y="547688"/>
            <a:ext cx="15773400" cy="198834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9683" y="2521745"/>
            <a:ext cx="7736681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59683" y="3757613"/>
            <a:ext cx="7736681" cy="552688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9258300" y="2521745"/>
            <a:ext cx="7774782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9258300" y="3757613"/>
            <a:ext cx="7774782" cy="552688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8ED132D-452A-49E5-B8CD-EA0C46A12A5F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26/12/2022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CB03046-9975-4CD1-8163-35C299AA0868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923413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8ED132D-452A-49E5-B8CD-EA0C46A12A5F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26/12/2022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CB03046-9975-4CD1-8163-35C299AA0868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368091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8ED132D-452A-49E5-B8CD-EA0C46A12A5F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26/12/2022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CB03046-9975-4CD1-8163-35C299AA0868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97876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9683" y="685800"/>
            <a:ext cx="5898356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774782" y="1481138"/>
            <a:ext cx="9258300" cy="7310438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59683" y="3086100"/>
            <a:ext cx="5898356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8ED132D-452A-49E5-B8CD-EA0C46A12A5F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26/12/2022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CB03046-9975-4CD1-8163-35C299AA0868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878433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9683" y="685800"/>
            <a:ext cx="5898356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4782" y="1481138"/>
            <a:ext cx="9258300" cy="7310438"/>
          </a:xfrm>
        </p:spPr>
        <p:txBody>
          <a:bodyPr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59683" y="3086100"/>
            <a:ext cx="5898356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8ED132D-452A-49E5-B8CD-EA0C46A12A5F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26/12/2022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CB03046-9975-4CD1-8163-35C299AA0868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410109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8ED132D-452A-49E5-B8CD-EA0C46A12A5F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26/12/2022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CB03046-9975-4CD1-8163-35C299AA0868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91798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3087350" y="547688"/>
            <a:ext cx="3943350" cy="871775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57300" y="547688"/>
            <a:ext cx="11601450" cy="8717757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8ED132D-452A-49E5-B8CD-EA0C46A12A5F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26/12/2022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CB03046-9975-4CD1-8163-35C299AA0868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79494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12/26/2022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12/26/2022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12/26/2022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12/26/2022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62000"/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57300" y="547688"/>
            <a:ext cx="1577340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7300" y="2738438"/>
            <a:ext cx="1577340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57300" y="9534526"/>
            <a:ext cx="41148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DBA32C21-FD13-4697-ADCD-F9E33DDFF06F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26/12/2022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57900" y="9534526"/>
            <a:ext cx="61722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2915900" y="9534526"/>
            <a:ext cx="41148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2885D699-091F-4322-9983-565B97A178FD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86236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62000"/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57300" y="547688"/>
            <a:ext cx="1577340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7300" y="2738438"/>
            <a:ext cx="1577340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57300" y="9534526"/>
            <a:ext cx="41148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08ED132D-452A-49E5-B8CD-EA0C46A12A5F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26/12/2022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57900" y="9534526"/>
            <a:ext cx="61722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2915900" y="9534526"/>
            <a:ext cx="41148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9CB03046-9975-4CD1-8163-35C299AA0868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0678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image" Target="../media/image12.sv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4.svg"/><Relationship Id="rId10" Type="http://schemas.openxmlformats.org/officeDocument/2006/relationships/image" Target="../media/image6.png"/><Relationship Id="rId4" Type="http://schemas.openxmlformats.org/officeDocument/2006/relationships/image" Target="../media/image3.png"/><Relationship Id="rId9" Type="http://schemas.openxmlformats.org/officeDocument/2006/relationships/image" Target="../media/image8.sv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13" Type="http://schemas.openxmlformats.org/officeDocument/2006/relationships/image" Target="../media/image44.svg"/><Relationship Id="rId18" Type="http://schemas.openxmlformats.org/officeDocument/2006/relationships/image" Target="../media/image17.png"/><Relationship Id="rId3" Type="http://schemas.openxmlformats.org/officeDocument/2006/relationships/image" Target="../media/image34.svg"/><Relationship Id="rId7" Type="http://schemas.openxmlformats.org/officeDocument/2006/relationships/image" Target="../media/image38.svg"/><Relationship Id="rId12" Type="http://schemas.openxmlformats.org/officeDocument/2006/relationships/image" Target="../media/image35.png"/><Relationship Id="rId17" Type="http://schemas.openxmlformats.org/officeDocument/2006/relationships/image" Target="../media/image48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png"/><Relationship Id="rId11" Type="http://schemas.openxmlformats.org/officeDocument/2006/relationships/image" Target="../media/image42.svg"/><Relationship Id="rId5" Type="http://schemas.openxmlformats.org/officeDocument/2006/relationships/image" Target="../media/image36.svg"/><Relationship Id="rId19" Type="http://schemas.openxmlformats.org/officeDocument/2006/relationships/image" Target="../media/image36.png"/><Relationship Id="rId4" Type="http://schemas.openxmlformats.org/officeDocument/2006/relationships/image" Target="../media/image24.png"/><Relationship Id="rId14" Type="http://schemas.openxmlformats.org/officeDocument/2006/relationships/image" Target="../media/image33.png"/></Relationships>
</file>

<file path=ppt/slides/_rels/slide11.xml.rels><?xml version="1.0" encoding="UTF-8" standalone="yes"?>
<Relationships xmlns="http://schemas.openxmlformats.org/package/2006/relationships"><Relationship Id="rId13" Type="http://schemas.openxmlformats.org/officeDocument/2006/relationships/image" Target="../media/image30.svg"/><Relationship Id="rId3" Type="http://schemas.openxmlformats.org/officeDocument/2006/relationships/image" Target="../media/image20.svg"/><Relationship Id="rId21" Type="http://schemas.openxmlformats.org/officeDocument/2006/relationships/image" Target="../media/image360.png"/><Relationship Id="rId7" Type="http://schemas.openxmlformats.org/officeDocument/2006/relationships/image" Target="../media/image24.svg"/><Relationship Id="rId2" Type="http://schemas.openxmlformats.org/officeDocument/2006/relationships/image" Target="../media/image10.png"/><Relationship Id="rId16" Type="http://schemas.openxmlformats.org/officeDocument/2006/relationships/image" Target="../media/image38.png"/><Relationship Id="rId20" Type="http://schemas.openxmlformats.org/officeDocument/2006/relationships/image" Target="../media/image3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7.png"/><Relationship Id="rId5" Type="http://schemas.openxmlformats.org/officeDocument/2006/relationships/image" Target="../media/image2.svg"/><Relationship Id="rId15" Type="http://schemas.openxmlformats.org/officeDocument/2006/relationships/image" Target="../media/image32.svg"/><Relationship Id="rId10" Type="http://schemas.openxmlformats.org/officeDocument/2006/relationships/image" Target="../media/image20.png"/><Relationship Id="rId19" Type="http://schemas.openxmlformats.org/officeDocument/2006/relationships/image" Target="../media/image8.svg"/><Relationship Id="rId4" Type="http://schemas.openxmlformats.org/officeDocument/2006/relationships/image" Target="../media/image2.png"/><Relationship Id="rId9" Type="http://schemas.openxmlformats.org/officeDocument/2006/relationships/image" Target="../media/image26.svg"/><Relationship Id="rId14" Type="http://schemas.openxmlformats.org/officeDocument/2006/relationships/image" Target="../media/image18.png"/></Relationships>
</file>

<file path=ppt/slides/_rels/slide12.xml.rels><?xml version="1.0" encoding="UTF-8" standalone="yes"?>
<Relationships xmlns="http://schemas.openxmlformats.org/package/2006/relationships"><Relationship Id="rId13" Type="http://schemas.openxmlformats.org/officeDocument/2006/relationships/image" Target="../media/image30.svg"/><Relationship Id="rId3" Type="http://schemas.openxmlformats.org/officeDocument/2006/relationships/image" Target="../media/image20.svg"/><Relationship Id="rId21" Type="http://schemas.openxmlformats.org/officeDocument/2006/relationships/image" Target="../media/image36.png"/><Relationship Id="rId7" Type="http://schemas.openxmlformats.org/officeDocument/2006/relationships/image" Target="../media/image24.svg"/><Relationship Id="rId2" Type="http://schemas.openxmlformats.org/officeDocument/2006/relationships/image" Target="../media/image10.png"/><Relationship Id="rId16" Type="http://schemas.openxmlformats.org/officeDocument/2006/relationships/image" Target="../media/image38.png"/><Relationship Id="rId20" Type="http://schemas.openxmlformats.org/officeDocument/2006/relationships/image" Target="../media/image3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7.png"/><Relationship Id="rId5" Type="http://schemas.openxmlformats.org/officeDocument/2006/relationships/image" Target="../media/image2.svg"/><Relationship Id="rId15" Type="http://schemas.openxmlformats.org/officeDocument/2006/relationships/image" Target="../media/image32.svg"/><Relationship Id="rId10" Type="http://schemas.openxmlformats.org/officeDocument/2006/relationships/image" Target="../media/image20.png"/><Relationship Id="rId19" Type="http://schemas.openxmlformats.org/officeDocument/2006/relationships/image" Target="../media/image8.svg"/><Relationship Id="rId4" Type="http://schemas.openxmlformats.org/officeDocument/2006/relationships/image" Target="../media/image2.png"/><Relationship Id="rId9" Type="http://schemas.openxmlformats.org/officeDocument/2006/relationships/image" Target="../media/image26.svg"/><Relationship Id="rId14" Type="http://schemas.openxmlformats.org/officeDocument/2006/relationships/image" Target="../media/image18.png"/><Relationship Id="rId22" Type="http://schemas.openxmlformats.org/officeDocument/2006/relationships/image" Target="../media/image370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24.svg"/><Relationship Id="rId7" Type="http://schemas.openxmlformats.org/officeDocument/2006/relationships/image" Target="../media/image52.sv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png"/><Relationship Id="rId5" Type="http://schemas.openxmlformats.org/officeDocument/2006/relationships/image" Target="../media/image2.svg"/><Relationship Id="rId4" Type="http://schemas.openxmlformats.org/officeDocument/2006/relationships/image" Target="../media/image2.png"/><Relationship Id="rId9" Type="http://schemas.openxmlformats.org/officeDocument/2006/relationships/image" Target="../media/image20.sv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13" Type="http://schemas.openxmlformats.org/officeDocument/2006/relationships/image" Target="../media/image88.svg"/><Relationship Id="rId7" Type="http://schemas.openxmlformats.org/officeDocument/2006/relationships/image" Target="../media/image2.svg"/><Relationship Id="rId12" Type="http://schemas.openxmlformats.org/officeDocument/2006/relationships/image" Target="../media/image43.png"/><Relationship Id="rId17" Type="http://schemas.openxmlformats.org/officeDocument/2006/relationships/image" Target="../media/image90.svg"/><Relationship Id="rId2" Type="http://schemas.openxmlformats.org/officeDocument/2006/relationships/image" Target="../media/image2.png"/><Relationship Id="rId16" Type="http://schemas.openxmlformats.org/officeDocument/2006/relationships/image" Target="../media/image44.png"/><Relationship Id="rId1" Type="http://schemas.openxmlformats.org/officeDocument/2006/relationships/slideLayout" Target="../slideLayouts/slideLayout7.xml"/><Relationship Id="rId11" Type="http://schemas.openxmlformats.org/officeDocument/2006/relationships/image" Target="../media/image86.svg"/><Relationship Id="rId15" Type="http://schemas.openxmlformats.org/officeDocument/2006/relationships/image" Target="../media/image20.svg"/><Relationship Id="rId10" Type="http://schemas.openxmlformats.org/officeDocument/2006/relationships/image" Target="../media/image42.png"/><Relationship Id="rId9" Type="http://schemas.openxmlformats.org/officeDocument/2006/relationships/image" Target="../media/image84.svg"/><Relationship Id="rId14" Type="http://schemas.openxmlformats.org/officeDocument/2006/relationships/image" Target="../media/image10.png"/></Relationships>
</file>

<file path=ppt/slides/_rels/slide15.xml.rels><?xml version="1.0" encoding="UTF-8" standalone="yes"?>
<Relationships xmlns="http://schemas.openxmlformats.org/package/2006/relationships"><Relationship Id="rId13" Type="http://schemas.openxmlformats.org/officeDocument/2006/relationships/image" Target="../media/image8.svg"/><Relationship Id="rId12" Type="http://schemas.openxmlformats.org/officeDocument/2006/relationships/image" Target="../media/image11.png"/><Relationship Id="rId7" Type="http://schemas.openxmlformats.org/officeDocument/2006/relationships/image" Target="../media/image24.svg"/><Relationship Id="rId2" Type="http://schemas.openxmlformats.org/officeDocument/2006/relationships/image" Target="../media/image18.png"/><Relationship Id="rId16" Type="http://schemas.openxmlformats.org/officeDocument/2006/relationships/image" Target="../media/image44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11" Type="http://schemas.openxmlformats.org/officeDocument/2006/relationships/image" Target="../media/image2.svg"/><Relationship Id="rId5" Type="http://schemas.openxmlformats.org/officeDocument/2006/relationships/image" Target="../media/image32.svg"/><Relationship Id="rId15" Type="http://schemas.openxmlformats.org/officeDocument/2006/relationships/image" Target="../media/image45.png"/><Relationship Id="rId10" Type="http://schemas.openxmlformats.org/officeDocument/2006/relationships/image" Target="../media/image2.png"/><Relationship Id="rId9" Type="http://schemas.openxmlformats.org/officeDocument/2006/relationships/image" Target="../media/image20.svg"/><Relationship Id="rId14" Type="http://schemas.openxmlformats.org/officeDocument/2006/relationships/image" Target="../media/image39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slide" Target="slide18.xml"/><Relationship Id="rId13" Type="http://schemas.openxmlformats.org/officeDocument/2006/relationships/image" Target="../media/image48.gif"/><Relationship Id="rId18" Type="http://schemas.openxmlformats.org/officeDocument/2006/relationships/image" Target="../media/image9.svg"/><Relationship Id="rId3" Type="http://schemas.openxmlformats.org/officeDocument/2006/relationships/slideLayout" Target="../slideLayouts/slideLayout13.xml"/><Relationship Id="rId7" Type="http://schemas.openxmlformats.org/officeDocument/2006/relationships/slide" Target="slide17.xml"/><Relationship Id="rId12" Type="http://schemas.openxmlformats.org/officeDocument/2006/relationships/image" Target="../media/image47.gif"/><Relationship Id="rId17" Type="http://schemas.openxmlformats.org/officeDocument/2006/relationships/image" Target="../media/image51.png"/><Relationship Id="rId2" Type="http://schemas.openxmlformats.org/officeDocument/2006/relationships/audio" Target="../media/media1.wav"/><Relationship Id="rId16" Type="http://schemas.openxmlformats.org/officeDocument/2006/relationships/slide" Target="slide22.xml"/><Relationship Id="rId1" Type="http://schemas.microsoft.com/office/2007/relationships/media" Target="../media/media1.wav"/><Relationship Id="rId6" Type="http://schemas.openxmlformats.org/officeDocument/2006/relationships/image" Target="../media/image3.svg"/><Relationship Id="rId11" Type="http://schemas.openxmlformats.org/officeDocument/2006/relationships/slide" Target="slide21.xml"/><Relationship Id="rId5" Type="http://schemas.openxmlformats.org/officeDocument/2006/relationships/image" Target="../media/image46.png"/><Relationship Id="rId15" Type="http://schemas.openxmlformats.org/officeDocument/2006/relationships/image" Target="../media/image50.png"/><Relationship Id="rId10" Type="http://schemas.openxmlformats.org/officeDocument/2006/relationships/slide" Target="slide20.xml"/><Relationship Id="rId19" Type="http://schemas.openxmlformats.org/officeDocument/2006/relationships/image" Target="../media/image52.png"/><Relationship Id="rId4" Type="http://schemas.openxmlformats.org/officeDocument/2006/relationships/notesSlide" Target="../notesSlides/notesSlide1.xml"/><Relationship Id="rId9" Type="http://schemas.openxmlformats.org/officeDocument/2006/relationships/slide" Target="slide19.xml"/><Relationship Id="rId14" Type="http://schemas.openxmlformats.org/officeDocument/2006/relationships/image" Target="../media/image49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13" Type="http://schemas.openxmlformats.org/officeDocument/2006/relationships/image" Target="../media/image57.png"/><Relationship Id="rId3" Type="http://schemas.openxmlformats.org/officeDocument/2006/relationships/audio" Target="../media/audio1.wav"/><Relationship Id="rId7" Type="http://schemas.microsoft.com/office/2007/relationships/hdphoto" Target="../media/hdphoto1.wdp"/><Relationship Id="rId12" Type="http://schemas.openxmlformats.org/officeDocument/2006/relationships/image" Target="../media/image56.png"/><Relationship Id="rId17" Type="http://schemas.openxmlformats.org/officeDocument/2006/relationships/image" Target="../media/image18.sv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59.png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53.png"/><Relationship Id="rId11" Type="http://schemas.microsoft.com/office/2007/relationships/hdphoto" Target="../media/hdphoto3.wdp"/><Relationship Id="rId5" Type="http://schemas.openxmlformats.org/officeDocument/2006/relationships/audio" Target="../media/audio3.wav"/><Relationship Id="rId15" Type="http://schemas.openxmlformats.org/officeDocument/2006/relationships/slide" Target="slide16.xml"/><Relationship Id="rId10" Type="http://schemas.openxmlformats.org/officeDocument/2006/relationships/image" Target="../media/image55.png"/><Relationship Id="rId4" Type="http://schemas.openxmlformats.org/officeDocument/2006/relationships/audio" Target="../media/audio2.wav"/><Relationship Id="rId9" Type="http://schemas.microsoft.com/office/2007/relationships/hdphoto" Target="../media/hdphoto2.wdp"/><Relationship Id="rId14" Type="http://schemas.openxmlformats.org/officeDocument/2006/relationships/image" Target="../media/image58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13" Type="http://schemas.openxmlformats.org/officeDocument/2006/relationships/image" Target="../media/image58.png"/><Relationship Id="rId3" Type="http://schemas.openxmlformats.org/officeDocument/2006/relationships/audio" Target="../media/audio1.wav"/><Relationship Id="rId7" Type="http://schemas.microsoft.com/office/2007/relationships/hdphoto" Target="../media/hdphoto1.wdp"/><Relationship Id="rId12" Type="http://schemas.openxmlformats.org/officeDocument/2006/relationships/image" Target="../media/image56.pn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18.svg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53.png"/><Relationship Id="rId11" Type="http://schemas.microsoft.com/office/2007/relationships/hdphoto" Target="../media/hdphoto3.wdp"/><Relationship Id="rId5" Type="http://schemas.openxmlformats.org/officeDocument/2006/relationships/audio" Target="../media/audio3.wav"/><Relationship Id="rId15" Type="http://schemas.openxmlformats.org/officeDocument/2006/relationships/image" Target="../media/image59.png"/><Relationship Id="rId10" Type="http://schemas.openxmlformats.org/officeDocument/2006/relationships/image" Target="../media/image55.png"/><Relationship Id="rId4" Type="http://schemas.openxmlformats.org/officeDocument/2006/relationships/audio" Target="../media/audio2.wav"/><Relationship Id="rId9" Type="http://schemas.microsoft.com/office/2007/relationships/hdphoto" Target="../media/hdphoto2.wdp"/><Relationship Id="rId14" Type="http://schemas.openxmlformats.org/officeDocument/2006/relationships/slide" Target="slide16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13" Type="http://schemas.openxmlformats.org/officeDocument/2006/relationships/image" Target="../media/image57.png"/><Relationship Id="rId3" Type="http://schemas.openxmlformats.org/officeDocument/2006/relationships/audio" Target="../media/audio1.wav"/><Relationship Id="rId7" Type="http://schemas.microsoft.com/office/2007/relationships/hdphoto" Target="../media/hdphoto1.wdp"/><Relationship Id="rId12" Type="http://schemas.openxmlformats.org/officeDocument/2006/relationships/image" Target="../media/image60.png"/><Relationship Id="rId17" Type="http://schemas.openxmlformats.org/officeDocument/2006/relationships/image" Target="../media/image18.svg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59.png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53.png"/><Relationship Id="rId11" Type="http://schemas.microsoft.com/office/2007/relationships/hdphoto" Target="../media/hdphoto3.wdp"/><Relationship Id="rId5" Type="http://schemas.openxmlformats.org/officeDocument/2006/relationships/audio" Target="../media/audio2.wav"/><Relationship Id="rId15" Type="http://schemas.openxmlformats.org/officeDocument/2006/relationships/slide" Target="slide16.xml"/><Relationship Id="rId10" Type="http://schemas.openxmlformats.org/officeDocument/2006/relationships/image" Target="../media/image55.png"/><Relationship Id="rId4" Type="http://schemas.openxmlformats.org/officeDocument/2006/relationships/audio" Target="../media/audio3.wav"/><Relationship Id="rId9" Type="http://schemas.microsoft.com/office/2007/relationships/hdphoto" Target="../media/hdphoto2.wdp"/><Relationship Id="rId14" Type="http://schemas.openxmlformats.org/officeDocument/2006/relationships/image" Target="../media/image56.png"/></Relationships>
</file>

<file path=ppt/slides/_rels/slide2.xml.rels><?xml version="1.0" encoding="UTF-8" standalone="yes"?>
<Relationships xmlns="http://schemas.openxmlformats.org/package/2006/relationships"><Relationship Id="rId13" Type="http://schemas.openxmlformats.org/officeDocument/2006/relationships/image" Target="../media/image20.svg"/><Relationship Id="rId18" Type="http://schemas.openxmlformats.org/officeDocument/2006/relationships/image" Target="../media/image22.svg"/><Relationship Id="rId3" Type="http://schemas.openxmlformats.org/officeDocument/2006/relationships/image" Target="../media/image14.svg"/><Relationship Id="rId12" Type="http://schemas.openxmlformats.org/officeDocument/2006/relationships/image" Target="../media/image10.png"/><Relationship Id="rId7" Type="http://schemas.openxmlformats.org/officeDocument/2006/relationships/image" Target="../media/image16.svg"/><Relationship Id="rId17" Type="http://schemas.openxmlformats.org/officeDocument/2006/relationships/image" Target="../media/image13.png"/><Relationship Id="rId2" Type="http://schemas.openxmlformats.org/officeDocument/2006/relationships/image" Target="../media/image7.png"/><Relationship Id="rId16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11" Type="http://schemas.openxmlformats.org/officeDocument/2006/relationships/image" Target="../media/image6.svg"/><Relationship Id="rId5" Type="http://schemas.openxmlformats.org/officeDocument/2006/relationships/image" Target="../media/image2.svg"/><Relationship Id="rId15" Type="http://schemas.openxmlformats.org/officeDocument/2006/relationships/image" Target="../media/image8.svg"/><Relationship Id="rId10" Type="http://schemas.openxmlformats.org/officeDocument/2006/relationships/image" Target="../media/image9.png"/><Relationship Id="rId4" Type="http://schemas.openxmlformats.org/officeDocument/2006/relationships/image" Target="../media/image2.png"/><Relationship Id="rId9" Type="http://schemas.openxmlformats.org/officeDocument/2006/relationships/image" Target="../media/image18.svg"/><Relationship Id="rId14" Type="http://schemas.openxmlformats.org/officeDocument/2006/relationships/image" Target="../media/image11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13" Type="http://schemas.openxmlformats.org/officeDocument/2006/relationships/image" Target="../media/image58.png"/><Relationship Id="rId3" Type="http://schemas.openxmlformats.org/officeDocument/2006/relationships/audio" Target="../media/audio1.wav"/><Relationship Id="rId7" Type="http://schemas.microsoft.com/office/2007/relationships/hdphoto" Target="../media/hdphoto1.wdp"/><Relationship Id="rId12" Type="http://schemas.openxmlformats.org/officeDocument/2006/relationships/image" Target="../media/image56.png"/><Relationship Id="rId2" Type="http://schemas.openxmlformats.org/officeDocument/2006/relationships/notesSlide" Target="../notesSlides/notesSlide5.xml"/><Relationship Id="rId16" Type="http://schemas.openxmlformats.org/officeDocument/2006/relationships/image" Target="../media/image18.svg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53.png"/><Relationship Id="rId11" Type="http://schemas.microsoft.com/office/2007/relationships/hdphoto" Target="../media/hdphoto3.wdp"/><Relationship Id="rId5" Type="http://schemas.openxmlformats.org/officeDocument/2006/relationships/audio" Target="../media/audio3.wav"/><Relationship Id="rId15" Type="http://schemas.openxmlformats.org/officeDocument/2006/relationships/image" Target="../media/image59.png"/><Relationship Id="rId10" Type="http://schemas.openxmlformats.org/officeDocument/2006/relationships/image" Target="../media/image55.png"/><Relationship Id="rId4" Type="http://schemas.openxmlformats.org/officeDocument/2006/relationships/audio" Target="../media/audio2.wav"/><Relationship Id="rId9" Type="http://schemas.microsoft.com/office/2007/relationships/hdphoto" Target="../media/hdphoto2.wdp"/><Relationship Id="rId14" Type="http://schemas.openxmlformats.org/officeDocument/2006/relationships/slide" Target="slide16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13" Type="http://schemas.openxmlformats.org/officeDocument/2006/relationships/image" Target="../media/image61.png"/><Relationship Id="rId18" Type="http://schemas.openxmlformats.org/officeDocument/2006/relationships/image" Target="../media/image18.svg"/><Relationship Id="rId3" Type="http://schemas.openxmlformats.org/officeDocument/2006/relationships/audio" Target="../media/audio1.wav"/><Relationship Id="rId7" Type="http://schemas.microsoft.com/office/2007/relationships/hdphoto" Target="../media/hdphoto1.wdp"/><Relationship Id="rId12" Type="http://schemas.openxmlformats.org/officeDocument/2006/relationships/image" Target="../media/image600.png"/><Relationship Id="rId17" Type="http://schemas.openxmlformats.org/officeDocument/2006/relationships/image" Target="../media/image59.png"/><Relationship Id="rId2" Type="http://schemas.openxmlformats.org/officeDocument/2006/relationships/notesSlide" Target="../notesSlides/notesSlide6.xml"/><Relationship Id="rId16" Type="http://schemas.openxmlformats.org/officeDocument/2006/relationships/slide" Target="slide16.xml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53.png"/><Relationship Id="rId11" Type="http://schemas.microsoft.com/office/2007/relationships/hdphoto" Target="../media/hdphoto3.wdp"/><Relationship Id="rId5" Type="http://schemas.openxmlformats.org/officeDocument/2006/relationships/audio" Target="../media/audio3.wav"/><Relationship Id="rId15" Type="http://schemas.openxmlformats.org/officeDocument/2006/relationships/image" Target="../media/image58.png"/><Relationship Id="rId10" Type="http://schemas.openxmlformats.org/officeDocument/2006/relationships/image" Target="../media/image55.png"/><Relationship Id="rId4" Type="http://schemas.openxmlformats.org/officeDocument/2006/relationships/audio" Target="../media/audio2.wav"/><Relationship Id="rId9" Type="http://schemas.microsoft.com/office/2007/relationships/hdphoto" Target="../media/hdphoto2.wdp"/><Relationship Id="rId14" Type="http://schemas.openxmlformats.org/officeDocument/2006/relationships/image" Target="../media/image56.png"/></Relationships>
</file>

<file path=ppt/slides/_rels/slide22.xml.rels><?xml version="1.0" encoding="UTF-8" standalone="yes"?>
<Relationships xmlns="http://schemas.openxmlformats.org/package/2006/relationships"><Relationship Id="rId13" Type="http://schemas.openxmlformats.org/officeDocument/2006/relationships/image" Target="../media/image60.svg"/><Relationship Id="rId18" Type="http://schemas.openxmlformats.org/officeDocument/2006/relationships/image" Target="../media/image61.jpg"/><Relationship Id="rId17" Type="http://schemas.openxmlformats.org/officeDocument/2006/relationships/image" Target="../media/image30.svg"/><Relationship Id="rId2" Type="http://schemas.openxmlformats.org/officeDocument/2006/relationships/image" Target="../media/image19.png"/><Relationship Id="rId16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15" Type="http://schemas.openxmlformats.org/officeDocument/2006/relationships/image" Target="../media/image2.svg"/><Relationship Id="rId14" Type="http://schemas.openxmlformats.org/officeDocument/2006/relationships/image" Target="../media/image2.png"/></Relationships>
</file>

<file path=ppt/slides/_rels/slide23.xml.rels><?xml version="1.0" encoding="UTF-8" standalone="yes"?>
<Relationships xmlns="http://schemas.openxmlformats.org/package/2006/relationships"><Relationship Id="rId13" Type="http://schemas.openxmlformats.org/officeDocument/2006/relationships/image" Target="../media/image20.png"/><Relationship Id="rId18" Type="http://schemas.openxmlformats.org/officeDocument/2006/relationships/image" Target="../media/image62.png"/><Relationship Id="rId3" Type="http://schemas.openxmlformats.org/officeDocument/2006/relationships/image" Target="../media/image24.svg"/><Relationship Id="rId12" Type="http://schemas.openxmlformats.org/officeDocument/2006/relationships/image" Target="../media/image20.svg"/><Relationship Id="rId17" Type="http://schemas.openxmlformats.org/officeDocument/2006/relationships/image" Target="../media/image30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11" Type="http://schemas.openxmlformats.org/officeDocument/2006/relationships/image" Target="../media/image10.png"/><Relationship Id="rId10" Type="http://schemas.openxmlformats.org/officeDocument/2006/relationships/image" Target="../media/image39.png"/><Relationship Id="rId9" Type="http://schemas.openxmlformats.org/officeDocument/2006/relationships/image" Target="../media/image2.sv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8.svg"/><Relationship Id="rId18" Type="http://schemas.openxmlformats.org/officeDocument/2006/relationships/image" Target="../media/image65.png"/><Relationship Id="rId7" Type="http://schemas.openxmlformats.org/officeDocument/2006/relationships/image" Target="../media/image20.svg"/><Relationship Id="rId12" Type="http://schemas.openxmlformats.org/officeDocument/2006/relationships/image" Target="../media/image11.png"/><Relationship Id="rId17" Type="http://schemas.openxmlformats.org/officeDocument/2006/relationships/image" Target="../media/image24.svg"/><Relationship Id="rId2" Type="http://schemas.openxmlformats.org/officeDocument/2006/relationships/image" Target="../media/image10.png"/><Relationship Id="rId16" Type="http://schemas.openxmlformats.org/officeDocument/2006/relationships/image" Target="../media/image39.png"/><Relationship Id="rId1" Type="http://schemas.openxmlformats.org/officeDocument/2006/relationships/slideLayout" Target="../slideLayouts/slideLayout7.xml"/><Relationship Id="rId11" Type="http://schemas.openxmlformats.org/officeDocument/2006/relationships/image" Target="../media/image115.svg"/><Relationship Id="rId15" Type="http://schemas.openxmlformats.org/officeDocument/2006/relationships/image" Target="../media/image117.svg"/><Relationship Id="rId10" Type="http://schemas.openxmlformats.org/officeDocument/2006/relationships/image" Target="../media/image15.png"/><Relationship Id="rId9" Type="http://schemas.openxmlformats.org/officeDocument/2006/relationships/image" Target="../media/image6.svg"/><Relationship Id="rId14" Type="http://schemas.openxmlformats.org/officeDocument/2006/relationships/image" Target="../media/image16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8.svg"/><Relationship Id="rId18" Type="http://schemas.openxmlformats.org/officeDocument/2006/relationships/image" Target="../media/image66.png"/><Relationship Id="rId7" Type="http://schemas.openxmlformats.org/officeDocument/2006/relationships/image" Target="../media/image20.svg"/><Relationship Id="rId12" Type="http://schemas.openxmlformats.org/officeDocument/2006/relationships/image" Target="../media/image11.png"/><Relationship Id="rId17" Type="http://schemas.openxmlformats.org/officeDocument/2006/relationships/image" Target="../media/image24.svg"/><Relationship Id="rId2" Type="http://schemas.openxmlformats.org/officeDocument/2006/relationships/image" Target="../media/image10.png"/><Relationship Id="rId16" Type="http://schemas.openxmlformats.org/officeDocument/2006/relationships/image" Target="../media/image39.png"/><Relationship Id="rId1" Type="http://schemas.openxmlformats.org/officeDocument/2006/relationships/slideLayout" Target="../slideLayouts/slideLayout7.xml"/><Relationship Id="rId11" Type="http://schemas.openxmlformats.org/officeDocument/2006/relationships/image" Target="../media/image115.svg"/><Relationship Id="rId15" Type="http://schemas.openxmlformats.org/officeDocument/2006/relationships/image" Target="../media/image117.svg"/><Relationship Id="rId10" Type="http://schemas.openxmlformats.org/officeDocument/2006/relationships/image" Target="../media/image15.png"/><Relationship Id="rId9" Type="http://schemas.openxmlformats.org/officeDocument/2006/relationships/image" Target="../media/image6.svg"/><Relationship Id="rId14" Type="http://schemas.openxmlformats.org/officeDocument/2006/relationships/image" Target="../media/image16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png"/><Relationship Id="rId13" Type="http://schemas.openxmlformats.org/officeDocument/2006/relationships/image" Target="../media/image20.svg"/><Relationship Id="rId18" Type="http://schemas.openxmlformats.org/officeDocument/2006/relationships/image" Target="../media/image39.png"/><Relationship Id="rId3" Type="http://schemas.openxmlformats.org/officeDocument/2006/relationships/image" Target="../media/image98.svg"/><Relationship Id="rId7" Type="http://schemas.openxmlformats.org/officeDocument/2006/relationships/image" Target="../media/image102.svg"/><Relationship Id="rId12" Type="http://schemas.openxmlformats.org/officeDocument/2006/relationships/image" Target="../media/image10.png"/><Relationship Id="rId17" Type="http://schemas.openxmlformats.org/officeDocument/2006/relationships/image" Target="../media/image8.svg"/><Relationship Id="rId2" Type="http://schemas.openxmlformats.org/officeDocument/2006/relationships/image" Target="../media/image63.png"/><Relationship Id="rId16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7.png"/><Relationship Id="rId11" Type="http://schemas.openxmlformats.org/officeDocument/2006/relationships/image" Target="../media/image88.svg"/><Relationship Id="rId5" Type="http://schemas.openxmlformats.org/officeDocument/2006/relationships/image" Target="../media/image100.svg"/><Relationship Id="rId15" Type="http://schemas.openxmlformats.org/officeDocument/2006/relationships/image" Target="../media/image6.svg"/><Relationship Id="rId10" Type="http://schemas.openxmlformats.org/officeDocument/2006/relationships/image" Target="../media/image69.png"/><Relationship Id="rId19" Type="http://schemas.openxmlformats.org/officeDocument/2006/relationships/image" Target="../media/image24.svg"/><Relationship Id="rId4" Type="http://schemas.openxmlformats.org/officeDocument/2006/relationships/image" Target="../media/image64.png"/><Relationship Id="rId9" Type="http://schemas.openxmlformats.org/officeDocument/2006/relationships/image" Target="../media/image104.svg"/><Relationship Id="rId14" Type="http://schemas.openxmlformats.org/officeDocument/2006/relationships/image" Target="../media/image70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2.png"/><Relationship Id="rId13" Type="http://schemas.openxmlformats.org/officeDocument/2006/relationships/image" Target="../media/image20.svg"/><Relationship Id="rId3" Type="http://schemas.openxmlformats.org/officeDocument/2006/relationships/image" Target="../media/image140.svg"/><Relationship Id="rId7" Type="http://schemas.openxmlformats.org/officeDocument/2006/relationships/image" Target="../media/image18.svg"/><Relationship Id="rId12" Type="http://schemas.openxmlformats.org/officeDocument/2006/relationships/image" Target="../media/image10.pn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11" Type="http://schemas.openxmlformats.org/officeDocument/2006/relationships/image" Target="../media/image2.svg"/><Relationship Id="rId5" Type="http://schemas.openxmlformats.org/officeDocument/2006/relationships/image" Target="../media/image16.svg"/><Relationship Id="rId15" Type="http://schemas.openxmlformats.org/officeDocument/2006/relationships/image" Target="../media/image8.svg"/><Relationship Id="rId10" Type="http://schemas.openxmlformats.org/officeDocument/2006/relationships/image" Target="../media/image2.png"/><Relationship Id="rId4" Type="http://schemas.openxmlformats.org/officeDocument/2006/relationships/image" Target="../media/image12.png"/><Relationship Id="rId9" Type="http://schemas.openxmlformats.org/officeDocument/2006/relationships/image" Target="../media/image22.svg"/><Relationship Id="rId14" Type="http://schemas.openxmlformats.org/officeDocument/2006/relationships/image" Target="../media/image73.png"/></Relationships>
</file>

<file path=ppt/slides/_rels/slide3.xml.rels><?xml version="1.0" encoding="UTF-8" standalone="yes"?>
<Relationships xmlns="http://schemas.openxmlformats.org/package/2006/relationships"><Relationship Id="rId13" Type="http://schemas.openxmlformats.org/officeDocument/2006/relationships/image" Target="../media/image20.svg"/><Relationship Id="rId18" Type="http://schemas.openxmlformats.org/officeDocument/2006/relationships/image" Target="../media/image22.svg"/><Relationship Id="rId3" Type="http://schemas.openxmlformats.org/officeDocument/2006/relationships/image" Target="../media/image14.svg"/><Relationship Id="rId12" Type="http://schemas.openxmlformats.org/officeDocument/2006/relationships/image" Target="../media/image10.png"/><Relationship Id="rId7" Type="http://schemas.openxmlformats.org/officeDocument/2006/relationships/image" Target="../media/image16.svg"/><Relationship Id="rId17" Type="http://schemas.openxmlformats.org/officeDocument/2006/relationships/image" Target="../media/image13.png"/><Relationship Id="rId2" Type="http://schemas.openxmlformats.org/officeDocument/2006/relationships/image" Target="../media/image7.png"/><Relationship Id="rId16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11" Type="http://schemas.openxmlformats.org/officeDocument/2006/relationships/image" Target="../media/image6.svg"/><Relationship Id="rId5" Type="http://schemas.openxmlformats.org/officeDocument/2006/relationships/image" Target="../media/image2.svg"/><Relationship Id="rId15" Type="http://schemas.openxmlformats.org/officeDocument/2006/relationships/image" Target="../media/image8.svg"/><Relationship Id="rId10" Type="http://schemas.openxmlformats.org/officeDocument/2006/relationships/image" Target="../media/image9.png"/><Relationship Id="rId4" Type="http://schemas.openxmlformats.org/officeDocument/2006/relationships/image" Target="../media/image2.png"/><Relationship Id="rId9" Type="http://schemas.openxmlformats.org/officeDocument/2006/relationships/image" Target="../media/image18.svg"/><Relationship Id="rId14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8.svg"/><Relationship Id="rId7" Type="http://schemas.openxmlformats.org/officeDocument/2006/relationships/image" Target="../media/image20.svg"/><Relationship Id="rId12" Type="http://schemas.openxmlformats.org/officeDocument/2006/relationships/image" Target="../media/image11.png"/><Relationship Id="rId2" Type="http://schemas.openxmlformats.org/officeDocument/2006/relationships/image" Target="../media/image10.png"/><Relationship Id="rId16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11" Type="http://schemas.openxmlformats.org/officeDocument/2006/relationships/image" Target="../media/image115.svg"/><Relationship Id="rId15" Type="http://schemas.openxmlformats.org/officeDocument/2006/relationships/image" Target="../media/image117.svg"/><Relationship Id="rId10" Type="http://schemas.openxmlformats.org/officeDocument/2006/relationships/image" Target="../media/image15.png"/><Relationship Id="rId9" Type="http://schemas.openxmlformats.org/officeDocument/2006/relationships/image" Target="../media/image6.svg"/><Relationship Id="rId14" Type="http://schemas.openxmlformats.org/officeDocument/2006/relationships/image" Target="../media/image16.png"/></Relationships>
</file>

<file path=ppt/slides/_rels/slide5.xml.rels><?xml version="1.0" encoding="UTF-8" standalone="yes"?>
<Relationships xmlns="http://schemas.openxmlformats.org/package/2006/relationships"><Relationship Id="rId13" Type="http://schemas.openxmlformats.org/officeDocument/2006/relationships/image" Target="../media/image8.svg"/><Relationship Id="rId12" Type="http://schemas.openxmlformats.org/officeDocument/2006/relationships/image" Target="../media/image11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11" Type="http://schemas.openxmlformats.org/officeDocument/2006/relationships/image" Target="../media/image2.svg"/><Relationship Id="rId5" Type="http://schemas.openxmlformats.org/officeDocument/2006/relationships/image" Target="../media/image32.svg"/><Relationship Id="rId10" Type="http://schemas.openxmlformats.org/officeDocument/2006/relationships/image" Target="../media/image2.png"/><Relationship Id="rId9" Type="http://schemas.openxmlformats.org/officeDocument/2006/relationships/image" Target="../media/image20.svg"/><Relationship Id="rId14" Type="http://schemas.openxmlformats.org/officeDocument/2006/relationships/image" Target="../media/image17.png"/></Relationships>
</file>

<file path=ppt/slides/_rels/slide6.xml.rels><?xml version="1.0" encoding="UTF-8" standalone="yes"?>
<Relationships xmlns="http://schemas.openxmlformats.org/package/2006/relationships"><Relationship Id="rId13" Type="http://schemas.openxmlformats.org/officeDocument/2006/relationships/image" Target="../media/image60.svg"/><Relationship Id="rId18" Type="http://schemas.openxmlformats.org/officeDocument/2006/relationships/image" Target="../media/image17.png"/><Relationship Id="rId17" Type="http://schemas.openxmlformats.org/officeDocument/2006/relationships/image" Target="../media/image30.svg"/><Relationship Id="rId2" Type="http://schemas.openxmlformats.org/officeDocument/2006/relationships/image" Target="../media/image19.png"/><Relationship Id="rId16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15" Type="http://schemas.openxmlformats.org/officeDocument/2006/relationships/image" Target="../media/image2.svg"/><Relationship Id="rId19" Type="http://schemas.openxmlformats.org/officeDocument/2006/relationships/image" Target="../media/image21.png"/><Relationship Id="rId1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13" Type="http://schemas.openxmlformats.org/officeDocument/2006/relationships/image" Target="../media/image60.svg"/><Relationship Id="rId18" Type="http://schemas.openxmlformats.org/officeDocument/2006/relationships/image" Target="../media/image17.png"/><Relationship Id="rId17" Type="http://schemas.openxmlformats.org/officeDocument/2006/relationships/image" Target="../media/image30.svg"/><Relationship Id="rId2" Type="http://schemas.openxmlformats.org/officeDocument/2006/relationships/image" Target="../media/image19.png"/><Relationship Id="rId16" Type="http://schemas.openxmlformats.org/officeDocument/2006/relationships/image" Target="../media/image20.png"/><Relationship Id="rId20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15" Type="http://schemas.openxmlformats.org/officeDocument/2006/relationships/image" Target="../media/image2.svg"/><Relationship Id="rId19" Type="http://schemas.openxmlformats.org/officeDocument/2006/relationships/image" Target="../media/image22.png"/><Relationship Id="rId1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23.svg"/><Relationship Id="rId18" Type="http://schemas.openxmlformats.org/officeDocument/2006/relationships/image" Target="../media/image30.png"/><Relationship Id="rId3" Type="http://schemas.openxmlformats.org/officeDocument/2006/relationships/image" Target="../media/image36.svg"/><Relationship Id="rId12" Type="http://schemas.openxmlformats.org/officeDocument/2006/relationships/image" Target="../media/image27.png"/><Relationship Id="rId17" Type="http://schemas.openxmlformats.org/officeDocument/2006/relationships/image" Target="../media/image127.svg"/><Relationship Id="rId2" Type="http://schemas.openxmlformats.org/officeDocument/2006/relationships/image" Target="../media/image24.png"/><Relationship Id="rId16" Type="http://schemas.openxmlformats.org/officeDocument/2006/relationships/image" Target="../media/image2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png"/><Relationship Id="rId11" Type="http://schemas.openxmlformats.org/officeDocument/2006/relationships/image" Target="../media/image121.svg"/><Relationship Id="rId5" Type="http://schemas.openxmlformats.org/officeDocument/2006/relationships/image" Target="../media/image4.svg"/><Relationship Id="rId15" Type="http://schemas.openxmlformats.org/officeDocument/2006/relationships/image" Target="../media/image125.svg"/><Relationship Id="rId10" Type="http://schemas.openxmlformats.org/officeDocument/2006/relationships/image" Target="../media/image26.png"/><Relationship Id="rId4" Type="http://schemas.openxmlformats.org/officeDocument/2006/relationships/image" Target="../media/image3.png"/><Relationship Id="rId9" Type="http://schemas.openxmlformats.org/officeDocument/2006/relationships/image" Target="../media/image92.svg"/><Relationship Id="rId14" Type="http://schemas.openxmlformats.org/officeDocument/2006/relationships/image" Target="../media/image28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18" Type="http://schemas.openxmlformats.org/officeDocument/2006/relationships/image" Target="../media/image34.png"/><Relationship Id="rId13" Type="http://schemas.openxmlformats.org/officeDocument/2006/relationships/image" Target="../media/image44.svg"/><Relationship Id="rId3" Type="http://schemas.openxmlformats.org/officeDocument/2006/relationships/image" Target="../media/image34.svg"/><Relationship Id="rId21" Type="http://schemas.openxmlformats.org/officeDocument/2006/relationships/image" Target="../media/image36.png"/><Relationship Id="rId7" Type="http://schemas.openxmlformats.org/officeDocument/2006/relationships/image" Target="../media/image38.svg"/><Relationship Id="rId12" Type="http://schemas.openxmlformats.org/officeDocument/2006/relationships/image" Target="../media/image33.png"/><Relationship Id="rId17" Type="http://schemas.openxmlformats.org/officeDocument/2006/relationships/image" Target="../media/image48.svg"/><Relationship Id="rId2" Type="http://schemas.openxmlformats.org/officeDocument/2006/relationships/image" Target="../media/image24.png"/><Relationship Id="rId20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png"/><Relationship Id="rId11" Type="http://schemas.openxmlformats.org/officeDocument/2006/relationships/image" Target="../media/image42.svg"/><Relationship Id="rId5" Type="http://schemas.openxmlformats.org/officeDocument/2006/relationships/image" Target="../media/image36.svg"/><Relationship Id="rId19" Type="http://schemas.openxmlformats.org/officeDocument/2006/relationships/image" Target="../media/image3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E6A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 l="9412"/>
          <a:stretch>
            <a:fillRect/>
          </a:stretch>
        </p:blipFill>
        <p:spPr>
          <a:xfrm>
            <a:off x="0" y="0"/>
            <a:ext cx="2970481" cy="3147948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 t="17284" r="21180"/>
          <a:stretch>
            <a:fillRect/>
          </a:stretch>
        </p:blipFill>
        <p:spPr>
          <a:xfrm>
            <a:off x="1407092" y="-36612"/>
            <a:ext cx="7672688" cy="8321448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 l="17734" t="16716"/>
          <a:stretch>
            <a:fillRect/>
          </a:stretch>
        </p:blipFill>
        <p:spPr>
          <a:xfrm>
            <a:off x="8889281" y="-93762"/>
            <a:ext cx="7863186" cy="8378598"/>
          </a:xfrm>
          <a:prstGeom prst="rect">
            <a:avLst/>
          </a:prstGeom>
        </p:spPr>
      </p:pic>
      <p:sp>
        <p:nvSpPr>
          <p:cNvPr id="5" name="TextBox 5"/>
          <p:cNvSpPr txBox="1"/>
          <p:nvPr/>
        </p:nvSpPr>
        <p:spPr>
          <a:xfrm>
            <a:off x="1713890" y="2775591"/>
            <a:ext cx="14731779" cy="369331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ct val="150000"/>
              </a:lnSpc>
              <a:spcBef>
                <a:spcPct val="0"/>
              </a:spcBef>
            </a:pPr>
            <a:r>
              <a:rPr lang="en-US" sz="8000" b="1" u="none" dirty="0" smtClean="0">
                <a:solidFill>
                  <a:srgbClr val="7B21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CHÀO MỪNG CÁC EM </a:t>
            </a:r>
          </a:p>
          <a:p>
            <a:pPr marL="0" lvl="0" indent="0" algn="ctr">
              <a:lnSpc>
                <a:spcPct val="150000"/>
              </a:lnSpc>
              <a:spcBef>
                <a:spcPct val="0"/>
              </a:spcBef>
            </a:pPr>
            <a:r>
              <a:rPr lang="en-US" sz="8000" b="1" u="none" dirty="0" smtClean="0">
                <a:solidFill>
                  <a:srgbClr val="7B21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ĐẾN VỚI TIẾT HỌC HÔM NAY!</a:t>
            </a:r>
            <a:endParaRPr lang="en-US" sz="8000" b="1" u="none" dirty="0">
              <a:solidFill>
                <a:srgbClr val="7B211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6" name="Group 6"/>
          <p:cNvGrpSpPr/>
          <p:nvPr/>
        </p:nvGrpSpPr>
        <p:grpSpPr>
          <a:xfrm>
            <a:off x="0" y="9541197"/>
            <a:ext cx="18288000" cy="745803"/>
            <a:chOff x="0" y="0"/>
            <a:chExt cx="6186311" cy="252284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6186311" cy="252284"/>
            </a:xfrm>
            <a:custGeom>
              <a:avLst/>
              <a:gdLst/>
              <a:ahLst/>
              <a:cxnLst/>
              <a:rect l="l" t="t" r="r" b="b"/>
              <a:pathLst>
                <a:path w="6186311" h="252284">
                  <a:moveTo>
                    <a:pt x="0" y="0"/>
                  </a:moveTo>
                  <a:lnTo>
                    <a:pt x="6186311" y="0"/>
                  </a:lnTo>
                  <a:lnTo>
                    <a:pt x="6186311" y="252284"/>
                  </a:lnTo>
                  <a:lnTo>
                    <a:pt x="0" y="252284"/>
                  </a:lnTo>
                  <a:close/>
                </a:path>
              </a:pathLst>
            </a:custGeom>
            <a:solidFill>
              <a:srgbClr val="F46E16"/>
            </a:solidFill>
          </p:spPr>
        </p:sp>
      </p:grpSp>
      <p:pic>
        <p:nvPicPr>
          <p:cNvPr id="8" name="Picture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886775" y="3496346"/>
            <a:ext cx="1196930" cy="1119130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605585">
            <a:off x="16863430" y="1739945"/>
            <a:ext cx="791740" cy="1336270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>
            <a:off x="6727855" y="6826089"/>
            <a:ext cx="4832291" cy="2917495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15306461" y="7725271"/>
            <a:ext cx="1196930" cy="111913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BB1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FEE6AD"/>
          </a:solidFill>
          <a:ln>
            <a:solidFill>
              <a:srgbClr val="FEE6A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1905059">
            <a:off x="368389" y="8032982"/>
            <a:ext cx="2638689" cy="2290528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 t="47409"/>
          <a:stretch>
            <a:fillRect/>
          </a:stretch>
        </p:blipFill>
        <p:spPr>
          <a:xfrm>
            <a:off x="14888829" y="0"/>
            <a:ext cx="3399171" cy="1716150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1072101">
            <a:off x="8240779" y="264160"/>
            <a:ext cx="1627038" cy="532485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>
            <a:off x="15357335" y="8265231"/>
            <a:ext cx="1097730" cy="1026378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 rot="605585">
            <a:off x="17547746" y="3306317"/>
            <a:ext cx="614106" cy="1036466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7"/>
              </a:ext>
            </a:extLst>
          </a:blip>
          <a:srcRect/>
          <a:stretch>
            <a:fillRect/>
          </a:stretch>
        </p:blipFill>
        <p:spPr>
          <a:xfrm>
            <a:off x="838200" y="1029039"/>
            <a:ext cx="1113922" cy="992403"/>
          </a:xfrm>
          <a:prstGeom prst="rect">
            <a:avLst/>
          </a:prstGeom>
        </p:spPr>
      </p:pic>
      <p:grpSp>
        <p:nvGrpSpPr>
          <p:cNvPr id="15" name="Group 14"/>
          <p:cNvGrpSpPr/>
          <p:nvPr/>
        </p:nvGrpSpPr>
        <p:grpSpPr>
          <a:xfrm>
            <a:off x="499546" y="452560"/>
            <a:ext cx="2575929" cy="1979058"/>
            <a:chOff x="664157" y="342900"/>
            <a:chExt cx="2575929" cy="1979058"/>
          </a:xfrm>
        </p:grpSpPr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64157" y="342900"/>
              <a:ext cx="2575929" cy="1979058"/>
            </a:xfrm>
            <a:prstGeom prst="rect">
              <a:avLst/>
            </a:prstGeom>
          </p:spPr>
        </p:pic>
        <p:sp>
          <p:nvSpPr>
            <p:cNvPr id="14" name="TextBox 13"/>
            <p:cNvSpPr txBox="1"/>
            <p:nvPr/>
          </p:nvSpPr>
          <p:spPr>
            <a:xfrm>
              <a:off x="838200" y="826029"/>
              <a:ext cx="2209800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40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Ví</a:t>
              </a:r>
              <a:r>
                <a:rPr lang="en-US" sz="44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40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dụ</a:t>
              </a:r>
              <a:endParaRPr lang="en-US" sz="44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1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89"/>
          <a:stretch/>
        </p:blipFill>
        <p:spPr>
          <a:xfrm>
            <a:off x="1156209" y="4186449"/>
            <a:ext cx="5068447" cy="4584351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3175673" y="676787"/>
            <a:ext cx="14578928" cy="37117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40000"/>
              </a:lnSpc>
              <a:spcBef>
                <a:spcPts val="600"/>
              </a:spcBef>
              <a:spcAft>
                <a:spcPts val="600"/>
              </a:spcAft>
            </a:pPr>
            <a:r>
              <a:rPr lang="nl-NL" sz="4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b) Biết rằng nếu mũi tên dừng ở hình quạt ghi số 1 hoặc 2 thì Nam nhận được 100 điểm; dừng ở hình quat ghi số 3 hoặc 4 thì Nam nhận được 200 </a:t>
            </a:r>
            <a:r>
              <a:rPr lang="nl-NL" sz="42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điểm; </a:t>
            </a:r>
            <a:r>
              <a:rPr lang="nl-NL" sz="4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dừng ở hình quạt ghi số 5 hoặc 6 thì Nam nhận được 300 điểm. </a:t>
            </a:r>
            <a:endParaRPr lang="en-US" sz="4200" dirty="0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5395806" y="4343654"/>
            <a:ext cx="5182829" cy="9971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just">
              <a:lnSpc>
                <a:spcPct val="140000"/>
              </a:lnSpc>
              <a:spcBef>
                <a:spcPts val="600"/>
              </a:spcBef>
              <a:spcAft>
                <a:spcPts val="600"/>
              </a:spcAft>
            </a:pPr>
            <a:r>
              <a:rPr lang="nl-NL" sz="4200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Xét các biến cố sau: </a:t>
            </a:r>
            <a:endParaRPr lang="en-US" sz="4200" dirty="0">
              <a:solidFill>
                <a:prstClr val="black"/>
              </a:solidFill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0464253" y="4388572"/>
            <a:ext cx="7860580" cy="31146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40000"/>
              </a:lnSpc>
              <a:spcBef>
                <a:spcPts val="600"/>
              </a:spcBef>
              <a:spcAft>
                <a:spcPts val="600"/>
              </a:spcAft>
            </a:pPr>
            <a:r>
              <a:rPr lang="nl-NL" sz="4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E: </a:t>
            </a:r>
            <a:r>
              <a:rPr lang="nl-NL" sz="42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“Nam </a:t>
            </a:r>
            <a:r>
              <a:rPr lang="nl-NL" sz="4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nhận được 100 </a:t>
            </a:r>
            <a:r>
              <a:rPr lang="nl-NL" sz="42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điểm”;</a:t>
            </a:r>
            <a:endParaRPr lang="en-US" sz="4200" dirty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40000"/>
              </a:lnSpc>
              <a:spcBef>
                <a:spcPts val="600"/>
              </a:spcBef>
              <a:spcAft>
                <a:spcPts val="600"/>
              </a:spcAft>
            </a:pPr>
            <a:r>
              <a:rPr lang="nl-NL" sz="4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F: “Nam </a:t>
            </a:r>
            <a:r>
              <a:rPr lang="nl-NL" sz="42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nhận </a:t>
            </a:r>
            <a:r>
              <a:rPr lang="nl-NL" sz="4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được 200 </a:t>
            </a:r>
            <a:r>
              <a:rPr lang="nl-NL" sz="42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điểm”;</a:t>
            </a:r>
            <a:endParaRPr lang="en-US" sz="4200" dirty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40000"/>
              </a:lnSpc>
              <a:spcBef>
                <a:spcPts val="600"/>
              </a:spcBef>
              <a:spcAft>
                <a:spcPts val="600"/>
              </a:spcAft>
            </a:pPr>
            <a:r>
              <a:rPr lang="nl-NL" sz="4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G: </a:t>
            </a:r>
            <a:r>
              <a:rPr lang="nl-NL" sz="42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“Nam nhận </a:t>
            </a:r>
            <a:r>
              <a:rPr lang="nl-NL" sz="4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được 300 </a:t>
            </a:r>
            <a:r>
              <a:rPr lang="nl-NL" sz="42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điểm”. </a:t>
            </a:r>
            <a:endParaRPr lang="en-US" sz="4200" dirty="0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5395806" y="7419148"/>
            <a:ext cx="11687015" cy="27033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 algn="just">
              <a:lnSpc>
                <a:spcPct val="140000"/>
              </a:lnSpc>
              <a:buFont typeface="Arial" panose="020B0604020202020204" pitchFamily="34" charset="0"/>
              <a:buChar char="•"/>
            </a:pPr>
            <a:r>
              <a:rPr lang="en-US" sz="4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4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>
                <a:latin typeface="Arial" panose="020B0604020202020204" pitchFamily="34" charset="0"/>
                <a:cs typeface="Arial" panose="020B0604020202020204" pitchFamily="34" charset="0"/>
              </a:rPr>
              <a:t>biến</a:t>
            </a:r>
            <a:r>
              <a:rPr lang="en-US" sz="4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>
                <a:latin typeface="Arial" panose="020B0604020202020204" pitchFamily="34" charset="0"/>
                <a:cs typeface="Arial" panose="020B0604020202020204" pitchFamily="34" charset="0"/>
              </a:rPr>
              <a:t>cố</a:t>
            </a:r>
            <a:r>
              <a:rPr lang="en-US" sz="4200" dirty="0">
                <a:latin typeface="Arial" panose="020B0604020202020204" pitchFamily="34" charset="0"/>
                <a:cs typeface="Arial" panose="020B0604020202020204" pitchFamily="34" charset="0"/>
              </a:rPr>
              <a:t> E, F, G </a:t>
            </a:r>
            <a:r>
              <a:rPr lang="en-US" sz="4200" dirty="0" err="1"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4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>
                <a:latin typeface="Arial" panose="020B0604020202020204" pitchFamily="34" charset="0"/>
                <a:cs typeface="Arial" panose="020B0604020202020204" pitchFamily="34" charset="0"/>
              </a:rPr>
              <a:t>đồng</a:t>
            </a:r>
            <a:r>
              <a:rPr lang="en-US" sz="4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>
                <a:latin typeface="Arial" panose="020B0604020202020204" pitchFamily="34" charset="0"/>
                <a:cs typeface="Arial" panose="020B0604020202020204" pitchFamily="34" charset="0"/>
              </a:rPr>
              <a:t>khả</a:t>
            </a:r>
            <a:r>
              <a:rPr lang="en-US" sz="4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>
                <a:latin typeface="Arial" panose="020B0604020202020204" pitchFamily="34" charset="0"/>
                <a:cs typeface="Arial" panose="020B0604020202020204" pitchFamily="34" charset="0"/>
              </a:rPr>
              <a:t>năng</a:t>
            </a:r>
            <a:r>
              <a:rPr lang="en-US" sz="4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>
                <a:latin typeface="Arial" panose="020B0604020202020204" pitchFamily="34" charset="0"/>
                <a:cs typeface="Arial" panose="020B0604020202020204" pitchFamily="34" charset="0"/>
              </a:rPr>
              <a:t>không</a:t>
            </a:r>
            <a:r>
              <a:rPr lang="en-US" sz="4200" dirty="0"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r>
              <a:rPr lang="en-US" sz="4200" dirty="0" err="1">
                <a:latin typeface="Arial" panose="020B0604020202020204" pitchFamily="34" charset="0"/>
                <a:cs typeface="Arial" panose="020B0604020202020204" pitchFamily="34" charset="0"/>
              </a:rPr>
              <a:t>Vì</a:t>
            </a:r>
            <a:r>
              <a:rPr lang="en-US" sz="4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>
                <a:latin typeface="Arial" panose="020B0604020202020204" pitchFamily="34" charset="0"/>
                <a:cs typeface="Arial" panose="020B0604020202020204" pitchFamily="34" charset="0"/>
              </a:rPr>
              <a:t>sao</a:t>
            </a:r>
            <a:r>
              <a:rPr lang="en-US" sz="42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marL="571500" indent="-571500" algn="just">
              <a:lnSpc>
                <a:spcPct val="140000"/>
              </a:lnSpc>
              <a:buFont typeface="Arial" panose="020B0604020202020204" pitchFamily="34" charset="0"/>
              <a:buChar char="•"/>
            </a:pPr>
            <a:r>
              <a:rPr lang="en-US" sz="4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Tìm</a:t>
            </a:r>
            <a:r>
              <a:rPr lang="en-US" sz="4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>
                <a:latin typeface="Arial" panose="020B0604020202020204" pitchFamily="34" charset="0"/>
                <a:cs typeface="Arial" panose="020B0604020202020204" pitchFamily="34" charset="0"/>
              </a:rPr>
              <a:t>xác</a:t>
            </a:r>
            <a:r>
              <a:rPr lang="en-US" sz="4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>
                <a:latin typeface="Arial" panose="020B0604020202020204" pitchFamily="34" charset="0"/>
                <a:cs typeface="Arial" panose="020B0604020202020204" pitchFamily="34" charset="0"/>
              </a:rPr>
              <a:t>suất</a:t>
            </a:r>
            <a:r>
              <a:rPr lang="en-US" sz="4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4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4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>
                <a:latin typeface="Arial" panose="020B0604020202020204" pitchFamily="34" charset="0"/>
                <a:cs typeface="Arial" panose="020B0604020202020204" pitchFamily="34" charset="0"/>
              </a:rPr>
              <a:t>biến</a:t>
            </a:r>
            <a:r>
              <a:rPr lang="en-US" sz="4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4200" dirty="0">
                <a:latin typeface="Arial" panose="020B0604020202020204" pitchFamily="34" charset="0"/>
                <a:cs typeface="Arial" panose="020B0604020202020204" pitchFamily="34" charset="0"/>
              </a:rPr>
              <a:t> E, F, G.</a:t>
            </a:r>
          </a:p>
        </p:txBody>
      </p:sp>
    </p:spTree>
    <p:extLst>
      <p:ext uri="{BB962C8B-B14F-4D97-AF65-F5344CB8AC3E}">
        <p14:creationId xmlns:p14="http://schemas.microsoft.com/office/powerpoint/2010/main" val="37764986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  <p:bldP spid="9" grpId="0"/>
      <p:bldP spid="1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E6A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1239082">
            <a:off x="-1215740" y="7337845"/>
            <a:ext cx="2108060" cy="689911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 r="12898" b="27291"/>
          <a:stretch>
            <a:fillRect/>
          </a:stretch>
        </p:blipFill>
        <p:spPr>
          <a:xfrm>
            <a:off x="15458339" y="8070964"/>
            <a:ext cx="2829661" cy="2267605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3489966">
            <a:off x="-136939" y="120511"/>
            <a:ext cx="2125827" cy="1240710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3"/>
              </a:ext>
            </a:extLst>
          </a:blip>
          <a:srcRect t="29629" r="32067"/>
          <a:stretch>
            <a:fillRect/>
          </a:stretch>
        </p:blipFill>
        <p:spPr>
          <a:xfrm rot="10799999">
            <a:off x="-330919" y="2028862"/>
            <a:ext cx="1828605" cy="1927957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5"/>
              </a:ext>
            </a:extLst>
          </a:blip>
          <a:srcRect r="55716"/>
          <a:stretch>
            <a:fillRect/>
          </a:stretch>
        </p:blipFill>
        <p:spPr>
          <a:xfrm rot="-7262247">
            <a:off x="1764472" y="-74727"/>
            <a:ext cx="1825488" cy="831952"/>
          </a:xfrm>
          <a:prstGeom prst="rect">
            <a:avLst/>
          </a:prstGeom>
        </p:spPr>
      </p:pic>
      <p:pic>
        <p:nvPicPr>
          <p:cNvPr id="16" name="Picture 16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9"/>
              </a:ext>
            </a:extLst>
          </a:blip>
          <a:srcRect/>
          <a:stretch>
            <a:fillRect/>
          </a:stretch>
        </p:blipFill>
        <p:spPr>
          <a:xfrm rot="605585">
            <a:off x="17391259" y="4071265"/>
            <a:ext cx="786511" cy="1327444"/>
          </a:xfrm>
          <a:prstGeom prst="rect">
            <a:avLst/>
          </a:prstGeom>
        </p:spPr>
      </p:pic>
      <p:grpSp>
        <p:nvGrpSpPr>
          <p:cNvPr id="24" name="Group 23"/>
          <p:cNvGrpSpPr/>
          <p:nvPr/>
        </p:nvGrpSpPr>
        <p:grpSpPr>
          <a:xfrm>
            <a:off x="7848600" y="342900"/>
            <a:ext cx="2534241" cy="1390747"/>
            <a:chOff x="7848600" y="342900"/>
            <a:chExt cx="2534241" cy="1390747"/>
          </a:xfrm>
        </p:grpSpPr>
        <p:pic>
          <p:nvPicPr>
            <p:cNvPr id="13" name="Picture 13"/>
            <p:cNvPicPr>
              <a:picLocks noChangeAspect="1"/>
            </p:cNvPicPr>
            <p:nvPr/>
          </p:nvPicPr>
          <p:blipFill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7"/>
                </a:ext>
              </a:extLst>
            </a:blip>
            <a:srcRect b="60007"/>
            <a:stretch>
              <a:fillRect/>
            </a:stretch>
          </p:blipFill>
          <p:spPr>
            <a:xfrm>
              <a:off x="7848600" y="342900"/>
              <a:ext cx="2534241" cy="1390747"/>
            </a:xfrm>
            <a:prstGeom prst="rect">
              <a:avLst/>
            </a:prstGeom>
          </p:spPr>
        </p:pic>
        <p:sp>
          <p:nvSpPr>
            <p:cNvPr id="23" name="TextBox 22"/>
            <p:cNvSpPr txBox="1"/>
            <p:nvPr/>
          </p:nvSpPr>
          <p:spPr>
            <a:xfrm>
              <a:off x="7943738" y="740866"/>
              <a:ext cx="2343964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400" b="1" dirty="0" err="1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Giải</a:t>
              </a:r>
              <a:endParaRPr lang="en-US" sz="4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7" name="Group 26"/>
          <p:cNvGrpSpPr/>
          <p:nvPr/>
        </p:nvGrpSpPr>
        <p:grpSpPr>
          <a:xfrm>
            <a:off x="1371812" y="1623692"/>
            <a:ext cx="17159783" cy="8424229"/>
            <a:chOff x="1371812" y="1623692"/>
            <a:chExt cx="17159783" cy="8424229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5" name="Rectangle 24"/>
                <p:cNvSpPr/>
                <p:nvPr/>
              </p:nvSpPr>
              <p:spPr>
                <a:xfrm>
                  <a:off x="1371812" y="1623692"/>
                  <a:ext cx="17068800" cy="8424229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 algn="just">
                    <a:lnSpc>
                      <a:spcPct val="140000"/>
                    </a:lnSpc>
                    <a:spcBef>
                      <a:spcPts val="600"/>
                    </a:spcBef>
                    <a:spcAft>
                      <a:spcPts val="600"/>
                    </a:spcAft>
                  </a:pPr>
                  <a:r>
                    <a:rPr lang="nl-NL" sz="4000" dirty="0" smtClean="0">
                      <a:latin typeface="Arial" panose="020B0604020202020204" pitchFamily="34" charset="0"/>
                      <a:ea typeface="Calibri" panose="020F0502020204030204" pitchFamily="34" charset="0"/>
                      <a:cs typeface="Arial" panose="020B0604020202020204" pitchFamily="34" charset="0"/>
                    </a:rPr>
                    <a:t>a) </a:t>
                  </a:r>
                  <a:r>
                    <a:rPr lang="en-US" sz="4000" dirty="0" smtClean="0">
                      <a:latin typeface="Arial" panose="020B0604020202020204" pitchFamily="34" charset="0"/>
                      <a:ea typeface="Calibri" panose="020F0502020204030204" pitchFamily="34" charset="0"/>
                      <a:cs typeface="Arial" panose="020B0604020202020204" pitchFamily="34" charset="0"/>
                    </a:rPr>
                    <a:t> </a:t>
                  </a:r>
                  <a:r>
                    <a:rPr lang="nl-NL" sz="4000" dirty="0" smtClean="0">
                      <a:effectLst/>
                      <a:latin typeface="Arial" panose="020B0604020202020204" pitchFamily="34" charset="0"/>
                      <a:ea typeface="Calibri" panose="020F0502020204030204" pitchFamily="34" charset="0"/>
                      <a:cs typeface="Arial" panose="020B0604020202020204" pitchFamily="34" charset="0"/>
                    </a:rPr>
                    <a:t>Biến </a:t>
                  </a:r>
                  <a:r>
                    <a:rPr lang="nl-NL" sz="4000" dirty="0">
                      <a:effectLst/>
                      <a:latin typeface="Arial" panose="020B0604020202020204" pitchFamily="34" charset="0"/>
                      <a:ea typeface="Calibri" panose="020F0502020204030204" pitchFamily="34" charset="0"/>
                      <a:cs typeface="Arial" panose="020B0604020202020204" pitchFamily="34" charset="0"/>
                    </a:rPr>
                    <a:t>cố A là biến cố chắc chắn</a:t>
                  </a:r>
                  <a14:m>
                    <m:oMath xmlns:m="http://schemas.openxmlformats.org/officeDocument/2006/math">
                      <m:r>
                        <a:rPr lang="en-US" sz="4000" b="0" i="0" smtClean="0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m:t> </m:t>
                      </m:r>
                      <m:r>
                        <a:rPr lang="nl-NL" sz="40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m:t> →</m:t>
                      </m:r>
                    </m:oMath>
                  </a14:m>
                  <a:r>
                    <a:rPr lang="nl-NL" sz="4000" dirty="0">
                      <a:effectLst/>
                      <a:latin typeface="Arial" panose="020B0604020202020204" pitchFamily="34" charset="0"/>
                      <a:ea typeface="Calibri" panose="020F0502020204030204" pitchFamily="34" charset="0"/>
                      <a:cs typeface="Arial" panose="020B0604020202020204" pitchFamily="34" charset="0"/>
                    </a:rPr>
                    <a:t> có xác suất bằng 1.</a:t>
                  </a:r>
                  <a:endPara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endParaRPr>
                </a:p>
                <a:p>
                  <a:pPr algn="just">
                    <a:lnSpc>
                      <a:spcPct val="140000"/>
                    </a:lnSpc>
                    <a:spcBef>
                      <a:spcPts val="600"/>
                    </a:spcBef>
                    <a:spcAft>
                      <a:spcPts val="600"/>
                    </a:spcAft>
                  </a:pPr>
                  <a:r>
                    <a:rPr lang="nl-NL" sz="4000" dirty="0">
                      <a:effectLst/>
                      <a:latin typeface="Arial" panose="020B0604020202020204" pitchFamily="34" charset="0"/>
                      <a:ea typeface="Calibri" panose="020F0502020204030204" pitchFamily="34" charset="0"/>
                      <a:cs typeface="Arial" panose="020B0604020202020204" pitchFamily="34" charset="0"/>
                    </a:rPr>
                    <a:t>Biến cố B là biến cố không thể </a:t>
                  </a:r>
                  <a14:m>
                    <m:oMath xmlns:m="http://schemas.openxmlformats.org/officeDocument/2006/math">
                      <m:r>
                        <a:rPr lang="nl-NL" sz="40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m:t>→</m:t>
                      </m:r>
                    </m:oMath>
                  </a14:m>
                  <a:r>
                    <a:rPr lang="nl-NL" sz="4000" dirty="0">
                      <a:effectLst/>
                      <a:latin typeface="Arial" panose="020B0604020202020204" pitchFamily="34" charset="0"/>
                      <a:ea typeface="Calibri" panose="020F0502020204030204" pitchFamily="34" charset="0"/>
                      <a:cs typeface="Arial" panose="020B0604020202020204" pitchFamily="34" charset="0"/>
                    </a:rPr>
                    <a:t> có xác suất bằng 0.</a:t>
                  </a:r>
                  <a:endPara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endParaRPr>
                </a:p>
                <a:p>
                  <a:pPr algn="just">
                    <a:lnSpc>
                      <a:spcPct val="140000"/>
                    </a:lnSpc>
                    <a:spcBef>
                      <a:spcPts val="600"/>
                    </a:spcBef>
                    <a:spcAft>
                      <a:spcPts val="600"/>
                    </a:spcAft>
                  </a:pPr>
                  <a:r>
                    <a:rPr lang="nl-NL" sz="4000" dirty="0">
                      <a:effectLst/>
                      <a:latin typeface="Arial" panose="020B0604020202020204" pitchFamily="34" charset="0"/>
                      <a:ea typeface="Calibri" panose="020F0502020204030204" pitchFamily="34" charset="0"/>
                      <a:cs typeface="Arial" panose="020B0604020202020204" pitchFamily="34" charset="0"/>
                    </a:rPr>
                    <a:t>Vì 6 hình quạt có diện tích bằng nhau nên 6 biến cố sau đồng khả năng</a:t>
                  </a:r>
                  <a:r>
                    <a:rPr lang="nl-NL" sz="4000" dirty="0" smtClean="0">
                      <a:effectLst/>
                      <a:latin typeface="Arial" panose="020B0604020202020204" pitchFamily="34" charset="0"/>
                      <a:ea typeface="Calibri" panose="020F0502020204030204" pitchFamily="34" charset="0"/>
                      <a:cs typeface="Arial" panose="020B0604020202020204" pitchFamily="34" charset="0"/>
                    </a:rPr>
                    <a:t>:</a:t>
                  </a:r>
                  <a:endParaRPr lang="en-US" sz="4000" dirty="0" smtClean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endParaRPr>
                </a:p>
                <a:p>
                  <a:pPr marL="571500" indent="-571500" algn="just">
                    <a:lnSpc>
                      <a:spcPct val="140000"/>
                    </a:lnSpc>
                    <a:spcBef>
                      <a:spcPts val="600"/>
                    </a:spcBef>
                    <a:spcAft>
                      <a:spcPts val="600"/>
                    </a:spcAft>
                    <a:buFont typeface="Arial" panose="020B0604020202020204" pitchFamily="34" charset="0"/>
                    <a:buChar char="•"/>
                  </a:pPr>
                  <a:r>
                    <a:rPr lang="nl-NL" sz="4000" dirty="0" smtClean="0">
                      <a:effectLst/>
                      <a:latin typeface="Arial" panose="020B0604020202020204" pitchFamily="34" charset="0"/>
                      <a:ea typeface="Calibri" panose="020F0502020204030204" pitchFamily="34" charset="0"/>
                      <a:cs typeface="Arial" panose="020B0604020202020204" pitchFamily="34" charset="0"/>
                    </a:rPr>
                    <a:t>"</a:t>
                  </a:r>
                  <a:r>
                    <a:rPr lang="nl-NL" sz="4000" dirty="0">
                      <a:effectLst/>
                      <a:latin typeface="Arial" panose="020B0604020202020204" pitchFamily="34" charset="0"/>
                      <a:ea typeface="Calibri" panose="020F0502020204030204" pitchFamily="34" charset="0"/>
                      <a:cs typeface="Arial" panose="020B0604020202020204" pitchFamily="34" charset="0"/>
                    </a:rPr>
                    <a:t>Mũi tên dừng ở hình quạt </a:t>
                  </a:r>
                  <a:r>
                    <a:rPr lang="nl-NL" sz="4000" dirty="0" smtClean="0">
                      <a:effectLst/>
                      <a:latin typeface="Arial" panose="020B0604020202020204" pitchFamily="34" charset="0"/>
                      <a:ea typeface="Calibri" panose="020F0502020204030204" pitchFamily="34" charset="0"/>
                      <a:cs typeface="Arial" panose="020B0604020202020204" pitchFamily="34" charset="0"/>
                    </a:rPr>
                    <a:t>số </a:t>
                  </a:r>
                  <a:r>
                    <a:rPr lang="nl-NL" sz="4000" dirty="0">
                      <a:effectLst/>
                      <a:latin typeface="Arial" panose="020B0604020202020204" pitchFamily="34" charset="0"/>
                      <a:ea typeface="Calibri" panose="020F0502020204030204" pitchFamily="34" charset="0"/>
                      <a:cs typeface="Arial" panose="020B0604020202020204" pitchFamily="34" charset="0"/>
                    </a:rPr>
                    <a:t>1"</a:t>
                  </a:r>
                  <a:endPara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endParaRPr>
                </a:p>
                <a:p>
                  <a:pPr marL="571500" indent="-571500" algn="just">
                    <a:lnSpc>
                      <a:spcPct val="140000"/>
                    </a:lnSpc>
                    <a:spcBef>
                      <a:spcPts val="600"/>
                    </a:spcBef>
                    <a:spcAft>
                      <a:spcPts val="600"/>
                    </a:spcAft>
                    <a:buFont typeface="Arial" panose="020B0604020202020204" pitchFamily="34" charset="0"/>
                    <a:buChar char="•"/>
                  </a:pPr>
                  <a:r>
                    <a:rPr lang="nl-NL" sz="4000" dirty="0" smtClean="0">
                      <a:effectLst/>
                      <a:latin typeface="Arial" panose="020B0604020202020204" pitchFamily="34" charset="0"/>
                      <a:ea typeface="Calibri" panose="020F0502020204030204" pitchFamily="34" charset="0"/>
                      <a:cs typeface="Arial" panose="020B0604020202020204" pitchFamily="34" charset="0"/>
                    </a:rPr>
                    <a:t>"</a:t>
                  </a:r>
                  <a:r>
                    <a:rPr lang="nl-NL" sz="4000" dirty="0">
                      <a:effectLst/>
                      <a:latin typeface="Arial" panose="020B0604020202020204" pitchFamily="34" charset="0"/>
                      <a:ea typeface="Calibri" panose="020F0502020204030204" pitchFamily="34" charset="0"/>
                      <a:cs typeface="Arial" panose="020B0604020202020204" pitchFamily="34" charset="0"/>
                    </a:rPr>
                    <a:t>Mũi tên dừng ở hình quạt </a:t>
                  </a:r>
                  <a:r>
                    <a:rPr lang="nl-NL" sz="4000" dirty="0" smtClean="0">
                      <a:effectLst/>
                      <a:latin typeface="Arial" panose="020B0604020202020204" pitchFamily="34" charset="0"/>
                      <a:ea typeface="Calibri" panose="020F0502020204030204" pitchFamily="34" charset="0"/>
                      <a:cs typeface="Arial" panose="020B0604020202020204" pitchFamily="34" charset="0"/>
                    </a:rPr>
                    <a:t>số </a:t>
                  </a:r>
                  <a:r>
                    <a:rPr lang="nl-NL" sz="4000" dirty="0">
                      <a:effectLst/>
                      <a:latin typeface="Arial" panose="020B0604020202020204" pitchFamily="34" charset="0"/>
                      <a:ea typeface="Calibri" panose="020F0502020204030204" pitchFamily="34" charset="0"/>
                      <a:cs typeface="Arial" panose="020B0604020202020204" pitchFamily="34" charset="0"/>
                    </a:rPr>
                    <a:t>2"</a:t>
                  </a:r>
                  <a:endPara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endParaRPr>
                </a:p>
                <a:p>
                  <a:pPr marL="571500" indent="-571500" algn="just">
                    <a:lnSpc>
                      <a:spcPct val="140000"/>
                    </a:lnSpc>
                    <a:spcBef>
                      <a:spcPts val="600"/>
                    </a:spcBef>
                    <a:spcAft>
                      <a:spcPts val="600"/>
                    </a:spcAft>
                    <a:buFont typeface="Arial" panose="020B0604020202020204" pitchFamily="34" charset="0"/>
                    <a:buChar char="•"/>
                  </a:pPr>
                  <a:r>
                    <a:rPr lang="nl-NL" sz="4000" dirty="0" smtClean="0">
                      <a:effectLst/>
                      <a:latin typeface="Arial" panose="020B0604020202020204" pitchFamily="34" charset="0"/>
                      <a:ea typeface="Calibri" panose="020F0502020204030204" pitchFamily="34" charset="0"/>
                      <a:cs typeface="Arial" panose="020B0604020202020204" pitchFamily="34" charset="0"/>
                    </a:rPr>
                    <a:t>"</a:t>
                  </a:r>
                  <a:r>
                    <a:rPr lang="nl-NL" sz="4000" dirty="0">
                      <a:effectLst/>
                      <a:latin typeface="Arial" panose="020B0604020202020204" pitchFamily="34" charset="0"/>
                      <a:ea typeface="Calibri" panose="020F0502020204030204" pitchFamily="34" charset="0"/>
                      <a:cs typeface="Arial" panose="020B0604020202020204" pitchFamily="34" charset="0"/>
                    </a:rPr>
                    <a:t>Mũi tên dừng ở hình quạt </a:t>
                  </a:r>
                  <a:r>
                    <a:rPr lang="nl-NL" sz="4000" dirty="0" smtClean="0">
                      <a:effectLst/>
                      <a:latin typeface="Arial" panose="020B0604020202020204" pitchFamily="34" charset="0"/>
                      <a:ea typeface="Calibri" panose="020F0502020204030204" pitchFamily="34" charset="0"/>
                      <a:cs typeface="Arial" panose="020B0604020202020204" pitchFamily="34" charset="0"/>
                    </a:rPr>
                    <a:t>số </a:t>
                  </a:r>
                  <a:r>
                    <a:rPr lang="nl-NL" sz="4000" dirty="0">
                      <a:effectLst/>
                      <a:latin typeface="Arial" panose="020B0604020202020204" pitchFamily="34" charset="0"/>
                      <a:ea typeface="Calibri" panose="020F0502020204030204" pitchFamily="34" charset="0"/>
                      <a:cs typeface="Arial" panose="020B0604020202020204" pitchFamily="34" charset="0"/>
                    </a:rPr>
                    <a:t>3"</a:t>
                  </a:r>
                  <a:endPara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endParaRPr>
                </a:p>
                <a:p>
                  <a:pPr algn="just">
                    <a:lnSpc>
                      <a:spcPct val="140000"/>
                    </a:lnSpc>
                    <a:spcBef>
                      <a:spcPts val="600"/>
                    </a:spcBef>
                    <a:spcAft>
                      <a:spcPts val="600"/>
                    </a:spcAft>
                  </a:pPr>
                  <a:r>
                    <a:rPr lang="nl-NL" sz="4000" dirty="0" smtClean="0">
                      <a:effectLst/>
                      <a:latin typeface="Arial" panose="020B0604020202020204" pitchFamily="34" charset="0"/>
                      <a:ea typeface="Calibri" panose="020F0502020204030204" pitchFamily="34" charset="0"/>
                      <a:cs typeface="Arial" panose="020B0604020202020204" pitchFamily="34" charset="0"/>
                    </a:rPr>
                    <a:t>Mặt </a:t>
                  </a:r>
                  <a:r>
                    <a:rPr lang="nl-NL" sz="4000" dirty="0">
                      <a:effectLst/>
                      <a:latin typeface="Arial" panose="020B0604020202020204" pitchFamily="34" charset="0"/>
                      <a:ea typeface="Calibri" panose="020F0502020204030204" pitchFamily="34" charset="0"/>
                      <a:cs typeface="Arial" panose="020B0604020202020204" pitchFamily="34" charset="0"/>
                    </a:rPr>
                    <a:t>khác, luôn xảy ra duy nhất một biến cố trong 6 biến cố này.</a:t>
                  </a:r>
                  <a:endPara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endParaRPr>
                </a:p>
                <a:p>
                  <a:pPr algn="just">
                    <a:lnSpc>
                      <a:spcPct val="140000"/>
                    </a:lnSpc>
                    <a:spcBef>
                      <a:spcPts val="600"/>
                    </a:spcBef>
                    <a:spcAft>
                      <a:spcPts val="600"/>
                    </a:spcAft>
                  </a:pPr>
                  <a:r>
                    <a:rPr lang="nl-NL" sz="4000" dirty="0">
                      <a:effectLst/>
                      <a:latin typeface="Arial" panose="020B0604020202020204" pitchFamily="34" charset="0"/>
                      <a:ea typeface="Calibri" panose="020F0502020204030204" pitchFamily="34" charset="0"/>
                      <a:cs typeface="Arial" panose="020B0604020202020204" pitchFamily="34" charset="0"/>
                    </a:rPr>
                    <a:t>Vậy xác suất của biến cố C là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US" sz="40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nl-NL" sz="40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1</m:t>
                          </m:r>
                        </m:num>
                        <m:den>
                          <m:r>
                            <a:rPr lang="nl-NL" sz="40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6</m:t>
                          </m:r>
                        </m:den>
                      </m:f>
                    </m:oMath>
                  </a14:m>
                  <a:r>
                    <a:rPr lang="nl-NL" sz="4000" dirty="0">
                      <a:effectLst/>
                      <a:latin typeface="Arial" panose="020B0604020202020204" pitchFamily="34" charset="0"/>
                      <a:ea typeface="Times New Roman" panose="02020603050405020304" pitchFamily="18" charset="0"/>
                      <a:cs typeface="Arial" panose="020B0604020202020204" pitchFamily="34" charset="0"/>
                    </a:rPr>
                    <a:t>.</a:t>
                  </a:r>
                  <a:endPara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endParaRPr>
                </a:p>
              </p:txBody>
            </p:sp>
          </mc:Choice>
          <mc:Fallback xmlns="">
            <p:sp>
              <p:nvSpPr>
                <p:cNvPr id="25" name="Rectangle 24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371812" y="1623692"/>
                  <a:ext cx="17068800" cy="8424229"/>
                </a:xfrm>
                <a:prstGeom prst="rect">
                  <a:avLst/>
                </a:prstGeom>
                <a:blipFill rotWithShape="0">
                  <a:blip r:embed="rId21"/>
                  <a:stretch>
                    <a:fillRect l="-1250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26" name="Rectangle 25"/>
            <p:cNvSpPr/>
            <p:nvPr/>
          </p:nvSpPr>
          <p:spPr>
            <a:xfrm>
              <a:off x="9768596" y="4512702"/>
              <a:ext cx="8762999" cy="31700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571500" lvl="0" indent="-571500" algn="just">
                <a:lnSpc>
                  <a:spcPct val="150000"/>
                </a:lnSpc>
                <a:spcBef>
                  <a:spcPts val="600"/>
                </a:spcBef>
                <a:spcAft>
                  <a:spcPts val="600"/>
                </a:spcAft>
                <a:buFont typeface="Arial" panose="020B0604020202020204" pitchFamily="34" charset="0"/>
                <a:buChar char="•"/>
              </a:pPr>
              <a:r>
                <a:rPr lang="nl-NL" sz="4000" dirty="0">
                  <a:solidFill>
                    <a:prstClr val="black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"Mũi tên dừng ở hình quạt </a:t>
              </a:r>
              <a:r>
                <a:rPr lang="nl-NL" sz="4000" dirty="0" smtClean="0">
                  <a:solidFill>
                    <a:prstClr val="black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số </a:t>
              </a:r>
              <a:r>
                <a:rPr lang="nl-NL" sz="4000" dirty="0">
                  <a:solidFill>
                    <a:prstClr val="black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4"</a:t>
              </a:r>
              <a:endParaRPr lang="en-US" sz="4000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marL="571500" lvl="0" indent="-571500" algn="just">
                <a:lnSpc>
                  <a:spcPct val="150000"/>
                </a:lnSpc>
                <a:spcBef>
                  <a:spcPts val="600"/>
                </a:spcBef>
                <a:spcAft>
                  <a:spcPts val="600"/>
                </a:spcAft>
                <a:buFont typeface="Arial" panose="020B0604020202020204" pitchFamily="34" charset="0"/>
                <a:buChar char="•"/>
              </a:pPr>
              <a:r>
                <a:rPr lang="nl-NL" sz="4000" dirty="0">
                  <a:solidFill>
                    <a:prstClr val="black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"Mũi tên dừng ở hình quạt </a:t>
              </a:r>
              <a:r>
                <a:rPr lang="nl-NL" sz="4000" dirty="0" smtClean="0">
                  <a:solidFill>
                    <a:prstClr val="black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số </a:t>
              </a:r>
              <a:r>
                <a:rPr lang="nl-NL" sz="4000" dirty="0">
                  <a:solidFill>
                    <a:prstClr val="black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5"</a:t>
              </a:r>
              <a:endParaRPr lang="en-US" sz="4000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marL="571500" lvl="0" indent="-571500" algn="just">
                <a:lnSpc>
                  <a:spcPct val="150000"/>
                </a:lnSpc>
                <a:spcBef>
                  <a:spcPts val="600"/>
                </a:spcBef>
                <a:spcAft>
                  <a:spcPts val="600"/>
                </a:spcAft>
                <a:buFont typeface="Arial" panose="020B0604020202020204" pitchFamily="34" charset="0"/>
                <a:buChar char="•"/>
              </a:pPr>
              <a:r>
                <a:rPr lang="nl-NL" sz="4000" dirty="0">
                  <a:solidFill>
                    <a:prstClr val="black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"Mũi tên dừng ở hình quạt </a:t>
              </a:r>
              <a:r>
                <a:rPr lang="nl-NL" sz="4000" dirty="0" smtClean="0">
                  <a:solidFill>
                    <a:prstClr val="black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số </a:t>
              </a:r>
              <a:r>
                <a:rPr lang="nl-NL" sz="4000" dirty="0">
                  <a:solidFill>
                    <a:prstClr val="black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6"</a:t>
              </a:r>
              <a:endParaRPr lang="en-US" sz="4000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28" name="Picture 27"/>
          <p:cNvPicPr>
            <a:picLocks noChangeAspect="1"/>
          </p:cNvPicPr>
          <p:nvPr/>
        </p:nvPicPr>
        <p:blipFill rotWithShape="1">
          <a:blip r:embed="rId2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89"/>
          <a:stretch/>
        </p:blipFill>
        <p:spPr>
          <a:xfrm>
            <a:off x="14772914" y="494276"/>
            <a:ext cx="3265566" cy="2953666"/>
          </a:xfrm>
          <a:prstGeom prst="rect">
            <a:avLst/>
          </a:prstGeom>
        </p:spPr>
      </p:pic>
    </p:spTree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E6A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1239082">
            <a:off x="-1215740" y="7337845"/>
            <a:ext cx="2108060" cy="689911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 r="12898" b="27291"/>
          <a:stretch>
            <a:fillRect/>
          </a:stretch>
        </p:blipFill>
        <p:spPr>
          <a:xfrm>
            <a:off x="15458339" y="8070964"/>
            <a:ext cx="2829661" cy="2267605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3489966">
            <a:off x="-136939" y="120511"/>
            <a:ext cx="2125827" cy="1240710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3"/>
              </a:ext>
            </a:extLst>
          </a:blip>
          <a:srcRect t="29629" r="32067"/>
          <a:stretch>
            <a:fillRect/>
          </a:stretch>
        </p:blipFill>
        <p:spPr>
          <a:xfrm rot="10799999">
            <a:off x="-330919" y="2028862"/>
            <a:ext cx="1828605" cy="1927957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5"/>
              </a:ext>
            </a:extLst>
          </a:blip>
          <a:srcRect r="55716"/>
          <a:stretch>
            <a:fillRect/>
          </a:stretch>
        </p:blipFill>
        <p:spPr>
          <a:xfrm rot="-7262247">
            <a:off x="1764472" y="-74727"/>
            <a:ext cx="1825488" cy="831952"/>
          </a:xfrm>
          <a:prstGeom prst="rect">
            <a:avLst/>
          </a:prstGeom>
        </p:spPr>
      </p:pic>
      <p:pic>
        <p:nvPicPr>
          <p:cNvPr id="16" name="Picture 16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9"/>
              </a:ext>
            </a:extLst>
          </a:blip>
          <a:srcRect/>
          <a:stretch>
            <a:fillRect/>
          </a:stretch>
        </p:blipFill>
        <p:spPr>
          <a:xfrm rot="605585">
            <a:off x="17391259" y="4071265"/>
            <a:ext cx="786511" cy="1327444"/>
          </a:xfrm>
          <a:prstGeom prst="rect">
            <a:avLst/>
          </a:prstGeom>
        </p:spPr>
      </p:pic>
      <p:grpSp>
        <p:nvGrpSpPr>
          <p:cNvPr id="24" name="Group 23"/>
          <p:cNvGrpSpPr/>
          <p:nvPr/>
        </p:nvGrpSpPr>
        <p:grpSpPr>
          <a:xfrm>
            <a:off x="7848600" y="342900"/>
            <a:ext cx="2534241" cy="1390747"/>
            <a:chOff x="7848600" y="342900"/>
            <a:chExt cx="2534241" cy="1390747"/>
          </a:xfrm>
        </p:grpSpPr>
        <p:pic>
          <p:nvPicPr>
            <p:cNvPr id="13" name="Picture 13"/>
            <p:cNvPicPr>
              <a:picLocks noChangeAspect="1"/>
            </p:cNvPicPr>
            <p:nvPr/>
          </p:nvPicPr>
          <p:blipFill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7"/>
                </a:ext>
              </a:extLst>
            </a:blip>
            <a:srcRect b="60007"/>
            <a:stretch>
              <a:fillRect/>
            </a:stretch>
          </p:blipFill>
          <p:spPr>
            <a:xfrm>
              <a:off x="7848600" y="342900"/>
              <a:ext cx="2534241" cy="1390747"/>
            </a:xfrm>
            <a:prstGeom prst="rect">
              <a:avLst/>
            </a:prstGeom>
          </p:spPr>
        </p:pic>
        <p:sp>
          <p:nvSpPr>
            <p:cNvPr id="23" name="TextBox 22"/>
            <p:cNvSpPr txBox="1"/>
            <p:nvPr/>
          </p:nvSpPr>
          <p:spPr>
            <a:xfrm>
              <a:off x="7943738" y="740866"/>
              <a:ext cx="2343964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400" b="1" dirty="0" err="1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Giải</a:t>
              </a:r>
              <a:endParaRPr lang="en-US" sz="4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28" name="Picture 27"/>
          <p:cNvPicPr>
            <a:picLocks noChangeAspect="1"/>
          </p:cNvPicPr>
          <p:nvPr/>
        </p:nvPicPr>
        <p:blipFill rotWithShape="1">
          <a:blip r:embed="rId2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89"/>
          <a:stretch/>
        </p:blipFill>
        <p:spPr>
          <a:xfrm>
            <a:off x="14772914" y="494276"/>
            <a:ext cx="3265566" cy="2953666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/>
              <p:cNvSpPr/>
              <p:nvPr/>
            </p:nvSpPr>
            <p:spPr>
              <a:xfrm>
                <a:off x="1850185" y="2008422"/>
                <a:ext cx="15773400" cy="757322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4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nl-NL" sz="4200" dirty="0"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b) </a:t>
                </a:r>
                <a:r>
                  <a:rPr lang="nl-NL" sz="4200" dirty="0" smtClean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Biến </a:t>
                </a:r>
                <a:r>
                  <a:rPr lang="nl-NL" sz="42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cố E xảy ra khi mũi tên dừng ở hình quạt OAB.</a:t>
                </a:r>
                <a:endParaRPr lang="en-US" sz="42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4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nl-NL" sz="4200" dirty="0" smtClean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   Biến </a:t>
                </a:r>
                <a:r>
                  <a:rPr lang="nl-NL" sz="42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cố F xảy ra khi mũi tên dừng ở hình quạt OBC.</a:t>
                </a:r>
                <a:endParaRPr lang="en-US" sz="42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4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nl-NL" sz="4200" dirty="0" smtClean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   Biến </a:t>
                </a:r>
                <a:r>
                  <a:rPr lang="nl-NL" sz="42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cố G xảy ra khi mũi tên dừng ở hình quạt OCA.</a:t>
                </a:r>
                <a:endParaRPr lang="en-US" sz="42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4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nl-NL" sz="42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Vì ba hình quạt này có diện tích bằng nhau nênn ba biến cố E, F, G là đồng khả năng.</a:t>
                </a:r>
                <a:endParaRPr lang="en-US" sz="42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4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nl-NL" sz="4200" dirty="0" smtClean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Vì </a:t>
                </a:r>
                <a:r>
                  <a:rPr lang="nl-NL" sz="42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luôn xảy ra duy nhất một biến cố trong ba biến cố này </a:t>
                </a:r>
                <a:endParaRPr lang="en-US" sz="42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4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14:m>
                  <m:oMath xmlns:m="http://schemas.openxmlformats.org/officeDocument/2006/math">
                    <m:r>
                      <a:rPr lang="nl-NL" sz="42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⇒</m:t>
                    </m:r>
                  </m:oMath>
                </a14:m>
                <a:r>
                  <a:rPr lang="nl-NL" sz="42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Xác suất của biến cố E, F, G bằng nhau và bằng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2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nl-NL" sz="42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nl-NL" sz="42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nl-NL" sz="42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.</a:t>
                </a:r>
                <a:endParaRPr lang="en-US" sz="42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50185" y="2008422"/>
                <a:ext cx="15773400" cy="7573227"/>
              </a:xfrm>
              <a:prstGeom prst="rect">
                <a:avLst/>
              </a:prstGeom>
              <a:blipFill rotWithShape="0">
                <a:blip r:embed="rId22"/>
                <a:stretch>
                  <a:fillRect l="-1508" r="-146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595914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E6A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 b="23808"/>
          <a:stretch>
            <a:fillRect/>
          </a:stretch>
        </p:blipFill>
        <p:spPr>
          <a:xfrm rot="-118193">
            <a:off x="1085521" y="2036724"/>
            <a:ext cx="8093245" cy="8461556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 b="23808"/>
          <a:stretch>
            <a:fillRect/>
          </a:stretch>
        </p:blipFill>
        <p:spPr>
          <a:xfrm rot="-118193">
            <a:off x="8960917" y="1768684"/>
            <a:ext cx="8093245" cy="8461556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 r="12133" b="40806"/>
          <a:stretch>
            <a:fillRect/>
          </a:stretch>
        </p:blipFill>
        <p:spPr>
          <a:xfrm>
            <a:off x="15717566" y="8980112"/>
            <a:ext cx="2570434" cy="1662387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15476985" y="867610"/>
            <a:ext cx="1981353" cy="2343536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1239082">
            <a:off x="51084" y="9002591"/>
            <a:ext cx="1996757" cy="653484"/>
          </a:xfrm>
          <a:prstGeom prst="rect">
            <a:avLst/>
          </a:prstGeom>
        </p:spPr>
      </p:pic>
      <p:grpSp>
        <p:nvGrpSpPr>
          <p:cNvPr id="27" name="Group 26"/>
          <p:cNvGrpSpPr/>
          <p:nvPr/>
        </p:nvGrpSpPr>
        <p:grpSpPr>
          <a:xfrm>
            <a:off x="685800" y="1829799"/>
            <a:ext cx="6217454" cy="958270"/>
            <a:chOff x="768732" y="1728405"/>
            <a:chExt cx="6217454" cy="958270"/>
          </a:xfrm>
        </p:grpSpPr>
        <p:grpSp>
          <p:nvGrpSpPr>
            <p:cNvPr id="8" name="Group 8"/>
            <p:cNvGrpSpPr/>
            <p:nvPr/>
          </p:nvGrpSpPr>
          <p:grpSpPr>
            <a:xfrm rot="-143938">
              <a:off x="778617" y="1728405"/>
              <a:ext cx="6200011" cy="958270"/>
              <a:chOff x="0" y="0"/>
              <a:chExt cx="5491572" cy="848774"/>
            </a:xfrm>
          </p:grpSpPr>
          <p:sp>
            <p:nvSpPr>
              <p:cNvPr id="9" name="Freeform 9"/>
              <p:cNvSpPr/>
              <p:nvPr/>
            </p:nvSpPr>
            <p:spPr>
              <a:xfrm>
                <a:off x="0" y="0"/>
                <a:ext cx="5491572" cy="848774"/>
              </a:xfrm>
              <a:custGeom>
                <a:avLst/>
                <a:gdLst/>
                <a:ahLst/>
                <a:cxnLst/>
                <a:rect l="l" t="t" r="r" b="b"/>
                <a:pathLst>
                  <a:path w="5491572" h="848774">
                    <a:moveTo>
                      <a:pt x="5367112" y="848774"/>
                    </a:moveTo>
                    <a:lnTo>
                      <a:pt x="124460" y="848774"/>
                    </a:lnTo>
                    <a:cubicBezTo>
                      <a:pt x="55880" y="848774"/>
                      <a:pt x="0" y="792894"/>
                      <a:pt x="0" y="724314"/>
                    </a:cubicBezTo>
                    <a:lnTo>
                      <a:pt x="0" y="124460"/>
                    </a:lnTo>
                    <a:cubicBezTo>
                      <a:pt x="0" y="55880"/>
                      <a:pt x="55880" y="0"/>
                      <a:pt x="124460" y="0"/>
                    </a:cubicBezTo>
                    <a:lnTo>
                      <a:pt x="5367112" y="0"/>
                    </a:lnTo>
                    <a:cubicBezTo>
                      <a:pt x="5435692" y="0"/>
                      <a:pt x="5491572" y="55880"/>
                      <a:pt x="5491572" y="124460"/>
                    </a:cubicBezTo>
                    <a:lnTo>
                      <a:pt x="5491572" y="724314"/>
                    </a:lnTo>
                    <a:cubicBezTo>
                      <a:pt x="5491572" y="792894"/>
                      <a:pt x="5435692" y="848774"/>
                      <a:pt x="5367112" y="848774"/>
                    </a:cubicBezTo>
                    <a:close/>
                  </a:path>
                </a:pathLst>
              </a:custGeom>
              <a:solidFill>
                <a:srgbClr val="F46E16"/>
              </a:solidFill>
            </p:spPr>
          </p:sp>
        </p:grpSp>
        <p:sp>
          <p:nvSpPr>
            <p:cNvPr id="11" name="TextBox 11"/>
            <p:cNvSpPr txBox="1"/>
            <p:nvPr/>
          </p:nvSpPr>
          <p:spPr>
            <a:xfrm rot="-140663">
              <a:off x="768732" y="1853623"/>
              <a:ext cx="6217454" cy="64120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5040"/>
                </a:lnSpc>
                <a:spcBef>
                  <a:spcPct val="0"/>
                </a:spcBef>
              </a:pPr>
              <a:r>
                <a:rPr lang="en-US" sz="4400" b="1" u="none" spc="179" dirty="0" err="1" smtClean="0"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Bài</a:t>
              </a:r>
              <a:r>
                <a:rPr lang="en-US" sz="4400" b="1" u="none" spc="179" dirty="0" smtClean="0"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8.8(SGK-tr57)</a:t>
              </a:r>
              <a:endParaRPr lang="en-US" sz="4400" b="1" u="none" spc="179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22" name="Picture 2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 r="56286" b="40806"/>
          <a:stretch>
            <a:fillRect/>
          </a:stretch>
        </p:blipFill>
        <p:spPr>
          <a:xfrm>
            <a:off x="17249775" y="7418824"/>
            <a:ext cx="1278806" cy="1662387"/>
          </a:xfrm>
          <a:prstGeom prst="rect">
            <a:avLst/>
          </a:prstGeom>
        </p:spPr>
      </p:pic>
      <p:sp>
        <p:nvSpPr>
          <p:cNvPr id="26" name="TextBox 18"/>
          <p:cNvSpPr txBox="1"/>
          <p:nvPr/>
        </p:nvSpPr>
        <p:spPr>
          <a:xfrm>
            <a:off x="3581400" y="599701"/>
            <a:ext cx="11219929" cy="9620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8000"/>
              </a:lnSpc>
              <a:spcBef>
                <a:spcPct val="0"/>
              </a:spcBef>
            </a:pPr>
            <a:r>
              <a:rPr lang="en-US" sz="6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LUYỆN TẬP</a:t>
            </a:r>
            <a:endParaRPr lang="en-US" sz="6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1372259" y="2993355"/>
            <a:ext cx="14909795" cy="637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70000"/>
              </a:lnSpc>
            </a:pPr>
            <a:r>
              <a:rPr lang="vi-VN" sz="4000" dirty="0">
                <a:latin typeface="Arial" panose="020B0604020202020204" pitchFamily="34" charset="0"/>
                <a:cs typeface="Arial" panose="020B0604020202020204" pitchFamily="34" charset="0"/>
              </a:rPr>
              <a:t>Một túi đựng các tấm thẻ được ghi số 9; 12; 15; 18; 21; 24. Rút ngẫu nhiên một tấm thẻ trong túi. Chọn từ thích hợp (chắc chắn, không thể, ngẫu nhiên) thay vào dấu "?" trong các câu sau:</a:t>
            </a:r>
          </a:p>
          <a:p>
            <a:pPr marL="571500" indent="-571500" algn="just">
              <a:lnSpc>
                <a:spcPct val="170000"/>
              </a:lnSpc>
              <a:buFont typeface="Arial" panose="020B0604020202020204" pitchFamily="34" charset="0"/>
              <a:buChar char="•"/>
            </a:pPr>
            <a:r>
              <a:rPr lang="vi-VN" sz="4000" dirty="0">
                <a:latin typeface="Arial" panose="020B0604020202020204" pitchFamily="34" charset="0"/>
                <a:cs typeface="Arial" panose="020B0604020202020204" pitchFamily="34" charset="0"/>
              </a:rPr>
              <a:t>Biến cố A: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vi-VN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Rút </a:t>
            </a:r>
            <a:r>
              <a:rPr lang="vi-VN" sz="4000" dirty="0">
                <a:latin typeface="Arial" panose="020B0604020202020204" pitchFamily="34" charset="0"/>
                <a:cs typeface="Arial" panose="020B0604020202020204" pitchFamily="34" charset="0"/>
              </a:rPr>
              <a:t>được thẻ ghi số là số </a:t>
            </a:r>
            <a:r>
              <a:rPr lang="vi-VN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chẵn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r>
              <a:rPr lang="vi-VN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4000" dirty="0">
                <a:latin typeface="Arial" panose="020B0604020202020204" pitchFamily="34" charset="0"/>
                <a:cs typeface="Arial" panose="020B0604020202020204" pitchFamily="34" charset="0"/>
              </a:rPr>
              <a:t>là biến cố </a:t>
            </a:r>
            <a:r>
              <a:rPr lang="vi-VN" sz="4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.?.</a:t>
            </a:r>
          </a:p>
          <a:p>
            <a:pPr marL="571500" indent="-571500" algn="just">
              <a:lnSpc>
                <a:spcPct val="170000"/>
              </a:lnSpc>
              <a:buFont typeface="Arial" panose="020B0604020202020204" pitchFamily="34" charset="0"/>
              <a:buChar char="•"/>
            </a:pPr>
            <a:r>
              <a:rPr lang="vi-VN" sz="4000" dirty="0">
                <a:latin typeface="Arial" panose="020B0604020202020204" pitchFamily="34" charset="0"/>
                <a:cs typeface="Arial" panose="020B0604020202020204" pitchFamily="34" charset="0"/>
              </a:rPr>
              <a:t>Biến cố B: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vi-VN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Rút </a:t>
            </a:r>
            <a:r>
              <a:rPr lang="vi-VN" sz="4000" dirty="0">
                <a:latin typeface="Arial" panose="020B0604020202020204" pitchFamily="34" charset="0"/>
                <a:cs typeface="Arial" panose="020B0604020202020204" pitchFamily="34" charset="0"/>
              </a:rPr>
              <a:t>được thẻ ghi số chia hết cho 3” là biến cố </a:t>
            </a:r>
            <a:r>
              <a:rPr lang="vi-VN" sz="4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.?.</a:t>
            </a:r>
          </a:p>
          <a:p>
            <a:pPr marL="571500" indent="-571500" algn="just">
              <a:lnSpc>
                <a:spcPct val="170000"/>
              </a:lnSpc>
              <a:buFont typeface="Arial" panose="020B0604020202020204" pitchFamily="34" charset="0"/>
              <a:buChar char="•"/>
            </a:pPr>
            <a:r>
              <a:rPr lang="vi-VN" sz="4000" dirty="0">
                <a:latin typeface="Arial" panose="020B0604020202020204" pitchFamily="34" charset="0"/>
                <a:cs typeface="Arial" panose="020B0604020202020204" pitchFamily="34" charset="0"/>
              </a:rPr>
              <a:t>Biến cố C: “Rút được thẻ ghi số chia hết cho 10” là biến cố </a:t>
            </a:r>
            <a:r>
              <a:rPr lang="vi-VN" sz="4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.?.</a:t>
            </a:r>
          </a:p>
        </p:txBody>
      </p:sp>
      <p:grpSp>
        <p:nvGrpSpPr>
          <p:cNvPr id="31" name="Group 30"/>
          <p:cNvGrpSpPr/>
          <p:nvPr/>
        </p:nvGrpSpPr>
        <p:grpSpPr>
          <a:xfrm>
            <a:off x="14210174" y="6355983"/>
            <a:ext cx="2733475" cy="707886"/>
            <a:chOff x="14249401" y="6290362"/>
            <a:chExt cx="2733475" cy="707886"/>
          </a:xfrm>
        </p:grpSpPr>
        <p:sp>
          <p:nvSpPr>
            <p:cNvPr id="29" name="TextBox 28"/>
            <p:cNvSpPr txBox="1"/>
            <p:nvPr/>
          </p:nvSpPr>
          <p:spPr>
            <a:xfrm>
              <a:off x="14249401" y="6290362"/>
              <a:ext cx="1468166" cy="707886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n-US" sz="4000" dirty="0" err="1" smtClean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ngẫu</a:t>
              </a:r>
              <a:endParaRPr lang="en-US" sz="4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0" name="Rectangle 29"/>
            <p:cNvSpPr/>
            <p:nvPr/>
          </p:nvSpPr>
          <p:spPr>
            <a:xfrm>
              <a:off x="15543058" y="6290362"/>
              <a:ext cx="1439818" cy="70788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/>
              <a:r>
                <a:rPr lang="en-US" sz="4000" dirty="0" err="1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nhiên</a:t>
              </a:r>
              <a:endParaRPr lang="en-US" sz="4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2" name="Group 31"/>
          <p:cNvGrpSpPr/>
          <p:nvPr/>
        </p:nvGrpSpPr>
        <p:grpSpPr>
          <a:xfrm>
            <a:off x="15058761" y="7394377"/>
            <a:ext cx="2551734" cy="709910"/>
            <a:chOff x="14249401" y="6290362"/>
            <a:chExt cx="2551734" cy="709910"/>
          </a:xfrm>
        </p:grpSpPr>
        <p:sp>
          <p:nvSpPr>
            <p:cNvPr id="33" name="TextBox 32"/>
            <p:cNvSpPr txBox="1"/>
            <p:nvPr/>
          </p:nvSpPr>
          <p:spPr>
            <a:xfrm>
              <a:off x="14249401" y="6290362"/>
              <a:ext cx="1468166" cy="707886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n-US" sz="4000" dirty="0" err="1" smtClean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chắc</a:t>
              </a:r>
              <a:endParaRPr lang="en-US" sz="4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4" name="Rectangle 33"/>
            <p:cNvSpPr/>
            <p:nvPr/>
          </p:nvSpPr>
          <p:spPr>
            <a:xfrm>
              <a:off x="15503985" y="6292386"/>
              <a:ext cx="1297150" cy="70788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/>
              <a:r>
                <a:rPr lang="en-US" sz="4000" dirty="0" err="1" smtClean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chắn</a:t>
              </a:r>
              <a:endParaRPr lang="en-US" sz="4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5" name="Group 34"/>
          <p:cNvGrpSpPr/>
          <p:nvPr/>
        </p:nvGrpSpPr>
        <p:grpSpPr>
          <a:xfrm>
            <a:off x="15301635" y="8396950"/>
            <a:ext cx="2440966" cy="715082"/>
            <a:chOff x="14249401" y="6290362"/>
            <a:chExt cx="2440966" cy="715082"/>
          </a:xfrm>
        </p:grpSpPr>
        <p:sp>
          <p:nvSpPr>
            <p:cNvPr id="36" name="TextBox 35"/>
            <p:cNvSpPr txBox="1"/>
            <p:nvPr/>
          </p:nvSpPr>
          <p:spPr>
            <a:xfrm>
              <a:off x="14249401" y="6290362"/>
              <a:ext cx="1608508" cy="707886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n-US" sz="4000" dirty="0" err="1" smtClean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không</a:t>
              </a:r>
              <a:endParaRPr lang="en-US" sz="4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7" name="Rectangle 36"/>
            <p:cNvSpPr/>
            <p:nvPr/>
          </p:nvSpPr>
          <p:spPr>
            <a:xfrm>
              <a:off x="15792364" y="6297558"/>
              <a:ext cx="898003" cy="70788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/>
              <a:r>
                <a:rPr lang="en-US" sz="4000" dirty="0" err="1" smtClean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thể</a:t>
              </a:r>
              <a:endParaRPr lang="en-US" sz="4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</p:cSld>
  <p:clrMapOvr>
    <a:masterClrMapping/>
  </p:clrMapOvr>
  <p:transition spd="med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E6A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4"/>
          <p:cNvGrpSpPr/>
          <p:nvPr/>
        </p:nvGrpSpPr>
        <p:grpSpPr>
          <a:xfrm>
            <a:off x="1315225" y="1028700"/>
            <a:ext cx="15522666" cy="8534400"/>
            <a:chOff x="0" y="0"/>
            <a:chExt cx="26093395" cy="4159309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26093396" cy="4159309"/>
            </a:xfrm>
            <a:custGeom>
              <a:avLst/>
              <a:gdLst/>
              <a:ahLst/>
              <a:cxnLst/>
              <a:rect l="l" t="t" r="r" b="b"/>
              <a:pathLst>
                <a:path w="26093396" h="4159309">
                  <a:moveTo>
                    <a:pt x="25788595" y="0"/>
                  </a:moveTo>
                  <a:lnTo>
                    <a:pt x="304800" y="0"/>
                  </a:lnTo>
                  <a:cubicBezTo>
                    <a:pt x="135890" y="0"/>
                    <a:pt x="0" y="135890"/>
                    <a:pt x="0" y="304800"/>
                  </a:cubicBezTo>
                  <a:lnTo>
                    <a:pt x="0" y="3854509"/>
                  </a:lnTo>
                  <a:cubicBezTo>
                    <a:pt x="0" y="4023419"/>
                    <a:pt x="135890" y="4159309"/>
                    <a:pt x="304800" y="4159309"/>
                  </a:cubicBezTo>
                  <a:lnTo>
                    <a:pt x="25788595" y="4159309"/>
                  </a:lnTo>
                  <a:cubicBezTo>
                    <a:pt x="25957506" y="4159309"/>
                    <a:pt x="26093396" y="4023419"/>
                    <a:pt x="26093396" y="3854509"/>
                  </a:cubicBezTo>
                  <a:lnTo>
                    <a:pt x="26093396" y="304800"/>
                  </a:lnTo>
                  <a:cubicBezTo>
                    <a:pt x="26093396" y="135890"/>
                    <a:pt x="25957506" y="0"/>
                    <a:pt x="25788595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20" name="Group 19"/>
          <p:cNvGrpSpPr/>
          <p:nvPr/>
        </p:nvGrpSpPr>
        <p:grpSpPr>
          <a:xfrm>
            <a:off x="699476" y="796564"/>
            <a:ext cx="6504543" cy="958270"/>
            <a:chOff x="846298" y="1233217"/>
            <a:chExt cx="6504543" cy="958270"/>
          </a:xfrm>
        </p:grpSpPr>
        <p:grpSp>
          <p:nvGrpSpPr>
            <p:cNvPr id="10" name="Group 10"/>
            <p:cNvGrpSpPr/>
            <p:nvPr/>
          </p:nvGrpSpPr>
          <p:grpSpPr>
            <a:xfrm rot="-143938">
              <a:off x="846298" y="1233217"/>
              <a:ext cx="6504543" cy="958270"/>
              <a:chOff x="0" y="0"/>
              <a:chExt cx="5761308" cy="848774"/>
            </a:xfrm>
          </p:grpSpPr>
          <p:sp>
            <p:nvSpPr>
              <p:cNvPr id="11" name="Freeform 11"/>
              <p:cNvSpPr/>
              <p:nvPr/>
            </p:nvSpPr>
            <p:spPr>
              <a:xfrm>
                <a:off x="0" y="0"/>
                <a:ext cx="5761308" cy="848774"/>
              </a:xfrm>
              <a:custGeom>
                <a:avLst/>
                <a:gdLst/>
                <a:ahLst/>
                <a:cxnLst/>
                <a:rect l="l" t="t" r="r" b="b"/>
                <a:pathLst>
                  <a:path w="5761308" h="848774">
                    <a:moveTo>
                      <a:pt x="5636848" y="848774"/>
                    </a:moveTo>
                    <a:lnTo>
                      <a:pt x="124460" y="848774"/>
                    </a:lnTo>
                    <a:cubicBezTo>
                      <a:pt x="55880" y="848774"/>
                      <a:pt x="0" y="792894"/>
                      <a:pt x="0" y="724314"/>
                    </a:cubicBezTo>
                    <a:lnTo>
                      <a:pt x="0" y="124460"/>
                    </a:lnTo>
                    <a:cubicBezTo>
                      <a:pt x="0" y="55880"/>
                      <a:pt x="55880" y="0"/>
                      <a:pt x="124460" y="0"/>
                    </a:cubicBezTo>
                    <a:lnTo>
                      <a:pt x="5636848" y="0"/>
                    </a:lnTo>
                    <a:cubicBezTo>
                      <a:pt x="5705428" y="0"/>
                      <a:pt x="5761308" y="55880"/>
                      <a:pt x="5761308" y="124460"/>
                    </a:cubicBezTo>
                    <a:lnTo>
                      <a:pt x="5761308" y="724314"/>
                    </a:lnTo>
                    <a:cubicBezTo>
                      <a:pt x="5761308" y="792894"/>
                      <a:pt x="5705428" y="848774"/>
                      <a:pt x="5636848" y="848774"/>
                    </a:cubicBezTo>
                    <a:close/>
                  </a:path>
                </a:pathLst>
              </a:custGeom>
              <a:solidFill>
                <a:srgbClr val="F46E16"/>
              </a:solidFill>
            </p:spPr>
          </p:sp>
        </p:grpSp>
        <p:sp>
          <p:nvSpPr>
            <p:cNvPr id="12" name="TextBox 12"/>
            <p:cNvSpPr txBox="1"/>
            <p:nvPr/>
          </p:nvSpPr>
          <p:spPr>
            <a:xfrm rot="-140663">
              <a:off x="1284892" y="1391752"/>
              <a:ext cx="5678414" cy="64120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5040"/>
                </a:lnSpc>
                <a:spcBef>
                  <a:spcPct val="0"/>
                </a:spcBef>
              </a:pPr>
              <a:r>
                <a:rPr lang="en-US" sz="4400" b="1" spc="179" dirty="0" err="1" smtClean="0"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Bài</a:t>
              </a:r>
              <a:r>
                <a:rPr lang="en-US" sz="4400" b="1" spc="179" dirty="0" smtClean="0"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8.10 (SGK-tr57)</a:t>
              </a:r>
              <a:endParaRPr lang="en-US" sz="4400" b="1" spc="179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13" name="Picture 1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 t="47409"/>
          <a:stretch>
            <a:fillRect/>
          </a:stretch>
        </p:blipFill>
        <p:spPr>
          <a:xfrm>
            <a:off x="14888829" y="-339"/>
            <a:ext cx="3399171" cy="1716150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16195403" y="8018589"/>
            <a:ext cx="2127794" cy="2479421"/>
          </a:xfrm>
          <a:prstGeom prst="rect">
            <a:avLst/>
          </a:prstGeom>
        </p:spPr>
      </p:pic>
      <p:pic>
        <p:nvPicPr>
          <p:cNvPr id="15" name="Picture 15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 rot="3297334">
            <a:off x="547635" y="8074288"/>
            <a:ext cx="1263694" cy="2324521"/>
          </a:xfrm>
          <a:prstGeom prst="rect">
            <a:avLst/>
          </a:prstGeom>
        </p:spPr>
      </p:pic>
      <p:pic>
        <p:nvPicPr>
          <p:cNvPr id="16" name="Picture 16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>
            <a:off x="626333" y="4460613"/>
            <a:ext cx="1377783" cy="1227479"/>
          </a:xfrm>
          <a:prstGeom prst="rect">
            <a:avLst/>
          </a:prstGeom>
        </p:spPr>
      </p:pic>
      <p:pic>
        <p:nvPicPr>
          <p:cNvPr id="17" name="Picture 17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5"/>
              </a:ext>
            </a:extLst>
          </a:blip>
          <a:srcRect/>
          <a:stretch>
            <a:fillRect/>
          </a:stretch>
        </p:blipFill>
        <p:spPr>
          <a:xfrm rot="-1169536">
            <a:off x="14316481" y="9243012"/>
            <a:ext cx="1571166" cy="514200"/>
          </a:xfrm>
          <a:prstGeom prst="rect">
            <a:avLst/>
          </a:prstGeom>
        </p:spPr>
      </p:pic>
      <p:pic>
        <p:nvPicPr>
          <p:cNvPr id="18" name="Picture 18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7"/>
              </a:ext>
            </a:extLst>
          </a:blip>
          <a:srcRect/>
          <a:stretch>
            <a:fillRect/>
          </a:stretch>
        </p:blipFill>
        <p:spPr>
          <a:xfrm>
            <a:off x="17259300" y="1712352"/>
            <a:ext cx="1085010" cy="1550014"/>
          </a:xfrm>
          <a:prstGeom prst="rect">
            <a:avLst/>
          </a:prstGeom>
        </p:spPr>
      </p:pic>
      <p:sp>
        <p:nvSpPr>
          <p:cNvPr id="19" name="Rectangle 18"/>
          <p:cNvSpPr/>
          <p:nvPr/>
        </p:nvSpPr>
        <p:spPr>
          <a:xfrm>
            <a:off x="2244833" y="1886830"/>
            <a:ext cx="14053088" cy="72019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sz="4400" dirty="0">
                <a:latin typeface="Arial" panose="020B0604020202020204" pitchFamily="34" charset="0"/>
                <a:cs typeface="Arial" panose="020B0604020202020204" pitchFamily="34" charset="0"/>
              </a:rPr>
              <a:t>Trong một chiếc hộp có 15 quả cầu màu xanh, 15 quả cầu màu đỏ. Lấy ngẫu nhiên một quả cầu từ trong hộp. Xét hai biến cố sau:</a:t>
            </a:r>
          </a:p>
          <a:p>
            <a:pPr algn="just">
              <a:lnSpc>
                <a:spcPct val="150000"/>
              </a:lnSpc>
            </a:pPr>
            <a:r>
              <a:rPr lang="vi-VN" sz="4400" dirty="0">
                <a:latin typeface="Arial" panose="020B0604020202020204" pitchFamily="34" charset="0"/>
                <a:cs typeface="Arial" panose="020B0604020202020204" pitchFamily="34" charset="0"/>
              </a:rPr>
              <a:t>A: “Lấy được quả cầu màu </a:t>
            </a:r>
            <a:r>
              <a:rPr lang="vi-VN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đỏ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r>
              <a:rPr lang="vi-VN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4400" dirty="0">
                <a:latin typeface="Arial" panose="020B0604020202020204" pitchFamily="34" charset="0"/>
                <a:cs typeface="Arial" panose="020B0604020202020204" pitchFamily="34" charset="0"/>
              </a:rPr>
              <a:t>và B: 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vi-VN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Lấy </a:t>
            </a:r>
            <a:r>
              <a:rPr lang="vi-VN" sz="4400" dirty="0">
                <a:latin typeface="Arial" panose="020B0604020202020204" pitchFamily="34" charset="0"/>
                <a:cs typeface="Arial" panose="020B0604020202020204" pitchFamily="34" charset="0"/>
              </a:rPr>
              <a:t>được quả cầu màu xanh”.</a:t>
            </a:r>
          </a:p>
          <a:p>
            <a:pPr algn="just">
              <a:lnSpc>
                <a:spcPct val="150000"/>
              </a:lnSpc>
            </a:pPr>
            <a:r>
              <a:rPr lang="vi-VN" sz="4400" dirty="0">
                <a:latin typeface="Arial" panose="020B0604020202020204" pitchFamily="34" charset="0"/>
                <a:cs typeface="Arial" panose="020B0604020202020204" pitchFamily="34" charset="0"/>
              </a:rPr>
              <a:t>a) Hai biến cố A và B có đồng khả năng không? Vì sao?</a:t>
            </a:r>
          </a:p>
          <a:p>
            <a:pPr algn="just">
              <a:lnSpc>
                <a:spcPct val="150000"/>
              </a:lnSpc>
            </a:pPr>
            <a:r>
              <a:rPr lang="vi-VN" sz="4400" dirty="0">
                <a:latin typeface="Arial" panose="020B0604020202020204" pitchFamily="34" charset="0"/>
                <a:cs typeface="Arial" panose="020B0604020202020204" pitchFamily="34" charset="0"/>
              </a:rPr>
              <a:t>b) Tìm xác suất của biến cố A và biến cố B.</a:t>
            </a:r>
          </a:p>
        </p:txBody>
      </p:sp>
    </p:spTree>
  </p:cSld>
  <p:clrMapOvr>
    <a:masterClrMapping/>
  </p:clrMapOvr>
  <p:transition spd="med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E6A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 r="37509"/>
          <a:stretch>
            <a:fillRect/>
          </a:stretch>
        </p:blipFill>
        <p:spPr>
          <a:xfrm rot="-8969610">
            <a:off x="-358824" y="219323"/>
            <a:ext cx="2349620" cy="758832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-1922401">
            <a:off x="-482231" y="1998884"/>
            <a:ext cx="2231749" cy="730391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1"/>
              </a:ext>
            </a:extLst>
          </a:blip>
          <a:srcRect t="40806" r="12133"/>
          <a:stretch>
            <a:fillRect/>
          </a:stretch>
        </p:blipFill>
        <p:spPr>
          <a:xfrm>
            <a:off x="15680910" y="0"/>
            <a:ext cx="2570434" cy="1662387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1"/>
              </a:ext>
            </a:extLst>
          </a:blip>
          <a:srcRect r="56286" b="40806"/>
          <a:stretch>
            <a:fillRect/>
          </a:stretch>
        </p:blipFill>
        <p:spPr>
          <a:xfrm>
            <a:off x="17430750" y="1532885"/>
            <a:ext cx="1278806" cy="1662387"/>
          </a:xfrm>
          <a:prstGeom prst="rect">
            <a:avLst/>
          </a:prstGeom>
        </p:spPr>
      </p:pic>
      <p:pic>
        <p:nvPicPr>
          <p:cNvPr id="15" name="Picture 15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 rot="605585">
            <a:off x="16730517" y="1255621"/>
            <a:ext cx="756373" cy="1276579"/>
          </a:xfrm>
          <a:prstGeom prst="rect">
            <a:avLst/>
          </a:prstGeom>
        </p:spPr>
      </p:pic>
      <p:pic>
        <p:nvPicPr>
          <p:cNvPr id="17" name="Picture 17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1"/>
              </a:ext>
            </a:extLst>
          </a:blip>
          <a:srcRect b="43522"/>
          <a:stretch>
            <a:fillRect/>
          </a:stretch>
        </p:blipFill>
        <p:spPr>
          <a:xfrm>
            <a:off x="0" y="8367774"/>
            <a:ext cx="3546575" cy="1922893"/>
          </a:xfrm>
          <a:prstGeom prst="rect">
            <a:avLst/>
          </a:prstGeom>
        </p:spPr>
      </p:pic>
      <p:pic>
        <p:nvPicPr>
          <p:cNvPr id="18" name="Picture 18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 rot="605585">
            <a:off x="-46394" y="7034797"/>
            <a:ext cx="756373" cy="1276579"/>
          </a:xfrm>
          <a:prstGeom prst="rect">
            <a:avLst/>
          </a:prstGeom>
        </p:spPr>
      </p:pic>
      <p:grpSp>
        <p:nvGrpSpPr>
          <p:cNvPr id="21" name="Group 20"/>
          <p:cNvGrpSpPr/>
          <p:nvPr/>
        </p:nvGrpSpPr>
        <p:grpSpPr>
          <a:xfrm>
            <a:off x="7947387" y="633821"/>
            <a:ext cx="2534241" cy="1390747"/>
            <a:chOff x="7848600" y="342900"/>
            <a:chExt cx="2534241" cy="1390747"/>
          </a:xfrm>
        </p:grpSpPr>
        <p:pic>
          <p:nvPicPr>
            <p:cNvPr id="22" name="Picture 13"/>
            <p:cNvPicPr>
              <a:picLocks noChangeAspect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7"/>
                </a:ext>
              </a:extLst>
            </a:blip>
            <a:srcRect b="60007"/>
            <a:stretch>
              <a:fillRect/>
            </a:stretch>
          </p:blipFill>
          <p:spPr>
            <a:xfrm>
              <a:off x="7848600" y="342900"/>
              <a:ext cx="2534241" cy="1390747"/>
            </a:xfrm>
            <a:prstGeom prst="rect">
              <a:avLst/>
            </a:prstGeom>
          </p:spPr>
        </p:pic>
        <p:sp>
          <p:nvSpPr>
            <p:cNvPr id="23" name="TextBox 22"/>
            <p:cNvSpPr txBox="1"/>
            <p:nvPr/>
          </p:nvSpPr>
          <p:spPr>
            <a:xfrm>
              <a:off x="7943738" y="740866"/>
              <a:ext cx="2343964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400" b="1" dirty="0" err="1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Giải</a:t>
              </a:r>
              <a:endParaRPr lang="en-US" sz="4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4" name="Rectangle 23"/>
          <p:cNvSpPr/>
          <p:nvPr/>
        </p:nvSpPr>
        <p:spPr>
          <a:xfrm>
            <a:off x="1461005" y="2537774"/>
            <a:ext cx="11718914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sz="4400" dirty="0">
                <a:latin typeface="Arial" panose="020B0604020202020204" pitchFamily="34" charset="0"/>
                <a:cs typeface="Arial" panose="020B0604020202020204" pitchFamily="34" charset="0"/>
              </a:rPr>
              <a:t>a) Hai biến cố A và B có đồng khả năng. Bởi vì quả cầu được lấy ngẫu nhiên; số quả cầu màu xanh và số quả cầu màu đỏ bằng nhau nên xác suất của các biến cố bằng nhau.</a:t>
            </a:r>
            <a:endParaRPr lang="en-US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8" name="Picture 27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3925246" y="3109528"/>
            <a:ext cx="3505504" cy="3237257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9" name="Rectangle 28"/>
              <p:cNvSpPr/>
              <p:nvPr/>
            </p:nvSpPr>
            <p:spPr>
              <a:xfrm>
                <a:off x="1512418" y="6641932"/>
                <a:ext cx="16738926" cy="185243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sz="4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b)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Xác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suất</a:t>
                </a:r>
                <a:r>
                  <a:rPr lang="en-US" sz="4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của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biến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cố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A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và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biến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cố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B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bằng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nhau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và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bằng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4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5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en-US" sz="5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4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en-US" sz="4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9" name="Rectangle 2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12418" y="6641932"/>
                <a:ext cx="16738926" cy="1852430"/>
              </a:xfrm>
              <a:prstGeom prst="rect">
                <a:avLst/>
              </a:prstGeom>
              <a:blipFill rotWithShape="0">
                <a:blip r:embed="rId16"/>
                <a:stretch>
                  <a:fillRect l="-145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29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>
            <a:extLst>
              <a:ext uri="{FF2B5EF4-FFF2-40B4-BE49-F238E27FC236}">
                <a16:creationId xmlns="" xmlns:a16="http://schemas.microsoft.com/office/drawing/2014/main" id="{16893AB8-406D-FC72-4644-0155557EA20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8920717" y="717762"/>
            <a:ext cx="7151594" cy="9569238"/>
          </a:xfrm>
          <a:prstGeom prst="rect">
            <a:avLst/>
          </a:prstGeom>
        </p:spPr>
      </p:pic>
      <p:sp>
        <p:nvSpPr>
          <p:cNvPr id="23" name="Isosceles Triangle 22"/>
          <p:cNvSpPr/>
          <p:nvPr/>
        </p:nvSpPr>
        <p:spPr>
          <a:xfrm rot="16200000">
            <a:off x="16260806" y="3495970"/>
            <a:ext cx="908574" cy="1980107"/>
          </a:xfrm>
          <a:prstGeom prst="triangl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vi-VN" sz="2700">
              <a:solidFill>
                <a:prstClr val="white"/>
              </a:solidFill>
            </a:endParaRPr>
          </a:p>
        </p:txBody>
      </p:sp>
      <p:sp>
        <p:nvSpPr>
          <p:cNvPr id="26" name="Rounded Rectangle 25">
            <a:hlinkClick r:id="rId7" action="ppaction://hlinksldjump"/>
          </p:cNvPr>
          <p:cNvSpPr/>
          <p:nvPr/>
        </p:nvSpPr>
        <p:spPr>
          <a:xfrm>
            <a:off x="1286708" y="4167156"/>
            <a:ext cx="2006532" cy="2006532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GB" sz="6600" b="1" dirty="0">
                <a:solidFill>
                  <a:prstClr val="black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1</a:t>
            </a:r>
            <a:endParaRPr lang="vi-VN" sz="6600" b="1" dirty="0">
              <a:solidFill>
                <a:prstClr val="black"/>
              </a:solidFill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27" name="Rounded Rectangle 26">
            <a:hlinkClick r:id="rId8" action="ppaction://hlinksldjump"/>
          </p:cNvPr>
          <p:cNvSpPr/>
          <p:nvPr/>
        </p:nvSpPr>
        <p:spPr>
          <a:xfrm>
            <a:off x="3533583" y="4167156"/>
            <a:ext cx="2006532" cy="2006532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GB" sz="6600" b="1" dirty="0">
                <a:solidFill>
                  <a:prstClr val="black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2</a:t>
            </a:r>
            <a:endParaRPr lang="vi-VN" sz="6600" b="1" dirty="0">
              <a:solidFill>
                <a:prstClr val="black"/>
              </a:solidFill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28" name="Rounded Rectangle 27">
            <a:hlinkClick r:id="rId9" action="ppaction://hlinksldjump"/>
          </p:cNvPr>
          <p:cNvSpPr/>
          <p:nvPr/>
        </p:nvSpPr>
        <p:spPr>
          <a:xfrm>
            <a:off x="5780457" y="4167156"/>
            <a:ext cx="2006532" cy="2006532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GB" sz="6600" b="1" dirty="0">
                <a:solidFill>
                  <a:prstClr val="black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3</a:t>
            </a:r>
            <a:endParaRPr lang="vi-VN" sz="6600" b="1" dirty="0">
              <a:solidFill>
                <a:prstClr val="black"/>
              </a:solidFill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35" name="Rounded Rectangle 34">
            <a:hlinkClick r:id="rId10" action="ppaction://hlinksldjump"/>
          </p:cNvPr>
          <p:cNvSpPr/>
          <p:nvPr/>
        </p:nvSpPr>
        <p:spPr>
          <a:xfrm>
            <a:off x="2390471" y="6533128"/>
            <a:ext cx="2006532" cy="2006532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GB" sz="6600" b="1" dirty="0">
                <a:solidFill>
                  <a:prstClr val="black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4</a:t>
            </a:r>
            <a:endParaRPr lang="vi-VN" sz="6600" b="1" dirty="0">
              <a:solidFill>
                <a:prstClr val="black"/>
              </a:solidFill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36" name="Rounded Rectangle 35">
            <a:hlinkClick r:id="rId11" action="ppaction://hlinksldjump"/>
          </p:cNvPr>
          <p:cNvSpPr/>
          <p:nvPr/>
        </p:nvSpPr>
        <p:spPr>
          <a:xfrm>
            <a:off x="4637346" y="6533128"/>
            <a:ext cx="2006532" cy="2006532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GB" sz="6600" b="1" dirty="0">
                <a:solidFill>
                  <a:prstClr val="black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5</a:t>
            </a:r>
            <a:endParaRPr lang="vi-VN" sz="6600" b="1" dirty="0">
              <a:solidFill>
                <a:prstClr val="black"/>
              </a:solidFill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41" name="Rectangle 40"/>
          <p:cNvSpPr/>
          <p:nvPr/>
        </p:nvSpPr>
        <p:spPr>
          <a:xfrm>
            <a:off x="650420" y="946089"/>
            <a:ext cx="7674858" cy="2908489"/>
          </a:xfrm>
          <a:prstGeom prst="rect">
            <a:avLst/>
          </a:prstGeom>
          <a:noFill/>
        </p:spPr>
        <p:txBody>
          <a:bodyPr wrap="none" lIns="137160" tIns="68580" rIns="137160" bIns="68580">
            <a:spAutoFit/>
          </a:bodyPr>
          <a:lstStyle/>
          <a:p>
            <a:pPr algn="ctr">
              <a:defRPr/>
            </a:pPr>
            <a:r>
              <a:rPr lang="en-US" sz="9000" b="1" dirty="0">
                <a:ln w="6600">
                  <a:solidFill>
                    <a:srgbClr val="ED7D31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VÒNG QUAY </a:t>
            </a:r>
          </a:p>
          <a:p>
            <a:pPr algn="ctr">
              <a:defRPr/>
            </a:pPr>
            <a:r>
              <a:rPr lang="en-US" sz="9000" b="1" dirty="0">
                <a:ln w="6600">
                  <a:solidFill>
                    <a:srgbClr val="ED7D31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MAY MẮN</a:t>
            </a:r>
          </a:p>
        </p:txBody>
      </p:sp>
      <p:pic>
        <p:nvPicPr>
          <p:cNvPr id="44" name="Picture 43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7211" y="2154989"/>
            <a:ext cx="742950" cy="657225"/>
          </a:xfrm>
          <a:prstGeom prst="rect">
            <a:avLst/>
          </a:prstGeom>
        </p:spPr>
      </p:pic>
      <p:pic>
        <p:nvPicPr>
          <p:cNvPr id="45" name="Picture 44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4609" y="2697900"/>
            <a:ext cx="742950" cy="657225"/>
          </a:xfrm>
          <a:prstGeom prst="rect">
            <a:avLst/>
          </a:prstGeom>
        </p:spPr>
      </p:pic>
      <p:pic>
        <p:nvPicPr>
          <p:cNvPr id="46" name="Picture 45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8725" y="1907109"/>
            <a:ext cx="742950" cy="657225"/>
          </a:xfrm>
          <a:prstGeom prst="rect">
            <a:avLst/>
          </a:prstGeom>
        </p:spPr>
      </p:pic>
      <p:pic>
        <p:nvPicPr>
          <p:cNvPr id="47" name="Picture 46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67746" y="717763"/>
            <a:ext cx="1071563" cy="1785938"/>
          </a:xfrm>
          <a:prstGeom prst="rect">
            <a:avLst/>
          </a:prstGeom>
        </p:spPr>
      </p:pic>
      <p:pic>
        <p:nvPicPr>
          <p:cNvPr id="3" name="vongquay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14571228" y="-1040600"/>
            <a:ext cx="914400" cy="914400"/>
          </a:xfrm>
          <a:prstGeom prst="rect">
            <a:avLst/>
          </a:prstGeom>
        </p:spPr>
      </p:pic>
      <p:sp>
        <p:nvSpPr>
          <p:cNvPr id="31" name="Isosceles Triangle 30"/>
          <p:cNvSpPr/>
          <p:nvPr/>
        </p:nvSpPr>
        <p:spPr>
          <a:xfrm rot="16200000">
            <a:off x="16260806" y="3495970"/>
            <a:ext cx="908574" cy="1980107"/>
          </a:xfrm>
          <a:prstGeom prst="triangl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vi-VN" sz="2700">
              <a:solidFill>
                <a:prstClr val="white"/>
              </a:solidFill>
            </a:endParaRPr>
          </a:p>
        </p:txBody>
      </p:sp>
      <p:sp>
        <p:nvSpPr>
          <p:cNvPr id="32" name="Isosceles Triangle 31"/>
          <p:cNvSpPr/>
          <p:nvPr/>
        </p:nvSpPr>
        <p:spPr>
          <a:xfrm rot="16200000">
            <a:off x="16260806" y="3495970"/>
            <a:ext cx="908574" cy="1980107"/>
          </a:xfrm>
          <a:prstGeom prst="triangl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vi-VN" sz="2700">
              <a:solidFill>
                <a:prstClr val="white"/>
              </a:solidFill>
            </a:endParaRPr>
          </a:p>
        </p:txBody>
      </p:sp>
      <p:sp>
        <p:nvSpPr>
          <p:cNvPr id="33" name="Isosceles Triangle 32"/>
          <p:cNvSpPr/>
          <p:nvPr/>
        </p:nvSpPr>
        <p:spPr>
          <a:xfrm rot="16200000">
            <a:off x="16260806" y="3495970"/>
            <a:ext cx="908574" cy="1980107"/>
          </a:xfrm>
          <a:prstGeom prst="triangl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vi-VN" sz="2700">
              <a:solidFill>
                <a:prstClr val="white"/>
              </a:solidFill>
            </a:endParaRPr>
          </a:p>
        </p:txBody>
      </p:sp>
      <p:sp>
        <p:nvSpPr>
          <p:cNvPr id="34" name="Isosceles Triangle 33"/>
          <p:cNvSpPr/>
          <p:nvPr/>
        </p:nvSpPr>
        <p:spPr>
          <a:xfrm rot="16200000">
            <a:off x="16260806" y="3495970"/>
            <a:ext cx="908574" cy="1980107"/>
          </a:xfrm>
          <a:prstGeom prst="triangl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vi-VN" sz="2700">
              <a:solidFill>
                <a:prstClr val="white"/>
              </a:solidFill>
            </a:endParaRPr>
          </a:p>
        </p:txBody>
      </p:sp>
      <p:sp>
        <p:nvSpPr>
          <p:cNvPr id="42" name="Isosceles Triangle 41"/>
          <p:cNvSpPr/>
          <p:nvPr/>
        </p:nvSpPr>
        <p:spPr>
          <a:xfrm rot="16200000">
            <a:off x="16260806" y="3495970"/>
            <a:ext cx="908574" cy="1980107"/>
          </a:xfrm>
          <a:prstGeom prst="triangl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vi-VN" sz="2700">
              <a:solidFill>
                <a:prstClr val="white"/>
              </a:solidFill>
            </a:endParaRPr>
          </a:p>
        </p:txBody>
      </p:sp>
      <p:sp>
        <p:nvSpPr>
          <p:cNvPr id="43" name="Isosceles Triangle 42"/>
          <p:cNvSpPr/>
          <p:nvPr/>
        </p:nvSpPr>
        <p:spPr>
          <a:xfrm rot="16200000">
            <a:off x="16260806" y="3495970"/>
            <a:ext cx="908574" cy="1980107"/>
          </a:xfrm>
          <a:prstGeom prst="triangl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vi-VN" sz="2700">
              <a:solidFill>
                <a:prstClr val="white"/>
              </a:solidFill>
            </a:endParaRPr>
          </a:p>
        </p:txBody>
      </p:sp>
      <p:sp>
        <p:nvSpPr>
          <p:cNvPr id="48" name="Isosceles Triangle 47"/>
          <p:cNvSpPr/>
          <p:nvPr/>
        </p:nvSpPr>
        <p:spPr>
          <a:xfrm rot="16200000">
            <a:off x="16260806" y="3495970"/>
            <a:ext cx="908574" cy="1980107"/>
          </a:xfrm>
          <a:prstGeom prst="triangl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vi-VN" sz="2700">
              <a:solidFill>
                <a:prstClr val="white"/>
              </a:solidFill>
            </a:endParaRPr>
          </a:p>
        </p:txBody>
      </p:sp>
      <p:sp>
        <p:nvSpPr>
          <p:cNvPr id="49" name="Isosceles Triangle 48"/>
          <p:cNvSpPr/>
          <p:nvPr/>
        </p:nvSpPr>
        <p:spPr>
          <a:xfrm rot="16200000">
            <a:off x="16260806" y="3495970"/>
            <a:ext cx="908574" cy="1980107"/>
          </a:xfrm>
          <a:prstGeom prst="triangl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vi-VN" sz="2700">
              <a:solidFill>
                <a:prstClr val="white"/>
              </a:solidFill>
            </a:endParaRPr>
          </a:p>
        </p:txBody>
      </p:sp>
      <p:sp>
        <p:nvSpPr>
          <p:cNvPr id="50" name="Isosceles Triangle 49"/>
          <p:cNvSpPr/>
          <p:nvPr/>
        </p:nvSpPr>
        <p:spPr>
          <a:xfrm rot="16200000">
            <a:off x="16260806" y="3495970"/>
            <a:ext cx="908574" cy="1980107"/>
          </a:xfrm>
          <a:prstGeom prst="triangl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vi-VN" sz="2700">
              <a:solidFill>
                <a:prstClr val="white"/>
              </a:solidFill>
            </a:endParaRPr>
          </a:p>
        </p:txBody>
      </p:sp>
      <p:sp>
        <p:nvSpPr>
          <p:cNvPr id="51" name="Isosceles Triangle 50"/>
          <p:cNvSpPr/>
          <p:nvPr/>
        </p:nvSpPr>
        <p:spPr>
          <a:xfrm rot="16200000">
            <a:off x="16260806" y="3495970"/>
            <a:ext cx="908574" cy="1980107"/>
          </a:xfrm>
          <a:prstGeom prst="triangl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vi-VN" sz="2700">
              <a:solidFill>
                <a:prstClr val="white"/>
              </a:solidFill>
            </a:endParaRPr>
          </a:p>
        </p:txBody>
      </p:sp>
      <p:sp>
        <p:nvSpPr>
          <p:cNvPr id="52" name="Isosceles Triangle 51"/>
          <p:cNvSpPr/>
          <p:nvPr/>
        </p:nvSpPr>
        <p:spPr>
          <a:xfrm rot="16200000">
            <a:off x="16260806" y="3495970"/>
            <a:ext cx="908574" cy="1980107"/>
          </a:xfrm>
          <a:prstGeom prst="triangl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vi-VN" sz="2700">
              <a:solidFill>
                <a:prstClr val="white"/>
              </a:solidFill>
            </a:endParaRPr>
          </a:p>
        </p:txBody>
      </p:sp>
      <p:sp>
        <p:nvSpPr>
          <p:cNvPr id="53" name="Isosceles Triangle 52"/>
          <p:cNvSpPr/>
          <p:nvPr/>
        </p:nvSpPr>
        <p:spPr>
          <a:xfrm rot="16200000">
            <a:off x="16260806" y="3495970"/>
            <a:ext cx="908574" cy="1980107"/>
          </a:xfrm>
          <a:prstGeom prst="triangl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vi-VN" sz="2700">
              <a:solidFill>
                <a:prstClr val="white"/>
              </a:solidFill>
            </a:endParaRPr>
          </a:p>
        </p:txBody>
      </p:sp>
      <p:sp>
        <p:nvSpPr>
          <p:cNvPr id="54" name="Isosceles Triangle 53"/>
          <p:cNvSpPr/>
          <p:nvPr/>
        </p:nvSpPr>
        <p:spPr>
          <a:xfrm rot="16200000">
            <a:off x="16260806" y="3495970"/>
            <a:ext cx="908574" cy="1980107"/>
          </a:xfrm>
          <a:prstGeom prst="triangl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vi-VN" sz="2700">
              <a:solidFill>
                <a:prstClr val="white"/>
              </a:solidFill>
            </a:endParaRPr>
          </a:p>
        </p:txBody>
      </p:sp>
      <p:sp>
        <p:nvSpPr>
          <p:cNvPr id="55" name="Isosceles Triangle 54"/>
          <p:cNvSpPr/>
          <p:nvPr/>
        </p:nvSpPr>
        <p:spPr>
          <a:xfrm rot="16200000">
            <a:off x="16260806" y="3495970"/>
            <a:ext cx="908574" cy="1980107"/>
          </a:xfrm>
          <a:prstGeom prst="triangl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vi-VN" sz="2700">
              <a:solidFill>
                <a:prstClr val="white"/>
              </a:solidFill>
            </a:endParaRPr>
          </a:p>
        </p:txBody>
      </p:sp>
      <p:sp>
        <p:nvSpPr>
          <p:cNvPr id="56" name="Isosceles Triangle 55"/>
          <p:cNvSpPr/>
          <p:nvPr/>
        </p:nvSpPr>
        <p:spPr>
          <a:xfrm rot="16200000">
            <a:off x="16260806" y="3495970"/>
            <a:ext cx="908574" cy="1980107"/>
          </a:xfrm>
          <a:prstGeom prst="triangl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vi-VN" sz="2700">
              <a:solidFill>
                <a:prstClr val="white"/>
              </a:solidFill>
            </a:endParaRPr>
          </a:p>
        </p:txBody>
      </p:sp>
      <p:sp>
        <p:nvSpPr>
          <p:cNvPr id="57" name="Isosceles Triangle 56"/>
          <p:cNvSpPr/>
          <p:nvPr/>
        </p:nvSpPr>
        <p:spPr>
          <a:xfrm rot="16200000">
            <a:off x="16260806" y="3495970"/>
            <a:ext cx="908574" cy="1980107"/>
          </a:xfrm>
          <a:prstGeom prst="triangl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vi-VN" sz="2700">
              <a:solidFill>
                <a:prstClr val="white"/>
              </a:solidFill>
            </a:endParaRPr>
          </a:p>
        </p:txBody>
      </p:sp>
      <p:sp>
        <p:nvSpPr>
          <p:cNvPr id="58" name="Isosceles Triangle 57"/>
          <p:cNvSpPr/>
          <p:nvPr/>
        </p:nvSpPr>
        <p:spPr>
          <a:xfrm rot="16200000">
            <a:off x="16260806" y="3495970"/>
            <a:ext cx="908574" cy="1980107"/>
          </a:xfrm>
          <a:prstGeom prst="triangl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vi-VN" sz="2700">
              <a:solidFill>
                <a:prstClr val="white"/>
              </a:solidFill>
            </a:endParaRPr>
          </a:p>
        </p:txBody>
      </p:sp>
      <p:sp>
        <p:nvSpPr>
          <p:cNvPr id="59" name="Isosceles Triangle 58"/>
          <p:cNvSpPr/>
          <p:nvPr/>
        </p:nvSpPr>
        <p:spPr>
          <a:xfrm rot="16200000">
            <a:off x="16260806" y="3495970"/>
            <a:ext cx="908574" cy="1980107"/>
          </a:xfrm>
          <a:prstGeom prst="triangl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vi-VN" sz="2700">
              <a:solidFill>
                <a:prstClr val="white"/>
              </a:solidFill>
            </a:endParaRPr>
          </a:p>
        </p:txBody>
      </p:sp>
      <p:sp>
        <p:nvSpPr>
          <p:cNvPr id="60" name="Isosceles Triangle 59"/>
          <p:cNvSpPr/>
          <p:nvPr/>
        </p:nvSpPr>
        <p:spPr>
          <a:xfrm rot="16200000">
            <a:off x="16260806" y="3495970"/>
            <a:ext cx="908574" cy="1980107"/>
          </a:xfrm>
          <a:prstGeom prst="triangl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vi-VN" sz="2700">
              <a:solidFill>
                <a:prstClr val="white"/>
              </a:solidFill>
            </a:endParaRPr>
          </a:p>
        </p:txBody>
      </p:sp>
      <p:pic>
        <p:nvPicPr>
          <p:cNvPr id="8" name="Picture 7" descr="A picture containing text, orange&#10;&#10;Description automatically generated">
            <a:extLst>
              <a:ext uri="{FF2B5EF4-FFF2-40B4-BE49-F238E27FC236}">
                <a16:creationId xmlns="" xmlns:a16="http://schemas.microsoft.com/office/drawing/2014/main" id="{47FA7786-CB7A-C359-A5D8-E18B1B649DF0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84705" y="474215"/>
            <a:ext cx="8023614" cy="8023614"/>
          </a:xfrm>
          <a:prstGeom prst="rect">
            <a:avLst/>
          </a:prstGeom>
        </p:spPr>
      </p:pic>
      <p:sp>
        <p:nvSpPr>
          <p:cNvPr id="61" name="Isosceles Triangle 60"/>
          <p:cNvSpPr/>
          <p:nvPr/>
        </p:nvSpPr>
        <p:spPr>
          <a:xfrm rot="16200000">
            <a:off x="16260806" y="3495970"/>
            <a:ext cx="908574" cy="1980107"/>
          </a:xfrm>
          <a:prstGeom prst="triangl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vi-VN" sz="2700">
              <a:solidFill>
                <a:prstClr val="white"/>
              </a:solidFill>
            </a:endParaRPr>
          </a:p>
        </p:txBody>
      </p:sp>
      <p:sp>
        <p:nvSpPr>
          <p:cNvPr id="24" name="Heart 23">
            <a:hlinkClick r:id="" action="ppaction://noaction"/>
          </p:cNvPr>
          <p:cNvSpPr/>
          <p:nvPr/>
        </p:nvSpPr>
        <p:spPr>
          <a:xfrm rot="5400000">
            <a:off x="17027432" y="3879674"/>
            <a:ext cx="1175658" cy="1175655"/>
          </a:xfrm>
          <a:prstGeom prst="heart">
            <a:avLst/>
          </a:prstGeom>
          <a:solidFill>
            <a:srgbClr val="FFCC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vi-VN" sz="2700">
              <a:solidFill>
                <a:prstClr val="white"/>
              </a:solidFill>
            </a:endParaRPr>
          </a:p>
        </p:txBody>
      </p:sp>
      <p:pic>
        <p:nvPicPr>
          <p:cNvPr id="6" name="Picture 15">
            <a:hlinkClick r:id="rId16" action="ppaction://hlinksldjump"/>
            <a:extLst>
              <a:ext uri="{FF2B5EF4-FFF2-40B4-BE49-F238E27FC236}">
                <a16:creationId xmlns="" xmlns:a16="http://schemas.microsoft.com/office/drawing/2014/main" id="{24628667-4FA5-665A-4919-28238333744F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8"/>
              </a:ext>
            </a:extLst>
          </a:blip>
          <a:srcRect/>
          <a:stretch>
            <a:fillRect/>
          </a:stretch>
        </p:blipFill>
        <p:spPr>
          <a:xfrm>
            <a:off x="-32088" y="9215245"/>
            <a:ext cx="1556087" cy="1071756"/>
          </a:xfrm>
          <a:prstGeom prst="rect">
            <a:avLst/>
          </a:prstGeom>
        </p:spPr>
      </p:pic>
      <p:pic>
        <p:nvPicPr>
          <p:cNvPr id="14" name="Picture 13" descr="Icon&#10;&#10;Description automatically generated">
            <a:extLst>
              <a:ext uri="{FF2B5EF4-FFF2-40B4-BE49-F238E27FC236}">
                <a16:creationId xmlns="" xmlns:a16="http://schemas.microsoft.com/office/drawing/2014/main" id="{DF637F44-B7A1-54EC-E418-5F45D5F1DCBC}"/>
              </a:ext>
            </a:extLst>
          </p:cNvPr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33301" y="8027591"/>
            <a:ext cx="2022059" cy="20220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49592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1.25E-6 4.81481E-6 L 1.25E-6 -0.02408 " pathEditMode="relative" rAng="0" ptsTypes="AA">
                                      <p:cBhvr>
                                        <p:cTn id="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204"/>
                                    </p:animMotion>
                                    <p:animRot by="1500000">
                                      <p:cBhvr>
                                        <p:cTn id="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7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24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31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38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45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5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59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3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6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73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80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87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1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94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8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0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01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5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08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2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4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15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9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1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2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6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8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29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3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5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3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0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2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43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7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9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50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51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2" fill="hold">
                      <p:stCondLst>
                        <p:cond delay="0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5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7F6000"/>
                                      </p:to>
                                    </p:animClr>
                                    <p:set>
                                      <p:cBhvr>
                                        <p:cTn id="15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158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9" fill="hold">
                      <p:stCondLst>
                        <p:cond delay="0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6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7F6000"/>
                                      </p:to>
                                    </p:animClr>
                                    <p:set>
                                      <p:cBhvr>
                                        <p:cTn id="16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165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6" fill="hold">
                      <p:stCondLst>
                        <p:cond delay="0"/>
                      </p:stCondLst>
                      <p:childTnLst>
                        <p:par>
                          <p:cTn id="167" fill="hold">
                            <p:stCondLst>
                              <p:cond delay="0"/>
                            </p:stCondLst>
                            <p:childTnLst>
                              <p:par>
                                <p:cTn id="16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6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7F6000"/>
                                      </p:to>
                                    </p:animClr>
                                    <p:set>
                                      <p:cBhvr>
                                        <p:cTn id="17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172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3" fill="hold">
                      <p:stCondLst>
                        <p:cond delay="0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76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7F6000"/>
                                      </p:to>
                                    </p:animClr>
                                    <p:set>
                                      <p:cBhvr>
                                        <p:cTn id="177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179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0" fill="hold">
                      <p:stCondLst>
                        <p:cond delay="0"/>
                      </p:stCondLst>
                      <p:childTnLst>
                        <p:par>
                          <p:cTn id="181" fill="hold">
                            <p:stCondLst>
                              <p:cond delay="0"/>
                            </p:stCondLst>
                            <p:childTnLst>
                              <p:par>
                                <p:cTn id="18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3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7F6000"/>
                                      </p:to>
                                    </p:animClr>
                                    <p:set>
                                      <p:cBhvr>
                                        <p:cTn id="184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85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audio>
              <p:cMediaNode vol="80000">
                <p:cTn id="18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seq concurrent="1" nextAc="seek">
              <p:cTn id="187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8" fill="hold">
                      <p:stCondLst>
                        <p:cond delay="0"/>
                      </p:stCondLst>
                      <p:childTnLst>
                        <p:par>
                          <p:cTn id="189" fill="hold">
                            <p:stCondLst>
                              <p:cond delay="0"/>
                            </p:stCondLst>
                            <p:childTnLst>
                              <p:par>
                                <p:cTn id="190" presetID="8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21600000">
                                      <p:cBhvr>
                                        <p:cTn id="19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9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3" dur="3040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41" grpId="0"/>
      <p:bldP spid="31" grpId="0" animBg="1"/>
      <p:bldP spid="32" grpId="0" animBg="1"/>
      <p:bldP spid="33" grpId="0" animBg="1"/>
      <p:bldP spid="34" grpId="0" animBg="1"/>
      <p:bldP spid="42" grpId="0" animBg="1"/>
      <p:bldP spid="43" grpId="0" animBg="1"/>
      <p:bldP spid="48" grpId="0" animBg="1"/>
      <p:bldP spid="49" grpId="0" animBg="1"/>
      <p:bldP spid="50" grpId="0" animBg="1"/>
      <p:bldP spid="51" grpId="0" animBg="1"/>
      <p:bldP spid="52" grpId="0" animBg="1"/>
      <p:bldP spid="53" grpId="0" animBg="1"/>
      <p:bldP spid="54" grpId="0" animBg="1"/>
      <p:bldP spid="55" grpId="0" animBg="1"/>
      <p:bldP spid="56" grpId="0" animBg="1"/>
      <p:bldP spid="57" grpId="0" animBg="1"/>
      <p:bldP spid="58" grpId="0" animBg="1"/>
      <p:bldP spid="59" grpId="0" animBg="1"/>
      <p:bldP spid="60" grpId="0" animBg="1"/>
      <p:bldP spid="61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6" cstate="print">
            <a:biLevel thresh="25000"/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41245" y="5653697"/>
            <a:ext cx="1629750" cy="1774389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8" cstate="print">
            <a:biLevel thresh="25000"/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65406" y="6773781"/>
            <a:ext cx="1219334" cy="1327548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10" cstate="print">
            <a:biLevel thresh="25000"/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42968" y="7695584"/>
            <a:ext cx="780587" cy="849863"/>
          </a:xfrm>
          <a:prstGeom prst="rect">
            <a:avLst/>
          </a:prstGeom>
        </p:spPr>
      </p:pic>
      <p:sp>
        <p:nvSpPr>
          <p:cNvPr id="4" name="Snip Diagonal Corner Rectangle 3"/>
          <p:cNvSpPr/>
          <p:nvPr/>
        </p:nvSpPr>
        <p:spPr>
          <a:xfrm>
            <a:off x="1248954" y="299804"/>
            <a:ext cx="15790092" cy="2406896"/>
          </a:xfrm>
          <a:prstGeom prst="snip2DiagRect">
            <a:avLst/>
          </a:prstGeom>
          <a:solidFill>
            <a:schemeClr val="bg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  <a:defRPr/>
            </a:pPr>
            <a:r>
              <a:rPr lang="en-US" sz="4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Câu</a:t>
            </a: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1: </a:t>
            </a:r>
            <a:r>
              <a:rPr lang="nl-NL" sz="4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Biến cố “ Nhiệt độ cao nhất trong tháng 6 tại Hà Nội là 8°C” là</a:t>
            </a:r>
            <a:r>
              <a:rPr lang="nl-NL" sz="4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vi-VN" sz="4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1665330" y="2924019"/>
            <a:ext cx="7360197" cy="1156224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vi-VN" sz="4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A. </a:t>
            </a:r>
            <a:r>
              <a:rPr lang="en-US" sz="44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Biến</a:t>
            </a:r>
            <a:r>
              <a:rPr lang="en-US" sz="44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cố</a:t>
            </a:r>
            <a:r>
              <a:rPr lang="en-US" sz="44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chắc</a:t>
            </a:r>
            <a:r>
              <a:rPr lang="en-US" sz="44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chắn</a:t>
            </a:r>
            <a:endParaRPr lang="vi-VN" sz="44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Cloud 39"/>
          <p:cNvSpPr/>
          <p:nvPr/>
        </p:nvSpPr>
        <p:spPr>
          <a:xfrm>
            <a:off x="-1025018" y="7353294"/>
            <a:ext cx="850671" cy="523815"/>
          </a:xfrm>
          <a:prstGeom prst="cloud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vi-VN" sz="2700">
              <a:solidFill>
                <a:prstClr val="white"/>
              </a:solidFill>
            </a:endParaRPr>
          </a:p>
        </p:txBody>
      </p:sp>
      <p:sp>
        <p:nvSpPr>
          <p:cNvPr id="41" name="Cloud 40"/>
          <p:cNvSpPr/>
          <p:nvPr/>
        </p:nvSpPr>
        <p:spPr>
          <a:xfrm>
            <a:off x="20448902" y="7053749"/>
            <a:ext cx="1337130" cy="823361"/>
          </a:xfrm>
          <a:prstGeom prst="cloud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vi-VN" sz="2700">
              <a:solidFill>
                <a:prstClr val="white"/>
              </a:solidFill>
            </a:endParaRPr>
          </a:p>
        </p:txBody>
      </p:sp>
      <p:sp>
        <p:nvSpPr>
          <p:cNvPr id="42" name="Rectangle 41"/>
          <p:cNvSpPr/>
          <p:nvPr/>
        </p:nvSpPr>
        <p:spPr>
          <a:xfrm>
            <a:off x="9195923" y="2930303"/>
            <a:ext cx="7360197" cy="1156224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vi-VN" sz="4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B. </a:t>
            </a:r>
            <a:r>
              <a:rPr lang="en-US" sz="44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Biến</a:t>
            </a:r>
            <a:r>
              <a:rPr lang="en-US" sz="44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cố</a:t>
            </a:r>
            <a:r>
              <a:rPr lang="en-US" sz="44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không</a:t>
            </a:r>
            <a:r>
              <a:rPr lang="en-US" sz="44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thể</a:t>
            </a:r>
            <a:endParaRPr lang="vi-VN" sz="44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" name="Rectangle 42"/>
          <p:cNvSpPr/>
          <p:nvPr/>
        </p:nvSpPr>
        <p:spPr>
          <a:xfrm>
            <a:off x="1665330" y="4257777"/>
            <a:ext cx="7360197" cy="1156224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vi-VN" sz="4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C. </a:t>
            </a:r>
            <a:r>
              <a:rPr lang="en-US" sz="44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Biến</a:t>
            </a:r>
            <a:r>
              <a:rPr lang="en-US" sz="44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cố</a:t>
            </a:r>
            <a:r>
              <a:rPr lang="en-US" sz="44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ngẫu</a:t>
            </a:r>
            <a:r>
              <a:rPr lang="en-US" sz="44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nhiên</a:t>
            </a:r>
            <a:endParaRPr lang="vi-VN" sz="44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" name="Rectangle 43"/>
          <p:cNvSpPr/>
          <p:nvPr/>
        </p:nvSpPr>
        <p:spPr>
          <a:xfrm>
            <a:off x="9195923" y="4264061"/>
            <a:ext cx="7360197" cy="1156224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vi-VN" sz="4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D. </a:t>
            </a:r>
            <a:r>
              <a:rPr lang="en-US" sz="44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en-US" sz="44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44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 </a:t>
            </a:r>
            <a:r>
              <a:rPr lang="en-US" sz="44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đúng</a:t>
            </a:r>
            <a:endParaRPr lang="vi-VN" sz="44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7" name="Picture 46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6944" y="2962232"/>
            <a:ext cx="1208583" cy="1062089"/>
          </a:xfrm>
          <a:prstGeom prst="rect">
            <a:avLst/>
          </a:prstGeom>
        </p:spPr>
      </p:pic>
      <p:pic>
        <p:nvPicPr>
          <p:cNvPr id="51" name="Picture 50"/>
          <p:cNvPicPr>
            <a:picLocks noChangeAspect="1"/>
          </p:cNvPicPr>
          <p:nvPr/>
        </p:nvPicPr>
        <p:blipFill rotWithShape="1">
          <a:blip r:embed="rId13" cstate="print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72"/>
          <a:stretch/>
        </p:blipFill>
        <p:spPr>
          <a:xfrm>
            <a:off x="7818723" y="4307823"/>
            <a:ext cx="1206804" cy="1056132"/>
          </a:xfrm>
          <a:prstGeom prst="rect">
            <a:avLst/>
          </a:prstGeom>
        </p:spPr>
      </p:pic>
      <p:pic>
        <p:nvPicPr>
          <p:cNvPr id="49" name="Picture 48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49007" y="4325219"/>
            <a:ext cx="1207113" cy="1060796"/>
          </a:xfrm>
          <a:prstGeom prst="rect">
            <a:avLst/>
          </a:prstGeom>
        </p:spPr>
      </p:pic>
      <p:pic>
        <p:nvPicPr>
          <p:cNvPr id="53" name="Picture 52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49007" y="3039740"/>
            <a:ext cx="1207113" cy="965690"/>
          </a:xfrm>
          <a:prstGeom prst="rect">
            <a:avLst/>
          </a:prstGeom>
        </p:spPr>
      </p:pic>
      <p:pic>
        <p:nvPicPr>
          <p:cNvPr id="2" name="Picture 14">
            <a:hlinkClick r:id="rId15" action="ppaction://hlinksldjump"/>
            <a:extLst>
              <a:ext uri="{FF2B5EF4-FFF2-40B4-BE49-F238E27FC236}">
                <a16:creationId xmlns="" xmlns:a16="http://schemas.microsoft.com/office/drawing/2014/main" id="{B4BEBD2C-E118-4257-539C-10B92B746F4C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7"/>
              </a:ext>
            </a:extLst>
          </a:blip>
          <a:srcRect/>
          <a:stretch>
            <a:fillRect/>
          </a:stretch>
        </p:blipFill>
        <p:spPr>
          <a:xfrm>
            <a:off x="8054023" y="7185856"/>
            <a:ext cx="2169350" cy="2169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68259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1" dur="2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2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3" dur="2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4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5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6" presetID="2" presetClass="entr" presetSubtype="2" repeatCount="indefinite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20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20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" presetClass="entr" presetSubtype="8" repeatCount="indefinite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20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20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8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49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0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1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2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2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5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56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57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8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59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" fill="hold">
                      <p:stCondLst>
                        <p:cond delay="0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3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64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5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6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25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25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0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71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72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3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8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79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0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1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25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25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5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86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87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8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  <p:seq concurrent="1" nextAc="seek">
              <p:cTn id="89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0" fill="hold">
                      <p:stCondLst>
                        <p:cond delay="0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3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94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5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6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2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2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0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101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102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3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</p:childTnLst>
        </p:cTn>
      </p:par>
    </p:tnLst>
    <p:bldLst>
      <p:bldP spid="4" grpId="0" animBg="1"/>
      <p:bldP spid="26" grpId="0" animBg="1"/>
      <p:bldP spid="40" grpId="0" animBg="1"/>
      <p:bldP spid="41" grpId="0" animBg="1"/>
      <p:bldP spid="42" grpId="0" animBg="1"/>
      <p:bldP spid="43" grpId="0" animBg="1"/>
      <p:bldP spid="44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6" cstate="print">
            <a:biLevel thresh="25000"/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41245" y="5653697"/>
            <a:ext cx="1629750" cy="1774389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8" cstate="print">
            <a:biLevel thresh="25000"/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65406" y="6773781"/>
            <a:ext cx="1219334" cy="1327548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10" cstate="print">
            <a:biLevel thresh="25000"/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42968" y="7695584"/>
            <a:ext cx="780587" cy="849863"/>
          </a:xfrm>
          <a:prstGeom prst="rect">
            <a:avLst/>
          </a:prstGeom>
        </p:spPr>
      </p:pic>
      <p:sp>
        <p:nvSpPr>
          <p:cNvPr id="4" name="Snip Diagonal Corner Rectangle 3"/>
          <p:cNvSpPr/>
          <p:nvPr/>
        </p:nvSpPr>
        <p:spPr>
          <a:xfrm>
            <a:off x="1248954" y="299803"/>
            <a:ext cx="15790092" cy="3266095"/>
          </a:xfrm>
          <a:prstGeom prst="snip2DiagRect">
            <a:avLst/>
          </a:prstGeom>
          <a:solidFill>
            <a:schemeClr val="bg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50000"/>
              </a:lnSpc>
              <a:defRPr/>
            </a:pPr>
            <a:r>
              <a:rPr lang="en-US" sz="4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Câu</a:t>
            </a:r>
            <a:r>
              <a:rPr lang="en-US" sz="4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2: </a:t>
            </a:r>
            <a:r>
              <a:rPr lang="nl-NL" sz="4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Trong một hộp có 2 quả bóng xanh và 9 quả bóng vàng có kích thước giống nhau. An lấy đồng thời 2 quả bóng từ hộp, hỏi có bao nhiêu kết quả có thể xảy ra</a:t>
            </a:r>
            <a:r>
              <a:rPr lang="nl-NL" sz="4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en-US" sz="4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1689607" y="3833397"/>
            <a:ext cx="7360197" cy="1156224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vi-VN" sz="4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A. </a:t>
            </a:r>
            <a:r>
              <a:rPr lang="en-US" sz="48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vi-VN" sz="48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Cloud 39"/>
          <p:cNvSpPr/>
          <p:nvPr/>
        </p:nvSpPr>
        <p:spPr>
          <a:xfrm>
            <a:off x="-1025018" y="7353294"/>
            <a:ext cx="850671" cy="523815"/>
          </a:xfrm>
          <a:prstGeom prst="cloud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vi-VN" sz="2700">
              <a:solidFill>
                <a:prstClr val="white"/>
              </a:solidFill>
            </a:endParaRPr>
          </a:p>
        </p:txBody>
      </p:sp>
      <p:sp>
        <p:nvSpPr>
          <p:cNvPr id="41" name="Cloud 40"/>
          <p:cNvSpPr/>
          <p:nvPr/>
        </p:nvSpPr>
        <p:spPr>
          <a:xfrm>
            <a:off x="20448902" y="7053749"/>
            <a:ext cx="1337130" cy="823361"/>
          </a:xfrm>
          <a:prstGeom prst="cloud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vi-VN" sz="2700">
              <a:solidFill>
                <a:prstClr val="white"/>
              </a:solidFill>
            </a:endParaRPr>
          </a:p>
        </p:txBody>
      </p:sp>
      <p:sp>
        <p:nvSpPr>
          <p:cNvPr id="42" name="Rectangle 41"/>
          <p:cNvSpPr/>
          <p:nvPr/>
        </p:nvSpPr>
        <p:spPr>
          <a:xfrm>
            <a:off x="9220200" y="3839681"/>
            <a:ext cx="7360197" cy="1156224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vi-VN" sz="4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B. </a:t>
            </a:r>
            <a:r>
              <a:rPr lang="en-US" sz="48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vi-VN" sz="48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" name="Rectangle 42"/>
          <p:cNvSpPr/>
          <p:nvPr/>
        </p:nvSpPr>
        <p:spPr>
          <a:xfrm>
            <a:off x="1689607" y="5167155"/>
            <a:ext cx="7360197" cy="1156224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vi-VN" sz="4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C. </a:t>
            </a:r>
            <a:r>
              <a:rPr lang="en-US" sz="4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vi-VN" sz="48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" name="Rectangle 43"/>
          <p:cNvSpPr/>
          <p:nvPr/>
        </p:nvSpPr>
        <p:spPr>
          <a:xfrm>
            <a:off x="9220200" y="5173439"/>
            <a:ext cx="7360197" cy="1156224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vi-VN" sz="4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D. </a:t>
            </a:r>
            <a:r>
              <a:rPr lang="en-US" sz="48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endParaRPr lang="vi-VN" sz="48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7" name="Picture 46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1221" y="3871610"/>
            <a:ext cx="1208583" cy="1062089"/>
          </a:xfrm>
          <a:prstGeom prst="rect">
            <a:avLst/>
          </a:prstGeom>
        </p:spPr>
      </p:pic>
      <p:pic>
        <p:nvPicPr>
          <p:cNvPr id="51" name="Picture 50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3000" y="5262546"/>
            <a:ext cx="1206804" cy="965442"/>
          </a:xfrm>
          <a:prstGeom prst="rect">
            <a:avLst/>
          </a:prstGeom>
        </p:spPr>
      </p:pic>
      <p:pic>
        <p:nvPicPr>
          <p:cNvPr id="49" name="Picture 48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73284" y="5234597"/>
            <a:ext cx="1207113" cy="1060796"/>
          </a:xfrm>
          <a:prstGeom prst="rect">
            <a:avLst/>
          </a:prstGeom>
        </p:spPr>
      </p:pic>
      <p:pic>
        <p:nvPicPr>
          <p:cNvPr id="53" name="Picture 52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81509" y="3949118"/>
            <a:ext cx="1098888" cy="965690"/>
          </a:xfrm>
          <a:prstGeom prst="rect">
            <a:avLst/>
          </a:prstGeom>
        </p:spPr>
      </p:pic>
      <p:pic>
        <p:nvPicPr>
          <p:cNvPr id="2" name="Picture 14">
            <a:hlinkClick r:id="rId14" action="ppaction://hlinksldjump"/>
            <a:extLst>
              <a:ext uri="{FF2B5EF4-FFF2-40B4-BE49-F238E27FC236}">
                <a16:creationId xmlns="" xmlns:a16="http://schemas.microsoft.com/office/drawing/2014/main" id="{E5D43C7B-1B92-394F-48F4-7034E98FD7B3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6"/>
              </a:ext>
            </a:extLst>
          </a:blip>
          <a:srcRect/>
          <a:stretch>
            <a:fillRect/>
          </a:stretch>
        </p:blipFill>
        <p:spPr>
          <a:xfrm>
            <a:off x="8054023" y="7185856"/>
            <a:ext cx="2169350" cy="2169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68181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1" dur="2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2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3" dur="2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4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5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6" presetID="2" presetClass="entr" presetSubtype="2" repeatCount="indefinite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20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20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" presetClass="entr" presetSubtype="8" repeatCount="indefinite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20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20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8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49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0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1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2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2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5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56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57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8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59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" fill="hold">
                      <p:stCondLst>
                        <p:cond delay="0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3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64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5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6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25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25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0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71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72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3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8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79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0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1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25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25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5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86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87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8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  <p:seq concurrent="1" nextAc="seek">
              <p:cTn id="89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0" fill="hold">
                      <p:stCondLst>
                        <p:cond delay="0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3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94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5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6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2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2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0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101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102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3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</p:childTnLst>
        </p:cTn>
      </p:par>
    </p:tnLst>
    <p:bldLst>
      <p:bldP spid="4" grpId="0" animBg="1"/>
      <p:bldP spid="26" grpId="0" animBg="1"/>
      <p:bldP spid="40" grpId="0" animBg="1"/>
      <p:bldP spid="41" grpId="0" animBg="1"/>
      <p:bldP spid="42" grpId="0" animBg="1"/>
      <p:bldP spid="43" grpId="0" animBg="1"/>
      <p:bldP spid="44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6" cstate="print">
            <a:biLevel thresh="25000"/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41245" y="5653697"/>
            <a:ext cx="1629750" cy="1774389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8" cstate="print">
            <a:biLevel thresh="25000"/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65406" y="6773781"/>
            <a:ext cx="1219334" cy="1327548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10" cstate="print">
            <a:biLevel thresh="25000"/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42968" y="7695584"/>
            <a:ext cx="780587" cy="849863"/>
          </a:xfrm>
          <a:prstGeom prst="rect">
            <a:avLst/>
          </a:prstGeom>
        </p:spPr>
      </p:pic>
      <p:sp>
        <p:nvSpPr>
          <p:cNvPr id="4" name="Snip Diagonal Corner Rectangle 3"/>
          <p:cNvSpPr/>
          <p:nvPr/>
        </p:nvSpPr>
        <p:spPr>
          <a:xfrm>
            <a:off x="1248954" y="299804"/>
            <a:ext cx="15790092" cy="2406896"/>
          </a:xfrm>
          <a:prstGeom prst="snip2DiagRect">
            <a:avLst/>
          </a:prstGeom>
          <a:solidFill>
            <a:schemeClr val="bg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  <a:defRPr/>
            </a:pPr>
            <a:r>
              <a:rPr lang="en-US" sz="4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Câu</a:t>
            </a: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3: </a:t>
            </a:r>
            <a:r>
              <a:rPr lang="nl-NL" sz="4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Tung ngẫu nhiên hai đồng xu cân đối. Trong các </a:t>
            </a:r>
            <a:endParaRPr lang="nl-NL" sz="44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50000"/>
              </a:lnSpc>
              <a:defRPr/>
            </a:pPr>
            <a:r>
              <a:rPr lang="nl-NL" sz="4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biến </a:t>
            </a:r>
            <a:r>
              <a:rPr lang="nl-NL" sz="4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cố sau, biến cố nào không là biến cố ngẫu </a:t>
            </a:r>
            <a:r>
              <a:rPr lang="nl-NL" sz="4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nhiên</a:t>
            </a:r>
            <a:r>
              <a:rPr lang="en-US" sz="4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vi-VN" sz="4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1665330" y="2924018"/>
            <a:ext cx="7360197" cy="2323765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50000"/>
              </a:lnSpc>
              <a:defRPr/>
            </a:pPr>
            <a:r>
              <a:rPr lang="vi-VN" sz="4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A. </a:t>
            </a:r>
            <a:r>
              <a:rPr lang="nl-NL" sz="4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Số đồng xu xuất hiện mặt sấp không vượt quá </a:t>
            </a:r>
            <a:r>
              <a:rPr lang="nl-NL" sz="4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en-US" sz="4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Cloud 39"/>
          <p:cNvSpPr/>
          <p:nvPr/>
        </p:nvSpPr>
        <p:spPr>
          <a:xfrm>
            <a:off x="-1025018" y="7353294"/>
            <a:ext cx="850671" cy="523815"/>
          </a:xfrm>
          <a:prstGeom prst="cloud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vi-VN" sz="2700">
              <a:solidFill>
                <a:prstClr val="white"/>
              </a:solidFill>
            </a:endParaRPr>
          </a:p>
        </p:txBody>
      </p:sp>
      <p:sp>
        <p:nvSpPr>
          <p:cNvPr id="41" name="Cloud 40"/>
          <p:cNvSpPr/>
          <p:nvPr/>
        </p:nvSpPr>
        <p:spPr>
          <a:xfrm>
            <a:off x="20448902" y="7053749"/>
            <a:ext cx="1337130" cy="823361"/>
          </a:xfrm>
          <a:prstGeom prst="cloud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vi-VN" sz="2700">
              <a:solidFill>
                <a:prstClr val="white"/>
              </a:solidFill>
            </a:endParaRPr>
          </a:p>
        </p:txBody>
      </p:sp>
      <p:sp>
        <p:nvSpPr>
          <p:cNvPr id="42" name="Rectangle 41"/>
          <p:cNvSpPr/>
          <p:nvPr/>
        </p:nvSpPr>
        <p:spPr>
          <a:xfrm>
            <a:off x="9195923" y="2930302"/>
            <a:ext cx="7360197" cy="2323765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30000"/>
              </a:lnSpc>
              <a:defRPr/>
            </a:pPr>
            <a:r>
              <a:rPr lang="vi-VN" sz="4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B. </a:t>
            </a:r>
            <a:r>
              <a:rPr lang="nl-NL" sz="4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Số đồng xu xuất hiện mặt sấp gấp 2 lần số đồng xu xuất hiện mặt </a:t>
            </a:r>
            <a:r>
              <a:rPr lang="nl-NL" sz="4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ngửa.</a:t>
            </a:r>
            <a:endParaRPr lang="vi-VN" sz="4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" name="Rectangle 42"/>
          <p:cNvSpPr/>
          <p:nvPr/>
        </p:nvSpPr>
        <p:spPr>
          <a:xfrm>
            <a:off x="1665330" y="5371819"/>
            <a:ext cx="7360197" cy="2323765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50000"/>
              </a:lnSpc>
              <a:defRPr/>
            </a:pPr>
            <a:r>
              <a:rPr lang="vi-VN" sz="4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C. </a:t>
            </a:r>
            <a:r>
              <a:rPr lang="nl-NL" sz="4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Có ít nhất một đồng xu xuất hiện mặt </a:t>
            </a:r>
            <a:r>
              <a:rPr lang="nl-NL" sz="4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ngửa.</a:t>
            </a:r>
            <a:endParaRPr lang="vi-VN" sz="4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" name="Rectangle 43"/>
          <p:cNvSpPr/>
          <p:nvPr/>
        </p:nvSpPr>
        <p:spPr>
          <a:xfrm>
            <a:off x="9195923" y="5378103"/>
            <a:ext cx="7360197" cy="2323765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50000"/>
              </a:lnSpc>
              <a:defRPr/>
            </a:pPr>
            <a:r>
              <a:rPr lang="vi-VN" sz="4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D. </a:t>
            </a:r>
            <a:r>
              <a:rPr lang="nl-NL" sz="4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Có ít nhất một đồng xu xuất hiện mặt sấp</a:t>
            </a:r>
            <a:r>
              <a:rPr lang="nl-NL" sz="4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4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7" name="Picture 46"/>
          <p:cNvPicPr>
            <a:picLocks noChangeAspect="1"/>
          </p:cNvPicPr>
          <p:nvPr/>
        </p:nvPicPr>
        <p:blipFill rotWithShape="1">
          <a:blip r:embed="rId12" cstate="print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5485"/>
          <a:stretch/>
        </p:blipFill>
        <p:spPr>
          <a:xfrm>
            <a:off x="7706609" y="3508215"/>
            <a:ext cx="1327706" cy="1062089"/>
          </a:xfrm>
          <a:prstGeom prst="rect">
            <a:avLst/>
          </a:prstGeom>
        </p:spPr>
      </p:pic>
      <p:pic>
        <p:nvPicPr>
          <p:cNvPr id="51" name="Picture 50"/>
          <p:cNvPicPr>
            <a:picLocks noChangeAspect="1"/>
          </p:cNvPicPr>
          <p:nvPr/>
        </p:nvPicPr>
        <p:blipFill rotWithShape="1">
          <a:blip r:embed="rId13" cstate="print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72"/>
          <a:stretch/>
        </p:blipFill>
        <p:spPr>
          <a:xfrm>
            <a:off x="7777646" y="5997617"/>
            <a:ext cx="1206804" cy="1056132"/>
          </a:xfrm>
          <a:prstGeom prst="rect">
            <a:avLst/>
          </a:prstGeom>
        </p:spPr>
      </p:pic>
      <p:pic>
        <p:nvPicPr>
          <p:cNvPr id="49" name="Picture 48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49007" y="6003303"/>
            <a:ext cx="1207113" cy="1060796"/>
          </a:xfrm>
          <a:prstGeom prst="rect">
            <a:avLst/>
          </a:prstGeom>
        </p:spPr>
      </p:pic>
      <p:pic>
        <p:nvPicPr>
          <p:cNvPr id="53" name="Picture 52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66582" y="3587094"/>
            <a:ext cx="1207113" cy="1060796"/>
          </a:xfrm>
          <a:prstGeom prst="rect">
            <a:avLst/>
          </a:prstGeom>
        </p:spPr>
      </p:pic>
      <p:pic>
        <p:nvPicPr>
          <p:cNvPr id="2" name="Picture 14">
            <a:hlinkClick r:id="rId15" action="ppaction://hlinksldjump"/>
            <a:extLst>
              <a:ext uri="{FF2B5EF4-FFF2-40B4-BE49-F238E27FC236}">
                <a16:creationId xmlns="" xmlns:a16="http://schemas.microsoft.com/office/drawing/2014/main" id="{F42DB1F6-A850-9115-8E00-DEFF9859A3ED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7"/>
              </a:ext>
            </a:extLst>
          </a:blip>
          <a:srcRect/>
          <a:stretch>
            <a:fillRect/>
          </a:stretch>
        </p:blipFill>
        <p:spPr>
          <a:xfrm>
            <a:off x="8059325" y="7877109"/>
            <a:ext cx="2169350" cy="2169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66693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1" dur="2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2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3" dur="2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4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5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6" presetID="2" presetClass="entr" presetSubtype="2" repeatCount="indefinite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20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20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" presetClass="entr" presetSubtype="8" repeatCount="indefinite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20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20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8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49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0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1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2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2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5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56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57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8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59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" fill="hold">
                      <p:stCondLst>
                        <p:cond delay="0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3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64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5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6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25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25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0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71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72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3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8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79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0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1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25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25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5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86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87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8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  <p:seq concurrent="1" nextAc="seek">
              <p:cTn id="89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0" fill="hold">
                      <p:stCondLst>
                        <p:cond delay="0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3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94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5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6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2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2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0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101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102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3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</p:childTnLst>
        </p:cTn>
      </p:par>
    </p:tnLst>
    <p:bldLst>
      <p:bldP spid="4" grpId="0" animBg="1"/>
      <p:bldP spid="26" grpId="0" animBg="1"/>
      <p:bldP spid="40" grpId="0" animBg="1"/>
      <p:bldP spid="41" grpId="0" animBg="1"/>
      <p:bldP spid="42" grpId="0" animBg="1"/>
      <p:bldP spid="43" grpId="0" animBg="1"/>
      <p:bldP spid="4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E6A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 r="15601" b="43136"/>
          <a:stretch>
            <a:fillRect/>
          </a:stretch>
        </p:blipFill>
        <p:spPr>
          <a:xfrm flipH="1">
            <a:off x="-657448" y="4068715"/>
            <a:ext cx="6956697" cy="6218285"/>
          </a:xfrm>
          <a:prstGeom prst="rect">
            <a:avLst/>
          </a:prstGeom>
        </p:spPr>
      </p:pic>
      <p:grpSp>
        <p:nvGrpSpPr>
          <p:cNvPr id="15" name="Group 15"/>
          <p:cNvGrpSpPr/>
          <p:nvPr/>
        </p:nvGrpSpPr>
        <p:grpSpPr>
          <a:xfrm>
            <a:off x="0" y="0"/>
            <a:ext cx="18288000" cy="2483481"/>
            <a:chOff x="0" y="0"/>
            <a:chExt cx="6186311" cy="895726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6186311" cy="895726"/>
            </a:xfrm>
            <a:custGeom>
              <a:avLst/>
              <a:gdLst/>
              <a:ahLst/>
              <a:cxnLst/>
              <a:rect l="l" t="t" r="r" b="b"/>
              <a:pathLst>
                <a:path w="6186311" h="895726">
                  <a:moveTo>
                    <a:pt x="0" y="0"/>
                  </a:moveTo>
                  <a:lnTo>
                    <a:pt x="6186311" y="0"/>
                  </a:lnTo>
                  <a:lnTo>
                    <a:pt x="6186311" y="895726"/>
                  </a:lnTo>
                  <a:lnTo>
                    <a:pt x="0" y="895726"/>
                  </a:lnTo>
                  <a:close/>
                </a:path>
              </a:pathLst>
            </a:custGeom>
            <a:solidFill>
              <a:srgbClr val="F46E16"/>
            </a:solidFill>
          </p:spPr>
        </p:sp>
      </p:grpSp>
      <p:pic>
        <p:nvPicPr>
          <p:cNvPr id="17" name="Picture 1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 l="9412" r="45694"/>
          <a:stretch>
            <a:fillRect/>
          </a:stretch>
        </p:blipFill>
        <p:spPr>
          <a:xfrm>
            <a:off x="16802760" y="0"/>
            <a:ext cx="1472101" cy="3147948"/>
          </a:xfrm>
          <a:prstGeom prst="rect">
            <a:avLst/>
          </a:prstGeom>
        </p:spPr>
      </p:pic>
      <p:sp>
        <p:nvSpPr>
          <p:cNvPr id="18" name="TextBox 18"/>
          <p:cNvSpPr txBox="1"/>
          <p:nvPr/>
        </p:nvSpPr>
        <p:spPr>
          <a:xfrm>
            <a:off x="3539171" y="920767"/>
            <a:ext cx="11219929" cy="102592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8000"/>
              </a:lnSpc>
              <a:spcBef>
                <a:spcPct val="0"/>
              </a:spcBef>
            </a:pPr>
            <a:r>
              <a:rPr lang="en-US" sz="6600" b="1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Ai </a:t>
            </a:r>
            <a:r>
              <a:rPr lang="en-US" sz="6600" b="1" dirty="0" err="1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nhớ</a:t>
            </a:r>
            <a:r>
              <a:rPr lang="en-US" sz="6600" b="1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600" b="1" dirty="0" err="1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sz="6600" b="1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600" b="1" dirty="0" err="1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lâu</a:t>
            </a:r>
            <a:r>
              <a:rPr lang="en-US" sz="6600" b="1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600" b="1" dirty="0" err="1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hơn</a:t>
            </a:r>
            <a:r>
              <a:rPr lang="en-US" sz="6600" b="1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en-US" sz="6600" b="1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" name="Picture 2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 t="19134"/>
          <a:stretch>
            <a:fillRect/>
          </a:stretch>
        </p:blipFill>
        <p:spPr>
          <a:xfrm>
            <a:off x="0" y="0"/>
            <a:ext cx="2562167" cy="3147948"/>
          </a:xfrm>
          <a:prstGeom prst="rect">
            <a:avLst/>
          </a:prstGeom>
        </p:spPr>
      </p:pic>
      <p:pic>
        <p:nvPicPr>
          <p:cNvPr id="21" name="Picture 21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>
            <a:off x="4297030" y="4079276"/>
            <a:ext cx="859735" cy="803852"/>
          </a:xfrm>
          <a:prstGeom prst="rect">
            <a:avLst/>
          </a:prstGeom>
        </p:spPr>
      </p:pic>
      <p:pic>
        <p:nvPicPr>
          <p:cNvPr id="22" name="Picture 22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 rot="1239082">
            <a:off x="4635923" y="9142997"/>
            <a:ext cx="1656347" cy="542077"/>
          </a:xfrm>
          <a:prstGeom prst="rect">
            <a:avLst/>
          </a:prstGeom>
        </p:spPr>
      </p:pic>
      <p:pic>
        <p:nvPicPr>
          <p:cNvPr id="23" name="Picture 23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5"/>
              </a:ext>
            </a:extLst>
          </a:blip>
          <a:srcRect/>
          <a:stretch>
            <a:fillRect/>
          </a:stretch>
        </p:blipFill>
        <p:spPr>
          <a:xfrm rot="745468">
            <a:off x="16137925" y="521769"/>
            <a:ext cx="758111" cy="1279512"/>
          </a:xfrm>
          <a:prstGeom prst="rect">
            <a:avLst/>
          </a:prstGeom>
        </p:spPr>
      </p:pic>
      <p:grpSp>
        <p:nvGrpSpPr>
          <p:cNvPr id="25" name="Group 24"/>
          <p:cNvGrpSpPr/>
          <p:nvPr/>
        </p:nvGrpSpPr>
        <p:grpSpPr>
          <a:xfrm>
            <a:off x="16153705" y="8191499"/>
            <a:ext cx="1881930" cy="2074271"/>
            <a:chOff x="16013973" y="8037487"/>
            <a:chExt cx="2021662" cy="2228284"/>
          </a:xfrm>
        </p:grpSpPr>
        <p:pic>
          <p:nvPicPr>
            <p:cNvPr id="19" name="Picture 19"/>
            <p:cNvPicPr>
              <a:picLocks noChangeAspect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7"/>
                </a:ext>
              </a:extLst>
            </a:blip>
            <a:srcRect/>
            <a:stretch>
              <a:fillRect/>
            </a:stretch>
          </p:blipFill>
          <p:spPr>
            <a:xfrm rot="733308">
              <a:off x="16013973" y="8037487"/>
              <a:ext cx="2021662" cy="2228284"/>
            </a:xfrm>
            <a:prstGeom prst="rect">
              <a:avLst/>
            </a:prstGeom>
          </p:spPr>
        </p:pic>
        <p:pic>
          <p:nvPicPr>
            <p:cNvPr id="24" name="Picture 24"/>
            <p:cNvPicPr>
              <a:picLocks noChangeAspect="1"/>
            </p:cNvPicPr>
            <p:nvPr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18"/>
                </a:ext>
              </a:extLst>
            </a:blip>
            <a:srcRect/>
            <a:stretch>
              <a:fillRect/>
            </a:stretch>
          </p:blipFill>
          <p:spPr>
            <a:xfrm rot="794313">
              <a:off x="16817227" y="8501447"/>
              <a:ext cx="596989" cy="568632"/>
            </a:xfrm>
            <a:prstGeom prst="rect">
              <a:avLst/>
            </a:prstGeom>
          </p:spPr>
        </p:pic>
      </p:grpSp>
      <p:sp>
        <p:nvSpPr>
          <p:cNvPr id="26" name="Rectangle 25"/>
          <p:cNvSpPr/>
          <p:nvPr/>
        </p:nvSpPr>
        <p:spPr>
          <a:xfrm>
            <a:off x="6299249" y="3115937"/>
            <a:ext cx="10731765" cy="19981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42950" indent="-742950" algn="just">
              <a:lnSpc>
                <a:spcPct val="150000"/>
              </a:lnSpc>
              <a:buFont typeface="+mj-lt"/>
              <a:buAutoNum type="arabicPeriod"/>
            </a:pP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Biến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cố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gì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mấy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loại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biến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cố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Đặc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điểm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biến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cố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đó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6299249" y="5460166"/>
            <a:ext cx="10579445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42950" lvl="0" indent="-742950" algn="just">
              <a:lnSpc>
                <a:spcPct val="150000"/>
              </a:lnSpc>
              <a:buFont typeface="+mj-lt"/>
              <a:buAutoNum type="arabicPeriod" startAt="2"/>
            </a:pPr>
            <a:r>
              <a:rPr lang="en-US" sz="4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Xác</a:t>
            </a:r>
            <a:r>
              <a:rPr lang="en-US" sz="4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suất</a:t>
            </a:r>
            <a:r>
              <a:rPr lang="en-US" sz="4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4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biến</a:t>
            </a:r>
            <a:r>
              <a:rPr lang="en-US" sz="4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cố</a:t>
            </a:r>
            <a:r>
              <a:rPr lang="en-US" sz="4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4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gì</a:t>
            </a:r>
            <a:r>
              <a:rPr lang="en-US" sz="4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r>
              <a:rPr lang="en-US" sz="4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Khi</a:t>
            </a:r>
            <a:r>
              <a:rPr lang="en-US" sz="4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nào</a:t>
            </a:r>
            <a:r>
              <a:rPr lang="en-US" sz="4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biến</a:t>
            </a:r>
            <a:r>
              <a:rPr lang="en-US" sz="4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cố</a:t>
            </a:r>
            <a:r>
              <a:rPr lang="en-US" sz="4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4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nhiều</a:t>
            </a:r>
            <a:r>
              <a:rPr lang="en-US" sz="4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khả</a:t>
            </a:r>
            <a:r>
              <a:rPr lang="en-US" sz="4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năng</a:t>
            </a:r>
            <a:r>
              <a:rPr lang="en-US" sz="4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xảy</a:t>
            </a:r>
            <a:r>
              <a:rPr lang="en-US" sz="4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</a:t>
            </a:r>
            <a:r>
              <a:rPr lang="en-US" sz="4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r>
              <a:rPr lang="en-US" sz="4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Khi</a:t>
            </a:r>
            <a:r>
              <a:rPr lang="en-US" sz="4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nào</a:t>
            </a:r>
            <a:r>
              <a:rPr lang="en-US" sz="4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biến</a:t>
            </a:r>
            <a:r>
              <a:rPr lang="en-US" sz="4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cố</a:t>
            </a:r>
            <a:r>
              <a:rPr lang="en-US" sz="4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đó</a:t>
            </a:r>
            <a:r>
              <a:rPr lang="en-US" sz="4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ít</a:t>
            </a:r>
            <a:r>
              <a:rPr lang="en-US" sz="4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khả</a:t>
            </a:r>
            <a:r>
              <a:rPr lang="en-US" sz="4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năng</a:t>
            </a:r>
            <a:r>
              <a:rPr lang="en-US" sz="4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xảy</a:t>
            </a:r>
            <a:r>
              <a:rPr lang="en-US" sz="4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</a:t>
            </a:r>
            <a:r>
              <a:rPr lang="en-US" sz="4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6" cstate="print">
            <a:biLevel thresh="25000"/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41245" y="5653697"/>
            <a:ext cx="1629750" cy="1774389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8" cstate="print">
            <a:biLevel thresh="25000"/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65406" y="6773781"/>
            <a:ext cx="1219334" cy="1327548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10" cstate="print">
            <a:biLevel thresh="25000"/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42968" y="7695584"/>
            <a:ext cx="780587" cy="849863"/>
          </a:xfrm>
          <a:prstGeom prst="rect">
            <a:avLst/>
          </a:prstGeom>
        </p:spPr>
      </p:pic>
      <p:sp>
        <p:nvSpPr>
          <p:cNvPr id="4" name="Snip Diagonal Corner Rectangle 3"/>
          <p:cNvSpPr/>
          <p:nvPr/>
        </p:nvSpPr>
        <p:spPr>
          <a:xfrm>
            <a:off x="1248954" y="299804"/>
            <a:ext cx="15790092" cy="2406896"/>
          </a:xfrm>
          <a:prstGeom prst="snip2DiagRect">
            <a:avLst/>
          </a:prstGeom>
          <a:solidFill>
            <a:schemeClr val="bg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  <a:defRPr/>
            </a:pPr>
            <a:r>
              <a:rPr lang="en-US" sz="4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Câu</a:t>
            </a:r>
            <a:r>
              <a:rPr lang="en-US" sz="4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4: </a:t>
            </a:r>
            <a:r>
              <a:rPr lang="nl-NL" sz="4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Chọn ngẫu nhiên một số trong tập hợp {2, 5, 6, 7, 9, 19}. Nhưng kết quả thuận lợi cho biến cố “Số được chọn là số lẻ” là</a:t>
            </a:r>
            <a:r>
              <a:rPr lang="nl-NL" sz="4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sz="4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vi-VN" sz="4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1665330" y="2924019"/>
            <a:ext cx="7360197" cy="1156224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vi-VN" sz="4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A. </a:t>
            </a:r>
            <a:r>
              <a:rPr lang="nl-NL" sz="4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2, 5, 7, 9, </a:t>
            </a:r>
            <a:r>
              <a:rPr lang="nl-NL" sz="4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</a:t>
            </a:r>
            <a:endParaRPr lang="en-US" sz="4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Cloud 39"/>
          <p:cNvSpPr/>
          <p:nvPr/>
        </p:nvSpPr>
        <p:spPr>
          <a:xfrm>
            <a:off x="-1025018" y="7353294"/>
            <a:ext cx="850671" cy="523815"/>
          </a:xfrm>
          <a:prstGeom prst="cloud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vi-VN" sz="2700">
              <a:solidFill>
                <a:prstClr val="white"/>
              </a:solidFill>
            </a:endParaRPr>
          </a:p>
        </p:txBody>
      </p:sp>
      <p:sp>
        <p:nvSpPr>
          <p:cNvPr id="41" name="Cloud 40"/>
          <p:cNvSpPr/>
          <p:nvPr/>
        </p:nvSpPr>
        <p:spPr>
          <a:xfrm>
            <a:off x="20448902" y="7053749"/>
            <a:ext cx="1337130" cy="823361"/>
          </a:xfrm>
          <a:prstGeom prst="cloud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vi-VN" sz="2700">
              <a:solidFill>
                <a:prstClr val="white"/>
              </a:solidFill>
            </a:endParaRPr>
          </a:p>
        </p:txBody>
      </p:sp>
      <p:sp>
        <p:nvSpPr>
          <p:cNvPr id="42" name="Rectangle 41"/>
          <p:cNvSpPr/>
          <p:nvPr/>
        </p:nvSpPr>
        <p:spPr>
          <a:xfrm>
            <a:off x="9195923" y="2930303"/>
            <a:ext cx="7360197" cy="1156224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vi-VN" sz="4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B. </a:t>
            </a:r>
            <a:r>
              <a:rPr lang="nl-NL" sz="4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5, 7, 6, </a:t>
            </a:r>
            <a:r>
              <a:rPr lang="nl-NL" sz="4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</a:t>
            </a:r>
            <a:endParaRPr lang="en-US" sz="4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" name="Rectangle 42"/>
          <p:cNvSpPr/>
          <p:nvPr/>
        </p:nvSpPr>
        <p:spPr>
          <a:xfrm>
            <a:off x="1665330" y="4257777"/>
            <a:ext cx="7360197" cy="1156224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vi-VN" sz="4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C. </a:t>
            </a:r>
            <a:r>
              <a:rPr lang="nl-NL" sz="4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2, 6, 7, </a:t>
            </a:r>
            <a:r>
              <a:rPr lang="nl-NL" sz="4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  <a:endParaRPr lang="en-US" sz="4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" name="Rectangle 43"/>
          <p:cNvSpPr/>
          <p:nvPr/>
        </p:nvSpPr>
        <p:spPr>
          <a:xfrm>
            <a:off x="9195923" y="4264061"/>
            <a:ext cx="7360197" cy="1156224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vi-VN" sz="4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D. </a:t>
            </a:r>
            <a:r>
              <a:rPr lang="nl-NL" sz="4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5, 7, 9, </a:t>
            </a:r>
            <a:r>
              <a:rPr lang="nl-NL" sz="4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</a:t>
            </a:r>
            <a:endParaRPr lang="en-US" sz="4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7" name="Picture 46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6944" y="2962232"/>
            <a:ext cx="1208583" cy="1062089"/>
          </a:xfrm>
          <a:prstGeom prst="rect">
            <a:avLst/>
          </a:prstGeom>
        </p:spPr>
      </p:pic>
      <p:pic>
        <p:nvPicPr>
          <p:cNvPr id="51" name="Picture 50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6921" y="4353168"/>
            <a:ext cx="1098606" cy="965442"/>
          </a:xfrm>
          <a:prstGeom prst="rect">
            <a:avLst/>
          </a:prstGeom>
        </p:spPr>
      </p:pic>
      <p:pic>
        <p:nvPicPr>
          <p:cNvPr id="49" name="Picture 48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49007" y="4372772"/>
            <a:ext cx="1207113" cy="965690"/>
          </a:xfrm>
          <a:prstGeom prst="rect">
            <a:avLst/>
          </a:prstGeom>
        </p:spPr>
      </p:pic>
      <p:pic>
        <p:nvPicPr>
          <p:cNvPr id="53" name="Picture 52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57232" y="3039740"/>
            <a:ext cx="1098888" cy="965690"/>
          </a:xfrm>
          <a:prstGeom prst="rect">
            <a:avLst/>
          </a:prstGeom>
        </p:spPr>
      </p:pic>
      <p:pic>
        <p:nvPicPr>
          <p:cNvPr id="2" name="Picture 14">
            <a:hlinkClick r:id="rId14" action="ppaction://hlinksldjump"/>
            <a:extLst>
              <a:ext uri="{FF2B5EF4-FFF2-40B4-BE49-F238E27FC236}">
                <a16:creationId xmlns="" xmlns:a16="http://schemas.microsoft.com/office/drawing/2014/main" id="{73547FBF-DC69-5AD0-885D-DC4FFDEEFC4F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6"/>
              </a:ext>
            </a:extLst>
          </a:blip>
          <a:srcRect/>
          <a:stretch>
            <a:fillRect/>
          </a:stretch>
        </p:blipFill>
        <p:spPr>
          <a:xfrm>
            <a:off x="8054023" y="7185856"/>
            <a:ext cx="2169350" cy="2169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99701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1" dur="2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2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3" dur="2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4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5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6" presetID="2" presetClass="entr" presetSubtype="2" repeatCount="indefinite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20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20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" presetClass="entr" presetSubtype="8" repeatCount="indefinite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20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20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8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49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0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1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2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2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5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56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57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8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59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" fill="hold">
                      <p:stCondLst>
                        <p:cond delay="0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3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64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5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6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25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25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0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71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72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3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8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79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0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1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25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25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5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86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87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8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  <p:seq concurrent="1" nextAc="seek">
              <p:cTn id="89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0" fill="hold">
                      <p:stCondLst>
                        <p:cond delay="0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3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94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5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6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2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2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0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101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102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3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</p:childTnLst>
        </p:cTn>
      </p:par>
    </p:tnLst>
    <p:bldLst>
      <p:bldP spid="4" grpId="0" animBg="1"/>
      <p:bldP spid="26" grpId="0" animBg="1"/>
      <p:bldP spid="40" grpId="0" animBg="1"/>
      <p:bldP spid="41" grpId="0" animBg="1"/>
      <p:bldP spid="42" grpId="0" animBg="1"/>
      <p:bldP spid="43" grpId="0" animBg="1"/>
      <p:bldP spid="44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6" cstate="print">
            <a:biLevel thresh="25000"/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41245" y="5653697"/>
            <a:ext cx="1629750" cy="1774389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8" cstate="print">
            <a:biLevel thresh="25000"/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65406" y="6773781"/>
            <a:ext cx="1219334" cy="1327548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10" cstate="print">
            <a:biLevel thresh="25000"/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42968" y="7695584"/>
            <a:ext cx="780587" cy="849863"/>
          </a:xfrm>
          <a:prstGeom prst="rect">
            <a:avLst/>
          </a:prstGeom>
        </p:spPr>
      </p:pic>
      <p:sp>
        <p:nvSpPr>
          <p:cNvPr id="4" name="Snip Diagonal Corner Rectangle 3"/>
          <p:cNvSpPr/>
          <p:nvPr/>
        </p:nvSpPr>
        <p:spPr>
          <a:xfrm>
            <a:off x="1248954" y="299804"/>
            <a:ext cx="15790092" cy="3730026"/>
          </a:xfrm>
          <a:prstGeom prst="snip2DiagRect">
            <a:avLst/>
          </a:prstGeom>
          <a:solidFill>
            <a:schemeClr val="bg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30000"/>
              </a:lnSpc>
              <a:defRPr/>
            </a:pPr>
            <a:r>
              <a:rPr lang="en-US" sz="4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Câu</a:t>
            </a:r>
            <a:r>
              <a:rPr lang="en-US" sz="4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5: </a:t>
            </a:r>
            <a:r>
              <a:rPr lang="nl-NL" sz="4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Một chiếc hộp chứa 5 quả cầu màu đỏ và 9 quả cầu màu vàng. Các quả cầu có kích thước và trọng lượng như nhau. Lấy ngẫu nhiên hai quả cầu từ trong hộp. Xác suất của biến cố A: “Lấy được hai quả cầu màu trắng” là</a:t>
            </a:r>
            <a:r>
              <a:rPr lang="nl-NL" sz="4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sz="4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1765807" y="4218515"/>
            <a:ext cx="7360197" cy="1156224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vi-VN" sz="4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A. </a:t>
            </a:r>
            <a:r>
              <a:rPr lang="en-US" sz="4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en-US" sz="4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Cloud 39"/>
          <p:cNvSpPr/>
          <p:nvPr/>
        </p:nvSpPr>
        <p:spPr>
          <a:xfrm>
            <a:off x="-1025018" y="7353294"/>
            <a:ext cx="850671" cy="523815"/>
          </a:xfrm>
          <a:prstGeom prst="cloud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vi-VN" sz="2700">
              <a:solidFill>
                <a:prstClr val="white"/>
              </a:solidFill>
            </a:endParaRPr>
          </a:p>
        </p:txBody>
      </p:sp>
      <p:sp>
        <p:nvSpPr>
          <p:cNvPr id="41" name="Cloud 40"/>
          <p:cNvSpPr/>
          <p:nvPr/>
        </p:nvSpPr>
        <p:spPr>
          <a:xfrm>
            <a:off x="20448902" y="7053749"/>
            <a:ext cx="1337130" cy="823361"/>
          </a:xfrm>
          <a:prstGeom prst="cloud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vi-VN" sz="2700">
              <a:solidFill>
                <a:prstClr val="white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2" name="Rectangle 41"/>
              <p:cNvSpPr/>
              <p:nvPr/>
            </p:nvSpPr>
            <p:spPr>
              <a:xfrm>
                <a:off x="9296400" y="4224799"/>
                <a:ext cx="7360197" cy="1156224"/>
              </a:xfrm>
              <a:prstGeom prst="rect">
                <a:avLst/>
              </a:prstGeom>
              <a:solidFill>
                <a:schemeClr val="bg1"/>
              </a:solidFill>
              <a:ln w="285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>
                  <a:defRPr/>
                </a:pPr>
                <a:r>
                  <a:rPr lang="vi-VN" sz="44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B.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vi-VN" sz="44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en-US" sz="4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14</m:t>
                        </m:r>
                      </m:den>
                    </m:f>
                  </m:oMath>
                </a14:m>
                <a:endParaRPr lang="en-US" sz="44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2" name="Rectangle 4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96400" y="4224799"/>
                <a:ext cx="7360197" cy="1156224"/>
              </a:xfrm>
              <a:prstGeom prst="rect">
                <a:avLst/>
              </a:prstGeom>
              <a:blipFill rotWithShape="0">
                <a:blip r:embed="rId12"/>
                <a:stretch>
                  <a:fillRect l="-3314" b="-6316"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Rectangle 42"/>
              <p:cNvSpPr/>
              <p:nvPr/>
            </p:nvSpPr>
            <p:spPr>
              <a:xfrm>
                <a:off x="1765807" y="5552273"/>
                <a:ext cx="7360197" cy="1156224"/>
              </a:xfrm>
              <a:prstGeom prst="rect">
                <a:avLst/>
              </a:prstGeom>
              <a:solidFill>
                <a:schemeClr val="bg1"/>
              </a:solidFill>
              <a:ln w="285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>
                  <a:defRPr/>
                </a:pPr>
                <a:r>
                  <a:rPr lang="vi-VN" sz="44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C.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vi-VN" sz="44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en-US" sz="4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9</m:t>
                        </m:r>
                      </m:den>
                    </m:f>
                  </m:oMath>
                </a14:m>
                <a:endParaRPr lang="en-US" sz="44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3" name="Rectangle 4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65807" y="5552273"/>
                <a:ext cx="7360197" cy="1156224"/>
              </a:xfrm>
              <a:prstGeom prst="rect">
                <a:avLst/>
              </a:prstGeom>
              <a:blipFill rotWithShape="0">
                <a:blip r:embed="rId13"/>
                <a:stretch>
                  <a:fillRect l="-3397" b="-6349"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4" name="Rectangle 43"/>
          <p:cNvSpPr/>
          <p:nvPr/>
        </p:nvSpPr>
        <p:spPr>
          <a:xfrm>
            <a:off x="9296400" y="5558557"/>
            <a:ext cx="7360197" cy="1156224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vi-VN" sz="4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D. </a:t>
            </a:r>
            <a:r>
              <a:rPr lang="en-US" sz="4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endParaRPr lang="en-US" sz="4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7" name="Picture 46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17421" y="4256728"/>
            <a:ext cx="1208583" cy="1062089"/>
          </a:xfrm>
          <a:prstGeom prst="rect">
            <a:avLst/>
          </a:prstGeom>
        </p:spPr>
      </p:pic>
      <p:pic>
        <p:nvPicPr>
          <p:cNvPr id="51" name="Picture 50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7398" y="5647664"/>
            <a:ext cx="1098606" cy="965442"/>
          </a:xfrm>
          <a:prstGeom prst="rect">
            <a:avLst/>
          </a:prstGeom>
        </p:spPr>
      </p:pic>
      <p:pic>
        <p:nvPicPr>
          <p:cNvPr id="49" name="Picture 48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49484" y="5667268"/>
            <a:ext cx="1207113" cy="965690"/>
          </a:xfrm>
          <a:prstGeom prst="rect">
            <a:avLst/>
          </a:prstGeom>
        </p:spPr>
      </p:pic>
      <p:pic>
        <p:nvPicPr>
          <p:cNvPr id="53" name="Picture 52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57709" y="4334236"/>
            <a:ext cx="1098888" cy="965690"/>
          </a:xfrm>
          <a:prstGeom prst="rect">
            <a:avLst/>
          </a:prstGeom>
        </p:spPr>
      </p:pic>
      <p:pic>
        <p:nvPicPr>
          <p:cNvPr id="2" name="Picture 14">
            <a:hlinkClick r:id="rId16" action="ppaction://hlinksldjump"/>
            <a:extLst>
              <a:ext uri="{FF2B5EF4-FFF2-40B4-BE49-F238E27FC236}">
                <a16:creationId xmlns="" xmlns:a16="http://schemas.microsoft.com/office/drawing/2014/main" id="{73547FBF-DC69-5AD0-885D-DC4FFDEEFC4F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8"/>
              </a:ext>
            </a:extLst>
          </a:blip>
          <a:srcRect/>
          <a:stretch>
            <a:fillRect/>
          </a:stretch>
        </p:blipFill>
        <p:spPr>
          <a:xfrm>
            <a:off x="8054023" y="7185856"/>
            <a:ext cx="2169350" cy="2169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62822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1" dur="2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2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3" dur="2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4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5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6" presetID="2" presetClass="entr" presetSubtype="2" repeatCount="indefinite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20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20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" presetClass="entr" presetSubtype="8" repeatCount="indefinite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20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20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8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49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0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1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2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2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5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56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57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8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59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" fill="hold">
                      <p:stCondLst>
                        <p:cond delay="0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3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64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5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6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25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25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0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71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72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3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8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79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0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1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25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25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5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86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87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8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  <p:seq concurrent="1" nextAc="seek">
              <p:cTn id="89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0" fill="hold">
                      <p:stCondLst>
                        <p:cond delay="0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3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94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5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6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2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2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0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101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102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3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</p:childTnLst>
        </p:cTn>
      </p:par>
    </p:tnLst>
    <p:bldLst>
      <p:bldP spid="4" grpId="0" animBg="1"/>
      <p:bldP spid="26" grpId="0" animBg="1"/>
      <p:bldP spid="40" grpId="0" animBg="1"/>
      <p:bldP spid="41" grpId="0" animBg="1"/>
      <p:bldP spid="42" grpId="0" animBg="1"/>
      <p:bldP spid="43" grpId="0" animBg="1"/>
      <p:bldP spid="44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E6A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4"/>
          <p:cNvGrpSpPr/>
          <p:nvPr/>
        </p:nvGrpSpPr>
        <p:grpSpPr>
          <a:xfrm>
            <a:off x="1434365" y="629987"/>
            <a:ext cx="15522666" cy="1285950"/>
            <a:chOff x="0" y="0"/>
            <a:chExt cx="26093395" cy="4159309"/>
          </a:xfrm>
        </p:grpSpPr>
        <p:sp>
          <p:nvSpPr>
            <p:cNvPr id="20" name="Freeform 5"/>
            <p:cNvSpPr/>
            <p:nvPr/>
          </p:nvSpPr>
          <p:spPr>
            <a:xfrm>
              <a:off x="0" y="0"/>
              <a:ext cx="26093396" cy="4159309"/>
            </a:xfrm>
            <a:custGeom>
              <a:avLst/>
              <a:gdLst/>
              <a:ahLst/>
              <a:cxnLst/>
              <a:rect l="l" t="t" r="r" b="b"/>
              <a:pathLst>
                <a:path w="26093396" h="4159309">
                  <a:moveTo>
                    <a:pt x="25788595" y="0"/>
                  </a:moveTo>
                  <a:lnTo>
                    <a:pt x="304800" y="0"/>
                  </a:lnTo>
                  <a:cubicBezTo>
                    <a:pt x="135890" y="0"/>
                    <a:pt x="0" y="135890"/>
                    <a:pt x="0" y="304800"/>
                  </a:cubicBezTo>
                  <a:lnTo>
                    <a:pt x="0" y="3854509"/>
                  </a:lnTo>
                  <a:cubicBezTo>
                    <a:pt x="0" y="4023419"/>
                    <a:pt x="135890" y="4159309"/>
                    <a:pt x="304800" y="4159309"/>
                  </a:cubicBezTo>
                  <a:lnTo>
                    <a:pt x="25788595" y="4159309"/>
                  </a:lnTo>
                  <a:cubicBezTo>
                    <a:pt x="25957506" y="4159309"/>
                    <a:pt x="26093396" y="4023419"/>
                    <a:pt x="26093396" y="3854509"/>
                  </a:cubicBezTo>
                  <a:lnTo>
                    <a:pt x="26093396" y="304800"/>
                  </a:lnTo>
                  <a:cubicBezTo>
                    <a:pt x="26093396" y="135890"/>
                    <a:pt x="25957506" y="0"/>
                    <a:pt x="25788595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pic>
        <p:nvPicPr>
          <p:cNvPr id="11" name="Picture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>
            <a:off x="15717560" y="-257249"/>
            <a:ext cx="2714405" cy="2571899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5"/>
              </a:ext>
            </a:extLst>
          </a:blip>
          <a:srcRect l="38243"/>
          <a:stretch>
            <a:fillRect/>
          </a:stretch>
        </p:blipFill>
        <p:spPr>
          <a:xfrm>
            <a:off x="0" y="1553264"/>
            <a:ext cx="2084282" cy="3240025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7"/>
              </a:ext>
            </a:extLst>
          </a:blip>
          <a:srcRect/>
          <a:stretch>
            <a:fillRect/>
          </a:stretch>
        </p:blipFill>
        <p:spPr>
          <a:xfrm rot="5400000">
            <a:off x="-732791" y="-1162879"/>
            <a:ext cx="3522982" cy="3585733"/>
          </a:xfrm>
          <a:prstGeom prst="rect">
            <a:avLst/>
          </a:prstGeom>
        </p:spPr>
      </p:pic>
      <p:sp>
        <p:nvSpPr>
          <p:cNvPr id="18" name="TextBox 18"/>
          <p:cNvSpPr txBox="1"/>
          <p:nvPr/>
        </p:nvSpPr>
        <p:spPr>
          <a:xfrm>
            <a:off x="3585734" y="800100"/>
            <a:ext cx="11219929" cy="9620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8000"/>
              </a:lnSpc>
              <a:spcBef>
                <a:spcPct val="0"/>
              </a:spcBef>
            </a:pPr>
            <a:r>
              <a:rPr lang="en-US" sz="6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VẬN DỤNG</a:t>
            </a:r>
            <a:endParaRPr lang="en-US" sz="6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Rounded Rectangle 24"/>
          <p:cNvSpPr/>
          <p:nvPr/>
        </p:nvSpPr>
        <p:spPr>
          <a:xfrm>
            <a:off x="1434365" y="2527270"/>
            <a:ext cx="5652235" cy="961888"/>
          </a:xfrm>
          <a:prstGeom prst="roundRect">
            <a:avLst/>
          </a:prstGeom>
          <a:solidFill>
            <a:srgbClr val="F46E16"/>
          </a:solidFill>
          <a:ln>
            <a:solidFill>
              <a:srgbClr val="F46E1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8.9 (SGK-tr57)</a:t>
            </a:r>
            <a:endParaRPr lang="en-US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1434365" y="3520940"/>
            <a:ext cx="15786836" cy="35455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70000"/>
              </a:lnSpc>
            </a:pPr>
            <a:r>
              <a:rPr lang="vi-VN" sz="4400" dirty="0">
                <a:latin typeface="Arial" panose="020B0604020202020204" pitchFamily="34" charset="0"/>
                <a:cs typeface="Arial" panose="020B0604020202020204" pitchFamily="34" charset="0"/>
              </a:rPr>
              <a:t>Vuông và Tròn mỗi người gieo một con xúc </a:t>
            </a:r>
            <a:r>
              <a:rPr lang="vi-VN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xắc.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just">
              <a:lnSpc>
                <a:spcPct val="170000"/>
              </a:lnSpc>
            </a:pPr>
            <a:r>
              <a:rPr lang="vi-VN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Tìm </a:t>
            </a:r>
            <a:r>
              <a:rPr lang="vi-VN" sz="4400" dirty="0">
                <a:latin typeface="Arial" panose="020B0604020202020204" pitchFamily="34" charset="0"/>
                <a:cs typeface="Arial" panose="020B0604020202020204" pitchFamily="34" charset="0"/>
              </a:rPr>
              <a:t>xác suất để</a:t>
            </a:r>
          </a:p>
          <a:p>
            <a:pPr algn="just">
              <a:lnSpc>
                <a:spcPct val="170000"/>
              </a:lnSpc>
            </a:pPr>
            <a:r>
              <a:rPr lang="vi-VN" sz="4400" dirty="0">
                <a:latin typeface="Arial" panose="020B0604020202020204" pitchFamily="34" charset="0"/>
                <a:cs typeface="Arial" panose="020B0604020202020204" pitchFamily="34" charset="0"/>
              </a:rPr>
              <a:t>a) Hiệu giữa số chấm xuất hiện trên hai con xúc xắc bằng 6</a:t>
            </a:r>
            <a:r>
              <a:rPr lang="vi-VN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vi-VN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1424205" y="7651107"/>
            <a:ext cx="14478000" cy="12434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70000"/>
              </a:lnSpc>
            </a:pPr>
            <a:r>
              <a:rPr lang="vi-VN" sz="4400" dirty="0">
                <a:solidFill>
                  <a:prstClr val="black"/>
                </a:solidFill>
                <a:cs typeface="Arial" panose="020B0604020202020204" pitchFamily="34" charset="0"/>
              </a:rPr>
              <a:t>b) Số chấm xuất hiện trên hai con xúc xắc đều bé hơn 7.</a:t>
            </a:r>
          </a:p>
        </p:txBody>
      </p:sp>
      <p:pic>
        <p:nvPicPr>
          <p:cNvPr id="28" name="Picture 27"/>
          <p:cNvPicPr>
            <a:picLocks noChangeAspect="1"/>
          </p:cNvPicPr>
          <p:nvPr/>
        </p:nvPicPr>
        <p:blipFill>
          <a:blip r:embed="rId1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84023" y="2803173"/>
            <a:ext cx="2998988" cy="3086422"/>
          </a:xfrm>
          <a:prstGeom prst="rect">
            <a:avLst/>
          </a:prstGeom>
        </p:spPr>
      </p:pic>
      <p:sp>
        <p:nvSpPr>
          <p:cNvPr id="30" name="TextBox 29"/>
          <p:cNvSpPr txBox="1"/>
          <p:nvPr/>
        </p:nvSpPr>
        <p:spPr>
          <a:xfrm>
            <a:off x="4090298" y="7017392"/>
            <a:ext cx="10210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→ </a:t>
            </a:r>
            <a:r>
              <a:rPr lang="en-US" sz="4400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Xác</a:t>
            </a:r>
            <a:r>
              <a:rPr lang="en-US" sz="44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suất</a:t>
            </a:r>
            <a:r>
              <a:rPr lang="en-US" sz="44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bằng</a:t>
            </a:r>
            <a:r>
              <a:rPr lang="en-US" sz="44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0 (</a:t>
            </a:r>
            <a:r>
              <a:rPr lang="en-US" sz="4400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biến</a:t>
            </a:r>
            <a:r>
              <a:rPr lang="en-US" sz="44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cố</a:t>
            </a:r>
            <a:r>
              <a:rPr lang="en-US" sz="44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không</a:t>
            </a:r>
            <a:r>
              <a:rPr lang="en-US" sz="44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thể</a:t>
            </a:r>
            <a:r>
              <a:rPr lang="en-US" sz="44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en-US" sz="44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4075058" y="8747413"/>
            <a:ext cx="10210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→ </a:t>
            </a:r>
            <a:r>
              <a:rPr lang="en-US" sz="4400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Xác</a:t>
            </a:r>
            <a:r>
              <a:rPr lang="en-US" sz="44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suất</a:t>
            </a:r>
            <a:r>
              <a:rPr lang="en-US" sz="44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bằng</a:t>
            </a:r>
            <a:r>
              <a:rPr lang="en-US" sz="44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 (</a:t>
            </a:r>
            <a:r>
              <a:rPr lang="en-US" sz="4400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biến</a:t>
            </a:r>
            <a:r>
              <a:rPr lang="en-US" sz="44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cố</a:t>
            </a:r>
            <a:r>
              <a:rPr lang="en-US" sz="44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chắc</a:t>
            </a:r>
            <a:r>
              <a:rPr lang="en-US" sz="44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chắn</a:t>
            </a:r>
            <a:r>
              <a:rPr lang="en-US" sz="44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en-US" sz="44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med">
    <p:plu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26" grpId="0"/>
      <p:bldP spid="27" grpId="0"/>
      <p:bldP spid="30" grpId="0"/>
      <p:bldP spid="31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E6A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 t="32235"/>
          <a:stretch>
            <a:fillRect/>
          </a:stretch>
        </p:blipFill>
        <p:spPr>
          <a:xfrm flipH="1">
            <a:off x="959544" y="-433449"/>
            <a:ext cx="3728688" cy="2425674"/>
          </a:xfrm>
          <a:prstGeom prst="rect">
            <a:avLst/>
          </a:prstGeom>
        </p:spPr>
      </p:pic>
      <p:pic>
        <p:nvPicPr>
          <p:cNvPr id="17" name="Picture 2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 b="23808"/>
          <a:stretch>
            <a:fillRect/>
          </a:stretch>
        </p:blipFill>
        <p:spPr>
          <a:xfrm rot="-118193">
            <a:off x="1102582" y="1550713"/>
            <a:ext cx="8093245" cy="8461556"/>
          </a:xfrm>
          <a:prstGeom prst="rect">
            <a:avLst/>
          </a:prstGeom>
        </p:spPr>
      </p:pic>
      <p:pic>
        <p:nvPicPr>
          <p:cNvPr id="18" name="Picture 3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 b="23808"/>
          <a:stretch>
            <a:fillRect/>
          </a:stretch>
        </p:blipFill>
        <p:spPr>
          <a:xfrm rot="-118193">
            <a:off x="8977978" y="1282673"/>
            <a:ext cx="8093245" cy="8461556"/>
          </a:xfrm>
          <a:prstGeom prst="rect">
            <a:avLst/>
          </a:prstGeom>
        </p:spPr>
      </p:pic>
      <p:grpSp>
        <p:nvGrpSpPr>
          <p:cNvPr id="19" name="Group 18"/>
          <p:cNvGrpSpPr/>
          <p:nvPr/>
        </p:nvGrpSpPr>
        <p:grpSpPr>
          <a:xfrm rot="392797">
            <a:off x="11277600" y="878033"/>
            <a:ext cx="6217454" cy="958270"/>
            <a:chOff x="768732" y="1728405"/>
            <a:chExt cx="6217454" cy="958270"/>
          </a:xfrm>
        </p:grpSpPr>
        <p:grpSp>
          <p:nvGrpSpPr>
            <p:cNvPr id="20" name="Group 8"/>
            <p:cNvGrpSpPr/>
            <p:nvPr/>
          </p:nvGrpSpPr>
          <p:grpSpPr>
            <a:xfrm rot="-143938">
              <a:off x="778617" y="1728405"/>
              <a:ext cx="6200011" cy="958270"/>
              <a:chOff x="0" y="0"/>
              <a:chExt cx="5491572" cy="848774"/>
            </a:xfrm>
          </p:grpSpPr>
          <p:sp>
            <p:nvSpPr>
              <p:cNvPr id="22" name="Freeform 9"/>
              <p:cNvSpPr/>
              <p:nvPr/>
            </p:nvSpPr>
            <p:spPr>
              <a:xfrm>
                <a:off x="0" y="0"/>
                <a:ext cx="5491572" cy="848774"/>
              </a:xfrm>
              <a:custGeom>
                <a:avLst/>
                <a:gdLst/>
                <a:ahLst/>
                <a:cxnLst/>
                <a:rect l="l" t="t" r="r" b="b"/>
                <a:pathLst>
                  <a:path w="5491572" h="848774">
                    <a:moveTo>
                      <a:pt x="5367112" y="848774"/>
                    </a:moveTo>
                    <a:lnTo>
                      <a:pt x="124460" y="848774"/>
                    </a:lnTo>
                    <a:cubicBezTo>
                      <a:pt x="55880" y="848774"/>
                      <a:pt x="0" y="792894"/>
                      <a:pt x="0" y="724314"/>
                    </a:cubicBezTo>
                    <a:lnTo>
                      <a:pt x="0" y="124460"/>
                    </a:lnTo>
                    <a:cubicBezTo>
                      <a:pt x="0" y="55880"/>
                      <a:pt x="55880" y="0"/>
                      <a:pt x="124460" y="0"/>
                    </a:cubicBezTo>
                    <a:lnTo>
                      <a:pt x="5367112" y="0"/>
                    </a:lnTo>
                    <a:cubicBezTo>
                      <a:pt x="5435692" y="0"/>
                      <a:pt x="5491572" y="55880"/>
                      <a:pt x="5491572" y="124460"/>
                    </a:cubicBezTo>
                    <a:lnTo>
                      <a:pt x="5491572" y="724314"/>
                    </a:lnTo>
                    <a:cubicBezTo>
                      <a:pt x="5491572" y="792894"/>
                      <a:pt x="5435692" y="848774"/>
                      <a:pt x="5367112" y="848774"/>
                    </a:cubicBezTo>
                    <a:close/>
                  </a:path>
                </a:pathLst>
              </a:custGeom>
              <a:solidFill>
                <a:srgbClr val="F46E16"/>
              </a:solidFill>
            </p:spPr>
          </p:sp>
        </p:grpSp>
        <p:sp>
          <p:nvSpPr>
            <p:cNvPr id="21" name="TextBox 11"/>
            <p:cNvSpPr txBox="1"/>
            <p:nvPr/>
          </p:nvSpPr>
          <p:spPr>
            <a:xfrm rot="-140663">
              <a:off x="768732" y="1853623"/>
              <a:ext cx="6217454" cy="64120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5040"/>
                </a:lnSpc>
                <a:spcBef>
                  <a:spcPct val="0"/>
                </a:spcBef>
              </a:pPr>
              <a:r>
                <a:rPr lang="en-US" sz="4400" b="1" u="none" spc="179" dirty="0" err="1" smtClean="0"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Bài</a:t>
              </a:r>
              <a:r>
                <a:rPr lang="en-US" sz="4400" b="1" u="none" spc="179" dirty="0" smtClean="0"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8.11 (SGK-tr57)</a:t>
              </a:r>
              <a:endParaRPr lang="en-US" sz="4400" b="1" u="none" spc="179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13" name="Picture 13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2"/>
              </a:ext>
            </a:extLst>
          </a:blip>
          <a:srcRect/>
          <a:stretch>
            <a:fillRect/>
          </a:stretch>
        </p:blipFill>
        <p:spPr>
          <a:xfrm rot="-1438925">
            <a:off x="16018708" y="3845611"/>
            <a:ext cx="2283141" cy="747210"/>
          </a:xfrm>
          <a:prstGeom prst="rect">
            <a:avLst/>
          </a:prstGeom>
        </p:spPr>
      </p:pic>
      <p:pic>
        <p:nvPicPr>
          <p:cNvPr id="16" name="Picture 16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7"/>
              </a:ext>
            </a:extLst>
          </a:blip>
          <a:srcRect/>
          <a:stretch>
            <a:fillRect/>
          </a:stretch>
        </p:blipFill>
        <p:spPr>
          <a:xfrm rot="-2700000">
            <a:off x="-1208605" y="899286"/>
            <a:ext cx="3268340" cy="3326555"/>
          </a:xfrm>
          <a:prstGeom prst="rect">
            <a:avLst/>
          </a:prstGeom>
        </p:spPr>
      </p:pic>
      <p:sp>
        <p:nvSpPr>
          <p:cNvPr id="23" name="Rectangle 22"/>
          <p:cNvSpPr/>
          <p:nvPr/>
        </p:nvSpPr>
        <p:spPr>
          <a:xfrm>
            <a:off x="2387422" y="2688336"/>
            <a:ext cx="13902887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sz="4400" dirty="0">
                <a:latin typeface="Arial" panose="020B0604020202020204" pitchFamily="34" charset="0"/>
                <a:cs typeface="Arial" panose="020B0604020202020204" pitchFamily="34" charset="0"/>
              </a:rPr>
              <a:t>Chọn ngẫu nhiên một số trong bốn số 11; 12; 13 và 14. Tìm xác suất để</a:t>
            </a:r>
          </a:p>
          <a:p>
            <a:pPr algn="just">
              <a:lnSpc>
                <a:spcPct val="150000"/>
              </a:lnSpc>
            </a:pPr>
            <a:r>
              <a:rPr lang="vi-VN" sz="4400" dirty="0">
                <a:latin typeface="Arial" panose="020B0604020202020204" pitchFamily="34" charset="0"/>
                <a:cs typeface="Arial" panose="020B0604020202020204" pitchFamily="34" charset="0"/>
              </a:rPr>
              <a:t>a) Chọn được số chia hết cho 5.</a:t>
            </a:r>
          </a:p>
          <a:p>
            <a:pPr algn="just">
              <a:lnSpc>
                <a:spcPct val="150000"/>
              </a:lnSpc>
            </a:pPr>
            <a:r>
              <a:rPr lang="vi-VN" sz="4400" dirty="0">
                <a:latin typeface="Arial" panose="020B0604020202020204" pitchFamily="34" charset="0"/>
                <a:cs typeface="Arial" panose="020B0604020202020204" pitchFamily="34" charset="0"/>
              </a:rPr>
              <a:t>b) Chọn được số có hai chữ số.</a:t>
            </a:r>
          </a:p>
          <a:p>
            <a:pPr algn="just">
              <a:lnSpc>
                <a:spcPct val="150000"/>
              </a:lnSpc>
            </a:pPr>
            <a:r>
              <a:rPr lang="vi-VN" sz="4400" dirty="0">
                <a:latin typeface="Arial" panose="020B0604020202020204" pitchFamily="34" charset="0"/>
                <a:cs typeface="Arial" panose="020B0604020202020204" pitchFamily="34" charset="0"/>
              </a:rPr>
              <a:t>c) Chọn được số nguyên tố.</a:t>
            </a:r>
          </a:p>
          <a:p>
            <a:pPr algn="just">
              <a:lnSpc>
                <a:spcPct val="150000"/>
              </a:lnSpc>
            </a:pPr>
            <a:r>
              <a:rPr lang="vi-VN" sz="4400" dirty="0">
                <a:latin typeface="Arial" panose="020B0604020202020204" pitchFamily="34" charset="0"/>
                <a:cs typeface="Arial" panose="020B0604020202020204" pitchFamily="34" charset="0"/>
              </a:rPr>
              <a:t>d) Chọn được số chia hết cho 6.</a:t>
            </a:r>
          </a:p>
        </p:txBody>
      </p:sp>
      <p:pic>
        <p:nvPicPr>
          <p:cNvPr id="25" name="Picture 24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2146556" y="5750096"/>
            <a:ext cx="4283736" cy="4567966"/>
          </a:xfrm>
          <a:prstGeom prst="rect">
            <a:avLst/>
          </a:prstGeom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E6A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1524000" y="319288"/>
            <a:ext cx="1928280" cy="631074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-152400" y="3085534"/>
            <a:ext cx="1028700" cy="961835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 rot="828358">
            <a:off x="-209394" y="444752"/>
            <a:ext cx="1177467" cy="1040407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 rot="605585">
            <a:off x="17205765" y="6343081"/>
            <a:ext cx="756373" cy="1276579"/>
          </a:xfrm>
          <a:prstGeom prst="rect">
            <a:avLst/>
          </a:prstGeom>
        </p:spPr>
      </p:pic>
      <p:pic>
        <p:nvPicPr>
          <p:cNvPr id="15" name="Picture 15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5"/>
              </a:ext>
            </a:extLst>
          </a:blip>
          <a:srcRect/>
          <a:stretch>
            <a:fillRect/>
          </a:stretch>
        </p:blipFill>
        <p:spPr>
          <a:xfrm rot="9962778">
            <a:off x="14918329" y="7830777"/>
            <a:ext cx="2822206" cy="2674040"/>
          </a:xfrm>
          <a:prstGeom prst="rect">
            <a:avLst/>
          </a:prstGeom>
        </p:spPr>
      </p:pic>
      <p:pic>
        <p:nvPicPr>
          <p:cNvPr id="16" name="Picture 1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-813124">
            <a:off x="11667048" y="9753316"/>
            <a:ext cx="1928280" cy="631074"/>
          </a:xfrm>
          <a:prstGeom prst="rect">
            <a:avLst/>
          </a:prstGeom>
        </p:spPr>
      </p:pic>
      <p:grpSp>
        <p:nvGrpSpPr>
          <p:cNvPr id="17" name="Group 16"/>
          <p:cNvGrpSpPr/>
          <p:nvPr/>
        </p:nvGrpSpPr>
        <p:grpSpPr>
          <a:xfrm>
            <a:off x="7924800" y="319288"/>
            <a:ext cx="2534241" cy="1390747"/>
            <a:chOff x="7848600" y="342900"/>
            <a:chExt cx="2534241" cy="1390747"/>
          </a:xfrm>
        </p:grpSpPr>
        <p:pic>
          <p:nvPicPr>
            <p:cNvPr id="18" name="Picture 13"/>
            <p:cNvPicPr>
              <a:picLocks noChangeAspect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17"/>
                </a:ext>
              </a:extLst>
            </a:blip>
            <a:srcRect b="60007"/>
            <a:stretch>
              <a:fillRect/>
            </a:stretch>
          </p:blipFill>
          <p:spPr>
            <a:xfrm>
              <a:off x="7848600" y="342900"/>
              <a:ext cx="2534241" cy="1390747"/>
            </a:xfrm>
            <a:prstGeom prst="rect">
              <a:avLst/>
            </a:prstGeom>
          </p:spPr>
        </p:pic>
        <p:sp>
          <p:nvSpPr>
            <p:cNvPr id="19" name="TextBox 18"/>
            <p:cNvSpPr txBox="1"/>
            <p:nvPr/>
          </p:nvSpPr>
          <p:spPr>
            <a:xfrm>
              <a:off x="7943738" y="740866"/>
              <a:ext cx="2343964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400" b="1" dirty="0" err="1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Giải</a:t>
              </a:r>
              <a:endParaRPr lang="en-US" sz="4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0" name="Rectangle 19"/>
          <p:cNvSpPr/>
          <p:nvPr/>
        </p:nvSpPr>
        <p:spPr>
          <a:xfrm>
            <a:off x="1075203" y="2008589"/>
            <a:ext cx="16982780" cy="42780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en-US" sz="4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a) </a:t>
            </a:r>
            <a:r>
              <a:rPr lang="en-US" sz="42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Xác</a:t>
            </a:r>
            <a:r>
              <a:rPr lang="en-US" sz="4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suất</a:t>
            </a:r>
            <a:r>
              <a:rPr lang="en-US" sz="42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để</a:t>
            </a:r>
            <a:r>
              <a:rPr lang="en-US" sz="4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“</a:t>
            </a:r>
            <a:r>
              <a:rPr lang="en-US" sz="42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Chọn</a:t>
            </a:r>
            <a:r>
              <a:rPr lang="en-US" sz="4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được</a:t>
            </a:r>
            <a:r>
              <a:rPr lang="en-US" sz="4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số</a:t>
            </a:r>
            <a:r>
              <a:rPr lang="en-US" sz="4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chia </a:t>
            </a:r>
            <a:r>
              <a:rPr lang="en-US" sz="42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hết</a:t>
            </a:r>
            <a:r>
              <a:rPr lang="en-US" sz="4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cho</a:t>
            </a:r>
            <a:r>
              <a:rPr lang="en-US" sz="4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5” </a:t>
            </a:r>
            <a:r>
              <a:rPr lang="en-US" sz="42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là</a:t>
            </a:r>
            <a:r>
              <a:rPr lang="en-US" sz="4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0 (</a:t>
            </a:r>
            <a:r>
              <a:rPr lang="en-US" sz="42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biến</a:t>
            </a:r>
            <a:r>
              <a:rPr lang="en-US" sz="4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cố</a:t>
            </a:r>
            <a:r>
              <a:rPr lang="en-US" sz="4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không</a:t>
            </a:r>
            <a:r>
              <a:rPr lang="en-US" sz="4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thể</a:t>
            </a:r>
            <a:r>
              <a:rPr lang="en-US" sz="4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).</a:t>
            </a:r>
            <a:endParaRPr lang="en-US" sz="42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en-US" sz="42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b) </a:t>
            </a:r>
            <a:r>
              <a:rPr lang="en-US" sz="4200" dirty="0" err="1" smtClean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Xác</a:t>
            </a:r>
            <a:r>
              <a:rPr lang="en-US" sz="4200" dirty="0" smtClean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 smtClean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suất</a:t>
            </a:r>
            <a:r>
              <a:rPr lang="en-US" sz="4200" dirty="0" smtClean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 smtClean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để</a:t>
            </a:r>
            <a:r>
              <a:rPr lang="en-US" sz="4200" dirty="0" smtClean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“</a:t>
            </a:r>
            <a:r>
              <a:rPr lang="en-US" sz="4200" dirty="0" err="1" smtClean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Chọn</a:t>
            </a:r>
            <a:r>
              <a:rPr lang="en-US" sz="4200" dirty="0" smtClean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được</a:t>
            </a:r>
            <a:r>
              <a:rPr lang="en-US" sz="42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số</a:t>
            </a:r>
            <a:r>
              <a:rPr lang="en-US" sz="42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có</a:t>
            </a:r>
            <a:r>
              <a:rPr lang="en-US" sz="42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hai</a:t>
            </a:r>
            <a:r>
              <a:rPr lang="en-US" sz="42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chữ</a:t>
            </a:r>
            <a:r>
              <a:rPr lang="en-US" sz="42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số</a:t>
            </a:r>
            <a:r>
              <a:rPr lang="en-US" sz="42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” </a:t>
            </a:r>
            <a:r>
              <a:rPr lang="en-US" sz="42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là</a:t>
            </a:r>
            <a:r>
              <a:rPr lang="en-US" sz="42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1 (</a:t>
            </a:r>
            <a:r>
              <a:rPr lang="en-US" sz="42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biến</a:t>
            </a:r>
            <a:r>
              <a:rPr lang="en-US" sz="42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cố</a:t>
            </a:r>
            <a:r>
              <a:rPr lang="en-US" sz="42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chắc</a:t>
            </a:r>
            <a:r>
              <a:rPr lang="en-US" sz="42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chắn</a:t>
            </a:r>
            <a:r>
              <a:rPr lang="en-US" sz="42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).</a:t>
            </a: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en-US" sz="42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c) </a:t>
            </a:r>
            <a:r>
              <a:rPr lang="en-US" sz="4200" dirty="0" smtClean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“</a:t>
            </a:r>
            <a:r>
              <a:rPr lang="en-US" sz="4200" dirty="0" err="1" smtClean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Chọn</a:t>
            </a:r>
            <a:r>
              <a:rPr lang="en-US" sz="4200" dirty="0" smtClean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được</a:t>
            </a:r>
            <a:r>
              <a:rPr lang="en-US" sz="42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số</a:t>
            </a:r>
            <a:r>
              <a:rPr lang="en-US" sz="42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nguyên</a:t>
            </a:r>
            <a:r>
              <a:rPr lang="en-US" sz="42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 smtClean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tố</a:t>
            </a:r>
            <a:r>
              <a:rPr lang="en-US" sz="4200" dirty="0" smtClean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”.</a:t>
            </a:r>
            <a:endParaRPr lang="en-US" sz="42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en-US" sz="4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2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</a:t>
            </a:r>
            <a:r>
              <a:rPr lang="en-US" sz="4200" dirty="0" err="1" smtClean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Trong</a:t>
            </a:r>
            <a:r>
              <a:rPr lang="en-US" sz="4200" dirty="0" smtClean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các</a:t>
            </a:r>
            <a:r>
              <a:rPr lang="en-US" sz="42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số</a:t>
            </a:r>
            <a:r>
              <a:rPr lang="en-US" sz="42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đã</a:t>
            </a:r>
            <a:r>
              <a:rPr lang="en-US" sz="42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cho</a:t>
            </a:r>
            <a:r>
              <a:rPr lang="en-US" sz="42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ta </a:t>
            </a:r>
            <a:r>
              <a:rPr lang="en-US" sz="42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thấy</a:t>
            </a:r>
            <a:r>
              <a:rPr lang="en-US" sz="42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: </a:t>
            </a:r>
            <a:r>
              <a:rPr lang="en-US" sz="42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số</a:t>
            </a:r>
            <a:r>
              <a:rPr lang="en-US" sz="42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11 </a:t>
            </a:r>
            <a:r>
              <a:rPr lang="en-US" sz="42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và</a:t>
            </a:r>
            <a:r>
              <a:rPr lang="en-US" sz="42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13 </a:t>
            </a:r>
            <a:r>
              <a:rPr lang="en-US" sz="42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là</a:t>
            </a:r>
            <a:r>
              <a:rPr lang="en-US" sz="42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số</a:t>
            </a:r>
            <a:r>
              <a:rPr lang="en-US" sz="42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nguyên</a:t>
            </a:r>
            <a:r>
              <a:rPr lang="en-US" sz="42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tố</a:t>
            </a:r>
            <a:r>
              <a:rPr lang="en-US" sz="42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 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Rectangle 20"/>
              <p:cNvSpPr/>
              <p:nvPr/>
            </p:nvSpPr>
            <p:spPr>
              <a:xfrm>
                <a:off x="1676400" y="6286683"/>
                <a:ext cx="15423358" cy="317689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algn="just">
                  <a:lnSpc>
                    <a:spcPct val="150000"/>
                  </a:lnSpc>
                  <a:spcAft>
                    <a:spcPts val="800"/>
                  </a:spcAft>
                </a:pPr>
                <a:r>
                  <a:rPr lang="en-US" sz="4200" dirty="0" smtClean="0">
                    <a:solidFill>
                      <a:prstClr val="black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Ta </a:t>
                </a:r>
                <a:r>
                  <a:rPr lang="en-US" sz="42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có</a:t>
                </a:r>
                <a:r>
                  <a:rPr lang="en-US" sz="4200" dirty="0" smtClean="0">
                    <a:solidFill>
                      <a:prstClr val="black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42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hai</a:t>
                </a:r>
                <a:r>
                  <a:rPr lang="en-US" sz="4200" dirty="0" smtClean="0">
                    <a:solidFill>
                      <a:prstClr val="black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2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số</a:t>
                </a:r>
                <a:r>
                  <a:rPr lang="en-US" sz="4200" dirty="0" smtClean="0">
                    <a:solidFill>
                      <a:prstClr val="black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12 </a:t>
                </a:r>
                <a:r>
                  <a:rPr lang="en-US" sz="42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và</a:t>
                </a:r>
                <a:r>
                  <a:rPr lang="en-US" sz="4200" dirty="0" smtClean="0">
                    <a:solidFill>
                      <a:prstClr val="black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14 </a:t>
                </a:r>
                <a:r>
                  <a:rPr lang="en-US" sz="42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là</a:t>
                </a:r>
                <a:r>
                  <a:rPr lang="en-US" sz="4200" dirty="0" smtClean="0">
                    <a:solidFill>
                      <a:prstClr val="black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2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hợp</a:t>
                </a:r>
                <a:r>
                  <a:rPr lang="en-US" sz="4200" dirty="0" smtClean="0">
                    <a:solidFill>
                      <a:prstClr val="black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2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số</a:t>
                </a:r>
                <a:r>
                  <a:rPr lang="en-US" sz="4200" dirty="0" smtClean="0">
                    <a:solidFill>
                      <a:prstClr val="black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2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nên</a:t>
                </a:r>
                <a:r>
                  <a:rPr lang="en-US" sz="4200" dirty="0" smtClean="0">
                    <a:solidFill>
                      <a:prstClr val="black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2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khả</a:t>
                </a:r>
                <a:r>
                  <a:rPr lang="en-US" sz="4200" dirty="0" smtClean="0">
                    <a:solidFill>
                      <a:prstClr val="black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2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năng</a:t>
                </a:r>
                <a:r>
                  <a:rPr lang="en-US" sz="4200" dirty="0" smtClean="0">
                    <a:solidFill>
                      <a:prstClr val="black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2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chọn</a:t>
                </a:r>
                <a:r>
                  <a:rPr lang="en-US" sz="4200" dirty="0" smtClean="0">
                    <a:solidFill>
                      <a:prstClr val="black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2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được</a:t>
                </a:r>
                <a:r>
                  <a:rPr lang="en-US" sz="4200" dirty="0" smtClean="0">
                    <a:solidFill>
                      <a:prstClr val="black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2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số</a:t>
                </a:r>
                <a:r>
                  <a:rPr lang="en-US" sz="4200" dirty="0" smtClean="0">
                    <a:solidFill>
                      <a:prstClr val="black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2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nguyên</a:t>
                </a:r>
                <a:r>
                  <a:rPr lang="en-US" sz="4200" dirty="0" smtClean="0">
                    <a:solidFill>
                      <a:prstClr val="black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2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tố</a:t>
                </a:r>
                <a:r>
                  <a:rPr lang="en-US" sz="4200" dirty="0" smtClean="0">
                    <a:solidFill>
                      <a:prstClr val="black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2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và</a:t>
                </a:r>
                <a:r>
                  <a:rPr lang="en-US" sz="4200" dirty="0" smtClean="0">
                    <a:solidFill>
                      <a:prstClr val="black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2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khả</a:t>
                </a:r>
                <a:r>
                  <a:rPr lang="en-US" sz="4200" dirty="0" smtClean="0">
                    <a:solidFill>
                      <a:prstClr val="black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2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năng</a:t>
                </a:r>
                <a:r>
                  <a:rPr lang="en-US" sz="4200" dirty="0" smtClean="0">
                    <a:solidFill>
                      <a:prstClr val="black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2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chọn</a:t>
                </a:r>
                <a:r>
                  <a:rPr lang="en-US" sz="4200" dirty="0" smtClean="0">
                    <a:solidFill>
                      <a:prstClr val="black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2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được</a:t>
                </a:r>
                <a:r>
                  <a:rPr lang="en-US" sz="4200" dirty="0" smtClean="0">
                    <a:solidFill>
                      <a:prstClr val="black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2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hợp</a:t>
                </a:r>
                <a:r>
                  <a:rPr lang="en-US" sz="4200" dirty="0" smtClean="0">
                    <a:solidFill>
                      <a:prstClr val="black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2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số</a:t>
                </a:r>
                <a:r>
                  <a:rPr lang="en-US" sz="4200" dirty="0" smtClean="0">
                    <a:solidFill>
                      <a:prstClr val="black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2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là</a:t>
                </a:r>
                <a:r>
                  <a:rPr lang="en-US" sz="4200" dirty="0" smtClean="0">
                    <a:solidFill>
                      <a:prstClr val="black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2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như</a:t>
                </a:r>
                <a:r>
                  <a:rPr lang="en-US" sz="4200" dirty="0" smtClean="0">
                    <a:solidFill>
                      <a:prstClr val="black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2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nhau</a:t>
                </a:r>
                <a:r>
                  <a:rPr lang="en-US" sz="4200" dirty="0" smtClean="0">
                    <a:solidFill>
                      <a:prstClr val="black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pPr lvl="0" algn="just">
                  <a:spcAft>
                    <a:spcPts val="800"/>
                  </a:spcAft>
                </a:pPr>
                <a:r>
                  <a:rPr lang="en-US" sz="42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Vậy</a:t>
                </a:r>
                <a:r>
                  <a:rPr lang="en-US" sz="4200" dirty="0" smtClean="0">
                    <a:solidFill>
                      <a:prstClr val="black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2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xác</a:t>
                </a:r>
                <a:r>
                  <a:rPr lang="en-US" sz="4200" dirty="0" smtClean="0">
                    <a:solidFill>
                      <a:prstClr val="black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2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suất</a:t>
                </a:r>
                <a:r>
                  <a:rPr lang="en-US" sz="4200" dirty="0" smtClean="0">
                    <a:solidFill>
                      <a:prstClr val="black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2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để</a:t>
                </a:r>
                <a:r>
                  <a:rPr lang="en-US" sz="4200" dirty="0" smtClean="0">
                    <a:solidFill>
                      <a:prstClr val="black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2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chọn</a:t>
                </a:r>
                <a:r>
                  <a:rPr lang="en-US" sz="4200" dirty="0" smtClean="0">
                    <a:solidFill>
                      <a:prstClr val="black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2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được</a:t>
                </a:r>
                <a:r>
                  <a:rPr lang="en-US" sz="4200" dirty="0" smtClean="0">
                    <a:solidFill>
                      <a:prstClr val="black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2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số</a:t>
                </a:r>
                <a:r>
                  <a:rPr lang="en-US" sz="4200" dirty="0" smtClean="0">
                    <a:solidFill>
                      <a:prstClr val="black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2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nguyên</a:t>
                </a:r>
                <a:r>
                  <a:rPr lang="en-US" sz="4200" dirty="0" smtClean="0">
                    <a:solidFill>
                      <a:prstClr val="black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2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tố</a:t>
                </a:r>
                <a:r>
                  <a:rPr lang="en-US" sz="4200" dirty="0" smtClean="0">
                    <a:solidFill>
                      <a:prstClr val="black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200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là</a:t>
                </a:r>
                <a:r>
                  <a:rPr lang="en-US" sz="4200" dirty="0" smtClean="0">
                    <a:solidFill>
                      <a:prstClr val="black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8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en-US" sz="48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4200" dirty="0" smtClean="0">
                    <a:solidFill>
                      <a:prstClr val="black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. </a:t>
                </a:r>
                <a:endParaRPr lang="en-US" sz="4200" dirty="0">
                  <a:solidFill>
                    <a:prstClr val="black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1" name="Rectangle 2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76400" y="6286683"/>
                <a:ext cx="15423358" cy="3176895"/>
              </a:xfrm>
              <a:prstGeom prst="rect">
                <a:avLst/>
              </a:prstGeom>
              <a:blipFill rotWithShape="0">
                <a:blip r:embed="rId18"/>
                <a:stretch>
                  <a:fillRect l="-1502" r="-1502" b="-211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E6A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1524000" y="319288"/>
            <a:ext cx="1928280" cy="631074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-152400" y="3085534"/>
            <a:ext cx="1028700" cy="961835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 rot="828358">
            <a:off x="-209394" y="444752"/>
            <a:ext cx="1177467" cy="1040407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 rot="605585">
            <a:off x="17205765" y="6343081"/>
            <a:ext cx="756373" cy="1276579"/>
          </a:xfrm>
          <a:prstGeom prst="rect">
            <a:avLst/>
          </a:prstGeom>
        </p:spPr>
      </p:pic>
      <p:pic>
        <p:nvPicPr>
          <p:cNvPr id="15" name="Picture 15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5"/>
              </a:ext>
            </a:extLst>
          </a:blip>
          <a:srcRect/>
          <a:stretch>
            <a:fillRect/>
          </a:stretch>
        </p:blipFill>
        <p:spPr>
          <a:xfrm rot="9962778">
            <a:off x="14918329" y="7830777"/>
            <a:ext cx="2822206" cy="2674040"/>
          </a:xfrm>
          <a:prstGeom prst="rect">
            <a:avLst/>
          </a:prstGeom>
        </p:spPr>
      </p:pic>
      <p:pic>
        <p:nvPicPr>
          <p:cNvPr id="16" name="Picture 1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-813124">
            <a:off x="11667048" y="9753316"/>
            <a:ext cx="1928280" cy="631074"/>
          </a:xfrm>
          <a:prstGeom prst="rect">
            <a:avLst/>
          </a:prstGeom>
        </p:spPr>
      </p:pic>
      <p:grpSp>
        <p:nvGrpSpPr>
          <p:cNvPr id="17" name="Group 16"/>
          <p:cNvGrpSpPr/>
          <p:nvPr/>
        </p:nvGrpSpPr>
        <p:grpSpPr>
          <a:xfrm>
            <a:off x="7924800" y="319288"/>
            <a:ext cx="2534241" cy="1390747"/>
            <a:chOff x="7848600" y="342900"/>
            <a:chExt cx="2534241" cy="1390747"/>
          </a:xfrm>
        </p:grpSpPr>
        <p:pic>
          <p:nvPicPr>
            <p:cNvPr id="18" name="Picture 13"/>
            <p:cNvPicPr>
              <a:picLocks noChangeAspect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17"/>
                </a:ext>
              </a:extLst>
            </a:blip>
            <a:srcRect b="60007"/>
            <a:stretch>
              <a:fillRect/>
            </a:stretch>
          </p:blipFill>
          <p:spPr>
            <a:xfrm>
              <a:off x="7848600" y="342900"/>
              <a:ext cx="2534241" cy="1390747"/>
            </a:xfrm>
            <a:prstGeom prst="rect">
              <a:avLst/>
            </a:prstGeom>
          </p:spPr>
        </p:pic>
        <p:sp>
          <p:nvSpPr>
            <p:cNvPr id="19" name="TextBox 18"/>
            <p:cNvSpPr txBox="1"/>
            <p:nvPr/>
          </p:nvSpPr>
          <p:spPr>
            <a:xfrm>
              <a:off x="7943738" y="740866"/>
              <a:ext cx="2343964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400" b="1" dirty="0" err="1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Giải</a:t>
              </a:r>
              <a:endParaRPr lang="en-US" sz="4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0" name="Rectangle 19"/>
          <p:cNvSpPr/>
          <p:nvPr/>
        </p:nvSpPr>
        <p:spPr>
          <a:xfrm>
            <a:off x="1737595" y="2279521"/>
            <a:ext cx="9897597" cy="9825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en-US" sz="44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d) “</a:t>
            </a:r>
            <a:r>
              <a:rPr lang="en-US" sz="4400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Chọn</a:t>
            </a:r>
            <a:r>
              <a:rPr lang="en-US" sz="44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được</a:t>
            </a:r>
            <a:r>
              <a:rPr lang="en-US" sz="44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số</a:t>
            </a:r>
            <a:r>
              <a:rPr lang="en-US" sz="44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chia </a:t>
            </a:r>
            <a:r>
              <a:rPr lang="en-US" sz="4400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hết</a:t>
            </a:r>
            <a:r>
              <a:rPr lang="en-US" sz="44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cho</a:t>
            </a:r>
            <a:r>
              <a:rPr lang="en-US" sz="44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6”</a:t>
            </a:r>
            <a:endParaRPr lang="en-US" sz="44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/>
              <p:cNvSpPr/>
              <p:nvPr/>
            </p:nvSpPr>
            <p:spPr>
              <a:xfrm>
                <a:off x="1737595" y="3678502"/>
                <a:ext cx="15087600" cy="379071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  <a:spcAft>
                    <a:spcPts val="800"/>
                  </a:spcAft>
                </a:pPr>
                <a:r>
                  <a:rPr lang="en-US" sz="44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Trong</a:t>
                </a:r>
                <a:r>
                  <a:rPr lang="en-US" sz="44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các</a:t>
                </a:r>
                <a:r>
                  <a:rPr lang="en-US" sz="44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số</a:t>
                </a:r>
                <a:r>
                  <a:rPr lang="en-US" sz="44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đã</a:t>
                </a:r>
                <a:r>
                  <a:rPr lang="en-US" sz="44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cho</a:t>
                </a:r>
                <a:r>
                  <a:rPr lang="en-US" sz="44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, ta </a:t>
                </a:r>
                <a:r>
                  <a:rPr lang="en-US" sz="44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thấy</a:t>
                </a:r>
                <a:r>
                  <a:rPr lang="en-US" sz="44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: </a:t>
                </a:r>
                <a:r>
                  <a:rPr lang="en-US" sz="44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số</a:t>
                </a:r>
                <a:r>
                  <a:rPr lang="en-US" sz="44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12 </a:t>
                </a:r>
                <a:r>
                  <a:rPr lang="en-US" sz="44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là</a:t>
                </a:r>
                <a:r>
                  <a:rPr lang="en-US" sz="44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số</a:t>
                </a:r>
                <a:r>
                  <a:rPr lang="en-US" sz="44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chia </a:t>
                </a:r>
                <a:r>
                  <a:rPr lang="en-US" sz="44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hết</a:t>
                </a:r>
                <a:r>
                  <a:rPr lang="en-US" sz="44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cho</a:t>
                </a:r>
                <a:r>
                  <a:rPr lang="en-US" sz="44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6. </a:t>
                </a:r>
                <a:endParaRPr lang="en-US" sz="44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  <a:spcAft>
                    <a:spcPts val="800"/>
                  </a:spcAft>
                </a:pPr>
                <a:r>
                  <a:rPr lang="en-US" sz="44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Vì</a:t>
                </a:r>
                <a:r>
                  <a:rPr lang="en-US" sz="44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chỉ</a:t>
                </a:r>
                <a:r>
                  <a:rPr lang="en-US" sz="44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chọn</a:t>
                </a:r>
                <a:r>
                  <a:rPr lang="en-US" sz="44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được</a:t>
                </a:r>
                <a:r>
                  <a:rPr lang="en-US" sz="44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một</a:t>
                </a:r>
                <a:r>
                  <a:rPr lang="en-US" sz="44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số</a:t>
                </a:r>
                <a:r>
                  <a:rPr lang="en-US" sz="44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trong</a:t>
                </a:r>
                <a:r>
                  <a:rPr lang="en-US" sz="44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bốn</a:t>
                </a:r>
                <a:r>
                  <a:rPr lang="en-US" sz="44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số</a:t>
                </a:r>
                <a:r>
                  <a:rPr lang="en-US" sz="44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đã</a:t>
                </a:r>
                <a:r>
                  <a:rPr lang="en-US" sz="44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cho</a:t>
                </a:r>
                <a:r>
                  <a:rPr lang="en-US" sz="44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nên</a:t>
                </a:r>
                <a:r>
                  <a:rPr lang="en-US" sz="44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xác</a:t>
                </a:r>
                <a:r>
                  <a:rPr lang="en-US" sz="44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 smtClean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s</a:t>
                </a:r>
                <a:r>
                  <a:rPr lang="en-US" sz="4400" dirty="0" err="1" smtClean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uất</a:t>
                </a:r>
                <a:r>
                  <a:rPr lang="en-US" sz="4400" dirty="0" smtClean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để</a:t>
                </a:r>
                <a:r>
                  <a:rPr lang="en-US" sz="44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“</a:t>
                </a:r>
                <a:r>
                  <a:rPr lang="en-US" sz="44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Chọn</a:t>
                </a:r>
                <a:r>
                  <a:rPr lang="en-US" sz="44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được</a:t>
                </a:r>
                <a:r>
                  <a:rPr lang="en-US" sz="44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số</a:t>
                </a:r>
                <a:r>
                  <a:rPr lang="en-US" sz="44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nguyên</a:t>
                </a:r>
                <a:r>
                  <a:rPr lang="en-US" sz="44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tố</a:t>
                </a:r>
                <a:r>
                  <a:rPr lang="en-US" sz="44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” </a:t>
                </a:r>
                <a:r>
                  <a:rPr lang="en-US" sz="4400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là</a:t>
                </a:r>
                <a:r>
                  <a:rPr lang="en-US" sz="44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en-US" sz="4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en-US" sz="44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.</a:t>
                </a:r>
              </a:p>
            </p:txBody>
          </p:sp>
        </mc:Choice>
        <mc:Fallback xmlns=""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37595" y="3678502"/>
                <a:ext cx="15087600" cy="3790718"/>
              </a:xfrm>
              <a:prstGeom prst="rect">
                <a:avLst/>
              </a:prstGeom>
              <a:blipFill rotWithShape="0">
                <a:blip r:embed="rId18"/>
                <a:stretch>
                  <a:fillRect l="-1616" r="-165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008071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5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E6A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-2372055">
            <a:off x="5262921" y="7713380"/>
            <a:ext cx="2993283" cy="3089840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-188730" y="7448716"/>
            <a:ext cx="3394866" cy="3012172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1322480">
            <a:off x="10933801" y="7630014"/>
            <a:ext cx="2324706" cy="3400501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 r="32376"/>
          <a:stretch>
            <a:fillRect/>
          </a:stretch>
        </p:blipFill>
        <p:spPr>
          <a:xfrm>
            <a:off x="15387896" y="7448716"/>
            <a:ext cx="2900104" cy="2838284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>
            <a:off x="-328147" y="6244645"/>
            <a:ext cx="1204873" cy="1073432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 rot="-2999684">
            <a:off x="8411602" y="8285021"/>
            <a:ext cx="1958314" cy="640903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5"/>
              </a:ext>
            </a:extLst>
          </a:blip>
          <a:srcRect/>
          <a:stretch>
            <a:fillRect/>
          </a:stretch>
        </p:blipFill>
        <p:spPr>
          <a:xfrm>
            <a:off x="3697421" y="8954802"/>
            <a:ext cx="1006913" cy="941464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7"/>
              </a:ext>
            </a:extLst>
          </a:blip>
          <a:srcRect/>
          <a:stretch>
            <a:fillRect/>
          </a:stretch>
        </p:blipFill>
        <p:spPr>
          <a:xfrm rot="605585">
            <a:off x="14074208" y="8563289"/>
            <a:ext cx="756373" cy="1276579"/>
          </a:xfrm>
          <a:prstGeom prst="rect">
            <a:avLst/>
          </a:prstGeom>
        </p:spPr>
      </p:pic>
      <p:pic>
        <p:nvPicPr>
          <p:cNvPr id="15" name="Picture 15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5"/>
              </a:ext>
            </a:extLst>
          </a:blip>
          <a:srcRect/>
          <a:stretch>
            <a:fillRect/>
          </a:stretch>
        </p:blipFill>
        <p:spPr>
          <a:xfrm>
            <a:off x="17594396" y="6016045"/>
            <a:ext cx="1006913" cy="941464"/>
          </a:xfrm>
          <a:prstGeom prst="rect">
            <a:avLst/>
          </a:prstGeom>
        </p:spPr>
      </p:pic>
      <p:sp>
        <p:nvSpPr>
          <p:cNvPr id="22" name="TextBox 18"/>
          <p:cNvSpPr txBox="1"/>
          <p:nvPr/>
        </p:nvSpPr>
        <p:spPr>
          <a:xfrm>
            <a:off x="3585734" y="800100"/>
            <a:ext cx="11219929" cy="9620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8000"/>
              </a:lnSpc>
              <a:spcBef>
                <a:spcPct val="0"/>
              </a:spcBef>
            </a:pPr>
            <a:r>
              <a:rPr lang="en-US" sz="6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HƯỚNG DẪN VỀ NHÀ</a:t>
            </a:r>
            <a:endParaRPr lang="en-US" sz="6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3" name="Picture 12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9"/>
              </a:ext>
            </a:extLst>
          </a:blip>
          <a:srcRect b="60007"/>
          <a:stretch>
            <a:fillRect/>
          </a:stretch>
        </p:blipFill>
        <p:spPr>
          <a:xfrm>
            <a:off x="11947346" y="3511263"/>
            <a:ext cx="5716633" cy="2947132"/>
          </a:xfrm>
          <a:prstGeom prst="rect">
            <a:avLst/>
          </a:prstGeom>
        </p:spPr>
      </p:pic>
      <p:pic>
        <p:nvPicPr>
          <p:cNvPr id="24" name="Picture 13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9"/>
              </a:ext>
            </a:extLst>
          </a:blip>
          <a:srcRect b="60007"/>
          <a:stretch>
            <a:fillRect/>
          </a:stretch>
        </p:blipFill>
        <p:spPr>
          <a:xfrm>
            <a:off x="520980" y="3504691"/>
            <a:ext cx="5370311" cy="2947132"/>
          </a:xfrm>
          <a:prstGeom prst="rect">
            <a:avLst/>
          </a:prstGeom>
        </p:spPr>
      </p:pic>
      <p:pic>
        <p:nvPicPr>
          <p:cNvPr id="25" name="Picture 14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9"/>
              </a:ext>
            </a:extLst>
          </a:blip>
          <a:srcRect b="60007"/>
          <a:stretch>
            <a:fillRect/>
          </a:stretch>
        </p:blipFill>
        <p:spPr>
          <a:xfrm>
            <a:off x="6271203" y="3504691"/>
            <a:ext cx="5370311" cy="2947132"/>
          </a:xfrm>
          <a:prstGeom prst="rect">
            <a:avLst/>
          </a:prstGeom>
        </p:spPr>
      </p:pic>
      <p:sp>
        <p:nvSpPr>
          <p:cNvPr id="26" name="Oval 25"/>
          <p:cNvSpPr/>
          <p:nvPr/>
        </p:nvSpPr>
        <p:spPr>
          <a:xfrm>
            <a:off x="2596536" y="2759051"/>
            <a:ext cx="1219200" cy="1219200"/>
          </a:xfrm>
          <a:prstGeom prst="ellipse">
            <a:avLst/>
          </a:prstGeom>
          <a:solidFill>
            <a:schemeClr val="accent3">
              <a:lumMod val="75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01</a:t>
            </a:r>
            <a:endParaRPr lang="en-US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Oval 26"/>
          <p:cNvSpPr/>
          <p:nvPr/>
        </p:nvSpPr>
        <p:spPr>
          <a:xfrm>
            <a:off x="8346758" y="2768702"/>
            <a:ext cx="1219200" cy="121920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02</a:t>
            </a:r>
            <a:endParaRPr lang="en-US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Oval 27"/>
          <p:cNvSpPr/>
          <p:nvPr/>
        </p:nvSpPr>
        <p:spPr>
          <a:xfrm>
            <a:off x="14196062" y="2824103"/>
            <a:ext cx="1219200" cy="1219200"/>
          </a:xfrm>
          <a:prstGeom prst="ellipse">
            <a:avLst/>
          </a:prstGeom>
          <a:solidFill>
            <a:schemeClr val="accent5">
              <a:lumMod val="75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  <a:endParaRPr lang="en-US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876726" y="4167911"/>
            <a:ext cx="4457274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Ôn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tập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kiến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thức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đã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học</a:t>
            </a:r>
            <a:endParaRPr lang="en-US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6414052" y="4167911"/>
            <a:ext cx="5084611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Hoàn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thành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tập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SBT</a:t>
            </a:r>
            <a:endParaRPr lang="en-US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11957506" y="4071243"/>
            <a:ext cx="5706473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Chuẩn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bị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sau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tập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cuối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chương</a:t>
            </a:r>
            <a:endParaRPr lang="en-US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  <p:bldP spid="30" grpId="0"/>
      <p:bldP spid="31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E6A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5143500"/>
            <a:chOff x="0" y="0"/>
            <a:chExt cx="6186311" cy="17399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6186311" cy="1739900"/>
            </a:xfrm>
            <a:custGeom>
              <a:avLst/>
              <a:gdLst/>
              <a:ahLst/>
              <a:cxnLst/>
              <a:rect l="l" t="t" r="r" b="b"/>
              <a:pathLst>
                <a:path w="6186311" h="1739900">
                  <a:moveTo>
                    <a:pt x="0" y="0"/>
                  </a:moveTo>
                  <a:lnTo>
                    <a:pt x="6186311" y="0"/>
                  </a:lnTo>
                  <a:lnTo>
                    <a:pt x="6186311" y="1739900"/>
                  </a:lnTo>
                  <a:lnTo>
                    <a:pt x="0" y="1739900"/>
                  </a:lnTo>
                  <a:close/>
                </a:path>
              </a:pathLst>
            </a:custGeom>
            <a:solidFill>
              <a:srgbClr val="F46E16"/>
            </a:solidFill>
          </p:spPr>
        </p:sp>
      </p:grpSp>
      <p:pic>
        <p:nvPicPr>
          <p:cNvPr id="4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 b="26406"/>
          <a:stretch>
            <a:fillRect/>
          </a:stretch>
        </p:blipFill>
        <p:spPr>
          <a:xfrm>
            <a:off x="2747686" y="-2275840"/>
            <a:ext cx="12807739" cy="10245312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-5547">
            <a:off x="1955" y="2716871"/>
            <a:ext cx="2200006" cy="2424856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 t="19134"/>
          <a:stretch>
            <a:fillRect/>
          </a:stretch>
        </p:blipFill>
        <p:spPr>
          <a:xfrm>
            <a:off x="15744998" y="5133975"/>
            <a:ext cx="2562167" cy="3147948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55457">
            <a:off x="788880" y="3209819"/>
            <a:ext cx="649653" cy="618795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1"/>
              </a:ext>
            </a:extLst>
          </a:blip>
          <a:srcRect b="43085"/>
          <a:stretch>
            <a:fillRect/>
          </a:stretch>
        </p:blipFill>
        <p:spPr>
          <a:xfrm>
            <a:off x="0" y="7997412"/>
            <a:ext cx="4190488" cy="2289588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>
            <a:off x="7816711" y="8281923"/>
            <a:ext cx="2654578" cy="868771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5"/>
              </a:ext>
            </a:extLst>
          </a:blip>
          <a:srcRect/>
          <a:stretch>
            <a:fillRect/>
          </a:stretch>
        </p:blipFill>
        <p:spPr>
          <a:xfrm rot="605585">
            <a:off x="16226189" y="2439963"/>
            <a:ext cx="906118" cy="1529312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3314700" y="3204619"/>
            <a:ext cx="1165860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8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HẸN GẶP LẠI CÁC EM TRONG TIẾT HỌC SAU!</a:t>
            </a:r>
            <a:endParaRPr lang="en-US" sz="8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E6A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 r="15601" b="43136"/>
          <a:stretch>
            <a:fillRect/>
          </a:stretch>
        </p:blipFill>
        <p:spPr>
          <a:xfrm flipH="1">
            <a:off x="-657448" y="4068715"/>
            <a:ext cx="6956697" cy="6218285"/>
          </a:xfrm>
          <a:prstGeom prst="rect">
            <a:avLst/>
          </a:prstGeom>
        </p:spPr>
      </p:pic>
      <p:grpSp>
        <p:nvGrpSpPr>
          <p:cNvPr id="15" name="Group 15"/>
          <p:cNvGrpSpPr/>
          <p:nvPr/>
        </p:nvGrpSpPr>
        <p:grpSpPr>
          <a:xfrm>
            <a:off x="0" y="0"/>
            <a:ext cx="18288000" cy="2483481"/>
            <a:chOff x="0" y="0"/>
            <a:chExt cx="6186311" cy="895726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6186311" cy="895726"/>
            </a:xfrm>
            <a:custGeom>
              <a:avLst/>
              <a:gdLst/>
              <a:ahLst/>
              <a:cxnLst/>
              <a:rect l="l" t="t" r="r" b="b"/>
              <a:pathLst>
                <a:path w="6186311" h="895726">
                  <a:moveTo>
                    <a:pt x="0" y="0"/>
                  </a:moveTo>
                  <a:lnTo>
                    <a:pt x="6186311" y="0"/>
                  </a:lnTo>
                  <a:lnTo>
                    <a:pt x="6186311" y="895726"/>
                  </a:lnTo>
                  <a:lnTo>
                    <a:pt x="0" y="895726"/>
                  </a:lnTo>
                  <a:close/>
                </a:path>
              </a:pathLst>
            </a:custGeom>
            <a:solidFill>
              <a:srgbClr val="F46E16"/>
            </a:solidFill>
          </p:spPr>
        </p:sp>
      </p:grpSp>
      <p:pic>
        <p:nvPicPr>
          <p:cNvPr id="17" name="Picture 1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 l="9412" r="45694"/>
          <a:stretch>
            <a:fillRect/>
          </a:stretch>
        </p:blipFill>
        <p:spPr>
          <a:xfrm>
            <a:off x="16802760" y="0"/>
            <a:ext cx="1472101" cy="3147948"/>
          </a:xfrm>
          <a:prstGeom prst="rect">
            <a:avLst/>
          </a:prstGeom>
        </p:spPr>
      </p:pic>
      <p:sp>
        <p:nvSpPr>
          <p:cNvPr id="18" name="TextBox 18"/>
          <p:cNvSpPr txBox="1"/>
          <p:nvPr/>
        </p:nvSpPr>
        <p:spPr>
          <a:xfrm>
            <a:off x="3539171" y="920767"/>
            <a:ext cx="11219929" cy="102592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8000"/>
              </a:lnSpc>
              <a:spcBef>
                <a:spcPct val="0"/>
              </a:spcBef>
            </a:pPr>
            <a:r>
              <a:rPr lang="en-US" sz="6600" b="1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Ai </a:t>
            </a:r>
            <a:r>
              <a:rPr lang="en-US" sz="6600" b="1" dirty="0" err="1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nhớ</a:t>
            </a:r>
            <a:r>
              <a:rPr lang="en-US" sz="6600" b="1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600" b="1" dirty="0" err="1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sz="6600" b="1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600" b="1" dirty="0" err="1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lâu</a:t>
            </a:r>
            <a:r>
              <a:rPr lang="en-US" sz="6600" b="1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600" b="1" dirty="0" err="1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hơn</a:t>
            </a:r>
            <a:r>
              <a:rPr lang="en-US" sz="6600" b="1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en-US" sz="6600" b="1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" name="Picture 2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 t="19134"/>
          <a:stretch>
            <a:fillRect/>
          </a:stretch>
        </p:blipFill>
        <p:spPr>
          <a:xfrm>
            <a:off x="0" y="0"/>
            <a:ext cx="2562167" cy="3147948"/>
          </a:xfrm>
          <a:prstGeom prst="rect">
            <a:avLst/>
          </a:prstGeom>
        </p:spPr>
      </p:pic>
      <p:pic>
        <p:nvPicPr>
          <p:cNvPr id="21" name="Picture 21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>
            <a:off x="4297030" y="4079276"/>
            <a:ext cx="859735" cy="803852"/>
          </a:xfrm>
          <a:prstGeom prst="rect">
            <a:avLst/>
          </a:prstGeom>
        </p:spPr>
      </p:pic>
      <p:pic>
        <p:nvPicPr>
          <p:cNvPr id="22" name="Picture 22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 rot="1239082">
            <a:off x="4635923" y="9142997"/>
            <a:ext cx="1656347" cy="542077"/>
          </a:xfrm>
          <a:prstGeom prst="rect">
            <a:avLst/>
          </a:prstGeom>
        </p:spPr>
      </p:pic>
      <p:pic>
        <p:nvPicPr>
          <p:cNvPr id="23" name="Picture 23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5"/>
              </a:ext>
            </a:extLst>
          </a:blip>
          <a:srcRect/>
          <a:stretch>
            <a:fillRect/>
          </a:stretch>
        </p:blipFill>
        <p:spPr>
          <a:xfrm rot="745468">
            <a:off x="16137925" y="521769"/>
            <a:ext cx="758111" cy="1279512"/>
          </a:xfrm>
          <a:prstGeom prst="rect">
            <a:avLst/>
          </a:prstGeom>
        </p:spPr>
      </p:pic>
      <p:grpSp>
        <p:nvGrpSpPr>
          <p:cNvPr id="25" name="Group 24"/>
          <p:cNvGrpSpPr/>
          <p:nvPr/>
        </p:nvGrpSpPr>
        <p:grpSpPr>
          <a:xfrm>
            <a:off x="16153705" y="8191499"/>
            <a:ext cx="1881930" cy="2074271"/>
            <a:chOff x="16013973" y="8037487"/>
            <a:chExt cx="2021662" cy="2228284"/>
          </a:xfrm>
        </p:grpSpPr>
        <p:pic>
          <p:nvPicPr>
            <p:cNvPr id="19" name="Picture 19"/>
            <p:cNvPicPr>
              <a:picLocks noChangeAspect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7"/>
                </a:ext>
              </a:extLst>
            </a:blip>
            <a:srcRect/>
            <a:stretch>
              <a:fillRect/>
            </a:stretch>
          </p:blipFill>
          <p:spPr>
            <a:xfrm rot="733308">
              <a:off x="16013973" y="8037487"/>
              <a:ext cx="2021662" cy="2228284"/>
            </a:xfrm>
            <a:prstGeom prst="rect">
              <a:avLst/>
            </a:prstGeom>
          </p:spPr>
        </p:pic>
        <p:pic>
          <p:nvPicPr>
            <p:cNvPr id="24" name="Picture 24"/>
            <p:cNvPicPr>
              <a:picLocks noChangeAspect="1"/>
            </p:cNvPicPr>
            <p:nvPr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18"/>
                </a:ext>
              </a:extLst>
            </a:blip>
            <a:srcRect/>
            <a:stretch>
              <a:fillRect/>
            </a:stretch>
          </p:blipFill>
          <p:spPr>
            <a:xfrm rot="794313">
              <a:off x="16817227" y="8501447"/>
              <a:ext cx="596989" cy="568632"/>
            </a:xfrm>
            <a:prstGeom prst="rect">
              <a:avLst/>
            </a:prstGeom>
          </p:spPr>
        </p:pic>
      </p:grpSp>
      <p:sp>
        <p:nvSpPr>
          <p:cNvPr id="3" name="Rectangle 2"/>
          <p:cNvSpPr/>
          <p:nvPr/>
        </p:nvSpPr>
        <p:spPr>
          <a:xfrm>
            <a:off x="6665347" y="3147948"/>
            <a:ext cx="9851633" cy="51706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42950" indent="-742950" algn="just">
              <a:lnSpc>
                <a:spcPct val="150000"/>
              </a:lnSpc>
              <a:buFont typeface="+mj-lt"/>
              <a:buAutoNum type="arabicPeriod" startAt="3"/>
            </a:pP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Thế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nào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xác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suất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biến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cố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chắc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chắn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biến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cố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không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thể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Thế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nào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xác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suất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biến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cố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đồng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khả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năng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Công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thức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tính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xác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suất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k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biến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cố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đồng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khả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năng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0735835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E6A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1524000" y="319288"/>
            <a:ext cx="1928280" cy="631074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-152400" y="3085534"/>
            <a:ext cx="1028700" cy="961835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 rot="828358">
            <a:off x="-209394" y="444752"/>
            <a:ext cx="1177467" cy="1040407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 rot="605585">
            <a:off x="17205765" y="6343081"/>
            <a:ext cx="756373" cy="1276579"/>
          </a:xfrm>
          <a:prstGeom prst="rect">
            <a:avLst/>
          </a:prstGeom>
        </p:spPr>
      </p:pic>
      <p:pic>
        <p:nvPicPr>
          <p:cNvPr id="15" name="Picture 15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5"/>
              </a:ext>
            </a:extLst>
          </a:blip>
          <a:srcRect/>
          <a:stretch>
            <a:fillRect/>
          </a:stretch>
        </p:blipFill>
        <p:spPr>
          <a:xfrm rot="9962778">
            <a:off x="15388511" y="8289151"/>
            <a:ext cx="2396023" cy="2270232"/>
          </a:xfrm>
          <a:prstGeom prst="rect">
            <a:avLst/>
          </a:prstGeom>
        </p:spPr>
      </p:pic>
      <p:pic>
        <p:nvPicPr>
          <p:cNvPr id="16" name="Picture 1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-813124">
            <a:off x="11667048" y="9753316"/>
            <a:ext cx="1928280" cy="631074"/>
          </a:xfrm>
          <a:prstGeom prst="rect">
            <a:avLst/>
          </a:prstGeom>
        </p:spPr>
      </p:pic>
      <p:grpSp>
        <p:nvGrpSpPr>
          <p:cNvPr id="21" name="Group 20"/>
          <p:cNvGrpSpPr/>
          <p:nvPr/>
        </p:nvGrpSpPr>
        <p:grpSpPr>
          <a:xfrm>
            <a:off x="7856035" y="372774"/>
            <a:ext cx="2575929" cy="1979058"/>
            <a:chOff x="664157" y="342900"/>
            <a:chExt cx="2575929" cy="1979058"/>
          </a:xfrm>
        </p:grpSpPr>
        <p:pic>
          <p:nvPicPr>
            <p:cNvPr id="22" name="Picture 21"/>
            <p:cNvPicPr>
              <a:picLocks noChangeAspect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64157" y="342900"/>
              <a:ext cx="2575929" cy="1979058"/>
            </a:xfrm>
            <a:prstGeom prst="rect">
              <a:avLst/>
            </a:prstGeom>
          </p:spPr>
        </p:pic>
        <p:sp>
          <p:nvSpPr>
            <p:cNvPr id="23" name="TextBox 22"/>
            <p:cNvSpPr txBox="1"/>
            <p:nvPr/>
          </p:nvSpPr>
          <p:spPr>
            <a:xfrm>
              <a:off x="838200" y="826029"/>
              <a:ext cx="2209800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40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Câu</a:t>
              </a:r>
              <a:r>
                <a:rPr lang="en-US" sz="44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1</a:t>
              </a:r>
              <a:endParaRPr lang="en-US" sz="44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3" name="Rectangle 2"/>
          <p:cNvSpPr/>
          <p:nvPr/>
        </p:nvSpPr>
        <p:spPr>
          <a:xfrm>
            <a:off x="1315250" y="2235870"/>
            <a:ext cx="16268701" cy="72019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vi-VN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Biến </a:t>
            </a:r>
            <a:r>
              <a:rPr lang="vi-VN" sz="4400" dirty="0">
                <a:latin typeface="Arial" panose="020B0604020202020204" pitchFamily="34" charset="0"/>
                <a:cs typeface="Arial" panose="020B0604020202020204" pitchFamily="34" charset="0"/>
              </a:rPr>
              <a:t>cố là các hiện tượng, sự kiện trong tự nhiên, cuộc sống.</a:t>
            </a:r>
          </a:p>
          <a:p>
            <a:pPr marL="571500" indent="-5715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vi-VN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Có </a:t>
            </a:r>
            <a:r>
              <a:rPr lang="vi-VN" sz="4400" dirty="0">
                <a:latin typeface="Arial" panose="020B0604020202020204" pitchFamily="34" charset="0"/>
                <a:cs typeface="Arial" panose="020B0604020202020204" pitchFamily="34" charset="0"/>
              </a:rPr>
              <a:t>3 loại biến cố:</a:t>
            </a:r>
          </a:p>
          <a:p>
            <a:pPr marL="1028700" lvl="1" indent="-5715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vi-VN" sz="44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Biến </a:t>
            </a:r>
            <a:r>
              <a:rPr lang="vi-VN" sz="44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cố chắc chắn: </a:t>
            </a:r>
            <a:r>
              <a:rPr lang="vi-VN" sz="4400" dirty="0">
                <a:latin typeface="Arial" panose="020B0604020202020204" pitchFamily="34" charset="0"/>
                <a:cs typeface="Arial" panose="020B0604020202020204" pitchFamily="34" charset="0"/>
              </a:rPr>
              <a:t>Biến cố biết trước được luôn xảy ra.</a:t>
            </a:r>
          </a:p>
          <a:p>
            <a:pPr marL="1028700" lvl="1" indent="-5715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vi-VN" sz="44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Biến </a:t>
            </a:r>
            <a:r>
              <a:rPr lang="vi-VN" sz="44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cố không thể: </a:t>
            </a:r>
            <a:r>
              <a:rPr lang="vi-VN" sz="4400" dirty="0">
                <a:latin typeface="Arial" panose="020B0604020202020204" pitchFamily="34" charset="0"/>
                <a:cs typeface="Arial" panose="020B0604020202020204" pitchFamily="34" charset="0"/>
              </a:rPr>
              <a:t>Biến cố biết trước được không bao giờ xảy ra.</a:t>
            </a:r>
          </a:p>
          <a:p>
            <a:pPr marL="1028700" lvl="1" indent="-5715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vi-VN" sz="44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Biến </a:t>
            </a:r>
            <a:r>
              <a:rPr lang="vi-VN" sz="44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cố ngẫu nhiên: </a:t>
            </a:r>
            <a:r>
              <a:rPr lang="vi-VN" sz="4400" dirty="0">
                <a:latin typeface="Arial" panose="020B0604020202020204" pitchFamily="34" charset="0"/>
                <a:cs typeface="Arial" panose="020B0604020202020204" pitchFamily="34" charset="0"/>
              </a:rPr>
              <a:t>Biến cố không thể biết trước được có xảy ra hay không.</a:t>
            </a:r>
          </a:p>
        </p:txBody>
      </p:sp>
    </p:spTree>
    <p:extLst>
      <p:ext uri="{BB962C8B-B14F-4D97-AF65-F5344CB8AC3E}">
        <p14:creationId xmlns:p14="http://schemas.microsoft.com/office/powerpoint/2010/main" val="1192063164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E6A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 r="37509"/>
          <a:stretch>
            <a:fillRect/>
          </a:stretch>
        </p:blipFill>
        <p:spPr>
          <a:xfrm rot="-8969610">
            <a:off x="-358824" y="219323"/>
            <a:ext cx="2349620" cy="758832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-1922401">
            <a:off x="-482231" y="1998884"/>
            <a:ext cx="2231749" cy="730391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1"/>
              </a:ext>
            </a:extLst>
          </a:blip>
          <a:srcRect t="40806" r="12133"/>
          <a:stretch>
            <a:fillRect/>
          </a:stretch>
        </p:blipFill>
        <p:spPr>
          <a:xfrm>
            <a:off x="15680910" y="0"/>
            <a:ext cx="2570434" cy="1662387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1"/>
              </a:ext>
            </a:extLst>
          </a:blip>
          <a:srcRect r="56286" b="40806"/>
          <a:stretch>
            <a:fillRect/>
          </a:stretch>
        </p:blipFill>
        <p:spPr>
          <a:xfrm>
            <a:off x="17430750" y="1532885"/>
            <a:ext cx="1278806" cy="1662387"/>
          </a:xfrm>
          <a:prstGeom prst="rect">
            <a:avLst/>
          </a:prstGeom>
        </p:spPr>
      </p:pic>
      <p:pic>
        <p:nvPicPr>
          <p:cNvPr id="15" name="Picture 15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 rot="605585">
            <a:off x="16730517" y="1255621"/>
            <a:ext cx="756373" cy="1276579"/>
          </a:xfrm>
          <a:prstGeom prst="rect">
            <a:avLst/>
          </a:prstGeom>
        </p:spPr>
      </p:pic>
      <p:pic>
        <p:nvPicPr>
          <p:cNvPr id="17" name="Picture 17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1"/>
              </a:ext>
            </a:extLst>
          </a:blip>
          <a:srcRect b="43522"/>
          <a:stretch>
            <a:fillRect/>
          </a:stretch>
        </p:blipFill>
        <p:spPr>
          <a:xfrm>
            <a:off x="0" y="8367774"/>
            <a:ext cx="3546575" cy="1922893"/>
          </a:xfrm>
          <a:prstGeom prst="rect">
            <a:avLst/>
          </a:prstGeom>
        </p:spPr>
      </p:pic>
      <p:pic>
        <p:nvPicPr>
          <p:cNvPr id="18" name="Picture 18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 rot="605585">
            <a:off x="-46394" y="7034797"/>
            <a:ext cx="756373" cy="1276579"/>
          </a:xfrm>
          <a:prstGeom prst="rect">
            <a:avLst/>
          </a:prstGeom>
        </p:spPr>
      </p:pic>
      <p:grpSp>
        <p:nvGrpSpPr>
          <p:cNvPr id="16" name="Group 15"/>
          <p:cNvGrpSpPr/>
          <p:nvPr/>
        </p:nvGrpSpPr>
        <p:grpSpPr>
          <a:xfrm>
            <a:off x="7847013" y="166458"/>
            <a:ext cx="2575929" cy="1979058"/>
            <a:chOff x="664157" y="342900"/>
            <a:chExt cx="2575929" cy="1979058"/>
          </a:xfrm>
        </p:grpSpPr>
        <p:pic>
          <p:nvPicPr>
            <p:cNvPr id="19" name="Picture 18"/>
            <p:cNvPicPr>
              <a:picLocks noChangeAspect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64157" y="342900"/>
              <a:ext cx="2575929" cy="1979058"/>
            </a:xfrm>
            <a:prstGeom prst="rect">
              <a:avLst/>
            </a:prstGeom>
          </p:spPr>
        </p:pic>
        <p:sp>
          <p:nvSpPr>
            <p:cNvPr id="20" name="TextBox 19"/>
            <p:cNvSpPr txBox="1"/>
            <p:nvPr/>
          </p:nvSpPr>
          <p:spPr>
            <a:xfrm>
              <a:off x="838200" y="826029"/>
              <a:ext cx="2209800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40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Câu</a:t>
              </a:r>
              <a:r>
                <a:rPr lang="en-US" sz="44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2</a:t>
              </a:r>
              <a:endParaRPr lang="en-US" sz="44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" name="Rectangle 1"/>
          <p:cNvSpPr/>
          <p:nvPr/>
        </p:nvSpPr>
        <p:spPr>
          <a:xfrm>
            <a:off x="1640840" y="1984760"/>
            <a:ext cx="15172823" cy="51706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vi-VN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Xác </a:t>
            </a:r>
            <a:r>
              <a:rPr lang="vi-VN" sz="4400" dirty="0">
                <a:latin typeface="Arial" panose="020B0604020202020204" pitchFamily="34" charset="0"/>
                <a:cs typeface="Arial" panose="020B0604020202020204" pitchFamily="34" charset="0"/>
              </a:rPr>
              <a:t>suất của biến cố là khả năng xảy ra của một biến cố được đo lường bởi một số nhận giá trị từ 0 đến 1.</a:t>
            </a:r>
          </a:p>
          <a:p>
            <a:pPr marL="571500" indent="-5715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vi-VN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Xác </a:t>
            </a:r>
            <a:r>
              <a:rPr lang="vi-VN" sz="4400" dirty="0">
                <a:latin typeface="Arial" panose="020B0604020202020204" pitchFamily="34" charset="0"/>
                <a:cs typeface="Arial" panose="020B0604020202020204" pitchFamily="34" charset="0"/>
              </a:rPr>
              <a:t>suất của một biến cố càng gần 1 thì biến cố đó càng có nhiều khả năng xảy ra. Xác suất của một biến cố càng gần 0 thì biến cố đó càng ít khả năng xảy ra.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2943775" y="6978398"/>
            <a:ext cx="13229989" cy="2748431"/>
            <a:chOff x="2606357" y="7258069"/>
            <a:chExt cx="13229989" cy="2748431"/>
          </a:xfrm>
        </p:grpSpPr>
        <p:grpSp>
          <p:nvGrpSpPr>
            <p:cNvPr id="26" name="Group 25"/>
            <p:cNvGrpSpPr/>
            <p:nvPr/>
          </p:nvGrpSpPr>
          <p:grpSpPr>
            <a:xfrm>
              <a:off x="2850850" y="8079762"/>
              <a:ext cx="12247529" cy="304846"/>
              <a:chOff x="2840071" y="2171677"/>
              <a:chExt cx="12247529" cy="304846"/>
            </a:xfrm>
          </p:grpSpPr>
          <p:cxnSp>
            <p:nvCxnSpPr>
              <p:cNvPr id="35" name="Straight Connector 34"/>
              <p:cNvCxnSpPr/>
              <p:nvPr/>
            </p:nvCxnSpPr>
            <p:spPr>
              <a:xfrm>
                <a:off x="2840071" y="2324100"/>
                <a:ext cx="12247529" cy="0"/>
              </a:xfrm>
              <a:prstGeom prst="line">
                <a:avLst/>
              </a:prstGeom>
              <a:ln w="571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Straight Connector 35"/>
              <p:cNvCxnSpPr/>
              <p:nvPr/>
            </p:nvCxnSpPr>
            <p:spPr>
              <a:xfrm>
                <a:off x="8963835" y="2171677"/>
                <a:ext cx="0" cy="304846"/>
              </a:xfrm>
              <a:prstGeom prst="line">
                <a:avLst/>
              </a:prstGeom>
              <a:ln w="57150">
                <a:solidFill>
                  <a:srgbClr val="0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" name="Straight Connector 36"/>
              <p:cNvCxnSpPr/>
              <p:nvPr/>
            </p:nvCxnSpPr>
            <p:spPr>
              <a:xfrm>
                <a:off x="2840071" y="2171677"/>
                <a:ext cx="0" cy="304846"/>
              </a:xfrm>
              <a:prstGeom prst="line">
                <a:avLst/>
              </a:prstGeom>
              <a:ln w="57150">
                <a:solidFill>
                  <a:srgbClr val="0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" name="Straight Connector 37"/>
              <p:cNvCxnSpPr/>
              <p:nvPr/>
            </p:nvCxnSpPr>
            <p:spPr>
              <a:xfrm>
                <a:off x="15087600" y="2171677"/>
                <a:ext cx="0" cy="304846"/>
              </a:xfrm>
              <a:prstGeom prst="line">
                <a:avLst/>
              </a:prstGeom>
              <a:ln w="57150">
                <a:solidFill>
                  <a:srgbClr val="0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7" name="TextBox 26"/>
            <p:cNvSpPr txBox="1"/>
            <p:nvPr/>
          </p:nvSpPr>
          <p:spPr>
            <a:xfrm>
              <a:off x="2606357" y="7258069"/>
              <a:ext cx="889359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4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0</a:t>
              </a:r>
              <a:endParaRPr lang="en-US" sz="4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14946987" y="7268380"/>
              <a:ext cx="889359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400" dirty="0"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</a:p>
          </p:txBody>
        </p:sp>
        <p:grpSp>
          <p:nvGrpSpPr>
            <p:cNvPr id="31" name="Group 30"/>
            <p:cNvGrpSpPr/>
            <p:nvPr/>
          </p:nvGrpSpPr>
          <p:grpSpPr>
            <a:xfrm>
              <a:off x="8667329" y="8579332"/>
              <a:ext cx="935295" cy="1427168"/>
              <a:chOff x="8581726" y="956501"/>
              <a:chExt cx="935295" cy="1427168"/>
            </a:xfrm>
          </p:grpSpPr>
          <p:sp>
            <p:nvSpPr>
              <p:cNvPr id="32" name="TextBox 31"/>
              <p:cNvSpPr txBox="1"/>
              <p:nvPr/>
            </p:nvSpPr>
            <p:spPr>
              <a:xfrm>
                <a:off x="8604694" y="956501"/>
                <a:ext cx="889359" cy="7694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33" name="TextBox 32"/>
              <p:cNvSpPr txBox="1"/>
              <p:nvPr/>
            </p:nvSpPr>
            <p:spPr>
              <a:xfrm>
                <a:off x="8627662" y="1614228"/>
                <a:ext cx="889359" cy="7694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  <a:endParaRPr lang="en-US" sz="4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cxnSp>
            <p:nvCxnSpPr>
              <p:cNvPr id="34" name="Straight Connector 33"/>
              <p:cNvCxnSpPr/>
              <p:nvPr/>
            </p:nvCxnSpPr>
            <p:spPr>
              <a:xfrm>
                <a:off x="8581726" y="1659030"/>
                <a:ext cx="562274" cy="1"/>
              </a:xfrm>
              <a:prstGeom prst="line">
                <a:avLst/>
              </a:prstGeom>
              <a:ln w="38100">
                <a:solidFill>
                  <a:srgbClr val="0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5" name="Right Brace 4"/>
          <p:cNvSpPr/>
          <p:nvPr/>
        </p:nvSpPr>
        <p:spPr>
          <a:xfrm rot="5400000">
            <a:off x="5934420" y="5493770"/>
            <a:ext cx="649207" cy="6057615"/>
          </a:xfrm>
          <a:prstGeom prst="rightBrace">
            <a:avLst>
              <a:gd name="adj1" fmla="val 40353"/>
              <a:gd name="adj2" fmla="val 50000"/>
            </a:avLst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ight Brace 38"/>
          <p:cNvSpPr/>
          <p:nvPr/>
        </p:nvSpPr>
        <p:spPr>
          <a:xfrm rot="5400000">
            <a:off x="12082386" y="5493770"/>
            <a:ext cx="649207" cy="6057615"/>
          </a:xfrm>
          <a:prstGeom prst="rightBrace">
            <a:avLst>
              <a:gd name="adj1" fmla="val 40353"/>
              <a:gd name="adj2" fmla="val 50000"/>
            </a:avLst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3594750" y="8957388"/>
            <a:ext cx="498782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ít</a:t>
            </a:r>
            <a:r>
              <a:rPr lang="en-US" sz="40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khả</a:t>
            </a:r>
            <a:r>
              <a:rPr lang="en-US" sz="40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năng</a:t>
            </a:r>
            <a:r>
              <a:rPr lang="en-US" sz="40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xảy</a:t>
            </a:r>
            <a:r>
              <a:rPr lang="en-US" sz="40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</a:t>
            </a:r>
            <a:endParaRPr lang="en-US" sz="40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9991389" y="8957388"/>
            <a:ext cx="538161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nhiều</a:t>
            </a:r>
            <a:r>
              <a:rPr lang="en-US" sz="40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khả</a:t>
            </a:r>
            <a:r>
              <a:rPr lang="en-US" sz="40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năng</a:t>
            </a:r>
            <a:r>
              <a:rPr lang="en-US" sz="40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xảy</a:t>
            </a:r>
            <a:r>
              <a:rPr lang="en-US" sz="40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</a:t>
            </a:r>
            <a:endParaRPr lang="en-US" sz="40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33960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39" grpId="0" animBg="1"/>
      <p:bldP spid="6" grpId="0"/>
      <p:bldP spid="2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E6A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>
            <a:off x="16156700" y="0"/>
            <a:ext cx="2131300" cy="2019407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5"/>
              </a:ext>
            </a:extLst>
          </a:blip>
          <a:srcRect l="38243"/>
          <a:stretch>
            <a:fillRect/>
          </a:stretch>
        </p:blipFill>
        <p:spPr>
          <a:xfrm>
            <a:off x="-5609" y="7066025"/>
            <a:ext cx="2084282" cy="3240025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7"/>
              </a:ext>
            </a:extLst>
          </a:blip>
          <a:srcRect/>
          <a:stretch>
            <a:fillRect/>
          </a:stretch>
        </p:blipFill>
        <p:spPr>
          <a:xfrm rot="5400000">
            <a:off x="20023" y="18080"/>
            <a:ext cx="2248123" cy="2288166"/>
          </a:xfrm>
          <a:prstGeom prst="rect">
            <a:avLst/>
          </a:prstGeom>
        </p:spPr>
      </p:pic>
      <p:grpSp>
        <p:nvGrpSpPr>
          <p:cNvPr id="14" name="Group 13"/>
          <p:cNvGrpSpPr/>
          <p:nvPr/>
        </p:nvGrpSpPr>
        <p:grpSpPr>
          <a:xfrm>
            <a:off x="7847013" y="166458"/>
            <a:ext cx="2575929" cy="1979058"/>
            <a:chOff x="664157" y="342900"/>
            <a:chExt cx="2575929" cy="1979058"/>
          </a:xfrm>
        </p:grpSpPr>
        <p:pic>
          <p:nvPicPr>
            <p:cNvPr id="15" name="Picture 14"/>
            <p:cNvPicPr>
              <a:picLocks noChangeAspect="1"/>
            </p:cNvPicPr>
            <p:nvPr/>
          </p:nvPicPr>
          <p:blipFill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64157" y="342900"/>
              <a:ext cx="2575929" cy="1979058"/>
            </a:xfrm>
            <a:prstGeom prst="rect">
              <a:avLst/>
            </a:prstGeom>
          </p:spPr>
        </p:pic>
        <p:sp>
          <p:nvSpPr>
            <p:cNvPr id="16" name="TextBox 15"/>
            <p:cNvSpPr txBox="1"/>
            <p:nvPr/>
          </p:nvSpPr>
          <p:spPr>
            <a:xfrm>
              <a:off x="838200" y="826029"/>
              <a:ext cx="2209800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40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Câu</a:t>
              </a:r>
              <a:r>
                <a:rPr lang="en-US" sz="44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4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  <a:endParaRPr lang="en-US" sz="44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2" name="Rectangle 1"/>
              <p:cNvSpPr/>
              <p:nvPr/>
            </p:nvSpPr>
            <p:spPr>
              <a:xfrm>
                <a:off x="2084282" y="2145516"/>
                <a:ext cx="14554200" cy="724390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571500" indent="-571500" algn="just">
                  <a:lnSpc>
                    <a:spcPct val="150000"/>
                  </a:lnSpc>
                  <a:spcBef>
                    <a:spcPts val="600"/>
                  </a:spcBef>
                  <a:spcAft>
                    <a:spcPts val="600"/>
                  </a:spcAft>
                  <a:buFont typeface="Wingdings" panose="05000000000000000000" pitchFamily="2" charset="2"/>
                  <a:buChar char="§"/>
                </a:pPr>
                <a:r>
                  <a:rPr lang="nl-NL" sz="4000" dirty="0" smtClean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Xác </a:t>
                </a:r>
                <a:r>
                  <a:rPr lang="nl-NL" sz="4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của biến cố chắc chắn bằng 1, vì khả năng xảy ra của biến cố chắc chắn là 100%.</a:t>
                </a:r>
                <a:endParaRPr lang="en-US" sz="40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571500" indent="-571500" algn="just">
                  <a:lnSpc>
                    <a:spcPct val="150000"/>
                  </a:lnSpc>
                  <a:spcBef>
                    <a:spcPts val="600"/>
                  </a:spcBef>
                  <a:spcAft>
                    <a:spcPts val="600"/>
                  </a:spcAft>
                  <a:buFont typeface="Wingdings" panose="05000000000000000000" pitchFamily="2" charset="2"/>
                  <a:buChar char="§"/>
                </a:pPr>
                <a:r>
                  <a:rPr lang="nl-NL" sz="4000" dirty="0" smtClean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Xác </a:t>
                </a:r>
                <a:r>
                  <a:rPr lang="nl-NL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suất của biến cố không thể bằng 0, vì khả năng xảy ra của biến cố không thể là 0%.</a:t>
                </a:r>
                <a:endParaRPr lang="en-US" sz="40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571500" indent="-571500" algn="just">
                  <a:lnSpc>
                    <a:spcPct val="150000"/>
                  </a:lnSpc>
                  <a:spcBef>
                    <a:spcPts val="600"/>
                  </a:spcBef>
                  <a:spcAft>
                    <a:spcPts val="600"/>
                  </a:spcAft>
                  <a:buFont typeface="Wingdings" panose="05000000000000000000" pitchFamily="2" charset="2"/>
                  <a:buChar char="§"/>
                </a:pPr>
                <a:r>
                  <a:rPr lang="nl-NL" sz="4000" dirty="0" smtClean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Xác </a:t>
                </a:r>
                <a:r>
                  <a:rPr lang="nl-NL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suất củ biến cố đồng khả năng bằng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nl-NL" sz="40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nl-NL" sz="40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nl-NL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, vì khả năng xảy ra của biến cố đồng khả năng là 50% (vì chỉ xảy ra hoặc biến cố A hoặc biến cố B</a:t>
                </a:r>
                <a:r>
                  <a:rPr lang="nl-NL" sz="4000" dirty="0" smtClean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).</a:t>
                </a:r>
                <a:endParaRPr lang="en-US" sz="40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84282" y="2145516"/>
                <a:ext cx="14554200" cy="7243906"/>
              </a:xfrm>
              <a:prstGeom prst="rect">
                <a:avLst/>
              </a:prstGeom>
              <a:blipFill rotWithShape="0">
                <a:blip r:embed="rId19"/>
                <a:stretch>
                  <a:fillRect l="-1341" r="-1466" b="-109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1466259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26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E6A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1295400" y="3009900"/>
            <a:ext cx="15544800" cy="6248400"/>
          </a:xfrm>
          <a:prstGeom prst="roundRect">
            <a:avLst>
              <a:gd name="adj" fmla="val 11484"/>
            </a:avLst>
          </a:prstGeom>
          <a:solidFill>
            <a:schemeClr val="bg1"/>
          </a:solidFill>
          <a:ln w="381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>
            <a:off x="16156700" y="0"/>
            <a:ext cx="2131300" cy="2019407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5"/>
              </a:ext>
            </a:extLst>
          </a:blip>
          <a:srcRect l="38243"/>
          <a:stretch>
            <a:fillRect/>
          </a:stretch>
        </p:blipFill>
        <p:spPr>
          <a:xfrm>
            <a:off x="-5609" y="7066025"/>
            <a:ext cx="2084282" cy="3240025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7"/>
              </a:ext>
            </a:extLst>
          </a:blip>
          <a:srcRect/>
          <a:stretch>
            <a:fillRect/>
          </a:stretch>
        </p:blipFill>
        <p:spPr>
          <a:xfrm rot="5400000">
            <a:off x="20023" y="18080"/>
            <a:ext cx="2248123" cy="2288166"/>
          </a:xfrm>
          <a:prstGeom prst="rect">
            <a:avLst/>
          </a:prstGeom>
        </p:spPr>
      </p:pic>
      <p:grpSp>
        <p:nvGrpSpPr>
          <p:cNvPr id="14" name="Group 13"/>
          <p:cNvGrpSpPr/>
          <p:nvPr/>
        </p:nvGrpSpPr>
        <p:grpSpPr>
          <a:xfrm>
            <a:off x="7847013" y="166458"/>
            <a:ext cx="2575929" cy="1979058"/>
            <a:chOff x="664157" y="342900"/>
            <a:chExt cx="2575929" cy="1979058"/>
          </a:xfrm>
        </p:grpSpPr>
        <p:pic>
          <p:nvPicPr>
            <p:cNvPr id="15" name="Picture 14"/>
            <p:cNvPicPr>
              <a:picLocks noChangeAspect="1"/>
            </p:cNvPicPr>
            <p:nvPr/>
          </p:nvPicPr>
          <p:blipFill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64157" y="342900"/>
              <a:ext cx="2575929" cy="1979058"/>
            </a:xfrm>
            <a:prstGeom prst="rect">
              <a:avLst/>
            </a:prstGeom>
          </p:spPr>
        </p:pic>
        <p:sp>
          <p:nvSpPr>
            <p:cNvPr id="16" name="TextBox 15"/>
            <p:cNvSpPr txBox="1"/>
            <p:nvPr/>
          </p:nvSpPr>
          <p:spPr>
            <a:xfrm>
              <a:off x="838200" y="826029"/>
              <a:ext cx="2209800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40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Câu</a:t>
              </a:r>
              <a:r>
                <a:rPr lang="en-US" sz="44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4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  <a:endParaRPr lang="en-US" sz="44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0" name="Rounded Rectangle 9"/>
          <p:cNvSpPr/>
          <p:nvPr/>
        </p:nvSpPr>
        <p:spPr>
          <a:xfrm>
            <a:off x="1295400" y="2495109"/>
            <a:ext cx="13816961" cy="961888"/>
          </a:xfrm>
          <a:prstGeom prst="round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4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Công</a:t>
            </a:r>
            <a:r>
              <a:rPr lang="en-US" sz="4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thức</a:t>
            </a:r>
            <a:r>
              <a:rPr lang="en-US" sz="4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tính</a:t>
            </a:r>
            <a:r>
              <a:rPr lang="en-US" sz="4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xác</a:t>
            </a:r>
            <a:r>
              <a:rPr lang="en-US" sz="4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suất</a:t>
            </a:r>
            <a:r>
              <a:rPr lang="en-US" sz="4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4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k </a:t>
            </a:r>
            <a:r>
              <a:rPr lang="en-US" sz="4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biến</a:t>
            </a:r>
            <a:r>
              <a:rPr lang="en-US" sz="4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cố</a:t>
            </a:r>
            <a:r>
              <a:rPr lang="en-US" sz="4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đồng</a:t>
            </a:r>
            <a:r>
              <a:rPr lang="en-US" sz="4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khả</a:t>
            </a:r>
            <a:r>
              <a:rPr lang="en-US" sz="4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năng</a:t>
            </a:r>
            <a:r>
              <a:rPr lang="en-US" sz="4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sz="4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Rectangle 4"/>
              <p:cNvSpPr/>
              <p:nvPr/>
            </p:nvSpPr>
            <p:spPr>
              <a:xfrm>
                <a:off x="2485377" y="3786619"/>
                <a:ext cx="13299200" cy="489941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nl-NL" sz="4400" dirty="0">
                    <a:latin typeface="Arial" panose="020B0604020202020204" pitchFamily="34" charset="0"/>
                    <a:ea typeface="Times New Roman" panose="02020603050405020304" pitchFamily="18" charset="0"/>
                  </a:rPr>
                  <a:t>Trong một trò chơi hay thí nghiệm, nếu có k biến cố đồng khả năng và luôn xảy ra duy nhất một biến cố trong k biến cố này thì xác suất </a:t>
                </a:r>
                <a:r>
                  <a:rPr lang="nl-NL" sz="4400" dirty="0" smtClean="0">
                    <a:latin typeface="Arial" panose="020B0604020202020204" pitchFamily="34" charset="0"/>
                    <a:ea typeface="Times New Roman" panose="02020603050405020304" pitchFamily="18" charset="0"/>
                  </a:rPr>
                  <a:t>của </a:t>
                </a:r>
                <a:r>
                  <a:rPr lang="nl-NL" sz="4400" dirty="0">
                    <a:latin typeface="Arial" panose="020B0604020202020204" pitchFamily="34" charset="0"/>
                    <a:ea typeface="Times New Roman" panose="02020603050405020304" pitchFamily="18" charset="0"/>
                  </a:rPr>
                  <a:t>mỗi biến cố đó đều bằng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4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nl-NL" sz="5400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nl-NL" sz="5400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 panose="020B0604020202020204" pitchFamily="34" charset="0"/>
                          </a:rPr>
                          <m:t>k</m:t>
                        </m:r>
                      </m:den>
                    </m:f>
                  </m:oMath>
                </a14:m>
                <a:r>
                  <a:rPr lang="en-US" sz="4400" dirty="0" smtClean="0"/>
                  <a:t>.</a:t>
                </a:r>
                <a:endParaRPr lang="en-US" sz="4400" dirty="0"/>
              </a:p>
            </p:txBody>
          </p:sp>
        </mc:Choice>
        <mc:Fallback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85377" y="3786619"/>
                <a:ext cx="13299200" cy="4899418"/>
              </a:xfrm>
              <a:prstGeom prst="rect">
                <a:avLst/>
              </a:prstGeom>
              <a:blipFill rotWithShape="0">
                <a:blip r:embed="rId19"/>
                <a:stretch>
                  <a:fillRect l="-1880" r="-188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Picture 5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4876656" y="6438900"/>
            <a:ext cx="2871465" cy="41151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2507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0" grpId="0" animBg="1"/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BB1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 b="43085"/>
          <a:stretch>
            <a:fillRect/>
          </a:stretch>
        </p:blipFill>
        <p:spPr>
          <a:xfrm>
            <a:off x="0" y="7997412"/>
            <a:ext cx="4190488" cy="2289588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 t="18041"/>
          <a:stretch>
            <a:fillRect/>
          </a:stretch>
        </p:blipFill>
        <p:spPr>
          <a:xfrm>
            <a:off x="2286000" y="0"/>
            <a:ext cx="10744200" cy="8708153"/>
          </a:xfrm>
          <a:prstGeom prst="rect">
            <a:avLst/>
          </a:prstGeom>
        </p:spPr>
      </p:pic>
      <p:sp>
        <p:nvSpPr>
          <p:cNvPr id="5" name="TextBox 5"/>
          <p:cNvSpPr txBox="1"/>
          <p:nvPr/>
        </p:nvSpPr>
        <p:spPr>
          <a:xfrm>
            <a:off x="2709036" y="2497085"/>
            <a:ext cx="9840671" cy="13876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2000"/>
              </a:lnSpc>
              <a:spcBef>
                <a:spcPct val="0"/>
              </a:spcBef>
            </a:pPr>
            <a:r>
              <a:rPr lang="en-US" sz="8000" b="1" u="none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LUYỆN TẬP CHUNG</a:t>
            </a:r>
            <a:endParaRPr lang="en-US" sz="8000" b="1" u="none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11059339" y="9063191"/>
            <a:ext cx="2654578" cy="868771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>
            <a:off x="3263875" y="6798498"/>
            <a:ext cx="1282261" cy="1198914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 b="43085"/>
          <a:stretch>
            <a:fillRect/>
          </a:stretch>
        </p:blipFill>
        <p:spPr>
          <a:xfrm rot="-10800000">
            <a:off x="14097512" y="0"/>
            <a:ext cx="4190488" cy="2289588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 rot="605585">
            <a:off x="16615741" y="3115564"/>
            <a:ext cx="906118" cy="1529312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5"/>
              </a:ext>
            </a:extLst>
          </a:blip>
          <a:srcRect/>
          <a:stretch>
            <a:fillRect/>
          </a:stretch>
        </p:blipFill>
        <p:spPr>
          <a:xfrm rot="241250">
            <a:off x="3694746" y="4056282"/>
            <a:ext cx="7618194" cy="591332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7"/>
              </a:ext>
            </a:extLst>
          </a:blip>
          <a:srcRect/>
          <a:stretch>
            <a:fillRect/>
          </a:stretch>
        </p:blipFill>
        <p:spPr>
          <a:xfrm>
            <a:off x="-540765" y="-173210"/>
            <a:ext cx="2636009" cy="2636009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4241621" y="5002043"/>
            <a:ext cx="6832958" cy="2171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Cả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lớp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cùng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quan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sát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phân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tích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ví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dụ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sau</a:t>
            </a:r>
            <a:endParaRPr lang="en-US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668000" y="3190929"/>
            <a:ext cx="7119908" cy="711990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5" name="Isosceles Triangle 14"/>
          <p:cNvSpPr/>
          <p:nvPr/>
        </p:nvSpPr>
        <p:spPr>
          <a:xfrm flipV="1">
            <a:off x="7304592" y="7490925"/>
            <a:ext cx="649557" cy="506487"/>
          </a:xfrm>
          <a:prstGeom prst="triangl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 spd="med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2" grpId="0"/>
      <p:bldP spid="1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BB1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FEE6AD"/>
          </a:solidFill>
          <a:ln>
            <a:solidFill>
              <a:srgbClr val="FEE6A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 t="47409"/>
          <a:stretch>
            <a:fillRect/>
          </a:stretch>
        </p:blipFill>
        <p:spPr>
          <a:xfrm>
            <a:off x="14888829" y="0"/>
            <a:ext cx="3399171" cy="1716150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1072101">
            <a:off x="8240779" y="264160"/>
            <a:ext cx="1627038" cy="532485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>
            <a:off x="15357335" y="8265231"/>
            <a:ext cx="1097730" cy="1026378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7"/>
              </a:ext>
            </a:extLst>
          </a:blip>
          <a:srcRect/>
          <a:stretch>
            <a:fillRect/>
          </a:stretch>
        </p:blipFill>
        <p:spPr>
          <a:xfrm>
            <a:off x="838200" y="1029039"/>
            <a:ext cx="1113922" cy="992403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>
          <a:xfrm>
            <a:off x="3232203" y="713435"/>
            <a:ext cx="13716000" cy="30008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sz="4200" dirty="0">
                <a:latin typeface="Arial" panose="020B0604020202020204" pitchFamily="34" charset="0"/>
                <a:cs typeface="Arial" panose="020B0604020202020204" pitchFamily="34" charset="0"/>
              </a:rPr>
              <a:t>Một tấm bìa cứng hình tròn được chia làm sáu phần bằng nhau và ghi số 1; 2; 3; 4; 5; 6 (H.8.3), được gắn vào trục quay có mũi tên ở tâm. Bạn Nam quay tấm bìa.</a:t>
            </a:r>
            <a:endParaRPr lang="en-US" sz="4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6423367" y="3890130"/>
            <a:ext cx="10524836" cy="54014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nl-NL" sz="4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a) Tìm xác suất của các biến cố sau: </a:t>
            </a:r>
            <a:endParaRPr lang="en-US" sz="4200" dirty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571500" indent="-571500"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nl-NL" sz="42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</a:t>
            </a:r>
            <a:r>
              <a:rPr lang="nl-NL" sz="4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: “Mũi tên dừng ở hình quạt ghi số bé hơn </a:t>
            </a:r>
            <a:r>
              <a:rPr lang="nl-NL" sz="42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7” </a:t>
            </a:r>
            <a:endParaRPr lang="en-US" sz="4200" dirty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571500" indent="-571500"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nl-NL" sz="42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</a:t>
            </a:r>
            <a:r>
              <a:rPr lang="nl-NL" sz="4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: “Mũi tên dừng ở hình quạt ghi số </a:t>
            </a:r>
            <a:r>
              <a:rPr lang="nl-NL" sz="42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0”;</a:t>
            </a:r>
            <a:endParaRPr lang="en-US" sz="4200" dirty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571500" indent="-571500"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nl-NL" sz="42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C: </a:t>
            </a:r>
            <a:r>
              <a:rPr lang="nl-NL" sz="4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“Mũi tên dừng ở hình quạt ghi số </a:t>
            </a:r>
            <a:r>
              <a:rPr lang="nl-NL" sz="42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2”.</a:t>
            </a:r>
            <a:endParaRPr lang="en-US" sz="4200" dirty="0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0" name="Picture 3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1905059">
            <a:off x="368389" y="8032982"/>
            <a:ext cx="2638689" cy="2290528"/>
          </a:xfrm>
          <a:prstGeom prst="rect">
            <a:avLst/>
          </a:prstGeom>
        </p:spPr>
      </p:pic>
      <p:pic>
        <p:nvPicPr>
          <p:cNvPr id="21" name="Picture 8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 rot="605585">
            <a:off x="17547746" y="3306317"/>
            <a:ext cx="614106" cy="1036466"/>
          </a:xfrm>
          <a:prstGeom prst="rect">
            <a:avLst/>
          </a:prstGeom>
        </p:spPr>
      </p:pic>
      <p:grpSp>
        <p:nvGrpSpPr>
          <p:cNvPr id="22" name="Group 21"/>
          <p:cNvGrpSpPr/>
          <p:nvPr/>
        </p:nvGrpSpPr>
        <p:grpSpPr>
          <a:xfrm>
            <a:off x="499546" y="452560"/>
            <a:ext cx="2575929" cy="1979058"/>
            <a:chOff x="664157" y="342900"/>
            <a:chExt cx="2575929" cy="1979058"/>
          </a:xfrm>
        </p:grpSpPr>
        <p:pic>
          <p:nvPicPr>
            <p:cNvPr id="23" name="Picture 22"/>
            <p:cNvPicPr>
              <a:picLocks noChangeAspect="1"/>
            </p:cNvPicPr>
            <p:nvPr/>
          </p:nvPicPr>
          <p:blipFill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64157" y="342900"/>
              <a:ext cx="2575929" cy="1979058"/>
            </a:xfrm>
            <a:prstGeom prst="rect">
              <a:avLst/>
            </a:prstGeom>
          </p:spPr>
        </p:pic>
        <p:sp>
          <p:nvSpPr>
            <p:cNvPr id="24" name="TextBox 23"/>
            <p:cNvSpPr txBox="1"/>
            <p:nvPr/>
          </p:nvSpPr>
          <p:spPr>
            <a:xfrm>
              <a:off x="838200" y="826029"/>
              <a:ext cx="2209800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40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Ví</a:t>
              </a:r>
              <a:r>
                <a:rPr lang="en-US" sz="44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40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dụ</a:t>
              </a:r>
              <a:endParaRPr lang="en-US" sz="44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25" name="Picture 24"/>
          <p:cNvPicPr>
            <a:picLocks noChangeAspect="1"/>
          </p:cNvPicPr>
          <p:nvPr/>
        </p:nvPicPr>
        <p:blipFill rotWithShape="1">
          <a:blip r:embed="rId2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89"/>
          <a:stretch/>
        </p:blipFill>
        <p:spPr>
          <a:xfrm>
            <a:off x="1156209" y="4186449"/>
            <a:ext cx="5068447" cy="4584351"/>
          </a:xfrm>
          <a:prstGeom prst="rect">
            <a:avLst/>
          </a:prstGeom>
        </p:spPr>
      </p:pic>
    </p:spTree>
  </p:cSld>
  <p:clrMapOvr>
    <a:masterClrMapping/>
  </p:clrMapOvr>
  <p:transition spd="med">
    <p:plu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8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158</TotalTime>
  <Words>1973</Words>
  <PresentationFormat>Custom</PresentationFormat>
  <Paragraphs>163</Paragraphs>
  <Slides>27</Slides>
  <Notes>6</Notes>
  <HiddenSlides>0</HiddenSlides>
  <MMClips>1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27</vt:i4>
      </vt:variant>
    </vt:vector>
  </HeadingPairs>
  <TitlesOfParts>
    <vt:vector size="37" baseType="lpstr">
      <vt:lpstr>Calibri</vt:lpstr>
      <vt:lpstr>Wingdings</vt:lpstr>
      <vt:lpstr>Times New Roman</vt:lpstr>
      <vt:lpstr>Arial</vt:lpstr>
      <vt:lpstr>Cambria Math</vt:lpstr>
      <vt:lpstr>Tahoma</vt:lpstr>
      <vt:lpstr>Calibri Light</vt:lpstr>
      <vt:lpstr>Office Theme</vt:lpstr>
      <vt:lpstr>1_Office Theme</vt:lpstr>
      <vt:lpstr>2_Office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2006-08-16T00:00:00Z</dcterms:created>
  <dcterms:modified xsi:type="dcterms:W3CDTF">2022-12-26T04:37:05Z</dcterms:modified>
  <dc:identifier>DAFUQKRqUj0</dc:identifier>
</cp:coreProperties>
</file>