
<file path=[Content_Types].xml><?xml version="1.0" encoding="utf-8"?>
<Types xmlns="http://schemas.openxmlformats.org/package/2006/content-types">
  <Default Extension="png" ContentType="image/png"/>
  <Default Extension="mp3" ContentType="audio/mpeg"/>
  <Default Extension="svg" ContentType="image/svg+xml"/>
  <Default Extension="rels" ContentType="application/vnd.openxmlformats-package.relationships+xml"/>
  <Default Extension="xml" ContentType="application/xml"/>
  <Default Extension="fntdata" ContentType="application/x-fontdata"/>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0" r:id="rId2"/>
    <p:sldMasterId id="2147483672" r:id="rId3"/>
    <p:sldMasterId id="2147483684" r:id="rId4"/>
    <p:sldMasterId id="2147483696" r:id="rId5"/>
    <p:sldMasterId id="2147483732" r:id="rId6"/>
  </p:sldMasterIdLst>
  <p:notesMasterIdLst>
    <p:notesMasterId r:id="rId26"/>
  </p:notesMasterIdLst>
  <p:sldIdLst>
    <p:sldId id="396" r:id="rId7"/>
    <p:sldId id="397" r:id="rId8"/>
    <p:sldId id="376" r:id="rId9"/>
    <p:sldId id="286" r:id="rId10"/>
    <p:sldId id="384" r:id="rId11"/>
    <p:sldId id="382" r:id="rId12"/>
    <p:sldId id="386" r:id="rId13"/>
    <p:sldId id="380" r:id="rId14"/>
    <p:sldId id="381" r:id="rId15"/>
    <p:sldId id="312" r:id="rId16"/>
    <p:sldId id="390" r:id="rId17"/>
    <p:sldId id="403" r:id="rId18"/>
    <p:sldId id="404" r:id="rId19"/>
    <p:sldId id="313" r:id="rId20"/>
    <p:sldId id="391" r:id="rId21"/>
    <p:sldId id="406" r:id="rId22"/>
    <p:sldId id="405" r:id="rId23"/>
    <p:sldId id="401" r:id="rId24"/>
    <p:sldId id="402" r:id="rId25"/>
  </p:sldIdLst>
  <p:sldSz cx="18288000" cy="10287000"/>
  <p:notesSz cx="6858000" cy="9144000"/>
  <p:embeddedFontLst>
    <p:embeddedFont>
      <p:font typeface="Dotum" panose="020B0600000101010101" pitchFamily="34" charset="-127"/>
      <p:regular r:id="rId27"/>
    </p:embeddedFont>
    <p:embeddedFont>
      <p:font typeface="Cambria Math" panose="02040503050406030204" pitchFamily="18" charset="0"/>
      <p:regular r:id="rId28"/>
    </p:embeddedFont>
    <p:embeddedFont>
      <p:font typeface="Calibri" panose="020F0502020204030204" pitchFamily="34" charset="0"/>
      <p:regular r:id="rId29"/>
      <p:bold r:id="rId30"/>
      <p:italic r:id="rId31"/>
      <p:boldItalic r:id="rId32"/>
    </p:embeddedFont>
    <p:embeddedFont>
      <p:font typeface="Calibri Light" panose="020F0302020204030204" pitchFamily="34" charset="0"/>
      <p:regular r:id="rId33"/>
      <p:italic r:id="rId3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1A6AB"/>
    <a:srgbClr val="F6F6E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01" autoAdjust="0"/>
    <p:restoredTop sz="94622" autoAdjust="0"/>
  </p:normalViewPr>
  <p:slideViewPr>
    <p:cSldViewPr>
      <p:cViewPr varScale="1">
        <p:scale>
          <a:sx n="39" d="100"/>
          <a:sy n="39" d="100"/>
        </p:scale>
        <p:origin x="124" y="2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5.xml"/><Relationship Id="rId34" Type="http://schemas.openxmlformats.org/officeDocument/2006/relationships/font" Target="fonts/font8.fntdata"/><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font" Target="fonts/font7.fntdata"/><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font" Target="fonts/font6.fntdata"/><Relationship Id="rId37"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font" Target="fonts/font2.fntdata"/><Relationship Id="rId36"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font" Target="fonts/font5.fntdata"/><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4FA3419-BDCD-46C7-837C-84EBC2C1BD70}" type="datetimeFigureOut">
              <a:rPr lang="en-US" smtClean="0"/>
              <a:t>9/11/2023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56D796A-198F-4B98-9B98-878DC4C51E9B}" type="slidenum">
              <a:rPr lang="en-US" smtClean="0"/>
              <a:t>‹#›</a:t>
            </a:fld>
            <a:endParaRPr lang="en-US"/>
          </a:p>
        </p:txBody>
      </p:sp>
    </p:spTree>
    <p:extLst>
      <p:ext uri="{BB962C8B-B14F-4D97-AF65-F5344CB8AC3E}">
        <p14:creationId xmlns:p14="http://schemas.microsoft.com/office/powerpoint/2010/main" val="22192999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i="1" smtClean="0">
                <a:latin typeface="Arial" panose="020B0604020202020204" pitchFamily="34" charset="0"/>
                <a:cs typeface="Arial" panose="020B0604020202020204" pitchFamily="34" charset="0"/>
              </a:rPr>
              <a:t>Chú ý: </a:t>
            </a:r>
            <a:r>
              <a:rPr lang="en-US" sz="1200" i="1" smtClean="0">
                <a:latin typeface="Arial" panose="020B0604020202020204" pitchFamily="34" charset="0"/>
                <a:cs typeface="Arial" panose="020B0604020202020204" pitchFamily="34" charset="0"/>
              </a:rPr>
              <a:t>GV dùng chuột click vào từng ô đáp án để chọn đáp án đúng</a:t>
            </a:r>
          </a:p>
        </p:txBody>
      </p:sp>
      <p:sp>
        <p:nvSpPr>
          <p:cNvPr id="4" name="Slide Number Placeholder 3"/>
          <p:cNvSpPr>
            <a:spLocks noGrp="1"/>
          </p:cNvSpPr>
          <p:nvPr>
            <p:ph type="sldNum" sz="quarter" idx="10"/>
          </p:nvPr>
        </p:nvSpPr>
        <p:spPr/>
        <p:txBody>
          <a:bodyPr/>
          <a:lstStyle/>
          <a:p>
            <a:fld id="{D56D796A-198F-4B98-9B98-878DC4C51E9B}" type="slidenum">
              <a:rPr lang="en-US" smtClean="0"/>
              <a:t>5</a:t>
            </a:fld>
            <a:endParaRPr lang="en-US"/>
          </a:p>
        </p:txBody>
      </p:sp>
    </p:spTree>
    <p:extLst>
      <p:ext uri="{BB962C8B-B14F-4D97-AF65-F5344CB8AC3E}">
        <p14:creationId xmlns:p14="http://schemas.microsoft.com/office/powerpoint/2010/main" val="16170210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5673980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9922990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8624072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5109115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0456242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1719400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6590600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6666441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2582310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5034615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96976482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33273321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52386829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33864036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69158887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96072316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67778584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2977549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74997288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97802457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0023749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06092914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63001964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69720456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25429670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37803577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6819496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7858185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9/11/2023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58787329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85687387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34675046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03860042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68051762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38741701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91590110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81980566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61351154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377721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9/11/2023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30973324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8414071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13201043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65707409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04577371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08150768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58665390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93994752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99736006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1089026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9/11/2023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66236788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96743523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10044009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93435658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09285802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89786068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4372068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9/11/2023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9/11/2023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77443175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09672306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90226352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527398602"/>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981012279"/>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3" Type="http://schemas.openxmlformats.org/officeDocument/2006/relationships/image" Target="../media/image12.svg"/><Relationship Id="rId12"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40.xml"/><Relationship Id="rId6" Type="http://schemas.openxmlformats.org/officeDocument/2006/relationships/image" Target="../media/image2.png"/><Relationship Id="rId11" Type="http://schemas.openxmlformats.org/officeDocument/2006/relationships/image" Target="../media/image10.svg"/><Relationship Id="rId5" Type="http://schemas.openxmlformats.org/officeDocument/2006/relationships/image" Target="../media/image4.svg"/><Relationship Id="rId15" Type="http://schemas.openxmlformats.org/officeDocument/2006/relationships/image" Target="../media/image6.png"/><Relationship Id="rId10" Type="http://schemas.openxmlformats.org/officeDocument/2006/relationships/image" Target="../media/image3.png"/><Relationship Id="rId9" Type="http://schemas.openxmlformats.org/officeDocument/2006/relationships/image" Target="../media/image8.svg"/><Relationship Id="rId14" Type="http://schemas.openxmlformats.org/officeDocument/2006/relationships/image" Target="../media/image5.png"/></Relationships>
</file>

<file path=ppt/slides/_rels/slide10.xml.rels><?xml version="1.0" encoding="UTF-8" standalone="yes"?>
<Relationships xmlns="http://schemas.openxmlformats.org/package/2006/relationships"><Relationship Id="rId8" Type="http://schemas.openxmlformats.org/officeDocument/2006/relationships/image" Target="../media/image510.svg"/><Relationship Id="rId2" Type="http://schemas.openxmlformats.org/officeDocument/2006/relationships/image" Target="../media/image8.png"/><Relationship Id="rId1" Type="http://schemas.openxmlformats.org/officeDocument/2006/relationships/slideLayout" Target="../slideLayouts/slideLayout7.xml"/><Relationship Id="rId11" Type="http://schemas.microsoft.com/office/2007/relationships/hdphoto" Target="../media/hdphoto3.wdp"/><Relationship Id="rId10" Type="http://schemas.openxmlformats.org/officeDocument/2006/relationships/image" Target="../media/image29.png"/><Relationship Id="rId9" Type="http://schemas.openxmlformats.org/officeDocument/2006/relationships/image" Target="../media/image28.png"/></Relationships>
</file>

<file path=ppt/slides/_rels/slide11.xml.rels><?xml version="1.0" encoding="UTF-8" standalone="yes"?>
<Relationships xmlns="http://schemas.openxmlformats.org/package/2006/relationships"><Relationship Id="rId13" Type="http://schemas.openxmlformats.org/officeDocument/2006/relationships/image" Target="../media/image33.png"/><Relationship Id="rId12" Type="http://schemas.openxmlformats.org/officeDocument/2006/relationships/image" Target="../media/image32.png"/><Relationship Id="rId2" Type="http://schemas.openxmlformats.org/officeDocument/2006/relationships/image" Target="../media/image15.png"/><Relationship Id="rId1" Type="http://schemas.openxmlformats.org/officeDocument/2006/relationships/slideLayout" Target="../slideLayouts/slideLayout7.xml"/><Relationship Id="rId11" Type="http://schemas.openxmlformats.org/officeDocument/2006/relationships/image" Target="../media/image31.png"/><Relationship Id="rId10" Type="http://schemas.openxmlformats.org/officeDocument/2006/relationships/image" Target="../media/image30.png"/><Relationship Id="rId9" Type="http://schemas.openxmlformats.org/officeDocument/2006/relationships/image" Target="../media/image1803.svg"/><Relationship Id="rId14" Type="http://schemas.microsoft.com/office/2007/relationships/hdphoto" Target="../media/hdphoto4.wdp"/></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 Id="rId10" Type="http://schemas.openxmlformats.org/officeDocument/2006/relationships/image" Target="../media/image30.png"/><Relationship Id="rId9" Type="http://schemas.openxmlformats.org/officeDocument/2006/relationships/image" Target="../media/image180.svg"/></Relationships>
</file>

<file path=ppt/slides/_rels/slide13.xml.rels><?xml version="1.0" encoding="UTF-8" standalone="yes"?>
<Relationships xmlns="http://schemas.openxmlformats.org/package/2006/relationships"><Relationship Id="rId12" Type="http://schemas.microsoft.com/office/2007/relationships/hdphoto" Target="../media/hdphoto5.wdp"/><Relationship Id="rId2" Type="http://schemas.openxmlformats.org/officeDocument/2006/relationships/image" Target="../media/image15.png"/><Relationship Id="rId1" Type="http://schemas.openxmlformats.org/officeDocument/2006/relationships/slideLayout" Target="../slideLayouts/slideLayout7.xml"/><Relationship Id="rId11" Type="http://schemas.openxmlformats.org/officeDocument/2006/relationships/image" Target="../media/image34.png"/><Relationship Id="rId10" Type="http://schemas.openxmlformats.org/officeDocument/2006/relationships/image" Target="../media/image30.png"/><Relationship Id="rId9" Type="http://schemas.openxmlformats.org/officeDocument/2006/relationships/image" Target="../media/image180.svg"/></Relationships>
</file>

<file path=ppt/slides/_rels/slide14.xml.rels><?xml version="1.0" encoding="UTF-8" standalone="yes"?>
<Relationships xmlns="http://schemas.openxmlformats.org/package/2006/relationships"><Relationship Id="rId8" Type="http://schemas.openxmlformats.org/officeDocument/2006/relationships/image" Target="../media/image510.svg"/><Relationship Id="rId2" Type="http://schemas.openxmlformats.org/officeDocument/2006/relationships/image" Target="../media/image8.png"/><Relationship Id="rId1" Type="http://schemas.openxmlformats.org/officeDocument/2006/relationships/slideLayout" Target="../slideLayouts/slideLayout7.xml"/><Relationship Id="rId11" Type="http://schemas.openxmlformats.org/officeDocument/2006/relationships/image" Target="../media/image36.png"/><Relationship Id="rId10" Type="http://schemas.microsoft.com/office/2007/relationships/hdphoto" Target="../media/hdphoto6.wdp"/><Relationship Id="rId9" Type="http://schemas.openxmlformats.org/officeDocument/2006/relationships/image" Target="../media/image35.png"/></Relationships>
</file>

<file path=ppt/slides/_rels/slide15.xml.rels><?xml version="1.0" encoding="UTF-8" standalone="yes"?>
<Relationships xmlns="http://schemas.openxmlformats.org/package/2006/relationships"><Relationship Id="rId8" Type="http://schemas.openxmlformats.org/officeDocument/2006/relationships/image" Target="../media/image510.svg"/><Relationship Id="rId42" Type="http://schemas.openxmlformats.org/officeDocument/2006/relationships/image" Target="../media/image38.png"/><Relationship Id="rId2" Type="http://schemas.openxmlformats.org/officeDocument/2006/relationships/image" Target="../media/image8.png"/><Relationship Id="rId41" Type="http://schemas.openxmlformats.org/officeDocument/2006/relationships/image" Target="../media/image24.svg"/><Relationship Id="rId1" Type="http://schemas.openxmlformats.org/officeDocument/2006/relationships/slideLayout" Target="../slideLayouts/slideLayout7.xml"/><Relationship Id="rId44" Type="http://schemas.openxmlformats.org/officeDocument/2006/relationships/image" Target="../media/image39.png"/><Relationship Id="rId9" Type="http://schemas.openxmlformats.org/officeDocument/2006/relationships/image" Target="../media/image37.png"/><Relationship Id="rId43" Type="http://schemas.microsoft.com/office/2007/relationships/hdphoto" Target="../media/hdphoto7.wdp"/></Relationships>
</file>

<file path=ppt/slides/_rels/slide16.xml.rels><?xml version="1.0" encoding="UTF-8" standalone="yes"?>
<Relationships xmlns="http://schemas.openxmlformats.org/package/2006/relationships"><Relationship Id="rId8" Type="http://schemas.openxmlformats.org/officeDocument/2006/relationships/image" Target="../media/image510.svg"/><Relationship Id="rId42" Type="http://schemas.openxmlformats.org/officeDocument/2006/relationships/image" Target="../media/image38.png"/><Relationship Id="rId2" Type="http://schemas.openxmlformats.org/officeDocument/2006/relationships/image" Target="../media/image8.png"/><Relationship Id="rId41" Type="http://schemas.openxmlformats.org/officeDocument/2006/relationships/image" Target="../media/image24.svg"/><Relationship Id="rId1" Type="http://schemas.openxmlformats.org/officeDocument/2006/relationships/slideLayout" Target="../slideLayouts/slideLayout7.xml"/><Relationship Id="rId9" Type="http://schemas.openxmlformats.org/officeDocument/2006/relationships/image" Target="../media/image37.png"/><Relationship Id="rId43" Type="http://schemas.microsoft.com/office/2007/relationships/hdphoto" Target="../media/hdphoto7.wdp"/></Relationships>
</file>

<file path=ppt/slides/_rels/slide17.xml.rels><?xml version="1.0" encoding="UTF-8" standalone="yes"?>
<Relationships xmlns="http://schemas.openxmlformats.org/package/2006/relationships"><Relationship Id="rId12" Type="http://schemas.openxmlformats.org/officeDocument/2006/relationships/image" Target="../media/image30.png"/><Relationship Id="rId2" Type="http://schemas.openxmlformats.org/officeDocument/2006/relationships/image" Target="../media/image15.png"/><Relationship Id="rId1" Type="http://schemas.openxmlformats.org/officeDocument/2006/relationships/slideLayout" Target="../slideLayouts/slideLayout7.xml"/><Relationship Id="rId11" Type="http://schemas.microsoft.com/office/2007/relationships/hdphoto" Target="../media/hdphoto8.wdp"/><Relationship Id="rId10" Type="http://schemas.openxmlformats.org/officeDocument/2006/relationships/image" Target="../media/image40.png"/><Relationship Id="rId9" Type="http://schemas.openxmlformats.org/officeDocument/2006/relationships/image" Target="../media/image1803.svg"/></Relationships>
</file>

<file path=ppt/slides/_rels/slide18.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360.svg"/><Relationship Id="rId3" Type="http://schemas.openxmlformats.org/officeDocument/2006/relationships/image" Target="../media/image280.svg"/><Relationship Id="rId7" Type="http://schemas.openxmlformats.org/officeDocument/2006/relationships/image" Target="../media/image32.svg"/><Relationship Id="rId2" Type="http://schemas.openxmlformats.org/officeDocument/2006/relationships/image" Target="../media/image11.png"/><Relationship Id="rId1" Type="http://schemas.openxmlformats.org/officeDocument/2006/relationships/slideLayout" Target="../slideLayouts/slideLayout62.xml"/><Relationship Id="rId6" Type="http://schemas.openxmlformats.org/officeDocument/2006/relationships/image" Target="../media/image42.png"/><Relationship Id="rId5" Type="http://schemas.openxmlformats.org/officeDocument/2006/relationships/image" Target="../media/image300.svg"/><Relationship Id="rId4" Type="http://schemas.openxmlformats.org/officeDocument/2006/relationships/image" Target="../media/image41.png"/></Relationships>
</file>

<file path=ppt/slides/_rels/slide19.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79.svg"/><Relationship Id="rId7" Type="http://schemas.openxmlformats.org/officeDocument/2006/relationships/image" Target="../media/image22.svg"/><Relationship Id="rId2" Type="http://schemas.openxmlformats.org/officeDocument/2006/relationships/image" Target="../media/image43.png"/><Relationship Id="rId1" Type="http://schemas.openxmlformats.org/officeDocument/2006/relationships/slideLayout" Target="../slideLayouts/slideLayout62.xml"/><Relationship Id="rId6" Type="http://schemas.openxmlformats.org/officeDocument/2006/relationships/image" Target="../media/image45.png"/><Relationship Id="rId5" Type="http://schemas.openxmlformats.org/officeDocument/2006/relationships/image" Target="../media/image81.svg"/><Relationship Id="rId15" Type="http://schemas.openxmlformats.org/officeDocument/2006/relationships/image" Target="../media/image260.svg"/><Relationship Id="rId10" Type="http://schemas.openxmlformats.org/officeDocument/2006/relationships/image" Target="../media/image47.png"/><Relationship Id="rId4" Type="http://schemas.openxmlformats.org/officeDocument/2006/relationships/image" Target="../media/image44.png"/><Relationship Id="rId9" Type="http://schemas.openxmlformats.org/officeDocument/2006/relationships/image" Target="../media/image60.svg"/></Relationships>
</file>

<file path=ppt/slides/_rels/slide2.xml.rels><?xml version="1.0" encoding="UTF-8" standalone="yes"?>
<Relationships xmlns="http://schemas.openxmlformats.org/package/2006/relationships"><Relationship Id="rId8" Type="http://schemas.openxmlformats.org/officeDocument/2006/relationships/image" Target="../media/image51.svg"/><Relationship Id="rId3" Type="http://schemas.openxmlformats.org/officeDocument/2006/relationships/image" Target="../media/image46.svg"/><Relationship Id="rId2" Type="http://schemas.openxmlformats.org/officeDocument/2006/relationships/image" Target="../media/image7.png"/><Relationship Id="rId1" Type="http://schemas.openxmlformats.org/officeDocument/2006/relationships/slideLayout" Target="../slideLayouts/slideLayout51.xml"/><Relationship Id="rId4" Type="http://schemas.openxmlformats.org/officeDocument/2006/relationships/image" Target="../media/image8.png"/><Relationship Id="rId9"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12" Type="http://schemas.openxmlformats.org/officeDocument/2006/relationships/image" Target="../media/image13.pn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2.png"/><Relationship Id="rId11" Type="http://schemas.openxmlformats.org/officeDocument/2006/relationships/image" Target="../media/image36.svg"/><Relationship Id="rId5" Type="http://schemas.openxmlformats.org/officeDocument/2006/relationships/image" Target="../media/image28.svg"/><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80.svg"/><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microsoft.com/office/2007/relationships/media" Target="../media/media2.mp3"/><Relationship Id="rId21" Type="http://schemas.openxmlformats.org/officeDocument/2006/relationships/image" Target="../media/image15.png"/><Relationship Id="rId7" Type="http://schemas.openxmlformats.org/officeDocument/2006/relationships/image" Target="../media/image17.png"/><Relationship Id="rId2" Type="http://schemas.openxmlformats.org/officeDocument/2006/relationships/audio" Target="../media/media1.mp3"/><Relationship Id="rId20" Type="http://schemas.openxmlformats.org/officeDocument/2006/relationships/image" Target="../media/image552.svg"/><Relationship Id="rId29" Type="http://schemas.openxmlformats.org/officeDocument/2006/relationships/image" Target="NULL"/><Relationship Id="rId1" Type="http://schemas.microsoft.com/office/2007/relationships/media" Target="../media/media1.mp3"/><Relationship Id="rId6" Type="http://schemas.openxmlformats.org/officeDocument/2006/relationships/notesSlide" Target="../notesSlides/notesSlide1.xml"/><Relationship Id="rId24" Type="http://schemas.openxmlformats.org/officeDocument/2006/relationships/image" Target="../media/image19.png"/><Relationship Id="rId5" Type="http://schemas.openxmlformats.org/officeDocument/2006/relationships/slideLayout" Target="../slideLayouts/slideLayout29.xml"/><Relationship Id="rId23" Type="http://schemas.openxmlformats.org/officeDocument/2006/relationships/image" Target="../media/image18.png"/><Relationship Id="rId31" Type="http://schemas.openxmlformats.org/officeDocument/2006/relationships/image" Target="NULL"/><Relationship Id="rId4" Type="http://schemas.openxmlformats.org/officeDocument/2006/relationships/audio" Target="../media/media2.mp3"/><Relationship Id="rId22" Type="http://schemas.openxmlformats.org/officeDocument/2006/relationships/image" Target="../media/image1801.svg"/><Relationship Id="rId30" Type="http://schemas.openxmlformats.org/officeDocument/2006/relationships/image" Target="../media/image20.png"/></Relationships>
</file>

<file path=ppt/slides/_rels/slide6.xml.rels><?xml version="1.0" encoding="UTF-8" standalone="yes"?>
<Relationships xmlns="http://schemas.openxmlformats.org/package/2006/relationships"><Relationship Id="rId8" Type="http://schemas.openxmlformats.org/officeDocument/2006/relationships/image" Target="../media/image18.png"/><Relationship Id="rId3" Type="http://schemas.microsoft.com/office/2007/relationships/media" Target="../media/media2.mp3"/><Relationship Id="rId7" Type="http://schemas.openxmlformats.org/officeDocument/2006/relationships/image" Target="../media/image381.svg"/><Relationship Id="rId17" Type="http://schemas.openxmlformats.org/officeDocument/2006/relationships/image" Target="NULL"/><Relationship Id="rId2" Type="http://schemas.openxmlformats.org/officeDocument/2006/relationships/audio" Target="../media/media1.mp3"/><Relationship Id="rId16" Type="http://schemas.openxmlformats.org/officeDocument/2006/relationships/image" Target="../media/image20.png"/><Relationship Id="rId1" Type="http://schemas.microsoft.com/office/2007/relationships/media" Target="../media/media1.mp3"/><Relationship Id="rId6" Type="http://schemas.openxmlformats.org/officeDocument/2006/relationships/image" Target="../media/image21.png"/><Relationship Id="rId5" Type="http://schemas.openxmlformats.org/officeDocument/2006/relationships/slideLayout" Target="../slideLayouts/slideLayout29.xml"/><Relationship Id="rId15" Type="http://schemas.openxmlformats.org/officeDocument/2006/relationships/image" Target="NULL"/><Relationship Id="rId4" Type="http://schemas.openxmlformats.org/officeDocument/2006/relationships/audio" Target="../media/media2.mp3"/><Relationship Id="rId9" Type="http://schemas.openxmlformats.org/officeDocument/2006/relationships/image" Target="../media/image19.png"/></Relationships>
</file>

<file path=ppt/slides/_rels/slide7.xml.rels><?xml version="1.0" encoding="UTF-8" standalone="yes"?>
<Relationships xmlns="http://schemas.openxmlformats.org/package/2006/relationships"><Relationship Id="rId8" Type="http://schemas.openxmlformats.org/officeDocument/2006/relationships/image" Target="../media/image22.png"/><Relationship Id="rId3" Type="http://schemas.microsoft.com/office/2007/relationships/media" Target="../media/media2.mp3"/><Relationship Id="rId7" Type="http://schemas.openxmlformats.org/officeDocument/2006/relationships/image" Target="../media/image550.svg"/><Relationship Id="rId2" Type="http://schemas.openxmlformats.org/officeDocument/2006/relationships/audio" Target="../media/media1.mp3"/><Relationship Id="rId16" Type="http://schemas.openxmlformats.org/officeDocument/2006/relationships/image" Target="NULL"/><Relationship Id="rId1" Type="http://schemas.microsoft.com/office/2007/relationships/media" Target="../media/media1.mp3"/><Relationship Id="rId6" Type="http://schemas.openxmlformats.org/officeDocument/2006/relationships/image" Target="../media/image17.png"/><Relationship Id="rId5" Type="http://schemas.openxmlformats.org/officeDocument/2006/relationships/slideLayout" Target="../slideLayouts/slideLayout29.xml"/><Relationship Id="rId15" Type="http://schemas.openxmlformats.org/officeDocument/2006/relationships/image" Target="../media/image20.png"/><Relationship Id="rId10" Type="http://schemas.openxmlformats.org/officeDocument/2006/relationships/image" Target="../media/image19.png"/><Relationship Id="rId4" Type="http://schemas.openxmlformats.org/officeDocument/2006/relationships/audio" Target="../media/media2.mp3"/><Relationship Id="rId9" Type="http://schemas.openxmlformats.org/officeDocument/2006/relationships/image" Target="../media/image18.png"/><Relationship Id="rId14" Type="http://schemas.openxmlformats.org/officeDocument/2006/relationships/image" Target="NULL"/></Relationships>
</file>

<file path=ppt/slides/_rels/slide8.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18.png"/><Relationship Id="rId18" Type="http://schemas.openxmlformats.org/officeDocument/2006/relationships/image" Target="../media/image20.png"/><Relationship Id="rId3" Type="http://schemas.microsoft.com/office/2007/relationships/media" Target="../media/media2.mp3"/><Relationship Id="rId7" Type="http://schemas.openxmlformats.org/officeDocument/2006/relationships/image" Target="../media/image551.svg"/><Relationship Id="rId12" Type="http://schemas.openxmlformats.org/officeDocument/2006/relationships/image" Target="../media/image27.png"/><Relationship Id="rId17" Type="http://schemas.openxmlformats.org/officeDocument/2006/relationships/image" Target="NUL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7.png"/><Relationship Id="rId11" Type="http://schemas.openxmlformats.org/officeDocument/2006/relationships/image" Target="../media/image26.png"/><Relationship Id="rId5" Type="http://schemas.openxmlformats.org/officeDocument/2006/relationships/slideLayout" Target="../slideLayouts/slideLayout7.xml"/><Relationship Id="rId10" Type="http://schemas.openxmlformats.org/officeDocument/2006/relationships/image" Target="../media/image25.png"/><Relationship Id="rId19" Type="http://schemas.openxmlformats.org/officeDocument/2006/relationships/image" Target="NULL"/><Relationship Id="rId4" Type="http://schemas.openxmlformats.org/officeDocument/2006/relationships/audio" Target="../media/media2.mp3"/><Relationship Id="rId9" Type="http://schemas.openxmlformats.org/officeDocument/2006/relationships/image" Target="../media/image24.png"/><Relationship Id="rId1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microsoft.com/office/2007/relationships/media" Target="../media/media2.mp3"/><Relationship Id="rId7" Type="http://schemas.openxmlformats.org/officeDocument/2006/relationships/image" Target="../media/image19.png"/><Relationship Id="rId2" Type="http://schemas.openxmlformats.org/officeDocument/2006/relationships/audio" Target="../media/media1.mp3"/><Relationship Id="rId16" Type="http://schemas.openxmlformats.org/officeDocument/2006/relationships/image" Target="NULL"/><Relationship Id="rId1" Type="http://schemas.microsoft.com/office/2007/relationships/media" Target="../media/media1.mp3"/><Relationship Id="rId6" Type="http://schemas.openxmlformats.org/officeDocument/2006/relationships/image" Target="../media/image18.png"/><Relationship Id="rId5" Type="http://schemas.openxmlformats.org/officeDocument/2006/relationships/slideLayout" Target="../slideLayouts/slideLayout18.xml"/><Relationship Id="rId15" Type="http://schemas.openxmlformats.org/officeDocument/2006/relationships/image" Target="../media/image20.png"/><Relationship Id="rId4" Type="http://schemas.openxmlformats.org/officeDocument/2006/relationships/audio" Target="../media/media2.mp3"/><Relationship Id="rId14" Type="http://schemas.openxmlformats.org/officeDocument/2006/relationships/image" Target="NUL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1A6AB"/>
        </a:solidFill>
        <a:effectLst/>
      </p:bgPr>
    </p:bg>
    <p:spTree>
      <p:nvGrpSpPr>
        <p:cNvPr id="1" name=""/>
        <p:cNvGrpSpPr/>
        <p:nvPr/>
      </p:nvGrpSpPr>
      <p:grpSpPr>
        <a:xfrm>
          <a:off x="0" y="0"/>
          <a:ext cx="0" cy="0"/>
          <a:chOff x="0" y="0"/>
          <a:chExt cx="0" cy="0"/>
        </a:xfrm>
      </p:grpSpPr>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266077" flipH="1">
            <a:off x="-2513703" y="1008708"/>
            <a:ext cx="7574623" cy="10493810"/>
          </a:xfrm>
          <a:prstGeom prst="rect">
            <a:avLst/>
          </a:prstGeom>
        </p:spPr>
      </p:pic>
      <p:sp>
        <p:nvSpPr>
          <p:cNvPr id="5" name="AutoShape 5"/>
          <p:cNvSpPr/>
          <p:nvPr/>
        </p:nvSpPr>
        <p:spPr>
          <a:xfrm rot="-78937">
            <a:off x="1214750" y="1754191"/>
            <a:ext cx="15921601" cy="6817890"/>
          </a:xfrm>
          <a:prstGeom prst="rect">
            <a:avLst/>
          </a:prstGeom>
          <a:solidFill>
            <a:srgbClr val="468B91"/>
          </a:solidFill>
        </p:spPr>
      </p:sp>
      <p:sp>
        <p:nvSpPr>
          <p:cNvPr id="6" name="AutoShape 6"/>
          <p:cNvSpPr/>
          <p:nvPr/>
        </p:nvSpPr>
        <p:spPr>
          <a:xfrm>
            <a:off x="1591713" y="2194513"/>
            <a:ext cx="15179279" cy="5996987"/>
          </a:xfrm>
          <a:prstGeom prst="rect">
            <a:avLst/>
          </a:prstGeom>
          <a:solidFill>
            <a:srgbClr val="F6F6E9"/>
          </a:solidFill>
        </p:spPr>
      </p:sp>
      <p:pic>
        <p:nvPicPr>
          <p:cNvPr id="7" name="Picture 7"/>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1155419">
            <a:off x="537986" y="1822812"/>
            <a:ext cx="2620966" cy="743401"/>
          </a:xfrm>
          <a:prstGeom prst="rect">
            <a:avLst/>
          </a:prstGeom>
        </p:spPr>
      </p:pic>
      <p:pic>
        <p:nvPicPr>
          <p:cNvPr id="8" name="Picture 8"/>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rot="-1239772">
            <a:off x="15085695" y="7800869"/>
            <a:ext cx="2727911" cy="773735"/>
          </a:xfrm>
          <a:prstGeom prst="rect">
            <a:avLst/>
          </a:prstGeom>
        </p:spPr>
      </p:pic>
      <p:pic>
        <p:nvPicPr>
          <p:cNvPr id="9" name="Picture 9"/>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rot="-3895279">
            <a:off x="10774707" y="8945693"/>
            <a:ext cx="2038773" cy="1901619"/>
          </a:xfrm>
          <a:prstGeom prst="rect">
            <a:avLst/>
          </a:prstGeom>
        </p:spPr>
      </p:pic>
      <p:sp>
        <p:nvSpPr>
          <p:cNvPr id="11" name="TextBox 11"/>
          <p:cNvSpPr txBox="1"/>
          <p:nvPr/>
        </p:nvSpPr>
        <p:spPr>
          <a:xfrm>
            <a:off x="1944706" y="3312418"/>
            <a:ext cx="14376072" cy="3323987"/>
          </a:xfrm>
          <a:prstGeom prst="rect">
            <a:avLst/>
          </a:prstGeom>
        </p:spPr>
        <p:txBody>
          <a:bodyPr wrap="square" lIns="0" tIns="0" rIns="0" bIns="0" rtlCol="0" anchor="t">
            <a:spAutoFit/>
          </a:bodyPr>
          <a:lstStyle/>
          <a:p>
            <a:pPr marL="0" marR="0" lvl="0" indent="0" algn="ctr" defTabSz="914400" rtl="0" eaLnBrk="1" fontAlgn="auto" latinLnBrk="0" hangingPunct="1">
              <a:lnSpc>
                <a:spcPct val="150000"/>
              </a:lnSpc>
              <a:spcBef>
                <a:spcPct val="0"/>
              </a:spcBef>
              <a:spcAft>
                <a:spcPts val="0"/>
              </a:spcAft>
              <a:buClrTx/>
              <a:buSzTx/>
              <a:buFontTx/>
              <a:buNone/>
              <a:tabLst/>
              <a:defRPr/>
            </a:pPr>
            <a:r>
              <a:rPr kumimoji="0" lang="en-US" sz="7200" b="1" i="0" u="none" strike="noStrike" kern="1200" cap="none" spc="0" normalizeH="0" baseline="0" noProof="0" dirty="0" smtClean="0">
                <a:ln>
                  <a:noFill/>
                </a:ln>
                <a:solidFill>
                  <a:srgbClr val="C0504D">
                    <a:lumMod val="75000"/>
                  </a:srgbClr>
                </a:solidFill>
                <a:effectLst/>
                <a:uLnTx/>
                <a:uFillTx/>
                <a:latin typeface="Arial" panose="020B0604020202020204" pitchFamily="34" charset="0"/>
                <a:ea typeface="+mn-ea"/>
                <a:cs typeface="Arial" panose="020B0604020202020204" pitchFamily="34" charset="0"/>
              </a:rPr>
              <a:t>NHIỆT LIỆT CHÀO MỪNG </a:t>
            </a:r>
          </a:p>
          <a:p>
            <a:pPr marL="0" marR="0" lvl="0" indent="0" algn="ctr" defTabSz="914400" rtl="0" eaLnBrk="1" fontAlgn="auto" latinLnBrk="0" hangingPunct="1">
              <a:lnSpc>
                <a:spcPct val="150000"/>
              </a:lnSpc>
              <a:spcBef>
                <a:spcPct val="0"/>
              </a:spcBef>
              <a:spcAft>
                <a:spcPts val="0"/>
              </a:spcAft>
              <a:buClrTx/>
              <a:buSzTx/>
              <a:buFontTx/>
              <a:buNone/>
              <a:tabLst/>
              <a:defRPr/>
            </a:pPr>
            <a:r>
              <a:rPr kumimoji="0" lang="en-US" sz="7200" b="1" i="0" u="none" strike="noStrike" kern="1200" cap="none" spc="0" normalizeH="0" baseline="0" noProof="0" dirty="0" smtClean="0">
                <a:ln>
                  <a:noFill/>
                </a:ln>
                <a:solidFill>
                  <a:srgbClr val="C0504D">
                    <a:lumMod val="75000"/>
                  </a:srgbClr>
                </a:solidFill>
                <a:effectLst/>
                <a:uLnTx/>
                <a:uFillTx/>
                <a:latin typeface="Arial" panose="020B0604020202020204" pitchFamily="34" charset="0"/>
                <a:ea typeface="+mn-ea"/>
                <a:cs typeface="Arial" panose="020B0604020202020204" pitchFamily="34" charset="0"/>
              </a:rPr>
              <a:t>CÁC EM ĐẾN VỚI BÀI HỌC MỚI!</a:t>
            </a:r>
            <a:endParaRPr kumimoji="0" lang="en-US" sz="7200" b="1" i="0" u="none" strike="noStrike" kern="1200" cap="none" spc="0" normalizeH="0" baseline="0" noProof="0" dirty="0">
              <a:ln>
                <a:noFill/>
              </a:ln>
              <a:solidFill>
                <a:srgbClr val="C0504D">
                  <a:lumMod val="75000"/>
                </a:srgbClr>
              </a:solidFill>
              <a:effectLst/>
              <a:uLnTx/>
              <a:uFillTx/>
              <a:latin typeface="Arial" panose="020B0604020202020204" pitchFamily="34" charset="0"/>
              <a:ea typeface="+mn-ea"/>
              <a:cs typeface="Arial" panose="020B0604020202020204" pitchFamily="34" charset="0"/>
            </a:endParaRPr>
          </a:p>
        </p:txBody>
      </p:sp>
      <p:pic>
        <p:nvPicPr>
          <p:cNvPr id="14" name="Picture 13"/>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3496109" y="376648"/>
            <a:ext cx="3081621" cy="3081621"/>
          </a:xfrm>
          <a:prstGeom prst="rect">
            <a:avLst/>
          </a:prstGeom>
        </p:spPr>
      </p:pic>
      <p:pic>
        <p:nvPicPr>
          <p:cNvPr id="15" name="Picture 14"/>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245082" y="6721009"/>
            <a:ext cx="3206774" cy="2810500"/>
          </a:xfrm>
          <a:prstGeom prst="rect">
            <a:avLst/>
          </a:prstGeom>
        </p:spPr>
      </p:pic>
    </p:spTree>
    <p:extLst>
      <p:ext uri="{BB962C8B-B14F-4D97-AF65-F5344CB8AC3E}">
        <p14:creationId xmlns:p14="http://schemas.microsoft.com/office/powerpoint/2010/main" val="2675102606"/>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0"/>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rot="-5400000">
            <a:off x="16802668" y="76274"/>
            <a:ext cx="1294758" cy="1372094"/>
          </a:xfrm>
          <a:prstGeom prst="rect">
            <a:avLst/>
          </a:prstGeom>
        </p:spPr>
      </p:pic>
      <p:pic>
        <p:nvPicPr>
          <p:cNvPr id="13" name="Picture 1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758530">
            <a:off x="202084" y="7998555"/>
            <a:ext cx="1238316" cy="1951391"/>
          </a:xfrm>
          <a:prstGeom prst="rect">
            <a:avLst/>
          </a:prstGeom>
        </p:spPr>
      </p:pic>
      <p:sp>
        <p:nvSpPr>
          <p:cNvPr id="14" name="Rectangle 13"/>
          <p:cNvSpPr/>
          <p:nvPr/>
        </p:nvSpPr>
        <p:spPr>
          <a:xfrm>
            <a:off x="1447800" y="203392"/>
            <a:ext cx="15011400" cy="1892826"/>
          </a:xfrm>
          <a:prstGeom prst="rect">
            <a:avLst/>
          </a:prstGeom>
        </p:spPr>
        <p:txBody>
          <a:bodyPr wrap="square">
            <a:spAutoFit/>
          </a:bodyPr>
          <a:lstStyle/>
          <a:p>
            <a:pPr algn="just">
              <a:lnSpc>
                <a:spcPct val="150000"/>
              </a:lnSpc>
              <a:spcAft>
                <a:spcPts val="800"/>
              </a:spcAft>
            </a:pPr>
            <a:r>
              <a:rPr lang="en-US" sz="4000" b="1" u="sng" err="1" smtClean="0">
                <a:solidFill>
                  <a:srgbClr val="C00000"/>
                </a:solidFill>
                <a:latin typeface="Arial" panose="020B0604020202020204" pitchFamily="34" charset="0"/>
                <a:cs typeface="Arial" panose="020B0604020202020204" pitchFamily="34" charset="0"/>
              </a:rPr>
              <a:t>Bài</a:t>
            </a:r>
            <a:r>
              <a:rPr lang="en-US" sz="4000" b="1" u="sng" smtClean="0">
                <a:solidFill>
                  <a:srgbClr val="C00000"/>
                </a:solidFill>
                <a:latin typeface="Arial" panose="020B0604020202020204" pitchFamily="34" charset="0"/>
                <a:cs typeface="Arial" panose="020B0604020202020204" pitchFamily="34" charset="0"/>
              </a:rPr>
              <a:t> </a:t>
            </a:r>
            <a:r>
              <a:rPr lang="en-US" sz="4000" b="1" u="sng" smtClean="0">
                <a:solidFill>
                  <a:srgbClr val="C00000"/>
                </a:solidFill>
                <a:latin typeface="Arial" panose="020B0604020202020204" pitchFamily="34" charset="0"/>
                <a:cs typeface="Arial" panose="020B0604020202020204" pitchFamily="34" charset="0"/>
              </a:rPr>
              <a:t>3.19 </a:t>
            </a:r>
            <a:r>
              <a:rPr lang="en-US" sz="4000" b="1" u="sng" dirty="0" smtClean="0">
                <a:solidFill>
                  <a:srgbClr val="C00000"/>
                </a:solidFill>
                <a:latin typeface="Arial" panose="020B0604020202020204" pitchFamily="34" charset="0"/>
                <a:cs typeface="Arial" panose="020B0604020202020204" pitchFamily="34" charset="0"/>
              </a:rPr>
              <a:t>(</a:t>
            </a:r>
            <a:r>
              <a:rPr lang="en-US" sz="4000" b="1" u="sng" smtClean="0">
                <a:solidFill>
                  <a:srgbClr val="C00000"/>
                </a:solidFill>
                <a:latin typeface="Arial" panose="020B0604020202020204" pitchFamily="34" charset="0"/>
                <a:cs typeface="Arial" panose="020B0604020202020204" pitchFamily="34" charset="0"/>
              </a:rPr>
              <a:t>SGK </a:t>
            </a:r>
            <a:r>
              <a:rPr lang="en-US" sz="4000" b="1" u="sng" smtClean="0">
                <a:solidFill>
                  <a:srgbClr val="C00000"/>
                </a:solidFill>
                <a:latin typeface="Arial" panose="020B0604020202020204" pitchFamily="34" charset="0"/>
                <a:cs typeface="Arial" panose="020B0604020202020204" pitchFamily="34" charset="0"/>
              </a:rPr>
              <a:t>– tr63)</a:t>
            </a:r>
            <a:r>
              <a:rPr lang="en-US" sz="4000" b="1">
                <a:solidFill>
                  <a:srgbClr val="C00000"/>
                </a:solidFill>
                <a:latin typeface="Arial" panose="020B0604020202020204" pitchFamily="34" charset="0"/>
                <a:cs typeface="Arial" panose="020B0604020202020204" pitchFamily="34" charset="0"/>
              </a:rPr>
              <a:t> </a:t>
            </a:r>
            <a:r>
              <a:rPr lang="en-US" sz="3800" smtClean="0">
                <a:latin typeface="Arial" panose="020B0604020202020204" pitchFamily="34" charset="0"/>
                <a:ea typeface="Calibri" panose="020F0502020204030204" pitchFamily="34" charset="0"/>
                <a:cs typeface="Times New Roman" panose="02020603050405020304" pitchFamily="18" charset="0"/>
              </a:rPr>
              <a:t>Trong </a:t>
            </a:r>
            <a:r>
              <a:rPr lang="en-US" sz="3800">
                <a:latin typeface="Arial" panose="020B0604020202020204" pitchFamily="34" charset="0"/>
                <a:ea typeface="Calibri" panose="020F0502020204030204" pitchFamily="34" charset="0"/>
                <a:cs typeface="Times New Roman" panose="02020603050405020304" pitchFamily="18" charset="0"/>
              </a:rPr>
              <a:t>các tứ giác ở Hình 3.39, tứ giác nào là hình bình hành? Vì sao?</a:t>
            </a:r>
            <a:endParaRPr lang="vi-VN" sz="3800" dirty="0">
              <a:solidFill>
                <a:srgbClr val="000000"/>
              </a:solidFill>
              <a:latin typeface="Open Sans"/>
            </a:endParaRPr>
          </a:p>
        </p:txBody>
      </p:sp>
      <p:pic>
        <p:nvPicPr>
          <p:cNvPr id="2" name="Picture 1"/>
          <p:cNvPicPr>
            <a:picLocks noChangeAspect="1"/>
          </p:cNvPicPr>
          <p:nvPr/>
        </p:nvPicPr>
        <p:blipFill>
          <a:blip r:embed="rId10">
            <a:extLst>
              <a:ext uri="{BEBA8EAE-BF5A-486C-A8C5-ECC9F3942E4B}">
                <a14:imgProps xmlns:a14="http://schemas.microsoft.com/office/drawing/2010/main">
                  <a14:imgLayer r:embed="rId11">
                    <a14:imgEffect>
                      <a14:sharpenSoften amount="50000"/>
                    </a14:imgEffect>
                    <a14:imgEffect>
                      <a14:brightnessContrast contrast="-40000"/>
                    </a14:imgEffect>
                  </a14:imgLayer>
                </a14:imgProps>
              </a:ext>
            </a:extLst>
          </a:blip>
          <a:stretch>
            <a:fillRect/>
          </a:stretch>
        </p:blipFill>
        <p:spPr>
          <a:xfrm>
            <a:off x="2149642" y="2254634"/>
            <a:ext cx="14325600" cy="3041266"/>
          </a:xfrm>
          <a:prstGeom prst="rect">
            <a:avLst/>
          </a:prstGeom>
        </p:spPr>
      </p:pic>
      <p:sp>
        <p:nvSpPr>
          <p:cNvPr id="6" name="TextBox 5"/>
          <p:cNvSpPr txBox="1"/>
          <p:nvPr/>
        </p:nvSpPr>
        <p:spPr>
          <a:xfrm>
            <a:off x="1143000" y="4923592"/>
            <a:ext cx="2286000" cy="677108"/>
          </a:xfrm>
          <a:prstGeom prst="rect">
            <a:avLst/>
          </a:prstGeom>
          <a:noFill/>
        </p:spPr>
        <p:txBody>
          <a:bodyPr wrap="square" rtlCol="0">
            <a:spAutoFit/>
          </a:bodyPr>
          <a:lstStyle/>
          <a:p>
            <a:pPr algn="ctr"/>
            <a:r>
              <a:rPr lang="en-US" sz="3800" b="1" i="1" u="sng" dirty="0" err="1" smtClean="0">
                <a:solidFill>
                  <a:schemeClr val="tx2"/>
                </a:solidFill>
                <a:latin typeface="Arial" panose="020B0604020202020204" pitchFamily="34" charset="0"/>
                <a:cs typeface="Arial" panose="020B0604020202020204" pitchFamily="34" charset="0"/>
              </a:rPr>
              <a:t>Giải</a:t>
            </a:r>
            <a:endParaRPr lang="en-US" sz="3800" b="1" i="1" u="sng" dirty="0">
              <a:solidFill>
                <a:schemeClr val="tx2"/>
              </a:solidFill>
              <a:latin typeface="Arial" panose="020B0604020202020204" pitchFamily="34" charset="0"/>
              <a:cs typeface="Arial" panose="020B0604020202020204" pitchFamily="34" charset="0"/>
            </a:endParaRPr>
          </a:p>
        </p:txBody>
      </p:sp>
      <p:sp>
        <p:nvSpPr>
          <p:cNvPr id="3" name="Rectangle 2"/>
          <p:cNvSpPr/>
          <p:nvPr/>
        </p:nvSpPr>
        <p:spPr>
          <a:xfrm>
            <a:off x="1626900" y="5804033"/>
            <a:ext cx="16268068" cy="4144661"/>
          </a:xfrm>
          <a:prstGeom prst="rect">
            <a:avLst/>
          </a:prstGeom>
        </p:spPr>
        <p:txBody>
          <a:bodyPr wrap="square">
            <a:spAutoFit/>
          </a:bodyPr>
          <a:lstStyle/>
          <a:p>
            <a:pPr algn="just">
              <a:lnSpc>
                <a:spcPct val="150000"/>
              </a:lnSpc>
            </a:pPr>
            <a:r>
              <a:rPr lang="fr-FR" sz="3600">
                <a:solidFill>
                  <a:srgbClr val="000000"/>
                </a:solidFill>
                <a:latin typeface="Arial" panose="020B0604020202020204" pitchFamily="34" charset="0"/>
                <a:ea typeface="Calibri" panose="020F0502020204030204" pitchFamily="34" charset="0"/>
                <a:cs typeface="Arial" panose="020B0604020202020204" pitchFamily="34" charset="0"/>
              </a:rPr>
              <a:t>a) Tứ giác ABCD là hình bình hành vì có các góc đối bằng nhau.</a:t>
            </a:r>
            <a:endParaRPr lang="en-US" sz="3600">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fr-FR" sz="3600">
                <a:solidFill>
                  <a:srgbClr val="000000"/>
                </a:solidFill>
                <a:latin typeface="Arial" panose="020B0604020202020204" pitchFamily="34" charset="0"/>
                <a:ea typeface="Calibri" panose="020F0502020204030204" pitchFamily="34" charset="0"/>
                <a:cs typeface="Arial" panose="020B0604020202020204" pitchFamily="34" charset="0"/>
              </a:rPr>
              <a:t>b) Tứ giác ABCD không phải là hình bình hành vì các góc đối ở đỉnh B và D không bằng nhau.</a:t>
            </a:r>
            <a:endParaRPr lang="en-US" sz="3600">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fr-FR" sz="3600">
                <a:solidFill>
                  <a:srgbClr val="000000"/>
                </a:solidFill>
                <a:latin typeface="Arial" panose="020B0604020202020204" pitchFamily="34" charset="0"/>
                <a:ea typeface="Calibri" panose="020F0502020204030204" pitchFamily="34" charset="0"/>
                <a:cs typeface="Arial" panose="020B0604020202020204" pitchFamily="34" charset="0"/>
              </a:rPr>
              <a:t>c) Tứ giác ABCD có các cạnh đối AD và BC song song (cùng tạo với đường thẳng DC hai góc ở vị trí đồng vị bằng nhau), AD = BC nên là hình bình hành.</a:t>
            </a:r>
            <a:endParaRPr lang="en-US" sz="3600">
              <a:effectLst/>
              <a:latin typeface="Arial" panose="020B0604020202020204" pitchFamily="34" charset="0"/>
              <a:ea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16582916"/>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anim calcmode="lin" valueType="num">
                                      <p:cBhvr>
                                        <p:cTn id="8" dur="500" fill="hold"/>
                                        <p:tgtEl>
                                          <p:spTgt spid="14"/>
                                        </p:tgtEl>
                                        <p:attrNameLst>
                                          <p:attrName>ppt_x</p:attrName>
                                        </p:attrNameLst>
                                      </p:cBhvr>
                                      <p:tavLst>
                                        <p:tav tm="0">
                                          <p:val>
                                            <p:strVal val="#ppt_x"/>
                                          </p:val>
                                        </p:tav>
                                        <p:tav tm="100000">
                                          <p:val>
                                            <p:strVal val="#ppt_x"/>
                                          </p:val>
                                        </p:tav>
                                      </p:tavLst>
                                    </p:anim>
                                    <p:anim calcmode="lin" valueType="num">
                                      <p:cBhvr>
                                        <p:cTn id="9" dur="500" fill="hold"/>
                                        <p:tgtEl>
                                          <p:spTgt spid="1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anim calcmode="lin" valueType="num">
                                      <p:cBhvr>
                                        <p:cTn id="13" dur="500" fill="hold"/>
                                        <p:tgtEl>
                                          <p:spTgt spid="2"/>
                                        </p:tgtEl>
                                        <p:attrNameLst>
                                          <p:attrName>ppt_x</p:attrName>
                                        </p:attrNameLst>
                                      </p:cBhvr>
                                      <p:tavLst>
                                        <p:tav tm="0">
                                          <p:val>
                                            <p:strVal val="#ppt_x"/>
                                          </p:val>
                                        </p:tav>
                                        <p:tav tm="100000">
                                          <p:val>
                                            <p:strVal val="#ppt_x"/>
                                          </p:val>
                                        </p:tav>
                                      </p:tavLst>
                                    </p:anim>
                                    <p:anim calcmode="lin" valueType="num">
                                      <p:cBhvr>
                                        <p:cTn id="14" dur="5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3">
                                            <p:txEl>
                                              <p:pRg st="0" end="0"/>
                                            </p:txEl>
                                          </p:spTgt>
                                        </p:tgtEl>
                                        <p:attrNameLst>
                                          <p:attrName>style.visibility</p:attrName>
                                        </p:attrNameLst>
                                      </p:cBhvr>
                                      <p:to>
                                        <p:strVal val="visible"/>
                                      </p:to>
                                    </p:set>
                                    <p:animEffect transition="in" filter="wipe(left)">
                                      <p:cBhvr>
                                        <p:cTn id="24" dur="500"/>
                                        <p:tgtEl>
                                          <p:spTgt spid="3">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3">
                                            <p:txEl>
                                              <p:pRg st="1" end="1"/>
                                            </p:txEl>
                                          </p:spTgt>
                                        </p:tgtEl>
                                        <p:attrNameLst>
                                          <p:attrName>style.visibility</p:attrName>
                                        </p:attrNameLst>
                                      </p:cBhvr>
                                      <p:to>
                                        <p:strVal val="visible"/>
                                      </p:to>
                                    </p:set>
                                    <p:animEffect transition="in" filter="fade">
                                      <p:cBhvr>
                                        <p:cTn id="29" dur="500"/>
                                        <p:tgtEl>
                                          <p:spTgt spid="3">
                                            <p:txEl>
                                              <p:pRg st="1" end="1"/>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3">
                                            <p:txEl>
                                              <p:pRg st="2" end="2"/>
                                            </p:txEl>
                                          </p:spTgt>
                                        </p:tgtEl>
                                        <p:attrNameLst>
                                          <p:attrName>style.visibility</p:attrName>
                                        </p:attrNameLst>
                                      </p:cBhvr>
                                      <p:to>
                                        <p:strVal val="visible"/>
                                      </p:to>
                                    </p:set>
                                    <p:animEffect transition="in" filter="randombar(horizontal)">
                                      <p:cBhvr>
                                        <p:cTn id="34"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5"/>
          <p:cNvGrpSpPr/>
          <p:nvPr/>
        </p:nvGrpSpPr>
        <p:grpSpPr>
          <a:xfrm>
            <a:off x="-272161" y="9828102"/>
            <a:ext cx="19161184" cy="917796"/>
            <a:chOff x="0" y="0"/>
            <a:chExt cx="6481685" cy="310464"/>
          </a:xfrm>
        </p:grpSpPr>
        <p:sp>
          <p:nvSpPr>
            <p:cNvPr id="6" name="Freeform 6"/>
            <p:cNvSpPr/>
            <p:nvPr/>
          </p:nvSpPr>
          <p:spPr>
            <a:xfrm>
              <a:off x="0" y="0"/>
              <a:ext cx="6481685" cy="310464"/>
            </a:xfrm>
            <a:custGeom>
              <a:avLst/>
              <a:gdLst/>
              <a:ahLst/>
              <a:cxnLst/>
              <a:rect l="l" t="t" r="r" b="b"/>
              <a:pathLst>
                <a:path w="6481685" h="310464">
                  <a:moveTo>
                    <a:pt x="0" y="0"/>
                  </a:moveTo>
                  <a:lnTo>
                    <a:pt x="6481685" y="0"/>
                  </a:lnTo>
                  <a:lnTo>
                    <a:pt x="6481685" y="310464"/>
                  </a:lnTo>
                  <a:lnTo>
                    <a:pt x="0" y="310464"/>
                  </a:lnTo>
                  <a:close/>
                </a:path>
              </a:pathLst>
            </a:custGeom>
            <a:solidFill>
              <a:srgbClr val="61A6AB"/>
            </a:solidFill>
          </p:spPr>
        </p:sp>
      </p:grpSp>
      <p:pic>
        <p:nvPicPr>
          <p:cNvPr id="14" name="Picture 14"/>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t="72256"/>
          <a:stretch>
            <a:fillRect/>
          </a:stretch>
        </p:blipFill>
        <p:spPr>
          <a:xfrm rot="1081854">
            <a:off x="14510944" y="-1308836"/>
            <a:ext cx="6419284" cy="2216069"/>
          </a:xfrm>
          <a:prstGeom prst="rect">
            <a:avLst/>
          </a:prstGeom>
        </p:spPr>
      </p:pic>
      <p:pic>
        <p:nvPicPr>
          <p:cNvPr id="18" name="Picture 17"/>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1744368">
            <a:off x="15799758" y="8503052"/>
            <a:ext cx="1801194" cy="1830060"/>
          </a:xfrm>
          <a:prstGeom prst="rect">
            <a:avLst/>
          </a:prstGeom>
        </p:spPr>
      </p:pic>
      <mc:AlternateContent xmlns:mc="http://schemas.openxmlformats.org/markup-compatibility/2006">
        <mc:Choice xmlns:a14="http://schemas.microsoft.com/office/drawing/2010/main" Requires="a14">
          <p:sp>
            <p:nvSpPr>
              <p:cNvPr id="10" name="Rectangle 9"/>
              <p:cNvSpPr/>
              <p:nvPr/>
            </p:nvSpPr>
            <p:spPr>
              <a:xfrm>
                <a:off x="990600" y="266700"/>
                <a:ext cx="16002000" cy="2683170"/>
              </a:xfrm>
              <a:prstGeom prst="rect">
                <a:avLst/>
              </a:prstGeom>
            </p:spPr>
            <p:txBody>
              <a:bodyPr wrap="square">
                <a:spAutoFit/>
              </a:bodyPr>
              <a:lstStyle/>
              <a:p>
                <a:pPr algn="just">
                  <a:lnSpc>
                    <a:spcPct val="150000"/>
                  </a:lnSpc>
                </a:pPr>
                <a:r>
                  <a:rPr lang="en-US" sz="4000" b="1" u="sng" err="1" smtClean="0">
                    <a:solidFill>
                      <a:srgbClr val="C00000"/>
                    </a:solidFill>
                    <a:latin typeface="Arial" panose="020B0604020202020204" pitchFamily="34" charset="0"/>
                    <a:cs typeface="Arial" panose="020B0604020202020204" pitchFamily="34" charset="0"/>
                  </a:rPr>
                  <a:t>Bài</a:t>
                </a:r>
                <a:r>
                  <a:rPr lang="en-US" sz="4000" b="1" u="sng" smtClean="0">
                    <a:solidFill>
                      <a:srgbClr val="C00000"/>
                    </a:solidFill>
                    <a:latin typeface="Arial" panose="020B0604020202020204" pitchFamily="34" charset="0"/>
                    <a:cs typeface="Arial" panose="020B0604020202020204" pitchFamily="34" charset="0"/>
                  </a:rPr>
                  <a:t> </a:t>
                </a:r>
                <a:r>
                  <a:rPr lang="en-US" sz="4000" b="1" u="sng" smtClean="0">
                    <a:solidFill>
                      <a:srgbClr val="C00000"/>
                    </a:solidFill>
                    <a:latin typeface="Arial" panose="020B0604020202020204" pitchFamily="34" charset="0"/>
                    <a:cs typeface="Arial" panose="020B0604020202020204" pitchFamily="34" charset="0"/>
                  </a:rPr>
                  <a:t>3.20 </a:t>
                </a:r>
                <a:r>
                  <a:rPr lang="en-US" sz="4000" b="1" u="sng" dirty="0" smtClean="0">
                    <a:solidFill>
                      <a:srgbClr val="C00000"/>
                    </a:solidFill>
                    <a:latin typeface="Arial" panose="020B0604020202020204" pitchFamily="34" charset="0"/>
                    <a:cs typeface="Arial" panose="020B0604020202020204" pitchFamily="34" charset="0"/>
                  </a:rPr>
                  <a:t>(</a:t>
                </a:r>
                <a:r>
                  <a:rPr lang="en-US" sz="4000" b="1" u="sng" smtClean="0">
                    <a:solidFill>
                      <a:srgbClr val="C00000"/>
                    </a:solidFill>
                    <a:latin typeface="Arial" panose="020B0604020202020204" pitchFamily="34" charset="0"/>
                    <a:cs typeface="Arial" panose="020B0604020202020204" pitchFamily="34" charset="0"/>
                  </a:rPr>
                  <a:t>SGK </a:t>
                </a:r>
                <a:r>
                  <a:rPr lang="en-US" sz="4000" b="1" u="sng" smtClean="0">
                    <a:solidFill>
                      <a:srgbClr val="C00000"/>
                    </a:solidFill>
                    <a:latin typeface="Arial" panose="020B0604020202020204" pitchFamily="34" charset="0"/>
                    <a:cs typeface="Arial" panose="020B0604020202020204" pitchFamily="34" charset="0"/>
                  </a:rPr>
                  <a:t>– tr63)</a:t>
                </a:r>
                <a:r>
                  <a:rPr lang="en-US" sz="4000" b="1">
                    <a:solidFill>
                      <a:srgbClr val="C00000"/>
                    </a:solidFill>
                    <a:latin typeface="Arial" panose="020B0604020202020204" pitchFamily="34" charset="0"/>
                    <a:cs typeface="Arial" panose="020B0604020202020204" pitchFamily="34" charset="0"/>
                  </a:rPr>
                  <a:t> </a:t>
                </a:r>
                <a:r>
                  <a:rPr lang="en-US" sz="3800">
                    <a:solidFill>
                      <a:srgbClr val="000000"/>
                    </a:solidFill>
                    <a:latin typeface="Arial" panose="020B0604020202020204" pitchFamily="34" charset="0"/>
                    <a:cs typeface="Arial" panose="020B0604020202020204" pitchFamily="34" charset="0"/>
                  </a:rPr>
                  <a:t>Cho hình bình hành ABCD. Lấy điểm M thuộc cạnh AB và điểm N thuộc cạnh CD sao cho AM = CN. Chứng minh rằng:</a:t>
                </a:r>
              </a:p>
              <a:p>
                <a:pPr algn="ctr">
                  <a:lnSpc>
                    <a:spcPct val="150000"/>
                  </a:lnSpc>
                </a:pPr>
                <a:r>
                  <a:rPr lang="en-US" sz="3800">
                    <a:solidFill>
                      <a:srgbClr val="000000"/>
                    </a:solidFill>
                    <a:latin typeface="Arial" panose="020B0604020202020204" pitchFamily="34" charset="0"/>
                    <a:cs typeface="Arial" panose="020B0604020202020204" pitchFamily="34" charset="0"/>
                  </a:rPr>
                  <a:t>a) AN </a:t>
                </a:r>
                <a:r>
                  <a:rPr lang="en-US" sz="3800">
                    <a:solidFill>
                      <a:srgbClr val="000000"/>
                    </a:solidFill>
                    <a:latin typeface="Arial" panose="020B0604020202020204" pitchFamily="34" charset="0"/>
                    <a:cs typeface="Arial" panose="020B0604020202020204" pitchFamily="34" charset="0"/>
                  </a:rPr>
                  <a:t>= </a:t>
                </a:r>
                <a:r>
                  <a:rPr lang="en-US" sz="3800" smtClean="0">
                    <a:solidFill>
                      <a:srgbClr val="000000"/>
                    </a:solidFill>
                    <a:latin typeface="Arial" panose="020B0604020202020204" pitchFamily="34" charset="0"/>
                    <a:cs typeface="Arial" panose="020B0604020202020204" pitchFamily="34" charset="0"/>
                  </a:rPr>
                  <a:t>CM;				b</a:t>
                </a:r>
                <a:r>
                  <a:rPr lang="en-US" sz="3800">
                    <a:solidFill>
                      <a:srgbClr val="000000"/>
                    </a:solidFill>
                    <a:latin typeface="Arial" panose="020B0604020202020204" pitchFamily="34" charset="0"/>
                    <a:cs typeface="Arial" panose="020B0604020202020204" pitchFamily="34" charset="0"/>
                  </a:rPr>
                  <a:t>) </a:t>
                </a:r>
                <a14:m>
                  <m:oMath xmlns:m="http://schemas.openxmlformats.org/officeDocument/2006/math">
                    <m:acc>
                      <m:accPr>
                        <m:chr m:val="̂"/>
                        <m:ctrlPr>
                          <a:rPr lang="en-US" sz="3800">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fr-FR" sz="3800" i="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AMC</m:t>
                        </m:r>
                      </m:e>
                    </m:acc>
                    <m:r>
                      <a:rPr lang="fr-FR" sz="3800" i="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38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fr-FR" sz="3800" i="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ANC</m:t>
                        </m:r>
                      </m:e>
                    </m:acc>
                  </m:oMath>
                </a14:m>
                <a:endParaRPr lang="en-US" sz="3800" b="0">
                  <a:solidFill>
                    <a:srgbClr val="000000"/>
                  </a:solidFill>
                  <a:effectLst/>
                  <a:latin typeface="Arial" panose="020B0604020202020204" pitchFamily="34" charset="0"/>
                  <a:cs typeface="Arial" panose="020B0604020202020204" pitchFamily="34" charset="0"/>
                </a:endParaRPr>
              </a:p>
            </p:txBody>
          </p:sp>
        </mc:Choice>
        <mc:Fallback>
          <p:sp>
            <p:nvSpPr>
              <p:cNvPr id="10" name="Rectangle 9"/>
              <p:cNvSpPr>
                <a:spLocks noRot="1" noChangeAspect="1" noMove="1" noResize="1" noEditPoints="1" noAdjustHandles="1" noChangeArrowheads="1" noChangeShapeType="1" noTextEdit="1"/>
              </p:cNvSpPr>
              <p:nvPr/>
            </p:nvSpPr>
            <p:spPr>
              <a:xfrm>
                <a:off x="990600" y="266700"/>
                <a:ext cx="16002000" cy="2683170"/>
              </a:xfrm>
              <a:prstGeom prst="rect">
                <a:avLst/>
              </a:prstGeom>
              <a:blipFill>
                <a:blip r:embed="rId11"/>
                <a:stretch>
                  <a:fillRect l="-1371" r="-1219" b="-8182"/>
                </a:stretch>
              </a:blipFill>
            </p:spPr>
            <p:txBody>
              <a:bodyPr/>
              <a:lstStyle/>
              <a:p>
                <a:r>
                  <a:rPr lang="en-US">
                    <a:noFill/>
                  </a:rPr>
                  <a:t> </a:t>
                </a:r>
              </a:p>
            </p:txBody>
          </p:sp>
        </mc:Fallback>
      </mc:AlternateContent>
      <p:sp>
        <p:nvSpPr>
          <p:cNvPr id="11" name="TextBox 10"/>
          <p:cNvSpPr txBox="1"/>
          <p:nvPr/>
        </p:nvSpPr>
        <p:spPr>
          <a:xfrm>
            <a:off x="1524000" y="3238500"/>
            <a:ext cx="2286000" cy="677108"/>
          </a:xfrm>
          <a:prstGeom prst="rect">
            <a:avLst/>
          </a:prstGeom>
          <a:noFill/>
        </p:spPr>
        <p:txBody>
          <a:bodyPr wrap="square" rtlCol="0">
            <a:spAutoFit/>
          </a:bodyPr>
          <a:lstStyle/>
          <a:p>
            <a:pPr algn="ctr"/>
            <a:r>
              <a:rPr lang="en-US" sz="3800" b="1" i="1" u="sng" dirty="0" err="1" smtClean="0">
                <a:solidFill>
                  <a:schemeClr val="tx2"/>
                </a:solidFill>
                <a:latin typeface="Arial" panose="020B0604020202020204" pitchFamily="34" charset="0"/>
                <a:cs typeface="Arial" panose="020B0604020202020204" pitchFamily="34" charset="0"/>
              </a:rPr>
              <a:t>Giải</a:t>
            </a:r>
            <a:endParaRPr lang="en-US" sz="3800" b="1" i="1" u="sng" dirty="0">
              <a:solidFill>
                <a:schemeClr val="tx2"/>
              </a:solidFill>
              <a:latin typeface="Arial" panose="020B0604020202020204" pitchFamily="34" charset="0"/>
              <a:cs typeface="Arial" panose="020B0604020202020204" pitchFamily="34" charset="0"/>
            </a:endParaRPr>
          </a:p>
        </p:txBody>
      </p:sp>
      <mc:AlternateContent xmlns:mc="http://schemas.openxmlformats.org/markup-compatibility/2006">
        <mc:Choice xmlns:a14="http://schemas.microsoft.com/office/drawing/2010/main" Requires="a14">
          <p:sp>
            <p:nvSpPr>
              <p:cNvPr id="3" name="Rectangle 2"/>
              <p:cNvSpPr/>
              <p:nvPr/>
            </p:nvSpPr>
            <p:spPr>
              <a:xfrm>
                <a:off x="5749014" y="4225254"/>
                <a:ext cx="12234186" cy="5414046"/>
              </a:xfrm>
              <a:prstGeom prst="rect">
                <a:avLst/>
              </a:prstGeom>
            </p:spPr>
            <p:txBody>
              <a:bodyPr wrap="square">
                <a:spAutoFit/>
              </a:bodyPr>
              <a:lstStyle/>
              <a:p>
                <a:pPr algn="just">
                  <a:lnSpc>
                    <a:spcPct val="150000"/>
                  </a:lnSpc>
                </a:pPr>
                <a:r>
                  <a:rPr lang="fr-FR" sz="3800">
                    <a:solidFill>
                      <a:srgbClr val="000000"/>
                    </a:solidFill>
                    <a:latin typeface="Arial" panose="020B0604020202020204" pitchFamily="34" charset="0"/>
                    <a:ea typeface="Calibri" panose="020F0502020204030204" pitchFamily="34" charset="0"/>
                    <a:cs typeface="Arial" panose="020B0604020202020204" pitchFamily="34" charset="0"/>
                  </a:rPr>
                  <a:t>a) Tứ giác AMCN có hai cạnh đối AM, CN song song và bằng nhau nên AMCN là hình bình hành</a:t>
                </a:r>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14:m>
                  <m:oMath xmlns:m="http://schemas.openxmlformats.org/officeDocument/2006/math">
                    <m:r>
                      <a:rPr lang="fr-FR"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oMath>
                </a14:m>
                <a:r>
                  <a:rPr lang="fr-FR" sz="3800">
                    <a:solidFill>
                      <a:srgbClr val="000000"/>
                    </a:solidFill>
                    <a:effectLst/>
                    <a:latin typeface="Arial" panose="020B0604020202020204" pitchFamily="34" charset="0"/>
                    <a:ea typeface="Calibri" panose="020F0502020204030204" pitchFamily="34" charset="0"/>
                    <a:cs typeface="Arial" panose="020B0604020202020204" pitchFamily="34" charset="0"/>
                  </a:rPr>
                  <a:t> AN = CM</a:t>
                </a:r>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fr-FR" sz="3800">
                    <a:solidFill>
                      <a:srgbClr val="000000"/>
                    </a:solidFill>
                    <a:effectLst/>
                    <a:latin typeface="Arial" panose="020B0604020202020204" pitchFamily="34" charset="0"/>
                    <a:ea typeface="Calibri" panose="020F0502020204030204" pitchFamily="34" charset="0"/>
                    <a:cs typeface="Arial" panose="020B0604020202020204" pitchFamily="34" charset="0"/>
                  </a:rPr>
                  <a:t>b) Vì AMCN là hình bình hành, hai </a:t>
                </a:r>
                <a14:m>
                  <m:oMath xmlns:m="http://schemas.openxmlformats.org/officeDocument/2006/math">
                    <m:acc>
                      <m:accPr>
                        <m:chr m:val="̂"/>
                        <m:ctrlPr>
                          <a:rPr lang="en-US"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accPr>
                      <m:e>
                        <m:r>
                          <a:rPr lang="fr-FR"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𝐴𝑀𝐶</m:t>
                        </m:r>
                      </m:e>
                    </m:acc>
                  </m:oMath>
                </a14:m>
                <a:r>
                  <a:rPr lang="fr-FR" sz="3800">
                    <a:solidFill>
                      <a:srgbClr val="000000"/>
                    </a:solidFill>
                    <a:effectLst/>
                    <a:latin typeface="Arial" panose="020B0604020202020204" pitchFamily="34" charset="0"/>
                    <a:ea typeface="Calibri" panose="020F0502020204030204" pitchFamily="34" charset="0"/>
                    <a:cs typeface="Arial" panose="020B0604020202020204" pitchFamily="34" charset="0"/>
                  </a:rPr>
                  <a:t> và </a:t>
                </a:r>
                <a14:m>
                  <m:oMath xmlns:m="http://schemas.openxmlformats.org/officeDocument/2006/math">
                    <m:acc>
                      <m:accPr>
                        <m:chr m:val="̂"/>
                        <m:ctrlPr>
                          <a:rPr lang="en-US"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accPr>
                      <m:e>
                        <m:r>
                          <a:rPr lang="fr-FR"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𝐴𝑁𝐶</m:t>
                        </m:r>
                      </m:e>
                    </m:acc>
                  </m:oMath>
                </a14:m>
                <a:r>
                  <a:rPr lang="fr-FR" sz="3800">
                    <a:solidFill>
                      <a:srgbClr val="000000"/>
                    </a:solidFill>
                    <a:effectLst/>
                    <a:latin typeface="Arial" panose="020B0604020202020204" pitchFamily="34" charset="0"/>
                    <a:ea typeface="Calibri" panose="020F0502020204030204" pitchFamily="34" charset="0"/>
                    <a:cs typeface="Arial" panose="020B0604020202020204" pitchFamily="34" charset="0"/>
                  </a:rPr>
                  <a:t> là hai góc đối của hình bình hành </a:t>
                </a:r>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14:m>
                  <m:oMath xmlns:m="http://schemas.openxmlformats.org/officeDocument/2006/math">
                    <m:r>
                      <a:rPr lang="fr-FR"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oMath>
                </a14:m>
                <a:r>
                  <a:rPr lang="fr-FR" sz="3800">
                    <a:solidFill>
                      <a:srgbClr val="000000"/>
                    </a:solidFill>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acc>
                      <m:accPr>
                        <m:chr m:val="̂"/>
                        <m:ctrlPr>
                          <a:rPr lang="en-US"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accPr>
                      <m:e>
                        <m:r>
                          <a:rPr lang="fr-FR"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𝐴𝑀𝐶</m:t>
                        </m:r>
                      </m:e>
                    </m:acc>
                    <m:r>
                      <a:rPr lang="fr-FR"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accPr>
                      <m:e>
                        <m:r>
                          <a:rPr lang="fr-FR"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𝐴𝑁𝐶</m:t>
                        </m:r>
                      </m:e>
                    </m:acc>
                  </m:oMath>
                </a14:m>
                <a:endParaRPr lang="en-US" sz="38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3" name="Rectangle 2"/>
              <p:cNvSpPr>
                <a:spLocks noRot="1" noChangeAspect="1" noMove="1" noResize="1" noEditPoints="1" noAdjustHandles="1" noChangeArrowheads="1" noChangeShapeType="1" noTextEdit="1"/>
              </p:cNvSpPr>
              <p:nvPr/>
            </p:nvSpPr>
            <p:spPr>
              <a:xfrm>
                <a:off x="5749014" y="4225254"/>
                <a:ext cx="12234186" cy="5414046"/>
              </a:xfrm>
              <a:prstGeom prst="rect">
                <a:avLst/>
              </a:prstGeom>
              <a:blipFill>
                <a:blip r:embed="rId12"/>
                <a:stretch>
                  <a:fillRect l="-1644" r="-1644"/>
                </a:stretch>
              </a:blipFill>
            </p:spPr>
            <p:txBody>
              <a:bodyPr/>
              <a:lstStyle/>
              <a:p>
                <a:r>
                  <a:rPr lang="en-US">
                    <a:noFill/>
                  </a:rPr>
                  <a:t> </a:t>
                </a:r>
              </a:p>
            </p:txBody>
          </p:sp>
        </mc:Fallback>
      </mc:AlternateContent>
      <p:pic>
        <p:nvPicPr>
          <p:cNvPr id="4" name="Picture 3"/>
          <p:cNvPicPr>
            <a:picLocks noChangeAspect="1"/>
          </p:cNvPicPr>
          <p:nvPr/>
        </p:nvPicPr>
        <p:blipFill>
          <a:blip r:embed="rId13">
            <a:extLst>
              <a:ext uri="{BEBA8EAE-BF5A-486C-A8C5-ECC9F3942E4B}">
                <a14:imgProps xmlns:a14="http://schemas.microsoft.com/office/drawing/2010/main">
                  <a14:imgLayer r:embed="rId14">
                    <a14:imgEffect>
                      <a14:sharpenSoften amount="50000"/>
                    </a14:imgEffect>
                    <a14:imgEffect>
                      <a14:brightnessContrast contrast="-40000"/>
                    </a14:imgEffect>
                  </a14:imgLayer>
                </a14:imgProps>
              </a:ext>
            </a:extLst>
          </a:blip>
          <a:stretch>
            <a:fillRect/>
          </a:stretch>
        </p:blipFill>
        <p:spPr>
          <a:xfrm>
            <a:off x="381000" y="4390441"/>
            <a:ext cx="5158853" cy="3200400"/>
          </a:xfrm>
          <a:prstGeom prst="rect">
            <a:avLst/>
          </a:prstGeom>
        </p:spPr>
      </p:pic>
    </p:spTree>
    <p:extLst>
      <p:ext uri="{BB962C8B-B14F-4D97-AF65-F5344CB8AC3E}">
        <p14:creationId xmlns:p14="http://schemas.microsoft.com/office/powerpoint/2010/main" val="2085391085"/>
      </p:ext>
    </p:extLst>
  </p:cSld>
  <p:clrMapOvr>
    <a:masterClrMapping/>
  </p:clrMapOvr>
  <mc:AlternateContent xmlns:mc="http://schemas.openxmlformats.org/markup-compatibility/2006">
    <mc:Choice xmlns:p14="http://schemas.microsoft.com/office/powerpoint/2010/main" Requires="p14">
      <p:transition spd="med" p14:dur="700">
        <p:cover dir="u"/>
      </p:transition>
    </mc:Choice>
    <mc:Fallback>
      <p:transition spd="med">
        <p:cover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3">
                                            <p:txEl>
                                              <p:pRg st="0" end="0"/>
                                            </p:txEl>
                                          </p:spTgt>
                                        </p:tgtEl>
                                        <p:attrNameLst>
                                          <p:attrName>style.visibility</p:attrName>
                                        </p:attrNameLst>
                                      </p:cBhvr>
                                      <p:to>
                                        <p:strVal val="visible"/>
                                      </p:to>
                                    </p:set>
                                    <p:animEffect transition="in" filter="randombar(horizontal)">
                                      <p:cBhvr>
                                        <p:cTn id="22" dur="500"/>
                                        <p:tgtEl>
                                          <p:spTgt spid="3">
                                            <p:txEl>
                                              <p:pRg st="0" end="0"/>
                                            </p:txEl>
                                          </p:spTgt>
                                        </p:tgtEl>
                                      </p:cBhvr>
                                    </p:animEffect>
                                  </p:childTnLst>
                                </p:cTn>
                              </p:par>
                              <p:par>
                                <p:cTn id="23" presetID="14" presetClass="entr" presetSubtype="10" fill="hold" nodeType="with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Effect transition="in" filter="randombar(horizontal)">
                                      <p:cBhvr>
                                        <p:cTn id="25" dur="500"/>
                                        <p:tgtEl>
                                          <p:spTgt spid="3">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3">
                                            <p:txEl>
                                              <p:pRg st="2" end="2"/>
                                            </p:txEl>
                                          </p:spTgt>
                                        </p:tgtEl>
                                        <p:attrNameLst>
                                          <p:attrName>style.visibility</p:attrName>
                                        </p:attrNameLst>
                                      </p:cBhvr>
                                      <p:to>
                                        <p:strVal val="visible"/>
                                      </p:to>
                                    </p:set>
                                    <p:animEffect transition="in" filter="fade">
                                      <p:cBhvr>
                                        <p:cTn id="30" dur="500"/>
                                        <p:tgtEl>
                                          <p:spTgt spid="3">
                                            <p:txEl>
                                              <p:pRg st="2" end="2"/>
                                            </p:txEl>
                                          </p:spTgt>
                                        </p:tgtEl>
                                      </p:cBhvr>
                                    </p:animEffect>
                                    <p:anim calcmode="lin" valueType="num">
                                      <p:cBhvr>
                                        <p:cTn id="3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2" dur="500" fill="hold"/>
                                        <p:tgtEl>
                                          <p:spTgt spid="3">
                                            <p:txEl>
                                              <p:pRg st="2" end="2"/>
                                            </p:txEl>
                                          </p:spTgt>
                                        </p:tgtEl>
                                        <p:attrNameLst>
                                          <p:attrName>ppt_y</p:attrName>
                                        </p:attrNameLst>
                                      </p:cBhvr>
                                      <p:tavLst>
                                        <p:tav tm="0">
                                          <p:val>
                                            <p:strVal val="#ppt_y+.1"/>
                                          </p:val>
                                        </p:tav>
                                        <p:tav tm="100000">
                                          <p:val>
                                            <p:strVal val="#ppt_y"/>
                                          </p:val>
                                        </p:tav>
                                      </p:tavLst>
                                    </p:anim>
                                  </p:childTnLst>
                                </p:cTn>
                              </p:par>
                              <p:par>
                                <p:cTn id="33" presetID="42" presetClass="entr" presetSubtype="0" fill="hold" nodeType="with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500"/>
                                        <p:tgtEl>
                                          <p:spTgt spid="3">
                                            <p:txEl>
                                              <p:pRg st="3" end="3"/>
                                            </p:txEl>
                                          </p:spTgt>
                                        </p:tgtEl>
                                      </p:cBhvr>
                                    </p:animEffect>
                                    <p:anim calcmode="lin" valueType="num">
                                      <p:cBhvr>
                                        <p:cTn id="3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7" dur="5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5"/>
          <p:cNvGrpSpPr/>
          <p:nvPr/>
        </p:nvGrpSpPr>
        <p:grpSpPr>
          <a:xfrm>
            <a:off x="-431326" y="10052212"/>
            <a:ext cx="19161184" cy="917796"/>
            <a:chOff x="0" y="0"/>
            <a:chExt cx="6481685" cy="310464"/>
          </a:xfrm>
        </p:grpSpPr>
        <p:sp>
          <p:nvSpPr>
            <p:cNvPr id="6" name="Freeform 6"/>
            <p:cNvSpPr/>
            <p:nvPr/>
          </p:nvSpPr>
          <p:spPr>
            <a:xfrm>
              <a:off x="0" y="0"/>
              <a:ext cx="6481685" cy="310464"/>
            </a:xfrm>
            <a:custGeom>
              <a:avLst/>
              <a:gdLst/>
              <a:ahLst/>
              <a:cxnLst/>
              <a:rect l="l" t="t" r="r" b="b"/>
              <a:pathLst>
                <a:path w="6481685" h="310464">
                  <a:moveTo>
                    <a:pt x="0" y="0"/>
                  </a:moveTo>
                  <a:lnTo>
                    <a:pt x="6481685" y="0"/>
                  </a:lnTo>
                  <a:lnTo>
                    <a:pt x="6481685" y="310464"/>
                  </a:lnTo>
                  <a:lnTo>
                    <a:pt x="0" y="310464"/>
                  </a:lnTo>
                  <a:close/>
                </a:path>
              </a:pathLst>
            </a:custGeom>
            <a:solidFill>
              <a:srgbClr val="61A6AB"/>
            </a:solidFill>
          </p:spPr>
        </p:sp>
      </p:grpSp>
      <p:grpSp>
        <p:nvGrpSpPr>
          <p:cNvPr id="15" name="Group 14"/>
          <p:cNvGrpSpPr/>
          <p:nvPr/>
        </p:nvGrpSpPr>
        <p:grpSpPr>
          <a:xfrm>
            <a:off x="5167477" y="1017601"/>
            <a:ext cx="7963575" cy="1297316"/>
            <a:chOff x="5105400" y="571501"/>
            <a:chExt cx="7963575" cy="1297316"/>
          </a:xfrm>
        </p:grpSpPr>
        <p:sp>
          <p:nvSpPr>
            <p:cNvPr id="8" name="AutoShape 8"/>
            <p:cNvSpPr/>
            <p:nvPr/>
          </p:nvSpPr>
          <p:spPr>
            <a:xfrm>
              <a:off x="5105400" y="571501"/>
              <a:ext cx="7963575" cy="1297316"/>
            </a:xfrm>
            <a:prstGeom prst="rect">
              <a:avLst/>
            </a:prstGeom>
            <a:solidFill>
              <a:srgbClr val="FFCE6D"/>
            </a:solidFill>
          </p:spPr>
        </p:sp>
        <p:sp>
          <p:nvSpPr>
            <p:cNvPr id="9" name="TextBox 9"/>
            <p:cNvSpPr txBox="1"/>
            <p:nvPr/>
          </p:nvSpPr>
          <p:spPr>
            <a:xfrm>
              <a:off x="5324343" y="1253150"/>
              <a:ext cx="7525688" cy="461921"/>
            </a:xfrm>
            <a:prstGeom prst="rect">
              <a:avLst/>
            </a:prstGeom>
          </p:spPr>
          <p:txBody>
            <a:bodyPr lIns="0" tIns="0" rIns="0" bIns="0" rtlCol="0" anchor="t">
              <a:spAutoFit/>
            </a:bodyPr>
            <a:lstStyle/>
            <a:p>
              <a:pPr marL="0" marR="0" lvl="0" indent="0" algn="ctr" defTabSz="914400" rtl="0" eaLnBrk="1" fontAlgn="auto" latinLnBrk="0" hangingPunct="1">
                <a:lnSpc>
                  <a:spcPts val="2799"/>
                </a:lnSpc>
                <a:spcBef>
                  <a:spcPts val="0"/>
                </a:spcBef>
                <a:spcAft>
                  <a:spcPts val="0"/>
                </a:spcAft>
                <a:buClrTx/>
                <a:buSzTx/>
                <a:buFontTx/>
                <a:buNone/>
                <a:tabLst/>
                <a:defRPr/>
              </a:pPr>
              <a:r>
                <a:rPr kumimoji="0" lang="en-US" sz="6600" b="1" i="0" u="none" strike="noStrike" kern="1200" cap="none" spc="0" normalizeH="0" baseline="0" noProof="0" dirty="0" smtClean="0">
                  <a:ln>
                    <a:noFill/>
                  </a:ln>
                  <a:solidFill>
                    <a:srgbClr val="291B25"/>
                  </a:solidFill>
                  <a:effectLst/>
                  <a:uLnTx/>
                  <a:uFillTx/>
                  <a:latin typeface="Arial" panose="020B0604020202020204" pitchFamily="34" charset="0"/>
                  <a:ea typeface="+mn-ea"/>
                  <a:cs typeface="Arial" panose="020B0604020202020204" pitchFamily="34" charset="0"/>
                </a:rPr>
                <a:t>VẬN DỤNG</a:t>
              </a:r>
              <a:endParaRPr kumimoji="0" lang="en-US" sz="6600" b="1" i="0" u="none" strike="noStrike" kern="1200" cap="none" spc="0" normalizeH="0" baseline="0" noProof="0" dirty="0">
                <a:ln>
                  <a:noFill/>
                </a:ln>
                <a:solidFill>
                  <a:srgbClr val="291B25"/>
                </a:solidFill>
                <a:effectLst/>
                <a:uLnTx/>
                <a:uFillTx/>
                <a:latin typeface="Arial" panose="020B0604020202020204" pitchFamily="34" charset="0"/>
                <a:ea typeface="+mn-ea"/>
                <a:cs typeface="Arial" panose="020B0604020202020204" pitchFamily="34" charset="0"/>
              </a:endParaRPr>
            </a:p>
          </p:txBody>
        </p:sp>
      </p:grpSp>
      <p:pic>
        <p:nvPicPr>
          <p:cNvPr id="14" name="Picture 14"/>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t="72256"/>
          <a:stretch>
            <a:fillRect/>
          </a:stretch>
        </p:blipFill>
        <p:spPr>
          <a:xfrm rot="1081854">
            <a:off x="12560160" y="-1416650"/>
            <a:ext cx="7368853" cy="2543880"/>
          </a:xfrm>
          <a:prstGeom prst="rect">
            <a:avLst/>
          </a:prstGeom>
        </p:spPr>
      </p:pic>
      <p:pic>
        <p:nvPicPr>
          <p:cNvPr id="18" name="Picture 17"/>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1744368">
            <a:off x="15799759" y="8817620"/>
            <a:ext cx="1801194" cy="1830060"/>
          </a:xfrm>
          <a:prstGeom prst="rect">
            <a:avLst/>
          </a:prstGeom>
        </p:spPr>
      </p:pic>
      <p:sp>
        <p:nvSpPr>
          <p:cNvPr id="11" name="Rectangle 10"/>
          <p:cNvSpPr/>
          <p:nvPr/>
        </p:nvSpPr>
        <p:spPr>
          <a:xfrm>
            <a:off x="1742681" y="2968631"/>
            <a:ext cx="14813168" cy="5908669"/>
          </a:xfrm>
          <a:prstGeom prst="rect">
            <a:avLst/>
          </a:prstGeom>
        </p:spPr>
        <p:txBody>
          <a:bodyPr wrap="square">
            <a:spAutoFit/>
          </a:bodyPr>
          <a:lstStyle/>
          <a:p>
            <a:pPr algn="just">
              <a:lnSpc>
                <a:spcPct val="150000"/>
              </a:lnSpc>
              <a:spcBef>
                <a:spcPts val="600"/>
              </a:spcBef>
              <a:spcAft>
                <a:spcPts val="600"/>
              </a:spcAft>
            </a:pPr>
            <a:r>
              <a:rPr lang="en-US" sz="4000" b="1" u="sng" err="1" smtClean="0">
                <a:solidFill>
                  <a:srgbClr val="C00000"/>
                </a:solidFill>
                <a:latin typeface="Arial" panose="020B0604020202020204" pitchFamily="34" charset="0"/>
                <a:cs typeface="Arial" panose="020B0604020202020204" pitchFamily="34" charset="0"/>
              </a:rPr>
              <a:t>Bài</a:t>
            </a:r>
            <a:r>
              <a:rPr lang="en-US" sz="4000" b="1" u="sng" smtClean="0">
                <a:solidFill>
                  <a:srgbClr val="C00000"/>
                </a:solidFill>
                <a:latin typeface="Arial" panose="020B0604020202020204" pitchFamily="34" charset="0"/>
                <a:cs typeface="Arial" panose="020B0604020202020204" pitchFamily="34" charset="0"/>
              </a:rPr>
              <a:t> </a:t>
            </a:r>
            <a:r>
              <a:rPr lang="en-US" sz="4000" b="1" u="sng" smtClean="0">
                <a:solidFill>
                  <a:srgbClr val="C00000"/>
                </a:solidFill>
                <a:latin typeface="Arial" panose="020B0604020202020204" pitchFamily="34" charset="0"/>
                <a:cs typeface="Arial" panose="020B0604020202020204" pitchFamily="34" charset="0"/>
              </a:rPr>
              <a:t>3.21 </a:t>
            </a:r>
            <a:r>
              <a:rPr lang="en-US" sz="4000" b="1" u="sng" dirty="0" smtClean="0">
                <a:solidFill>
                  <a:srgbClr val="C00000"/>
                </a:solidFill>
                <a:latin typeface="Arial" panose="020B0604020202020204" pitchFamily="34" charset="0"/>
                <a:cs typeface="Arial" panose="020B0604020202020204" pitchFamily="34" charset="0"/>
              </a:rPr>
              <a:t>(</a:t>
            </a:r>
            <a:r>
              <a:rPr lang="en-US" sz="4000" b="1" u="sng" smtClean="0">
                <a:solidFill>
                  <a:srgbClr val="C00000"/>
                </a:solidFill>
                <a:latin typeface="Arial" panose="020B0604020202020204" pitchFamily="34" charset="0"/>
                <a:cs typeface="Arial" panose="020B0604020202020204" pitchFamily="34" charset="0"/>
              </a:rPr>
              <a:t>SGK </a:t>
            </a:r>
            <a:r>
              <a:rPr lang="en-US" sz="4000" b="1" u="sng" smtClean="0">
                <a:solidFill>
                  <a:srgbClr val="C00000"/>
                </a:solidFill>
                <a:latin typeface="Arial" panose="020B0604020202020204" pitchFamily="34" charset="0"/>
                <a:cs typeface="Arial" panose="020B0604020202020204" pitchFamily="34" charset="0"/>
              </a:rPr>
              <a:t>– tr63)</a:t>
            </a:r>
            <a:r>
              <a:rPr lang="en-US" sz="4000" b="1">
                <a:solidFill>
                  <a:srgbClr val="C00000"/>
                </a:solidFill>
                <a:latin typeface="Arial" panose="020B0604020202020204" pitchFamily="34" charset="0"/>
                <a:cs typeface="Arial" panose="020B0604020202020204" pitchFamily="34" charset="0"/>
              </a:rPr>
              <a:t> </a:t>
            </a:r>
            <a:r>
              <a:rPr lang="vi-VN" sz="3800">
                <a:solidFill>
                  <a:srgbClr val="000000"/>
                </a:solidFill>
                <a:cs typeface="Arial" panose="020B0604020202020204" pitchFamily="34" charset="0"/>
              </a:rPr>
              <a:t>Vẽ tứ giác ABCD theo hướng dẫn </a:t>
            </a:r>
            <a:r>
              <a:rPr lang="vi-VN" sz="3800">
                <a:solidFill>
                  <a:srgbClr val="000000"/>
                </a:solidFill>
                <a:cs typeface="Arial" panose="020B0604020202020204" pitchFamily="34" charset="0"/>
              </a:rPr>
              <a:t>sau</a:t>
            </a:r>
            <a:r>
              <a:rPr lang="vi-VN" sz="3800" smtClean="0">
                <a:solidFill>
                  <a:srgbClr val="000000"/>
                </a:solidFill>
                <a:cs typeface="Arial" panose="020B0604020202020204" pitchFamily="34" charset="0"/>
              </a:rPr>
              <a:t>:</a:t>
            </a:r>
            <a:endParaRPr lang="vi-VN" sz="3800">
              <a:solidFill>
                <a:srgbClr val="000000"/>
              </a:solidFill>
              <a:cs typeface="Arial" panose="020B0604020202020204" pitchFamily="34" charset="0"/>
            </a:endParaRPr>
          </a:p>
          <a:p>
            <a:pPr algn="just">
              <a:lnSpc>
                <a:spcPct val="150000"/>
              </a:lnSpc>
              <a:spcBef>
                <a:spcPts val="600"/>
              </a:spcBef>
              <a:spcAft>
                <a:spcPts val="600"/>
              </a:spcAft>
            </a:pPr>
            <a:r>
              <a:rPr lang="vi-VN" sz="3800">
                <a:solidFill>
                  <a:srgbClr val="000000"/>
                </a:solidFill>
                <a:cs typeface="Arial" panose="020B0604020202020204" pitchFamily="34" charset="0"/>
              </a:rPr>
              <a:t>Bước 1. Vẽ đoạn thẳng AB và đường thẳng a song song với </a:t>
            </a:r>
            <a:r>
              <a:rPr lang="vi-VN" sz="3800">
                <a:solidFill>
                  <a:srgbClr val="000000"/>
                </a:solidFill>
                <a:cs typeface="Arial" panose="020B0604020202020204" pitchFamily="34" charset="0"/>
              </a:rPr>
              <a:t>AB</a:t>
            </a:r>
            <a:r>
              <a:rPr lang="vi-VN" sz="3800" smtClean="0">
                <a:solidFill>
                  <a:srgbClr val="000000"/>
                </a:solidFill>
                <a:cs typeface="Arial" panose="020B0604020202020204" pitchFamily="34" charset="0"/>
              </a:rPr>
              <a:t>.</a:t>
            </a:r>
            <a:endParaRPr lang="vi-VN" sz="3800">
              <a:solidFill>
                <a:srgbClr val="000000"/>
              </a:solidFill>
              <a:cs typeface="Arial" panose="020B0604020202020204" pitchFamily="34" charset="0"/>
            </a:endParaRPr>
          </a:p>
          <a:p>
            <a:pPr algn="just">
              <a:lnSpc>
                <a:spcPct val="150000"/>
              </a:lnSpc>
              <a:spcBef>
                <a:spcPts val="600"/>
              </a:spcBef>
              <a:spcAft>
                <a:spcPts val="600"/>
              </a:spcAft>
            </a:pPr>
            <a:r>
              <a:rPr lang="vi-VN" sz="3800">
                <a:solidFill>
                  <a:srgbClr val="000000"/>
                </a:solidFill>
                <a:cs typeface="Arial" panose="020B0604020202020204" pitchFamily="34" charset="0"/>
              </a:rPr>
              <a:t>Bước 2. Lấy điểm C ∈ </a:t>
            </a:r>
            <a:r>
              <a:rPr lang="vi-VN" sz="3800">
                <a:solidFill>
                  <a:srgbClr val="000000"/>
                </a:solidFill>
                <a:cs typeface="Arial" panose="020B0604020202020204" pitchFamily="34" charset="0"/>
              </a:rPr>
              <a:t>a</a:t>
            </a:r>
            <a:r>
              <a:rPr lang="vi-VN" sz="3800" smtClean="0">
                <a:solidFill>
                  <a:srgbClr val="000000"/>
                </a:solidFill>
                <a:cs typeface="Arial" panose="020B0604020202020204" pitchFamily="34" charset="0"/>
              </a:rPr>
              <a:t>.</a:t>
            </a:r>
            <a:endParaRPr lang="vi-VN" sz="3800">
              <a:solidFill>
                <a:srgbClr val="000000"/>
              </a:solidFill>
              <a:cs typeface="Arial" panose="020B0604020202020204" pitchFamily="34" charset="0"/>
            </a:endParaRPr>
          </a:p>
          <a:p>
            <a:pPr algn="just">
              <a:lnSpc>
                <a:spcPct val="150000"/>
              </a:lnSpc>
              <a:spcBef>
                <a:spcPts val="600"/>
              </a:spcBef>
              <a:spcAft>
                <a:spcPts val="600"/>
              </a:spcAft>
            </a:pPr>
            <a:r>
              <a:rPr lang="vi-VN" sz="3800">
                <a:solidFill>
                  <a:srgbClr val="000000"/>
                </a:solidFill>
                <a:cs typeface="Arial" panose="020B0604020202020204" pitchFamily="34" charset="0"/>
              </a:rPr>
              <a:t>Bước 3. Trên a chọn D sao cho CD = AB và A, D nằm cùng phía đối với </a:t>
            </a:r>
            <a:r>
              <a:rPr lang="vi-VN" sz="3800">
                <a:solidFill>
                  <a:srgbClr val="000000"/>
                </a:solidFill>
                <a:cs typeface="Arial" panose="020B0604020202020204" pitchFamily="34" charset="0"/>
              </a:rPr>
              <a:t>BC</a:t>
            </a:r>
            <a:r>
              <a:rPr lang="vi-VN" sz="3800" smtClean="0">
                <a:solidFill>
                  <a:srgbClr val="000000"/>
                </a:solidFill>
                <a:cs typeface="Arial" panose="020B0604020202020204" pitchFamily="34" charset="0"/>
              </a:rPr>
              <a:t>.</a:t>
            </a:r>
            <a:endParaRPr lang="vi-VN" sz="3800">
              <a:solidFill>
                <a:srgbClr val="000000"/>
              </a:solidFill>
              <a:cs typeface="Arial" panose="020B0604020202020204" pitchFamily="34" charset="0"/>
            </a:endParaRPr>
          </a:p>
          <a:p>
            <a:pPr algn="just">
              <a:lnSpc>
                <a:spcPct val="150000"/>
              </a:lnSpc>
              <a:spcBef>
                <a:spcPts val="600"/>
              </a:spcBef>
              <a:spcAft>
                <a:spcPts val="600"/>
              </a:spcAft>
            </a:pPr>
            <a:r>
              <a:rPr lang="vi-VN" sz="3800">
                <a:solidFill>
                  <a:srgbClr val="000000"/>
                </a:solidFill>
                <a:cs typeface="Arial" panose="020B0604020202020204" pitchFamily="34" charset="0"/>
              </a:rPr>
              <a:t>Hãy giải thích tại sao tứ giác ABCD là hình bình hành.</a:t>
            </a:r>
            <a:endParaRPr lang="en-US" sz="3800" b="0">
              <a:solidFill>
                <a:srgbClr val="000000"/>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595764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eelOff"/>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5"/>
          <p:cNvGrpSpPr/>
          <p:nvPr/>
        </p:nvGrpSpPr>
        <p:grpSpPr>
          <a:xfrm>
            <a:off x="-431326" y="10052212"/>
            <a:ext cx="19161184" cy="917796"/>
            <a:chOff x="0" y="0"/>
            <a:chExt cx="6481685" cy="310464"/>
          </a:xfrm>
        </p:grpSpPr>
        <p:sp>
          <p:nvSpPr>
            <p:cNvPr id="6" name="Freeform 6"/>
            <p:cNvSpPr/>
            <p:nvPr/>
          </p:nvSpPr>
          <p:spPr>
            <a:xfrm>
              <a:off x="0" y="0"/>
              <a:ext cx="6481685" cy="310464"/>
            </a:xfrm>
            <a:custGeom>
              <a:avLst/>
              <a:gdLst/>
              <a:ahLst/>
              <a:cxnLst/>
              <a:rect l="l" t="t" r="r" b="b"/>
              <a:pathLst>
                <a:path w="6481685" h="310464">
                  <a:moveTo>
                    <a:pt x="0" y="0"/>
                  </a:moveTo>
                  <a:lnTo>
                    <a:pt x="6481685" y="0"/>
                  </a:lnTo>
                  <a:lnTo>
                    <a:pt x="6481685" y="310464"/>
                  </a:lnTo>
                  <a:lnTo>
                    <a:pt x="0" y="310464"/>
                  </a:lnTo>
                  <a:close/>
                </a:path>
              </a:pathLst>
            </a:custGeom>
            <a:solidFill>
              <a:srgbClr val="61A6AB"/>
            </a:solidFill>
          </p:spPr>
        </p:sp>
      </p:grpSp>
      <p:pic>
        <p:nvPicPr>
          <p:cNvPr id="14" name="Picture 14"/>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t="72256"/>
          <a:stretch>
            <a:fillRect/>
          </a:stretch>
        </p:blipFill>
        <p:spPr>
          <a:xfrm rot="1081854">
            <a:off x="12560160" y="-1416650"/>
            <a:ext cx="7368853" cy="2543880"/>
          </a:xfrm>
          <a:prstGeom prst="rect">
            <a:avLst/>
          </a:prstGeom>
        </p:spPr>
      </p:pic>
      <p:pic>
        <p:nvPicPr>
          <p:cNvPr id="18" name="Picture 17"/>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1744368">
            <a:off x="15799759" y="8817620"/>
            <a:ext cx="1801194" cy="1830060"/>
          </a:xfrm>
          <a:prstGeom prst="rect">
            <a:avLst/>
          </a:prstGeom>
        </p:spPr>
      </p:pic>
      <p:sp>
        <p:nvSpPr>
          <p:cNvPr id="10" name="TextBox 9"/>
          <p:cNvSpPr txBox="1"/>
          <p:nvPr/>
        </p:nvSpPr>
        <p:spPr>
          <a:xfrm>
            <a:off x="533400" y="647700"/>
            <a:ext cx="2286000" cy="677108"/>
          </a:xfrm>
          <a:prstGeom prst="rect">
            <a:avLst/>
          </a:prstGeom>
          <a:noFill/>
        </p:spPr>
        <p:txBody>
          <a:bodyPr wrap="square" rtlCol="0">
            <a:spAutoFit/>
          </a:bodyPr>
          <a:lstStyle/>
          <a:p>
            <a:pPr algn="ctr"/>
            <a:r>
              <a:rPr lang="en-US" sz="3800" b="1" i="1" u="sng" dirty="0" err="1" smtClean="0">
                <a:solidFill>
                  <a:schemeClr val="tx2"/>
                </a:solidFill>
                <a:latin typeface="Arial" panose="020B0604020202020204" pitchFamily="34" charset="0"/>
                <a:cs typeface="Arial" panose="020B0604020202020204" pitchFamily="34" charset="0"/>
              </a:rPr>
              <a:t>Giải</a:t>
            </a:r>
            <a:endParaRPr lang="en-US" sz="3800" b="1" i="1" u="sng" dirty="0">
              <a:solidFill>
                <a:schemeClr val="tx2"/>
              </a:solidFill>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11">
            <a:extLst>
              <a:ext uri="{BEBA8EAE-BF5A-486C-A8C5-ECC9F3942E4B}">
                <a14:imgProps xmlns:a14="http://schemas.microsoft.com/office/drawing/2010/main">
                  <a14:imgLayer r:embed="rId12">
                    <a14:imgEffect>
                      <a14:sharpenSoften amount="50000"/>
                    </a14:imgEffect>
                  </a14:imgLayer>
                </a14:imgProps>
              </a:ext>
            </a:extLst>
          </a:blip>
          <a:stretch>
            <a:fillRect/>
          </a:stretch>
        </p:blipFill>
        <p:spPr>
          <a:xfrm>
            <a:off x="6371226" y="1616514"/>
            <a:ext cx="5556077" cy="3291894"/>
          </a:xfrm>
          <a:prstGeom prst="rect">
            <a:avLst/>
          </a:prstGeom>
        </p:spPr>
      </p:pic>
      <p:sp>
        <p:nvSpPr>
          <p:cNvPr id="4" name="Rectangle 3"/>
          <p:cNvSpPr/>
          <p:nvPr/>
        </p:nvSpPr>
        <p:spPr>
          <a:xfrm>
            <a:off x="1148265" y="5200114"/>
            <a:ext cx="16002000" cy="3600986"/>
          </a:xfrm>
          <a:prstGeom prst="rect">
            <a:avLst/>
          </a:prstGeom>
        </p:spPr>
        <p:txBody>
          <a:bodyPr wrap="square">
            <a:spAutoFit/>
          </a:bodyPr>
          <a:lstStyle/>
          <a:p>
            <a:pPr algn="just">
              <a:lnSpc>
                <a:spcPct val="150000"/>
              </a:lnSpc>
              <a:spcAft>
                <a:spcPts val="800"/>
              </a:spcAft>
            </a:pPr>
            <a:r>
              <a:rPr lang="fr-FR" sz="3800">
                <a:latin typeface="Arial" panose="020B0604020202020204" pitchFamily="34" charset="0"/>
                <a:ea typeface="Arial" panose="020B0604020202020204" pitchFamily="34" charset="0"/>
                <a:cs typeface="Arial" panose="020B0604020202020204" pitchFamily="34" charset="0"/>
              </a:rPr>
              <a:t>Do đường thẳng CD song song với đường thẳng AB và A, D nằm cùng phía đối với đường thẳng BC nên ABCD là một tứ giác (lồi</a:t>
            </a:r>
            <a:r>
              <a:rPr lang="fr-FR" sz="3800">
                <a:latin typeface="Arial" panose="020B0604020202020204" pitchFamily="34" charset="0"/>
                <a:ea typeface="Arial" panose="020B0604020202020204" pitchFamily="34" charset="0"/>
                <a:cs typeface="Arial" panose="020B0604020202020204" pitchFamily="34" charset="0"/>
              </a:rPr>
              <a:t>). </a:t>
            </a:r>
            <a:endParaRPr lang="fr-FR" sz="3800" smtClean="0">
              <a:latin typeface="Arial" panose="020B0604020202020204" pitchFamily="34" charset="0"/>
              <a:ea typeface="Arial" panose="020B0604020202020204" pitchFamily="34" charset="0"/>
              <a:cs typeface="Arial" panose="020B0604020202020204" pitchFamily="34" charset="0"/>
            </a:endParaRPr>
          </a:p>
          <a:p>
            <a:pPr algn="just">
              <a:lnSpc>
                <a:spcPct val="150000"/>
              </a:lnSpc>
              <a:spcAft>
                <a:spcPts val="800"/>
              </a:spcAft>
            </a:pPr>
            <a:r>
              <a:rPr lang="fr-FR" sz="3800" smtClean="0">
                <a:latin typeface="Arial" panose="020B0604020202020204" pitchFamily="34" charset="0"/>
                <a:ea typeface="Arial" panose="020B0604020202020204" pitchFamily="34" charset="0"/>
                <a:cs typeface="Arial" panose="020B0604020202020204" pitchFamily="34" charset="0"/>
              </a:rPr>
              <a:t>Vì </a:t>
            </a:r>
            <a:r>
              <a:rPr lang="fr-FR" sz="3800">
                <a:latin typeface="Arial" panose="020B0604020202020204" pitchFamily="34" charset="0"/>
                <a:ea typeface="Arial" panose="020B0604020202020204" pitchFamily="34" charset="0"/>
                <a:cs typeface="Arial" panose="020B0604020202020204" pitchFamily="34" charset="0"/>
              </a:rPr>
              <a:t>hai cạnh đối AB và CD của tứ giác đó song song và bằng nhau nên nó là một hình bình hành.</a:t>
            </a:r>
            <a:endParaRPr lang="en-US" sz="3800">
              <a:effectLst/>
              <a:latin typeface="Arial" panose="020B0604020202020204" pitchFamily="34" charset="0"/>
              <a:ea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3485171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up)">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dissolve">
                                      <p:cBhvr>
                                        <p:cTn id="17" dur="500"/>
                                        <p:tgtEl>
                                          <p:spTgt spid="4">
                                            <p:txEl>
                                              <p:pRg st="0" end="0"/>
                                            </p:txEl>
                                          </p:spTgt>
                                        </p:tgtEl>
                                      </p:cBhvr>
                                    </p:animEffect>
                                  </p:childTnLst>
                                </p:cTn>
                              </p:par>
                              <p:par>
                                <p:cTn id="18" presetID="9" presetClass="entr" presetSubtype="0" fill="hold" nodeType="withEffect">
                                  <p:stCondLst>
                                    <p:cond delay="0"/>
                                  </p:stCondLst>
                                  <p:childTnLst>
                                    <p:set>
                                      <p:cBhvr>
                                        <p:cTn id="19" dur="1" fill="hold">
                                          <p:stCondLst>
                                            <p:cond delay="0"/>
                                          </p:stCondLst>
                                        </p:cTn>
                                        <p:tgtEl>
                                          <p:spTgt spid="4">
                                            <p:txEl>
                                              <p:pRg st="1" end="1"/>
                                            </p:txEl>
                                          </p:spTgt>
                                        </p:tgtEl>
                                        <p:attrNameLst>
                                          <p:attrName>style.visibility</p:attrName>
                                        </p:attrNameLst>
                                      </p:cBhvr>
                                      <p:to>
                                        <p:strVal val="visible"/>
                                      </p:to>
                                    </p:set>
                                    <p:animEffect transition="in" filter="dissolve">
                                      <p:cBhvr>
                                        <p:cTn id="20"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0"/>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rot="-5400000">
            <a:off x="16969729" y="-81357"/>
            <a:ext cx="1294758" cy="1372094"/>
          </a:xfrm>
          <a:prstGeom prst="rect">
            <a:avLst/>
          </a:prstGeom>
        </p:spPr>
      </p:pic>
      <p:pic>
        <p:nvPicPr>
          <p:cNvPr id="12" name="Picture 11"/>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rot="5400000">
            <a:off x="-76126" y="9143432"/>
            <a:ext cx="1294758" cy="1372094"/>
          </a:xfrm>
          <a:prstGeom prst="rect">
            <a:avLst/>
          </a:prstGeom>
        </p:spPr>
      </p:pic>
      <p:grpSp>
        <p:nvGrpSpPr>
          <p:cNvPr id="8" name="Google Shape;1450;p31"/>
          <p:cNvGrpSpPr/>
          <p:nvPr/>
        </p:nvGrpSpPr>
        <p:grpSpPr>
          <a:xfrm>
            <a:off x="3002533" y="8827844"/>
            <a:ext cx="1187431" cy="1252416"/>
            <a:chOff x="4317920" y="2439654"/>
            <a:chExt cx="511913" cy="566244"/>
          </a:xfrm>
        </p:grpSpPr>
        <p:sp>
          <p:nvSpPr>
            <p:cNvPr id="9" name="Google Shape;1451;p31"/>
            <p:cNvSpPr/>
            <p:nvPr/>
          </p:nvSpPr>
          <p:spPr>
            <a:xfrm>
              <a:off x="4317920" y="2439654"/>
              <a:ext cx="511913" cy="566244"/>
            </a:xfrm>
            <a:custGeom>
              <a:avLst/>
              <a:gdLst/>
              <a:ahLst/>
              <a:cxnLst/>
              <a:rect l="l" t="t" r="r" b="b"/>
              <a:pathLst>
                <a:path w="15509" h="17155" extrusionOk="0">
                  <a:moveTo>
                    <a:pt x="7500" y="0"/>
                  </a:moveTo>
                  <a:cubicBezTo>
                    <a:pt x="5367" y="0"/>
                    <a:pt x="3360" y="817"/>
                    <a:pt x="1843" y="2310"/>
                  </a:cubicBezTo>
                  <a:cubicBezTo>
                    <a:pt x="1407" y="2741"/>
                    <a:pt x="1158" y="3296"/>
                    <a:pt x="1103" y="3877"/>
                  </a:cubicBezTo>
                  <a:cubicBezTo>
                    <a:pt x="899" y="4203"/>
                    <a:pt x="717" y="4549"/>
                    <a:pt x="563" y="4903"/>
                  </a:cubicBezTo>
                  <a:cubicBezTo>
                    <a:pt x="491" y="5079"/>
                    <a:pt x="441" y="5261"/>
                    <a:pt x="418" y="5442"/>
                  </a:cubicBezTo>
                  <a:cubicBezTo>
                    <a:pt x="332" y="5597"/>
                    <a:pt x="259" y="5769"/>
                    <a:pt x="214" y="5951"/>
                  </a:cubicBezTo>
                  <a:lnTo>
                    <a:pt x="214" y="5955"/>
                  </a:lnTo>
                  <a:cubicBezTo>
                    <a:pt x="72" y="6527"/>
                    <a:pt x="1" y="7118"/>
                    <a:pt x="1" y="7709"/>
                  </a:cubicBezTo>
                  <a:lnTo>
                    <a:pt x="1" y="10200"/>
                  </a:lnTo>
                  <a:cubicBezTo>
                    <a:pt x="1" y="11757"/>
                    <a:pt x="1021" y="13083"/>
                    <a:pt x="2429" y="13532"/>
                  </a:cubicBezTo>
                  <a:cubicBezTo>
                    <a:pt x="2306" y="14182"/>
                    <a:pt x="2461" y="14849"/>
                    <a:pt x="2846" y="15376"/>
                  </a:cubicBezTo>
                  <a:cubicBezTo>
                    <a:pt x="2987" y="16379"/>
                    <a:pt x="3850" y="17155"/>
                    <a:pt x="4889" y="17155"/>
                  </a:cubicBezTo>
                  <a:lnTo>
                    <a:pt x="10124" y="17155"/>
                  </a:lnTo>
                  <a:cubicBezTo>
                    <a:pt x="11263" y="17155"/>
                    <a:pt x="12185" y="16229"/>
                    <a:pt x="12185" y="15095"/>
                  </a:cubicBezTo>
                  <a:cubicBezTo>
                    <a:pt x="12185" y="14609"/>
                    <a:pt x="12122" y="14127"/>
                    <a:pt x="11994" y="13668"/>
                  </a:cubicBezTo>
                  <a:cubicBezTo>
                    <a:pt x="13578" y="13437"/>
                    <a:pt x="14827" y="12143"/>
                    <a:pt x="14982" y="10536"/>
                  </a:cubicBezTo>
                  <a:cubicBezTo>
                    <a:pt x="15114" y="10314"/>
                    <a:pt x="15213" y="10073"/>
                    <a:pt x="15277" y="9815"/>
                  </a:cubicBezTo>
                  <a:cubicBezTo>
                    <a:pt x="15431" y="9197"/>
                    <a:pt x="15508" y="8562"/>
                    <a:pt x="15508" y="7921"/>
                  </a:cubicBezTo>
                  <a:cubicBezTo>
                    <a:pt x="15508" y="7005"/>
                    <a:pt x="15349" y="6101"/>
                    <a:pt x="15041" y="5243"/>
                  </a:cubicBezTo>
                  <a:cubicBezTo>
                    <a:pt x="14972" y="5057"/>
                    <a:pt x="14882" y="4889"/>
                    <a:pt x="14773" y="4740"/>
                  </a:cubicBezTo>
                  <a:cubicBezTo>
                    <a:pt x="14732" y="4553"/>
                    <a:pt x="14664" y="4371"/>
                    <a:pt x="14573" y="4199"/>
                  </a:cubicBezTo>
                  <a:cubicBezTo>
                    <a:pt x="14454" y="3981"/>
                    <a:pt x="14324" y="3768"/>
                    <a:pt x="14187" y="3558"/>
                  </a:cubicBezTo>
                  <a:cubicBezTo>
                    <a:pt x="14410" y="2733"/>
                    <a:pt x="14178" y="1811"/>
                    <a:pt x="13501" y="1134"/>
                  </a:cubicBezTo>
                  <a:cubicBezTo>
                    <a:pt x="12991" y="624"/>
                    <a:pt x="12337" y="366"/>
                    <a:pt x="11692" y="366"/>
                  </a:cubicBezTo>
                  <a:cubicBezTo>
                    <a:pt x="11322" y="366"/>
                    <a:pt x="10955" y="451"/>
                    <a:pt x="10619" y="621"/>
                  </a:cubicBezTo>
                  <a:cubicBezTo>
                    <a:pt x="9639" y="212"/>
                    <a:pt x="8581" y="0"/>
                    <a:pt x="7500" y="0"/>
                  </a:cubicBezTo>
                  <a:close/>
                </a:path>
              </a:pathLst>
            </a:custGeom>
            <a:solidFill>
              <a:srgbClr val="FEFDFF"/>
            </a:solidFill>
            <a:ln>
              <a:noFill/>
            </a:ln>
            <a:effectLst>
              <a:outerShdw blurRad="57150" dist="19050" dir="1380000" algn="bl" rotWithShape="0">
                <a:srgbClr val="6C3D7C">
                  <a:alpha val="55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smtClean="0">
                <a:ln>
                  <a:noFill/>
                </a:ln>
                <a:solidFill>
                  <a:srgbClr val="000000"/>
                </a:solidFill>
                <a:effectLst/>
                <a:uLnTx/>
                <a:uFillTx/>
                <a:latin typeface="Arial"/>
                <a:cs typeface="Arial"/>
                <a:sym typeface="Arial"/>
              </a:endParaRPr>
            </a:p>
          </p:txBody>
        </p:sp>
        <p:sp>
          <p:nvSpPr>
            <p:cNvPr id="11" name="Google Shape;1452;p31"/>
            <p:cNvSpPr/>
            <p:nvPr/>
          </p:nvSpPr>
          <p:spPr>
            <a:xfrm>
              <a:off x="4479297" y="2851230"/>
              <a:ext cx="172794" cy="86678"/>
            </a:xfrm>
            <a:custGeom>
              <a:avLst/>
              <a:gdLst/>
              <a:ahLst/>
              <a:cxnLst/>
              <a:rect l="l" t="t" r="r" b="b"/>
              <a:pathLst>
                <a:path w="5235" h="2626" extrusionOk="0">
                  <a:moveTo>
                    <a:pt x="1258" y="1"/>
                  </a:moveTo>
                  <a:cubicBezTo>
                    <a:pt x="1258" y="1"/>
                    <a:pt x="999" y="210"/>
                    <a:pt x="750" y="510"/>
                  </a:cubicBezTo>
                  <a:cubicBezTo>
                    <a:pt x="264" y="1105"/>
                    <a:pt x="0" y="1859"/>
                    <a:pt x="0" y="2626"/>
                  </a:cubicBezTo>
                  <a:lnTo>
                    <a:pt x="5235" y="2626"/>
                  </a:lnTo>
                  <a:cubicBezTo>
                    <a:pt x="5235" y="1859"/>
                    <a:pt x="4972" y="1105"/>
                    <a:pt x="4486" y="510"/>
                  </a:cubicBezTo>
                  <a:cubicBezTo>
                    <a:pt x="4236" y="210"/>
                    <a:pt x="3977" y="1"/>
                    <a:pt x="3977" y="1"/>
                  </a:cubicBezTo>
                  <a:close/>
                </a:path>
              </a:pathLst>
            </a:custGeom>
            <a:solidFill>
              <a:srgbClr val="FDE5E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smtClean="0">
                <a:ln>
                  <a:noFill/>
                </a:ln>
                <a:solidFill>
                  <a:srgbClr val="000000"/>
                </a:solidFill>
                <a:effectLst/>
                <a:uLnTx/>
                <a:uFillTx/>
                <a:latin typeface="Arial"/>
                <a:cs typeface="Arial"/>
                <a:sym typeface="Arial"/>
              </a:endParaRPr>
            </a:p>
          </p:txBody>
        </p:sp>
        <p:sp>
          <p:nvSpPr>
            <p:cNvPr id="13" name="Google Shape;1453;p31"/>
            <p:cNvSpPr/>
            <p:nvPr/>
          </p:nvSpPr>
          <p:spPr>
            <a:xfrm>
              <a:off x="4479297" y="2851230"/>
              <a:ext cx="165170" cy="86678"/>
            </a:xfrm>
            <a:custGeom>
              <a:avLst/>
              <a:gdLst/>
              <a:ahLst/>
              <a:cxnLst/>
              <a:rect l="l" t="t" r="r" b="b"/>
              <a:pathLst>
                <a:path w="5004" h="2626" extrusionOk="0">
                  <a:moveTo>
                    <a:pt x="1258" y="1"/>
                  </a:moveTo>
                  <a:cubicBezTo>
                    <a:pt x="1258" y="1"/>
                    <a:pt x="999" y="210"/>
                    <a:pt x="750" y="510"/>
                  </a:cubicBezTo>
                  <a:cubicBezTo>
                    <a:pt x="264" y="1105"/>
                    <a:pt x="0" y="1859"/>
                    <a:pt x="0" y="2626"/>
                  </a:cubicBezTo>
                  <a:lnTo>
                    <a:pt x="904" y="2626"/>
                  </a:lnTo>
                  <a:cubicBezTo>
                    <a:pt x="1100" y="2494"/>
                    <a:pt x="1258" y="2299"/>
                    <a:pt x="1339" y="2062"/>
                  </a:cubicBezTo>
                  <a:cubicBezTo>
                    <a:pt x="1362" y="1999"/>
                    <a:pt x="1385" y="1940"/>
                    <a:pt x="1408" y="1890"/>
                  </a:cubicBezTo>
                  <a:cubicBezTo>
                    <a:pt x="1766" y="1962"/>
                    <a:pt x="2166" y="1999"/>
                    <a:pt x="2611" y="1999"/>
                  </a:cubicBezTo>
                  <a:cubicBezTo>
                    <a:pt x="3642" y="1999"/>
                    <a:pt x="4445" y="1799"/>
                    <a:pt x="5004" y="1400"/>
                  </a:cubicBezTo>
                  <a:cubicBezTo>
                    <a:pt x="4880" y="1077"/>
                    <a:pt x="4704" y="778"/>
                    <a:pt x="4486" y="510"/>
                  </a:cubicBezTo>
                  <a:cubicBezTo>
                    <a:pt x="4236" y="210"/>
                    <a:pt x="3977" y="1"/>
                    <a:pt x="3977" y="1"/>
                  </a:cubicBezTo>
                  <a:close/>
                </a:path>
              </a:pathLst>
            </a:custGeom>
            <a:solidFill>
              <a:srgbClr val="191919">
                <a:alpha val="1061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smtClean="0">
                <a:ln>
                  <a:noFill/>
                </a:ln>
                <a:solidFill>
                  <a:srgbClr val="000000"/>
                </a:solidFill>
                <a:effectLst/>
                <a:uLnTx/>
                <a:uFillTx/>
                <a:latin typeface="Arial"/>
                <a:cs typeface="Arial"/>
                <a:sym typeface="Arial"/>
              </a:endParaRPr>
            </a:p>
          </p:txBody>
        </p:sp>
        <p:sp>
          <p:nvSpPr>
            <p:cNvPr id="14" name="Google Shape;1454;p31"/>
            <p:cNvSpPr/>
            <p:nvPr/>
          </p:nvSpPr>
          <p:spPr>
            <a:xfrm>
              <a:off x="4463849" y="2856478"/>
              <a:ext cx="62846" cy="61559"/>
            </a:xfrm>
            <a:custGeom>
              <a:avLst/>
              <a:gdLst/>
              <a:ahLst/>
              <a:cxnLst/>
              <a:rect l="l" t="t" r="r" b="b"/>
              <a:pathLst>
                <a:path w="1904" h="1865" extrusionOk="0">
                  <a:moveTo>
                    <a:pt x="827" y="1"/>
                  </a:moveTo>
                  <a:cubicBezTo>
                    <a:pt x="827" y="1"/>
                    <a:pt x="337" y="550"/>
                    <a:pt x="55" y="1218"/>
                  </a:cubicBezTo>
                  <a:cubicBezTo>
                    <a:pt x="1" y="1350"/>
                    <a:pt x="37" y="1499"/>
                    <a:pt x="146" y="1591"/>
                  </a:cubicBezTo>
                  <a:cubicBezTo>
                    <a:pt x="265" y="1690"/>
                    <a:pt x="441" y="1803"/>
                    <a:pt x="691" y="1858"/>
                  </a:cubicBezTo>
                  <a:cubicBezTo>
                    <a:pt x="712" y="1862"/>
                    <a:pt x="734" y="1864"/>
                    <a:pt x="755" y="1864"/>
                  </a:cubicBezTo>
                  <a:cubicBezTo>
                    <a:pt x="891" y="1864"/>
                    <a:pt x="1016" y="1778"/>
                    <a:pt x="1063" y="1645"/>
                  </a:cubicBezTo>
                  <a:cubicBezTo>
                    <a:pt x="1149" y="1400"/>
                    <a:pt x="1308" y="1027"/>
                    <a:pt x="1540" y="814"/>
                  </a:cubicBezTo>
                  <a:cubicBezTo>
                    <a:pt x="1903" y="478"/>
                    <a:pt x="827" y="1"/>
                    <a:pt x="827" y="1"/>
                  </a:cubicBezTo>
                  <a:close/>
                </a:path>
              </a:pathLst>
            </a:custGeom>
            <a:solidFill>
              <a:srgbClr val="E6866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smtClean="0">
                <a:ln>
                  <a:noFill/>
                </a:ln>
                <a:solidFill>
                  <a:srgbClr val="000000"/>
                </a:solidFill>
                <a:effectLst/>
                <a:uLnTx/>
                <a:uFillTx/>
                <a:latin typeface="Arial"/>
                <a:cs typeface="Arial"/>
                <a:sym typeface="Arial"/>
              </a:endParaRPr>
            </a:p>
          </p:txBody>
        </p:sp>
        <p:sp>
          <p:nvSpPr>
            <p:cNvPr id="15" name="Google Shape;1455;p31"/>
            <p:cNvSpPr/>
            <p:nvPr/>
          </p:nvSpPr>
          <p:spPr>
            <a:xfrm>
              <a:off x="4470451" y="2835254"/>
              <a:ext cx="189925" cy="56047"/>
            </a:xfrm>
            <a:custGeom>
              <a:avLst/>
              <a:gdLst/>
              <a:ahLst/>
              <a:cxnLst/>
              <a:rect l="l" t="t" r="r" b="b"/>
              <a:pathLst>
                <a:path w="5754" h="1698" extrusionOk="0">
                  <a:moveTo>
                    <a:pt x="409" y="0"/>
                  </a:moveTo>
                  <a:cubicBezTo>
                    <a:pt x="409" y="0"/>
                    <a:pt x="0" y="1698"/>
                    <a:pt x="2879" y="1698"/>
                  </a:cubicBezTo>
                  <a:cubicBezTo>
                    <a:pt x="5753" y="1698"/>
                    <a:pt x="5345" y="0"/>
                    <a:pt x="5345" y="0"/>
                  </a:cubicBezTo>
                  <a:close/>
                </a:path>
              </a:pathLst>
            </a:custGeom>
            <a:solidFill>
              <a:srgbClr val="E6866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smtClean="0">
                <a:ln>
                  <a:noFill/>
                </a:ln>
                <a:solidFill>
                  <a:srgbClr val="000000"/>
                </a:solidFill>
                <a:effectLst/>
                <a:uLnTx/>
                <a:uFillTx/>
                <a:latin typeface="Arial"/>
                <a:cs typeface="Arial"/>
                <a:sym typeface="Arial"/>
              </a:endParaRPr>
            </a:p>
          </p:txBody>
        </p:sp>
        <p:sp>
          <p:nvSpPr>
            <p:cNvPr id="16" name="Google Shape;1456;p31"/>
            <p:cNvSpPr/>
            <p:nvPr/>
          </p:nvSpPr>
          <p:spPr>
            <a:xfrm>
              <a:off x="4385917" y="2646119"/>
              <a:ext cx="358957" cy="177745"/>
            </a:xfrm>
            <a:custGeom>
              <a:avLst/>
              <a:gdLst/>
              <a:ahLst/>
              <a:cxnLst/>
              <a:rect l="l" t="t" r="r" b="b"/>
              <a:pathLst>
                <a:path w="10875" h="5385" extrusionOk="0">
                  <a:moveTo>
                    <a:pt x="5444" y="0"/>
                  </a:moveTo>
                  <a:lnTo>
                    <a:pt x="1" y="645"/>
                  </a:lnTo>
                  <a:lnTo>
                    <a:pt x="1" y="3945"/>
                  </a:lnTo>
                  <a:cubicBezTo>
                    <a:pt x="1" y="4740"/>
                    <a:pt x="646" y="5385"/>
                    <a:pt x="1440" y="5385"/>
                  </a:cubicBezTo>
                  <a:lnTo>
                    <a:pt x="9435" y="5385"/>
                  </a:lnTo>
                  <a:cubicBezTo>
                    <a:pt x="10230" y="5385"/>
                    <a:pt x="10875" y="4740"/>
                    <a:pt x="10875" y="3945"/>
                  </a:cubicBezTo>
                  <a:lnTo>
                    <a:pt x="10875" y="645"/>
                  </a:lnTo>
                  <a:lnTo>
                    <a:pt x="5444" y="0"/>
                  </a:lnTo>
                  <a:close/>
                </a:path>
              </a:pathLst>
            </a:custGeom>
            <a:solidFill>
              <a:srgbClr val="AB806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smtClean="0">
                <a:ln>
                  <a:noFill/>
                </a:ln>
                <a:solidFill>
                  <a:srgbClr val="000000"/>
                </a:solidFill>
                <a:effectLst/>
                <a:uLnTx/>
                <a:uFillTx/>
                <a:latin typeface="Arial"/>
                <a:cs typeface="Arial"/>
                <a:sym typeface="Arial"/>
              </a:endParaRPr>
            </a:p>
          </p:txBody>
        </p:sp>
        <p:sp>
          <p:nvSpPr>
            <p:cNvPr id="17" name="Google Shape;1457;p31"/>
            <p:cNvSpPr/>
            <p:nvPr/>
          </p:nvSpPr>
          <p:spPr>
            <a:xfrm>
              <a:off x="4407372" y="2546302"/>
              <a:ext cx="316641" cy="311261"/>
            </a:xfrm>
            <a:custGeom>
              <a:avLst/>
              <a:gdLst/>
              <a:ahLst/>
              <a:cxnLst/>
              <a:rect l="l" t="t" r="r" b="b"/>
              <a:pathLst>
                <a:path w="9593" h="9430" extrusionOk="0">
                  <a:moveTo>
                    <a:pt x="4794" y="1"/>
                  </a:moveTo>
                  <a:cubicBezTo>
                    <a:pt x="2148" y="1"/>
                    <a:pt x="0" y="2112"/>
                    <a:pt x="0" y="4717"/>
                  </a:cubicBezTo>
                  <a:cubicBezTo>
                    <a:pt x="0" y="7319"/>
                    <a:pt x="2148" y="9430"/>
                    <a:pt x="4794" y="9430"/>
                  </a:cubicBezTo>
                  <a:cubicBezTo>
                    <a:pt x="7446" y="9430"/>
                    <a:pt x="9593" y="7319"/>
                    <a:pt x="9593" y="4717"/>
                  </a:cubicBezTo>
                  <a:cubicBezTo>
                    <a:pt x="9593" y="2112"/>
                    <a:pt x="7446" y="1"/>
                    <a:pt x="4794" y="1"/>
                  </a:cubicBezTo>
                  <a:close/>
                </a:path>
              </a:pathLst>
            </a:custGeom>
            <a:solidFill>
              <a:srgbClr val="F5CDB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smtClean="0">
                <a:ln>
                  <a:noFill/>
                </a:ln>
                <a:solidFill>
                  <a:srgbClr val="000000"/>
                </a:solidFill>
                <a:effectLst/>
                <a:uLnTx/>
                <a:uFillTx/>
                <a:latin typeface="Arial"/>
                <a:cs typeface="Arial"/>
                <a:sym typeface="Arial"/>
              </a:endParaRPr>
            </a:p>
          </p:txBody>
        </p:sp>
        <p:sp>
          <p:nvSpPr>
            <p:cNvPr id="18" name="Google Shape;1458;p31"/>
            <p:cNvSpPr/>
            <p:nvPr/>
          </p:nvSpPr>
          <p:spPr>
            <a:xfrm>
              <a:off x="4407372" y="2546302"/>
              <a:ext cx="171309" cy="311261"/>
            </a:xfrm>
            <a:custGeom>
              <a:avLst/>
              <a:gdLst/>
              <a:ahLst/>
              <a:cxnLst/>
              <a:rect l="l" t="t" r="r" b="b"/>
              <a:pathLst>
                <a:path w="5190" h="9430" extrusionOk="0">
                  <a:moveTo>
                    <a:pt x="4794" y="1"/>
                  </a:moveTo>
                  <a:cubicBezTo>
                    <a:pt x="2148" y="1"/>
                    <a:pt x="0" y="2112"/>
                    <a:pt x="0" y="4717"/>
                  </a:cubicBezTo>
                  <a:cubicBezTo>
                    <a:pt x="0" y="7319"/>
                    <a:pt x="2148" y="9430"/>
                    <a:pt x="4794" y="9430"/>
                  </a:cubicBezTo>
                  <a:cubicBezTo>
                    <a:pt x="4930" y="9430"/>
                    <a:pt x="5058" y="9425"/>
                    <a:pt x="5190" y="9416"/>
                  </a:cubicBezTo>
                  <a:cubicBezTo>
                    <a:pt x="2724" y="9217"/>
                    <a:pt x="786" y="7192"/>
                    <a:pt x="786" y="4717"/>
                  </a:cubicBezTo>
                  <a:cubicBezTo>
                    <a:pt x="786" y="2244"/>
                    <a:pt x="2724" y="214"/>
                    <a:pt x="5190" y="19"/>
                  </a:cubicBezTo>
                  <a:cubicBezTo>
                    <a:pt x="5058" y="5"/>
                    <a:pt x="4930" y="1"/>
                    <a:pt x="4794" y="1"/>
                  </a:cubicBezTo>
                  <a:close/>
                </a:path>
              </a:pathLst>
            </a:custGeom>
            <a:solidFill>
              <a:srgbClr val="E2B3A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smtClean="0">
                <a:ln>
                  <a:noFill/>
                </a:ln>
                <a:solidFill>
                  <a:srgbClr val="000000"/>
                </a:solidFill>
                <a:effectLst/>
                <a:uLnTx/>
                <a:uFillTx/>
                <a:latin typeface="Arial"/>
                <a:cs typeface="Arial"/>
                <a:sym typeface="Arial"/>
              </a:endParaRPr>
            </a:p>
          </p:txBody>
        </p:sp>
        <p:sp>
          <p:nvSpPr>
            <p:cNvPr id="19" name="Google Shape;1459;p31"/>
            <p:cNvSpPr/>
            <p:nvPr/>
          </p:nvSpPr>
          <p:spPr>
            <a:xfrm>
              <a:off x="4385917" y="2521282"/>
              <a:ext cx="358957" cy="146157"/>
            </a:xfrm>
            <a:custGeom>
              <a:avLst/>
              <a:gdLst/>
              <a:ahLst/>
              <a:cxnLst/>
              <a:rect l="l" t="t" r="r" b="b"/>
              <a:pathLst>
                <a:path w="10875" h="4428" extrusionOk="0">
                  <a:moveTo>
                    <a:pt x="5440" y="0"/>
                  </a:moveTo>
                  <a:cubicBezTo>
                    <a:pt x="2739" y="0"/>
                    <a:pt x="487" y="1907"/>
                    <a:pt x="1" y="4427"/>
                  </a:cubicBezTo>
                  <a:lnTo>
                    <a:pt x="10875" y="4427"/>
                  </a:lnTo>
                  <a:cubicBezTo>
                    <a:pt x="10389" y="1907"/>
                    <a:pt x="8137" y="0"/>
                    <a:pt x="5440" y="0"/>
                  </a:cubicBezTo>
                  <a:close/>
                </a:path>
              </a:pathLst>
            </a:custGeom>
            <a:solidFill>
              <a:srgbClr val="AB806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smtClean="0">
                <a:ln>
                  <a:noFill/>
                </a:ln>
                <a:solidFill>
                  <a:srgbClr val="000000"/>
                </a:solidFill>
                <a:effectLst/>
                <a:uLnTx/>
                <a:uFillTx/>
                <a:latin typeface="Arial"/>
                <a:cs typeface="Arial"/>
                <a:sym typeface="Arial"/>
              </a:endParaRPr>
            </a:p>
          </p:txBody>
        </p:sp>
        <p:sp>
          <p:nvSpPr>
            <p:cNvPr id="20" name="Google Shape;1460;p31"/>
            <p:cNvSpPr/>
            <p:nvPr/>
          </p:nvSpPr>
          <p:spPr>
            <a:xfrm>
              <a:off x="4628394" y="2741545"/>
              <a:ext cx="34064" cy="13104"/>
            </a:xfrm>
            <a:custGeom>
              <a:avLst/>
              <a:gdLst/>
              <a:ahLst/>
              <a:cxnLst/>
              <a:rect l="l" t="t" r="r" b="b"/>
              <a:pathLst>
                <a:path w="1032" h="397" extrusionOk="0">
                  <a:moveTo>
                    <a:pt x="196" y="1"/>
                  </a:moveTo>
                  <a:cubicBezTo>
                    <a:pt x="87" y="1"/>
                    <a:pt x="1" y="88"/>
                    <a:pt x="1" y="197"/>
                  </a:cubicBezTo>
                  <a:cubicBezTo>
                    <a:pt x="1" y="306"/>
                    <a:pt x="87" y="396"/>
                    <a:pt x="196" y="396"/>
                  </a:cubicBezTo>
                  <a:lnTo>
                    <a:pt x="836" y="396"/>
                  </a:lnTo>
                  <a:cubicBezTo>
                    <a:pt x="945" y="396"/>
                    <a:pt x="1031" y="306"/>
                    <a:pt x="1031" y="197"/>
                  </a:cubicBezTo>
                  <a:cubicBezTo>
                    <a:pt x="1031" y="88"/>
                    <a:pt x="945" y="1"/>
                    <a:pt x="836" y="1"/>
                  </a:cubicBezTo>
                  <a:close/>
                </a:path>
              </a:pathLst>
            </a:custGeom>
            <a:solidFill>
              <a:srgbClr val="E98E8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smtClean="0">
                <a:ln>
                  <a:noFill/>
                </a:ln>
                <a:solidFill>
                  <a:srgbClr val="000000"/>
                </a:solidFill>
                <a:effectLst/>
                <a:uLnTx/>
                <a:uFillTx/>
                <a:latin typeface="Arial"/>
                <a:cs typeface="Arial"/>
                <a:sym typeface="Arial"/>
              </a:endParaRPr>
            </a:p>
          </p:txBody>
        </p:sp>
        <p:sp>
          <p:nvSpPr>
            <p:cNvPr id="21" name="Google Shape;1461;p31"/>
            <p:cNvSpPr/>
            <p:nvPr/>
          </p:nvSpPr>
          <p:spPr>
            <a:xfrm>
              <a:off x="4468965" y="2741545"/>
              <a:ext cx="34064" cy="13104"/>
            </a:xfrm>
            <a:custGeom>
              <a:avLst/>
              <a:gdLst/>
              <a:ahLst/>
              <a:cxnLst/>
              <a:rect l="l" t="t" r="r" b="b"/>
              <a:pathLst>
                <a:path w="1032" h="397" extrusionOk="0">
                  <a:moveTo>
                    <a:pt x="196" y="1"/>
                  </a:moveTo>
                  <a:cubicBezTo>
                    <a:pt x="87" y="1"/>
                    <a:pt x="1" y="88"/>
                    <a:pt x="1" y="197"/>
                  </a:cubicBezTo>
                  <a:cubicBezTo>
                    <a:pt x="1" y="306"/>
                    <a:pt x="87" y="396"/>
                    <a:pt x="196" y="396"/>
                  </a:cubicBezTo>
                  <a:lnTo>
                    <a:pt x="835" y="396"/>
                  </a:lnTo>
                  <a:cubicBezTo>
                    <a:pt x="944" y="396"/>
                    <a:pt x="1031" y="306"/>
                    <a:pt x="1031" y="197"/>
                  </a:cubicBezTo>
                  <a:cubicBezTo>
                    <a:pt x="1031" y="88"/>
                    <a:pt x="944" y="1"/>
                    <a:pt x="835" y="1"/>
                  </a:cubicBezTo>
                  <a:close/>
                </a:path>
              </a:pathLst>
            </a:custGeom>
            <a:solidFill>
              <a:srgbClr val="E98E8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smtClean="0">
                <a:ln>
                  <a:noFill/>
                </a:ln>
                <a:solidFill>
                  <a:srgbClr val="000000"/>
                </a:solidFill>
                <a:effectLst/>
                <a:uLnTx/>
                <a:uFillTx/>
                <a:latin typeface="Arial"/>
                <a:cs typeface="Arial"/>
                <a:sym typeface="Arial"/>
              </a:endParaRPr>
            </a:p>
          </p:txBody>
        </p:sp>
        <p:sp>
          <p:nvSpPr>
            <p:cNvPr id="22" name="Google Shape;1462;p31"/>
            <p:cNvSpPr/>
            <p:nvPr/>
          </p:nvSpPr>
          <p:spPr>
            <a:xfrm>
              <a:off x="4418166" y="2507650"/>
              <a:ext cx="343608" cy="255082"/>
            </a:xfrm>
            <a:custGeom>
              <a:avLst/>
              <a:gdLst/>
              <a:ahLst/>
              <a:cxnLst/>
              <a:rect l="l" t="t" r="r" b="b"/>
              <a:pathLst>
                <a:path w="10410" h="7728" extrusionOk="0">
                  <a:moveTo>
                    <a:pt x="4463" y="0"/>
                  </a:moveTo>
                  <a:cubicBezTo>
                    <a:pt x="2874" y="0"/>
                    <a:pt x="1381" y="609"/>
                    <a:pt x="259" y="1712"/>
                  </a:cubicBezTo>
                  <a:lnTo>
                    <a:pt x="255" y="1721"/>
                  </a:lnTo>
                  <a:cubicBezTo>
                    <a:pt x="0" y="1971"/>
                    <a:pt x="119" y="2402"/>
                    <a:pt x="463" y="2489"/>
                  </a:cubicBezTo>
                  <a:cubicBezTo>
                    <a:pt x="1217" y="2680"/>
                    <a:pt x="2479" y="3055"/>
                    <a:pt x="3981" y="3723"/>
                  </a:cubicBezTo>
                  <a:cubicBezTo>
                    <a:pt x="5475" y="4386"/>
                    <a:pt x="8603" y="5316"/>
                    <a:pt x="9048" y="7256"/>
                  </a:cubicBezTo>
                  <a:cubicBezTo>
                    <a:pt x="9112" y="7532"/>
                    <a:pt x="9361" y="7727"/>
                    <a:pt x="9643" y="7727"/>
                  </a:cubicBezTo>
                  <a:cubicBezTo>
                    <a:pt x="9925" y="7727"/>
                    <a:pt x="10170" y="7532"/>
                    <a:pt x="10237" y="7260"/>
                  </a:cubicBezTo>
                  <a:cubicBezTo>
                    <a:pt x="10351" y="6806"/>
                    <a:pt x="10410" y="6338"/>
                    <a:pt x="10410" y="5861"/>
                  </a:cubicBezTo>
                  <a:cubicBezTo>
                    <a:pt x="10410" y="4295"/>
                    <a:pt x="9789" y="2820"/>
                    <a:pt x="8662" y="1712"/>
                  </a:cubicBezTo>
                  <a:cubicBezTo>
                    <a:pt x="7541" y="609"/>
                    <a:pt x="6047" y="0"/>
                    <a:pt x="4463" y="0"/>
                  </a:cubicBezTo>
                  <a:close/>
                </a:path>
              </a:pathLst>
            </a:custGeom>
            <a:solidFill>
              <a:srgbClr val="FFD87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smtClean="0">
                <a:ln>
                  <a:noFill/>
                </a:ln>
                <a:solidFill>
                  <a:srgbClr val="000000"/>
                </a:solidFill>
                <a:effectLst/>
                <a:uLnTx/>
                <a:uFillTx/>
                <a:latin typeface="Arial"/>
                <a:cs typeface="Arial"/>
                <a:sym typeface="Arial"/>
              </a:endParaRPr>
            </a:p>
          </p:txBody>
        </p:sp>
        <p:sp>
          <p:nvSpPr>
            <p:cNvPr id="23" name="Google Shape;1463;p31"/>
            <p:cNvSpPr/>
            <p:nvPr/>
          </p:nvSpPr>
          <p:spPr>
            <a:xfrm>
              <a:off x="4638891" y="2703354"/>
              <a:ext cx="13071" cy="28518"/>
            </a:xfrm>
            <a:custGeom>
              <a:avLst/>
              <a:gdLst/>
              <a:ahLst/>
              <a:cxnLst/>
              <a:rect l="l" t="t" r="r" b="b"/>
              <a:pathLst>
                <a:path w="396" h="864" extrusionOk="0">
                  <a:moveTo>
                    <a:pt x="196" y="1"/>
                  </a:moveTo>
                  <a:cubicBezTo>
                    <a:pt x="87" y="1"/>
                    <a:pt x="1" y="87"/>
                    <a:pt x="1" y="196"/>
                  </a:cubicBezTo>
                  <a:lnTo>
                    <a:pt x="1" y="663"/>
                  </a:lnTo>
                  <a:cubicBezTo>
                    <a:pt x="1" y="772"/>
                    <a:pt x="87" y="864"/>
                    <a:pt x="196" y="864"/>
                  </a:cubicBezTo>
                  <a:cubicBezTo>
                    <a:pt x="305" y="864"/>
                    <a:pt x="395" y="772"/>
                    <a:pt x="395" y="663"/>
                  </a:cubicBezTo>
                  <a:lnTo>
                    <a:pt x="395" y="196"/>
                  </a:lnTo>
                  <a:cubicBezTo>
                    <a:pt x="395" y="87"/>
                    <a:pt x="305" y="1"/>
                    <a:pt x="196" y="1"/>
                  </a:cubicBezTo>
                  <a:close/>
                </a:path>
              </a:pathLst>
            </a:custGeom>
            <a:solidFill>
              <a:srgbClr val="6C3D7C"/>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smtClean="0">
                <a:ln>
                  <a:noFill/>
                </a:ln>
                <a:solidFill>
                  <a:srgbClr val="000000"/>
                </a:solidFill>
                <a:effectLst/>
                <a:uLnTx/>
                <a:uFillTx/>
                <a:latin typeface="Arial"/>
                <a:cs typeface="Arial"/>
                <a:sym typeface="Arial"/>
              </a:endParaRPr>
            </a:p>
          </p:txBody>
        </p:sp>
        <p:sp>
          <p:nvSpPr>
            <p:cNvPr id="24" name="Google Shape;1464;p31"/>
            <p:cNvSpPr/>
            <p:nvPr/>
          </p:nvSpPr>
          <p:spPr>
            <a:xfrm>
              <a:off x="4479429" y="2703354"/>
              <a:ext cx="13104" cy="28518"/>
            </a:xfrm>
            <a:custGeom>
              <a:avLst/>
              <a:gdLst/>
              <a:ahLst/>
              <a:cxnLst/>
              <a:rect l="l" t="t" r="r" b="b"/>
              <a:pathLst>
                <a:path w="397" h="864" extrusionOk="0">
                  <a:moveTo>
                    <a:pt x="201" y="1"/>
                  </a:moveTo>
                  <a:cubicBezTo>
                    <a:pt x="92" y="1"/>
                    <a:pt x="1" y="87"/>
                    <a:pt x="1" y="196"/>
                  </a:cubicBezTo>
                  <a:lnTo>
                    <a:pt x="1" y="663"/>
                  </a:lnTo>
                  <a:cubicBezTo>
                    <a:pt x="1" y="772"/>
                    <a:pt x="92" y="864"/>
                    <a:pt x="201" y="864"/>
                  </a:cubicBezTo>
                  <a:cubicBezTo>
                    <a:pt x="310" y="864"/>
                    <a:pt x="396" y="772"/>
                    <a:pt x="396" y="663"/>
                  </a:cubicBezTo>
                  <a:lnTo>
                    <a:pt x="396" y="196"/>
                  </a:lnTo>
                  <a:cubicBezTo>
                    <a:pt x="396" y="87"/>
                    <a:pt x="310" y="1"/>
                    <a:pt x="201" y="1"/>
                  </a:cubicBezTo>
                  <a:close/>
                </a:path>
              </a:pathLst>
            </a:custGeom>
            <a:solidFill>
              <a:srgbClr val="6C3D7C"/>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smtClean="0">
                <a:ln>
                  <a:noFill/>
                </a:ln>
                <a:solidFill>
                  <a:srgbClr val="000000"/>
                </a:solidFill>
                <a:effectLst/>
                <a:uLnTx/>
                <a:uFillTx/>
                <a:latin typeface="Arial"/>
                <a:cs typeface="Arial"/>
                <a:sym typeface="Arial"/>
              </a:endParaRPr>
            </a:p>
          </p:txBody>
        </p:sp>
        <p:sp>
          <p:nvSpPr>
            <p:cNvPr id="25" name="Google Shape;1465;p31"/>
            <p:cNvSpPr/>
            <p:nvPr/>
          </p:nvSpPr>
          <p:spPr>
            <a:xfrm>
              <a:off x="4544158" y="2734415"/>
              <a:ext cx="43042" cy="19342"/>
            </a:xfrm>
            <a:custGeom>
              <a:avLst/>
              <a:gdLst/>
              <a:ahLst/>
              <a:cxnLst/>
              <a:rect l="l" t="t" r="r" b="b"/>
              <a:pathLst>
                <a:path w="1304" h="586" extrusionOk="0">
                  <a:moveTo>
                    <a:pt x="221" y="0"/>
                  </a:moveTo>
                  <a:cubicBezTo>
                    <a:pt x="175" y="0"/>
                    <a:pt x="130" y="16"/>
                    <a:pt x="92" y="49"/>
                  </a:cubicBezTo>
                  <a:cubicBezTo>
                    <a:pt x="11" y="118"/>
                    <a:pt x="1" y="244"/>
                    <a:pt x="74" y="326"/>
                  </a:cubicBezTo>
                  <a:cubicBezTo>
                    <a:pt x="214" y="489"/>
                    <a:pt x="428" y="585"/>
                    <a:pt x="650" y="585"/>
                  </a:cubicBezTo>
                  <a:cubicBezTo>
                    <a:pt x="878" y="585"/>
                    <a:pt x="1090" y="489"/>
                    <a:pt x="1232" y="326"/>
                  </a:cubicBezTo>
                  <a:cubicBezTo>
                    <a:pt x="1304" y="244"/>
                    <a:pt x="1295" y="118"/>
                    <a:pt x="1214" y="49"/>
                  </a:cubicBezTo>
                  <a:cubicBezTo>
                    <a:pt x="1176" y="16"/>
                    <a:pt x="1130" y="0"/>
                    <a:pt x="1085" y="0"/>
                  </a:cubicBezTo>
                  <a:cubicBezTo>
                    <a:pt x="1030" y="0"/>
                    <a:pt x="976" y="23"/>
                    <a:pt x="937" y="67"/>
                  </a:cubicBezTo>
                  <a:cubicBezTo>
                    <a:pt x="868" y="145"/>
                    <a:pt x="764" y="190"/>
                    <a:pt x="650" y="190"/>
                  </a:cubicBezTo>
                  <a:cubicBezTo>
                    <a:pt x="541" y="190"/>
                    <a:pt x="437" y="145"/>
                    <a:pt x="369" y="67"/>
                  </a:cubicBezTo>
                  <a:cubicBezTo>
                    <a:pt x="329" y="23"/>
                    <a:pt x="275" y="0"/>
                    <a:pt x="221" y="0"/>
                  </a:cubicBezTo>
                  <a:close/>
                </a:path>
              </a:pathLst>
            </a:custGeom>
            <a:solidFill>
              <a:srgbClr val="6C3D7C"/>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smtClean="0">
                <a:ln>
                  <a:noFill/>
                </a:ln>
                <a:solidFill>
                  <a:srgbClr val="000000"/>
                </a:solidFill>
                <a:effectLst/>
                <a:uLnTx/>
                <a:uFillTx/>
                <a:latin typeface="Arial"/>
                <a:cs typeface="Arial"/>
                <a:sym typeface="Arial"/>
              </a:endParaRPr>
            </a:p>
          </p:txBody>
        </p:sp>
        <p:sp>
          <p:nvSpPr>
            <p:cNvPr id="26" name="Google Shape;1466;p31"/>
            <p:cNvSpPr/>
            <p:nvPr/>
          </p:nvSpPr>
          <p:spPr>
            <a:xfrm>
              <a:off x="4379348" y="2501213"/>
              <a:ext cx="388894" cy="443126"/>
            </a:xfrm>
            <a:custGeom>
              <a:avLst/>
              <a:gdLst/>
              <a:ahLst/>
              <a:cxnLst/>
              <a:rect l="l" t="t" r="r" b="b"/>
              <a:pathLst>
                <a:path w="11782" h="13425" extrusionOk="0">
                  <a:moveTo>
                    <a:pt x="9842" y="759"/>
                  </a:moveTo>
                  <a:cubicBezTo>
                    <a:pt x="9947" y="759"/>
                    <a:pt x="10079" y="859"/>
                    <a:pt x="10133" y="981"/>
                  </a:cubicBezTo>
                  <a:cubicBezTo>
                    <a:pt x="10179" y="1094"/>
                    <a:pt x="10125" y="1149"/>
                    <a:pt x="10102" y="1167"/>
                  </a:cubicBezTo>
                  <a:cubicBezTo>
                    <a:pt x="9961" y="1312"/>
                    <a:pt x="9798" y="1421"/>
                    <a:pt x="9657" y="1476"/>
                  </a:cubicBezTo>
                  <a:cubicBezTo>
                    <a:pt x="9580" y="1408"/>
                    <a:pt x="9502" y="1344"/>
                    <a:pt x="9421" y="1285"/>
                  </a:cubicBezTo>
                  <a:cubicBezTo>
                    <a:pt x="9471" y="1136"/>
                    <a:pt x="9584" y="954"/>
                    <a:pt x="9739" y="804"/>
                  </a:cubicBezTo>
                  <a:cubicBezTo>
                    <a:pt x="9770" y="772"/>
                    <a:pt x="9802" y="759"/>
                    <a:pt x="9842" y="759"/>
                  </a:cubicBezTo>
                  <a:close/>
                  <a:moveTo>
                    <a:pt x="10278" y="7914"/>
                  </a:moveTo>
                  <a:cubicBezTo>
                    <a:pt x="10414" y="8031"/>
                    <a:pt x="10588" y="8109"/>
                    <a:pt x="10778" y="8117"/>
                  </a:cubicBezTo>
                  <a:cubicBezTo>
                    <a:pt x="10778" y="8117"/>
                    <a:pt x="10846" y="8117"/>
                    <a:pt x="10877" y="8113"/>
                  </a:cubicBezTo>
                  <a:lnTo>
                    <a:pt x="10877" y="8335"/>
                  </a:lnTo>
                  <a:cubicBezTo>
                    <a:pt x="10877" y="9021"/>
                    <a:pt x="10320" y="9580"/>
                    <a:pt x="9634" y="9580"/>
                  </a:cubicBezTo>
                  <a:lnTo>
                    <a:pt x="9153" y="9580"/>
                  </a:lnTo>
                  <a:cubicBezTo>
                    <a:pt x="9643" y="9107"/>
                    <a:pt x="10024" y="8540"/>
                    <a:pt x="10278" y="7914"/>
                  </a:cubicBezTo>
                  <a:close/>
                  <a:moveTo>
                    <a:pt x="7709" y="5230"/>
                  </a:moveTo>
                  <a:cubicBezTo>
                    <a:pt x="7827" y="5293"/>
                    <a:pt x="8077" y="5425"/>
                    <a:pt x="8082" y="5430"/>
                  </a:cubicBezTo>
                  <a:cubicBezTo>
                    <a:pt x="9167" y="6039"/>
                    <a:pt x="9798" y="6678"/>
                    <a:pt x="10001" y="7386"/>
                  </a:cubicBezTo>
                  <a:cubicBezTo>
                    <a:pt x="10011" y="7409"/>
                    <a:pt x="10024" y="7464"/>
                    <a:pt x="10024" y="7468"/>
                  </a:cubicBezTo>
                  <a:cubicBezTo>
                    <a:pt x="10024" y="7472"/>
                    <a:pt x="10001" y="7532"/>
                    <a:pt x="9993" y="7560"/>
                  </a:cubicBezTo>
                  <a:cubicBezTo>
                    <a:pt x="9643" y="8558"/>
                    <a:pt x="8926" y="9416"/>
                    <a:pt x="8009" y="9957"/>
                  </a:cubicBezTo>
                  <a:cubicBezTo>
                    <a:pt x="7296" y="10374"/>
                    <a:pt x="6475" y="10601"/>
                    <a:pt x="5643" y="10601"/>
                  </a:cubicBezTo>
                  <a:cubicBezTo>
                    <a:pt x="3433" y="10601"/>
                    <a:pt x="1444" y="8971"/>
                    <a:pt x="1099" y="6774"/>
                  </a:cubicBezTo>
                  <a:lnTo>
                    <a:pt x="1099" y="6770"/>
                  </a:lnTo>
                  <a:cubicBezTo>
                    <a:pt x="1017" y="6261"/>
                    <a:pt x="1031" y="5735"/>
                    <a:pt x="1126" y="5230"/>
                  </a:cubicBezTo>
                  <a:close/>
                  <a:moveTo>
                    <a:pt x="3351" y="10447"/>
                  </a:moveTo>
                  <a:lnTo>
                    <a:pt x="3351" y="10447"/>
                  </a:lnTo>
                  <a:cubicBezTo>
                    <a:pt x="3610" y="10578"/>
                    <a:pt x="3877" y="10682"/>
                    <a:pt x="4155" y="10768"/>
                  </a:cubicBezTo>
                  <a:cubicBezTo>
                    <a:pt x="4637" y="10917"/>
                    <a:pt x="5145" y="10994"/>
                    <a:pt x="5652" y="10994"/>
                  </a:cubicBezTo>
                  <a:cubicBezTo>
                    <a:pt x="5704" y="10994"/>
                    <a:pt x="5755" y="10993"/>
                    <a:pt x="5807" y="10992"/>
                  </a:cubicBezTo>
                  <a:cubicBezTo>
                    <a:pt x="6552" y="10969"/>
                    <a:pt x="7269" y="10787"/>
                    <a:pt x="7923" y="10456"/>
                  </a:cubicBezTo>
                  <a:lnTo>
                    <a:pt x="7923" y="10456"/>
                  </a:lnTo>
                  <a:cubicBezTo>
                    <a:pt x="7904" y="10610"/>
                    <a:pt x="7845" y="10801"/>
                    <a:pt x="7700" y="10982"/>
                  </a:cubicBezTo>
                  <a:cubicBezTo>
                    <a:pt x="7223" y="11564"/>
                    <a:pt x="6324" y="11618"/>
                    <a:pt x="5639" y="11618"/>
                  </a:cubicBezTo>
                  <a:cubicBezTo>
                    <a:pt x="4990" y="11618"/>
                    <a:pt x="4231" y="11568"/>
                    <a:pt x="3719" y="11128"/>
                  </a:cubicBezTo>
                  <a:cubicBezTo>
                    <a:pt x="3514" y="10955"/>
                    <a:pt x="3378" y="10714"/>
                    <a:pt x="3351" y="10447"/>
                  </a:cubicBezTo>
                  <a:close/>
                  <a:moveTo>
                    <a:pt x="3269" y="11231"/>
                  </a:moveTo>
                  <a:cubicBezTo>
                    <a:pt x="3260" y="11246"/>
                    <a:pt x="3419" y="11390"/>
                    <a:pt x="3433" y="11400"/>
                  </a:cubicBezTo>
                  <a:cubicBezTo>
                    <a:pt x="3437" y="11405"/>
                    <a:pt x="3659" y="11581"/>
                    <a:pt x="3782" y="11645"/>
                  </a:cubicBezTo>
                  <a:lnTo>
                    <a:pt x="3778" y="11650"/>
                  </a:lnTo>
                  <a:cubicBezTo>
                    <a:pt x="3628" y="11863"/>
                    <a:pt x="3523" y="12099"/>
                    <a:pt x="3437" y="12344"/>
                  </a:cubicBezTo>
                  <a:cubicBezTo>
                    <a:pt x="3422" y="12394"/>
                    <a:pt x="3373" y="12429"/>
                    <a:pt x="3319" y="12429"/>
                  </a:cubicBezTo>
                  <a:cubicBezTo>
                    <a:pt x="3310" y="12429"/>
                    <a:pt x="3301" y="12428"/>
                    <a:pt x="3292" y="12425"/>
                  </a:cubicBezTo>
                  <a:cubicBezTo>
                    <a:pt x="3124" y="12390"/>
                    <a:pt x="2961" y="12312"/>
                    <a:pt x="2833" y="12203"/>
                  </a:cubicBezTo>
                  <a:cubicBezTo>
                    <a:pt x="2788" y="12167"/>
                    <a:pt x="2774" y="12108"/>
                    <a:pt x="2797" y="12058"/>
                  </a:cubicBezTo>
                  <a:cubicBezTo>
                    <a:pt x="2934" y="11736"/>
                    <a:pt x="3120" y="11445"/>
                    <a:pt x="3269" y="11231"/>
                  </a:cubicBezTo>
                  <a:close/>
                  <a:moveTo>
                    <a:pt x="7604" y="11581"/>
                  </a:moveTo>
                  <a:cubicBezTo>
                    <a:pt x="7868" y="12013"/>
                    <a:pt x="8027" y="12517"/>
                    <a:pt x="8059" y="13029"/>
                  </a:cubicBezTo>
                  <a:lnTo>
                    <a:pt x="3229" y="13029"/>
                  </a:lnTo>
                  <a:cubicBezTo>
                    <a:pt x="3233" y="12962"/>
                    <a:pt x="3242" y="12889"/>
                    <a:pt x="3251" y="12817"/>
                  </a:cubicBezTo>
                  <a:cubicBezTo>
                    <a:pt x="3256" y="12821"/>
                    <a:pt x="3301" y="12821"/>
                    <a:pt x="3319" y="12821"/>
                  </a:cubicBezTo>
                  <a:cubicBezTo>
                    <a:pt x="3451" y="12821"/>
                    <a:pt x="3573" y="12771"/>
                    <a:pt x="3669" y="12689"/>
                  </a:cubicBezTo>
                  <a:cubicBezTo>
                    <a:pt x="3791" y="12576"/>
                    <a:pt x="3828" y="12412"/>
                    <a:pt x="3891" y="12266"/>
                  </a:cubicBezTo>
                  <a:cubicBezTo>
                    <a:pt x="3927" y="12180"/>
                    <a:pt x="4105" y="11868"/>
                    <a:pt x="4155" y="11809"/>
                  </a:cubicBezTo>
                  <a:cubicBezTo>
                    <a:pt x="4554" y="11945"/>
                    <a:pt x="5048" y="12013"/>
                    <a:pt x="5639" y="12013"/>
                  </a:cubicBezTo>
                  <a:cubicBezTo>
                    <a:pt x="5794" y="12013"/>
                    <a:pt x="5947" y="11994"/>
                    <a:pt x="6102" y="11994"/>
                  </a:cubicBezTo>
                  <a:cubicBezTo>
                    <a:pt x="6733" y="11954"/>
                    <a:pt x="7233" y="11813"/>
                    <a:pt x="7604" y="11581"/>
                  </a:cubicBezTo>
                  <a:close/>
                  <a:moveTo>
                    <a:pt x="5639" y="0"/>
                  </a:moveTo>
                  <a:cubicBezTo>
                    <a:pt x="4000" y="0"/>
                    <a:pt x="2456" y="627"/>
                    <a:pt x="1299" y="1766"/>
                  </a:cubicBezTo>
                  <a:lnTo>
                    <a:pt x="1289" y="1775"/>
                  </a:lnTo>
                  <a:cubicBezTo>
                    <a:pt x="1094" y="1970"/>
                    <a:pt x="1044" y="2280"/>
                    <a:pt x="1163" y="2529"/>
                  </a:cubicBezTo>
                  <a:cubicBezTo>
                    <a:pt x="859" y="2902"/>
                    <a:pt x="608" y="3319"/>
                    <a:pt x="418" y="3768"/>
                  </a:cubicBezTo>
                  <a:cubicBezTo>
                    <a:pt x="377" y="3868"/>
                    <a:pt x="423" y="3982"/>
                    <a:pt x="522" y="4027"/>
                  </a:cubicBezTo>
                  <a:cubicBezTo>
                    <a:pt x="548" y="4037"/>
                    <a:pt x="575" y="4042"/>
                    <a:pt x="601" y="4042"/>
                  </a:cubicBezTo>
                  <a:cubicBezTo>
                    <a:pt x="679" y="4042"/>
                    <a:pt x="751" y="3998"/>
                    <a:pt x="782" y="3923"/>
                  </a:cubicBezTo>
                  <a:cubicBezTo>
                    <a:pt x="954" y="3523"/>
                    <a:pt x="1172" y="3151"/>
                    <a:pt x="1440" y="2815"/>
                  </a:cubicBezTo>
                  <a:cubicBezTo>
                    <a:pt x="1490" y="2842"/>
                    <a:pt x="1540" y="2860"/>
                    <a:pt x="1595" y="2875"/>
                  </a:cubicBezTo>
                  <a:cubicBezTo>
                    <a:pt x="3292" y="3310"/>
                    <a:pt x="4890" y="4013"/>
                    <a:pt x="6502" y="4685"/>
                  </a:cubicBezTo>
                  <a:cubicBezTo>
                    <a:pt x="6624" y="4735"/>
                    <a:pt x="6747" y="4786"/>
                    <a:pt x="6865" y="4840"/>
                  </a:cubicBezTo>
                  <a:lnTo>
                    <a:pt x="968" y="4840"/>
                  </a:lnTo>
                  <a:cubicBezTo>
                    <a:pt x="876" y="4840"/>
                    <a:pt x="795" y="4903"/>
                    <a:pt x="777" y="4989"/>
                  </a:cubicBezTo>
                  <a:cubicBezTo>
                    <a:pt x="677" y="5430"/>
                    <a:pt x="636" y="5884"/>
                    <a:pt x="659" y="6334"/>
                  </a:cubicBezTo>
                  <a:cubicBezTo>
                    <a:pt x="723" y="7568"/>
                    <a:pt x="1249" y="8717"/>
                    <a:pt x="2139" y="9580"/>
                  </a:cubicBezTo>
                  <a:lnTo>
                    <a:pt x="1639" y="9580"/>
                  </a:lnTo>
                  <a:cubicBezTo>
                    <a:pt x="954" y="9580"/>
                    <a:pt x="396" y="9021"/>
                    <a:pt x="396" y="8335"/>
                  </a:cubicBezTo>
                  <a:lnTo>
                    <a:pt x="396" y="5844"/>
                  </a:lnTo>
                  <a:cubicBezTo>
                    <a:pt x="396" y="5439"/>
                    <a:pt x="445" y="5031"/>
                    <a:pt x="545" y="4635"/>
                  </a:cubicBezTo>
                  <a:cubicBezTo>
                    <a:pt x="568" y="4531"/>
                    <a:pt x="505" y="4427"/>
                    <a:pt x="400" y="4400"/>
                  </a:cubicBezTo>
                  <a:cubicBezTo>
                    <a:pt x="384" y="4396"/>
                    <a:pt x="367" y="4394"/>
                    <a:pt x="351" y="4394"/>
                  </a:cubicBezTo>
                  <a:cubicBezTo>
                    <a:pt x="264" y="4394"/>
                    <a:pt x="183" y="4452"/>
                    <a:pt x="164" y="4540"/>
                  </a:cubicBezTo>
                  <a:cubicBezTo>
                    <a:pt x="55" y="4966"/>
                    <a:pt x="1" y="5408"/>
                    <a:pt x="1" y="5844"/>
                  </a:cubicBezTo>
                  <a:lnTo>
                    <a:pt x="1" y="8335"/>
                  </a:lnTo>
                  <a:cubicBezTo>
                    <a:pt x="1" y="9239"/>
                    <a:pt x="736" y="9974"/>
                    <a:pt x="1639" y="9974"/>
                  </a:cubicBezTo>
                  <a:lnTo>
                    <a:pt x="2602" y="9974"/>
                  </a:lnTo>
                  <a:cubicBezTo>
                    <a:pt x="2716" y="10060"/>
                    <a:pt x="2833" y="10142"/>
                    <a:pt x="2956" y="10219"/>
                  </a:cubicBezTo>
                  <a:cubicBezTo>
                    <a:pt x="2947" y="10365"/>
                    <a:pt x="2951" y="10605"/>
                    <a:pt x="3051" y="10864"/>
                  </a:cubicBezTo>
                  <a:cubicBezTo>
                    <a:pt x="2875" y="11095"/>
                    <a:pt x="2615" y="11477"/>
                    <a:pt x="2433" y="11904"/>
                  </a:cubicBezTo>
                  <a:cubicBezTo>
                    <a:pt x="2347" y="12117"/>
                    <a:pt x="2402" y="12358"/>
                    <a:pt x="2579" y="12507"/>
                  </a:cubicBezTo>
                  <a:cubicBezTo>
                    <a:pt x="2647" y="12566"/>
                    <a:pt x="2747" y="12635"/>
                    <a:pt x="2869" y="12694"/>
                  </a:cubicBezTo>
                  <a:cubicBezTo>
                    <a:pt x="2842" y="12871"/>
                    <a:pt x="2829" y="13052"/>
                    <a:pt x="2829" y="13230"/>
                  </a:cubicBezTo>
                  <a:cubicBezTo>
                    <a:pt x="2829" y="13334"/>
                    <a:pt x="2919" y="13425"/>
                    <a:pt x="3028" y="13425"/>
                  </a:cubicBezTo>
                  <a:lnTo>
                    <a:pt x="8263" y="13425"/>
                  </a:lnTo>
                  <a:cubicBezTo>
                    <a:pt x="8371" y="13425"/>
                    <a:pt x="8463" y="13334"/>
                    <a:pt x="8463" y="13230"/>
                  </a:cubicBezTo>
                  <a:cubicBezTo>
                    <a:pt x="8463" y="12557"/>
                    <a:pt x="8268" y="11895"/>
                    <a:pt x="7914" y="11332"/>
                  </a:cubicBezTo>
                  <a:cubicBezTo>
                    <a:pt x="7945" y="11300"/>
                    <a:pt x="7973" y="11268"/>
                    <a:pt x="8004" y="11231"/>
                  </a:cubicBezTo>
                  <a:cubicBezTo>
                    <a:pt x="8308" y="10855"/>
                    <a:pt x="8331" y="10451"/>
                    <a:pt x="8317" y="10233"/>
                  </a:cubicBezTo>
                  <a:cubicBezTo>
                    <a:pt x="8426" y="10165"/>
                    <a:pt x="8531" y="10093"/>
                    <a:pt x="8635" y="10015"/>
                  </a:cubicBezTo>
                  <a:cubicBezTo>
                    <a:pt x="8654" y="10001"/>
                    <a:pt x="8677" y="9988"/>
                    <a:pt x="8694" y="9974"/>
                  </a:cubicBezTo>
                  <a:lnTo>
                    <a:pt x="9634" y="9974"/>
                  </a:lnTo>
                  <a:cubicBezTo>
                    <a:pt x="10537" y="9974"/>
                    <a:pt x="11273" y="9239"/>
                    <a:pt x="11273" y="8335"/>
                  </a:cubicBezTo>
                  <a:lnTo>
                    <a:pt x="11273" y="7981"/>
                  </a:lnTo>
                  <a:cubicBezTo>
                    <a:pt x="11436" y="7872"/>
                    <a:pt x="11554" y="7704"/>
                    <a:pt x="11604" y="7505"/>
                  </a:cubicBezTo>
                  <a:cubicBezTo>
                    <a:pt x="11722" y="7032"/>
                    <a:pt x="11782" y="6546"/>
                    <a:pt x="11782" y="6056"/>
                  </a:cubicBezTo>
                  <a:cubicBezTo>
                    <a:pt x="11782" y="5353"/>
                    <a:pt x="11663" y="4667"/>
                    <a:pt x="11428" y="4013"/>
                  </a:cubicBezTo>
                  <a:cubicBezTo>
                    <a:pt x="11398" y="3935"/>
                    <a:pt x="11321" y="3884"/>
                    <a:pt x="11239" y="3884"/>
                  </a:cubicBezTo>
                  <a:cubicBezTo>
                    <a:pt x="11217" y="3884"/>
                    <a:pt x="11195" y="3888"/>
                    <a:pt x="11173" y="3895"/>
                  </a:cubicBezTo>
                  <a:cubicBezTo>
                    <a:pt x="11074" y="3937"/>
                    <a:pt x="11019" y="4046"/>
                    <a:pt x="11055" y="4149"/>
                  </a:cubicBezTo>
                  <a:cubicBezTo>
                    <a:pt x="11277" y="4758"/>
                    <a:pt x="11386" y="5398"/>
                    <a:pt x="11386" y="6056"/>
                  </a:cubicBezTo>
                  <a:cubicBezTo>
                    <a:pt x="11386" y="6515"/>
                    <a:pt x="11332" y="6969"/>
                    <a:pt x="11223" y="7409"/>
                  </a:cubicBezTo>
                  <a:cubicBezTo>
                    <a:pt x="11175" y="7604"/>
                    <a:pt x="10995" y="7720"/>
                    <a:pt x="10812" y="7720"/>
                  </a:cubicBezTo>
                  <a:cubicBezTo>
                    <a:pt x="10713" y="7720"/>
                    <a:pt x="10614" y="7687"/>
                    <a:pt x="10533" y="7614"/>
                  </a:cubicBezTo>
                  <a:lnTo>
                    <a:pt x="10533" y="7609"/>
                  </a:lnTo>
                  <a:cubicBezTo>
                    <a:pt x="10442" y="7527"/>
                    <a:pt x="10420" y="7409"/>
                    <a:pt x="10387" y="7296"/>
                  </a:cubicBezTo>
                  <a:cubicBezTo>
                    <a:pt x="10224" y="6724"/>
                    <a:pt x="9842" y="6202"/>
                    <a:pt x="9226" y="5712"/>
                  </a:cubicBezTo>
                  <a:lnTo>
                    <a:pt x="9216" y="5707"/>
                  </a:lnTo>
                  <a:cubicBezTo>
                    <a:pt x="8277" y="4962"/>
                    <a:pt x="7141" y="4513"/>
                    <a:pt x="6039" y="4073"/>
                  </a:cubicBezTo>
                  <a:cubicBezTo>
                    <a:pt x="4599" y="3491"/>
                    <a:pt x="3196" y="2879"/>
                    <a:pt x="1689" y="2493"/>
                  </a:cubicBezTo>
                  <a:cubicBezTo>
                    <a:pt x="1499" y="2443"/>
                    <a:pt x="1426" y="2194"/>
                    <a:pt x="1567" y="2052"/>
                  </a:cubicBezTo>
                  <a:lnTo>
                    <a:pt x="1572" y="2048"/>
                  </a:lnTo>
                  <a:cubicBezTo>
                    <a:pt x="2661" y="981"/>
                    <a:pt x="4100" y="396"/>
                    <a:pt x="5639" y="396"/>
                  </a:cubicBezTo>
                  <a:cubicBezTo>
                    <a:pt x="7732" y="396"/>
                    <a:pt x="9725" y="1557"/>
                    <a:pt x="10724" y="3405"/>
                  </a:cubicBezTo>
                  <a:cubicBezTo>
                    <a:pt x="10759" y="3472"/>
                    <a:pt x="10826" y="3509"/>
                    <a:pt x="10896" y="3509"/>
                  </a:cubicBezTo>
                  <a:cubicBezTo>
                    <a:pt x="10926" y="3509"/>
                    <a:pt x="10957" y="3502"/>
                    <a:pt x="10986" y="3487"/>
                  </a:cubicBezTo>
                  <a:cubicBezTo>
                    <a:pt x="11087" y="3432"/>
                    <a:pt x="11118" y="3315"/>
                    <a:pt x="11068" y="3219"/>
                  </a:cubicBezTo>
                  <a:cubicBezTo>
                    <a:pt x="10783" y="2688"/>
                    <a:pt x="10414" y="2198"/>
                    <a:pt x="9974" y="1766"/>
                  </a:cubicBezTo>
                  <a:lnTo>
                    <a:pt x="9970" y="1762"/>
                  </a:lnTo>
                  <a:cubicBezTo>
                    <a:pt x="10110" y="1685"/>
                    <a:pt x="10251" y="1576"/>
                    <a:pt x="10383" y="1448"/>
                  </a:cubicBezTo>
                  <a:cubicBezTo>
                    <a:pt x="10805" y="1023"/>
                    <a:pt x="10320" y="366"/>
                    <a:pt x="9835" y="366"/>
                  </a:cubicBezTo>
                  <a:cubicBezTo>
                    <a:pt x="9704" y="366"/>
                    <a:pt x="9574" y="414"/>
                    <a:pt x="9461" y="527"/>
                  </a:cubicBezTo>
                  <a:cubicBezTo>
                    <a:pt x="9298" y="686"/>
                    <a:pt x="9171" y="868"/>
                    <a:pt x="9094" y="1050"/>
                  </a:cubicBezTo>
                  <a:cubicBezTo>
                    <a:pt x="8082" y="369"/>
                    <a:pt x="6888" y="0"/>
                    <a:pt x="5639" y="0"/>
                  </a:cubicBezTo>
                  <a:close/>
                </a:path>
              </a:pathLst>
            </a:custGeom>
            <a:solidFill>
              <a:srgbClr val="6C3D7C"/>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smtClean="0">
                <a:ln>
                  <a:noFill/>
                </a:ln>
                <a:solidFill>
                  <a:srgbClr val="000000"/>
                </a:solidFill>
                <a:effectLst/>
                <a:uLnTx/>
                <a:uFillTx/>
                <a:latin typeface="Arial"/>
                <a:cs typeface="Arial"/>
                <a:sym typeface="Arial"/>
              </a:endParaRPr>
            </a:p>
          </p:txBody>
        </p:sp>
      </p:grpSp>
      <p:sp>
        <p:nvSpPr>
          <p:cNvPr id="27" name="Rectangle 26"/>
          <p:cNvSpPr/>
          <p:nvPr/>
        </p:nvSpPr>
        <p:spPr>
          <a:xfrm>
            <a:off x="571253" y="110235"/>
            <a:ext cx="16808936" cy="2823465"/>
          </a:xfrm>
          <a:prstGeom prst="rect">
            <a:avLst/>
          </a:prstGeom>
        </p:spPr>
        <p:txBody>
          <a:bodyPr wrap="square">
            <a:spAutoFit/>
          </a:bodyPr>
          <a:lstStyle/>
          <a:p>
            <a:pPr algn="just">
              <a:lnSpc>
                <a:spcPct val="150000"/>
              </a:lnSpc>
              <a:spcAft>
                <a:spcPts val="800"/>
              </a:spcAft>
            </a:pPr>
            <a:r>
              <a:rPr lang="en-US" sz="3800" b="1" u="sng" err="1" smtClean="0">
                <a:solidFill>
                  <a:srgbClr val="C00000"/>
                </a:solidFill>
                <a:latin typeface="Arial" panose="020B0604020202020204" pitchFamily="34" charset="0"/>
                <a:cs typeface="Arial" panose="020B0604020202020204" pitchFamily="34" charset="0"/>
              </a:rPr>
              <a:t>Bài</a:t>
            </a:r>
            <a:r>
              <a:rPr lang="en-US" sz="3800" b="1" u="sng" smtClean="0">
                <a:solidFill>
                  <a:srgbClr val="C00000"/>
                </a:solidFill>
                <a:latin typeface="Arial" panose="020B0604020202020204" pitchFamily="34" charset="0"/>
                <a:cs typeface="Arial" panose="020B0604020202020204" pitchFamily="34" charset="0"/>
              </a:rPr>
              <a:t> </a:t>
            </a:r>
            <a:r>
              <a:rPr lang="en-US" sz="3800" b="1" u="sng" smtClean="0">
                <a:solidFill>
                  <a:srgbClr val="C00000"/>
                </a:solidFill>
                <a:latin typeface="Arial" panose="020B0604020202020204" pitchFamily="34" charset="0"/>
                <a:cs typeface="Arial" panose="020B0604020202020204" pitchFamily="34" charset="0"/>
              </a:rPr>
              <a:t>3.22 </a:t>
            </a:r>
            <a:r>
              <a:rPr lang="en-US" sz="3800" b="1" u="sng" dirty="0" smtClean="0">
                <a:solidFill>
                  <a:srgbClr val="C00000"/>
                </a:solidFill>
                <a:latin typeface="Arial" panose="020B0604020202020204" pitchFamily="34" charset="0"/>
                <a:cs typeface="Arial" panose="020B0604020202020204" pitchFamily="34" charset="0"/>
              </a:rPr>
              <a:t>(</a:t>
            </a:r>
            <a:r>
              <a:rPr lang="en-US" sz="3800" b="1" u="sng" smtClean="0">
                <a:solidFill>
                  <a:srgbClr val="C00000"/>
                </a:solidFill>
                <a:latin typeface="Arial" panose="020B0604020202020204" pitchFamily="34" charset="0"/>
                <a:cs typeface="Arial" panose="020B0604020202020204" pitchFamily="34" charset="0"/>
              </a:rPr>
              <a:t>SGK </a:t>
            </a:r>
            <a:r>
              <a:rPr lang="en-US" sz="3800" b="1" u="sng" smtClean="0">
                <a:solidFill>
                  <a:srgbClr val="C00000"/>
                </a:solidFill>
                <a:latin typeface="Arial" panose="020B0604020202020204" pitchFamily="34" charset="0"/>
                <a:cs typeface="Arial" panose="020B0604020202020204" pitchFamily="34" charset="0"/>
              </a:rPr>
              <a:t>– tr63)</a:t>
            </a:r>
            <a:r>
              <a:rPr lang="en-US" sz="3800" b="1">
                <a:solidFill>
                  <a:srgbClr val="C00000"/>
                </a:solidFill>
                <a:latin typeface="Arial" panose="020B0604020202020204" pitchFamily="34" charset="0"/>
                <a:cs typeface="Arial" panose="020B0604020202020204" pitchFamily="34" charset="0"/>
              </a:rPr>
              <a:t> </a:t>
            </a:r>
            <a:r>
              <a:rPr lang="en-US" sz="3600">
                <a:latin typeface="Arial" panose="020B0604020202020204" pitchFamily="34" charset="0"/>
                <a:ea typeface="Calibri" panose="020F0502020204030204" pitchFamily="34" charset="0"/>
                <a:cs typeface="Times New Roman" panose="02020603050405020304" pitchFamily="18" charset="0"/>
              </a:rPr>
              <a:t>Cho hình bình hành ABCD có AB = 3 cm, AD = 5 </a:t>
            </a:r>
            <a:r>
              <a:rPr lang="en-US" sz="3600">
                <a:latin typeface="Arial" panose="020B0604020202020204" pitchFamily="34" charset="0"/>
                <a:ea typeface="Calibri" panose="020F0502020204030204" pitchFamily="34" charset="0"/>
                <a:cs typeface="Times New Roman" panose="02020603050405020304" pitchFamily="18" charset="0"/>
              </a:rPr>
              <a:t>cm</a:t>
            </a:r>
            <a:r>
              <a:rPr lang="en-US" sz="3600" smtClean="0">
                <a:latin typeface="Arial" panose="020B0604020202020204" pitchFamily="34" charset="0"/>
                <a:ea typeface="Calibri" panose="020F0502020204030204" pitchFamily="34" charset="0"/>
                <a:cs typeface="Times New Roman" panose="02020603050405020304" pitchFamily="18" charset="0"/>
              </a:rPr>
              <a:t>.</a:t>
            </a:r>
          </a:p>
          <a:p>
            <a:pPr algn="just">
              <a:lnSpc>
                <a:spcPct val="150000"/>
              </a:lnSpc>
              <a:spcAft>
                <a:spcPts val="800"/>
              </a:spcAft>
            </a:pPr>
            <a:r>
              <a:rPr lang="en-US" sz="3600" smtClean="0">
                <a:latin typeface="Arial" panose="020B0604020202020204" pitchFamily="34" charset="0"/>
                <a:ea typeface="Calibri" panose="020F0502020204030204" pitchFamily="34" charset="0"/>
                <a:cs typeface="Times New Roman" panose="02020603050405020304" pitchFamily="18" charset="0"/>
              </a:rPr>
              <a:t>a) Hỏi tia phân giác của góc A cắt cạnh CD hay cạnh BC?</a:t>
            </a:r>
          </a:p>
          <a:p>
            <a:pPr algn="just">
              <a:lnSpc>
                <a:spcPct val="150000"/>
              </a:lnSpc>
              <a:spcAft>
                <a:spcPts val="800"/>
              </a:spcAft>
            </a:pPr>
            <a:r>
              <a:rPr lang="en-US" sz="3600" smtClean="0">
                <a:latin typeface="Arial" panose="020B0604020202020204" pitchFamily="34" charset="0"/>
                <a:ea typeface="Calibri" panose="020F0502020204030204" pitchFamily="34" charset="0"/>
                <a:cs typeface="Times New Roman" panose="02020603050405020304" pitchFamily="18" charset="0"/>
              </a:rPr>
              <a:t>b</a:t>
            </a:r>
            <a:r>
              <a:rPr lang="en-US" sz="3600">
                <a:latin typeface="Arial" panose="020B0604020202020204" pitchFamily="34" charset="0"/>
                <a:ea typeface="Calibri" panose="020F0502020204030204" pitchFamily="34" charset="0"/>
                <a:cs typeface="Times New Roman" panose="02020603050405020304" pitchFamily="18" charset="0"/>
              </a:rPr>
              <a:t>) Tính khoảng cách từ giao điểm đó đến điểm C.</a:t>
            </a:r>
            <a:endParaRPr lang="vi-VN" sz="3600" dirty="0">
              <a:solidFill>
                <a:srgbClr val="000000"/>
              </a:solidFill>
              <a:latin typeface="Open Sans"/>
            </a:endParaRPr>
          </a:p>
        </p:txBody>
      </p:sp>
      <p:sp>
        <p:nvSpPr>
          <p:cNvPr id="28" name="TextBox 27"/>
          <p:cNvSpPr txBox="1"/>
          <p:nvPr/>
        </p:nvSpPr>
        <p:spPr>
          <a:xfrm>
            <a:off x="7832721" y="2857500"/>
            <a:ext cx="2286000" cy="646331"/>
          </a:xfrm>
          <a:prstGeom prst="rect">
            <a:avLst/>
          </a:prstGeom>
          <a:noFill/>
        </p:spPr>
        <p:txBody>
          <a:bodyPr wrap="square" rtlCol="0">
            <a:spAutoFit/>
          </a:bodyPr>
          <a:lstStyle/>
          <a:p>
            <a:pPr algn="ctr"/>
            <a:r>
              <a:rPr lang="en-US" sz="3600" b="1" i="1" u="sng" dirty="0" err="1" smtClean="0">
                <a:solidFill>
                  <a:schemeClr val="tx2"/>
                </a:solidFill>
                <a:latin typeface="Arial" panose="020B0604020202020204" pitchFamily="34" charset="0"/>
                <a:cs typeface="Arial" panose="020B0604020202020204" pitchFamily="34" charset="0"/>
              </a:rPr>
              <a:t>Giải</a:t>
            </a:r>
            <a:endParaRPr lang="en-US" sz="3600" b="1" i="1" u="sng" dirty="0">
              <a:solidFill>
                <a:schemeClr val="tx2"/>
              </a:solidFill>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9">
            <a:extLst>
              <a:ext uri="{BEBA8EAE-BF5A-486C-A8C5-ECC9F3942E4B}">
                <a14:imgProps xmlns:a14="http://schemas.microsoft.com/office/drawing/2010/main">
                  <a14:imgLayer r:embed="rId10">
                    <a14:imgEffect>
                      <a14:sharpenSoften amount="50000"/>
                    </a14:imgEffect>
                    <a14:imgEffect>
                      <a14:brightnessContrast contrast="-40000"/>
                    </a14:imgEffect>
                  </a14:imgLayer>
                </a14:imgProps>
              </a:ext>
            </a:extLst>
          </a:blip>
          <a:stretch>
            <a:fillRect/>
          </a:stretch>
        </p:blipFill>
        <p:spPr>
          <a:xfrm>
            <a:off x="571253" y="3562942"/>
            <a:ext cx="6574553" cy="3124200"/>
          </a:xfrm>
          <a:prstGeom prst="rect">
            <a:avLst/>
          </a:prstGeom>
        </p:spPr>
      </p:pic>
      <mc:AlternateContent xmlns:mc="http://schemas.openxmlformats.org/markup-compatibility/2006">
        <mc:Choice xmlns:a14="http://schemas.microsoft.com/office/drawing/2010/main" Requires="a14">
          <p:sp>
            <p:nvSpPr>
              <p:cNvPr id="5" name="Rectangle 4"/>
              <p:cNvSpPr/>
              <p:nvPr/>
            </p:nvSpPr>
            <p:spPr>
              <a:xfrm>
                <a:off x="7640868" y="3562942"/>
                <a:ext cx="9976240" cy="6609758"/>
              </a:xfrm>
              <a:prstGeom prst="rect">
                <a:avLst/>
              </a:prstGeom>
            </p:spPr>
            <p:txBody>
              <a:bodyPr wrap="square">
                <a:spAutoFit/>
              </a:bodyPr>
              <a:lstStyle/>
              <a:p>
                <a:pPr algn="just">
                  <a:lnSpc>
                    <a:spcPct val="150000"/>
                  </a:lnSpc>
                </a:pPr>
                <a:r>
                  <a:rPr lang="fr-FR" sz="3500" smtClean="0">
                    <a:latin typeface="Arial" panose="020B0604020202020204" pitchFamily="34" charset="0"/>
                    <a:ea typeface="Arial" panose="020B0604020202020204" pitchFamily="34" charset="0"/>
                    <a:cs typeface="Arial" panose="020B0604020202020204" pitchFamily="34" charset="0"/>
                  </a:rPr>
                  <a:t>a) Do </a:t>
                </a:r>
                <a:r>
                  <a:rPr lang="fr-FR" sz="3500">
                    <a:latin typeface="Arial" panose="020B0604020202020204" pitchFamily="34" charset="0"/>
                    <a:ea typeface="Arial" panose="020B0604020202020204" pitchFamily="34" charset="0"/>
                    <a:cs typeface="Arial" panose="020B0604020202020204" pitchFamily="34" charset="0"/>
                  </a:rPr>
                  <a:t>BC = AD = 5cm nên có điểm E duy nhất trên cạnh BC sao cho BE = 3cm</a:t>
                </a:r>
                <a:endParaRPr lang="en-US" sz="35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fr-FR" sz="3500">
                    <a:effectLst/>
                    <a:latin typeface="Arial" panose="020B0604020202020204" pitchFamily="34" charset="0"/>
                    <a:ea typeface="Arial" panose="020B0604020202020204" pitchFamily="34" charset="0"/>
                    <a:cs typeface="Arial" panose="020B0604020202020204" pitchFamily="34" charset="0"/>
                  </a:rPr>
                  <a:t>Ta có BE = BA nên </a:t>
                </a:r>
                <a14:m>
                  <m:oMath xmlns:m="http://schemas.openxmlformats.org/officeDocument/2006/math">
                    <m:r>
                      <a:rPr lang="fr-FR" sz="3500" i="1">
                        <a:effectLst/>
                        <a:latin typeface="Cambria Math" panose="02040503050406030204" pitchFamily="18" charset="0"/>
                        <a:ea typeface="Arial" panose="020B0604020202020204" pitchFamily="34" charset="0"/>
                        <a:cs typeface="Times New Roman" panose="02020603050405020304" pitchFamily="18" charset="0"/>
                      </a:rPr>
                      <m:t>∆</m:t>
                    </m:r>
                  </m:oMath>
                </a14:m>
                <a:r>
                  <a:rPr lang="fr-FR" sz="3500">
                    <a:effectLst/>
                    <a:latin typeface="Arial" panose="020B0604020202020204" pitchFamily="34" charset="0"/>
                    <a:ea typeface="Dotum" panose="020B0600000101010101" pitchFamily="34" charset="-127"/>
                    <a:cs typeface="Arial" panose="020B0604020202020204" pitchFamily="34" charset="0"/>
                  </a:rPr>
                  <a:t>BAE cân tại B</a:t>
                </a:r>
                <a:r>
                  <a:rPr lang="en-US" sz="3500" smtClean="0">
                    <a:latin typeface="Arial" panose="020B0604020202020204" pitchFamily="34" charset="0"/>
                    <a:ea typeface="Dotum" panose="020B0600000101010101" pitchFamily="34" charset="-127"/>
                    <a:cs typeface="Arial" panose="020B0604020202020204" pitchFamily="34" charset="0"/>
                  </a:rPr>
                  <a:t> </a:t>
                </a:r>
                <a14:m>
                  <m:oMath xmlns:m="http://schemas.openxmlformats.org/officeDocument/2006/math">
                    <m:r>
                      <a:rPr lang="fr-FR" sz="3500" i="1">
                        <a:effectLst/>
                        <a:latin typeface="Cambria Math" panose="02040503050406030204" pitchFamily="18" charset="0"/>
                        <a:ea typeface="Arial" panose="020B0604020202020204" pitchFamily="34" charset="0"/>
                        <a:cs typeface="Times New Roman" panose="02020603050405020304" pitchFamily="18" charset="0"/>
                      </a:rPr>
                      <m:t>→</m:t>
                    </m:r>
                  </m:oMath>
                </a14:m>
                <a:r>
                  <a:rPr lang="fr-FR" sz="3500">
                    <a:effectLst/>
                    <a:latin typeface="Arial" panose="020B0604020202020204" pitchFamily="34" charset="0"/>
                    <a:ea typeface="Dotum" panose="020B0600000101010101" pitchFamily="34" charset="-127"/>
                    <a:cs typeface="Arial" panose="020B0604020202020204" pitchFamily="34" charset="0"/>
                  </a:rPr>
                  <a:t> </a:t>
                </a:r>
                <a14:m>
                  <m:oMath xmlns:m="http://schemas.openxmlformats.org/officeDocument/2006/math">
                    <m:acc>
                      <m:accPr>
                        <m:chr m:val="̂"/>
                        <m:ctrlPr>
                          <a:rPr lang="en-US" sz="3500" i="1">
                            <a:effectLst/>
                            <a:latin typeface="Cambria Math" panose="02040503050406030204" pitchFamily="18" charset="0"/>
                            <a:ea typeface="Dotum" panose="020B0600000101010101" pitchFamily="34" charset="-127"/>
                            <a:cs typeface="Times New Roman" panose="02020603050405020304" pitchFamily="18" charset="0"/>
                          </a:rPr>
                        </m:ctrlPr>
                      </m:accPr>
                      <m:e>
                        <m:r>
                          <a:rPr lang="fr-FR" sz="3500" i="1">
                            <a:effectLst/>
                            <a:latin typeface="Cambria Math" panose="02040503050406030204" pitchFamily="18" charset="0"/>
                            <a:ea typeface="Dotum" panose="020B0600000101010101" pitchFamily="34" charset="-127"/>
                            <a:cs typeface="Times New Roman" panose="02020603050405020304" pitchFamily="18" charset="0"/>
                          </a:rPr>
                          <m:t>𝐵𝐴𝐸</m:t>
                        </m:r>
                      </m:e>
                    </m:acc>
                    <m:r>
                      <a:rPr lang="fr-FR" sz="3500" i="1">
                        <a:effectLst/>
                        <a:latin typeface="Cambria Math" panose="02040503050406030204" pitchFamily="18" charset="0"/>
                        <a:ea typeface="Dotum" panose="020B0600000101010101" pitchFamily="34" charset="-127"/>
                        <a:cs typeface="Times New Roman" panose="02020603050405020304" pitchFamily="18" charset="0"/>
                      </a:rPr>
                      <m:t>=</m:t>
                    </m:r>
                    <m:acc>
                      <m:accPr>
                        <m:chr m:val="̂"/>
                        <m:ctrlPr>
                          <a:rPr lang="en-US" sz="3500" i="1">
                            <a:effectLst/>
                            <a:latin typeface="Cambria Math" panose="02040503050406030204" pitchFamily="18" charset="0"/>
                            <a:ea typeface="Dotum" panose="020B0600000101010101" pitchFamily="34" charset="-127"/>
                            <a:cs typeface="Times New Roman" panose="02020603050405020304" pitchFamily="18" charset="0"/>
                          </a:rPr>
                        </m:ctrlPr>
                      </m:accPr>
                      <m:e>
                        <m:r>
                          <a:rPr lang="fr-FR" sz="3500" i="1">
                            <a:effectLst/>
                            <a:latin typeface="Cambria Math" panose="02040503050406030204" pitchFamily="18" charset="0"/>
                            <a:ea typeface="Dotum" panose="020B0600000101010101" pitchFamily="34" charset="-127"/>
                            <a:cs typeface="Times New Roman" panose="02020603050405020304" pitchFamily="18" charset="0"/>
                          </a:rPr>
                          <m:t>𝐵𝐸𝐴</m:t>
                        </m:r>
                      </m:e>
                    </m:acc>
                  </m:oMath>
                </a14:m>
                <a:r>
                  <a:rPr lang="fr-FR" sz="3500">
                    <a:effectLst/>
                    <a:latin typeface="Arial" panose="020B0604020202020204" pitchFamily="34" charset="0"/>
                    <a:ea typeface="Dotum" panose="020B0600000101010101" pitchFamily="34" charset="-127"/>
                    <a:cs typeface="Arial" panose="020B0604020202020204" pitchFamily="34" charset="0"/>
                  </a:rPr>
                  <a:t> </a:t>
                </a:r>
                <a:endParaRPr lang="en-US" sz="35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fr-FR" sz="3500">
                    <a:effectLst/>
                    <a:latin typeface="Arial" panose="020B0604020202020204" pitchFamily="34" charset="0"/>
                    <a:ea typeface="Dotum" panose="020B0600000101010101" pitchFamily="34" charset="-127"/>
                    <a:cs typeface="Arial" panose="020B0604020202020204" pitchFamily="34" charset="0"/>
                  </a:rPr>
                  <a:t>Mà </a:t>
                </a:r>
                <a14:m>
                  <m:oMath xmlns:m="http://schemas.openxmlformats.org/officeDocument/2006/math">
                    <m:acc>
                      <m:accPr>
                        <m:chr m:val="̂"/>
                        <m:ctrlPr>
                          <a:rPr lang="en-US" sz="3500" i="1">
                            <a:effectLst/>
                            <a:latin typeface="Cambria Math" panose="02040503050406030204" pitchFamily="18" charset="0"/>
                            <a:ea typeface="Dotum" panose="020B0600000101010101" pitchFamily="34" charset="-127"/>
                            <a:cs typeface="Times New Roman" panose="02020603050405020304" pitchFamily="18" charset="0"/>
                          </a:rPr>
                        </m:ctrlPr>
                      </m:accPr>
                      <m:e>
                        <m:r>
                          <a:rPr lang="fr-FR" sz="3500" i="1">
                            <a:effectLst/>
                            <a:latin typeface="Cambria Math" panose="02040503050406030204" pitchFamily="18" charset="0"/>
                            <a:ea typeface="Dotum" panose="020B0600000101010101" pitchFamily="34" charset="-127"/>
                            <a:cs typeface="Times New Roman" panose="02020603050405020304" pitchFamily="18" charset="0"/>
                          </a:rPr>
                          <m:t>𝐵𝐸𝐴</m:t>
                        </m:r>
                      </m:e>
                    </m:acc>
                    <m:r>
                      <a:rPr lang="fr-FR" sz="3500" i="1">
                        <a:effectLst/>
                        <a:latin typeface="Cambria Math" panose="02040503050406030204" pitchFamily="18" charset="0"/>
                        <a:ea typeface="Dotum" panose="020B0600000101010101" pitchFamily="34" charset="-127"/>
                        <a:cs typeface="Times New Roman" panose="02020603050405020304" pitchFamily="18" charset="0"/>
                      </a:rPr>
                      <m:t>=</m:t>
                    </m:r>
                    <m:acc>
                      <m:accPr>
                        <m:chr m:val="̂"/>
                        <m:ctrlPr>
                          <a:rPr lang="en-US" sz="3500" i="1">
                            <a:effectLst/>
                            <a:latin typeface="Cambria Math" panose="02040503050406030204" pitchFamily="18" charset="0"/>
                            <a:ea typeface="Dotum" panose="020B0600000101010101" pitchFamily="34" charset="-127"/>
                            <a:cs typeface="Times New Roman" panose="02020603050405020304" pitchFamily="18" charset="0"/>
                          </a:rPr>
                        </m:ctrlPr>
                      </m:accPr>
                      <m:e>
                        <m:r>
                          <a:rPr lang="fr-FR" sz="3500" i="1">
                            <a:effectLst/>
                            <a:latin typeface="Cambria Math" panose="02040503050406030204" pitchFamily="18" charset="0"/>
                            <a:ea typeface="Dotum" panose="020B0600000101010101" pitchFamily="34" charset="-127"/>
                            <a:cs typeface="Times New Roman" panose="02020603050405020304" pitchFamily="18" charset="0"/>
                          </a:rPr>
                          <m:t>𝐸𝐴𝐷</m:t>
                        </m:r>
                      </m:e>
                    </m:acc>
                  </m:oMath>
                </a14:m>
                <a:r>
                  <a:rPr lang="fr-FR" sz="3500">
                    <a:effectLst/>
                    <a:latin typeface="Arial" panose="020B0604020202020204" pitchFamily="34" charset="0"/>
                    <a:ea typeface="Dotum" panose="020B0600000101010101" pitchFamily="34" charset="-127"/>
                    <a:cs typeface="Arial" panose="020B0604020202020204" pitchFamily="34" charset="0"/>
                  </a:rPr>
                  <a:t> (so </a:t>
                </a:r>
                <a:r>
                  <a:rPr lang="fr-FR" sz="3500">
                    <a:effectLst/>
                    <a:latin typeface="Arial" panose="020B0604020202020204" pitchFamily="34" charset="0"/>
                    <a:ea typeface="Dotum" panose="020B0600000101010101" pitchFamily="34" charset="-127"/>
                    <a:cs typeface="Arial" panose="020B0604020202020204" pitchFamily="34" charset="0"/>
                  </a:rPr>
                  <a:t>le </a:t>
                </a:r>
                <a:r>
                  <a:rPr lang="fr-FR" sz="3500" smtClean="0">
                    <a:effectLst/>
                    <a:latin typeface="Arial" panose="020B0604020202020204" pitchFamily="34" charset="0"/>
                    <a:ea typeface="Dotum" panose="020B0600000101010101" pitchFamily="34" charset="-127"/>
                    <a:cs typeface="Arial" panose="020B0604020202020204" pitchFamily="34" charset="0"/>
                  </a:rPr>
                  <a:t>trong)</a:t>
                </a:r>
                <a:r>
                  <a:rPr lang="en-US" sz="3500" smtClean="0">
                    <a:latin typeface="Arial" panose="020B0604020202020204" pitchFamily="34" charset="0"/>
                    <a:ea typeface="Dotum" panose="020B0600000101010101" pitchFamily="34" charset="-127"/>
                    <a:cs typeface="Arial" panose="020B0604020202020204" pitchFamily="34" charset="0"/>
                  </a:rPr>
                  <a:t>. </a:t>
                </a:r>
                <a:r>
                  <a:rPr lang="fr-FR" sz="3500" smtClean="0">
                    <a:effectLst/>
                    <a:latin typeface="Arial" panose="020B0604020202020204" pitchFamily="34" charset="0"/>
                    <a:ea typeface="Dotum" panose="020B0600000101010101" pitchFamily="34" charset="-127"/>
                    <a:cs typeface="Arial" panose="020B0604020202020204" pitchFamily="34" charset="0"/>
                  </a:rPr>
                  <a:t>Suy </a:t>
                </a:r>
                <a:r>
                  <a:rPr lang="fr-FR" sz="3500">
                    <a:effectLst/>
                    <a:latin typeface="Arial" panose="020B0604020202020204" pitchFamily="34" charset="0"/>
                    <a:ea typeface="Dotum" panose="020B0600000101010101" pitchFamily="34" charset="-127"/>
                    <a:cs typeface="Arial" panose="020B0604020202020204" pitchFamily="34" charset="0"/>
                  </a:rPr>
                  <a:t>ra </a:t>
                </a:r>
                <a14:m>
                  <m:oMath xmlns:m="http://schemas.openxmlformats.org/officeDocument/2006/math">
                    <m:acc>
                      <m:accPr>
                        <m:chr m:val="̂"/>
                        <m:ctrlPr>
                          <a:rPr lang="en-US" sz="3500" i="1">
                            <a:effectLst/>
                            <a:latin typeface="Cambria Math" panose="02040503050406030204" pitchFamily="18" charset="0"/>
                            <a:ea typeface="Dotum" panose="020B0600000101010101" pitchFamily="34" charset="-127"/>
                            <a:cs typeface="Times New Roman" panose="02020603050405020304" pitchFamily="18" charset="0"/>
                          </a:rPr>
                        </m:ctrlPr>
                      </m:accPr>
                      <m:e>
                        <m:r>
                          <a:rPr lang="fr-FR" sz="3500" i="1">
                            <a:effectLst/>
                            <a:latin typeface="Cambria Math" panose="02040503050406030204" pitchFamily="18" charset="0"/>
                            <a:ea typeface="Dotum" panose="020B0600000101010101" pitchFamily="34" charset="-127"/>
                            <a:cs typeface="Times New Roman" panose="02020603050405020304" pitchFamily="18" charset="0"/>
                          </a:rPr>
                          <m:t>𝐵𝐴𝐸</m:t>
                        </m:r>
                      </m:e>
                    </m:acc>
                    <m:r>
                      <a:rPr lang="fr-FR" sz="3500" i="1">
                        <a:effectLst/>
                        <a:latin typeface="Cambria Math" panose="02040503050406030204" pitchFamily="18" charset="0"/>
                        <a:ea typeface="Dotum" panose="020B0600000101010101" pitchFamily="34" charset="-127"/>
                        <a:cs typeface="Times New Roman" panose="02020603050405020304" pitchFamily="18" charset="0"/>
                      </a:rPr>
                      <m:t>=</m:t>
                    </m:r>
                    <m:acc>
                      <m:accPr>
                        <m:chr m:val="̂"/>
                        <m:ctrlPr>
                          <a:rPr lang="en-US" sz="3500" i="1">
                            <a:effectLst/>
                            <a:latin typeface="Cambria Math" panose="02040503050406030204" pitchFamily="18" charset="0"/>
                            <a:ea typeface="Dotum" panose="020B0600000101010101" pitchFamily="34" charset="-127"/>
                            <a:cs typeface="Times New Roman" panose="02020603050405020304" pitchFamily="18" charset="0"/>
                          </a:rPr>
                        </m:ctrlPr>
                      </m:accPr>
                      <m:e>
                        <m:r>
                          <a:rPr lang="fr-FR" sz="3500" i="1">
                            <a:effectLst/>
                            <a:latin typeface="Cambria Math" panose="02040503050406030204" pitchFamily="18" charset="0"/>
                            <a:ea typeface="Dotum" panose="020B0600000101010101" pitchFamily="34" charset="-127"/>
                            <a:cs typeface="Times New Roman" panose="02020603050405020304" pitchFamily="18" charset="0"/>
                          </a:rPr>
                          <m:t>𝐸𝐴𝐷</m:t>
                        </m:r>
                      </m:e>
                    </m:acc>
                  </m:oMath>
                </a14:m>
                <a:endParaRPr lang="en-US" sz="35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fr-FR" sz="3500">
                    <a:effectLst/>
                    <a:latin typeface="Arial" panose="020B0604020202020204" pitchFamily="34" charset="0"/>
                    <a:ea typeface="Dotum" panose="020B0600000101010101" pitchFamily="34" charset="-127"/>
                    <a:cs typeface="Arial" panose="020B0604020202020204" pitchFamily="34" charset="0"/>
                  </a:rPr>
                  <a:t>Vậy AE là tia phân giác của góc A của </a:t>
                </a:r>
                <a:r>
                  <a:rPr lang="fr-FR" sz="3500">
                    <a:effectLst/>
                    <a:latin typeface="Arial" panose="020B0604020202020204" pitchFamily="34" charset="0"/>
                    <a:ea typeface="Dotum" panose="020B0600000101010101" pitchFamily="34" charset="-127"/>
                    <a:cs typeface="Arial" panose="020B0604020202020204" pitchFamily="34" charset="0"/>
                  </a:rPr>
                  <a:t>hình </a:t>
                </a:r>
                <a:r>
                  <a:rPr lang="fr-FR" sz="3500" smtClean="0">
                    <a:effectLst/>
                    <a:latin typeface="Arial" panose="020B0604020202020204" pitchFamily="34" charset="0"/>
                    <a:ea typeface="Dotum" panose="020B0600000101010101" pitchFamily="34" charset="-127"/>
                    <a:cs typeface="Arial" panose="020B0604020202020204" pitchFamily="34" charset="0"/>
                  </a:rPr>
                  <a:t>     bình </a:t>
                </a:r>
                <a:r>
                  <a:rPr lang="fr-FR" sz="3500">
                    <a:effectLst/>
                    <a:latin typeface="Arial" panose="020B0604020202020204" pitchFamily="34" charset="0"/>
                    <a:ea typeface="Dotum" panose="020B0600000101010101" pitchFamily="34" charset="-127"/>
                    <a:cs typeface="Arial" panose="020B0604020202020204" pitchFamily="34" charset="0"/>
                  </a:rPr>
                  <a:t>hành ABCD.</a:t>
                </a:r>
                <a:endParaRPr lang="en-US" sz="35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fr-FR" sz="3500">
                    <a:effectLst/>
                    <a:latin typeface="Arial" panose="020B0604020202020204" pitchFamily="34" charset="0"/>
                    <a:ea typeface="Dotum" panose="020B0600000101010101" pitchFamily="34" charset="-127"/>
                    <a:cs typeface="Arial" panose="020B0604020202020204" pitchFamily="34" charset="0"/>
                  </a:rPr>
                  <a:t>Tia này không cắt cạnh CD.</a:t>
                </a:r>
                <a:endParaRPr lang="en-US" sz="35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fr-FR" sz="3500">
                    <a:effectLst/>
                    <a:latin typeface="Arial" panose="020B0604020202020204" pitchFamily="34" charset="0"/>
                    <a:ea typeface="Dotum" panose="020B0600000101010101" pitchFamily="34" charset="-127"/>
                    <a:cs typeface="Arial" panose="020B0604020202020204" pitchFamily="34" charset="0"/>
                  </a:rPr>
                  <a:t>b) Ta có EC = BC – BE = 5 – 3 = 2 cm.</a:t>
                </a:r>
                <a:endParaRPr lang="en-US" sz="35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5" name="Rectangle 4"/>
              <p:cNvSpPr>
                <a:spLocks noRot="1" noChangeAspect="1" noMove="1" noResize="1" noEditPoints="1" noAdjustHandles="1" noChangeArrowheads="1" noChangeShapeType="1" noTextEdit="1"/>
              </p:cNvSpPr>
              <p:nvPr/>
            </p:nvSpPr>
            <p:spPr>
              <a:xfrm>
                <a:off x="7640868" y="3562942"/>
                <a:ext cx="9976240" cy="6609758"/>
              </a:xfrm>
              <a:prstGeom prst="rect">
                <a:avLst/>
              </a:prstGeom>
              <a:blipFill>
                <a:blip r:embed="rId11"/>
                <a:stretch>
                  <a:fillRect l="-1772" r="-1833" b="-829"/>
                </a:stretch>
              </a:blipFill>
            </p:spPr>
            <p:txBody>
              <a:bodyPr/>
              <a:lstStyle/>
              <a:p>
                <a:r>
                  <a:rPr lang="en-US">
                    <a:noFill/>
                  </a:rPr>
                  <a:t> </a:t>
                </a:r>
              </a:p>
            </p:txBody>
          </p:sp>
        </mc:Fallback>
      </mc:AlternateContent>
    </p:spTree>
    <p:extLst>
      <p:ext uri="{BB962C8B-B14F-4D97-AF65-F5344CB8AC3E}">
        <p14:creationId xmlns:p14="http://schemas.microsoft.com/office/powerpoint/2010/main" val="3437516348"/>
      </p:ext>
    </p:extLst>
  </p:cSld>
  <p:clrMapOvr>
    <a:masterClrMapping/>
  </p:clrMapOvr>
  <mc:AlternateContent xmlns:mc="http://schemas.openxmlformats.org/markup-compatibility/2006">
    <mc:Choice xmlns:p14="http://schemas.microsoft.com/office/powerpoint/2010/main" Requires="p14">
      <p:transition spd="med" p14:dur="700">
        <p:split orient="vert"/>
      </p:transition>
    </mc:Choice>
    <mc:Fallback>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barn(inVertical)">
                                      <p:cBhvr>
                                        <p:cTn id="12" dur="500"/>
                                        <p:tgtEl>
                                          <p:spTgt spid="2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up)">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0" end="0"/>
                                            </p:txEl>
                                          </p:spTgt>
                                        </p:tgtEl>
                                        <p:attrNameLst>
                                          <p:attrName>style.visibility</p:attrName>
                                        </p:attrNameLst>
                                      </p:cBhvr>
                                      <p:to>
                                        <p:strVal val="visible"/>
                                      </p:to>
                                    </p:set>
                                    <p:animEffect transition="in" filter="fade">
                                      <p:cBhvr>
                                        <p:cTn id="22" dur="500"/>
                                        <p:tgtEl>
                                          <p:spTgt spid="5">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5">
                                            <p:txEl>
                                              <p:pRg st="1" end="1"/>
                                            </p:txEl>
                                          </p:spTgt>
                                        </p:tgtEl>
                                        <p:attrNameLst>
                                          <p:attrName>style.visibility</p:attrName>
                                        </p:attrNameLst>
                                      </p:cBhvr>
                                      <p:to>
                                        <p:strVal val="visible"/>
                                      </p:to>
                                    </p:set>
                                    <p:animEffect transition="in" filter="wipe(down)">
                                      <p:cBhvr>
                                        <p:cTn id="27" dur="500"/>
                                        <p:tgtEl>
                                          <p:spTgt spid="5">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
                                            <p:txEl>
                                              <p:pRg st="2" end="2"/>
                                            </p:txEl>
                                          </p:spTgt>
                                        </p:tgtEl>
                                        <p:attrNameLst>
                                          <p:attrName>style.visibility</p:attrName>
                                        </p:attrNameLst>
                                      </p:cBhvr>
                                      <p:to>
                                        <p:strVal val="visible"/>
                                      </p:to>
                                    </p:set>
                                    <p:animEffect transition="in" filter="fade">
                                      <p:cBhvr>
                                        <p:cTn id="32" dur="500"/>
                                        <p:tgtEl>
                                          <p:spTgt spid="5">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5">
                                            <p:txEl>
                                              <p:pRg st="3" end="3"/>
                                            </p:txEl>
                                          </p:spTgt>
                                        </p:tgtEl>
                                        <p:attrNameLst>
                                          <p:attrName>style.visibility</p:attrName>
                                        </p:attrNameLst>
                                      </p:cBhvr>
                                      <p:to>
                                        <p:strVal val="visible"/>
                                      </p:to>
                                    </p:set>
                                    <p:animEffect transition="in" filter="barn(inVertical)">
                                      <p:cBhvr>
                                        <p:cTn id="37" dur="500"/>
                                        <p:tgtEl>
                                          <p:spTgt spid="5">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5">
                                            <p:txEl>
                                              <p:pRg st="4" end="4"/>
                                            </p:txEl>
                                          </p:spTgt>
                                        </p:tgtEl>
                                        <p:attrNameLst>
                                          <p:attrName>style.visibility</p:attrName>
                                        </p:attrNameLst>
                                      </p:cBhvr>
                                      <p:to>
                                        <p:strVal val="visible"/>
                                      </p:to>
                                    </p:set>
                                    <p:animEffect transition="in" filter="fade">
                                      <p:cBhvr>
                                        <p:cTn id="42" dur="500"/>
                                        <p:tgtEl>
                                          <p:spTgt spid="5">
                                            <p:txEl>
                                              <p:pRg st="4" end="4"/>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5">
                                            <p:txEl>
                                              <p:pRg st="5" end="5"/>
                                            </p:txEl>
                                          </p:spTgt>
                                        </p:tgtEl>
                                        <p:attrNameLst>
                                          <p:attrName>style.visibility</p:attrName>
                                        </p:attrNameLst>
                                      </p:cBhvr>
                                      <p:to>
                                        <p:strVal val="visible"/>
                                      </p:to>
                                    </p:set>
                                    <p:animEffect transition="in" filter="fade">
                                      <p:cBhvr>
                                        <p:cTn id="47" dur="500"/>
                                        <p:tgtEl>
                                          <p:spTgt spid="5">
                                            <p:txEl>
                                              <p:pRg st="5" end="5"/>
                                            </p:txEl>
                                          </p:spTgt>
                                        </p:tgtEl>
                                      </p:cBhvr>
                                    </p:animEffect>
                                    <p:anim calcmode="lin" valueType="num">
                                      <p:cBhvr>
                                        <p:cTn id="48"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49" dur="500" fill="hold"/>
                                        <p:tgtEl>
                                          <p:spTgt spid="5">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0"/>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16981210" y="8914906"/>
            <a:ext cx="1294758" cy="1372094"/>
          </a:xfrm>
          <a:prstGeom prst="rect">
            <a:avLst/>
          </a:prstGeom>
        </p:spPr>
      </p:pic>
      <p:sp>
        <p:nvSpPr>
          <p:cNvPr id="2" name="Rectangle 1"/>
          <p:cNvSpPr/>
          <p:nvPr/>
        </p:nvSpPr>
        <p:spPr>
          <a:xfrm>
            <a:off x="1533466" y="1927264"/>
            <a:ext cx="15154334" cy="875048"/>
          </a:xfrm>
          <a:prstGeom prst="rect">
            <a:avLst/>
          </a:prstGeom>
        </p:spPr>
        <p:txBody>
          <a:bodyPr wrap="square">
            <a:spAutoFit/>
          </a:bodyPr>
          <a:lstStyle/>
          <a:p>
            <a:pPr marL="0" marR="0" lvl="0" indent="0" algn="l" defTabSz="914400" rtl="0" eaLnBrk="1" fontAlgn="auto" latinLnBrk="0" hangingPunct="1">
              <a:lnSpc>
                <a:spcPct val="150000"/>
              </a:lnSpc>
              <a:spcBef>
                <a:spcPts val="0"/>
              </a:spcBef>
              <a:spcAft>
                <a:spcPts val="1200"/>
              </a:spcAft>
              <a:buClrTx/>
              <a:buSzTx/>
              <a:buFontTx/>
              <a:buNone/>
              <a:tabLst/>
              <a:defRPr/>
            </a:pPr>
            <a:r>
              <a:rPr kumimoji="0" lang="en-US" sz="38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endParaRPr kumimoji="0" lang="en-US" sz="3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pic>
        <p:nvPicPr>
          <p:cNvPr id="21" name="Picture 20">
            <a:extLst>
              <a:ext uri="{FF2B5EF4-FFF2-40B4-BE49-F238E27FC236}">
                <a16:creationId xmlns:a16="http://schemas.microsoft.com/office/drawing/2014/main" id="{32FDB9AB-211F-FC7E-983B-6E295251913D}"/>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41"/>
              </a:ext>
            </a:extLst>
          </a:blip>
          <a:srcRect/>
          <a:stretch>
            <a:fillRect/>
          </a:stretch>
        </p:blipFill>
        <p:spPr>
          <a:xfrm flipH="1">
            <a:off x="273108" y="9039282"/>
            <a:ext cx="907825" cy="1014102"/>
          </a:xfrm>
          <a:prstGeom prst="rect">
            <a:avLst/>
          </a:prstGeom>
        </p:spPr>
      </p:pic>
      <p:sp>
        <p:nvSpPr>
          <p:cNvPr id="10" name="Rectangle 9"/>
          <p:cNvSpPr/>
          <p:nvPr/>
        </p:nvSpPr>
        <p:spPr>
          <a:xfrm>
            <a:off x="735042" y="-38100"/>
            <a:ext cx="16790958" cy="3667671"/>
          </a:xfrm>
          <a:prstGeom prst="rect">
            <a:avLst/>
          </a:prstGeom>
        </p:spPr>
        <p:txBody>
          <a:bodyPr wrap="square">
            <a:spAutoFit/>
          </a:bodyPr>
          <a:lstStyle/>
          <a:p>
            <a:pPr algn="just">
              <a:lnSpc>
                <a:spcPct val="150000"/>
              </a:lnSpc>
              <a:spcAft>
                <a:spcPts val="800"/>
              </a:spcAft>
            </a:pPr>
            <a:r>
              <a:rPr lang="en-US" sz="3800" b="1" u="sng" err="1" smtClean="0">
                <a:solidFill>
                  <a:srgbClr val="C00000"/>
                </a:solidFill>
                <a:latin typeface="Arial" panose="020B0604020202020204" pitchFamily="34" charset="0"/>
                <a:cs typeface="Arial" panose="020B0604020202020204" pitchFamily="34" charset="0"/>
              </a:rPr>
              <a:t>Bài</a:t>
            </a:r>
            <a:r>
              <a:rPr lang="en-US" sz="3800" b="1" u="sng" smtClean="0">
                <a:solidFill>
                  <a:srgbClr val="C00000"/>
                </a:solidFill>
                <a:latin typeface="Arial" panose="020B0604020202020204" pitchFamily="34" charset="0"/>
                <a:cs typeface="Arial" panose="020B0604020202020204" pitchFamily="34" charset="0"/>
              </a:rPr>
              <a:t> </a:t>
            </a:r>
            <a:r>
              <a:rPr lang="en-US" sz="3800" b="1" u="sng" smtClean="0">
                <a:solidFill>
                  <a:srgbClr val="C00000"/>
                </a:solidFill>
                <a:latin typeface="Arial" panose="020B0604020202020204" pitchFamily="34" charset="0"/>
                <a:cs typeface="Arial" panose="020B0604020202020204" pitchFamily="34" charset="0"/>
              </a:rPr>
              <a:t>3.23 </a:t>
            </a:r>
            <a:r>
              <a:rPr lang="en-US" sz="3800" b="1" u="sng" dirty="0" smtClean="0">
                <a:solidFill>
                  <a:srgbClr val="C00000"/>
                </a:solidFill>
                <a:latin typeface="Arial" panose="020B0604020202020204" pitchFamily="34" charset="0"/>
                <a:cs typeface="Arial" panose="020B0604020202020204" pitchFamily="34" charset="0"/>
              </a:rPr>
              <a:t>(</a:t>
            </a:r>
            <a:r>
              <a:rPr lang="en-US" sz="3800" b="1" u="sng" smtClean="0">
                <a:solidFill>
                  <a:srgbClr val="C00000"/>
                </a:solidFill>
                <a:latin typeface="Arial" panose="020B0604020202020204" pitchFamily="34" charset="0"/>
                <a:cs typeface="Arial" panose="020B0604020202020204" pitchFamily="34" charset="0"/>
              </a:rPr>
              <a:t>SGK </a:t>
            </a:r>
            <a:r>
              <a:rPr lang="en-US" sz="3800" b="1" u="sng" smtClean="0">
                <a:solidFill>
                  <a:srgbClr val="C00000"/>
                </a:solidFill>
                <a:latin typeface="Arial" panose="020B0604020202020204" pitchFamily="34" charset="0"/>
                <a:cs typeface="Arial" panose="020B0604020202020204" pitchFamily="34" charset="0"/>
              </a:rPr>
              <a:t>– tr63)</a:t>
            </a:r>
            <a:r>
              <a:rPr lang="en-US" sz="3800" b="1" smtClean="0">
                <a:solidFill>
                  <a:srgbClr val="C00000"/>
                </a:solidFill>
                <a:latin typeface="Arial" panose="020B0604020202020204" pitchFamily="34" charset="0"/>
                <a:cs typeface="Arial" panose="020B0604020202020204" pitchFamily="34" charset="0"/>
              </a:rPr>
              <a:t> </a:t>
            </a:r>
            <a:r>
              <a:rPr lang="en-US" sz="3600" smtClean="0">
                <a:latin typeface="Arial" panose="020B0604020202020204" pitchFamily="34" charset="0"/>
                <a:ea typeface="Calibri" panose="020F0502020204030204" pitchFamily="34" charset="0"/>
                <a:cs typeface="Times New Roman" panose="02020603050405020304" pitchFamily="18" charset="0"/>
              </a:rPr>
              <a:t>Cho </a:t>
            </a:r>
            <a:r>
              <a:rPr lang="en-US" sz="3600">
                <a:latin typeface="Arial" panose="020B0604020202020204" pitchFamily="34" charset="0"/>
                <a:ea typeface="Calibri" panose="020F0502020204030204" pitchFamily="34" charset="0"/>
                <a:cs typeface="Times New Roman" panose="02020603050405020304" pitchFamily="18" charset="0"/>
              </a:rPr>
              <a:t>hình bình hành ABCD. Lấy điểm E sao cho B là trung điểm của AE, lấy điểm F sao cho C là trung điểm của DF. Chứng minh </a:t>
            </a:r>
            <a:r>
              <a:rPr lang="en-US" sz="3600">
                <a:latin typeface="Arial" panose="020B0604020202020204" pitchFamily="34" charset="0"/>
                <a:ea typeface="Calibri" panose="020F0502020204030204" pitchFamily="34" charset="0"/>
                <a:cs typeface="Times New Roman" panose="02020603050405020304" pitchFamily="18" charset="0"/>
              </a:rPr>
              <a:t>rằng</a:t>
            </a:r>
            <a:r>
              <a:rPr lang="en-US" sz="3600" smtClean="0">
                <a:latin typeface="Arial" panose="020B0604020202020204" pitchFamily="34" charset="0"/>
                <a:ea typeface="Calibri" panose="020F0502020204030204" pitchFamily="34" charset="0"/>
                <a:cs typeface="Times New Roman" panose="02020603050405020304" pitchFamily="18" charset="0"/>
              </a:rPr>
              <a:t>:</a:t>
            </a:r>
            <a:endParaRPr lang="en-US" sz="3600">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US" sz="3600">
                <a:latin typeface="Arial" panose="020B0604020202020204" pitchFamily="34" charset="0"/>
                <a:ea typeface="Calibri" panose="020F0502020204030204" pitchFamily="34" charset="0"/>
                <a:cs typeface="Times New Roman" panose="02020603050405020304" pitchFamily="18" charset="0"/>
              </a:rPr>
              <a:t>a) Hai tứ giác AEFD, ABFC là những hình bình </a:t>
            </a:r>
            <a:r>
              <a:rPr lang="en-US" sz="3600">
                <a:latin typeface="Arial" panose="020B0604020202020204" pitchFamily="34" charset="0"/>
                <a:ea typeface="Calibri" panose="020F0502020204030204" pitchFamily="34" charset="0"/>
                <a:cs typeface="Times New Roman" panose="02020603050405020304" pitchFamily="18" charset="0"/>
              </a:rPr>
              <a:t>hành</a:t>
            </a:r>
            <a:r>
              <a:rPr lang="en-US" sz="3600" smtClean="0">
                <a:latin typeface="Arial" panose="020B0604020202020204" pitchFamily="34" charset="0"/>
                <a:ea typeface="Calibri" panose="020F0502020204030204" pitchFamily="34" charset="0"/>
                <a:cs typeface="Times New Roman" panose="02020603050405020304" pitchFamily="18" charset="0"/>
              </a:rPr>
              <a:t>;</a:t>
            </a:r>
            <a:endParaRPr lang="en-US" sz="3600">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US" sz="3600">
                <a:latin typeface="Arial" panose="020B0604020202020204" pitchFamily="34" charset="0"/>
                <a:ea typeface="Calibri" panose="020F0502020204030204" pitchFamily="34" charset="0"/>
                <a:cs typeface="Times New Roman" panose="02020603050405020304" pitchFamily="18" charset="0"/>
              </a:rPr>
              <a:t>b) Các trung điểm của ba đoạn thẳng AF, DE, BC trùng nhau.</a:t>
            </a:r>
            <a:endParaRPr lang="vi-VN" sz="3600" dirty="0">
              <a:solidFill>
                <a:srgbClr val="000000"/>
              </a:solidFill>
              <a:latin typeface="Open Sans"/>
            </a:endParaRPr>
          </a:p>
        </p:txBody>
      </p:sp>
      <p:sp>
        <p:nvSpPr>
          <p:cNvPr id="12" name="TextBox 11"/>
          <p:cNvSpPr txBox="1"/>
          <p:nvPr/>
        </p:nvSpPr>
        <p:spPr>
          <a:xfrm>
            <a:off x="7987521" y="3582769"/>
            <a:ext cx="2286000" cy="646331"/>
          </a:xfrm>
          <a:prstGeom prst="rect">
            <a:avLst/>
          </a:prstGeom>
          <a:noFill/>
        </p:spPr>
        <p:txBody>
          <a:bodyPr wrap="square" rtlCol="0">
            <a:spAutoFit/>
          </a:bodyPr>
          <a:lstStyle/>
          <a:p>
            <a:pPr algn="ctr"/>
            <a:r>
              <a:rPr lang="en-US" sz="3600" b="1" i="1" u="sng" dirty="0" err="1" smtClean="0">
                <a:solidFill>
                  <a:schemeClr val="tx2"/>
                </a:solidFill>
                <a:latin typeface="Arial" panose="020B0604020202020204" pitchFamily="34" charset="0"/>
                <a:cs typeface="Arial" panose="020B0604020202020204" pitchFamily="34" charset="0"/>
              </a:rPr>
              <a:t>Giải</a:t>
            </a:r>
            <a:endParaRPr lang="en-US" sz="3600" b="1" i="1" u="sng" dirty="0">
              <a:solidFill>
                <a:schemeClr val="tx2"/>
              </a:solidFill>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42">
            <a:extLst>
              <a:ext uri="{BEBA8EAE-BF5A-486C-A8C5-ECC9F3942E4B}">
                <a14:imgProps xmlns:a14="http://schemas.microsoft.com/office/drawing/2010/main">
                  <a14:imgLayer r:embed="rId43">
                    <a14:imgEffect>
                      <a14:sharpenSoften amount="50000"/>
                    </a14:imgEffect>
                    <a14:imgEffect>
                      <a14:brightnessContrast contrast="-40000"/>
                    </a14:imgEffect>
                  </a14:imgLayer>
                </a14:imgProps>
              </a:ext>
            </a:extLst>
          </a:blip>
          <a:stretch>
            <a:fillRect/>
          </a:stretch>
        </p:blipFill>
        <p:spPr>
          <a:xfrm>
            <a:off x="685800" y="4381500"/>
            <a:ext cx="5597580" cy="3416703"/>
          </a:xfrm>
          <a:prstGeom prst="rect">
            <a:avLst/>
          </a:prstGeom>
        </p:spPr>
      </p:pic>
      <mc:AlternateContent xmlns:mc="http://schemas.openxmlformats.org/markup-compatibility/2006">
        <mc:Choice xmlns:a14="http://schemas.microsoft.com/office/drawing/2010/main" Requires="a14">
          <p:sp>
            <p:nvSpPr>
              <p:cNvPr id="5" name="Rectangle 4"/>
              <p:cNvSpPr/>
              <p:nvPr/>
            </p:nvSpPr>
            <p:spPr>
              <a:xfrm>
                <a:off x="6769768" y="4233110"/>
                <a:ext cx="11201400" cy="6086987"/>
              </a:xfrm>
              <a:prstGeom prst="rect">
                <a:avLst/>
              </a:prstGeom>
            </p:spPr>
            <p:txBody>
              <a:bodyPr wrap="square">
                <a:spAutoFit/>
              </a:bodyPr>
              <a:lstStyle/>
              <a:p>
                <a:pPr algn="just">
                  <a:lnSpc>
                    <a:spcPct val="150000"/>
                  </a:lnSpc>
                </a:pPr>
                <a:r>
                  <a:rPr lang="en-US" sz="3500">
                    <a:latin typeface="Arial" panose="020B0604020202020204" pitchFamily="34" charset="0"/>
                    <a:ea typeface="Arial" panose="020B0604020202020204" pitchFamily="34" charset="0"/>
                    <a:cs typeface="Arial" panose="020B0604020202020204" pitchFamily="34" charset="0"/>
                  </a:rPr>
                  <a:t>a) B là trung điểm của AE nên AE = AB + BE = AB </a:t>
                </a:r>
                <a14:m>
                  <m:oMath xmlns:m="http://schemas.openxmlformats.org/officeDocument/2006/math">
                    <m:r>
                      <a:rPr lang="en-US" sz="3500" i="1">
                        <a:latin typeface="Cambria Math" panose="02040503050406030204" pitchFamily="18" charset="0"/>
                        <a:ea typeface="Arial" panose="020B0604020202020204" pitchFamily="34" charset="0"/>
                        <a:cs typeface="Times New Roman" panose="02020603050405020304" pitchFamily="18" charset="0"/>
                      </a:rPr>
                      <m:t>×</m:t>
                    </m:r>
                  </m:oMath>
                </a14:m>
                <a:r>
                  <a:rPr lang="en-US" sz="3500">
                    <a:latin typeface="Arial" panose="020B0604020202020204" pitchFamily="34" charset="0"/>
                    <a:ea typeface="Dotum" panose="020B0600000101010101" pitchFamily="34" charset="-127"/>
                    <a:cs typeface="Arial" panose="020B0604020202020204" pitchFamily="34" charset="0"/>
                  </a:rPr>
                  <a:t> 2</a:t>
                </a:r>
                <a:endParaRPr lang="en-US" sz="3500">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en-US" sz="3500">
                    <a:latin typeface="Arial" panose="020B0604020202020204" pitchFamily="34" charset="0"/>
                    <a:ea typeface="Dotum" panose="020B0600000101010101" pitchFamily="34" charset="-127"/>
                    <a:cs typeface="Arial" panose="020B0604020202020204" pitchFamily="34" charset="0"/>
                  </a:rPr>
                  <a:t>C là trung điểm của DF nên DF = DC + CF = DC </a:t>
                </a:r>
                <a14:m>
                  <m:oMath xmlns:m="http://schemas.openxmlformats.org/officeDocument/2006/math">
                    <m:r>
                      <a:rPr lang="en-US" sz="3500" i="1">
                        <a:latin typeface="Cambria Math" panose="02040503050406030204" pitchFamily="18" charset="0"/>
                        <a:ea typeface="Dotum" panose="020B0600000101010101" pitchFamily="34" charset="-127"/>
                        <a:cs typeface="Times New Roman" panose="02020603050405020304" pitchFamily="18" charset="0"/>
                      </a:rPr>
                      <m:t>×</m:t>
                    </m:r>
                  </m:oMath>
                </a14:m>
                <a:r>
                  <a:rPr lang="en-US" sz="3500">
                    <a:latin typeface="Arial" panose="020B0604020202020204" pitchFamily="34" charset="0"/>
                    <a:ea typeface="Dotum" panose="020B0600000101010101" pitchFamily="34" charset="-127"/>
                    <a:cs typeface="Arial" panose="020B0604020202020204" pitchFamily="34" charset="0"/>
                  </a:rPr>
                  <a:t> 2</a:t>
                </a:r>
                <a:endParaRPr lang="en-US" sz="3500">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en-US" sz="3500">
                    <a:latin typeface="Arial" panose="020B0604020202020204" pitchFamily="34" charset="0"/>
                    <a:ea typeface="Dotum" panose="020B0600000101010101" pitchFamily="34" charset="-127"/>
                    <a:cs typeface="Arial" panose="020B0604020202020204" pitchFamily="34" charset="0"/>
                  </a:rPr>
                  <a:t>Do ABCD là hình bình hành nên AB = DC, AB // DC</a:t>
                </a:r>
                <a:endParaRPr lang="en-US" sz="3500">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en-US" sz="3500">
                    <a:latin typeface="Arial" panose="020B0604020202020204" pitchFamily="34" charset="0"/>
                    <a:ea typeface="Arial" panose="020B0604020202020204" pitchFamily="34" charset="0"/>
                    <a:cs typeface="Arial" panose="020B0604020202020204" pitchFamily="34" charset="0"/>
                  </a:rPr>
                  <a:t>Suy ra AE = DF, AE // DF </a:t>
                </a:r>
                <a14:m>
                  <m:oMath xmlns:m="http://schemas.openxmlformats.org/officeDocument/2006/math">
                    <m:r>
                      <a:rPr lang="en-US" sz="3500" i="1">
                        <a:latin typeface="Cambria Math" panose="02040503050406030204" pitchFamily="18" charset="0"/>
                        <a:ea typeface="Arial" panose="020B0604020202020204" pitchFamily="34" charset="0"/>
                        <a:cs typeface="Times New Roman" panose="02020603050405020304" pitchFamily="18" charset="0"/>
                      </a:rPr>
                      <m:t>→</m:t>
                    </m:r>
                  </m:oMath>
                </a14:m>
                <a:r>
                  <a:rPr lang="en-US" sz="3500">
                    <a:latin typeface="Arial" panose="020B0604020202020204" pitchFamily="34" charset="0"/>
                    <a:ea typeface="Arial" panose="020B0604020202020204" pitchFamily="34" charset="0"/>
                    <a:cs typeface="Arial" panose="020B0604020202020204" pitchFamily="34" charset="0"/>
                  </a:rPr>
                  <a:t> AEFD là hình bình hành</a:t>
                </a:r>
              </a:p>
              <a:p>
                <a:pPr algn="just">
                  <a:lnSpc>
                    <a:spcPct val="150000"/>
                  </a:lnSpc>
                </a:pPr>
                <a:r>
                  <a:rPr lang="en-US" sz="3500">
                    <a:latin typeface="Arial" panose="020B0604020202020204" pitchFamily="34" charset="0"/>
                    <a:ea typeface="Arial" panose="020B0604020202020204" pitchFamily="34" charset="0"/>
                    <a:cs typeface="Arial" panose="020B0604020202020204" pitchFamily="34" charset="0"/>
                  </a:rPr>
                  <a:t>Vì AB = </a:t>
                </a:r>
                <a14:m>
                  <m:oMath xmlns:m="http://schemas.openxmlformats.org/officeDocument/2006/math">
                    <m:f>
                      <m:fPr>
                        <m:ctrlPr>
                          <a:rPr lang="en-US" sz="3500" i="1">
                            <a:latin typeface="Cambria Math" panose="02040503050406030204" pitchFamily="18" charset="0"/>
                            <a:ea typeface="Arial" panose="020B0604020202020204" pitchFamily="34" charset="0"/>
                            <a:cs typeface="Times New Roman" panose="02020603050405020304" pitchFamily="18" charset="0"/>
                          </a:rPr>
                        </m:ctrlPr>
                      </m:fPr>
                      <m:num>
                        <m:r>
                          <a:rPr lang="en-US" sz="3500" i="1">
                            <a:latin typeface="Cambria Math" panose="02040503050406030204" pitchFamily="18" charset="0"/>
                            <a:ea typeface="Arial" panose="020B0604020202020204" pitchFamily="34" charset="0"/>
                            <a:cs typeface="Times New Roman" panose="02020603050405020304" pitchFamily="18" charset="0"/>
                          </a:rPr>
                          <m:t>𝐴𝐸</m:t>
                        </m:r>
                      </m:num>
                      <m:den>
                        <m:r>
                          <a:rPr lang="en-US" sz="3500" i="1">
                            <a:latin typeface="Cambria Math" panose="02040503050406030204" pitchFamily="18" charset="0"/>
                            <a:ea typeface="Arial" panose="020B0604020202020204" pitchFamily="34" charset="0"/>
                            <a:cs typeface="Times New Roman" panose="02020603050405020304" pitchFamily="18" charset="0"/>
                          </a:rPr>
                          <m:t>2</m:t>
                        </m:r>
                      </m:den>
                    </m:f>
                  </m:oMath>
                </a14:m>
                <a:r>
                  <a:rPr lang="en-US" sz="3500">
                    <a:latin typeface="Arial" panose="020B0604020202020204" pitchFamily="34" charset="0"/>
                    <a:ea typeface="Dotum" panose="020B0600000101010101" pitchFamily="34" charset="-127"/>
                    <a:cs typeface="Arial" panose="020B0604020202020204" pitchFamily="34" charset="0"/>
                  </a:rPr>
                  <a:t>; CF = </a:t>
                </a:r>
                <a14:m>
                  <m:oMath xmlns:m="http://schemas.openxmlformats.org/officeDocument/2006/math">
                    <m:f>
                      <m:fPr>
                        <m:ctrlPr>
                          <a:rPr lang="en-US" sz="3500" i="1">
                            <a:latin typeface="Cambria Math" panose="02040503050406030204" pitchFamily="18" charset="0"/>
                            <a:ea typeface="Dotum" panose="020B0600000101010101" pitchFamily="34" charset="-127"/>
                            <a:cs typeface="Times New Roman" panose="02020603050405020304" pitchFamily="18" charset="0"/>
                          </a:rPr>
                        </m:ctrlPr>
                      </m:fPr>
                      <m:num>
                        <m:r>
                          <a:rPr lang="en-US" sz="3500" i="1">
                            <a:latin typeface="Cambria Math" panose="02040503050406030204" pitchFamily="18" charset="0"/>
                            <a:ea typeface="Dotum" panose="020B0600000101010101" pitchFamily="34" charset="-127"/>
                            <a:cs typeface="Times New Roman" panose="02020603050405020304" pitchFamily="18" charset="0"/>
                          </a:rPr>
                          <m:t>𝐷𝐹</m:t>
                        </m:r>
                      </m:num>
                      <m:den>
                        <m:r>
                          <a:rPr lang="en-US" sz="3500" i="1">
                            <a:latin typeface="Cambria Math" panose="02040503050406030204" pitchFamily="18" charset="0"/>
                            <a:ea typeface="Dotum" panose="020B0600000101010101" pitchFamily="34" charset="-127"/>
                            <a:cs typeface="Times New Roman" panose="02020603050405020304" pitchFamily="18" charset="0"/>
                          </a:rPr>
                          <m:t>2</m:t>
                        </m:r>
                      </m:den>
                    </m:f>
                  </m:oMath>
                </a14:m>
                <a:r>
                  <a:rPr lang="en-US" sz="3500">
                    <a:latin typeface="Arial" panose="020B0604020202020204" pitchFamily="34" charset="0"/>
                    <a:ea typeface="Dotum" panose="020B0600000101010101" pitchFamily="34" charset="-127"/>
                    <a:cs typeface="Arial" panose="020B0604020202020204" pitchFamily="34" charset="0"/>
                  </a:rPr>
                  <a:t>; AB = DC nên AB = CF</a:t>
                </a:r>
                <a:endParaRPr lang="en-US" sz="3500">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en-US" sz="3500">
                    <a:latin typeface="Arial" panose="020B0604020202020204" pitchFamily="34" charset="0"/>
                    <a:ea typeface="Arial" panose="020B0604020202020204" pitchFamily="34" charset="0"/>
                    <a:cs typeface="Arial" panose="020B0604020202020204" pitchFamily="34" charset="0"/>
                  </a:rPr>
                  <a:t>AE // DF </a:t>
                </a:r>
                <a14:m>
                  <m:oMath xmlns:m="http://schemas.openxmlformats.org/officeDocument/2006/math">
                    <m:r>
                      <a:rPr lang="en-US" sz="3500" i="1">
                        <a:latin typeface="Cambria Math" panose="02040503050406030204" pitchFamily="18" charset="0"/>
                        <a:ea typeface="Arial" panose="020B0604020202020204" pitchFamily="34" charset="0"/>
                        <a:cs typeface="Times New Roman" panose="02020603050405020304" pitchFamily="18" charset="0"/>
                      </a:rPr>
                      <m:t>→</m:t>
                    </m:r>
                  </m:oMath>
                </a14:m>
                <a:r>
                  <a:rPr lang="en-US" sz="3500">
                    <a:latin typeface="Arial" panose="020B0604020202020204" pitchFamily="34" charset="0"/>
                    <a:ea typeface="Dotum" panose="020B0600000101010101" pitchFamily="34" charset="-127"/>
                    <a:cs typeface="Arial" panose="020B0604020202020204" pitchFamily="34" charset="0"/>
                  </a:rPr>
                  <a:t> AB // CF</a:t>
                </a:r>
                <a:endParaRPr lang="en-US" sz="3500">
                  <a:latin typeface="Arial" panose="020B0604020202020204" pitchFamily="34" charset="0"/>
                  <a:ea typeface="Arial" panose="020B0604020202020204" pitchFamily="34" charset="0"/>
                  <a:cs typeface="Arial" panose="020B0604020202020204" pitchFamily="34" charset="0"/>
                </a:endParaRPr>
              </a:p>
              <a:p>
                <a:pPr algn="just">
                  <a:lnSpc>
                    <a:spcPct val="150000"/>
                  </a:lnSpc>
                </a:pPr>
                <a14:m>
                  <m:oMath xmlns:m="http://schemas.openxmlformats.org/officeDocument/2006/math">
                    <m:r>
                      <a:rPr lang="en-US" sz="3500" i="1">
                        <a:latin typeface="Cambria Math" panose="02040503050406030204" pitchFamily="18" charset="0"/>
                        <a:ea typeface="Arial" panose="020B0604020202020204" pitchFamily="34" charset="0"/>
                        <a:cs typeface="Times New Roman" panose="02020603050405020304" pitchFamily="18" charset="0"/>
                      </a:rPr>
                      <m:t>→</m:t>
                    </m:r>
                  </m:oMath>
                </a14:m>
                <a:r>
                  <a:rPr lang="en-US" sz="3500">
                    <a:latin typeface="Arial" panose="020B0604020202020204" pitchFamily="34" charset="0"/>
                    <a:ea typeface="Dotum" panose="020B0600000101010101" pitchFamily="34" charset="-127"/>
                    <a:cs typeface="Arial" panose="020B0604020202020204" pitchFamily="34" charset="0"/>
                  </a:rPr>
                  <a:t> ABFC là hình </a:t>
                </a:r>
                <a:r>
                  <a:rPr lang="en-US" sz="3500">
                    <a:latin typeface="Arial" panose="020B0604020202020204" pitchFamily="34" charset="0"/>
                    <a:ea typeface="Dotum" panose="020B0600000101010101" pitchFamily="34" charset="-127"/>
                    <a:cs typeface="Arial" panose="020B0604020202020204" pitchFamily="34" charset="0"/>
                  </a:rPr>
                  <a:t>bình </a:t>
                </a:r>
                <a:r>
                  <a:rPr lang="en-US" sz="3500" smtClean="0">
                    <a:latin typeface="Arial" panose="020B0604020202020204" pitchFamily="34" charset="0"/>
                    <a:ea typeface="Dotum" panose="020B0600000101010101" pitchFamily="34" charset="-127"/>
                    <a:cs typeface="Arial" panose="020B0604020202020204" pitchFamily="34" charset="0"/>
                  </a:rPr>
                  <a:t>hành</a:t>
                </a:r>
                <a:endParaRPr lang="en-US" sz="3500">
                  <a:latin typeface="Arial" panose="020B0604020202020204" pitchFamily="34" charset="0"/>
                  <a:ea typeface="Arial" panose="020B0604020202020204" pitchFamily="34" charset="0"/>
                  <a:cs typeface="Arial" panose="020B0604020202020204" pitchFamily="34" charset="0"/>
                </a:endParaRPr>
              </a:p>
            </p:txBody>
          </p:sp>
        </mc:Choice>
        <mc:Fallback>
          <p:sp>
            <p:nvSpPr>
              <p:cNvPr id="5" name="Rectangle 4"/>
              <p:cNvSpPr>
                <a:spLocks noRot="1" noChangeAspect="1" noMove="1" noResize="1" noEditPoints="1" noAdjustHandles="1" noChangeArrowheads="1" noChangeShapeType="1" noTextEdit="1"/>
              </p:cNvSpPr>
              <p:nvPr/>
            </p:nvSpPr>
            <p:spPr>
              <a:xfrm>
                <a:off x="6769768" y="4233110"/>
                <a:ext cx="11201400" cy="6086987"/>
              </a:xfrm>
              <a:prstGeom prst="rect">
                <a:avLst/>
              </a:prstGeom>
              <a:blipFill>
                <a:blip r:embed="rId44"/>
                <a:stretch>
                  <a:fillRect l="-1633" b="-1001"/>
                </a:stretch>
              </a:blipFill>
            </p:spPr>
            <p:txBody>
              <a:bodyPr/>
              <a:lstStyle/>
              <a:p>
                <a:r>
                  <a:rPr lang="en-US">
                    <a:noFill/>
                  </a:rPr>
                  <a:t> </a:t>
                </a:r>
              </a:p>
            </p:txBody>
          </p:sp>
        </mc:Fallback>
      </mc:AlternateContent>
    </p:spTree>
    <p:extLst>
      <p:ext uri="{BB962C8B-B14F-4D97-AF65-F5344CB8AC3E}">
        <p14:creationId xmlns:p14="http://schemas.microsoft.com/office/powerpoint/2010/main" val="969836455"/>
      </p:ext>
    </p:extLst>
  </p:cSld>
  <p:clrMapOvr>
    <a:masterClrMapping/>
  </p:clrMapOvr>
  <mc:AlternateContent xmlns:mc="http://schemas.openxmlformats.org/markup-compatibility/2006" xmlns:p14="http://schemas.microsoft.com/office/powerpoint/2010/main">
    <mc:Choice Requires="p14">
      <p:transition spd="med" p14:dur="700">
        <p14:wheelReverse spokes="1"/>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anim calcmode="lin" valueType="num">
                                      <p:cBhvr>
                                        <p:cTn id="8" dur="500" fill="hold"/>
                                        <p:tgtEl>
                                          <p:spTgt spid="10"/>
                                        </p:tgtEl>
                                        <p:attrNameLst>
                                          <p:attrName>ppt_x</p:attrName>
                                        </p:attrNameLst>
                                      </p:cBhvr>
                                      <p:tavLst>
                                        <p:tav tm="0">
                                          <p:val>
                                            <p:strVal val="#ppt_x"/>
                                          </p:val>
                                        </p:tav>
                                        <p:tav tm="100000">
                                          <p:val>
                                            <p:strVal val="#ppt_x"/>
                                          </p:val>
                                        </p:tav>
                                      </p:tavLst>
                                    </p:anim>
                                    <p:anim calcmode="lin" valueType="num">
                                      <p:cBhvr>
                                        <p:cTn id="9" dur="5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barn(inVertical)">
                                      <p:cBhvr>
                                        <p:cTn id="14" dur="500"/>
                                        <p:tgtEl>
                                          <p:spTgt spid="12"/>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barn(inVertical)">
                                      <p:cBhvr>
                                        <p:cTn id="19" dur="500"/>
                                        <p:tgtEl>
                                          <p:spTgt spid="3"/>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5">
                                            <p:txEl>
                                              <p:pRg st="0" end="0"/>
                                            </p:txEl>
                                          </p:spTgt>
                                        </p:tgtEl>
                                        <p:attrNameLst>
                                          <p:attrName>style.visibility</p:attrName>
                                        </p:attrNameLst>
                                      </p:cBhvr>
                                      <p:to>
                                        <p:strVal val="visible"/>
                                      </p:to>
                                    </p:set>
                                    <p:animEffect transition="in" filter="fade">
                                      <p:cBhvr>
                                        <p:cTn id="24" dur="500"/>
                                        <p:tgtEl>
                                          <p:spTgt spid="5">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5">
                                            <p:txEl>
                                              <p:pRg st="1" end="1"/>
                                            </p:txEl>
                                          </p:spTgt>
                                        </p:tgtEl>
                                        <p:attrNameLst>
                                          <p:attrName>style.visibility</p:attrName>
                                        </p:attrNameLst>
                                      </p:cBhvr>
                                      <p:to>
                                        <p:strVal val="visible"/>
                                      </p:to>
                                    </p:set>
                                    <p:animEffect transition="in" filter="wipe(down)">
                                      <p:cBhvr>
                                        <p:cTn id="29" dur="500"/>
                                        <p:tgtEl>
                                          <p:spTgt spid="5">
                                            <p:txEl>
                                              <p:pRg st="1" end="1"/>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5">
                                            <p:txEl>
                                              <p:pRg st="2" end="2"/>
                                            </p:txEl>
                                          </p:spTgt>
                                        </p:tgtEl>
                                        <p:attrNameLst>
                                          <p:attrName>style.visibility</p:attrName>
                                        </p:attrNameLst>
                                      </p:cBhvr>
                                      <p:to>
                                        <p:strVal val="visible"/>
                                      </p:to>
                                    </p:set>
                                    <p:animEffect transition="in" filter="fade">
                                      <p:cBhvr>
                                        <p:cTn id="34" dur="500"/>
                                        <p:tgtEl>
                                          <p:spTgt spid="5">
                                            <p:txEl>
                                              <p:pRg st="2" end="2"/>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5">
                                            <p:txEl>
                                              <p:pRg st="3" end="3"/>
                                            </p:txEl>
                                          </p:spTgt>
                                        </p:tgtEl>
                                        <p:attrNameLst>
                                          <p:attrName>style.visibility</p:attrName>
                                        </p:attrNameLst>
                                      </p:cBhvr>
                                      <p:to>
                                        <p:strVal val="visible"/>
                                      </p:to>
                                    </p:set>
                                    <p:animEffect transition="in" filter="wipe(left)">
                                      <p:cBhvr>
                                        <p:cTn id="39" dur="500"/>
                                        <p:tgtEl>
                                          <p:spTgt spid="5">
                                            <p:txEl>
                                              <p:pRg st="3" end="3"/>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5">
                                            <p:txEl>
                                              <p:pRg st="4" end="4"/>
                                            </p:txEl>
                                          </p:spTgt>
                                        </p:tgtEl>
                                        <p:attrNameLst>
                                          <p:attrName>style.visibility</p:attrName>
                                        </p:attrNameLst>
                                      </p:cBhvr>
                                      <p:to>
                                        <p:strVal val="visible"/>
                                      </p:to>
                                    </p:set>
                                    <p:animEffect transition="in" filter="fade">
                                      <p:cBhvr>
                                        <p:cTn id="44" dur="500"/>
                                        <p:tgtEl>
                                          <p:spTgt spid="5">
                                            <p:txEl>
                                              <p:pRg st="4" end="4"/>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nodeType="clickEffect">
                                  <p:stCondLst>
                                    <p:cond delay="0"/>
                                  </p:stCondLst>
                                  <p:childTnLst>
                                    <p:set>
                                      <p:cBhvr>
                                        <p:cTn id="48" dur="1" fill="hold">
                                          <p:stCondLst>
                                            <p:cond delay="0"/>
                                          </p:stCondLst>
                                        </p:cTn>
                                        <p:tgtEl>
                                          <p:spTgt spid="5">
                                            <p:txEl>
                                              <p:pRg st="5" end="5"/>
                                            </p:txEl>
                                          </p:spTgt>
                                        </p:tgtEl>
                                        <p:attrNameLst>
                                          <p:attrName>style.visibility</p:attrName>
                                        </p:attrNameLst>
                                      </p:cBhvr>
                                      <p:to>
                                        <p:strVal val="visible"/>
                                      </p:to>
                                    </p:set>
                                    <p:animEffect transition="in" filter="barn(inVertical)">
                                      <p:cBhvr>
                                        <p:cTn id="49" dur="500"/>
                                        <p:tgtEl>
                                          <p:spTgt spid="5">
                                            <p:txEl>
                                              <p:pRg st="5" end="5"/>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nodeType="clickEffect">
                                  <p:stCondLst>
                                    <p:cond delay="0"/>
                                  </p:stCondLst>
                                  <p:childTnLst>
                                    <p:set>
                                      <p:cBhvr>
                                        <p:cTn id="53" dur="1" fill="hold">
                                          <p:stCondLst>
                                            <p:cond delay="0"/>
                                          </p:stCondLst>
                                        </p:cTn>
                                        <p:tgtEl>
                                          <p:spTgt spid="5">
                                            <p:txEl>
                                              <p:pRg st="6" end="6"/>
                                            </p:txEl>
                                          </p:spTgt>
                                        </p:tgtEl>
                                        <p:attrNameLst>
                                          <p:attrName>style.visibility</p:attrName>
                                        </p:attrNameLst>
                                      </p:cBhvr>
                                      <p:to>
                                        <p:strVal val="visible"/>
                                      </p:to>
                                    </p:set>
                                    <p:animEffect transition="in" filter="wipe(left)">
                                      <p:cBhvr>
                                        <p:cTn id="54"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0"/>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16981210" y="8914906"/>
            <a:ext cx="1294758" cy="1372094"/>
          </a:xfrm>
          <a:prstGeom prst="rect">
            <a:avLst/>
          </a:prstGeom>
        </p:spPr>
      </p:pic>
      <p:sp>
        <p:nvSpPr>
          <p:cNvPr id="2" name="Rectangle 1"/>
          <p:cNvSpPr/>
          <p:nvPr/>
        </p:nvSpPr>
        <p:spPr>
          <a:xfrm>
            <a:off x="1533466" y="1927264"/>
            <a:ext cx="15154334" cy="875048"/>
          </a:xfrm>
          <a:prstGeom prst="rect">
            <a:avLst/>
          </a:prstGeom>
        </p:spPr>
        <p:txBody>
          <a:bodyPr wrap="square">
            <a:spAutoFit/>
          </a:bodyPr>
          <a:lstStyle/>
          <a:p>
            <a:pPr marL="0" marR="0" lvl="0" indent="0" algn="l" defTabSz="914400" rtl="0" eaLnBrk="1" fontAlgn="auto" latinLnBrk="0" hangingPunct="1">
              <a:lnSpc>
                <a:spcPct val="150000"/>
              </a:lnSpc>
              <a:spcBef>
                <a:spcPts val="0"/>
              </a:spcBef>
              <a:spcAft>
                <a:spcPts val="1200"/>
              </a:spcAft>
              <a:buClrTx/>
              <a:buSzTx/>
              <a:buFontTx/>
              <a:buNone/>
              <a:tabLst/>
              <a:defRPr/>
            </a:pPr>
            <a:r>
              <a:rPr kumimoji="0" lang="en-US" sz="38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endParaRPr kumimoji="0" lang="en-US" sz="3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pic>
        <p:nvPicPr>
          <p:cNvPr id="21" name="Picture 20">
            <a:extLst>
              <a:ext uri="{FF2B5EF4-FFF2-40B4-BE49-F238E27FC236}">
                <a16:creationId xmlns:a16="http://schemas.microsoft.com/office/drawing/2014/main" id="{32FDB9AB-211F-FC7E-983B-6E295251913D}"/>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41"/>
              </a:ext>
            </a:extLst>
          </a:blip>
          <a:srcRect/>
          <a:stretch>
            <a:fillRect/>
          </a:stretch>
        </p:blipFill>
        <p:spPr>
          <a:xfrm flipH="1">
            <a:off x="273108" y="9039282"/>
            <a:ext cx="907825" cy="1014102"/>
          </a:xfrm>
          <a:prstGeom prst="rect">
            <a:avLst/>
          </a:prstGeom>
        </p:spPr>
      </p:pic>
      <p:sp>
        <p:nvSpPr>
          <p:cNvPr id="10" name="Rectangle 9"/>
          <p:cNvSpPr/>
          <p:nvPr/>
        </p:nvSpPr>
        <p:spPr>
          <a:xfrm>
            <a:off x="735042" y="-38100"/>
            <a:ext cx="16790958" cy="3667671"/>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en-US" sz="3800" b="1" i="0" u="sng" strike="noStrike" kern="1200" cap="none" spc="0" normalizeH="0" baseline="0" noProof="0" err="1" smtClean="0">
                <a:ln>
                  <a:noFill/>
                </a:ln>
                <a:solidFill>
                  <a:srgbClr val="C00000"/>
                </a:solidFill>
                <a:effectLst/>
                <a:uLnTx/>
                <a:uFillTx/>
                <a:latin typeface="Arial" panose="020B0604020202020204" pitchFamily="34" charset="0"/>
                <a:ea typeface="+mn-ea"/>
                <a:cs typeface="Arial" panose="020B0604020202020204" pitchFamily="34" charset="0"/>
              </a:rPr>
              <a:t>Bài</a:t>
            </a:r>
            <a:r>
              <a:rPr kumimoji="0" lang="en-US" sz="3800" b="1" i="0" u="sng" strike="noStrike" kern="1200" cap="none" spc="0" normalizeH="0" baseline="0" noProof="0" smtClean="0">
                <a:ln>
                  <a:noFill/>
                </a:ln>
                <a:solidFill>
                  <a:srgbClr val="C00000"/>
                </a:solidFill>
                <a:effectLst/>
                <a:uLnTx/>
                <a:uFillTx/>
                <a:latin typeface="Arial" panose="020B0604020202020204" pitchFamily="34" charset="0"/>
                <a:ea typeface="+mn-ea"/>
                <a:cs typeface="Arial" panose="020B0604020202020204" pitchFamily="34" charset="0"/>
              </a:rPr>
              <a:t> 3.23 </a:t>
            </a:r>
            <a:r>
              <a:rPr kumimoji="0" lang="en-US" sz="3800" b="1" i="0" u="sng" strike="noStrike" kern="1200" cap="none" spc="0" normalizeH="0" baseline="0" noProof="0" dirty="0" smtClean="0">
                <a:ln>
                  <a:noFill/>
                </a:ln>
                <a:solidFill>
                  <a:srgbClr val="C00000"/>
                </a:solidFill>
                <a:effectLst/>
                <a:uLnTx/>
                <a:uFillTx/>
                <a:latin typeface="Arial" panose="020B0604020202020204" pitchFamily="34" charset="0"/>
                <a:ea typeface="+mn-ea"/>
                <a:cs typeface="Arial" panose="020B0604020202020204" pitchFamily="34" charset="0"/>
              </a:rPr>
              <a:t>(</a:t>
            </a:r>
            <a:r>
              <a:rPr kumimoji="0" lang="en-US" sz="3800" b="1" i="0" u="sng" strike="noStrike" kern="1200" cap="none" spc="0" normalizeH="0" baseline="0" noProof="0" smtClean="0">
                <a:ln>
                  <a:noFill/>
                </a:ln>
                <a:solidFill>
                  <a:srgbClr val="C00000"/>
                </a:solidFill>
                <a:effectLst/>
                <a:uLnTx/>
                <a:uFillTx/>
                <a:latin typeface="Arial" panose="020B0604020202020204" pitchFamily="34" charset="0"/>
                <a:ea typeface="+mn-ea"/>
                <a:cs typeface="Arial" panose="020B0604020202020204" pitchFamily="34" charset="0"/>
              </a:rPr>
              <a:t>SGK – tr63)</a:t>
            </a:r>
            <a:r>
              <a:rPr kumimoji="0" lang="en-US" sz="3800" b="1" i="0" u="none" strike="noStrike" kern="1200" cap="none" spc="0" normalizeH="0" baseline="0" noProof="0" smtClean="0">
                <a:ln>
                  <a:noFill/>
                </a:ln>
                <a:solidFill>
                  <a:srgbClr val="C00000"/>
                </a:solidFill>
                <a:effectLst/>
                <a:uLnTx/>
                <a:uFillTx/>
                <a:latin typeface="Arial" panose="020B0604020202020204" pitchFamily="34" charset="0"/>
                <a:ea typeface="+mn-ea"/>
                <a:cs typeface="Arial" panose="020B0604020202020204" pitchFamily="34" charset="0"/>
              </a:rPr>
              <a:t> </a:t>
            </a:r>
            <a:r>
              <a:rPr kumimoji="0" lang="en-US" sz="3600" b="0" i="0" u="none" strike="noStrike" kern="1200" cap="none" spc="0" normalizeH="0" baseline="0" noProof="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Cho </a:t>
            </a:r>
            <a:r>
              <a:rPr kumimoji="0" lang="en-US" sz="36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hình bình hành ABCD. Lấy điểm E sao cho B là trung điểm của AE, lấy điểm F sao cho C là trung điểm của DF. Chứng minh rằng</a:t>
            </a:r>
            <a:r>
              <a:rPr kumimoji="0" lang="en-US" sz="3600" b="0" i="0" u="none" strike="noStrike" kern="1200" cap="none" spc="0" normalizeH="0" baseline="0" noProof="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a:t>
            </a:r>
            <a:endParaRPr kumimoji="0" lang="en-US" sz="36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en-US" sz="36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a) Hai tứ giác AEFD, ABFC là những hình bình hành</a:t>
            </a:r>
            <a:r>
              <a:rPr kumimoji="0" lang="en-US" sz="3600" b="0" i="0" u="none" strike="noStrike" kern="1200" cap="none" spc="0" normalizeH="0" baseline="0" noProof="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a:t>
            </a:r>
            <a:endParaRPr kumimoji="0" lang="en-US" sz="36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en-US" sz="36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b) Các trung điểm của ba đoạn thẳng AF, DE, BC trùng nhau.</a:t>
            </a:r>
            <a:endParaRPr kumimoji="0" lang="vi-VN" sz="3600" b="0" i="0" u="none" strike="noStrike" kern="1200" cap="none" spc="0" normalizeH="0" baseline="0" noProof="0" dirty="0">
              <a:ln>
                <a:noFill/>
              </a:ln>
              <a:solidFill>
                <a:srgbClr val="000000"/>
              </a:solidFill>
              <a:effectLst/>
              <a:uLnTx/>
              <a:uFillTx/>
              <a:latin typeface="Open Sans"/>
              <a:ea typeface="+mn-ea"/>
              <a:cs typeface="+mn-cs"/>
            </a:endParaRPr>
          </a:p>
        </p:txBody>
      </p:sp>
      <p:sp>
        <p:nvSpPr>
          <p:cNvPr id="12" name="TextBox 11"/>
          <p:cNvSpPr txBox="1"/>
          <p:nvPr/>
        </p:nvSpPr>
        <p:spPr>
          <a:xfrm>
            <a:off x="7987521" y="3582769"/>
            <a:ext cx="228600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1" u="sng" strike="noStrike" kern="1200" cap="none" spc="0" normalizeH="0" baseline="0" noProof="0" dirty="0" err="1" smtClean="0">
                <a:ln>
                  <a:noFill/>
                </a:ln>
                <a:solidFill>
                  <a:srgbClr val="1F497D"/>
                </a:solidFill>
                <a:effectLst/>
                <a:uLnTx/>
                <a:uFillTx/>
                <a:latin typeface="Arial" panose="020B0604020202020204" pitchFamily="34" charset="0"/>
                <a:ea typeface="+mn-ea"/>
                <a:cs typeface="Arial" panose="020B0604020202020204" pitchFamily="34" charset="0"/>
              </a:rPr>
              <a:t>Giải</a:t>
            </a:r>
            <a:endParaRPr kumimoji="0" lang="en-US" sz="3600" b="1" i="1" u="sng" strike="noStrike" kern="1200" cap="none" spc="0" normalizeH="0" baseline="0" noProof="0" dirty="0">
              <a:ln>
                <a:noFill/>
              </a:ln>
              <a:solidFill>
                <a:srgbClr val="1F497D"/>
              </a:solidFill>
              <a:effectLst/>
              <a:uLnTx/>
              <a:uFillTx/>
              <a:latin typeface="Arial" panose="020B0604020202020204" pitchFamily="34" charset="0"/>
              <a:ea typeface="+mn-ea"/>
              <a:cs typeface="Arial" panose="020B0604020202020204" pitchFamily="34" charset="0"/>
            </a:endParaRPr>
          </a:p>
        </p:txBody>
      </p:sp>
      <p:pic>
        <p:nvPicPr>
          <p:cNvPr id="3" name="Picture 2"/>
          <p:cNvPicPr>
            <a:picLocks noChangeAspect="1"/>
          </p:cNvPicPr>
          <p:nvPr/>
        </p:nvPicPr>
        <p:blipFill>
          <a:blip r:embed="rId42">
            <a:extLst>
              <a:ext uri="{BEBA8EAE-BF5A-486C-A8C5-ECC9F3942E4B}">
                <a14:imgProps xmlns:a14="http://schemas.microsoft.com/office/drawing/2010/main">
                  <a14:imgLayer r:embed="rId43">
                    <a14:imgEffect>
                      <a14:sharpenSoften amount="50000"/>
                    </a14:imgEffect>
                    <a14:imgEffect>
                      <a14:brightnessContrast contrast="-40000"/>
                    </a14:imgEffect>
                  </a14:imgLayer>
                </a14:imgProps>
              </a:ext>
            </a:extLst>
          </a:blip>
          <a:stretch>
            <a:fillRect/>
          </a:stretch>
        </p:blipFill>
        <p:spPr>
          <a:xfrm>
            <a:off x="685800" y="4381500"/>
            <a:ext cx="5597580" cy="3416703"/>
          </a:xfrm>
          <a:prstGeom prst="rect">
            <a:avLst/>
          </a:prstGeom>
        </p:spPr>
      </p:pic>
      <p:sp>
        <p:nvSpPr>
          <p:cNvPr id="6" name="Rectangle 5"/>
          <p:cNvSpPr/>
          <p:nvPr/>
        </p:nvSpPr>
        <p:spPr>
          <a:xfrm>
            <a:off x="6705600" y="4334088"/>
            <a:ext cx="11125200" cy="5952912"/>
          </a:xfrm>
          <a:prstGeom prst="rect">
            <a:avLst/>
          </a:prstGeom>
        </p:spPr>
        <p:txBody>
          <a:bodyPr wrap="square">
            <a:spAutoFit/>
          </a:bodyPr>
          <a:lstStyle/>
          <a:p>
            <a:pPr algn="just">
              <a:lnSpc>
                <a:spcPct val="150000"/>
              </a:lnSpc>
              <a:spcAft>
                <a:spcPts val="800"/>
              </a:spcAft>
            </a:pPr>
            <a:r>
              <a:rPr lang="en-US" sz="3500">
                <a:latin typeface="Arial" panose="020B0604020202020204" pitchFamily="34" charset="0"/>
                <a:ea typeface="Dotum" panose="020B0600000101010101" pitchFamily="34" charset="-127"/>
                <a:cs typeface="Arial" panose="020B0604020202020204" pitchFamily="34" charset="0"/>
              </a:rPr>
              <a:t>b) AEFD là hình bình hành có AF và DE đường chéo nên AF và DE cắt nhau tại O; O là trung điểm của AF và DE.</a:t>
            </a:r>
            <a:endParaRPr lang="en-US" sz="3500">
              <a:latin typeface="Arial" panose="020B0604020202020204" pitchFamily="34" charset="0"/>
              <a:ea typeface="Arial" panose="020B0604020202020204" pitchFamily="34" charset="0"/>
              <a:cs typeface="Arial" panose="020B0604020202020204" pitchFamily="34" charset="0"/>
            </a:endParaRPr>
          </a:p>
          <a:p>
            <a:pPr algn="just">
              <a:lnSpc>
                <a:spcPct val="150000"/>
              </a:lnSpc>
              <a:spcAft>
                <a:spcPts val="800"/>
              </a:spcAft>
            </a:pPr>
            <a:r>
              <a:rPr lang="en-US" sz="3500">
                <a:latin typeface="Arial" panose="020B0604020202020204" pitchFamily="34" charset="0"/>
                <a:ea typeface="Dotum" panose="020B0600000101010101" pitchFamily="34" charset="-127"/>
                <a:cs typeface="Arial" panose="020B0604020202020204" pitchFamily="34" charset="0"/>
              </a:rPr>
              <a:t>ABFC là hình bình hành có AF và BC đường chéo nên AF và BC cắt nhau tại O; O là trung điểm của AF và BC</a:t>
            </a:r>
            <a:endParaRPr lang="en-US" sz="3500">
              <a:latin typeface="Arial" panose="020B0604020202020204" pitchFamily="34" charset="0"/>
              <a:ea typeface="Arial" panose="020B0604020202020204" pitchFamily="34" charset="0"/>
              <a:cs typeface="Arial" panose="020B0604020202020204" pitchFamily="34" charset="0"/>
            </a:endParaRPr>
          </a:p>
          <a:p>
            <a:pPr algn="just">
              <a:lnSpc>
                <a:spcPct val="150000"/>
              </a:lnSpc>
              <a:spcAft>
                <a:spcPts val="800"/>
              </a:spcAft>
            </a:pPr>
            <a:r>
              <a:rPr lang="en-US" sz="3500">
                <a:latin typeface="Arial" panose="020B0604020202020204" pitchFamily="34" charset="0"/>
                <a:ea typeface="Dotum" panose="020B0600000101010101" pitchFamily="34" charset="-127"/>
                <a:cs typeface="Arial" panose="020B0604020202020204" pitchFamily="34" charset="0"/>
              </a:rPr>
              <a:t>Vậy các trung điểm của ba đoạn thẳng AF, DE, BC trùng nhau.</a:t>
            </a:r>
            <a:endParaRPr lang="en-US" sz="3500">
              <a:effectLst/>
              <a:latin typeface="Arial" panose="020B0604020202020204" pitchFamily="34" charset="0"/>
              <a:ea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188012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randombar(horizontal)">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wipe(left)">
                                      <p:cBhvr>
                                        <p:cTn id="17"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5"/>
          <p:cNvGrpSpPr/>
          <p:nvPr/>
        </p:nvGrpSpPr>
        <p:grpSpPr>
          <a:xfrm>
            <a:off x="-272161" y="9828102"/>
            <a:ext cx="19161184" cy="917796"/>
            <a:chOff x="0" y="0"/>
            <a:chExt cx="6481685" cy="310464"/>
          </a:xfrm>
        </p:grpSpPr>
        <p:sp>
          <p:nvSpPr>
            <p:cNvPr id="6" name="Freeform 6"/>
            <p:cNvSpPr/>
            <p:nvPr/>
          </p:nvSpPr>
          <p:spPr>
            <a:xfrm>
              <a:off x="0" y="0"/>
              <a:ext cx="6481685" cy="310464"/>
            </a:xfrm>
            <a:custGeom>
              <a:avLst/>
              <a:gdLst/>
              <a:ahLst/>
              <a:cxnLst/>
              <a:rect l="l" t="t" r="r" b="b"/>
              <a:pathLst>
                <a:path w="6481685" h="310464">
                  <a:moveTo>
                    <a:pt x="0" y="0"/>
                  </a:moveTo>
                  <a:lnTo>
                    <a:pt x="6481685" y="0"/>
                  </a:lnTo>
                  <a:lnTo>
                    <a:pt x="6481685" y="310464"/>
                  </a:lnTo>
                  <a:lnTo>
                    <a:pt x="0" y="310464"/>
                  </a:lnTo>
                  <a:close/>
                </a:path>
              </a:pathLst>
            </a:custGeom>
            <a:solidFill>
              <a:srgbClr val="61A6AB"/>
            </a:solidFill>
          </p:spPr>
        </p:sp>
      </p:grpSp>
      <p:pic>
        <p:nvPicPr>
          <p:cNvPr id="14" name="Picture 14"/>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t="72256"/>
          <a:stretch>
            <a:fillRect/>
          </a:stretch>
        </p:blipFill>
        <p:spPr>
          <a:xfrm rot="1081854">
            <a:off x="14510944" y="-1308836"/>
            <a:ext cx="6419284" cy="2216069"/>
          </a:xfrm>
          <a:prstGeom prst="rect">
            <a:avLst/>
          </a:prstGeom>
        </p:spPr>
      </p:pic>
      <p:sp>
        <p:nvSpPr>
          <p:cNvPr id="10" name="Rectangle 9"/>
          <p:cNvSpPr/>
          <p:nvPr/>
        </p:nvSpPr>
        <p:spPr>
          <a:xfrm>
            <a:off x="990600" y="182342"/>
            <a:ext cx="15925800" cy="3462486"/>
          </a:xfrm>
          <a:prstGeom prst="rect">
            <a:avLst/>
          </a:prstGeom>
        </p:spPr>
        <p:txBody>
          <a:bodyPr wrap="square">
            <a:spAutoFit/>
          </a:bodyPr>
          <a:lstStyle/>
          <a:p>
            <a:pPr lvl="0" algn="just">
              <a:lnSpc>
                <a:spcPct val="150000"/>
              </a:lnSpc>
            </a:pPr>
            <a:r>
              <a:rPr kumimoji="0" lang="en-US" sz="3800" b="1" i="0" u="sng" strike="noStrike" kern="1200" cap="none" spc="0" normalizeH="0" baseline="0" noProof="0" err="1" smtClean="0">
                <a:ln>
                  <a:noFill/>
                </a:ln>
                <a:solidFill>
                  <a:srgbClr val="C00000"/>
                </a:solidFill>
                <a:effectLst/>
                <a:uLnTx/>
                <a:uFillTx/>
                <a:latin typeface="Arial" panose="020B0604020202020204" pitchFamily="34" charset="0"/>
                <a:ea typeface="+mn-ea"/>
                <a:cs typeface="Arial" panose="020B0604020202020204" pitchFamily="34" charset="0"/>
              </a:rPr>
              <a:t>Bài</a:t>
            </a:r>
            <a:r>
              <a:rPr kumimoji="0" lang="en-US" sz="3800" b="1" i="0" u="sng" strike="noStrike" kern="1200" cap="none" spc="0" normalizeH="0" baseline="0" noProof="0" smtClean="0">
                <a:ln>
                  <a:noFill/>
                </a:ln>
                <a:solidFill>
                  <a:srgbClr val="C00000"/>
                </a:solidFill>
                <a:effectLst/>
                <a:uLnTx/>
                <a:uFillTx/>
                <a:latin typeface="Arial" panose="020B0604020202020204" pitchFamily="34" charset="0"/>
                <a:ea typeface="+mn-ea"/>
                <a:cs typeface="Arial" panose="020B0604020202020204" pitchFamily="34" charset="0"/>
              </a:rPr>
              <a:t> 3.24 </a:t>
            </a:r>
            <a:r>
              <a:rPr kumimoji="0" lang="en-US" sz="3800" b="1" i="0" u="sng" strike="noStrike" kern="1200" cap="none" spc="0" normalizeH="0" baseline="0" noProof="0" dirty="0" smtClean="0">
                <a:ln>
                  <a:noFill/>
                </a:ln>
                <a:solidFill>
                  <a:srgbClr val="C00000"/>
                </a:solidFill>
                <a:effectLst/>
                <a:uLnTx/>
                <a:uFillTx/>
                <a:latin typeface="Arial" panose="020B0604020202020204" pitchFamily="34" charset="0"/>
                <a:ea typeface="+mn-ea"/>
                <a:cs typeface="Arial" panose="020B0604020202020204" pitchFamily="34" charset="0"/>
              </a:rPr>
              <a:t>(</a:t>
            </a:r>
            <a:r>
              <a:rPr kumimoji="0" lang="en-US" sz="3800" b="1" i="0" u="sng" strike="noStrike" kern="1200" cap="none" spc="0" normalizeH="0" baseline="0" noProof="0" smtClean="0">
                <a:ln>
                  <a:noFill/>
                </a:ln>
                <a:solidFill>
                  <a:srgbClr val="C00000"/>
                </a:solidFill>
                <a:effectLst/>
                <a:uLnTx/>
                <a:uFillTx/>
                <a:latin typeface="Arial" panose="020B0604020202020204" pitchFamily="34" charset="0"/>
                <a:ea typeface="+mn-ea"/>
                <a:cs typeface="Arial" panose="020B0604020202020204" pitchFamily="34" charset="0"/>
              </a:rPr>
              <a:t>SGK – tr63)</a:t>
            </a:r>
            <a:r>
              <a:rPr kumimoji="0" lang="en-US" sz="3800" b="1" i="0" u="none" strike="noStrike" kern="1200" cap="none" spc="0" normalizeH="0" baseline="0" noProof="0">
                <a:ln>
                  <a:noFill/>
                </a:ln>
                <a:solidFill>
                  <a:srgbClr val="C00000"/>
                </a:solidFill>
                <a:effectLst/>
                <a:uLnTx/>
                <a:uFillTx/>
                <a:latin typeface="Arial" panose="020B0604020202020204" pitchFamily="34" charset="0"/>
                <a:ea typeface="+mn-ea"/>
                <a:cs typeface="Arial" panose="020B0604020202020204" pitchFamily="34" charset="0"/>
              </a:rPr>
              <a:t> </a:t>
            </a:r>
            <a:r>
              <a:rPr lang="vi-VN" sz="3600">
                <a:solidFill>
                  <a:srgbClr val="000000"/>
                </a:solidFill>
                <a:cs typeface="Arial" panose="020B0604020202020204" pitchFamily="34" charset="0"/>
              </a:rPr>
              <a:t>Cho ba điểm không thẳng </a:t>
            </a:r>
            <a:r>
              <a:rPr lang="vi-VN" sz="3600">
                <a:solidFill>
                  <a:srgbClr val="000000"/>
                </a:solidFill>
                <a:cs typeface="Arial" panose="020B0604020202020204" pitchFamily="34" charset="0"/>
              </a:rPr>
              <a:t>hàng</a:t>
            </a:r>
            <a:r>
              <a:rPr lang="vi-VN" sz="3600" smtClean="0">
                <a:solidFill>
                  <a:srgbClr val="000000"/>
                </a:solidFill>
                <a:cs typeface="Arial" panose="020B0604020202020204" pitchFamily="34" charset="0"/>
              </a:rPr>
              <a:t>.</a:t>
            </a:r>
            <a:endParaRPr lang="vi-VN" sz="3600">
              <a:solidFill>
                <a:srgbClr val="000000"/>
              </a:solidFill>
              <a:cs typeface="Arial" panose="020B0604020202020204" pitchFamily="34" charset="0"/>
            </a:endParaRPr>
          </a:p>
          <a:p>
            <a:pPr lvl="0" algn="just">
              <a:lnSpc>
                <a:spcPct val="150000"/>
              </a:lnSpc>
            </a:pPr>
            <a:r>
              <a:rPr lang="vi-VN" sz="3600">
                <a:solidFill>
                  <a:srgbClr val="000000"/>
                </a:solidFill>
                <a:cs typeface="Arial" panose="020B0604020202020204" pitchFamily="34" charset="0"/>
              </a:rPr>
              <a:t>a) Tìm một điểm sao cho nó cùng với ba điểm đã cho là bốn đỉnh của một hình bình hành. Hãy vẽ hình và mô tả cách </a:t>
            </a:r>
            <a:r>
              <a:rPr lang="vi-VN" sz="3600">
                <a:solidFill>
                  <a:srgbClr val="000000"/>
                </a:solidFill>
                <a:cs typeface="Arial" panose="020B0604020202020204" pitchFamily="34" charset="0"/>
              </a:rPr>
              <a:t>tìm</a:t>
            </a:r>
            <a:r>
              <a:rPr lang="vi-VN" sz="3600" smtClean="0">
                <a:solidFill>
                  <a:srgbClr val="000000"/>
                </a:solidFill>
                <a:cs typeface="Arial" panose="020B0604020202020204" pitchFamily="34" charset="0"/>
              </a:rPr>
              <a:t>.</a:t>
            </a:r>
          </a:p>
          <a:p>
            <a:pPr lvl="0" algn="just">
              <a:lnSpc>
                <a:spcPct val="150000"/>
              </a:lnSpc>
            </a:pPr>
            <a:r>
              <a:rPr lang="vi-VN" sz="3600" smtClean="0">
                <a:solidFill>
                  <a:srgbClr val="000000"/>
                </a:solidFill>
                <a:cs typeface="Arial" panose="020B0604020202020204" pitchFamily="34" charset="0"/>
              </a:rPr>
              <a:t>b</a:t>
            </a:r>
            <a:r>
              <a:rPr lang="vi-VN" sz="3600">
                <a:solidFill>
                  <a:srgbClr val="000000"/>
                </a:solidFill>
                <a:cs typeface="Arial" panose="020B0604020202020204" pitchFamily="34" charset="0"/>
              </a:rPr>
              <a:t>) Hỏi tìm được bao nhiêu điểm như vậy?</a:t>
            </a:r>
            <a:endParaRPr kumimoji="0" lang="en-US" sz="3600" b="0"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endParaRPr>
          </a:p>
        </p:txBody>
      </p:sp>
      <p:sp>
        <p:nvSpPr>
          <p:cNvPr id="11" name="TextBox 10"/>
          <p:cNvSpPr txBox="1"/>
          <p:nvPr/>
        </p:nvSpPr>
        <p:spPr>
          <a:xfrm>
            <a:off x="7810500" y="3788910"/>
            <a:ext cx="2286000" cy="67710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700" b="1" i="1" u="sng" strike="noStrike" kern="1200" cap="none" spc="0" normalizeH="0" baseline="0" noProof="0" dirty="0" err="1" smtClean="0">
                <a:ln>
                  <a:noFill/>
                </a:ln>
                <a:solidFill>
                  <a:srgbClr val="1F497D"/>
                </a:solidFill>
                <a:effectLst/>
                <a:uLnTx/>
                <a:uFillTx/>
                <a:latin typeface="Arial" panose="020B0604020202020204" pitchFamily="34" charset="0"/>
                <a:ea typeface="+mn-ea"/>
                <a:cs typeface="Arial" panose="020B0604020202020204" pitchFamily="34" charset="0"/>
              </a:rPr>
              <a:t>Giải</a:t>
            </a:r>
            <a:endParaRPr kumimoji="0" lang="en-US" sz="3700" b="1" i="1" u="sng" strike="noStrike" kern="1200" cap="none" spc="0" normalizeH="0" baseline="0" noProof="0" dirty="0">
              <a:ln>
                <a:noFill/>
              </a:ln>
              <a:solidFill>
                <a:srgbClr val="1F497D"/>
              </a:solidFill>
              <a:effectLst/>
              <a:uLnTx/>
              <a:uFillTx/>
              <a:latin typeface="Arial" panose="020B0604020202020204" pitchFamily="34" charset="0"/>
              <a:ea typeface="+mn-ea"/>
              <a:cs typeface="Arial" panose="020B0604020202020204" pitchFamily="34" charset="0"/>
            </a:endParaRPr>
          </a:p>
        </p:txBody>
      </p:sp>
      <p:sp>
        <p:nvSpPr>
          <p:cNvPr id="3" name="Rectangle 2"/>
          <p:cNvSpPr/>
          <p:nvPr/>
        </p:nvSpPr>
        <p:spPr>
          <a:xfrm>
            <a:off x="6172200" y="4840005"/>
            <a:ext cx="11548386" cy="4298549"/>
          </a:xfrm>
          <a:prstGeom prst="rect">
            <a:avLst/>
          </a:prstGeom>
        </p:spPr>
        <p:txBody>
          <a:bodyPr wrap="square">
            <a:spAutoFit/>
          </a:bodyPr>
          <a:lstStyle/>
          <a:p>
            <a:pPr lvl="0" algn="just">
              <a:lnSpc>
                <a:spcPct val="150000"/>
              </a:lnSpc>
              <a:spcBef>
                <a:spcPts val="600"/>
              </a:spcBef>
              <a:spcAft>
                <a:spcPts val="600"/>
              </a:spcAft>
            </a:pPr>
            <a:r>
              <a:rPr lang="vi-VN" sz="3600">
                <a:solidFill>
                  <a:srgbClr val="000000"/>
                </a:solidFill>
                <a:ea typeface="Calibri" panose="020F0502020204030204" pitchFamily="34" charset="0"/>
                <a:cs typeface="Arial" panose="020B0604020202020204" pitchFamily="34" charset="0"/>
              </a:rPr>
              <a:t>a) Bốn điểm ABCD là hình bình hành, có AD và BC là đường chéo thì AD và BC cắt nhau tại trung điểm mỗi đường. Từ trung điểm BC kẻ đoạn thẳng đối xứng với điểm A qua trung điểm ta được điểm D.</a:t>
            </a:r>
          </a:p>
          <a:p>
            <a:pPr lvl="0" algn="just">
              <a:lnSpc>
                <a:spcPct val="150000"/>
              </a:lnSpc>
              <a:spcBef>
                <a:spcPts val="600"/>
              </a:spcBef>
              <a:spcAft>
                <a:spcPts val="600"/>
              </a:spcAft>
            </a:pPr>
            <a:r>
              <a:rPr lang="vi-VN" sz="3600">
                <a:solidFill>
                  <a:srgbClr val="000000"/>
                </a:solidFill>
                <a:ea typeface="Calibri" panose="020F0502020204030204" pitchFamily="34" charset="0"/>
                <a:cs typeface="Arial" panose="020B0604020202020204" pitchFamily="34" charset="0"/>
              </a:rPr>
              <a:t>b) Vì có 3 điểm A, B, C nên tìm được 3 điểm D như vậy.</a:t>
            </a:r>
            <a:endParaRPr lang="vi-VN" sz="3600">
              <a:solidFill>
                <a:srgbClr val="000000"/>
              </a:solidFill>
              <a:ea typeface="Calibri" panose="020F0502020204030204" pitchFamily="34" charset="0"/>
              <a:cs typeface="Arial" panose="020B0604020202020204" pitchFamily="34" charset="0"/>
            </a:endParaRPr>
          </a:p>
        </p:txBody>
      </p:sp>
      <p:pic>
        <p:nvPicPr>
          <p:cNvPr id="2" name="Picture 1"/>
          <p:cNvPicPr>
            <a:picLocks noChangeAspect="1"/>
          </p:cNvPicPr>
          <p:nvPr/>
        </p:nvPicPr>
        <p:blipFill>
          <a:blip r:embed="rId10">
            <a:extLst>
              <a:ext uri="{BEBA8EAE-BF5A-486C-A8C5-ECC9F3942E4B}">
                <a14:imgProps xmlns:a14="http://schemas.microsoft.com/office/drawing/2010/main">
                  <a14:imgLayer r:embed="rId11">
                    <a14:imgEffect>
                      <a14:sharpenSoften amount="50000"/>
                    </a14:imgEffect>
                    <a14:imgEffect>
                      <a14:brightnessContrast contrast="-40000"/>
                    </a14:imgEffect>
                  </a14:imgLayer>
                </a14:imgProps>
              </a:ext>
            </a:extLst>
          </a:blip>
          <a:stretch>
            <a:fillRect/>
          </a:stretch>
        </p:blipFill>
        <p:spPr>
          <a:xfrm>
            <a:off x="467735" y="4804572"/>
            <a:ext cx="5502104" cy="4540894"/>
          </a:xfrm>
          <a:prstGeom prst="rect">
            <a:avLst/>
          </a:prstGeom>
        </p:spPr>
      </p:pic>
      <p:pic>
        <p:nvPicPr>
          <p:cNvPr id="12" name="Picture 11"/>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rot="1710631">
            <a:off x="746707" y="8618157"/>
            <a:ext cx="1534080" cy="1558665"/>
          </a:xfrm>
          <a:prstGeom prst="rect">
            <a:avLst/>
          </a:prstGeom>
        </p:spPr>
      </p:pic>
    </p:spTree>
    <p:extLst>
      <p:ext uri="{BB962C8B-B14F-4D97-AF65-F5344CB8AC3E}">
        <p14:creationId xmlns:p14="http://schemas.microsoft.com/office/powerpoint/2010/main" val="292633178"/>
      </p:ext>
    </p:extLst>
  </p:cSld>
  <p:clrMapOvr>
    <a:masterClrMapping/>
  </p:clrMapOvr>
  <mc:AlternateContent xmlns:mc="http://schemas.openxmlformats.org/markup-compatibility/2006">
    <mc:Choice xmlns:p14="http://schemas.microsoft.com/office/powerpoint/2010/main" Requires="p14">
      <p:transition spd="med" p14:dur="700">
        <p:pull/>
      </p:transition>
    </mc:Choice>
    <mc:Fallback>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anim calcmode="lin" valueType="num">
                                      <p:cBhvr>
                                        <p:cTn id="8" dur="500" fill="hold"/>
                                        <p:tgtEl>
                                          <p:spTgt spid="10"/>
                                        </p:tgtEl>
                                        <p:attrNameLst>
                                          <p:attrName>ppt_x</p:attrName>
                                        </p:attrNameLst>
                                      </p:cBhvr>
                                      <p:tavLst>
                                        <p:tav tm="0">
                                          <p:val>
                                            <p:strVal val="#ppt_x"/>
                                          </p:val>
                                        </p:tav>
                                        <p:tav tm="100000">
                                          <p:val>
                                            <p:strVal val="#ppt_x"/>
                                          </p:val>
                                        </p:tav>
                                      </p:tavLst>
                                    </p:anim>
                                    <p:anim calcmode="lin" valueType="num">
                                      <p:cBhvr>
                                        <p:cTn id="9" dur="5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barn(inVertical)">
                                      <p:cBhvr>
                                        <p:cTn id="14" dur="500"/>
                                        <p:tgtEl>
                                          <p:spTgt spid="11"/>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wipe(up)">
                                      <p:cBhvr>
                                        <p:cTn id="19" dur="500"/>
                                        <p:tgtEl>
                                          <p:spTgt spid="2"/>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nodeType="clickEffect">
                                  <p:stCondLst>
                                    <p:cond delay="0"/>
                                  </p:stCondLst>
                                  <p:childTnLst>
                                    <p:set>
                                      <p:cBhvr>
                                        <p:cTn id="23" dur="1" fill="hold">
                                          <p:stCondLst>
                                            <p:cond delay="0"/>
                                          </p:stCondLst>
                                        </p:cTn>
                                        <p:tgtEl>
                                          <p:spTgt spid="3">
                                            <p:txEl>
                                              <p:pRg st="0" end="0"/>
                                            </p:txEl>
                                          </p:spTgt>
                                        </p:tgtEl>
                                        <p:attrNameLst>
                                          <p:attrName>style.visibility</p:attrName>
                                        </p:attrNameLst>
                                      </p:cBhvr>
                                      <p:to>
                                        <p:strVal val="visible"/>
                                      </p:to>
                                    </p:set>
                                    <p:animEffect transition="in" filter="randombar(horizontal)">
                                      <p:cBhvr>
                                        <p:cTn id="24" dur="500"/>
                                        <p:tgtEl>
                                          <p:spTgt spid="3">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3">
                                            <p:txEl>
                                              <p:pRg st="1" end="1"/>
                                            </p:txEl>
                                          </p:spTgt>
                                        </p:tgtEl>
                                        <p:attrNameLst>
                                          <p:attrName>style.visibility</p:attrName>
                                        </p:attrNameLst>
                                      </p:cBhvr>
                                      <p:to>
                                        <p:strVal val="visible"/>
                                      </p:to>
                                    </p:set>
                                    <p:animEffect transition="in" filter="wipe(left)">
                                      <p:cBhvr>
                                        <p:cTn id="29"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6F6E9"/>
        </a:solidFill>
        <a:effectLst/>
      </p:bgPr>
    </p:bg>
    <p:spTree>
      <p:nvGrpSpPr>
        <p:cNvPr id="1" name=""/>
        <p:cNvGrpSpPr/>
        <p:nvPr/>
      </p:nvGrpSpPr>
      <p:grpSpPr>
        <a:xfrm>
          <a:off x="0" y="0"/>
          <a:ext cx="0" cy="0"/>
          <a:chOff x="0" y="0"/>
          <a:chExt cx="0" cy="0"/>
        </a:xfrm>
      </p:grpSpPr>
      <p:sp>
        <p:nvSpPr>
          <p:cNvPr id="18" name="TextBox 2"/>
          <p:cNvSpPr txBox="1"/>
          <p:nvPr/>
        </p:nvSpPr>
        <p:spPr>
          <a:xfrm>
            <a:off x="2852016" y="1110780"/>
            <a:ext cx="13106882" cy="1133515"/>
          </a:xfrm>
          <a:prstGeom prst="rect">
            <a:avLst/>
          </a:prstGeom>
        </p:spPr>
        <p:txBody>
          <a:bodyPr lIns="0" tIns="0" rIns="0" bIns="0" rtlCol="0" anchor="t">
            <a:spAutoFit/>
          </a:bodyPr>
          <a:lstStyle/>
          <a:p>
            <a:pPr marL="0" lvl="0" indent="0" algn="ctr">
              <a:lnSpc>
                <a:spcPts val="9600"/>
              </a:lnSpc>
            </a:pPr>
            <a:r>
              <a:rPr lang="en-US" sz="7200" b="1" u="none" dirty="0" smtClean="0">
                <a:solidFill>
                  <a:srgbClr val="291B25"/>
                </a:solidFill>
                <a:latin typeface="Arial" panose="020B0604020202020204" pitchFamily="34" charset="0"/>
                <a:cs typeface="Arial" panose="020B0604020202020204" pitchFamily="34" charset="0"/>
              </a:rPr>
              <a:t>HƯỚNG DẪN VỀ NHÀ</a:t>
            </a:r>
            <a:endParaRPr lang="en-US" sz="7200" b="1" u="none" dirty="0">
              <a:solidFill>
                <a:srgbClr val="291B25"/>
              </a:solidFill>
              <a:latin typeface="Arial" panose="020B0604020202020204" pitchFamily="34" charset="0"/>
              <a:cs typeface="Arial" panose="020B0604020202020204" pitchFamily="34" charset="0"/>
            </a:endParaRPr>
          </a:p>
        </p:txBody>
      </p:sp>
      <p:pic>
        <p:nvPicPr>
          <p:cNvPr id="21"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t="36" r="60999"/>
          <a:stretch>
            <a:fillRect/>
          </a:stretch>
        </p:blipFill>
        <p:spPr>
          <a:xfrm rot="143919">
            <a:off x="16753729" y="185041"/>
            <a:ext cx="3600506" cy="10508716"/>
          </a:xfrm>
          <a:prstGeom prst="rect">
            <a:avLst/>
          </a:prstGeom>
        </p:spPr>
      </p:pic>
      <p:grpSp>
        <p:nvGrpSpPr>
          <p:cNvPr id="22" name="Group 21"/>
          <p:cNvGrpSpPr/>
          <p:nvPr/>
        </p:nvGrpSpPr>
        <p:grpSpPr>
          <a:xfrm>
            <a:off x="381000" y="3483562"/>
            <a:ext cx="4942032" cy="4025236"/>
            <a:chOff x="1028700" y="3864562"/>
            <a:chExt cx="4470386" cy="4936538"/>
          </a:xfrm>
        </p:grpSpPr>
        <p:sp>
          <p:nvSpPr>
            <p:cNvPr id="23" name="AutoShape 4"/>
            <p:cNvSpPr/>
            <p:nvPr/>
          </p:nvSpPr>
          <p:spPr>
            <a:xfrm rot="101125">
              <a:off x="1028700" y="4119958"/>
              <a:ext cx="4470386" cy="4681142"/>
            </a:xfrm>
            <a:prstGeom prst="rect">
              <a:avLst/>
            </a:prstGeom>
            <a:solidFill>
              <a:srgbClr val="FFCE6D"/>
            </a:solidFill>
          </p:spPr>
        </p:sp>
        <p:pic>
          <p:nvPicPr>
            <p:cNvPr id="24" name="Picture 5"/>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193524">
              <a:off x="2191181" y="3864562"/>
              <a:ext cx="2145424" cy="512034"/>
            </a:xfrm>
            <a:prstGeom prst="rect">
              <a:avLst/>
            </a:prstGeom>
          </p:spPr>
        </p:pic>
        <p:sp>
          <p:nvSpPr>
            <p:cNvPr id="25" name="TextBox 24"/>
            <p:cNvSpPr txBox="1"/>
            <p:nvPr/>
          </p:nvSpPr>
          <p:spPr>
            <a:xfrm>
              <a:off x="1204313" y="5014140"/>
              <a:ext cx="4119160" cy="1938992"/>
            </a:xfrm>
            <a:prstGeom prst="rect">
              <a:avLst/>
            </a:prstGeom>
            <a:noFill/>
          </p:spPr>
          <p:txBody>
            <a:bodyPr wrap="square" rtlCol="0">
              <a:spAutoFit/>
            </a:bodyPr>
            <a:lstStyle/>
            <a:p>
              <a:pPr algn="ctr">
                <a:lnSpc>
                  <a:spcPct val="150000"/>
                </a:lnSpc>
              </a:pPr>
              <a:r>
                <a:rPr lang="en-US" sz="4000" dirty="0" err="1" smtClean="0">
                  <a:latin typeface="Arial" panose="020B0604020202020204" pitchFamily="34" charset="0"/>
                  <a:cs typeface="Arial" panose="020B0604020202020204" pitchFamily="34" charset="0"/>
                </a:rPr>
                <a:t>Ôn</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tập</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kiến</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thức</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đã</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học</a:t>
              </a:r>
              <a:endParaRPr lang="en-US" sz="4000" dirty="0">
                <a:latin typeface="Arial" panose="020B0604020202020204" pitchFamily="34" charset="0"/>
                <a:cs typeface="Arial" panose="020B0604020202020204" pitchFamily="34" charset="0"/>
              </a:endParaRPr>
            </a:p>
          </p:txBody>
        </p:sp>
      </p:grpSp>
      <p:grpSp>
        <p:nvGrpSpPr>
          <p:cNvPr id="26" name="Group 25"/>
          <p:cNvGrpSpPr/>
          <p:nvPr/>
        </p:nvGrpSpPr>
        <p:grpSpPr>
          <a:xfrm>
            <a:off x="6019800" y="3466779"/>
            <a:ext cx="5023729" cy="4038921"/>
            <a:chOff x="6362700" y="3847779"/>
            <a:chExt cx="4470386" cy="4953321"/>
          </a:xfrm>
        </p:grpSpPr>
        <p:sp>
          <p:nvSpPr>
            <p:cNvPr id="27" name="AutoShape 6"/>
            <p:cNvSpPr/>
            <p:nvPr/>
          </p:nvSpPr>
          <p:spPr>
            <a:xfrm rot="-98493">
              <a:off x="6362700" y="4119958"/>
              <a:ext cx="4470386" cy="4681142"/>
            </a:xfrm>
            <a:prstGeom prst="rect">
              <a:avLst/>
            </a:prstGeom>
            <a:solidFill>
              <a:srgbClr val="FFCE6D"/>
            </a:solidFill>
          </p:spPr>
        </p:sp>
        <p:pic>
          <p:nvPicPr>
            <p:cNvPr id="28" name="Picture 7"/>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191288">
              <a:off x="7618911" y="3847779"/>
              <a:ext cx="1875504" cy="545601"/>
            </a:xfrm>
            <a:prstGeom prst="rect">
              <a:avLst/>
            </a:prstGeom>
          </p:spPr>
        </p:pic>
        <p:sp>
          <p:nvSpPr>
            <p:cNvPr id="29" name="TextBox 28"/>
            <p:cNvSpPr txBox="1"/>
            <p:nvPr/>
          </p:nvSpPr>
          <p:spPr>
            <a:xfrm>
              <a:off x="6433603" y="5014140"/>
              <a:ext cx="4119160" cy="1938992"/>
            </a:xfrm>
            <a:prstGeom prst="rect">
              <a:avLst/>
            </a:prstGeom>
            <a:noFill/>
          </p:spPr>
          <p:txBody>
            <a:bodyPr wrap="square" rtlCol="0">
              <a:spAutoFit/>
            </a:bodyPr>
            <a:lstStyle/>
            <a:p>
              <a:pPr algn="ctr">
                <a:lnSpc>
                  <a:spcPct val="150000"/>
                </a:lnSpc>
              </a:pPr>
              <a:r>
                <a:rPr lang="en-US" sz="4000" dirty="0" err="1" smtClean="0">
                  <a:latin typeface="Arial" panose="020B0604020202020204" pitchFamily="34" charset="0"/>
                  <a:cs typeface="Arial" panose="020B0604020202020204" pitchFamily="34" charset="0"/>
                </a:rPr>
                <a:t>Hoàn</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thành</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bài</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tập</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trong</a:t>
              </a:r>
              <a:r>
                <a:rPr lang="en-US" sz="4000" dirty="0" smtClean="0">
                  <a:latin typeface="Arial" panose="020B0604020202020204" pitchFamily="34" charset="0"/>
                  <a:cs typeface="Arial" panose="020B0604020202020204" pitchFamily="34" charset="0"/>
                </a:rPr>
                <a:t> SBT</a:t>
              </a:r>
              <a:endParaRPr lang="en-US" sz="4000" dirty="0">
                <a:latin typeface="Arial" panose="020B0604020202020204" pitchFamily="34" charset="0"/>
                <a:cs typeface="Arial" panose="020B0604020202020204" pitchFamily="34" charset="0"/>
              </a:endParaRPr>
            </a:p>
          </p:txBody>
        </p:sp>
      </p:grpSp>
      <p:grpSp>
        <p:nvGrpSpPr>
          <p:cNvPr id="30" name="Group 29"/>
          <p:cNvGrpSpPr/>
          <p:nvPr/>
        </p:nvGrpSpPr>
        <p:grpSpPr>
          <a:xfrm>
            <a:off x="11620499" y="3390900"/>
            <a:ext cx="5295901" cy="4031578"/>
            <a:chOff x="11696699" y="3856784"/>
            <a:chExt cx="4470386" cy="4944316"/>
          </a:xfrm>
        </p:grpSpPr>
        <p:sp>
          <p:nvSpPr>
            <p:cNvPr id="31" name="AutoShape 8"/>
            <p:cNvSpPr/>
            <p:nvPr/>
          </p:nvSpPr>
          <p:spPr>
            <a:xfrm rot="148990">
              <a:off x="11696699" y="4119958"/>
              <a:ext cx="4470386" cy="4681142"/>
            </a:xfrm>
            <a:prstGeom prst="rect">
              <a:avLst/>
            </a:prstGeom>
            <a:solidFill>
              <a:srgbClr val="FFCE6D"/>
            </a:solidFill>
          </p:spPr>
        </p:sp>
        <p:pic>
          <p:nvPicPr>
            <p:cNvPr id="32" name="Picture 9"/>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266755">
              <a:off x="12859180" y="3856784"/>
              <a:ext cx="2145424" cy="512034"/>
            </a:xfrm>
            <a:prstGeom prst="rect">
              <a:avLst/>
            </a:prstGeom>
          </p:spPr>
        </p:pic>
      </p:grpSp>
      <p:sp>
        <p:nvSpPr>
          <p:cNvPr id="33" name="Rectangle 32"/>
          <p:cNvSpPr/>
          <p:nvPr/>
        </p:nvSpPr>
        <p:spPr>
          <a:xfrm>
            <a:off x="11941354" y="4220416"/>
            <a:ext cx="4746446" cy="2748253"/>
          </a:xfrm>
          <a:prstGeom prst="rect">
            <a:avLst/>
          </a:prstGeom>
        </p:spPr>
        <p:txBody>
          <a:bodyPr wrap="square">
            <a:spAutoFit/>
          </a:bodyPr>
          <a:lstStyle/>
          <a:p>
            <a:pPr algn="ctr">
              <a:lnSpc>
                <a:spcPct val="150000"/>
              </a:lnSpc>
            </a:pPr>
            <a:r>
              <a:rPr lang="vi-VN" sz="4000" dirty="0"/>
              <a:t>Chuẩn bị </a:t>
            </a:r>
            <a:r>
              <a:rPr lang="vi-VN" sz="4000"/>
              <a:t>trước </a:t>
            </a:r>
            <a:endParaRPr lang="en-US" sz="4000" smtClean="0"/>
          </a:p>
          <a:p>
            <a:pPr algn="ctr">
              <a:lnSpc>
                <a:spcPct val="150000"/>
              </a:lnSpc>
            </a:pPr>
            <a:r>
              <a:rPr lang="vi-VN" sz="4000" b="1" smtClean="0"/>
              <a:t>Bài </a:t>
            </a:r>
            <a:r>
              <a:rPr lang="vi-VN" sz="4000" b="1"/>
              <a:t>13</a:t>
            </a:r>
            <a:r>
              <a:rPr lang="vi-VN" sz="4000" b="1"/>
              <a:t>. </a:t>
            </a:r>
            <a:endParaRPr lang="en-US" sz="4000" b="1" smtClean="0"/>
          </a:p>
          <a:p>
            <a:pPr algn="ctr">
              <a:lnSpc>
                <a:spcPct val="150000"/>
              </a:lnSpc>
            </a:pPr>
            <a:r>
              <a:rPr lang="vi-VN" sz="4000" b="1" smtClean="0"/>
              <a:t>Hình </a:t>
            </a:r>
            <a:r>
              <a:rPr lang="vi-VN" sz="4000" b="1"/>
              <a:t>chữ nhật</a:t>
            </a:r>
            <a:endParaRPr lang="vi-VN" sz="4000" b="1" dirty="0"/>
          </a:p>
        </p:txBody>
      </p:sp>
      <p:pic>
        <p:nvPicPr>
          <p:cNvPr id="34" name="Picture 12"/>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rot="9595840">
            <a:off x="818535" y="7663985"/>
            <a:ext cx="2016426" cy="1880776"/>
          </a:xfrm>
          <a:prstGeom prst="rect">
            <a:avLst/>
          </a:prstGeom>
        </p:spPr>
      </p:pic>
    </p:spTree>
    <p:extLst>
      <p:ext uri="{BB962C8B-B14F-4D97-AF65-F5344CB8AC3E}">
        <p14:creationId xmlns:p14="http://schemas.microsoft.com/office/powerpoint/2010/main" val="1625825218"/>
      </p:ext>
    </p:extLst>
  </p:cSld>
  <p:clrMapOvr>
    <a:masterClrMapping/>
  </p:clrMapOvr>
  <mc:AlternateContent xmlns:mc="http://schemas.openxmlformats.org/markup-compatibility/2006" xmlns:p14="http://schemas.microsoft.com/office/powerpoint/2010/main">
    <mc:Choice Requires="p14">
      <p:transition spd="med" p14:dur="700">
        <p:comb/>
      </p:transition>
    </mc:Choice>
    <mc:Fallback xmlns="">
      <p:transition spd="med">
        <p:comb/>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par>
                          <p:cTn id="8" fill="hold">
                            <p:stCondLst>
                              <p:cond delay="500"/>
                            </p:stCondLst>
                            <p:childTnLst>
                              <p:par>
                                <p:cTn id="9" presetID="17" presetClass="entr" presetSubtype="10" fill="hold" nodeType="afterEffect">
                                  <p:stCondLst>
                                    <p:cond delay="0"/>
                                  </p:stCondLst>
                                  <p:childTnLst>
                                    <p:set>
                                      <p:cBhvr>
                                        <p:cTn id="10" dur="1" fill="hold">
                                          <p:stCondLst>
                                            <p:cond delay="0"/>
                                          </p:stCondLst>
                                        </p:cTn>
                                        <p:tgtEl>
                                          <p:spTgt spid="22"/>
                                        </p:tgtEl>
                                        <p:attrNameLst>
                                          <p:attrName>style.visibility</p:attrName>
                                        </p:attrNameLst>
                                      </p:cBhvr>
                                      <p:to>
                                        <p:strVal val="visible"/>
                                      </p:to>
                                    </p:set>
                                    <p:anim calcmode="lin" valueType="num">
                                      <p:cBhvr>
                                        <p:cTn id="11" dur="500" fill="hold"/>
                                        <p:tgtEl>
                                          <p:spTgt spid="22"/>
                                        </p:tgtEl>
                                        <p:attrNameLst>
                                          <p:attrName>ppt_w</p:attrName>
                                        </p:attrNameLst>
                                      </p:cBhvr>
                                      <p:tavLst>
                                        <p:tav tm="0">
                                          <p:val>
                                            <p:fltVal val="0"/>
                                          </p:val>
                                        </p:tav>
                                        <p:tav tm="100000">
                                          <p:val>
                                            <p:strVal val="#ppt_w"/>
                                          </p:val>
                                        </p:tav>
                                      </p:tavLst>
                                    </p:anim>
                                    <p:anim calcmode="lin" valueType="num">
                                      <p:cBhvr>
                                        <p:cTn id="12" dur="500" fill="hold"/>
                                        <p:tgtEl>
                                          <p:spTgt spid="22"/>
                                        </p:tgtEl>
                                        <p:attrNameLst>
                                          <p:attrName>ppt_h</p:attrName>
                                        </p:attrNameLst>
                                      </p:cBhvr>
                                      <p:tavLst>
                                        <p:tav tm="0">
                                          <p:val>
                                            <p:strVal val="#ppt_h"/>
                                          </p:val>
                                        </p:tav>
                                        <p:tav tm="100000">
                                          <p:val>
                                            <p:strVal val="#ppt_h"/>
                                          </p:val>
                                        </p:tav>
                                      </p:tavLst>
                                    </p:anim>
                                  </p:childTnLst>
                                </p:cTn>
                              </p:par>
                            </p:childTnLst>
                          </p:cTn>
                        </p:par>
                        <p:par>
                          <p:cTn id="13" fill="hold">
                            <p:stCondLst>
                              <p:cond delay="1000"/>
                            </p:stCondLst>
                            <p:childTnLst>
                              <p:par>
                                <p:cTn id="14" presetID="17" presetClass="entr" presetSubtype="10" fill="hold" nodeType="afterEffect">
                                  <p:stCondLst>
                                    <p:cond delay="0"/>
                                  </p:stCondLst>
                                  <p:childTnLst>
                                    <p:set>
                                      <p:cBhvr>
                                        <p:cTn id="15" dur="1" fill="hold">
                                          <p:stCondLst>
                                            <p:cond delay="0"/>
                                          </p:stCondLst>
                                        </p:cTn>
                                        <p:tgtEl>
                                          <p:spTgt spid="26"/>
                                        </p:tgtEl>
                                        <p:attrNameLst>
                                          <p:attrName>style.visibility</p:attrName>
                                        </p:attrNameLst>
                                      </p:cBhvr>
                                      <p:to>
                                        <p:strVal val="visible"/>
                                      </p:to>
                                    </p:set>
                                    <p:anim calcmode="lin" valueType="num">
                                      <p:cBhvr>
                                        <p:cTn id="16" dur="500" fill="hold"/>
                                        <p:tgtEl>
                                          <p:spTgt spid="26"/>
                                        </p:tgtEl>
                                        <p:attrNameLst>
                                          <p:attrName>ppt_w</p:attrName>
                                        </p:attrNameLst>
                                      </p:cBhvr>
                                      <p:tavLst>
                                        <p:tav tm="0">
                                          <p:val>
                                            <p:fltVal val="0"/>
                                          </p:val>
                                        </p:tav>
                                        <p:tav tm="100000">
                                          <p:val>
                                            <p:strVal val="#ppt_w"/>
                                          </p:val>
                                        </p:tav>
                                      </p:tavLst>
                                    </p:anim>
                                    <p:anim calcmode="lin" valueType="num">
                                      <p:cBhvr>
                                        <p:cTn id="17" dur="500" fill="hold"/>
                                        <p:tgtEl>
                                          <p:spTgt spid="26"/>
                                        </p:tgtEl>
                                        <p:attrNameLst>
                                          <p:attrName>ppt_h</p:attrName>
                                        </p:attrNameLst>
                                      </p:cBhvr>
                                      <p:tavLst>
                                        <p:tav tm="0">
                                          <p:val>
                                            <p:strVal val="#ppt_h"/>
                                          </p:val>
                                        </p:tav>
                                        <p:tav tm="100000">
                                          <p:val>
                                            <p:strVal val="#ppt_h"/>
                                          </p:val>
                                        </p:tav>
                                      </p:tavLst>
                                    </p:anim>
                                  </p:childTnLst>
                                </p:cTn>
                              </p:par>
                            </p:childTnLst>
                          </p:cTn>
                        </p:par>
                        <p:par>
                          <p:cTn id="18" fill="hold">
                            <p:stCondLst>
                              <p:cond delay="1500"/>
                            </p:stCondLst>
                            <p:childTnLst>
                              <p:par>
                                <p:cTn id="19" presetID="17" presetClass="entr" presetSubtype="10" fill="hold" nodeType="afterEffect">
                                  <p:stCondLst>
                                    <p:cond delay="0"/>
                                  </p:stCondLst>
                                  <p:childTnLst>
                                    <p:set>
                                      <p:cBhvr>
                                        <p:cTn id="20" dur="1" fill="hold">
                                          <p:stCondLst>
                                            <p:cond delay="0"/>
                                          </p:stCondLst>
                                        </p:cTn>
                                        <p:tgtEl>
                                          <p:spTgt spid="30"/>
                                        </p:tgtEl>
                                        <p:attrNameLst>
                                          <p:attrName>style.visibility</p:attrName>
                                        </p:attrNameLst>
                                      </p:cBhvr>
                                      <p:to>
                                        <p:strVal val="visible"/>
                                      </p:to>
                                    </p:set>
                                    <p:anim calcmode="lin" valueType="num">
                                      <p:cBhvr>
                                        <p:cTn id="21" dur="500" fill="hold"/>
                                        <p:tgtEl>
                                          <p:spTgt spid="30"/>
                                        </p:tgtEl>
                                        <p:attrNameLst>
                                          <p:attrName>ppt_w</p:attrName>
                                        </p:attrNameLst>
                                      </p:cBhvr>
                                      <p:tavLst>
                                        <p:tav tm="0">
                                          <p:val>
                                            <p:fltVal val="0"/>
                                          </p:val>
                                        </p:tav>
                                        <p:tav tm="100000">
                                          <p:val>
                                            <p:strVal val="#ppt_w"/>
                                          </p:val>
                                        </p:tav>
                                      </p:tavLst>
                                    </p:anim>
                                    <p:anim calcmode="lin" valueType="num">
                                      <p:cBhvr>
                                        <p:cTn id="22" dur="500" fill="hold"/>
                                        <p:tgtEl>
                                          <p:spTgt spid="30"/>
                                        </p:tgtEl>
                                        <p:attrNameLst>
                                          <p:attrName>ppt_h</p:attrName>
                                        </p:attrNameLst>
                                      </p:cBhvr>
                                      <p:tavLst>
                                        <p:tav tm="0">
                                          <p:val>
                                            <p:strVal val="#ppt_h"/>
                                          </p:val>
                                        </p:tav>
                                        <p:tav tm="100000">
                                          <p:val>
                                            <p:strVal val="#ppt_h"/>
                                          </p:val>
                                        </p:tav>
                                      </p:tavLst>
                                    </p:anim>
                                  </p:childTnLst>
                                </p:cTn>
                              </p:par>
                              <p:par>
                                <p:cTn id="23" presetID="17" presetClass="entr" presetSubtype="10" fill="hold" grpId="0" nodeType="withEffect">
                                  <p:stCondLst>
                                    <p:cond delay="0"/>
                                  </p:stCondLst>
                                  <p:childTnLst>
                                    <p:set>
                                      <p:cBhvr>
                                        <p:cTn id="24" dur="1" fill="hold">
                                          <p:stCondLst>
                                            <p:cond delay="0"/>
                                          </p:stCondLst>
                                        </p:cTn>
                                        <p:tgtEl>
                                          <p:spTgt spid="33"/>
                                        </p:tgtEl>
                                        <p:attrNameLst>
                                          <p:attrName>style.visibility</p:attrName>
                                        </p:attrNameLst>
                                      </p:cBhvr>
                                      <p:to>
                                        <p:strVal val="visible"/>
                                      </p:to>
                                    </p:set>
                                    <p:anim calcmode="lin" valueType="num">
                                      <p:cBhvr>
                                        <p:cTn id="25" dur="500" fill="hold"/>
                                        <p:tgtEl>
                                          <p:spTgt spid="33"/>
                                        </p:tgtEl>
                                        <p:attrNameLst>
                                          <p:attrName>ppt_w</p:attrName>
                                        </p:attrNameLst>
                                      </p:cBhvr>
                                      <p:tavLst>
                                        <p:tav tm="0">
                                          <p:val>
                                            <p:fltVal val="0"/>
                                          </p:val>
                                        </p:tav>
                                        <p:tav tm="100000">
                                          <p:val>
                                            <p:strVal val="#ppt_w"/>
                                          </p:val>
                                        </p:tav>
                                      </p:tavLst>
                                    </p:anim>
                                    <p:anim calcmode="lin" valueType="num">
                                      <p:cBhvr>
                                        <p:cTn id="26" dur="500" fill="hold"/>
                                        <p:tgtEl>
                                          <p:spTgt spid="3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33"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61A6AB"/>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857475">
            <a:off x="-4229600" y="4984833"/>
            <a:ext cx="9144144" cy="11641850"/>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954650">
            <a:off x="12871252" y="-6056838"/>
            <a:ext cx="7771975" cy="10350088"/>
          </a:xfrm>
          <a:prstGeom prst="rect">
            <a:avLst/>
          </a:prstGeom>
        </p:spPr>
      </p:pic>
      <p:sp>
        <p:nvSpPr>
          <p:cNvPr id="4" name="AutoShape 4"/>
          <p:cNvSpPr/>
          <p:nvPr/>
        </p:nvSpPr>
        <p:spPr>
          <a:xfrm rot="-78937">
            <a:off x="1834594" y="1611292"/>
            <a:ext cx="14699941" cy="7191428"/>
          </a:xfrm>
          <a:prstGeom prst="rect">
            <a:avLst/>
          </a:prstGeom>
          <a:solidFill>
            <a:srgbClr val="FFCE6D"/>
          </a:solidFill>
        </p:spPr>
      </p:sp>
      <p:sp>
        <p:nvSpPr>
          <p:cNvPr id="5" name="AutoShape 5"/>
          <p:cNvSpPr/>
          <p:nvPr/>
        </p:nvSpPr>
        <p:spPr>
          <a:xfrm>
            <a:off x="2133600" y="1870280"/>
            <a:ext cx="14111322" cy="6695254"/>
          </a:xfrm>
          <a:prstGeom prst="rect">
            <a:avLst/>
          </a:prstGeom>
          <a:solidFill>
            <a:srgbClr val="F6F6E9"/>
          </a:solidFill>
        </p:spPr>
      </p:sp>
      <p:sp>
        <p:nvSpPr>
          <p:cNvPr id="6" name="TextBox 6"/>
          <p:cNvSpPr txBox="1"/>
          <p:nvPr/>
        </p:nvSpPr>
        <p:spPr>
          <a:xfrm>
            <a:off x="1869364" y="3042100"/>
            <a:ext cx="14630400" cy="3693319"/>
          </a:xfrm>
          <a:prstGeom prst="rect">
            <a:avLst/>
          </a:prstGeom>
        </p:spPr>
        <p:txBody>
          <a:bodyPr wrap="square" lIns="0" tIns="0" rIns="0" bIns="0" rtlCol="0" anchor="t">
            <a:spAutoFit/>
          </a:bodyPr>
          <a:lstStyle/>
          <a:p>
            <a:pPr marL="0" marR="0" lvl="0" indent="0" algn="ctr" defTabSz="914400" rtl="0" eaLnBrk="1" fontAlgn="auto" latinLnBrk="0" hangingPunct="1">
              <a:lnSpc>
                <a:spcPct val="150000"/>
              </a:lnSpc>
              <a:spcBef>
                <a:spcPct val="0"/>
              </a:spcBef>
              <a:spcAft>
                <a:spcPts val="0"/>
              </a:spcAft>
              <a:buClrTx/>
              <a:buSzTx/>
              <a:buFontTx/>
              <a:buNone/>
              <a:tabLst/>
              <a:defRPr/>
            </a:pPr>
            <a:r>
              <a:rPr kumimoji="0" lang="en-US" sz="8000" b="1" i="0" u="none" strike="noStrike" kern="1200" cap="none" spc="0" normalizeH="0" baseline="0" noProof="0" dirty="0" smtClean="0">
                <a:ln>
                  <a:noFill/>
                </a:ln>
                <a:solidFill>
                  <a:srgbClr val="C0504D">
                    <a:lumMod val="50000"/>
                  </a:srgbClr>
                </a:solidFill>
                <a:effectLst/>
                <a:uLnTx/>
                <a:uFillTx/>
                <a:latin typeface="Arial" panose="020B0604020202020204" pitchFamily="34" charset="0"/>
                <a:ea typeface="+mn-ea"/>
                <a:cs typeface="Arial" panose="020B0604020202020204" pitchFamily="34" charset="0"/>
              </a:rPr>
              <a:t>CẢM ƠN CÁC EM </a:t>
            </a:r>
          </a:p>
          <a:p>
            <a:pPr marL="0" marR="0" lvl="0" indent="0" algn="ctr" defTabSz="914400" rtl="0" eaLnBrk="1" fontAlgn="auto" latinLnBrk="0" hangingPunct="1">
              <a:lnSpc>
                <a:spcPct val="150000"/>
              </a:lnSpc>
              <a:spcBef>
                <a:spcPct val="0"/>
              </a:spcBef>
              <a:spcAft>
                <a:spcPts val="0"/>
              </a:spcAft>
              <a:buClrTx/>
              <a:buSzTx/>
              <a:buFontTx/>
              <a:buNone/>
              <a:tabLst/>
              <a:defRPr/>
            </a:pPr>
            <a:r>
              <a:rPr kumimoji="0" lang="en-US" sz="8000" b="1" i="0" u="none" strike="noStrike" kern="1200" cap="none" spc="0" normalizeH="0" baseline="0" noProof="0" dirty="0" smtClean="0">
                <a:ln>
                  <a:noFill/>
                </a:ln>
                <a:solidFill>
                  <a:srgbClr val="C0504D">
                    <a:lumMod val="50000"/>
                  </a:srgbClr>
                </a:solidFill>
                <a:effectLst/>
                <a:uLnTx/>
                <a:uFillTx/>
                <a:latin typeface="Arial" panose="020B0604020202020204" pitchFamily="34" charset="0"/>
                <a:ea typeface="+mn-ea"/>
                <a:cs typeface="Arial" panose="020B0604020202020204" pitchFamily="34" charset="0"/>
              </a:rPr>
              <a:t>ĐÃ THEO DÕI BÀI GIẢNG!</a:t>
            </a:r>
            <a:endParaRPr kumimoji="0" lang="en-US" sz="8000" b="1" i="0" u="none" strike="noStrike" kern="1200" cap="none" spc="0" normalizeH="0" baseline="0" noProof="0" dirty="0">
              <a:ln>
                <a:noFill/>
              </a:ln>
              <a:solidFill>
                <a:srgbClr val="C0504D">
                  <a:lumMod val="50000"/>
                </a:srgbClr>
              </a:solidFill>
              <a:effectLst/>
              <a:uLnTx/>
              <a:uFillTx/>
              <a:latin typeface="Arial" panose="020B0604020202020204" pitchFamily="34" charset="0"/>
              <a:ea typeface="+mn-ea"/>
              <a:cs typeface="Arial" panose="020B0604020202020204" pitchFamily="34" charset="0"/>
            </a:endParaRPr>
          </a:p>
        </p:txBody>
      </p:sp>
      <p:pic>
        <p:nvPicPr>
          <p:cNvPr id="9" name="Picture 9"/>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707110">
            <a:off x="-1527793" y="-7744881"/>
            <a:ext cx="7211280" cy="8973312"/>
          </a:xfrm>
          <a:prstGeom prst="rect">
            <a:avLst/>
          </a:prstGeom>
        </p:spPr>
      </p:pic>
      <p:pic>
        <p:nvPicPr>
          <p:cNvPr id="10" name="Picture 10"/>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577071">
            <a:off x="13776348" y="9564071"/>
            <a:ext cx="3752093" cy="1091518"/>
          </a:xfrm>
          <a:prstGeom prst="rect">
            <a:avLst/>
          </a:prstGeom>
        </p:spPr>
      </p:pic>
      <p:pic>
        <p:nvPicPr>
          <p:cNvPr id="13" name="Picture 13"/>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rot="-2323304">
            <a:off x="8106074" y="7419906"/>
            <a:ext cx="1505652" cy="566672"/>
          </a:xfrm>
          <a:prstGeom prst="rect">
            <a:avLst/>
          </a:prstGeom>
        </p:spPr>
      </p:pic>
    </p:spTree>
    <p:extLst>
      <p:ext uri="{BB962C8B-B14F-4D97-AF65-F5344CB8AC3E}">
        <p14:creationId xmlns:p14="http://schemas.microsoft.com/office/powerpoint/2010/main" val="816432097"/>
      </p:ext>
    </p:extLst>
  </p:cSld>
  <p:clrMapOvr>
    <a:masterClrMapping/>
  </p:clrMapOvr>
  <mc:AlternateContent xmlns:mc="http://schemas.openxmlformats.org/markup-compatibility/2006" xmlns:p14="http://schemas.microsoft.com/office/powerpoint/2010/main">
    <mc:Choice Requires="p14">
      <p:transition spd="med" p14:dur="700">
        <p14:doors dir="vert"/>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61A6AB"/>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201476">
            <a:off x="10698579" y="676134"/>
            <a:ext cx="7519974" cy="9070145"/>
          </a:xfrm>
          <a:prstGeom prst="rect">
            <a:avLst/>
          </a:prstGeom>
        </p:spPr>
      </p:pic>
      <p:sp>
        <p:nvSpPr>
          <p:cNvPr id="3" name="AutoShape 3"/>
          <p:cNvSpPr/>
          <p:nvPr/>
        </p:nvSpPr>
        <p:spPr>
          <a:xfrm>
            <a:off x="1600200" y="1208963"/>
            <a:ext cx="14630400" cy="8004490"/>
          </a:xfrm>
          <a:prstGeom prst="rect">
            <a:avLst/>
          </a:prstGeom>
          <a:solidFill>
            <a:srgbClr val="F6F6E9"/>
          </a:solidFill>
        </p:spPr>
      </p:sp>
      <p:pic>
        <p:nvPicPr>
          <p:cNvPr id="10" name="Picture 10"/>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10800000">
            <a:off x="1371600" y="952500"/>
            <a:ext cx="1294758" cy="1372094"/>
          </a:xfrm>
          <a:prstGeom prst="rect">
            <a:avLst/>
          </a:prstGeom>
        </p:spPr>
      </p:pic>
      <p:pic>
        <p:nvPicPr>
          <p:cNvPr id="11" name="Picture 11"/>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15161544" y="7986232"/>
            <a:ext cx="1294758" cy="1372094"/>
          </a:xfrm>
          <a:prstGeom prst="rect">
            <a:avLst/>
          </a:prstGeom>
        </p:spPr>
      </p:pic>
      <p:sp>
        <p:nvSpPr>
          <p:cNvPr id="18" name="TextBox 17"/>
          <p:cNvSpPr txBox="1"/>
          <p:nvPr/>
        </p:nvSpPr>
        <p:spPr>
          <a:xfrm>
            <a:off x="1667066" y="2238364"/>
            <a:ext cx="14496667" cy="1609736"/>
          </a:xfrm>
          <a:prstGeom prst="rect">
            <a:avLst/>
          </a:prstGeom>
          <a:noFill/>
        </p:spPr>
        <p:txBody>
          <a:bodyPr wrap="square" rtlCol="0">
            <a:spAutoFit/>
          </a:bodyPr>
          <a:lstStyle/>
          <a:p>
            <a:pPr lvl="0" algn="ctr">
              <a:lnSpc>
                <a:spcPct val="150000"/>
              </a:lnSpc>
              <a:defRPr/>
            </a:pPr>
            <a:r>
              <a:rPr lang="vi-VN" sz="7500" b="1">
                <a:solidFill>
                  <a:srgbClr val="C0504D">
                    <a:lumMod val="75000"/>
                  </a:srgbClr>
                </a:solidFill>
                <a:cs typeface="Arial" panose="020B0604020202020204" pitchFamily="34" charset="0"/>
              </a:rPr>
              <a:t>CHƯƠNG III: TỨ GIÁC</a:t>
            </a:r>
            <a:endParaRPr kumimoji="0" lang="vi-VN" sz="7500" b="1" i="0" u="none" strike="noStrike" kern="1200" cap="none" spc="0" normalizeH="0" baseline="0" noProof="0" dirty="0">
              <a:ln>
                <a:noFill/>
              </a:ln>
              <a:solidFill>
                <a:srgbClr val="C0504D">
                  <a:lumMod val="75000"/>
                </a:srgbClr>
              </a:solidFill>
              <a:effectLst/>
              <a:uLnTx/>
              <a:uFillTx/>
              <a:latin typeface="Arial" panose="020B0604020202020204" pitchFamily="34" charset="0"/>
              <a:cs typeface="Arial" panose="020B0604020202020204" pitchFamily="34" charset="0"/>
            </a:endParaRPr>
          </a:p>
        </p:txBody>
      </p:sp>
      <p:pic>
        <p:nvPicPr>
          <p:cNvPr id="19" name="Picture 18"/>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87831" y="6995685"/>
            <a:ext cx="4157054" cy="2908689"/>
          </a:xfrm>
          <a:prstGeom prst="rect">
            <a:avLst/>
          </a:prstGeom>
        </p:spPr>
      </p:pic>
      <p:sp>
        <p:nvSpPr>
          <p:cNvPr id="5" name="Rectangle 4"/>
          <p:cNvSpPr/>
          <p:nvPr/>
        </p:nvSpPr>
        <p:spPr>
          <a:xfrm>
            <a:off x="2133600" y="4241480"/>
            <a:ext cx="13845478" cy="1740220"/>
          </a:xfrm>
          <a:prstGeom prst="rect">
            <a:avLst/>
          </a:prstGeom>
        </p:spPr>
        <p:txBody>
          <a:bodyPr wrap="square">
            <a:spAutoFit/>
          </a:bodyPr>
          <a:lstStyle/>
          <a:p>
            <a:pPr lvl="0" algn="ctr">
              <a:lnSpc>
                <a:spcPct val="150000"/>
              </a:lnSpc>
              <a:spcBef>
                <a:spcPts val="1200"/>
              </a:spcBef>
              <a:defRPr/>
            </a:pPr>
            <a:r>
              <a:rPr lang="en-US" sz="8000" b="1" kern="0">
                <a:solidFill>
                  <a:srgbClr val="1F497D">
                    <a:lumMod val="60000"/>
                    <a:lumOff val="40000"/>
                  </a:srgbClr>
                </a:solidFill>
                <a:latin typeface="Arial" panose="020B0604020202020204" pitchFamily="34" charset="0"/>
                <a:ea typeface="Times New Roman" panose="02020603050405020304" pitchFamily="18" charset="0"/>
                <a:cs typeface="Times New Roman" panose="02020603050405020304" pitchFamily="18" charset="0"/>
              </a:rPr>
              <a:t>LUYỆN TẬP CHUNG </a:t>
            </a:r>
            <a:endParaRPr kumimoji="0" lang="en-US" sz="8000" b="1" i="0" u="none" strike="noStrike" kern="0" cap="none" spc="0" normalizeH="0" baseline="0" noProof="0" dirty="0">
              <a:ln>
                <a:noFill/>
              </a:ln>
              <a:solidFill>
                <a:srgbClr val="1F497D">
                  <a:lumMod val="60000"/>
                  <a:lumOff val="40000"/>
                </a:srgbClr>
              </a:solidFill>
              <a:effectLst/>
              <a:uLnTx/>
              <a:uFillTx/>
              <a:latin typeface="Calibri Light" panose="020F03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60266537"/>
      </p:ext>
    </p:extLst>
  </p:cSld>
  <p:clrMapOvr>
    <a:masterClrMapping/>
  </p:clrMapOvr>
  <mc:AlternateContent xmlns:mc="http://schemas.openxmlformats.org/markup-compatibility/2006" xmlns:p14="http://schemas.microsoft.com/office/powerpoint/2010/main">
    <mc:Choice Requires="p14">
      <p:transition spd="med" p14:dur="700">
        <p:comb/>
      </p:transition>
    </mc:Choice>
    <mc:Fallback xmlns="">
      <p:transition spd="med">
        <p:comb/>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Effect>
                      <a14:brightnessContrast contrast="-40000"/>
                    </a14:imgEffect>
                  </a14:imgLayer>
                </a14:imgProps>
              </a:ext>
            </a:extLst>
          </a:blip>
          <a:stretch>
            <a:fillRect/>
          </a:stretch>
        </p:blipFill>
        <p:spPr>
          <a:xfrm>
            <a:off x="685800" y="2324100"/>
            <a:ext cx="5255342" cy="3150773"/>
          </a:xfrm>
          <a:prstGeom prst="rect">
            <a:avLst/>
          </a:prstGeom>
        </p:spPr>
      </p:pic>
      <p:pic>
        <p:nvPicPr>
          <p:cNvPr id="10" name="Picture 10"/>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t="36" r="60999"/>
          <a:stretch>
            <a:fillRect/>
          </a:stretch>
        </p:blipFill>
        <p:spPr>
          <a:xfrm rot="143919" flipH="1">
            <a:off x="-2461629" y="-345746"/>
            <a:ext cx="3733533" cy="10896980"/>
          </a:xfrm>
          <a:prstGeom prst="rect">
            <a:avLst/>
          </a:prstGeom>
        </p:spPr>
      </p:pic>
      <p:pic>
        <p:nvPicPr>
          <p:cNvPr id="14" name="Picture 1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rot="5400000">
            <a:off x="17177853" y="9007033"/>
            <a:ext cx="1288683" cy="1201989"/>
          </a:xfrm>
          <a:prstGeom prst="rect">
            <a:avLst/>
          </a:prstGeom>
        </p:spPr>
      </p:pic>
      <p:sp>
        <p:nvSpPr>
          <p:cNvPr id="11" name="Rounded Rectangle 10"/>
          <p:cNvSpPr/>
          <p:nvPr/>
        </p:nvSpPr>
        <p:spPr>
          <a:xfrm>
            <a:off x="1981200" y="419100"/>
            <a:ext cx="2340664" cy="1100249"/>
          </a:xfrm>
          <a:prstGeom prst="roundRect">
            <a:avLst/>
          </a:prstGeom>
          <a:solidFill>
            <a:schemeClr val="accent1">
              <a:lumMod val="75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en-US" sz="3700" b="1" dirty="0" err="1" smtClean="0">
                <a:latin typeface="Arial" panose="020B0604020202020204" pitchFamily="34" charset="0"/>
                <a:cs typeface="Arial" panose="020B0604020202020204" pitchFamily="34" charset="0"/>
              </a:rPr>
              <a:t>Ví</a:t>
            </a:r>
            <a:r>
              <a:rPr lang="en-US" sz="3700" b="1" dirty="0" smtClean="0">
                <a:latin typeface="Arial" panose="020B0604020202020204" pitchFamily="34" charset="0"/>
                <a:cs typeface="Arial" panose="020B0604020202020204" pitchFamily="34" charset="0"/>
              </a:rPr>
              <a:t> </a:t>
            </a:r>
            <a:r>
              <a:rPr lang="en-US" sz="3700" b="1" dirty="0" err="1" smtClean="0">
                <a:latin typeface="Arial" panose="020B0604020202020204" pitchFamily="34" charset="0"/>
                <a:cs typeface="Arial" panose="020B0604020202020204" pitchFamily="34" charset="0"/>
              </a:rPr>
              <a:t>dụ</a:t>
            </a:r>
            <a:r>
              <a:rPr lang="en-US" sz="3700" b="1" dirty="0" smtClean="0">
                <a:latin typeface="Arial" panose="020B0604020202020204" pitchFamily="34" charset="0"/>
                <a:cs typeface="Arial" panose="020B0604020202020204" pitchFamily="34" charset="0"/>
              </a:rPr>
              <a:t> 1</a:t>
            </a:r>
            <a:endParaRPr lang="en-US" sz="3700" b="1" dirty="0">
              <a:latin typeface="Arial" panose="020B0604020202020204" pitchFamily="34" charset="0"/>
              <a:cs typeface="Arial" panose="020B0604020202020204" pitchFamily="34" charset="0"/>
            </a:endParaRPr>
          </a:p>
        </p:txBody>
      </p:sp>
      <p:sp>
        <p:nvSpPr>
          <p:cNvPr id="6" name="TextBox 5"/>
          <p:cNvSpPr txBox="1"/>
          <p:nvPr/>
        </p:nvSpPr>
        <p:spPr>
          <a:xfrm>
            <a:off x="4495800" y="114300"/>
            <a:ext cx="13211260" cy="1651671"/>
          </a:xfrm>
          <a:prstGeom prst="rect">
            <a:avLst/>
          </a:prstGeom>
          <a:noFill/>
        </p:spPr>
        <p:txBody>
          <a:bodyPr wrap="square" rtlCol="0">
            <a:spAutoFit/>
          </a:bodyPr>
          <a:lstStyle/>
          <a:p>
            <a:pPr algn="just">
              <a:lnSpc>
                <a:spcPct val="150000"/>
              </a:lnSpc>
            </a:pPr>
            <a:r>
              <a:rPr lang="en-US" sz="3500" smtClean="0">
                <a:latin typeface="Arial" panose="020B0604020202020204" pitchFamily="34" charset="0"/>
                <a:cs typeface="Arial" panose="020B0604020202020204" pitchFamily="34" charset="0"/>
              </a:rPr>
              <a:t>Gọi E, F, G, H lần lượt là trung điểm các cạnh AB, BC, CD, DA của hình bình hành ABCD. Hỏi EFGH là hình gì? Vì sao.</a:t>
            </a:r>
            <a:endParaRPr lang="en-US" sz="3500">
              <a:latin typeface="Arial" panose="020B0604020202020204" pitchFamily="34" charset="0"/>
              <a:cs typeface="Arial" panose="020B0604020202020204" pitchFamily="34" charset="0"/>
            </a:endParaRPr>
          </a:p>
        </p:txBody>
      </p:sp>
      <p:sp>
        <p:nvSpPr>
          <p:cNvPr id="7" name="Rectangle 6"/>
          <p:cNvSpPr/>
          <p:nvPr/>
        </p:nvSpPr>
        <p:spPr>
          <a:xfrm>
            <a:off x="9296937" y="1714500"/>
            <a:ext cx="1265091" cy="677108"/>
          </a:xfrm>
          <a:prstGeom prst="rect">
            <a:avLst/>
          </a:prstGeom>
        </p:spPr>
        <p:txBody>
          <a:bodyPr wrap="none">
            <a:spAutoFit/>
          </a:bodyPr>
          <a:lstStyle/>
          <a:p>
            <a:pPr lvl="0" algn="ctr">
              <a:defRPr/>
            </a:pPr>
            <a:r>
              <a:rPr lang="en-US" sz="3700" b="1" i="1" smtClean="0">
                <a:solidFill>
                  <a:srgbClr val="C00000"/>
                </a:solidFill>
                <a:latin typeface="Arial" panose="020B0604020202020204" pitchFamily="34" charset="0"/>
                <a:cs typeface="Arial" panose="020B0604020202020204" pitchFamily="34" charset="0"/>
              </a:rPr>
              <a:t>Giải:</a:t>
            </a:r>
            <a:endParaRPr lang="en-US" sz="3700" b="1" i="1" dirty="0">
              <a:solidFill>
                <a:srgbClr val="C00000"/>
              </a:solidFill>
              <a:latin typeface="Arial" panose="020B0604020202020204" pitchFamily="34" charset="0"/>
              <a:cs typeface="Arial" panose="020B0604020202020204" pitchFamily="34" charset="0"/>
            </a:endParaRPr>
          </a:p>
        </p:txBody>
      </p:sp>
      <mc:AlternateContent xmlns:mc="http://schemas.openxmlformats.org/markup-compatibility/2006">
        <mc:Choice xmlns:a14="http://schemas.microsoft.com/office/drawing/2010/main" Requires="a14">
          <p:sp>
            <p:nvSpPr>
              <p:cNvPr id="9" name="Rectangle 8"/>
              <p:cNvSpPr/>
              <p:nvPr/>
            </p:nvSpPr>
            <p:spPr>
              <a:xfrm>
                <a:off x="6248400" y="2324100"/>
                <a:ext cx="10972800" cy="7955126"/>
              </a:xfrm>
              <a:prstGeom prst="rect">
                <a:avLst/>
              </a:prstGeom>
            </p:spPr>
            <p:txBody>
              <a:bodyPr wrap="square">
                <a:spAutoFit/>
              </a:bodyPr>
              <a:lstStyle/>
              <a:p>
                <a:pPr algn="just">
                  <a:lnSpc>
                    <a:spcPct val="150000"/>
                  </a:lnSpc>
                </a:pPr>
                <a:r>
                  <a:rPr lang="pt-BR" sz="3300">
                    <a:latin typeface="Arial" panose="020B0604020202020204" pitchFamily="34" charset="0"/>
                    <a:ea typeface="Arial" panose="020B0604020202020204" pitchFamily="34" charset="0"/>
                    <a:cs typeface="Arial" panose="020B0604020202020204" pitchFamily="34" charset="0"/>
                  </a:rPr>
                  <a:t>Theo giải thiết, E, F, G, H  lần lượt là trung điểm các cạnh AB, BC, CD, DA của hình bình hành </a:t>
                </a:r>
                <a:r>
                  <a:rPr lang="pt-BR" sz="3300">
                    <a:latin typeface="Arial" panose="020B0604020202020204" pitchFamily="34" charset="0"/>
                    <a:ea typeface="Arial" panose="020B0604020202020204" pitchFamily="34" charset="0"/>
                    <a:cs typeface="Arial" panose="020B0604020202020204" pitchFamily="34" charset="0"/>
                  </a:rPr>
                  <a:t>ABCD </a:t>
                </a:r>
                <a:endParaRPr lang="pt-BR" sz="3300" smtClean="0">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pt-BR" sz="3300" smtClean="0">
                    <a:latin typeface="Arial" panose="020B0604020202020204" pitchFamily="34" charset="0"/>
                    <a:ea typeface="Arial" panose="020B0604020202020204" pitchFamily="34" charset="0"/>
                    <a:cs typeface="Arial" panose="020B0604020202020204" pitchFamily="34" charset="0"/>
                  </a:rPr>
                  <a:t>nên </a:t>
                </a:r>
                <a:r>
                  <a:rPr lang="pt-BR" sz="3300">
                    <a:latin typeface="Arial" panose="020B0604020202020204" pitchFamily="34" charset="0"/>
                    <a:ea typeface="Arial" panose="020B0604020202020204" pitchFamily="34" charset="0"/>
                    <a:cs typeface="Arial" panose="020B0604020202020204" pitchFamily="34" charset="0"/>
                  </a:rPr>
                  <a:t>AE = </a:t>
                </a:r>
                <a14:m>
                  <m:oMath xmlns:m="http://schemas.openxmlformats.org/officeDocument/2006/math">
                    <m:f>
                      <m:fPr>
                        <m:ctrlPr>
                          <a:rPr lang="en-US" sz="3300" i="1">
                            <a:effectLst/>
                            <a:latin typeface="Cambria Math" panose="02040503050406030204" pitchFamily="18" charset="0"/>
                            <a:ea typeface="Arial" panose="020B0604020202020204" pitchFamily="34" charset="0"/>
                            <a:cs typeface="Times New Roman" panose="02020603050405020304" pitchFamily="18" charset="0"/>
                          </a:rPr>
                        </m:ctrlPr>
                      </m:fPr>
                      <m:num>
                        <m:r>
                          <a:rPr lang="pt-BR" sz="3300" i="1">
                            <a:effectLst/>
                            <a:latin typeface="Cambria Math" panose="02040503050406030204" pitchFamily="18" charset="0"/>
                            <a:ea typeface="Arial" panose="020B0604020202020204" pitchFamily="34" charset="0"/>
                            <a:cs typeface="Times New Roman" panose="02020603050405020304" pitchFamily="18" charset="0"/>
                          </a:rPr>
                          <m:t>1</m:t>
                        </m:r>
                      </m:num>
                      <m:den>
                        <m:r>
                          <a:rPr lang="pt-BR" sz="3300" i="1">
                            <a:effectLst/>
                            <a:latin typeface="Cambria Math" panose="02040503050406030204" pitchFamily="18" charset="0"/>
                            <a:ea typeface="Arial" panose="020B0604020202020204" pitchFamily="34" charset="0"/>
                            <a:cs typeface="Times New Roman" panose="02020603050405020304" pitchFamily="18" charset="0"/>
                          </a:rPr>
                          <m:t>2</m:t>
                        </m:r>
                      </m:den>
                    </m:f>
                  </m:oMath>
                </a14:m>
                <a:r>
                  <a:rPr lang="pt-BR" sz="3300">
                    <a:effectLst/>
                    <a:latin typeface="Arial" panose="020B0604020202020204" pitchFamily="34" charset="0"/>
                    <a:ea typeface="Dotum" panose="020B0600000101010101" pitchFamily="34" charset="-127"/>
                    <a:cs typeface="Arial" panose="020B0604020202020204" pitchFamily="34" charset="0"/>
                  </a:rPr>
                  <a:t> AB = </a:t>
                </a:r>
                <a14:m>
                  <m:oMath xmlns:m="http://schemas.openxmlformats.org/officeDocument/2006/math">
                    <m:f>
                      <m:fPr>
                        <m:ctrlPr>
                          <a:rPr lang="en-US" sz="3300" i="1">
                            <a:effectLst/>
                            <a:latin typeface="Cambria Math" panose="02040503050406030204" pitchFamily="18" charset="0"/>
                            <a:ea typeface="Dotum" panose="020B0600000101010101" pitchFamily="34" charset="-127"/>
                            <a:cs typeface="Times New Roman" panose="02020603050405020304" pitchFamily="18" charset="0"/>
                          </a:rPr>
                        </m:ctrlPr>
                      </m:fPr>
                      <m:num>
                        <m:r>
                          <a:rPr lang="pt-BR" sz="3300" i="1">
                            <a:effectLst/>
                            <a:latin typeface="Cambria Math" panose="02040503050406030204" pitchFamily="18" charset="0"/>
                            <a:ea typeface="Dotum" panose="020B0600000101010101" pitchFamily="34" charset="-127"/>
                            <a:cs typeface="Times New Roman" panose="02020603050405020304" pitchFamily="18" charset="0"/>
                          </a:rPr>
                          <m:t>1</m:t>
                        </m:r>
                      </m:num>
                      <m:den>
                        <m:r>
                          <a:rPr lang="pt-BR" sz="3300" i="1">
                            <a:effectLst/>
                            <a:latin typeface="Cambria Math" panose="02040503050406030204" pitchFamily="18" charset="0"/>
                            <a:ea typeface="Dotum" panose="020B0600000101010101" pitchFamily="34" charset="-127"/>
                            <a:cs typeface="Times New Roman" panose="02020603050405020304" pitchFamily="18" charset="0"/>
                          </a:rPr>
                          <m:t>2</m:t>
                        </m:r>
                      </m:den>
                    </m:f>
                  </m:oMath>
                </a14:m>
                <a:r>
                  <a:rPr lang="pt-BR" sz="3300">
                    <a:effectLst/>
                    <a:latin typeface="Arial" panose="020B0604020202020204" pitchFamily="34" charset="0"/>
                    <a:ea typeface="Dotum" panose="020B0600000101010101" pitchFamily="34" charset="-127"/>
                    <a:cs typeface="Arial" panose="020B0604020202020204" pitchFamily="34" charset="0"/>
                  </a:rPr>
                  <a:t> CD = CG; AH = </a:t>
                </a:r>
                <a14:m>
                  <m:oMath xmlns:m="http://schemas.openxmlformats.org/officeDocument/2006/math">
                    <m:f>
                      <m:fPr>
                        <m:ctrlPr>
                          <a:rPr lang="en-US" sz="3300" i="1">
                            <a:effectLst/>
                            <a:latin typeface="Cambria Math" panose="02040503050406030204" pitchFamily="18" charset="0"/>
                            <a:ea typeface="Dotum" panose="020B0600000101010101" pitchFamily="34" charset="-127"/>
                            <a:cs typeface="Times New Roman" panose="02020603050405020304" pitchFamily="18" charset="0"/>
                          </a:rPr>
                        </m:ctrlPr>
                      </m:fPr>
                      <m:num>
                        <m:r>
                          <a:rPr lang="pt-BR" sz="3300" i="1">
                            <a:effectLst/>
                            <a:latin typeface="Cambria Math" panose="02040503050406030204" pitchFamily="18" charset="0"/>
                            <a:ea typeface="Dotum" panose="020B0600000101010101" pitchFamily="34" charset="-127"/>
                            <a:cs typeface="Times New Roman" panose="02020603050405020304" pitchFamily="18" charset="0"/>
                          </a:rPr>
                          <m:t>1</m:t>
                        </m:r>
                      </m:num>
                      <m:den>
                        <m:r>
                          <a:rPr lang="pt-BR" sz="3300" i="1">
                            <a:effectLst/>
                            <a:latin typeface="Cambria Math" panose="02040503050406030204" pitchFamily="18" charset="0"/>
                            <a:ea typeface="Dotum" panose="020B0600000101010101" pitchFamily="34" charset="-127"/>
                            <a:cs typeface="Times New Roman" panose="02020603050405020304" pitchFamily="18" charset="0"/>
                          </a:rPr>
                          <m:t>2</m:t>
                        </m:r>
                      </m:den>
                    </m:f>
                  </m:oMath>
                </a14:m>
                <a:r>
                  <a:rPr lang="pt-BR" sz="3300">
                    <a:effectLst/>
                    <a:latin typeface="Arial" panose="020B0604020202020204" pitchFamily="34" charset="0"/>
                    <a:ea typeface="Dotum" panose="020B0600000101010101" pitchFamily="34" charset="-127"/>
                    <a:cs typeface="Arial" panose="020B0604020202020204" pitchFamily="34" charset="0"/>
                  </a:rPr>
                  <a:t> AD = </a:t>
                </a:r>
                <a14:m>
                  <m:oMath xmlns:m="http://schemas.openxmlformats.org/officeDocument/2006/math">
                    <m:f>
                      <m:fPr>
                        <m:ctrlPr>
                          <a:rPr lang="en-US" sz="3300" i="1">
                            <a:effectLst/>
                            <a:latin typeface="Cambria Math" panose="02040503050406030204" pitchFamily="18" charset="0"/>
                            <a:ea typeface="Dotum" panose="020B0600000101010101" pitchFamily="34" charset="-127"/>
                            <a:cs typeface="Times New Roman" panose="02020603050405020304" pitchFamily="18" charset="0"/>
                          </a:rPr>
                        </m:ctrlPr>
                      </m:fPr>
                      <m:num>
                        <m:r>
                          <a:rPr lang="pt-BR" sz="3300" i="1">
                            <a:effectLst/>
                            <a:latin typeface="Cambria Math" panose="02040503050406030204" pitchFamily="18" charset="0"/>
                            <a:ea typeface="Dotum" panose="020B0600000101010101" pitchFamily="34" charset="-127"/>
                            <a:cs typeface="Times New Roman" panose="02020603050405020304" pitchFamily="18" charset="0"/>
                          </a:rPr>
                          <m:t>1</m:t>
                        </m:r>
                      </m:num>
                      <m:den>
                        <m:r>
                          <a:rPr lang="pt-BR" sz="3300" i="1">
                            <a:effectLst/>
                            <a:latin typeface="Cambria Math" panose="02040503050406030204" pitchFamily="18" charset="0"/>
                            <a:ea typeface="Dotum" panose="020B0600000101010101" pitchFamily="34" charset="-127"/>
                            <a:cs typeface="Times New Roman" panose="02020603050405020304" pitchFamily="18" charset="0"/>
                          </a:rPr>
                          <m:t>2</m:t>
                        </m:r>
                      </m:den>
                    </m:f>
                  </m:oMath>
                </a14:m>
                <a:r>
                  <a:rPr lang="pt-BR" sz="3300">
                    <a:effectLst/>
                    <a:latin typeface="Arial" panose="020B0604020202020204" pitchFamily="34" charset="0"/>
                    <a:ea typeface="Dotum" panose="020B0600000101010101" pitchFamily="34" charset="-127"/>
                    <a:cs typeface="Arial" panose="020B0604020202020204" pitchFamily="34" charset="0"/>
                  </a:rPr>
                  <a:t> BC = CF.</a:t>
                </a:r>
                <a:endParaRPr lang="en-US" sz="33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pt-BR" sz="3300">
                    <a:effectLst/>
                    <a:latin typeface="Arial" panose="020B0604020202020204" pitchFamily="34" charset="0"/>
                    <a:ea typeface="Arial" panose="020B0604020202020204" pitchFamily="34" charset="0"/>
                    <a:cs typeface="Arial" panose="020B0604020202020204" pitchFamily="34" charset="0"/>
                  </a:rPr>
                  <a:t>Hai tam giác AHE và CFG có</a:t>
                </a:r>
                <a:endParaRPr lang="en-US" sz="33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pt-BR" sz="3300">
                    <a:effectLst/>
                    <a:latin typeface="Arial" panose="020B0604020202020204" pitchFamily="34" charset="0"/>
                    <a:ea typeface="Arial" panose="020B0604020202020204" pitchFamily="34" charset="0"/>
                    <a:cs typeface="Arial" panose="020B0604020202020204" pitchFamily="34" charset="0"/>
                  </a:rPr>
                  <a:t> </a:t>
                </a:r>
                <a14:m>
                  <m:oMath xmlns:m="http://schemas.openxmlformats.org/officeDocument/2006/math">
                    <m:acc>
                      <m:accPr>
                        <m:chr m:val="̂"/>
                        <m:ctrlPr>
                          <a:rPr lang="en-US" sz="3300" i="1">
                            <a:effectLst/>
                            <a:latin typeface="Cambria Math" panose="02040503050406030204" pitchFamily="18" charset="0"/>
                            <a:ea typeface="Dotum" panose="020B0600000101010101" pitchFamily="34" charset="-127"/>
                            <a:cs typeface="Times New Roman" panose="02020603050405020304" pitchFamily="18" charset="0"/>
                          </a:rPr>
                        </m:ctrlPr>
                      </m:accPr>
                      <m:e>
                        <m:r>
                          <a:rPr lang="pt-BR" sz="3300" i="1">
                            <a:effectLst/>
                            <a:latin typeface="Cambria Math" panose="02040503050406030204" pitchFamily="18" charset="0"/>
                            <a:ea typeface="Dotum" panose="020B0600000101010101" pitchFamily="34" charset="-127"/>
                            <a:cs typeface="Times New Roman" panose="02020603050405020304" pitchFamily="18" charset="0"/>
                          </a:rPr>
                          <m:t>𝐻𝐴𝐸</m:t>
                        </m:r>
                      </m:e>
                    </m:acc>
                    <m:r>
                      <a:rPr lang="pt-BR" sz="3300" i="1">
                        <a:effectLst/>
                        <a:latin typeface="Cambria Math" panose="02040503050406030204" pitchFamily="18" charset="0"/>
                        <a:ea typeface="Dotum" panose="020B0600000101010101" pitchFamily="34" charset="-127"/>
                        <a:cs typeface="Times New Roman" panose="02020603050405020304" pitchFamily="18" charset="0"/>
                      </a:rPr>
                      <m:t>=</m:t>
                    </m:r>
                    <m:acc>
                      <m:accPr>
                        <m:chr m:val="̂"/>
                        <m:ctrlPr>
                          <a:rPr lang="en-US" sz="3300" i="1">
                            <a:effectLst/>
                            <a:latin typeface="Cambria Math" panose="02040503050406030204" pitchFamily="18" charset="0"/>
                            <a:ea typeface="Dotum" panose="020B0600000101010101" pitchFamily="34" charset="-127"/>
                            <a:cs typeface="Times New Roman" panose="02020603050405020304" pitchFamily="18" charset="0"/>
                          </a:rPr>
                        </m:ctrlPr>
                      </m:accPr>
                      <m:e>
                        <m:r>
                          <a:rPr lang="pt-BR" sz="3300" i="1">
                            <a:effectLst/>
                            <a:latin typeface="Cambria Math" panose="02040503050406030204" pitchFamily="18" charset="0"/>
                            <a:ea typeface="Dotum" panose="020B0600000101010101" pitchFamily="34" charset="-127"/>
                            <a:cs typeface="Times New Roman" panose="02020603050405020304" pitchFamily="18" charset="0"/>
                          </a:rPr>
                          <m:t>𝐹𝐶𝐺</m:t>
                        </m:r>
                      </m:e>
                    </m:acc>
                  </m:oMath>
                </a14:m>
                <a:r>
                  <a:rPr lang="pt-BR" sz="3300">
                    <a:effectLst/>
                    <a:latin typeface="Arial" panose="020B0604020202020204" pitchFamily="34" charset="0"/>
                    <a:ea typeface="Dotum" panose="020B0600000101010101" pitchFamily="34" charset="-127"/>
                    <a:cs typeface="Arial" panose="020B0604020202020204" pitchFamily="34" charset="0"/>
                  </a:rPr>
                  <a:t> (hai góc đối của hình bình hành ABCD)</a:t>
                </a:r>
                <a:endParaRPr lang="en-US" sz="33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pt-BR" sz="3300">
                    <a:effectLst/>
                    <a:latin typeface="Arial" panose="020B0604020202020204" pitchFamily="34" charset="0"/>
                    <a:ea typeface="Arial" panose="020B0604020202020204" pitchFamily="34" charset="0"/>
                    <a:cs typeface="Arial" panose="020B0604020202020204" pitchFamily="34" charset="0"/>
                  </a:rPr>
                  <a:t>AH = CF, AE = CG (chứng minh trên).</a:t>
                </a:r>
                <a:endParaRPr lang="en-US" sz="33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en-US" sz="3300">
                    <a:effectLst/>
                    <a:latin typeface="Arial" panose="020B0604020202020204" pitchFamily="34" charset="0"/>
                    <a:ea typeface="Arial" panose="020B0604020202020204" pitchFamily="34" charset="0"/>
                    <a:cs typeface="Arial" panose="020B0604020202020204" pitchFamily="34" charset="0"/>
                  </a:rPr>
                  <a:t>Vậy </a:t>
                </a:r>
                <a14:m>
                  <m:oMath xmlns:m="http://schemas.openxmlformats.org/officeDocument/2006/math">
                    <m:r>
                      <a:rPr lang="en-US" sz="3300" i="1">
                        <a:effectLst/>
                        <a:latin typeface="Cambria Math" panose="02040503050406030204" pitchFamily="18" charset="0"/>
                        <a:ea typeface="Arial" panose="020B0604020202020204" pitchFamily="34" charset="0"/>
                        <a:cs typeface="Times New Roman" panose="02020603050405020304" pitchFamily="18" charset="0"/>
                      </a:rPr>
                      <m:t>∆</m:t>
                    </m:r>
                  </m:oMath>
                </a14:m>
                <a:r>
                  <a:rPr lang="en-US" sz="3300">
                    <a:effectLst/>
                    <a:latin typeface="Arial" panose="020B0604020202020204" pitchFamily="34" charset="0"/>
                    <a:ea typeface="Dotum" panose="020B0600000101010101" pitchFamily="34" charset="-127"/>
                    <a:cs typeface="Arial" panose="020B0604020202020204" pitchFamily="34" charset="0"/>
                  </a:rPr>
                  <a:t>AHE = </a:t>
                </a:r>
                <a14:m>
                  <m:oMath xmlns:m="http://schemas.openxmlformats.org/officeDocument/2006/math">
                    <m:r>
                      <a:rPr lang="en-US" sz="3300" i="1">
                        <a:effectLst/>
                        <a:latin typeface="Cambria Math" panose="02040503050406030204" pitchFamily="18" charset="0"/>
                        <a:ea typeface="Dotum" panose="020B0600000101010101" pitchFamily="34" charset="-127"/>
                        <a:cs typeface="Times New Roman" panose="02020603050405020304" pitchFamily="18" charset="0"/>
                      </a:rPr>
                      <m:t>∆</m:t>
                    </m:r>
                  </m:oMath>
                </a14:m>
                <a:r>
                  <a:rPr lang="en-US" sz="3300">
                    <a:effectLst/>
                    <a:latin typeface="Arial" panose="020B0604020202020204" pitchFamily="34" charset="0"/>
                    <a:ea typeface="Dotum" panose="020B0600000101010101" pitchFamily="34" charset="-127"/>
                    <a:cs typeface="Arial" panose="020B0604020202020204" pitchFamily="34" charset="0"/>
                  </a:rPr>
                  <a:t>CFG (c.g.c), suy ra HE = FG</a:t>
                </a:r>
                <a:r>
                  <a:rPr lang="en-US" sz="3300">
                    <a:effectLst/>
                    <a:latin typeface="Arial" panose="020B0604020202020204" pitchFamily="34" charset="0"/>
                    <a:ea typeface="Dotum" panose="020B0600000101010101" pitchFamily="34" charset="-127"/>
                    <a:cs typeface="Arial" panose="020B0604020202020204" pitchFamily="34" charset="0"/>
                  </a:rPr>
                  <a:t>. </a:t>
                </a:r>
                <a:endParaRPr lang="en-US" sz="3300" smtClean="0">
                  <a:effectLst/>
                  <a:latin typeface="Arial" panose="020B0604020202020204" pitchFamily="34" charset="0"/>
                  <a:ea typeface="Dotum" panose="020B0600000101010101" pitchFamily="34" charset="-127"/>
                  <a:cs typeface="Arial" panose="020B0604020202020204" pitchFamily="34" charset="0"/>
                </a:endParaRPr>
              </a:p>
              <a:p>
                <a:pPr algn="just">
                  <a:lnSpc>
                    <a:spcPct val="150000"/>
                  </a:lnSpc>
                </a:pPr>
                <a:r>
                  <a:rPr lang="en-US" sz="3300" smtClean="0">
                    <a:effectLst/>
                    <a:latin typeface="Arial" panose="020B0604020202020204" pitchFamily="34" charset="0"/>
                    <a:ea typeface="Dotum" panose="020B0600000101010101" pitchFamily="34" charset="-127"/>
                    <a:cs typeface="Arial" panose="020B0604020202020204" pitchFamily="34" charset="0"/>
                  </a:rPr>
                  <a:t>Tương </a:t>
                </a:r>
                <a:r>
                  <a:rPr lang="en-US" sz="3300">
                    <a:effectLst/>
                    <a:latin typeface="Arial" panose="020B0604020202020204" pitchFamily="34" charset="0"/>
                    <a:ea typeface="Dotum" panose="020B0600000101010101" pitchFamily="34" charset="-127"/>
                    <a:cs typeface="Arial" panose="020B0604020202020204" pitchFamily="34" charset="0"/>
                  </a:rPr>
                  <a:t>tự, GH = EF.</a:t>
                </a:r>
                <a:endParaRPr lang="en-US" sz="33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en-US" sz="3300">
                    <a:effectLst/>
                    <a:latin typeface="Arial" panose="020B0604020202020204" pitchFamily="34" charset="0"/>
                    <a:ea typeface="Arial" panose="020B0604020202020204" pitchFamily="34" charset="0"/>
                    <a:cs typeface="Arial" panose="020B0604020202020204" pitchFamily="34" charset="0"/>
                  </a:rPr>
                  <a:t>Tứ giác EFGH có GH = EF, HE = FG nên tứ giác đó là hình bình hành.</a:t>
                </a:r>
              </a:p>
            </p:txBody>
          </p:sp>
        </mc:Choice>
        <mc:Fallback>
          <p:sp>
            <p:nvSpPr>
              <p:cNvPr id="9" name="Rectangle 8"/>
              <p:cNvSpPr>
                <a:spLocks noRot="1" noChangeAspect="1" noMove="1" noResize="1" noEditPoints="1" noAdjustHandles="1" noChangeArrowheads="1" noChangeShapeType="1" noTextEdit="1"/>
              </p:cNvSpPr>
              <p:nvPr/>
            </p:nvSpPr>
            <p:spPr>
              <a:xfrm>
                <a:off x="6248400" y="2324100"/>
                <a:ext cx="10972800" cy="7955126"/>
              </a:xfrm>
              <a:prstGeom prst="rect">
                <a:avLst/>
              </a:prstGeom>
              <a:blipFill>
                <a:blip r:embed="rId12"/>
                <a:stretch>
                  <a:fillRect l="-1500" r="-1500" b="-1762"/>
                </a:stretch>
              </a:blipFill>
            </p:spPr>
            <p:txBody>
              <a:bodyPr/>
              <a:lstStyle/>
              <a:p>
                <a:r>
                  <a:rPr lang="en-US">
                    <a:noFill/>
                  </a:rPr>
                  <a:t> </a:t>
                </a:r>
              </a:p>
            </p:txBody>
          </p:sp>
        </mc:Fallback>
      </mc:AlternateContent>
    </p:spTree>
    <p:extLst>
      <p:ext uri="{BB962C8B-B14F-4D97-AF65-F5344CB8AC3E}">
        <p14:creationId xmlns:p14="http://schemas.microsoft.com/office/powerpoint/2010/main" val="28393683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eelOff" invX="1"/>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left)">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up)">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500"/>
                                        <p:tgtEl>
                                          <p:spTgt spid="9"/>
                                        </p:tgtEl>
                                      </p:cBhvr>
                                    </p:animEffect>
                                    <p:anim calcmode="lin" valueType="num">
                                      <p:cBhvr>
                                        <p:cTn id="26" dur="500" fill="hold"/>
                                        <p:tgtEl>
                                          <p:spTgt spid="9"/>
                                        </p:tgtEl>
                                        <p:attrNameLst>
                                          <p:attrName>ppt_x</p:attrName>
                                        </p:attrNameLst>
                                      </p:cBhvr>
                                      <p:tavLst>
                                        <p:tav tm="0">
                                          <p:val>
                                            <p:strVal val="#ppt_x"/>
                                          </p:val>
                                        </p:tav>
                                        <p:tav tm="100000">
                                          <p:val>
                                            <p:strVal val="#ppt_x"/>
                                          </p:val>
                                        </p:tav>
                                      </p:tavLst>
                                    </p:anim>
                                    <p:anim calcmode="lin" valueType="num">
                                      <p:cBhvr>
                                        <p:cTn id="27" dur="5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6" grpId="0"/>
      <p:bldP spid="7"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Effect>
                      <a14:brightnessContrast contrast="-40000"/>
                    </a14:imgEffect>
                  </a14:imgLayer>
                </a14:imgProps>
              </a:ext>
            </a:extLst>
          </a:blip>
          <a:stretch>
            <a:fillRect/>
          </a:stretch>
        </p:blipFill>
        <p:spPr>
          <a:xfrm>
            <a:off x="548640" y="2350514"/>
            <a:ext cx="6227393" cy="2945386"/>
          </a:xfrm>
          <a:prstGeom prst="rect">
            <a:avLst/>
          </a:prstGeom>
        </p:spPr>
      </p:pic>
      <p:pic>
        <p:nvPicPr>
          <p:cNvPr id="12" name="Picture 2"/>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t="72256"/>
          <a:stretch>
            <a:fillRect/>
          </a:stretch>
        </p:blipFill>
        <p:spPr>
          <a:xfrm rot="12201997">
            <a:off x="-2826812" y="8295029"/>
            <a:ext cx="8057164" cy="2781499"/>
          </a:xfrm>
          <a:prstGeom prst="rect">
            <a:avLst/>
          </a:prstGeom>
        </p:spPr>
      </p:pic>
      <p:sp>
        <p:nvSpPr>
          <p:cNvPr id="14" name="Rounded Rectangle 13"/>
          <p:cNvSpPr/>
          <p:nvPr/>
        </p:nvSpPr>
        <p:spPr>
          <a:xfrm>
            <a:off x="533400" y="342900"/>
            <a:ext cx="2133600" cy="1100249"/>
          </a:xfrm>
          <a:prstGeom prst="roundRect">
            <a:avLst/>
          </a:prstGeom>
          <a:solidFill>
            <a:schemeClr val="accent1">
              <a:lumMod val="75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en-US" sz="3700" b="1" err="1" smtClean="0">
                <a:latin typeface="Arial" panose="020B0604020202020204" pitchFamily="34" charset="0"/>
                <a:cs typeface="Arial" panose="020B0604020202020204" pitchFamily="34" charset="0"/>
              </a:rPr>
              <a:t>Ví</a:t>
            </a:r>
            <a:r>
              <a:rPr lang="en-US" sz="3700" b="1" smtClean="0">
                <a:latin typeface="Arial" panose="020B0604020202020204" pitchFamily="34" charset="0"/>
                <a:cs typeface="Arial" panose="020B0604020202020204" pitchFamily="34" charset="0"/>
              </a:rPr>
              <a:t> </a:t>
            </a:r>
            <a:r>
              <a:rPr lang="en-US" sz="3700" b="1" smtClean="0">
                <a:latin typeface="Arial" panose="020B0604020202020204" pitchFamily="34" charset="0"/>
                <a:cs typeface="Arial" panose="020B0604020202020204" pitchFamily="34" charset="0"/>
              </a:rPr>
              <a:t>dụ 2</a:t>
            </a:r>
            <a:endParaRPr lang="en-US" sz="3700" b="1" dirty="0">
              <a:latin typeface="Arial" panose="020B0604020202020204" pitchFamily="34" charset="0"/>
              <a:cs typeface="Arial" panose="020B0604020202020204" pitchFamily="34" charset="0"/>
            </a:endParaRPr>
          </a:p>
        </p:txBody>
      </p:sp>
      <p:sp>
        <p:nvSpPr>
          <p:cNvPr id="15" name="TextBox 14"/>
          <p:cNvSpPr txBox="1"/>
          <p:nvPr/>
        </p:nvSpPr>
        <p:spPr>
          <a:xfrm>
            <a:off x="3048000" y="38100"/>
            <a:ext cx="14674300" cy="1708160"/>
          </a:xfrm>
          <a:prstGeom prst="rect">
            <a:avLst/>
          </a:prstGeom>
          <a:noFill/>
        </p:spPr>
        <p:txBody>
          <a:bodyPr wrap="square" rtlCol="0">
            <a:spAutoFit/>
          </a:bodyPr>
          <a:lstStyle/>
          <a:p>
            <a:pPr algn="just">
              <a:lnSpc>
                <a:spcPct val="150000"/>
              </a:lnSpc>
            </a:pPr>
            <a:r>
              <a:rPr lang="en-US" sz="3500" smtClean="0">
                <a:latin typeface="Arial" panose="020B0604020202020204" pitchFamily="34" charset="0"/>
                <a:cs typeface="Arial" panose="020B0604020202020204" pitchFamily="34" charset="0"/>
              </a:rPr>
              <a:t>Tính diện tích hình bình hành ABCD có đường chéo AC vuông góc với cạnh AD, biết AC = 4cm, AD = 3 cm.</a:t>
            </a:r>
            <a:endParaRPr lang="en-US" sz="3500">
              <a:latin typeface="Arial" panose="020B0604020202020204" pitchFamily="34" charset="0"/>
              <a:cs typeface="Arial" panose="020B0604020202020204" pitchFamily="34" charset="0"/>
            </a:endParaRPr>
          </a:p>
        </p:txBody>
      </p:sp>
      <p:sp>
        <p:nvSpPr>
          <p:cNvPr id="22" name="Rectangle 21"/>
          <p:cNvSpPr/>
          <p:nvPr/>
        </p:nvSpPr>
        <p:spPr>
          <a:xfrm>
            <a:off x="8458200" y="1685986"/>
            <a:ext cx="1265091" cy="677108"/>
          </a:xfrm>
          <a:prstGeom prst="rect">
            <a:avLst/>
          </a:prstGeom>
        </p:spPr>
        <p:txBody>
          <a:bodyPr wrap="none">
            <a:spAutoFit/>
          </a:bodyPr>
          <a:lstStyle/>
          <a:p>
            <a:pPr lvl="0" algn="ctr">
              <a:defRPr/>
            </a:pPr>
            <a:r>
              <a:rPr lang="en-US" sz="3700" b="1" i="1" smtClean="0">
                <a:solidFill>
                  <a:srgbClr val="C00000"/>
                </a:solidFill>
                <a:latin typeface="Arial" panose="020B0604020202020204" pitchFamily="34" charset="0"/>
                <a:cs typeface="Arial" panose="020B0604020202020204" pitchFamily="34" charset="0"/>
              </a:rPr>
              <a:t>Giải:</a:t>
            </a:r>
            <a:endParaRPr lang="en-US" sz="3700" b="1" i="1" dirty="0">
              <a:solidFill>
                <a:srgbClr val="C00000"/>
              </a:solidFill>
              <a:latin typeface="Arial" panose="020B0604020202020204" pitchFamily="34" charset="0"/>
              <a:cs typeface="Arial" panose="020B0604020202020204" pitchFamily="34" charset="0"/>
            </a:endParaRPr>
          </a:p>
        </p:txBody>
      </p:sp>
      <mc:AlternateContent xmlns:mc="http://schemas.openxmlformats.org/markup-compatibility/2006">
        <mc:Choice xmlns:a14="http://schemas.microsoft.com/office/drawing/2010/main" Requires="a14">
          <p:sp>
            <p:nvSpPr>
              <p:cNvPr id="4" name="Rectangle 3"/>
              <p:cNvSpPr/>
              <p:nvPr/>
            </p:nvSpPr>
            <p:spPr>
              <a:xfrm>
                <a:off x="7086600" y="2295594"/>
                <a:ext cx="10852268" cy="8029506"/>
              </a:xfrm>
              <a:prstGeom prst="rect">
                <a:avLst/>
              </a:prstGeom>
            </p:spPr>
            <p:txBody>
              <a:bodyPr wrap="square">
                <a:spAutoFit/>
              </a:bodyPr>
              <a:lstStyle/>
              <a:p>
                <a:pPr algn="just">
                  <a:lnSpc>
                    <a:spcPct val="150000"/>
                  </a:lnSpc>
                </a:pPr>
                <a:r>
                  <a:rPr lang="en-US" sz="3500">
                    <a:latin typeface="Arial" panose="020B0604020202020204" pitchFamily="34" charset="0"/>
                    <a:ea typeface="Arial" panose="020B0604020202020204" pitchFamily="34" charset="0"/>
                    <a:cs typeface="Arial" panose="020B0604020202020204" pitchFamily="34" charset="0"/>
                  </a:rPr>
                  <a:t>Theo giả thiết, ABCD là hình bình hành nên BC // AD, BC = AD = 3cm.</a:t>
                </a:r>
              </a:p>
              <a:p>
                <a:pPr algn="just">
                  <a:lnSpc>
                    <a:spcPct val="150000"/>
                  </a:lnSpc>
                </a:pPr>
                <a:r>
                  <a:rPr lang="en-US" sz="3500">
                    <a:effectLst/>
                    <a:latin typeface="Arial" panose="020B0604020202020204" pitchFamily="34" charset="0"/>
                    <a:ea typeface="Arial" panose="020B0604020202020204" pitchFamily="34" charset="0"/>
                    <a:cs typeface="Arial" panose="020B0604020202020204" pitchFamily="34" charset="0"/>
                  </a:rPr>
                  <a:t>Mặt khác, AD </a:t>
                </a:r>
                <a14:m>
                  <m:oMath xmlns:m="http://schemas.openxmlformats.org/officeDocument/2006/math">
                    <m:r>
                      <a:rPr lang="en-US" sz="3500" i="1">
                        <a:effectLst/>
                        <a:latin typeface="Cambria Math" panose="02040503050406030204" pitchFamily="18" charset="0"/>
                        <a:ea typeface="Arial" panose="020B0604020202020204" pitchFamily="34" charset="0"/>
                        <a:cs typeface="Times New Roman" panose="02020603050405020304" pitchFamily="18" charset="0"/>
                      </a:rPr>
                      <m:t>⊥</m:t>
                    </m:r>
                  </m:oMath>
                </a14:m>
                <a:r>
                  <a:rPr lang="en-US" sz="3500">
                    <a:effectLst/>
                    <a:latin typeface="Arial" panose="020B0604020202020204" pitchFamily="34" charset="0"/>
                    <a:ea typeface="Dotum" panose="020B0600000101010101" pitchFamily="34" charset="-127"/>
                    <a:cs typeface="Arial" panose="020B0604020202020204" pitchFamily="34" charset="0"/>
                  </a:rPr>
                  <a:t> AC (giả thiết)</a:t>
                </a:r>
                <a:endParaRPr lang="en-US" sz="35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en-US" sz="3500">
                    <a:effectLst/>
                    <a:latin typeface="Arial" panose="020B0604020202020204" pitchFamily="34" charset="0"/>
                    <a:ea typeface="Arial" panose="020B0604020202020204" pitchFamily="34" charset="0"/>
                    <a:cs typeface="Arial" panose="020B0604020202020204" pitchFamily="34" charset="0"/>
                  </a:rPr>
                  <a:t>Suy ra BC </a:t>
                </a:r>
                <a14:m>
                  <m:oMath xmlns:m="http://schemas.openxmlformats.org/officeDocument/2006/math">
                    <m:r>
                      <a:rPr lang="en-US" sz="3500" i="1">
                        <a:effectLst/>
                        <a:latin typeface="Cambria Math" panose="02040503050406030204" pitchFamily="18" charset="0"/>
                        <a:ea typeface="Arial" panose="020B0604020202020204" pitchFamily="34" charset="0"/>
                        <a:cs typeface="Times New Roman" panose="02020603050405020304" pitchFamily="18" charset="0"/>
                      </a:rPr>
                      <m:t>⊥</m:t>
                    </m:r>
                  </m:oMath>
                </a14:m>
                <a:r>
                  <a:rPr lang="en-US" sz="3500">
                    <a:effectLst/>
                    <a:latin typeface="Arial" panose="020B0604020202020204" pitchFamily="34" charset="0"/>
                    <a:ea typeface="Dotum" panose="020B0600000101010101" pitchFamily="34" charset="-127"/>
                    <a:cs typeface="Arial" panose="020B0604020202020204" pitchFamily="34" charset="0"/>
                  </a:rPr>
                  <a:t> AC</a:t>
                </a:r>
                <a:endParaRPr lang="en-US" sz="35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en-US" sz="3500">
                    <a:effectLst/>
                    <a:latin typeface="Arial" panose="020B0604020202020204" pitchFamily="34" charset="0"/>
                    <a:ea typeface="Dotum" panose="020B0600000101010101" pitchFamily="34" charset="-127"/>
                    <a:cs typeface="Arial" panose="020B0604020202020204" pitchFamily="34" charset="0"/>
                  </a:rPr>
                  <a:t>Ta có </a:t>
                </a:r>
                <a14:m>
                  <m:oMath xmlns:m="http://schemas.openxmlformats.org/officeDocument/2006/math">
                    <m:r>
                      <a:rPr lang="en-US" sz="3500" i="1">
                        <a:effectLst/>
                        <a:latin typeface="Cambria Math" panose="02040503050406030204" pitchFamily="18" charset="0"/>
                        <a:ea typeface="Dotum" panose="020B0600000101010101" pitchFamily="34" charset="-127"/>
                        <a:cs typeface="Times New Roman" panose="02020603050405020304" pitchFamily="18" charset="0"/>
                      </a:rPr>
                      <m:t>∆</m:t>
                    </m:r>
                  </m:oMath>
                </a14:m>
                <a:r>
                  <a:rPr lang="en-US" sz="3500">
                    <a:effectLst/>
                    <a:latin typeface="Arial" panose="020B0604020202020204" pitchFamily="34" charset="0"/>
                    <a:ea typeface="Dotum" panose="020B0600000101010101" pitchFamily="34" charset="-127"/>
                    <a:cs typeface="Arial" panose="020B0604020202020204" pitchFamily="34" charset="0"/>
                  </a:rPr>
                  <a:t>ABC vuông tại C và </a:t>
                </a:r>
                <a14:m>
                  <m:oMath xmlns:m="http://schemas.openxmlformats.org/officeDocument/2006/math">
                    <m:r>
                      <a:rPr lang="en-US" sz="3500" i="1">
                        <a:effectLst/>
                        <a:latin typeface="Cambria Math" panose="02040503050406030204" pitchFamily="18" charset="0"/>
                        <a:ea typeface="Dotum" panose="020B0600000101010101" pitchFamily="34" charset="-127"/>
                        <a:cs typeface="Times New Roman" panose="02020603050405020304" pitchFamily="18" charset="0"/>
                      </a:rPr>
                      <m:t>∆</m:t>
                    </m:r>
                  </m:oMath>
                </a14:m>
                <a:r>
                  <a:rPr lang="en-US" sz="3500">
                    <a:effectLst/>
                    <a:latin typeface="Arial" panose="020B0604020202020204" pitchFamily="34" charset="0"/>
                    <a:ea typeface="Dotum" panose="020B0600000101010101" pitchFamily="34" charset="-127"/>
                    <a:cs typeface="Arial" panose="020B0604020202020204" pitchFamily="34" charset="0"/>
                  </a:rPr>
                  <a:t>ADC vuông tại A nên:</a:t>
                </a:r>
                <a:endParaRPr lang="en-US" sz="35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14:m>
                  <m:oMath xmlns:m="http://schemas.openxmlformats.org/officeDocument/2006/math">
                    <m:sSub>
                      <m:sSubPr>
                        <m:ctrlPr>
                          <a:rPr lang="en-US" sz="3500" i="1">
                            <a:effectLst/>
                            <a:latin typeface="Cambria Math" panose="02040503050406030204" pitchFamily="18" charset="0"/>
                            <a:ea typeface="Arial" panose="020B0604020202020204" pitchFamily="34" charset="0"/>
                            <a:cs typeface="Times New Roman" panose="02020603050405020304" pitchFamily="18" charset="0"/>
                          </a:rPr>
                        </m:ctrlPr>
                      </m:sSubPr>
                      <m:e>
                        <m:r>
                          <a:rPr lang="en-US" sz="3500" i="1">
                            <a:effectLst/>
                            <a:latin typeface="Cambria Math" panose="02040503050406030204" pitchFamily="18" charset="0"/>
                            <a:ea typeface="Arial" panose="020B0604020202020204" pitchFamily="34" charset="0"/>
                            <a:cs typeface="Times New Roman" panose="02020603050405020304" pitchFamily="18" charset="0"/>
                          </a:rPr>
                          <m:t>𝑆</m:t>
                        </m:r>
                      </m:e>
                      <m:sub>
                        <m:r>
                          <a:rPr lang="en-US" sz="3500" i="1">
                            <a:effectLst/>
                            <a:latin typeface="Cambria Math" panose="02040503050406030204" pitchFamily="18" charset="0"/>
                            <a:ea typeface="Arial" panose="020B0604020202020204" pitchFamily="34" charset="0"/>
                            <a:cs typeface="Times New Roman" panose="02020603050405020304" pitchFamily="18" charset="0"/>
                          </a:rPr>
                          <m:t>𝐴𝐷𝐶</m:t>
                        </m:r>
                      </m:sub>
                    </m:sSub>
                    <m:r>
                      <a:rPr lang="en-US" sz="35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35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3500" i="1">
                            <a:effectLst/>
                            <a:latin typeface="Cambria Math" panose="02040503050406030204" pitchFamily="18" charset="0"/>
                            <a:ea typeface="Arial" panose="020B0604020202020204" pitchFamily="34" charset="0"/>
                            <a:cs typeface="Times New Roman" panose="02020603050405020304" pitchFamily="18" charset="0"/>
                          </a:rPr>
                          <m:t>1</m:t>
                        </m:r>
                      </m:num>
                      <m:den>
                        <m:r>
                          <a:rPr lang="en-US" sz="3500" i="1">
                            <a:effectLst/>
                            <a:latin typeface="Cambria Math" panose="02040503050406030204" pitchFamily="18" charset="0"/>
                            <a:ea typeface="Arial" panose="020B0604020202020204" pitchFamily="34" charset="0"/>
                            <a:cs typeface="Times New Roman" panose="02020603050405020304" pitchFamily="18" charset="0"/>
                          </a:rPr>
                          <m:t>2</m:t>
                        </m:r>
                      </m:den>
                    </m:f>
                    <m:r>
                      <a:rPr lang="en-US" sz="3500" i="1">
                        <a:effectLst/>
                        <a:latin typeface="Cambria Math" panose="02040503050406030204" pitchFamily="18" charset="0"/>
                        <a:ea typeface="Arial" panose="020B0604020202020204" pitchFamily="34" charset="0"/>
                        <a:cs typeface="Times New Roman" panose="02020603050405020304" pitchFamily="18" charset="0"/>
                      </a:rPr>
                      <m:t>𝐴𝐷</m:t>
                    </m:r>
                    <m:r>
                      <a:rPr lang="en-US" sz="3500" i="1">
                        <a:effectLst/>
                        <a:latin typeface="Cambria Math" panose="02040503050406030204" pitchFamily="18" charset="0"/>
                        <a:ea typeface="Arial" panose="020B0604020202020204" pitchFamily="34" charset="0"/>
                        <a:cs typeface="Times New Roman" panose="02020603050405020304" pitchFamily="18" charset="0"/>
                      </a:rPr>
                      <m:t>.</m:t>
                    </m:r>
                    <m:r>
                      <a:rPr lang="en-US" sz="3500" i="1">
                        <a:effectLst/>
                        <a:latin typeface="Cambria Math" panose="02040503050406030204" pitchFamily="18" charset="0"/>
                        <a:ea typeface="Arial" panose="020B0604020202020204" pitchFamily="34" charset="0"/>
                        <a:cs typeface="Times New Roman" panose="02020603050405020304" pitchFamily="18" charset="0"/>
                      </a:rPr>
                      <m:t>𝐴𝐶</m:t>
                    </m:r>
                    <m:r>
                      <a:rPr lang="en-US" sz="35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35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3500" i="1">
                            <a:effectLst/>
                            <a:latin typeface="Cambria Math" panose="02040503050406030204" pitchFamily="18" charset="0"/>
                            <a:ea typeface="Arial" panose="020B0604020202020204" pitchFamily="34" charset="0"/>
                            <a:cs typeface="Times New Roman" panose="02020603050405020304" pitchFamily="18" charset="0"/>
                          </a:rPr>
                          <m:t>1</m:t>
                        </m:r>
                      </m:num>
                      <m:den>
                        <m:r>
                          <a:rPr lang="en-US" sz="3500" i="1">
                            <a:effectLst/>
                            <a:latin typeface="Cambria Math" panose="02040503050406030204" pitchFamily="18" charset="0"/>
                            <a:ea typeface="Arial" panose="020B0604020202020204" pitchFamily="34" charset="0"/>
                            <a:cs typeface="Times New Roman" panose="02020603050405020304" pitchFamily="18" charset="0"/>
                          </a:rPr>
                          <m:t>2</m:t>
                        </m:r>
                      </m:den>
                    </m:f>
                    <m:r>
                      <a:rPr lang="en-US" sz="3500" i="1">
                        <a:effectLst/>
                        <a:latin typeface="Cambria Math" panose="02040503050406030204" pitchFamily="18" charset="0"/>
                        <a:ea typeface="Arial" panose="020B0604020202020204" pitchFamily="34" charset="0"/>
                        <a:cs typeface="Times New Roman" panose="02020603050405020304" pitchFamily="18" charset="0"/>
                      </a:rPr>
                      <m:t>.3.4=6</m:t>
                    </m:r>
                  </m:oMath>
                </a14:m>
                <a:r>
                  <a:rPr lang="en-US" sz="3500" i="1">
                    <a:effectLst/>
                    <a:latin typeface="Arial" panose="020B0604020202020204" pitchFamily="34" charset="0"/>
                    <a:ea typeface="Dotum" panose="020B0600000101010101" pitchFamily="34" charset="-127"/>
                    <a:cs typeface="Arial" panose="020B0604020202020204" pitchFamily="34" charset="0"/>
                  </a:rPr>
                  <a:t> </a:t>
                </a:r>
                <a:r>
                  <a:rPr lang="en-US" sz="3500">
                    <a:effectLst/>
                    <a:latin typeface="Arial" panose="020B0604020202020204" pitchFamily="34" charset="0"/>
                    <a:ea typeface="Dotum" panose="020B0600000101010101" pitchFamily="34" charset="-127"/>
                    <a:cs typeface="Arial" panose="020B0604020202020204" pitchFamily="34" charset="0"/>
                  </a:rPr>
                  <a:t>(cm</a:t>
                </a:r>
                <a:r>
                  <a:rPr lang="en-US" sz="3500" baseline="30000">
                    <a:effectLst/>
                    <a:latin typeface="Arial" panose="020B0604020202020204" pitchFamily="34" charset="0"/>
                    <a:ea typeface="Dotum" panose="020B0600000101010101" pitchFamily="34" charset="-127"/>
                    <a:cs typeface="Arial" panose="020B0604020202020204" pitchFamily="34" charset="0"/>
                  </a:rPr>
                  <a:t>2</a:t>
                </a:r>
                <a:r>
                  <a:rPr lang="en-US" sz="3500">
                    <a:effectLst/>
                    <a:latin typeface="Arial" panose="020B0604020202020204" pitchFamily="34" charset="0"/>
                    <a:ea typeface="Dotum" panose="020B0600000101010101" pitchFamily="34" charset="-127"/>
                    <a:cs typeface="Arial" panose="020B0604020202020204" pitchFamily="34" charset="0"/>
                  </a:rPr>
                  <a:t>)</a:t>
                </a:r>
                <a:endParaRPr lang="en-US" sz="35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14:m>
                  <m:oMath xmlns:m="http://schemas.openxmlformats.org/officeDocument/2006/math">
                    <m:sSub>
                      <m:sSubPr>
                        <m:ctrlPr>
                          <a:rPr lang="en-US" sz="3500" i="1">
                            <a:effectLst/>
                            <a:latin typeface="Cambria Math" panose="02040503050406030204" pitchFamily="18" charset="0"/>
                            <a:ea typeface="Arial" panose="020B0604020202020204" pitchFamily="34" charset="0"/>
                            <a:cs typeface="Times New Roman" panose="02020603050405020304" pitchFamily="18" charset="0"/>
                          </a:rPr>
                        </m:ctrlPr>
                      </m:sSubPr>
                      <m:e>
                        <m:r>
                          <a:rPr lang="en-US" sz="3500" i="1">
                            <a:effectLst/>
                            <a:latin typeface="Cambria Math" panose="02040503050406030204" pitchFamily="18" charset="0"/>
                            <a:ea typeface="Arial" panose="020B0604020202020204" pitchFamily="34" charset="0"/>
                            <a:cs typeface="Times New Roman" panose="02020603050405020304" pitchFamily="18" charset="0"/>
                          </a:rPr>
                          <m:t>𝑆</m:t>
                        </m:r>
                      </m:e>
                      <m:sub>
                        <m:r>
                          <a:rPr lang="en-US" sz="3500" i="1">
                            <a:effectLst/>
                            <a:latin typeface="Cambria Math" panose="02040503050406030204" pitchFamily="18" charset="0"/>
                            <a:ea typeface="Arial" panose="020B0604020202020204" pitchFamily="34" charset="0"/>
                            <a:cs typeface="Times New Roman" panose="02020603050405020304" pitchFamily="18" charset="0"/>
                          </a:rPr>
                          <m:t>𝐴𝐶𝐵</m:t>
                        </m:r>
                      </m:sub>
                    </m:sSub>
                    <m:r>
                      <a:rPr lang="en-US" sz="35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35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3500" i="1">
                            <a:effectLst/>
                            <a:latin typeface="Cambria Math" panose="02040503050406030204" pitchFamily="18" charset="0"/>
                            <a:ea typeface="Arial" panose="020B0604020202020204" pitchFamily="34" charset="0"/>
                            <a:cs typeface="Times New Roman" panose="02020603050405020304" pitchFamily="18" charset="0"/>
                          </a:rPr>
                          <m:t>1</m:t>
                        </m:r>
                      </m:num>
                      <m:den>
                        <m:r>
                          <a:rPr lang="en-US" sz="3500" i="1">
                            <a:effectLst/>
                            <a:latin typeface="Cambria Math" panose="02040503050406030204" pitchFamily="18" charset="0"/>
                            <a:ea typeface="Arial" panose="020B0604020202020204" pitchFamily="34" charset="0"/>
                            <a:cs typeface="Times New Roman" panose="02020603050405020304" pitchFamily="18" charset="0"/>
                          </a:rPr>
                          <m:t>2</m:t>
                        </m:r>
                      </m:den>
                    </m:f>
                    <m:r>
                      <a:rPr lang="en-US" sz="3500" i="1">
                        <a:effectLst/>
                        <a:latin typeface="Cambria Math" panose="02040503050406030204" pitchFamily="18" charset="0"/>
                        <a:ea typeface="Arial" panose="020B0604020202020204" pitchFamily="34" charset="0"/>
                        <a:cs typeface="Times New Roman" panose="02020603050405020304" pitchFamily="18" charset="0"/>
                      </a:rPr>
                      <m:t>𝐴𝐶</m:t>
                    </m:r>
                    <m:r>
                      <a:rPr lang="en-US" sz="3500" i="1">
                        <a:effectLst/>
                        <a:latin typeface="Cambria Math" panose="02040503050406030204" pitchFamily="18" charset="0"/>
                        <a:ea typeface="Arial" panose="020B0604020202020204" pitchFamily="34" charset="0"/>
                        <a:cs typeface="Times New Roman" panose="02020603050405020304" pitchFamily="18" charset="0"/>
                      </a:rPr>
                      <m:t>.</m:t>
                    </m:r>
                    <m:r>
                      <a:rPr lang="en-US" sz="3500" i="1">
                        <a:effectLst/>
                        <a:latin typeface="Cambria Math" panose="02040503050406030204" pitchFamily="18" charset="0"/>
                        <a:ea typeface="Arial" panose="020B0604020202020204" pitchFamily="34" charset="0"/>
                        <a:cs typeface="Times New Roman" panose="02020603050405020304" pitchFamily="18" charset="0"/>
                      </a:rPr>
                      <m:t>𝐵𝐶</m:t>
                    </m:r>
                    <m:r>
                      <a:rPr lang="en-US" sz="35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35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3500" i="1">
                            <a:effectLst/>
                            <a:latin typeface="Cambria Math" panose="02040503050406030204" pitchFamily="18" charset="0"/>
                            <a:ea typeface="Arial" panose="020B0604020202020204" pitchFamily="34" charset="0"/>
                            <a:cs typeface="Times New Roman" panose="02020603050405020304" pitchFamily="18" charset="0"/>
                          </a:rPr>
                          <m:t>1</m:t>
                        </m:r>
                      </m:num>
                      <m:den>
                        <m:r>
                          <a:rPr lang="en-US" sz="3500" i="1">
                            <a:effectLst/>
                            <a:latin typeface="Cambria Math" panose="02040503050406030204" pitchFamily="18" charset="0"/>
                            <a:ea typeface="Arial" panose="020B0604020202020204" pitchFamily="34" charset="0"/>
                            <a:cs typeface="Times New Roman" panose="02020603050405020304" pitchFamily="18" charset="0"/>
                          </a:rPr>
                          <m:t>2</m:t>
                        </m:r>
                      </m:den>
                    </m:f>
                    <m:r>
                      <a:rPr lang="en-US" sz="3500" i="1">
                        <a:effectLst/>
                        <a:latin typeface="Cambria Math" panose="02040503050406030204" pitchFamily="18" charset="0"/>
                        <a:ea typeface="Arial" panose="020B0604020202020204" pitchFamily="34" charset="0"/>
                        <a:cs typeface="Times New Roman" panose="02020603050405020304" pitchFamily="18" charset="0"/>
                      </a:rPr>
                      <m:t>.4.3=6</m:t>
                    </m:r>
                  </m:oMath>
                </a14:m>
                <a:r>
                  <a:rPr lang="en-US" sz="3500" i="1">
                    <a:effectLst/>
                    <a:latin typeface="Arial" panose="020B0604020202020204" pitchFamily="34" charset="0"/>
                    <a:ea typeface="Dotum" panose="020B0600000101010101" pitchFamily="34" charset="-127"/>
                    <a:cs typeface="Arial" panose="020B0604020202020204" pitchFamily="34" charset="0"/>
                  </a:rPr>
                  <a:t> </a:t>
                </a:r>
                <a:r>
                  <a:rPr lang="en-US" sz="3500">
                    <a:effectLst/>
                    <a:latin typeface="Arial" panose="020B0604020202020204" pitchFamily="34" charset="0"/>
                    <a:ea typeface="Dotum" panose="020B0600000101010101" pitchFamily="34" charset="-127"/>
                    <a:cs typeface="Arial" panose="020B0604020202020204" pitchFamily="34" charset="0"/>
                  </a:rPr>
                  <a:t>(cm</a:t>
                </a:r>
                <a:r>
                  <a:rPr lang="en-US" sz="3500" baseline="30000">
                    <a:effectLst/>
                    <a:latin typeface="Arial" panose="020B0604020202020204" pitchFamily="34" charset="0"/>
                    <a:ea typeface="Dotum" panose="020B0600000101010101" pitchFamily="34" charset="-127"/>
                    <a:cs typeface="Arial" panose="020B0604020202020204" pitchFamily="34" charset="0"/>
                  </a:rPr>
                  <a:t>2</a:t>
                </a:r>
                <a:r>
                  <a:rPr lang="en-US" sz="3500">
                    <a:effectLst/>
                    <a:latin typeface="Arial" panose="020B0604020202020204" pitchFamily="34" charset="0"/>
                    <a:ea typeface="Dotum" panose="020B0600000101010101" pitchFamily="34" charset="-127"/>
                    <a:cs typeface="Arial" panose="020B0604020202020204" pitchFamily="34" charset="0"/>
                  </a:rPr>
                  <a:t>)</a:t>
                </a:r>
                <a:endParaRPr lang="en-US" sz="35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14:m>
                  <m:oMath xmlns:m="http://schemas.openxmlformats.org/officeDocument/2006/math">
                    <m:sSub>
                      <m:sSubPr>
                        <m:ctrlPr>
                          <a:rPr lang="en-US" sz="3500" i="1">
                            <a:effectLst/>
                            <a:latin typeface="Cambria Math" panose="02040503050406030204" pitchFamily="18" charset="0"/>
                            <a:ea typeface="Arial" panose="020B0604020202020204" pitchFamily="34" charset="0"/>
                            <a:cs typeface="Times New Roman" panose="02020603050405020304" pitchFamily="18" charset="0"/>
                          </a:rPr>
                        </m:ctrlPr>
                      </m:sSubPr>
                      <m:e>
                        <m:r>
                          <a:rPr lang="en-US" sz="3500" i="1">
                            <a:effectLst/>
                            <a:latin typeface="Cambria Math" panose="02040503050406030204" pitchFamily="18" charset="0"/>
                            <a:ea typeface="Arial" panose="020B0604020202020204" pitchFamily="34" charset="0"/>
                            <a:cs typeface="Times New Roman" panose="02020603050405020304" pitchFamily="18" charset="0"/>
                          </a:rPr>
                          <m:t>𝑆</m:t>
                        </m:r>
                      </m:e>
                      <m:sub>
                        <m:r>
                          <a:rPr lang="en-US" sz="3500" i="1">
                            <a:effectLst/>
                            <a:latin typeface="Cambria Math" panose="02040503050406030204" pitchFamily="18" charset="0"/>
                            <a:ea typeface="Arial" panose="020B0604020202020204" pitchFamily="34" charset="0"/>
                            <a:cs typeface="Times New Roman" panose="02020603050405020304" pitchFamily="18" charset="0"/>
                          </a:rPr>
                          <m:t>𝐴𝐵𝐶𝐷</m:t>
                        </m:r>
                      </m:sub>
                    </m:sSub>
                    <m:r>
                      <a:rPr lang="en-US" sz="3500" i="1">
                        <a:effectLst/>
                        <a:latin typeface="Cambria Math" panose="02040503050406030204" pitchFamily="18" charset="0"/>
                        <a:ea typeface="Arial" panose="020B0604020202020204" pitchFamily="34" charset="0"/>
                        <a:cs typeface="Times New Roman" panose="02020603050405020304" pitchFamily="18" charset="0"/>
                      </a:rPr>
                      <m:t>=</m:t>
                    </m:r>
                    <m:sSub>
                      <m:sSubPr>
                        <m:ctrlPr>
                          <a:rPr lang="en-US" sz="3500" i="1">
                            <a:effectLst/>
                            <a:latin typeface="Cambria Math" panose="02040503050406030204" pitchFamily="18" charset="0"/>
                            <a:ea typeface="Arial" panose="020B0604020202020204" pitchFamily="34" charset="0"/>
                            <a:cs typeface="Times New Roman" panose="02020603050405020304" pitchFamily="18" charset="0"/>
                          </a:rPr>
                        </m:ctrlPr>
                      </m:sSubPr>
                      <m:e>
                        <m:r>
                          <a:rPr lang="en-US" sz="3500" i="1">
                            <a:effectLst/>
                            <a:latin typeface="Cambria Math" panose="02040503050406030204" pitchFamily="18" charset="0"/>
                            <a:ea typeface="Arial" panose="020B0604020202020204" pitchFamily="34" charset="0"/>
                            <a:cs typeface="Times New Roman" panose="02020603050405020304" pitchFamily="18" charset="0"/>
                          </a:rPr>
                          <m:t>𝑆</m:t>
                        </m:r>
                      </m:e>
                      <m:sub>
                        <m:r>
                          <a:rPr lang="en-US" sz="3500" i="1">
                            <a:effectLst/>
                            <a:latin typeface="Cambria Math" panose="02040503050406030204" pitchFamily="18" charset="0"/>
                            <a:ea typeface="Arial" panose="020B0604020202020204" pitchFamily="34" charset="0"/>
                            <a:cs typeface="Times New Roman" panose="02020603050405020304" pitchFamily="18" charset="0"/>
                          </a:rPr>
                          <m:t>𝐴𝐷𝐶</m:t>
                        </m:r>
                      </m:sub>
                    </m:sSub>
                    <m:r>
                      <a:rPr lang="en-US" sz="3500" i="1">
                        <a:effectLst/>
                        <a:latin typeface="Cambria Math" panose="02040503050406030204" pitchFamily="18" charset="0"/>
                        <a:ea typeface="Arial" panose="020B0604020202020204" pitchFamily="34" charset="0"/>
                        <a:cs typeface="Times New Roman" panose="02020603050405020304" pitchFamily="18" charset="0"/>
                      </a:rPr>
                      <m:t>+</m:t>
                    </m:r>
                    <m:sSub>
                      <m:sSubPr>
                        <m:ctrlPr>
                          <a:rPr lang="en-US" sz="3500" i="1">
                            <a:effectLst/>
                            <a:latin typeface="Cambria Math" panose="02040503050406030204" pitchFamily="18" charset="0"/>
                            <a:ea typeface="Arial" panose="020B0604020202020204" pitchFamily="34" charset="0"/>
                            <a:cs typeface="Times New Roman" panose="02020603050405020304" pitchFamily="18" charset="0"/>
                          </a:rPr>
                        </m:ctrlPr>
                      </m:sSubPr>
                      <m:e>
                        <m:r>
                          <a:rPr lang="en-US" sz="3500" i="1">
                            <a:effectLst/>
                            <a:latin typeface="Cambria Math" panose="02040503050406030204" pitchFamily="18" charset="0"/>
                            <a:ea typeface="Arial" panose="020B0604020202020204" pitchFamily="34" charset="0"/>
                            <a:cs typeface="Times New Roman" panose="02020603050405020304" pitchFamily="18" charset="0"/>
                          </a:rPr>
                          <m:t>𝑆</m:t>
                        </m:r>
                      </m:e>
                      <m:sub>
                        <m:r>
                          <a:rPr lang="en-US" sz="3500" i="1">
                            <a:effectLst/>
                            <a:latin typeface="Cambria Math" panose="02040503050406030204" pitchFamily="18" charset="0"/>
                            <a:ea typeface="Arial" panose="020B0604020202020204" pitchFamily="34" charset="0"/>
                            <a:cs typeface="Times New Roman" panose="02020603050405020304" pitchFamily="18" charset="0"/>
                          </a:rPr>
                          <m:t>𝐴𝐶𝐵</m:t>
                        </m:r>
                      </m:sub>
                    </m:sSub>
                    <m:r>
                      <a:rPr lang="en-US" sz="3500" i="1">
                        <a:effectLst/>
                        <a:latin typeface="Cambria Math" panose="02040503050406030204" pitchFamily="18" charset="0"/>
                        <a:ea typeface="Arial" panose="020B0604020202020204" pitchFamily="34" charset="0"/>
                        <a:cs typeface="Times New Roman" panose="02020603050405020304" pitchFamily="18" charset="0"/>
                      </a:rPr>
                      <m:t>=6+6=12</m:t>
                    </m:r>
                  </m:oMath>
                </a14:m>
                <a:r>
                  <a:rPr lang="en-US" sz="3500">
                    <a:effectLst/>
                    <a:latin typeface="Arial" panose="020B0604020202020204" pitchFamily="34" charset="0"/>
                    <a:ea typeface="Dotum" panose="020B0600000101010101" pitchFamily="34" charset="-127"/>
                    <a:cs typeface="Arial" panose="020B0604020202020204" pitchFamily="34" charset="0"/>
                  </a:rPr>
                  <a:t> (cm</a:t>
                </a:r>
                <a:r>
                  <a:rPr lang="en-US" sz="3500" baseline="30000">
                    <a:effectLst/>
                    <a:latin typeface="Arial" panose="020B0604020202020204" pitchFamily="34" charset="0"/>
                    <a:ea typeface="Dotum" panose="020B0600000101010101" pitchFamily="34" charset="-127"/>
                    <a:cs typeface="Arial" panose="020B0604020202020204" pitchFamily="34" charset="0"/>
                  </a:rPr>
                  <a:t>2</a:t>
                </a:r>
                <a:r>
                  <a:rPr lang="en-US" sz="3500">
                    <a:effectLst/>
                    <a:latin typeface="Arial" panose="020B0604020202020204" pitchFamily="34" charset="0"/>
                    <a:ea typeface="Dotum" panose="020B0600000101010101" pitchFamily="34" charset="-127"/>
                    <a:cs typeface="Arial" panose="020B0604020202020204" pitchFamily="34" charset="0"/>
                  </a:rPr>
                  <a:t>)</a:t>
                </a:r>
                <a:endParaRPr lang="en-US" sz="3500">
                  <a:effectLst/>
                  <a:latin typeface="Arial" panose="020B0604020202020204" pitchFamily="34" charset="0"/>
                  <a:ea typeface="Arial" panose="020B0604020202020204" pitchFamily="34" charset="0"/>
                  <a:cs typeface="Arial" panose="020B0604020202020204" pitchFamily="34" charset="0"/>
                </a:endParaRPr>
              </a:p>
              <a:p>
                <a:pPr>
                  <a:lnSpc>
                    <a:spcPct val="150000"/>
                  </a:lnSpc>
                </a:pPr>
                <a:r>
                  <a:rPr lang="en-US" sz="3500">
                    <a:effectLst/>
                    <a:latin typeface="Arial" panose="020B0604020202020204" pitchFamily="34" charset="0"/>
                    <a:ea typeface="Arial" panose="020B0604020202020204" pitchFamily="34" charset="0"/>
                    <a:cs typeface="Arial" panose="020B0604020202020204" pitchFamily="34" charset="0"/>
                  </a:rPr>
                  <a:t>Vậy diện tích hình bình hành ABCD là 12 cm</a:t>
                </a:r>
                <a:r>
                  <a:rPr lang="en-US" sz="3500" baseline="30000">
                    <a:effectLst/>
                    <a:latin typeface="Arial" panose="020B0604020202020204" pitchFamily="34" charset="0"/>
                    <a:ea typeface="Arial" panose="020B0604020202020204" pitchFamily="34" charset="0"/>
                    <a:cs typeface="Arial" panose="020B0604020202020204" pitchFamily="34" charset="0"/>
                  </a:rPr>
                  <a:t>2</a:t>
                </a:r>
                <a:r>
                  <a:rPr lang="en-US" sz="3500">
                    <a:effectLst/>
                    <a:latin typeface="Arial" panose="020B0604020202020204" pitchFamily="34" charset="0"/>
                    <a:ea typeface="Arial" panose="020B0604020202020204" pitchFamily="34" charset="0"/>
                    <a:cs typeface="Arial" panose="020B0604020202020204" pitchFamily="34" charset="0"/>
                  </a:rPr>
                  <a:t>.</a:t>
                </a:r>
                <a:endParaRPr lang="en-US" sz="3500">
                  <a:latin typeface="Arial" panose="020B0604020202020204" pitchFamily="34" charset="0"/>
                  <a:cs typeface="Arial" panose="020B0604020202020204" pitchFamily="34" charset="0"/>
                </a:endParaRPr>
              </a:p>
            </p:txBody>
          </p:sp>
        </mc:Choice>
        <mc:Fallback>
          <p:sp>
            <p:nvSpPr>
              <p:cNvPr id="4" name="Rectangle 3"/>
              <p:cNvSpPr>
                <a:spLocks noRot="1" noChangeAspect="1" noMove="1" noResize="1" noEditPoints="1" noAdjustHandles="1" noChangeArrowheads="1" noChangeShapeType="1" noTextEdit="1"/>
              </p:cNvSpPr>
              <p:nvPr/>
            </p:nvSpPr>
            <p:spPr>
              <a:xfrm>
                <a:off x="7086600" y="2295594"/>
                <a:ext cx="10852268" cy="8029506"/>
              </a:xfrm>
              <a:prstGeom prst="rect">
                <a:avLst/>
              </a:prstGeom>
              <a:blipFill>
                <a:blip r:embed="rId6"/>
                <a:stretch>
                  <a:fillRect l="-1685" r="-1629" b="-607"/>
                </a:stretch>
              </a:blipFill>
            </p:spPr>
            <p:txBody>
              <a:bodyPr/>
              <a:lstStyle/>
              <a:p>
                <a:r>
                  <a:rPr lang="en-US">
                    <a:noFill/>
                  </a:rPr>
                  <a:t> </a:t>
                </a:r>
              </a:p>
            </p:txBody>
          </p:sp>
        </mc:Fallback>
      </mc:AlternateContent>
    </p:spTree>
    <p:extLst>
      <p:ext uri="{BB962C8B-B14F-4D97-AF65-F5344CB8AC3E}">
        <p14:creationId xmlns:p14="http://schemas.microsoft.com/office/powerpoint/2010/main" val="1007996009"/>
      </p:ext>
    </p:extLst>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barn(inVertical)">
                                      <p:cBhvr>
                                        <p:cTn id="10" dur="500"/>
                                        <p:tgtEl>
                                          <p:spTgt spid="15"/>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wipe(left)">
                                      <p:cBhvr>
                                        <p:cTn id="15" dur="500"/>
                                        <p:tgtEl>
                                          <p:spTgt spid="22"/>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wipe(up)">
                                      <p:cBhvr>
                                        <p:cTn id="20" dur="500"/>
                                        <p:tgtEl>
                                          <p:spTgt spid="3"/>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fade">
                                      <p:cBhvr>
                                        <p:cTn id="2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p:bldP spid="22" grpId="0"/>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6F6E9"/>
        </a:solidFill>
        <a:effectLst/>
      </p:bgPr>
    </p:bg>
    <p:spTree>
      <p:nvGrpSpPr>
        <p:cNvPr id="1" name=""/>
        <p:cNvGrpSpPr/>
        <p:nvPr/>
      </p:nvGrpSpPr>
      <p:grpSpPr>
        <a:xfrm>
          <a:off x="0" y="0"/>
          <a:ext cx="0" cy="0"/>
          <a:chOff x="0" y="0"/>
          <a:chExt cx="0" cy="0"/>
        </a:xfrm>
      </p:grpSpPr>
      <p:sp>
        <p:nvSpPr>
          <p:cNvPr id="23" name="AutoShape 2"/>
          <p:cNvSpPr/>
          <p:nvPr/>
        </p:nvSpPr>
        <p:spPr>
          <a:xfrm rot="-5400000">
            <a:off x="3868028" y="1655369"/>
            <a:ext cx="10551944" cy="19131917"/>
          </a:xfrm>
          <a:prstGeom prst="rect">
            <a:avLst/>
          </a:prstGeom>
          <a:solidFill>
            <a:srgbClr val="FFFFFF"/>
          </a:solidFill>
        </p:spPr>
      </p:sp>
      <p:pic>
        <p:nvPicPr>
          <p:cNvPr id="24" name="Picture 3"/>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20"/>
              </a:ext>
            </a:extLst>
          </a:blip>
          <a:srcRect/>
          <a:stretch>
            <a:fillRect/>
          </a:stretch>
        </p:blipFill>
        <p:spPr>
          <a:xfrm>
            <a:off x="-421959" y="6258019"/>
            <a:ext cx="19136809" cy="10764455"/>
          </a:xfrm>
          <a:prstGeom prst="rect">
            <a:avLst/>
          </a:prstGeom>
        </p:spPr>
      </p:pic>
      <p:pic>
        <p:nvPicPr>
          <p:cNvPr id="25" name="Picture 7"/>
          <p:cNvPicPr>
            <a:picLocks noChangeAspect="1"/>
          </p:cNvPicPr>
          <p:nvPr/>
        </p:nvPicPr>
        <p:blipFill>
          <a:blip r:embed="rId21">
            <a:extLst>
              <a:ext uri="{28A0092B-C50C-407E-A947-70E740481C1C}">
                <a14:useLocalDpi xmlns:a14="http://schemas.microsoft.com/office/drawing/2010/main" val="0"/>
              </a:ext>
              <a:ext uri="{96DAC541-7B7A-43D3-8B79-37D633B846F1}">
                <asvg:svgBlip xmlns="" xmlns:asvg="http://schemas.microsoft.com/office/drawing/2016/SVG/main" r:embed="rId22"/>
              </a:ext>
            </a:extLst>
          </a:blip>
          <a:srcRect t="72256"/>
          <a:stretch>
            <a:fillRect/>
          </a:stretch>
        </p:blipFill>
        <p:spPr>
          <a:xfrm rot="1081854">
            <a:off x="12043634" y="-1681720"/>
            <a:ext cx="8057164" cy="2781499"/>
          </a:xfrm>
          <a:prstGeom prst="rect">
            <a:avLst/>
          </a:prstGeom>
        </p:spPr>
      </p:pic>
      <p:sp>
        <p:nvSpPr>
          <p:cNvPr id="26" name="Câu hỏi">
            <a:extLst>
              <a:ext uri="{FF2B5EF4-FFF2-40B4-BE49-F238E27FC236}">
                <a16:creationId xmlns:a16="http://schemas.microsoft.com/office/drawing/2014/main" id="{4ADFFF1A-F500-CC57-185E-00F4826D0836}"/>
              </a:ext>
            </a:extLst>
          </p:cNvPr>
          <p:cNvSpPr/>
          <p:nvPr/>
        </p:nvSpPr>
        <p:spPr>
          <a:xfrm>
            <a:off x="1259305" y="3162300"/>
            <a:ext cx="15775417" cy="2298977"/>
          </a:xfrm>
          <a:prstGeom prst="roundRect">
            <a:avLst/>
          </a:prstGeom>
          <a:solidFill>
            <a:schemeClr val="accent6">
              <a:lumMod val="40000"/>
              <a:lumOff val="60000"/>
            </a:schemeClr>
          </a:solidFill>
          <a:ln>
            <a:solidFill>
              <a:srgbClr val="E0E2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vi-VN" sz="4400" b="1">
                <a:solidFill>
                  <a:schemeClr val="tx1"/>
                </a:solidFill>
                <a:ea typeface="Times New Roman" panose="02020603050405020304" pitchFamily="18" charset="0"/>
              </a:rPr>
              <a:t>Câu 1. </a:t>
            </a:r>
            <a:r>
              <a:rPr lang="vi-VN" sz="4400">
                <a:solidFill>
                  <a:schemeClr val="tx1"/>
                </a:solidFill>
                <a:ea typeface="Times New Roman" panose="02020603050405020304" pitchFamily="18" charset="0"/>
              </a:rPr>
              <a:t>Điền cụm từ thích hợp vào chỗ trống: “Tứ giác có hai đường chéo … thì tứ giác đó là hình bình hành”.</a:t>
            </a:r>
            <a:endParaRPr lang="en-US" sz="4400" dirty="0">
              <a:solidFill>
                <a:schemeClr val="tx1"/>
              </a:solidFill>
              <a:effectLst/>
              <a:latin typeface="Times New Roman" panose="02020603050405020304" pitchFamily="18" charset="0"/>
              <a:ea typeface="Times New Roman" panose="02020603050405020304" pitchFamily="18" charset="0"/>
            </a:endParaRPr>
          </a:p>
        </p:txBody>
      </p:sp>
      <p:sp>
        <p:nvSpPr>
          <p:cNvPr id="27" name="Đáp án đúng">
            <a:extLst>
              <a:ext uri="{FF2B5EF4-FFF2-40B4-BE49-F238E27FC236}">
                <a16:creationId xmlns:a16="http://schemas.microsoft.com/office/drawing/2014/main" id="{8B66CBE4-2DB9-BCF7-D1C4-281B894BFE17}"/>
              </a:ext>
            </a:extLst>
          </p:cNvPr>
          <p:cNvSpPr/>
          <p:nvPr/>
        </p:nvSpPr>
        <p:spPr>
          <a:xfrm>
            <a:off x="9608684" y="5870598"/>
            <a:ext cx="7426038" cy="1863702"/>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vi-VN" sz="4400">
                <a:solidFill>
                  <a:schemeClr val="tx1"/>
                </a:solidFill>
                <a:ea typeface="Times New Roman" panose="02020603050405020304" pitchFamily="18" charset="0"/>
              </a:rPr>
              <a:t>C. cắt nhau tại trung điểm mỗi đường	</a:t>
            </a:r>
            <a:endParaRPr lang="en-US" sz="4000" dirty="0">
              <a:solidFill>
                <a:schemeClr val="tx1"/>
              </a:solidFill>
              <a:effectLst/>
              <a:latin typeface="Times New Roman" panose="02020603050405020304" pitchFamily="18" charset="0"/>
              <a:ea typeface="Times New Roman" panose="02020603050405020304" pitchFamily="18" charset="0"/>
            </a:endParaRPr>
          </a:p>
        </p:txBody>
      </p:sp>
      <p:sp>
        <p:nvSpPr>
          <p:cNvPr id="28" name="Đáp án sai 1">
            <a:extLst>
              <a:ext uri="{FF2B5EF4-FFF2-40B4-BE49-F238E27FC236}">
                <a16:creationId xmlns:a16="http://schemas.microsoft.com/office/drawing/2014/main" id="{3FCD9830-5FD1-BD44-878B-228BD96CE996}"/>
              </a:ext>
            </a:extLst>
          </p:cNvPr>
          <p:cNvSpPr/>
          <p:nvPr/>
        </p:nvSpPr>
        <p:spPr>
          <a:xfrm>
            <a:off x="1259306" y="5870598"/>
            <a:ext cx="7426038" cy="1858925"/>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4400">
                <a:solidFill>
                  <a:schemeClr val="tx1"/>
                </a:solidFill>
                <a:latin typeface="Arial" panose="020B0604020202020204" pitchFamily="34" charset="0"/>
                <a:ea typeface="Times New Roman" panose="02020603050405020304" pitchFamily="18" charset="0"/>
              </a:rPr>
              <a:t>A. bằng nhau</a:t>
            </a:r>
            <a:endParaRPr lang="en-US" sz="4000" dirty="0">
              <a:solidFill>
                <a:schemeClr val="tx1"/>
              </a:solidFill>
              <a:effectLst/>
              <a:latin typeface="Times New Roman" panose="02020603050405020304" pitchFamily="18" charset="0"/>
              <a:ea typeface="Times New Roman" panose="02020603050405020304" pitchFamily="18" charset="0"/>
            </a:endParaRPr>
          </a:p>
        </p:txBody>
      </p:sp>
      <p:sp>
        <p:nvSpPr>
          <p:cNvPr id="29" name="Đáp án sai 2">
            <a:extLst>
              <a:ext uri="{FF2B5EF4-FFF2-40B4-BE49-F238E27FC236}">
                <a16:creationId xmlns:a16="http://schemas.microsoft.com/office/drawing/2014/main" id="{6A919885-0285-0403-1E09-FA94D8BC080B}"/>
              </a:ext>
            </a:extLst>
          </p:cNvPr>
          <p:cNvSpPr/>
          <p:nvPr/>
        </p:nvSpPr>
        <p:spPr>
          <a:xfrm>
            <a:off x="9608684" y="8039100"/>
            <a:ext cx="7426038" cy="1863702"/>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4400">
                <a:solidFill>
                  <a:schemeClr val="tx1"/>
                </a:solidFill>
                <a:latin typeface="Arial" panose="020B0604020202020204" pitchFamily="34" charset="0"/>
                <a:ea typeface="Times New Roman" panose="02020603050405020304" pitchFamily="18" charset="0"/>
              </a:rPr>
              <a:t>D. song song</a:t>
            </a:r>
            <a:endParaRPr lang="en-US" sz="4000" dirty="0">
              <a:solidFill>
                <a:schemeClr val="tx1"/>
              </a:solidFill>
              <a:effectLst/>
              <a:latin typeface="Times New Roman" panose="02020603050405020304" pitchFamily="18" charset="0"/>
              <a:ea typeface="Times New Roman" panose="02020603050405020304" pitchFamily="18" charset="0"/>
            </a:endParaRPr>
          </a:p>
        </p:txBody>
      </p:sp>
      <p:sp>
        <p:nvSpPr>
          <p:cNvPr id="30" name="Đáp án sai 3">
            <a:extLst>
              <a:ext uri="{FF2B5EF4-FFF2-40B4-BE49-F238E27FC236}">
                <a16:creationId xmlns:a16="http://schemas.microsoft.com/office/drawing/2014/main" id="{2E7D83A4-3758-8699-4DD0-010A80780539}"/>
              </a:ext>
            </a:extLst>
          </p:cNvPr>
          <p:cNvSpPr/>
          <p:nvPr/>
        </p:nvSpPr>
        <p:spPr>
          <a:xfrm>
            <a:off x="1259306" y="8039100"/>
            <a:ext cx="7426038" cy="1858924"/>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4400">
                <a:solidFill>
                  <a:schemeClr val="tx1"/>
                </a:solidFill>
                <a:latin typeface="Arial" panose="020B0604020202020204" pitchFamily="34" charset="0"/>
                <a:ea typeface="Times New Roman" panose="02020603050405020304" pitchFamily="18" charset="0"/>
              </a:rPr>
              <a:t>B. cắt nhau</a:t>
            </a:r>
            <a:endParaRPr lang="en-US" sz="4000" dirty="0">
              <a:solidFill>
                <a:schemeClr val="tx1"/>
              </a:solidFill>
              <a:effectLst/>
              <a:latin typeface="Times New Roman" panose="02020603050405020304" pitchFamily="18" charset="0"/>
              <a:ea typeface="Times New Roman" panose="02020603050405020304" pitchFamily="18" charset="0"/>
            </a:endParaRPr>
          </a:p>
        </p:txBody>
      </p:sp>
      <p:pic>
        <p:nvPicPr>
          <p:cNvPr id="31" name="Correct sound effect and wrong sound effect (mp3cut.net)">
            <a:hlinkClick r:id="" action="ppaction://media"/>
            <a:extLst>
              <a:ext uri="{FF2B5EF4-FFF2-40B4-BE49-F238E27FC236}">
                <a16:creationId xmlns:a16="http://schemas.microsoft.com/office/drawing/2014/main" id="{5A2AB5BE-5BE4-FB71-44F9-94D2D0B0CEAE}"/>
              </a:ext>
            </a:extLst>
          </p:cNvPr>
          <p:cNvPicPr>
            <a:picLocks noChangeAspect="1"/>
          </p:cNvPicPr>
          <p:nvPr>
            <a:audioFile r:link="rId2"/>
            <p:extLst>
              <p:ext uri="{DAA4B4D4-6D71-4841-9C94-3DE7FCFB9230}">
                <p14:media xmlns:p14="http://schemas.microsoft.com/office/powerpoint/2010/main" r:embed="rId1"/>
              </p:ext>
            </p:extLst>
          </p:nvPr>
        </p:nvPicPr>
        <p:blipFill>
          <a:blip r:embed="rId23"/>
          <a:stretch>
            <a:fillRect/>
          </a:stretch>
        </p:blipFill>
        <p:spPr>
          <a:xfrm>
            <a:off x="6455558" y="-600206"/>
            <a:ext cx="487363" cy="487363"/>
          </a:xfrm>
          <a:prstGeom prst="rect">
            <a:avLst/>
          </a:prstGeom>
        </p:spPr>
      </p:pic>
      <p:pic>
        <p:nvPicPr>
          <p:cNvPr id="32" name="Picture 5">
            <a:extLst>
              <a:ext uri="{FF2B5EF4-FFF2-40B4-BE49-F238E27FC236}">
                <a16:creationId xmlns:a16="http://schemas.microsoft.com/office/drawing/2014/main" id="{31EA41D2-9796-7E4F-2882-9DC49D5A8C0A}"/>
              </a:ext>
            </a:extLst>
          </p:cNvPr>
          <p:cNvPicPr>
            <a:picLocks noChangeAspect="1"/>
          </p:cNvPicPr>
          <p:nvPr/>
        </p:nvPicPr>
        <p:blipFill>
          <a:blip r:embed="rId24" cstate="print">
            <a:extLst>
              <a:ext uri="{28A0092B-C50C-407E-A947-70E740481C1C}">
                <a14:useLocalDpi xmlns:a14="http://schemas.microsoft.com/office/drawing/2010/main" val="0"/>
              </a:ext>
              <a:ext uri="{96DAC541-7B7A-43D3-8B79-37D633B846F1}">
                <asvg:svgBlip xmlns:asvg="http://schemas.microsoft.com/office/drawing/2016/SVG/main" xmlns="" r:embed="rId29"/>
              </a:ext>
            </a:extLst>
          </a:blip>
          <a:srcRect/>
          <a:stretch>
            <a:fillRect/>
          </a:stretch>
        </p:blipFill>
        <p:spPr>
          <a:xfrm>
            <a:off x="15786184" y="6097510"/>
            <a:ext cx="1226505" cy="1067554"/>
          </a:xfrm>
          <a:prstGeom prst="rect">
            <a:avLst/>
          </a:prstGeom>
        </p:spPr>
      </p:pic>
      <p:pic>
        <p:nvPicPr>
          <p:cNvPr id="33" name="Picture 32">
            <a:extLst>
              <a:ext uri="{FF2B5EF4-FFF2-40B4-BE49-F238E27FC236}">
                <a16:creationId xmlns:a16="http://schemas.microsoft.com/office/drawing/2014/main" id="{4B31FD67-694B-8D1E-89C7-5C3C61578F68}"/>
              </a:ext>
            </a:extLst>
          </p:cNvPr>
          <p:cNvPicPr>
            <a:picLocks noChangeAspect="1"/>
          </p:cNvPicPr>
          <p:nvPr/>
        </p:nvPicPr>
        <p:blipFill>
          <a:blip r:embed="rId30">
            <a:extLst>
              <a:ext uri="{28A0092B-C50C-407E-A947-70E740481C1C}">
                <a14:useLocalDpi xmlns:a14="http://schemas.microsoft.com/office/drawing/2010/main" val="0"/>
              </a:ext>
              <a:ext uri="{96DAC541-7B7A-43D3-8B79-37D633B846F1}">
                <asvg:svgBlip xmlns:asvg="http://schemas.microsoft.com/office/drawing/2016/SVG/main" xmlns="" r:embed="rId31"/>
              </a:ext>
            </a:extLst>
          </a:blip>
          <a:srcRect/>
          <a:stretch>
            <a:fillRect/>
          </a:stretch>
        </p:blipFill>
        <p:spPr>
          <a:xfrm>
            <a:off x="15911908" y="8303491"/>
            <a:ext cx="1222301" cy="1088958"/>
          </a:xfrm>
          <a:prstGeom prst="rect">
            <a:avLst/>
          </a:prstGeom>
        </p:spPr>
      </p:pic>
      <p:pic>
        <p:nvPicPr>
          <p:cNvPr id="34" name="Picture 10">
            <a:extLst>
              <a:ext uri="{FF2B5EF4-FFF2-40B4-BE49-F238E27FC236}">
                <a16:creationId xmlns:a16="http://schemas.microsoft.com/office/drawing/2014/main" id="{A47525BE-8DC6-1E4E-AED4-3C6DAB364AFC}"/>
              </a:ext>
            </a:extLst>
          </p:cNvPr>
          <p:cNvPicPr>
            <a:picLocks noChangeAspect="1"/>
          </p:cNvPicPr>
          <p:nvPr/>
        </p:nvPicPr>
        <p:blipFill>
          <a:blip r:embed="rId30">
            <a:extLst>
              <a:ext uri="{28A0092B-C50C-407E-A947-70E740481C1C}">
                <a14:useLocalDpi xmlns:a14="http://schemas.microsoft.com/office/drawing/2010/main" val="0"/>
              </a:ext>
              <a:ext uri="{96DAC541-7B7A-43D3-8B79-37D633B846F1}">
                <asvg:svgBlip xmlns:asvg="http://schemas.microsoft.com/office/drawing/2016/SVG/main" xmlns="" r:embed="rId31"/>
              </a:ext>
            </a:extLst>
          </a:blip>
          <a:srcRect/>
          <a:stretch>
            <a:fillRect/>
          </a:stretch>
        </p:blipFill>
        <p:spPr>
          <a:xfrm>
            <a:off x="7616764" y="8315986"/>
            <a:ext cx="1222301" cy="1088958"/>
          </a:xfrm>
          <a:prstGeom prst="rect">
            <a:avLst/>
          </a:prstGeom>
        </p:spPr>
      </p:pic>
      <p:pic>
        <p:nvPicPr>
          <p:cNvPr id="35" name="Picture 10">
            <a:extLst>
              <a:ext uri="{FF2B5EF4-FFF2-40B4-BE49-F238E27FC236}">
                <a16:creationId xmlns:a16="http://schemas.microsoft.com/office/drawing/2014/main" id="{65C423E0-743C-7316-FEF3-4CE8613F3E05}"/>
              </a:ext>
            </a:extLst>
          </p:cNvPr>
          <p:cNvPicPr>
            <a:picLocks noChangeAspect="1"/>
          </p:cNvPicPr>
          <p:nvPr/>
        </p:nvPicPr>
        <p:blipFill>
          <a:blip r:embed="rId30">
            <a:extLst>
              <a:ext uri="{28A0092B-C50C-407E-A947-70E740481C1C}">
                <a14:useLocalDpi xmlns:a14="http://schemas.microsoft.com/office/drawing/2010/main" val="0"/>
              </a:ext>
              <a:ext uri="{96DAC541-7B7A-43D3-8B79-37D633B846F1}">
                <asvg:svgBlip xmlns:asvg="http://schemas.microsoft.com/office/drawing/2016/SVG/main" xmlns="" r:embed="rId31"/>
              </a:ext>
            </a:extLst>
          </a:blip>
          <a:srcRect/>
          <a:stretch>
            <a:fillRect/>
          </a:stretch>
        </p:blipFill>
        <p:spPr>
          <a:xfrm>
            <a:off x="7434590" y="6067202"/>
            <a:ext cx="1222301" cy="1088958"/>
          </a:xfrm>
          <a:prstGeom prst="rect">
            <a:avLst/>
          </a:prstGeom>
        </p:spPr>
      </p:pic>
      <p:pic>
        <p:nvPicPr>
          <p:cNvPr id="36" name="Correct sound effect and wrong sound effect (mp3cut.net) (1)">
            <a:hlinkClick r:id="" action="ppaction://media"/>
            <a:extLst>
              <a:ext uri="{FF2B5EF4-FFF2-40B4-BE49-F238E27FC236}">
                <a16:creationId xmlns:a16="http://schemas.microsoft.com/office/drawing/2014/main" id="{8D0C2BA9-FCBA-B751-461E-B7A707743057}"/>
              </a:ext>
            </a:extLst>
          </p:cNvPr>
          <p:cNvPicPr>
            <a:picLocks noChangeAspect="1"/>
          </p:cNvPicPr>
          <p:nvPr>
            <a:audioFile r:link="rId4"/>
            <p:extLst>
              <p:ext uri="{DAA4B4D4-6D71-4841-9C94-3DE7FCFB9230}">
                <p14:media xmlns:p14="http://schemas.microsoft.com/office/powerpoint/2010/main" r:embed="rId3"/>
              </p:ext>
            </p:extLst>
          </p:nvPr>
        </p:nvPicPr>
        <p:blipFill>
          <a:blip r:embed="rId23"/>
          <a:stretch>
            <a:fillRect/>
          </a:stretch>
        </p:blipFill>
        <p:spPr>
          <a:xfrm>
            <a:off x="7782421" y="-600206"/>
            <a:ext cx="487363" cy="487363"/>
          </a:xfrm>
          <a:prstGeom prst="rect">
            <a:avLst/>
          </a:prstGeom>
        </p:spPr>
      </p:pic>
      <p:sp>
        <p:nvSpPr>
          <p:cNvPr id="37" name="TextBox 36"/>
          <p:cNvSpPr txBox="1"/>
          <p:nvPr/>
        </p:nvSpPr>
        <p:spPr>
          <a:xfrm>
            <a:off x="4114800" y="2107348"/>
            <a:ext cx="10058400" cy="861774"/>
          </a:xfrm>
          <a:prstGeom prst="rect">
            <a:avLst/>
          </a:prstGeom>
          <a:noFill/>
        </p:spPr>
        <p:txBody>
          <a:bodyPr wrap="square" rtlCol="0">
            <a:spAutoFit/>
          </a:bodyPr>
          <a:lstStyle/>
          <a:p>
            <a:pPr algn="ctr"/>
            <a:r>
              <a:rPr lang="en-US" sz="5000" b="1" dirty="0" smtClean="0">
                <a:solidFill>
                  <a:schemeClr val="accent1">
                    <a:lumMod val="50000"/>
                  </a:schemeClr>
                </a:solidFill>
                <a:latin typeface="Arial" panose="020B0604020202020204" pitchFamily="34" charset="0"/>
                <a:cs typeface="Arial" panose="020B0604020202020204" pitchFamily="34" charset="0"/>
              </a:rPr>
              <a:t>CÂU HỎI TRẮC NGHIỆM</a:t>
            </a:r>
            <a:endParaRPr lang="en-US" sz="5000" b="1" dirty="0">
              <a:solidFill>
                <a:schemeClr val="accent1">
                  <a:lumMod val="50000"/>
                </a:schemeClr>
              </a:solidFill>
              <a:latin typeface="Arial" panose="020B0604020202020204" pitchFamily="34" charset="0"/>
              <a:cs typeface="Arial" panose="020B0604020202020204" pitchFamily="34" charset="0"/>
            </a:endParaRPr>
          </a:p>
        </p:txBody>
      </p:sp>
      <p:grpSp>
        <p:nvGrpSpPr>
          <p:cNvPr id="19" name="Group 18"/>
          <p:cNvGrpSpPr/>
          <p:nvPr/>
        </p:nvGrpSpPr>
        <p:grpSpPr>
          <a:xfrm>
            <a:off x="5162212" y="495300"/>
            <a:ext cx="7963575" cy="1297316"/>
            <a:chOff x="5105400" y="571501"/>
            <a:chExt cx="7963575" cy="1297316"/>
          </a:xfrm>
        </p:grpSpPr>
        <p:sp>
          <p:nvSpPr>
            <p:cNvPr id="20" name="AutoShape 8"/>
            <p:cNvSpPr/>
            <p:nvPr/>
          </p:nvSpPr>
          <p:spPr>
            <a:xfrm>
              <a:off x="5105400" y="571501"/>
              <a:ext cx="7963575" cy="1297316"/>
            </a:xfrm>
            <a:prstGeom prst="rect">
              <a:avLst/>
            </a:prstGeom>
            <a:solidFill>
              <a:srgbClr val="FFCE6D"/>
            </a:solidFill>
          </p:spPr>
        </p:sp>
        <p:sp>
          <p:nvSpPr>
            <p:cNvPr id="21" name="TextBox 9"/>
            <p:cNvSpPr txBox="1"/>
            <p:nvPr/>
          </p:nvSpPr>
          <p:spPr>
            <a:xfrm>
              <a:off x="5324343" y="1253150"/>
              <a:ext cx="7525688" cy="461921"/>
            </a:xfrm>
            <a:prstGeom prst="rect">
              <a:avLst/>
            </a:prstGeom>
          </p:spPr>
          <p:txBody>
            <a:bodyPr lIns="0" tIns="0" rIns="0" bIns="0" rtlCol="0" anchor="t">
              <a:spAutoFit/>
            </a:bodyPr>
            <a:lstStyle/>
            <a:p>
              <a:pPr marL="0" marR="0" lvl="0" indent="0" algn="ctr" defTabSz="914400" rtl="0" eaLnBrk="1" fontAlgn="auto" latinLnBrk="0" hangingPunct="1">
                <a:lnSpc>
                  <a:spcPts val="2799"/>
                </a:lnSpc>
                <a:spcBef>
                  <a:spcPts val="0"/>
                </a:spcBef>
                <a:spcAft>
                  <a:spcPts val="0"/>
                </a:spcAft>
                <a:buClrTx/>
                <a:buSzTx/>
                <a:buFontTx/>
                <a:buNone/>
                <a:tabLst/>
                <a:defRPr/>
              </a:pPr>
              <a:r>
                <a:rPr kumimoji="0" lang="en-US" sz="6600" b="1" i="0" u="none" strike="noStrike" kern="1200" cap="none" spc="0" normalizeH="0" baseline="0" noProof="0" smtClean="0">
                  <a:ln>
                    <a:noFill/>
                  </a:ln>
                  <a:solidFill>
                    <a:srgbClr val="291B25"/>
                  </a:solidFill>
                  <a:effectLst/>
                  <a:uLnTx/>
                  <a:uFillTx/>
                  <a:latin typeface="Arial" panose="020B0604020202020204" pitchFamily="34" charset="0"/>
                  <a:ea typeface="+mn-ea"/>
                  <a:cs typeface="Arial" panose="020B0604020202020204" pitchFamily="34" charset="0"/>
                </a:rPr>
                <a:t>LUYỆN</a:t>
              </a:r>
              <a:r>
                <a:rPr kumimoji="0" lang="en-US" sz="6600" b="1" i="0" u="none" strike="noStrike" kern="1200" cap="none" spc="0" normalizeH="0" noProof="0" smtClean="0">
                  <a:ln>
                    <a:noFill/>
                  </a:ln>
                  <a:solidFill>
                    <a:srgbClr val="291B25"/>
                  </a:solidFill>
                  <a:effectLst/>
                  <a:uLnTx/>
                  <a:uFillTx/>
                  <a:latin typeface="Arial" panose="020B0604020202020204" pitchFamily="34" charset="0"/>
                  <a:ea typeface="+mn-ea"/>
                  <a:cs typeface="Arial" panose="020B0604020202020204" pitchFamily="34" charset="0"/>
                </a:rPr>
                <a:t> TẬP</a:t>
              </a:r>
              <a:endParaRPr kumimoji="0" lang="en-US" sz="6600" b="1" i="0" u="none" strike="noStrike" kern="1200" cap="none" spc="0" normalizeH="0" baseline="0" noProof="0" dirty="0">
                <a:ln>
                  <a:noFill/>
                </a:ln>
                <a:solidFill>
                  <a:srgbClr val="291B25"/>
                </a:solidFill>
                <a:effectLst/>
                <a:uLnTx/>
                <a:uFillTx/>
                <a:latin typeface="Arial" panose="020B0604020202020204" pitchFamily="34" charset="0"/>
                <a:ea typeface="+mn-ea"/>
                <a:cs typeface="Arial" panose="020B0604020202020204" pitchFamily="34" charset="0"/>
              </a:endParaRPr>
            </a:p>
          </p:txBody>
        </p:sp>
      </p:grpSp>
    </p:spTree>
    <p:extLst>
      <p:ext uri="{BB962C8B-B14F-4D97-AF65-F5344CB8AC3E}">
        <p14:creationId xmlns:p14="http://schemas.microsoft.com/office/powerpoint/2010/main" val="3999277515"/>
      </p:ext>
    </p:extLst>
  </p:cSld>
  <p:clrMapOvr>
    <a:masterClrMapping/>
  </p:clrMapOvr>
  <mc:AlternateContent xmlns:mc="http://schemas.openxmlformats.org/markup-compatibility/2006">
    <mc:Choice xmlns:p14="http://schemas.microsoft.com/office/powerpoint/2010/main" Requires="p14">
      <p:transition spd="med" p14:dur="700">
        <p:randomBar dir="vert"/>
      </p:transition>
    </mc:Choice>
    <mc:Fallback>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7"/>
                                        </p:tgtEl>
                                        <p:attrNameLst>
                                          <p:attrName>style.visibility</p:attrName>
                                        </p:attrNameLst>
                                      </p:cBhvr>
                                      <p:to>
                                        <p:strVal val="visible"/>
                                      </p:to>
                                    </p:set>
                                    <p:animEffect transition="in" filter="barn(inVertical)">
                                      <p:cBhvr>
                                        <p:cTn id="12" dur="500"/>
                                        <p:tgtEl>
                                          <p:spTgt spid="37"/>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randombar(horizontal)">
                                      <p:cBhvr>
                                        <p:cTn id="17" dur="500"/>
                                        <p:tgtEl>
                                          <p:spTgt spid="26"/>
                                        </p:tgtEl>
                                      </p:cBhvr>
                                    </p:animEffect>
                                  </p:childTnLst>
                                </p:cTn>
                              </p:par>
                            </p:childTnLst>
                          </p:cTn>
                        </p:par>
                        <p:par>
                          <p:cTn id="18" fill="hold">
                            <p:stCondLst>
                              <p:cond delay="500"/>
                            </p:stCondLst>
                            <p:childTnLst>
                              <p:par>
                                <p:cTn id="19" presetID="18" presetClass="entr" presetSubtype="12" fill="hold" grpId="0" nodeType="afterEffect">
                                  <p:stCondLst>
                                    <p:cond delay="0"/>
                                  </p:stCondLst>
                                  <p:childTnLst>
                                    <p:set>
                                      <p:cBhvr>
                                        <p:cTn id="20" dur="1" fill="hold">
                                          <p:stCondLst>
                                            <p:cond delay="0"/>
                                          </p:stCondLst>
                                        </p:cTn>
                                        <p:tgtEl>
                                          <p:spTgt spid="28"/>
                                        </p:tgtEl>
                                        <p:attrNameLst>
                                          <p:attrName>style.visibility</p:attrName>
                                        </p:attrNameLst>
                                      </p:cBhvr>
                                      <p:to>
                                        <p:strVal val="visible"/>
                                      </p:to>
                                    </p:set>
                                    <p:animEffect transition="in" filter="strips(downLeft)">
                                      <p:cBhvr>
                                        <p:cTn id="21" dur="500"/>
                                        <p:tgtEl>
                                          <p:spTgt spid="28"/>
                                        </p:tgtEl>
                                      </p:cBhvr>
                                    </p:animEffect>
                                  </p:childTnLst>
                                </p:cTn>
                              </p:par>
                            </p:childTnLst>
                          </p:cTn>
                        </p:par>
                        <p:par>
                          <p:cTn id="22" fill="hold">
                            <p:stCondLst>
                              <p:cond delay="1500"/>
                            </p:stCondLst>
                            <p:childTnLst>
                              <p:par>
                                <p:cTn id="23" presetID="18" presetClass="entr" presetSubtype="12" fill="hold" grpId="0" nodeType="after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strips(downLeft)">
                                      <p:cBhvr>
                                        <p:cTn id="25" dur="500"/>
                                        <p:tgtEl>
                                          <p:spTgt spid="30"/>
                                        </p:tgtEl>
                                      </p:cBhvr>
                                    </p:animEffect>
                                  </p:childTnLst>
                                </p:cTn>
                              </p:par>
                            </p:childTnLst>
                          </p:cTn>
                        </p:par>
                        <p:par>
                          <p:cTn id="26" fill="hold">
                            <p:stCondLst>
                              <p:cond delay="2000"/>
                            </p:stCondLst>
                            <p:childTnLst>
                              <p:par>
                                <p:cTn id="27" presetID="18" presetClass="entr" presetSubtype="12" fill="hold" grpId="0" nodeType="afterEffect">
                                  <p:stCondLst>
                                    <p:cond delay="0"/>
                                  </p:stCondLst>
                                  <p:childTnLst>
                                    <p:set>
                                      <p:cBhvr>
                                        <p:cTn id="28" dur="1" fill="hold">
                                          <p:stCondLst>
                                            <p:cond delay="0"/>
                                          </p:stCondLst>
                                        </p:cTn>
                                        <p:tgtEl>
                                          <p:spTgt spid="27"/>
                                        </p:tgtEl>
                                        <p:attrNameLst>
                                          <p:attrName>style.visibility</p:attrName>
                                        </p:attrNameLst>
                                      </p:cBhvr>
                                      <p:to>
                                        <p:strVal val="visible"/>
                                      </p:to>
                                    </p:set>
                                    <p:animEffect transition="in" filter="strips(downLeft)">
                                      <p:cBhvr>
                                        <p:cTn id="29" dur="500"/>
                                        <p:tgtEl>
                                          <p:spTgt spid="27"/>
                                        </p:tgtEl>
                                      </p:cBhvr>
                                    </p:animEffect>
                                  </p:childTnLst>
                                </p:cTn>
                              </p:par>
                            </p:childTnLst>
                          </p:cTn>
                        </p:par>
                        <p:par>
                          <p:cTn id="30" fill="hold">
                            <p:stCondLst>
                              <p:cond delay="2500"/>
                            </p:stCondLst>
                            <p:childTnLst>
                              <p:par>
                                <p:cTn id="31" presetID="18" presetClass="entr" presetSubtype="12" fill="hold" grpId="0" nodeType="afterEffect">
                                  <p:stCondLst>
                                    <p:cond delay="0"/>
                                  </p:stCondLst>
                                  <p:childTnLst>
                                    <p:set>
                                      <p:cBhvr>
                                        <p:cTn id="32" dur="1" fill="hold">
                                          <p:stCondLst>
                                            <p:cond delay="0"/>
                                          </p:stCondLst>
                                        </p:cTn>
                                        <p:tgtEl>
                                          <p:spTgt spid="29"/>
                                        </p:tgtEl>
                                        <p:attrNameLst>
                                          <p:attrName>style.visibility</p:attrName>
                                        </p:attrNameLst>
                                      </p:cBhvr>
                                      <p:to>
                                        <p:strVal val="visible"/>
                                      </p:to>
                                    </p:set>
                                    <p:animEffect transition="in" filter="strips(downLeft)">
                                      <p:cBhvr>
                                        <p:cTn id="33"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4" restart="whenNotActive" fill="hold" evtFilter="cancelBubble" nodeType="interactiveSeq">
                <p:stCondLst>
                  <p:cond evt="onClick" delay="0">
                    <p:tgtEl>
                      <p:spTgt spid="27"/>
                    </p:tgtEl>
                  </p:cond>
                </p:stCondLst>
                <p:endSync evt="end" delay="0">
                  <p:rtn val="all"/>
                </p:endSync>
                <p:childTnLst>
                  <p:par>
                    <p:cTn id="35" fill="hold">
                      <p:stCondLst>
                        <p:cond delay="0"/>
                      </p:stCondLst>
                      <p:childTnLst>
                        <p:par>
                          <p:cTn id="36" fill="hold">
                            <p:stCondLst>
                              <p:cond delay="0"/>
                            </p:stCondLst>
                            <p:childTnLst>
                              <p:par>
                                <p:cTn id="37" presetID="1" presetClass="emph" presetSubtype="2" fill="hold" nodeType="clickEffect">
                                  <p:stCondLst>
                                    <p:cond delay="0"/>
                                  </p:stCondLst>
                                  <p:childTnLst>
                                    <p:animClr clrSpc="rgb" dir="cw">
                                      <p:cBhvr>
                                        <p:cTn id="38" dur="500" fill="hold"/>
                                        <p:tgtEl>
                                          <p:spTgt spid="27"/>
                                        </p:tgtEl>
                                        <p:attrNameLst>
                                          <p:attrName>fillcolor</p:attrName>
                                        </p:attrNameLst>
                                      </p:cBhvr>
                                      <p:to>
                                        <a:srgbClr val="92D050"/>
                                      </p:to>
                                    </p:animClr>
                                    <p:set>
                                      <p:cBhvr>
                                        <p:cTn id="39" dur="500" fill="hold"/>
                                        <p:tgtEl>
                                          <p:spTgt spid="27"/>
                                        </p:tgtEl>
                                        <p:attrNameLst>
                                          <p:attrName>fill.type</p:attrName>
                                        </p:attrNameLst>
                                      </p:cBhvr>
                                      <p:to>
                                        <p:strVal val="solid"/>
                                      </p:to>
                                    </p:set>
                                    <p:set>
                                      <p:cBhvr>
                                        <p:cTn id="40" dur="500" fill="hold"/>
                                        <p:tgtEl>
                                          <p:spTgt spid="27"/>
                                        </p:tgtEl>
                                        <p:attrNameLst>
                                          <p:attrName>fill.on</p:attrName>
                                        </p:attrNameLst>
                                      </p:cBhvr>
                                      <p:to>
                                        <p:strVal val="true"/>
                                      </p:to>
                                    </p:set>
                                  </p:childTnLst>
                                </p:cTn>
                              </p:par>
                              <p:par>
                                <p:cTn id="41" presetID="1" presetClass="mediacall" presetSubtype="0" fill="hold" nodeType="withEffect">
                                  <p:stCondLst>
                                    <p:cond delay="0"/>
                                  </p:stCondLst>
                                  <p:childTnLst>
                                    <p:cmd type="call" cmd="playFrom(0.0)">
                                      <p:cBhvr>
                                        <p:cTn id="42" dur="835" fill="hold"/>
                                        <p:tgtEl>
                                          <p:spTgt spid="31"/>
                                        </p:tgtEl>
                                      </p:cBhvr>
                                    </p:cmd>
                                  </p:childTnLst>
                                </p:cTn>
                              </p:par>
                              <p:par>
                                <p:cTn id="43" presetID="1" presetClass="entr" presetSubtype="0" fill="hold" nodeType="withEffect">
                                  <p:stCondLst>
                                    <p:cond delay="0"/>
                                  </p:stCondLst>
                                  <p:childTnLst>
                                    <p:set>
                                      <p:cBhvr>
                                        <p:cTn id="44" dur="1" fill="hold">
                                          <p:stCondLst>
                                            <p:cond delay="9"/>
                                          </p:stCondLst>
                                        </p:cTn>
                                        <p:tgtEl>
                                          <p:spTgt spid="32"/>
                                        </p:tgtEl>
                                        <p:attrNameLst>
                                          <p:attrName>style.visibility</p:attrName>
                                        </p:attrNameLst>
                                      </p:cBhvr>
                                      <p:to>
                                        <p:strVal val="visible"/>
                                      </p:to>
                                    </p:set>
                                  </p:childTnLst>
                                </p:cTn>
                              </p:par>
                            </p:childTnLst>
                          </p:cTn>
                        </p:par>
                      </p:childTnLst>
                    </p:cTn>
                  </p:par>
                </p:childTnLst>
              </p:cTn>
              <p:nextCondLst>
                <p:cond evt="onClick" delay="0">
                  <p:tgtEl>
                    <p:spTgt spid="27"/>
                  </p:tgtEl>
                </p:cond>
              </p:nextCondLst>
            </p:seq>
            <p:seq concurrent="1" nextAc="seek">
              <p:cTn id="45" restart="whenNotActive" fill="hold" evtFilter="cancelBubble" nodeType="interactiveSeq">
                <p:stCondLst>
                  <p:cond evt="onClick" delay="0">
                    <p:tgtEl>
                      <p:spTgt spid="28"/>
                    </p:tgtEl>
                  </p:cond>
                </p:stCondLst>
                <p:endSync evt="end" delay="0">
                  <p:rtn val="all"/>
                </p:endSync>
                <p:childTnLst>
                  <p:par>
                    <p:cTn id="46" fill="hold">
                      <p:stCondLst>
                        <p:cond delay="0"/>
                      </p:stCondLst>
                      <p:childTnLst>
                        <p:par>
                          <p:cTn id="47" fill="hold">
                            <p:stCondLst>
                              <p:cond delay="0"/>
                            </p:stCondLst>
                            <p:childTnLst>
                              <p:par>
                                <p:cTn id="48" presetID="1" presetClass="emph" presetSubtype="2" fill="hold" nodeType="clickEffect">
                                  <p:stCondLst>
                                    <p:cond delay="0"/>
                                  </p:stCondLst>
                                  <p:childTnLst>
                                    <p:animClr clrSpc="rgb" dir="cw">
                                      <p:cBhvr>
                                        <p:cTn id="49" dur="500" fill="hold"/>
                                        <p:tgtEl>
                                          <p:spTgt spid="28"/>
                                        </p:tgtEl>
                                        <p:attrNameLst>
                                          <p:attrName>fillcolor</p:attrName>
                                        </p:attrNameLst>
                                      </p:cBhvr>
                                      <p:to>
                                        <a:srgbClr val="D99694"/>
                                      </p:to>
                                    </p:animClr>
                                    <p:set>
                                      <p:cBhvr>
                                        <p:cTn id="50" dur="500" fill="hold"/>
                                        <p:tgtEl>
                                          <p:spTgt spid="28"/>
                                        </p:tgtEl>
                                        <p:attrNameLst>
                                          <p:attrName>fill.type</p:attrName>
                                        </p:attrNameLst>
                                      </p:cBhvr>
                                      <p:to>
                                        <p:strVal val="solid"/>
                                      </p:to>
                                    </p:set>
                                    <p:set>
                                      <p:cBhvr>
                                        <p:cTn id="51" dur="500" fill="hold"/>
                                        <p:tgtEl>
                                          <p:spTgt spid="28"/>
                                        </p:tgtEl>
                                        <p:attrNameLst>
                                          <p:attrName>fill.on</p:attrName>
                                        </p:attrNameLst>
                                      </p:cBhvr>
                                      <p:to>
                                        <p:strVal val="true"/>
                                      </p:to>
                                    </p:set>
                                  </p:childTnLst>
                                </p:cTn>
                              </p:par>
                              <p:par>
                                <p:cTn id="52" presetID="1" presetClass="mediacall" presetSubtype="0" fill="hold" nodeType="withEffect">
                                  <p:stCondLst>
                                    <p:cond delay="0"/>
                                  </p:stCondLst>
                                  <p:childTnLst>
                                    <p:cmd type="call" cmd="playFrom(0.0)">
                                      <p:cBhvr>
                                        <p:cTn id="53" dur="862" fill="hold"/>
                                        <p:tgtEl>
                                          <p:spTgt spid="36"/>
                                        </p:tgtEl>
                                      </p:cBhvr>
                                    </p:cmd>
                                  </p:childTnLst>
                                </p:cTn>
                              </p:par>
                              <p:par>
                                <p:cTn id="54" presetID="1" presetClass="entr" presetSubtype="0" fill="hold" nodeType="withEffect">
                                  <p:stCondLst>
                                    <p:cond delay="0"/>
                                  </p:stCondLst>
                                  <p:childTnLst>
                                    <p:set>
                                      <p:cBhvr>
                                        <p:cTn id="55" dur="1" fill="hold">
                                          <p:stCondLst>
                                            <p:cond delay="0"/>
                                          </p:stCondLst>
                                        </p:cTn>
                                        <p:tgtEl>
                                          <p:spTgt spid="35"/>
                                        </p:tgtEl>
                                        <p:attrNameLst>
                                          <p:attrName>style.visibility</p:attrName>
                                        </p:attrNameLst>
                                      </p:cBhvr>
                                      <p:to>
                                        <p:strVal val="visible"/>
                                      </p:to>
                                    </p:set>
                                  </p:childTnLst>
                                </p:cTn>
                              </p:par>
                            </p:childTnLst>
                          </p:cTn>
                        </p:par>
                      </p:childTnLst>
                    </p:cTn>
                  </p:par>
                </p:childTnLst>
              </p:cTn>
              <p:nextCondLst>
                <p:cond evt="onClick" delay="0">
                  <p:tgtEl>
                    <p:spTgt spid="28"/>
                  </p:tgtEl>
                </p:cond>
              </p:nextCondLst>
            </p:seq>
            <p:seq concurrent="1" nextAc="seek">
              <p:cTn id="56" restart="whenNotActive" fill="hold" evtFilter="cancelBubble" nodeType="interactiveSeq">
                <p:stCondLst>
                  <p:cond evt="onClick" delay="0">
                    <p:tgtEl>
                      <p:spTgt spid="29"/>
                    </p:tgtEl>
                  </p:cond>
                </p:stCondLst>
                <p:endSync evt="end" delay="0">
                  <p:rtn val="all"/>
                </p:endSync>
                <p:childTnLst>
                  <p:par>
                    <p:cTn id="57" fill="hold">
                      <p:stCondLst>
                        <p:cond delay="0"/>
                      </p:stCondLst>
                      <p:childTnLst>
                        <p:par>
                          <p:cTn id="58" fill="hold">
                            <p:stCondLst>
                              <p:cond delay="0"/>
                            </p:stCondLst>
                            <p:childTnLst>
                              <p:par>
                                <p:cTn id="59" presetID="1" presetClass="emph" presetSubtype="2" fill="hold" nodeType="clickEffect">
                                  <p:stCondLst>
                                    <p:cond delay="0"/>
                                  </p:stCondLst>
                                  <p:childTnLst>
                                    <p:animClr clrSpc="rgb" dir="cw">
                                      <p:cBhvr>
                                        <p:cTn id="60" dur="500" fill="hold"/>
                                        <p:tgtEl>
                                          <p:spTgt spid="29"/>
                                        </p:tgtEl>
                                        <p:attrNameLst>
                                          <p:attrName>fillcolor</p:attrName>
                                        </p:attrNameLst>
                                      </p:cBhvr>
                                      <p:to>
                                        <a:srgbClr val="D99694"/>
                                      </p:to>
                                    </p:animClr>
                                    <p:set>
                                      <p:cBhvr>
                                        <p:cTn id="61" dur="500" fill="hold"/>
                                        <p:tgtEl>
                                          <p:spTgt spid="29"/>
                                        </p:tgtEl>
                                        <p:attrNameLst>
                                          <p:attrName>fill.type</p:attrName>
                                        </p:attrNameLst>
                                      </p:cBhvr>
                                      <p:to>
                                        <p:strVal val="solid"/>
                                      </p:to>
                                    </p:set>
                                    <p:set>
                                      <p:cBhvr>
                                        <p:cTn id="62" dur="500" fill="hold"/>
                                        <p:tgtEl>
                                          <p:spTgt spid="29"/>
                                        </p:tgtEl>
                                        <p:attrNameLst>
                                          <p:attrName>fill.on</p:attrName>
                                        </p:attrNameLst>
                                      </p:cBhvr>
                                      <p:to>
                                        <p:strVal val="true"/>
                                      </p:to>
                                    </p:set>
                                  </p:childTnLst>
                                </p:cTn>
                              </p:par>
                              <p:par>
                                <p:cTn id="63" presetID="1" presetClass="mediacall" presetSubtype="0" fill="hold" nodeType="withEffect">
                                  <p:stCondLst>
                                    <p:cond delay="0"/>
                                  </p:stCondLst>
                                  <p:childTnLst>
                                    <p:cmd type="call" cmd="playFrom(0.0)">
                                      <p:cBhvr>
                                        <p:cTn id="64" dur="862" fill="hold"/>
                                        <p:tgtEl>
                                          <p:spTgt spid="36"/>
                                        </p:tgtEl>
                                      </p:cBhvr>
                                    </p:cmd>
                                  </p:childTnLst>
                                </p:cTn>
                              </p:par>
                              <p:par>
                                <p:cTn id="65" presetID="1" presetClass="entr" presetSubtype="0" fill="hold" nodeType="withEffect">
                                  <p:stCondLst>
                                    <p:cond delay="0"/>
                                  </p:stCondLst>
                                  <p:childTnLst>
                                    <p:set>
                                      <p:cBhvr>
                                        <p:cTn id="66" dur="1" fill="hold">
                                          <p:stCondLst>
                                            <p:cond delay="9"/>
                                          </p:stCondLst>
                                        </p:cTn>
                                        <p:tgtEl>
                                          <p:spTgt spid="33"/>
                                        </p:tgtEl>
                                        <p:attrNameLst>
                                          <p:attrName>style.visibility</p:attrName>
                                        </p:attrNameLst>
                                      </p:cBhvr>
                                      <p:to>
                                        <p:strVal val="visible"/>
                                      </p:to>
                                    </p:set>
                                  </p:childTnLst>
                                </p:cTn>
                              </p:par>
                            </p:childTnLst>
                          </p:cTn>
                        </p:par>
                      </p:childTnLst>
                    </p:cTn>
                  </p:par>
                </p:childTnLst>
              </p:cTn>
              <p:nextCondLst>
                <p:cond evt="onClick" delay="0">
                  <p:tgtEl>
                    <p:spTgt spid="29"/>
                  </p:tgtEl>
                </p:cond>
              </p:nextCondLst>
            </p:seq>
            <p:seq concurrent="1" nextAc="seek">
              <p:cTn id="67" restart="whenNotActive" fill="hold" evtFilter="cancelBubble" nodeType="interactiveSeq">
                <p:stCondLst>
                  <p:cond evt="onClick" delay="0">
                    <p:tgtEl>
                      <p:spTgt spid="30"/>
                    </p:tgtEl>
                  </p:cond>
                </p:stCondLst>
                <p:endSync evt="end" delay="0">
                  <p:rtn val="all"/>
                </p:endSync>
                <p:childTnLst>
                  <p:par>
                    <p:cTn id="68" fill="hold">
                      <p:stCondLst>
                        <p:cond delay="0"/>
                      </p:stCondLst>
                      <p:childTnLst>
                        <p:par>
                          <p:cTn id="69" fill="hold">
                            <p:stCondLst>
                              <p:cond delay="0"/>
                            </p:stCondLst>
                            <p:childTnLst>
                              <p:par>
                                <p:cTn id="70" presetID="1" presetClass="emph" presetSubtype="2" fill="hold" nodeType="clickEffect">
                                  <p:stCondLst>
                                    <p:cond delay="0"/>
                                  </p:stCondLst>
                                  <p:childTnLst>
                                    <p:animClr clrSpc="rgb" dir="cw">
                                      <p:cBhvr>
                                        <p:cTn id="71" dur="500" fill="hold"/>
                                        <p:tgtEl>
                                          <p:spTgt spid="30"/>
                                        </p:tgtEl>
                                        <p:attrNameLst>
                                          <p:attrName>fillcolor</p:attrName>
                                        </p:attrNameLst>
                                      </p:cBhvr>
                                      <p:to>
                                        <a:srgbClr val="D99694"/>
                                      </p:to>
                                    </p:animClr>
                                    <p:set>
                                      <p:cBhvr>
                                        <p:cTn id="72" dur="500" fill="hold"/>
                                        <p:tgtEl>
                                          <p:spTgt spid="30"/>
                                        </p:tgtEl>
                                        <p:attrNameLst>
                                          <p:attrName>fill.type</p:attrName>
                                        </p:attrNameLst>
                                      </p:cBhvr>
                                      <p:to>
                                        <p:strVal val="solid"/>
                                      </p:to>
                                    </p:set>
                                    <p:set>
                                      <p:cBhvr>
                                        <p:cTn id="73" dur="500" fill="hold"/>
                                        <p:tgtEl>
                                          <p:spTgt spid="30"/>
                                        </p:tgtEl>
                                        <p:attrNameLst>
                                          <p:attrName>fill.on</p:attrName>
                                        </p:attrNameLst>
                                      </p:cBhvr>
                                      <p:to>
                                        <p:strVal val="true"/>
                                      </p:to>
                                    </p:set>
                                  </p:childTnLst>
                                </p:cTn>
                              </p:par>
                              <p:par>
                                <p:cTn id="74" presetID="1" presetClass="mediacall" presetSubtype="0" fill="hold" nodeType="withEffect">
                                  <p:stCondLst>
                                    <p:cond delay="0"/>
                                  </p:stCondLst>
                                  <p:childTnLst>
                                    <p:cmd type="call" cmd="playFrom(0.0)">
                                      <p:cBhvr>
                                        <p:cTn id="75" dur="862" fill="hold"/>
                                        <p:tgtEl>
                                          <p:spTgt spid="36"/>
                                        </p:tgtEl>
                                      </p:cBhvr>
                                    </p:cmd>
                                  </p:childTnLst>
                                </p:cTn>
                              </p:par>
                              <p:par>
                                <p:cTn id="76" presetID="1" presetClass="entr" presetSubtype="0" fill="hold" nodeType="withEffect">
                                  <p:stCondLst>
                                    <p:cond delay="0"/>
                                  </p:stCondLst>
                                  <p:childTnLst>
                                    <p:set>
                                      <p:cBhvr>
                                        <p:cTn id="77" dur="1" fill="hold">
                                          <p:stCondLst>
                                            <p:cond delay="9"/>
                                          </p:stCondLst>
                                        </p:cTn>
                                        <p:tgtEl>
                                          <p:spTgt spid="34"/>
                                        </p:tgtEl>
                                        <p:attrNameLst>
                                          <p:attrName>style.visibility</p:attrName>
                                        </p:attrNameLst>
                                      </p:cBhvr>
                                      <p:to>
                                        <p:strVal val="visible"/>
                                      </p:to>
                                    </p:set>
                                  </p:childTnLst>
                                </p:cTn>
                              </p:par>
                            </p:childTnLst>
                          </p:cTn>
                        </p:par>
                      </p:childTnLst>
                    </p:cTn>
                  </p:par>
                </p:childTnLst>
              </p:cTn>
              <p:nextCondLst>
                <p:cond evt="onClick" delay="0">
                  <p:tgtEl>
                    <p:spTgt spid="30"/>
                  </p:tgtEl>
                </p:cond>
              </p:nextCondLst>
            </p:seq>
            <p:audio>
              <p:cMediaNode vol="80000">
                <p:cTn id="78" fill="hold" display="0">
                  <p:stCondLst>
                    <p:cond delay="indefinite"/>
                  </p:stCondLst>
                  <p:endCondLst>
                    <p:cond evt="onStopAudio" delay="0">
                      <p:tgtEl>
                        <p:sldTgt/>
                      </p:tgtEl>
                    </p:cond>
                  </p:endCondLst>
                </p:cTn>
                <p:tgtEl>
                  <p:spTgt spid="31"/>
                </p:tgtEl>
              </p:cMediaNode>
            </p:audio>
            <p:audio>
              <p:cMediaNode vol="80000">
                <p:cTn id="79" fill="hold" display="0">
                  <p:stCondLst>
                    <p:cond delay="indefinite"/>
                  </p:stCondLst>
                  <p:endCondLst>
                    <p:cond evt="onStopAudio" delay="0">
                      <p:tgtEl>
                        <p:sldTgt/>
                      </p:tgtEl>
                    </p:cond>
                  </p:endCondLst>
                </p:cTn>
                <p:tgtEl>
                  <p:spTgt spid="36"/>
                </p:tgtEl>
              </p:cMediaNode>
            </p:audio>
          </p:childTnLst>
        </p:cTn>
      </p:par>
    </p:tnLst>
    <p:bldLst>
      <p:bldP spid="26" grpId="0" animBg="1"/>
      <p:bldP spid="27" grpId="0" animBg="1"/>
      <p:bldP spid="28" grpId="0" animBg="1"/>
      <p:bldP spid="29" grpId="0" animBg="1"/>
      <p:bldP spid="30" grpId="0" animBg="1"/>
      <p:bldP spid="37"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6F6E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364079" y="-9216416"/>
            <a:ext cx="19136809" cy="10764455"/>
          </a:xfrm>
          <a:prstGeom prst="rect">
            <a:avLst/>
          </a:prstGeom>
        </p:spPr>
      </p:pic>
      <p:sp>
        <p:nvSpPr>
          <p:cNvPr id="16" name="Câu hỏi">
            <a:extLst>
              <a:ext uri="{FF2B5EF4-FFF2-40B4-BE49-F238E27FC236}">
                <a16:creationId xmlns:a16="http://schemas.microsoft.com/office/drawing/2014/main" id="{4ADFFF1A-F500-CC57-185E-00F4826D0836}"/>
              </a:ext>
            </a:extLst>
          </p:cNvPr>
          <p:cNvSpPr/>
          <p:nvPr/>
        </p:nvSpPr>
        <p:spPr>
          <a:xfrm>
            <a:off x="806115" y="1638300"/>
            <a:ext cx="16753767" cy="1478513"/>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4400" b="1">
                <a:solidFill>
                  <a:schemeClr val="tx1"/>
                </a:solidFill>
                <a:latin typeface="Arial" panose="020B0604020202020204" pitchFamily="34" charset="0"/>
                <a:ea typeface="Times New Roman" panose="02020603050405020304" pitchFamily="18" charset="0"/>
                <a:cs typeface="Arial" panose="020B0604020202020204" pitchFamily="34" charset="0"/>
              </a:rPr>
              <a:t>Câu 2. </a:t>
            </a:r>
            <a:r>
              <a:rPr lang="en-US" sz="4400">
                <a:solidFill>
                  <a:schemeClr val="tx1"/>
                </a:solidFill>
                <a:latin typeface="Arial" panose="020B0604020202020204" pitchFamily="34" charset="0"/>
                <a:ea typeface="Times New Roman" panose="02020603050405020304" pitchFamily="18" charset="0"/>
                <a:cs typeface="Arial" panose="020B0604020202020204" pitchFamily="34" charset="0"/>
              </a:rPr>
              <a:t>Hãy chọn câu </a:t>
            </a:r>
            <a:r>
              <a:rPr lang="en-US" sz="4400" b="1">
                <a:solidFill>
                  <a:schemeClr val="tx1"/>
                </a:solidFill>
                <a:latin typeface="Arial" panose="020B0604020202020204" pitchFamily="34" charset="0"/>
                <a:ea typeface="Times New Roman" panose="02020603050405020304" pitchFamily="18" charset="0"/>
                <a:cs typeface="Arial" panose="020B0604020202020204" pitchFamily="34" charset="0"/>
              </a:rPr>
              <a:t>sai.</a:t>
            </a:r>
            <a:endParaRPr lang="en-US" sz="4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p:txBody>
      </p:sp>
      <p:sp>
        <p:nvSpPr>
          <p:cNvPr id="17" name="Đáp án đúng">
            <a:extLst>
              <a:ext uri="{FF2B5EF4-FFF2-40B4-BE49-F238E27FC236}">
                <a16:creationId xmlns:a16="http://schemas.microsoft.com/office/drawing/2014/main" id="{8B66CBE4-2DB9-BCF7-D1C4-281B894BFE17}"/>
              </a:ext>
            </a:extLst>
          </p:cNvPr>
          <p:cNvSpPr/>
          <p:nvPr/>
        </p:nvSpPr>
        <p:spPr>
          <a:xfrm>
            <a:off x="838200" y="7136755"/>
            <a:ext cx="16721683" cy="1067554"/>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vi-VN" sz="4000">
                <a:solidFill>
                  <a:schemeClr val="tx1"/>
                </a:solidFill>
                <a:ea typeface="Times New Roman" panose="02020603050405020304" pitchFamily="18" charset="0"/>
              </a:rPr>
              <a:t>C. Hình bình hành có hai đường chéo vuông góc với nhau</a:t>
            </a:r>
            <a:endParaRPr lang="en-US" sz="4000" dirty="0">
              <a:solidFill>
                <a:schemeClr val="tx1"/>
              </a:solidFill>
              <a:effectLst/>
              <a:latin typeface="Times New Roman" panose="02020603050405020304" pitchFamily="18" charset="0"/>
              <a:ea typeface="Times New Roman" panose="02020603050405020304" pitchFamily="18" charset="0"/>
            </a:endParaRPr>
          </a:p>
        </p:txBody>
      </p:sp>
      <p:sp>
        <p:nvSpPr>
          <p:cNvPr id="29" name="Đáp án sai 1">
            <a:extLst>
              <a:ext uri="{FF2B5EF4-FFF2-40B4-BE49-F238E27FC236}">
                <a16:creationId xmlns:a16="http://schemas.microsoft.com/office/drawing/2014/main" id="{3FCD9830-5FD1-BD44-878B-228BD96CE996}"/>
              </a:ext>
            </a:extLst>
          </p:cNvPr>
          <p:cNvSpPr/>
          <p:nvPr/>
        </p:nvSpPr>
        <p:spPr>
          <a:xfrm>
            <a:off x="838200" y="5396396"/>
            <a:ext cx="16721683" cy="1073209"/>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en-US" sz="4000">
                <a:solidFill>
                  <a:schemeClr val="tx1"/>
                </a:solidFill>
                <a:latin typeface="Arial" panose="020B0604020202020204" pitchFamily="34" charset="0"/>
                <a:ea typeface="Times New Roman" panose="02020603050405020304" pitchFamily="18" charset="0"/>
              </a:rPr>
              <a:t>B. Hình bình hành có hai góc đối bằng nhau</a:t>
            </a:r>
            <a:endParaRPr lang="en-US" sz="4000" dirty="0">
              <a:solidFill>
                <a:schemeClr val="tx1"/>
              </a:solidFill>
              <a:effectLst/>
              <a:latin typeface="Times New Roman" panose="02020603050405020304" pitchFamily="18" charset="0"/>
              <a:ea typeface="Times New Roman" panose="02020603050405020304" pitchFamily="18" charset="0"/>
            </a:endParaRPr>
          </a:p>
        </p:txBody>
      </p:sp>
      <p:sp>
        <p:nvSpPr>
          <p:cNvPr id="30" name="Đáp án sai 2">
            <a:extLst>
              <a:ext uri="{FF2B5EF4-FFF2-40B4-BE49-F238E27FC236}">
                <a16:creationId xmlns:a16="http://schemas.microsoft.com/office/drawing/2014/main" id="{6A919885-0285-0403-1E09-FA94D8BC080B}"/>
              </a:ext>
            </a:extLst>
          </p:cNvPr>
          <p:cNvSpPr/>
          <p:nvPr/>
        </p:nvSpPr>
        <p:spPr>
          <a:xfrm>
            <a:off x="803594" y="8751016"/>
            <a:ext cx="16756291" cy="1095936"/>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en-US" sz="4000">
                <a:solidFill>
                  <a:schemeClr val="tx1"/>
                </a:solidFill>
                <a:latin typeface="Arial" panose="020B0604020202020204" pitchFamily="34" charset="0"/>
                <a:ea typeface="Times New Roman" panose="02020603050405020304" pitchFamily="18" charset="0"/>
              </a:rPr>
              <a:t>D. Hai bình hành có hai cặp cạnh đối song song</a:t>
            </a:r>
            <a:endParaRPr lang="en-US" sz="4000" dirty="0">
              <a:solidFill>
                <a:schemeClr val="tx1"/>
              </a:solidFill>
              <a:effectLst/>
              <a:latin typeface="Times New Roman" panose="02020603050405020304" pitchFamily="18" charset="0"/>
              <a:ea typeface="Times New Roman" panose="02020603050405020304" pitchFamily="18" charset="0"/>
            </a:endParaRPr>
          </a:p>
        </p:txBody>
      </p:sp>
      <p:sp>
        <p:nvSpPr>
          <p:cNvPr id="31" name="Đáp án sai 3">
            <a:extLst>
              <a:ext uri="{FF2B5EF4-FFF2-40B4-BE49-F238E27FC236}">
                <a16:creationId xmlns:a16="http://schemas.microsoft.com/office/drawing/2014/main" id="{2E7D83A4-3758-8699-4DD0-010A80780539}"/>
              </a:ext>
            </a:extLst>
          </p:cNvPr>
          <p:cNvSpPr/>
          <p:nvPr/>
        </p:nvSpPr>
        <p:spPr>
          <a:xfrm>
            <a:off x="838200" y="3695700"/>
            <a:ext cx="16721683" cy="1073209"/>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vi-VN" sz="4000">
                <a:solidFill>
                  <a:schemeClr val="tx1"/>
                </a:solidFill>
                <a:ea typeface="Times New Roman" panose="02020603050405020304" pitchFamily="18" charset="0"/>
              </a:rPr>
              <a:t>A. Hình bình hành có hai đường chéo cắt nhau tại trung điểm mỗi đường</a:t>
            </a:r>
            <a:endParaRPr lang="en-US" sz="4000" dirty="0">
              <a:solidFill>
                <a:schemeClr val="tx1"/>
              </a:solidFill>
              <a:effectLst/>
              <a:latin typeface="Times New Roman" panose="02020603050405020304" pitchFamily="18" charset="0"/>
              <a:ea typeface="Times New Roman" panose="02020603050405020304" pitchFamily="18" charset="0"/>
            </a:endParaRPr>
          </a:p>
        </p:txBody>
      </p:sp>
      <p:pic>
        <p:nvPicPr>
          <p:cNvPr id="32" name="Correct sound effect and wrong sound effect (mp3cut.net)">
            <a:hlinkClick r:id="" action="ppaction://media"/>
            <a:extLst>
              <a:ext uri="{FF2B5EF4-FFF2-40B4-BE49-F238E27FC236}">
                <a16:creationId xmlns:a16="http://schemas.microsoft.com/office/drawing/2014/main" id="{5A2AB5BE-5BE4-FB71-44F9-94D2D0B0CEAE}"/>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6455558" y="-600206"/>
            <a:ext cx="487363" cy="487363"/>
          </a:xfrm>
          <a:prstGeom prst="rect">
            <a:avLst/>
          </a:prstGeom>
        </p:spPr>
      </p:pic>
      <p:pic>
        <p:nvPicPr>
          <p:cNvPr id="33" name="Picture 5">
            <a:extLst>
              <a:ext uri="{FF2B5EF4-FFF2-40B4-BE49-F238E27FC236}">
                <a16:creationId xmlns:a16="http://schemas.microsoft.com/office/drawing/2014/main" id="{31EA41D2-9796-7E4F-2882-9DC49D5A8C0A}"/>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16102798" y="7179823"/>
            <a:ext cx="1226505" cy="1067554"/>
          </a:xfrm>
          <a:prstGeom prst="rect">
            <a:avLst/>
          </a:prstGeom>
        </p:spPr>
      </p:pic>
      <p:pic>
        <p:nvPicPr>
          <p:cNvPr id="34" name="Picture 33">
            <a:extLst>
              <a:ext uri="{FF2B5EF4-FFF2-40B4-BE49-F238E27FC236}">
                <a16:creationId xmlns:a16="http://schemas.microsoft.com/office/drawing/2014/main" id="{4B31FD67-694B-8D1E-89C7-5C3C61578F68}"/>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a:off x="16104536" y="8855142"/>
            <a:ext cx="1222301" cy="1088958"/>
          </a:xfrm>
          <a:prstGeom prst="rect">
            <a:avLst/>
          </a:prstGeom>
        </p:spPr>
      </p:pic>
      <p:pic>
        <p:nvPicPr>
          <p:cNvPr id="35" name="Picture 10">
            <a:extLst>
              <a:ext uri="{FF2B5EF4-FFF2-40B4-BE49-F238E27FC236}">
                <a16:creationId xmlns:a16="http://schemas.microsoft.com/office/drawing/2014/main" id="{A47525BE-8DC6-1E4E-AED4-3C6DAB364AFC}"/>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a:off x="16078201" y="3715865"/>
            <a:ext cx="1222301" cy="1088958"/>
          </a:xfrm>
          <a:prstGeom prst="rect">
            <a:avLst/>
          </a:prstGeom>
        </p:spPr>
      </p:pic>
      <p:pic>
        <p:nvPicPr>
          <p:cNvPr id="36" name="Picture 10">
            <a:extLst>
              <a:ext uri="{FF2B5EF4-FFF2-40B4-BE49-F238E27FC236}">
                <a16:creationId xmlns:a16="http://schemas.microsoft.com/office/drawing/2014/main" id="{65C423E0-743C-7316-FEF3-4CE8613F3E05}"/>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a:off x="16055551" y="5341523"/>
            <a:ext cx="1222301" cy="1088958"/>
          </a:xfrm>
          <a:prstGeom prst="rect">
            <a:avLst/>
          </a:prstGeom>
        </p:spPr>
      </p:pic>
      <p:pic>
        <p:nvPicPr>
          <p:cNvPr id="37" name="Correct sound effect and wrong sound effect (mp3cut.net) (1)">
            <a:hlinkClick r:id="" action="ppaction://media"/>
            <a:extLst>
              <a:ext uri="{FF2B5EF4-FFF2-40B4-BE49-F238E27FC236}">
                <a16:creationId xmlns:a16="http://schemas.microsoft.com/office/drawing/2014/main" id="{8D0C2BA9-FCBA-B751-461E-B7A707743057}"/>
              </a:ext>
            </a:extLst>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7782421" y="-600206"/>
            <a:ext cx="487363" cy="487363"/>
          </a:xfrm>
          <a:prstGeom prst="rect">
            <a:avLst/>
          </a:prstGeom>
        </p:spPr>
      </p:pic>
    </p:spTree>
    <p:extLst>
      <p:ext uri="{BB962C8B-B14F-4D97-AF65-F5344CB8AC3E}">
        <p14:creationId xmlns:p14="http://schemas.microsoft.com/office/powerpoint/2010/main" val="9739197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randombar(horizontal)">
                                      <p:cBhvr>
                                        <p:cTn id="7" dur="500"/>
                                        <p:tgtEl>
                                          <p:spTgt spid="16"/>
                                        </p:tgtEl>
                                      </p:cBhvr>
                                    </p:animEffect>
                                  </p:childTnLst>
                                </p:cTn>
                              </p:par>
                            </p:childTnLst>
                          </p:cTn>
                        </p:par>
                        <p:par>
                          <p:cTn id="8" fill="hold">
                            <p:stCondLst>
                              <p:cond delay="500"/>
                            </p:stCondLst>
                            <p:childTnLst>
                              <p:par>
                                <p:cTn id="9" presetID="18" presetClass="entr" presetSubtype="12" fill="hold" grpId="0" nodeType="afterEffect">
                                  <p:stCondLst>
                                    <p:cond delay="0"/>
                                  </p:stCondLst>
                                  <p:childTnLst>
                                    <p:set>
                                      <p:cBhvr>
                                        <p:cTn id="10" dur="1" fill="hold">
                                          <p:stCondLst>
                                            <p:cond delay="0"/>
                                          </p:stCondLst>
                                        </p:cTn>
                                        <p:tgtEl>
                                          <p:spTgt spid="31"/>
                                        </p:tgtEl>
                                        <p:attrNameLst>
                                          <p:attrName>style.visibility</p:attrName>
                                        </p:attrNameLst>
                                      </p:cBhvr>
                                      <p:to>
                                        <p:strVal val="visible"/>
                                      </p:to>
                                    </p:set>
                                    <p:animEffect transition="in" filter="strips(downLeft)">
                                      <p:cBhvr>
                                        <p:cTn id="11" dur="500"/>
                                        <p:tgtEl>
                                          <p:spTgt spid="31"/>
                                        </p:tgtEl>
                                      </p:cBhvr>
                                    </p:animEffect>
                                  </p:childTnLst>
                                </p:cTn>
                              </p:par>
                            </p:childTnLst>
                          </p:cTn>
                        </p:par>
                        <p:par>
                          <p:cTn id="12" fill="hold">
                            <p:stCondLst>
                              <p:cond delay="1500"/>
                            </p:stCondLst>
                            <p:childTnLst>
                              <p:par>
                                <p:cTn id="13" presetID="18" presetClass="entr" presetSubtype="12" fill="hold" grpId="0" nodeType="afterEffect">
                                  <p:stCondLst>
                                    <p:cond delay="0"/>
                                  </p:stCondLst>
                                  <p:childTnLst>
                                    <p:set>
                                      <p:cBhvr>
                                        <p:cTn id="14" dur="1" fill="hold">
                                          <p:stCondLst>
                                            <p:cond delay="0"/>
                                          </p:stCondLst>
                                        </p:cTn>
                                        <p:tgtEl>
                                          <p:spTgt spid="29"/>
                                        </p:tgtEl>
                                        <p:attrNameLst>
                                          <p:attrName>style.visibility</p:attrName>
                                        </p:attrNameLst>
                                      </p:cBhvr>
                                      <p:to>
                                        <p:strVal val="visible"/>
                                      </p:to>
                                    </p:set>
                                    <p:animEffect transition="in" filter="strips(downLeft)">
                                      <p:cBhvr>
                                        <p:cTn id="15" dur="500"/>
                                        <p:tgtEl>
                                          <p:spTgt spid="29"/>
                                        </p:tgtEl>
                                      </p:cBhvr>
                                    </p:animEffect>
                                  </p:childTnLst>
                                </p:cTn>
                              </p:par>
                            </p:childTnLst>
                          </p:cTn>
                        </p:par>
                        <p:par>
                          <p:cTn id="16" fill="hold">
                            <p:stCondLst>
                              <p:cond delay="2000"/>
                            </p:stCondLst>
                            <p:childTnLst>
                              <p:par>
                                <p:cTn id="17" presetID="18" presetClass="entr" presetSubtype="12" fill="hold" grpId="0" nodeType="after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strips(downLeft)">
                                      <p:cBhvr>
                                        <p:cTn id="19" dur="500"/>
                                        <p:tgtEl>
                                          <p:spTgt spid="17"/>
                                        </p:tgtEl>
                                      </p:cBhvr>
                                    </p:animEffect>
                                  </p:childTnLst>
                                </p:cTn>
                              </p:par>
                            </p:childTnLst>
                          </p:cTn>
                        </p:par>
                        <p:par>
                          <p:cTn id="20" fill="hold">
                            <p:stCondLst>
                              <p:cond delay="2500"/>
                            </p:stCondLst>
                            <p:childTnLst>
                              <p:par>
                                <p:cTn id="21" presetID="18" presetClass="entr" presetSubtype="12" fill="hold" grpId="0" nodeType="afterEffect">
                                  <p:stCondLst>
                                    <p:cond delay="0"/>
                                  </p:stCondLst>
                                  <p:childTnLst>
                                    <p:set>
                                      <p:cBhvr>
                                        <p:cTn id="22" dur="1" fill="hold">
                                          <p:stCondLst>
                                            <p:cond delay="0"/>
                                          </p:stCondLst>
                                        </p:cTn>
                                        <p:tgtEl>
                                          <p:spTgt spid="30"/>
                                        </p:tgtEl>
                                        <p:attrNameLst>
                                          <p:attrName>style.visibility</p:attrName>
                                        </p:attrNameLst>
                                      </p:cBhvr>
                                      <p:to>
                                        <p:strVal val="visible"/>
                                      </p:to>
                                    </p:set>
                                    <p:animEffect transition="in" filter="strips(downLeft)">
                                      <p:cBhvr>
                                        <p:cTn id="23"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4" restart="whenNotActive" fill="hold" evtFilter="cancelBubble" nodeType="interactiveSeq">
                <p:stCondLst>
                  <p:cond evt="onClick" delay="0">
                    <p:tgtEl>
                      <p:spTgt spid="17"/>
                    </p:tgtEl>
                  </p:cond>
                </p:stCondLst>
                <p:endSync evt="end" delay="0">
                  <p:rtn val="all"/>
                </p:endSync>
                <p:childTnLst>
                  <p:par>
                    <p:cTn id="25" fill="hold">
                      <p:stCondLst>
                        <p:cond delay="0"/>
                      </p:stCondLst>
                      <p:childTnLst>
                        <p:par>
                          <p:cTn id="26" fill="hold">
                            <p:stCondLst>
                              <p:cond delay="0"/>
                            </p:stCondLst>
                            <p:childTnLst>
                              <p:par>
                                <p:cTn id="27" presetID="1" presetClass="emph" presetSubtype="2" fill="hold" nodeType="clickEffect">
                                  <p:stCondLst>
                                    <p:cond delay="0"/>
                                  </p:stCondLst>
                                  <p:childTnLst>
                                    <p:animClr clrSpc="rgb" dir="cw">
                                      <p:cBhvr>
                                        <p:cTn id="28" dur="500" fill="hold"/>
                                        <p:tgtEl>
                                          <p:spTgt spid="17"/>
                                        </p:tgtEl>
                                        <p:attrNameLst>
                                          <p:attrName>fillcolor</p:attrName>
                                        </p:attrNameLst>
                                      </p:cBhvr>
                                      <p:to>
                                        <a:srgbClr val="92D050"/>
                                      </p:to>
                                    </p:animClr>
                                    <p:set>
                                      <p:cBhvr>
                                        <p:cTn id="29" dur="500" fill="hold"/>
                                        <p:tgtEl>
                                          <p:spTgt spid="17"/>
                                        </p:tgtEl>
                                        <p:attrNameLst>
                                          <p:attrName>fill.type</p:attrName>
                                        </p:attrNameLst>
                                      </p:cBhvr>
                                      <p:to>
                                        <p:strVal val="solid"/>
                                      </p:to>
                                    </p:set>
                                    <p:set>
                                      <p:cBhvr>
                                        <p:cTn id="30" dur="500" fill="hold"/>
                                        <p:tgtEl>
                                          <p:spTgt spid="17"/>
                                        </p:tgtEl>
                                        <p:attrNameLst>
                                          <p:attrName>fill.on</p:attrName>
                                        </p:attrNameLst>
                                      </p:cBhvr>
                                      <p:to>
                                        <p:strVal val="true"/>
                                      </p:to>
                                    </p:set>
                                  </p:childTnLst>
                                </p:cTn>
                              </p:par>
                              <p:par>
                                <p:cTn id="31" presetID="1" presetClass="mediacall" presetSubtype="0" fill="hold" nodeType="withEffect">
                                  <p:stCondLst>
                                    <p:cond delay="0"/>
                                  </p:stCondLst>
                                  <p:childTnLst>
                                    <p:cmd type="call" cmd="playFrom(0.0)">
                                      <p:cBhvr>
                                        <p:cTn id="32" dur="835" fill="hold"/>
                                        <p:tgtEl>
                                          <p:spTgt spid="32"/>
                                        </p:tgtEl>
                                      </p:cBhvr>
                                    </p:cmd>
                                  </p:childTnLst>
                                </p:cTn>
                              </p:par>
                              <p:par>
                                <p:cTn id="33" presetID="1" presetClass="entr" presetSubtype="0" fill="hold" nodeType="withEffect">
                                  <p:stCondLst>
                                    <p:cond delay="0"/>
                                  </p:stCondLst>
                                  <p:childTnLst>
                                    <p:set>
                                      <p:cBhvr>
                                        <p:cTn id="34" dur="1" fill="hold">
                                          <p:stCondLst>
                                            <p:cond delay="9"/>
                                          </p:stCondLst>
                                        </p:cTn>
                                        <p:tgtEl>
                                          <p:spTgt spid="33"/>
                                        </p:tgtEl>
                                        <p:attrNameLst>
                                          <p:attrName>style.visibility</p:attrName>
                                        </p:attrNameLst>
                                      </p:cBhvr>
                                      <p:to>
                                        <p:strVal val="visible"/>
                                      </p:to>
                                    </p:set>
                                  </p:childTnLst>
                                </p:cTn>
                              </p:par>
                            </p:childTnLst>
                          </p:cTn>
                        </p:par>
                      </p:childTnLst>
                    </p:cTn>
                  </p:par>
                </p:childTnLst>
              </p:cTn>
              <p:nextCondLst>
                <p:cond evt="onClick" delay="0">
                  <p:tgtEl>
                    <p:spTgt spid="17"/>
                  </p:tgtEl>
                </p:cond>
              </p:nextCondLst>
            </p:seq>
            <p:seq concurrent="1" nextAc="seek">
              <p:cTn id="35" restart="whenNotActive" fill="hold" evtFilter="cancelBubble" nodeType="interactiveSeq">
                <p:stCondLst>
                  <p:cond evt="onClick" delay="0">
                    <p:tgtEl>
                      <p:spTgt spid="29"/>
                    </p:tgtEl>
                  </p:cond>
                </p:stCondLst>
                <p:endSync evt="end" delay="0">
                  <p:rtn val="all"/>
                </p:endSync>
                <p:childTnLst>
                  <p:par>
                    <p:cTn id="36" fill="hold">
                      <p:stCondLst>
                        <p:cond delay="0"/>
                      </p:stCondLst>
                      <p:childTnLst>
                        <p:par>
                          <p:cTn id="37" fill="hold">
                            <p:stCondLst>
                              <p:cond delay="0"/>
                            </p:stCondLst>
                            <p:childTnLst>
                              <p:par>
                                <p:cTn id="38" presetID="1" presetClass="emph" presetSubtype="2" fill="hold" nodeType="clickEffect">
                                  <p:stCondLst>
                                    <p:cond delay="0"/>
                                  </p:stCondLst>
                                  <p:childTnLst>
                                    <p:animClr clrSpc="rgb" dir="cw">
                                      <p:cBhvr>
                                        <p:cTn id="39" dur="500" fill="hold"/>
                                        <p:tgtEl>
                                          <p:spTgt spid="29"/>
                                        </p:tgtEl>
                                        <p:attrNameLst>
                                          <p:attrName>fillcolor</p:attrName>
                                        </p:attrNameLst>
                                      </p:cBhvr>
                                      <p:to>
                                        <a:srgbClr val="D99694"/>
                                      </p:to>
                                    </p:animClr>
                                    <p:set>
                                      <p:cBhvr>
                                        <p:cTn id="40" dur="500" fill="hold"/>
                                        <p:tgtEl>
                                          <p:spTgt spid="29"/>
                                        </p:tgtEl>
                                        <p:attrNameLst>
                                          <p:attrName>fill.type</p:attrName>
                                        </p:attrNameLst>
                                      </p:cBhvr>
                                      <p:to>
                                        <p:strVal val="solid"/>
                                      </p:to>
                                    </p:set>
                                    <p:set>
                                      <p:cBhvr>
                                        <p:cTn id="41" dur="500" fill="hold"/>
                                        <p:tgtEl>
                                          <p:spTgt spid="29"/>
                                        </p:tgtEl>
                                        <p:attrNameLst>
                                          <p:attrName>fill.on</p:attrName>
                                        </p:attrNameLst>
                                      </p:cBhvr>
                                      <p:to>
                                        <p:strVal val="true"/>
                                      </p:to>
                                    </p:set>
                                  </p:childTnLst>
                                </p:cTn>
                              </p:par>
                              <p:par>
                                <p:cTn id="42" presetID="1" presetClass="mediacall" presetSubtype="0" fill="hold" nodeType="withEffect">
                                  <p:stCondLst>
                                    <p:cond delay="0"/>
                                  </p:stCondLst>
                                  <p:childTnLst>
                                    <p:cmd type="call" cmd="playFrom(0.0)">
                                      <p:cBhvr>
                                        <p:cTn id="43" dur="862" fill="hold"/>
                                        <p:tgtEl>
                                          <p:spTgt spid="37"/>
                                        </p:tgtEl>
                                      </p:cBhvr>
                                    </p:cmd>
                                  </p:childTnLst>
                                </p:cTn>
                              </p:par>
                              <p:par>
                                <p:cTn id="44" presetID="1" presetClass="entr" presetSubtype="0" fill="hold" nodeType="withEffect">
                                  <p:stCondLst>
                                    <p:cond delay="0"/>
                                  </p:stCondLst>
                                  <p:childTnLst>
                                    <p:set>
                                      <p:cBhvr>
                                        <p:cTn id="45" dur="1" fill="hold">
                                          <p:stCondLst>
                                            <p:cond delay="0"/>
                                          </p:stCondLst>
                                        </p:cTn>
                                        <p:tgtEl>
                                          <p:spTgt spid="36"/>
                                        </p:tgtEl>
                                        <p:attrNameLst>
                                          <p:attrName>style.visibility</p:attrName>
                                        </p:attrNameLst>
                                      </p:cBhvr>
                                      <p:to>
                                        <p:strVal val="visible"/>
                                      </p:to>
                                    </p:set>
                                  </p:childTnLst>
                                </p:cTn>
                              </p:par>
                            </p:childTnLst>
                          </p:cTn>
                        </p:par>
                      </p:childTnLst>
                    </p:cTn>
                  </p:par>
                </p:childTnLst>
              </p:cTn>
              <p:nextCondLst>
                <p:cond evt="onClick" delay="0">
                  <p:tgtEl>
                    <p:spTgt spid="29"/>
                  </p:tgtEl>
                </p:cond>
              </p:nextCondLst>
            </p:seq>
            <p:seq concurrent="1" nextAc="seek">
              <p:cTn id="46" restart="whenNotActive" fill="hold" evtFilter="cancelBubble" nodeType="interactiveSeq">
                <p:stCondLst>
                  <p:cond evt="onClick" delay="0">
                    <p:tgtEl>
                      <p:spTgt spid="30"/>
                    </p:tgtEl>
                  </p:cond>
                </p:stCondLst>
                <p:endSync evt="end" delay="0">
                  <p:rtn val="all"/>
                </p:endSync>
                <p:childTnLst>
                  <p:par>
                    <p:cTn id="47" fill="hold">
                      <p:stCondLst>
                        <p:cond delay="0"/>
                      </p:stCondLst>
                      <p:childTnLst>
                        <p:par>
                          <p:cTn id="48" fill="hold">
                            <p:stCondLst>
                              <p:cond delay="0"/>
                            </p:stCondLst>
                            <p:childTnLst>
                              <p:par>
                                <p:cTn id="49" presetID="1" presetClass="emph" presetSubtype="2" fill="hold" nodeType="clickEffect">
                                  <p:stCondLst>
                                    <p:cond delay="0"/>
                                  </p:stCondLst>
                                  <p:childTnLst>
                                    <p:animClr clrSpc="rgb" dir="cw">
                                      <p:cBhvr>
                                        <p:cTn id="50" dur="500" fill="hold"/>
                                        <p:tgtEl>
                                          <p:spTgt spid="30"/>
                                        </p:tgtEl>
                                        <p:attrNameLst>
                                          <p:attrName>fillcolor</p:attrName>
                                        </p:attrNameLst>
                                      </p:cBhvr>
                                      <p:to>
                                        <a:srgbClr val="D99694"/>
                                      </p:to>
                                    </p:animClr>
                                    <p:set>
                                      <p:cBhvr>
                                        <p:cTn id="51" dur="500" fill="hold"/>
                                        <p:tgtEl>
                                          <p:spTgt spid="30"/>
                                        </p:tgtEl>
                                        <p:attrNameLst>
                                          <p:attrName>fill.type</p:attrName>
                                        </p:attrNameLst>
                                      </p:cBhvr>
                                      <p:to>
                                        <p:strVal val="solid"/>
                                      </p:to>
                                    </p:set>
                                    <p:set>
                                      <p:cBhvr>
                                        <p:cTn id="52" dur="500" fill="hold"/>
                                        <p:tgtEl>
                                          <p:spTgt spid="30"/>
                                        </p:tgtEl>
                                        <p:attrNameLst>
                                          <p:attrName>fill.on</p:attrName>
                                        </p:attrNameLst>
                                      </p:cBhvr>
                                      <p:to>
                                        <p:strVal val="true"/>
                                      </p:to>
                                    </p:set>
                                  </p:childTnLst>
                                </p:cTn>
                              </p:par>
                              <p:par>
                                <p:cTn id="53" presetID="1" presetClass="mediacall" presetSubtype="0" fill="hold" nodeType="withEffect">
                                  <p:stCondLst>
                                    <p:cond delay="0"/>
                                  </p:stCondLst>
                                  <p:childTnLst>
                                    <p:cmd type="call" cmd="playFrom(0.0)">
                                      <p:cBhvr>
                                        <p:cTn id="54" dur="862" fill="hold"/>
                                        <p:tgtEl>
                                          <p:spTgt spid="37"/>
                                        </p:tgtEl>
                                      </p:cBhvr>
                                    </p:cmd>
                                  </p:childTnLst>
                                </p:cTn>
                              </p:par>
                              <p:par>
                                <p:cTn id="55" presetID="1" presetClass="entr" presetSubtype="0" fill="hold" nodeType="withEffect">
                                  <p:stCondLst>
                                    <p:cond delay="0"/>
                                  </p:stCondLst>
                                  <p:childTnLst>
                                    <p:set>
                                      <p:cBhvr>
                                        <p:cTn id="56" dur="1" fill="hold">
                                          <p:stCondLst>
                                            <p:cond delay="9"/>
                                          </p:stCondLst>
                                        </p:cTn>
                                        <p:tgtEl>
                                          <p:spTgt spid="34"/>
                                        </p:tgtEl>
                                        <p:attrNameLst>
                                          <p:attrName>style.visibility</p:attrName>
                                        </p:attrNameLst>
                                      </p:cBhvr>
                                      <p:to>
                                        <p:strVal val="visible"/>
                                      </p:to>
                                    </p:set>
                                  </p:childTnLst>
                                </p:cTn>
                              </p:par>
                            </p:childTnLst>
                          </p:cTn>
                        </p:par>
                      </p:childTnLst>
                    </p:cTn>
                  </p:par>
                </p:childTnLst>
              </p:cTn>
              <p:nextCondLst>
                <p:cond evt="onClick" delay="0">
                  <p:tgtEl>
                    <p:spTgt spid="30"/>
                  </p:tgtEl>
                </p:cond>
              </p:nextCondLst>
            </p:seq>
            <p:seq concurrent="1" nextAc="seek">
              <p:cTn id="57" restart="whenNotActive" fill="hold" evtFilter="cancelBubble" nodeType="interactiveSeq">
                <p:stCondLst>
                  <p:cond evt="onClick" delay="0">
                    <p:tgtEl>
                      <p:spTgt spid="31"/>
                    </p:tgtEl>
                  </p:cond>
                </p:stCondLst>
                <p:endSync evt="end" delay="0">
                  <p:rtn val="all"/>
                </p:endSync>
                <p:childTnLst>
                  <p:par>
                    <p:cTn id="58" fill="hold">
                      <p:stCondLst>
                        <p:cond delay="0"/>
                      </p:stCondLst>
                      <p:childTnLst>
                        <p:par>
                          <p:cTn id="59" fill="hold">
                            <p:stCondLst>
                              <p:cond delay="0"/>
                            </p:stCondLst>
                            <p:childTnLst>
                              <p:par>
                                <p:cTn id="60" presetID="1" presetClass="emph" presetSubtype="2" fill="hold" nodeType="clickEffect">
                                  <p:stCondLst>
                                    <p:cond delay="0"/>
                                  </p:stCondLst>
                                  <p:childTnLst>
                                    <p:animClr clrSpc="rgb" dir="cw">
                                      <p:cBhvr>
                                        <p:cTn id="61" dur="500" fill="hold"/>
                                        <p:tgtEl>
                                          <p:spTgt spid="31"/>
                                        </p:tgtEl>
                                        <p:attrNameLst>
                                          <p:attrName>fillcolor</p:attrName>
                                        </p:attrNameLst>
                                      </p:cBhvr>
                                      <p:to>
                                        <a:srgbClr val="D99694"/>
                                      </p:to>
                                    </p:animClr>
                                    <p:set>
                                      <p:cBhvr>
                                        <p:cTn id="62" dur="500" fill="hold"/>
                                        <p:tgtEl>
                                          <p:spTgt spid="31"/>
                                        </p:tgtEl>
                                        <p:attrNameLst>
                                          <p:attrName>fill.type</p:attrName>
                                        </p:attrNameLst>
                                      </p:cBhvr>
                                      <p:to>
                                        <p:strVal val="solid"/>
                                      </p:to>
                                    </p:set>
                                    <p:set>
                                      <p:cBhvr>
                                        <p:cTn id="63" dur="500" fill="hold"/>
                                        <p:tgtEl>
                                          <p:spTgt spid="31"/>
                                        </p:tgtEl>
                                        <p:attrNameLst>
                                          <p:attrName>fill.on</p:attrName>
                                        </p:attrNameLst>
                                      </p:cBhvr>
                                      <p:to>
                                        <p:strVal val="true"/>
                                      </p:to>
                                    </p:set>
                                  </p:childTnLst>
                                </p:cTn>
                              </p:par>
                              <p:par>
                                <p:cTn id="64" presetID="1" presetClass="mediacall" presetSubtype="0" fill="hold" nodeType="withEffect">
                                  <p:stCondLst>
                                    <p:cond delay="0"/>
                                  </p:stCondLst>
                                  <p:childTnLst>
                                    <p:cmd type="call" cmd="playFrom(0.0)">
                                      <p:cBhvr>
                                        <p:cTn id="65" dur="862" fill="hold"/>
                                        <p:tgtEl>
                                          <p:spTgt spid="37"/>
                                        </p:tgtEl>
                                      </p:cBhvr>
                                    </p:cmd>
                                  </p:childTnLst>
                                </p:cTn>
                              </p:par>
                              <p:par>
                                <p:cTn id="66" presetID="1" presetClass="entr" presetSubtype="0" fill="hold" nodeType="withEffect">
                                  <p:stCondLst>
                                    <p:cond delay="0"/>
                                  </p:stCondLst>
                                  <p:childTnLst>
                                    <p:set>
                                      <p:cBhvr>
                                        <p:cTn id="67" dur="1" fill="hold">
                                          <p:stCondLst>
                                            <p:cond delay="9"/>
                                          </p:stCondLst>
                                        </p:cTn>
                                        <p:tgtEl>
                                          <p:spTgt spid="35"/>
                                        </p:tgtEl>
                                        <p:attrNameLst>
                                          <p:attrName>style.visibility</p:attrName>
                                        </p:attrNameLst>
                                      </p:cBhvr>
                                      <p:to>
                                        <p:strVal val="visible"/>
                                      </p:to>
                                    </p:set>
                                  </p:childTnLst>
                                </p:cTn>
                              </p:par>
                            </p:childTnLst>
                          </p:cTn>
                        </p:par>
                      </p:childTnLst>
                    </p:cTn>
                  </p:par>
                </p:childTnLst>
              </p:cTn>
              <p:nextCondLst>
                <p:cond evt="onClick" delay="0">
                  <p:tgtEl>
                    <p:spTgt spid="31"/>
                  </p:tgtEl>
                </p:cond>
              </p:nextCondLst>
            </p:seq>
            <p:audio>
              <p:cMediaNode vol="80000">
                <p:cTn id="68" fill="hold" display="0">
                  <p:stCondLst>
                    <p:cond delay="indefinite"/>
                  </p:stCondLst>
                  <p:endCondLst>
                    <p:cond evt="onStopAudio" delay="0">
                      <p:tgtEl>
                        <p:sldTgt/>
                      </p:tgtEl>
                    </p:cond>
                  </p:endCondLst>
                </p:cTn>
                <p:tgtEl>
                  <p:spTgt spid="32"/>
                </p:tgtEl>
              </p:cMediaNode>
            </p:audio>
            <p:audio>
              <p:cMediaNode vol="80000">
                <p:cTn id="69" fill="hold" display="0">
                  <p:stCondLst>
                    <p:cond delay="indefinite"/>
                  </p:stCondLst>
                  <p:endCondLst>
                    <p:cond evt="onStopAudio" delay="0">
                      <p:tgtEl>
                        <p:sldTgt/>
                      </p:tgtEl>
                    </p:cond>
                  </p:endCondLst>
                </p:cTn>
                <p:tgtEl>
                  <p:spTgt spid="37"/>
                </p:tgtEl>
              </p:cMediaNode>
            </p:audio>
          </p:childTnLst>
        </p:cTn>
      </p:par>
    </p:tnLst>
    <p:bldLst>
      <p:bldP spid="16" grpId="0" animBg="1"/>
      <p:bldP spid="17" grpId="0" animBg="1"/>
      <p:bldP spid="29" grpId="0" animBg="1"/>
      <p:bldP spid="30" grpId="0" animBg="1"/>
      <p:bldP spid="3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61A6AB"/>
        </a:solidFill>
        <a:effectLst/>
      </p:bgPr>
    </p:bg>
    <p:spTree>
      <p:nvGrpSpPr>
        <p:cNvPr id="1" name=""/>
        <p:cNvGrpSpPr/>
        <p:nvPr/>
      </p:nvGrpSpPr>
      <p:grpSpPr>
        <a:xfrm>
          <a:off x="0" y="0"/>
          <a:ext cx="0" cy="0"/>
          <a:chOff x="0" y="0"/>
          <a:chExt cx="0" cy="0"/>
        </a:xfrm>
      </p:grpSpPr>
      <p:pic>
        <p:nvPicPr>
          <p:cNvPr id="13" name="Picture 3"/>
          <p:cNvPicPr>
            <a:picLocks noChangeAspect="1"/>
          </p:cNvPicPr>
          <p:nvPr/>
        </p:nvPicPr>
        <p:blipFill>
          <a:blip r:embed="rId6">
            <a:biLevel thresh="25000"/>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381000" y="-7754555"/>
            <a:ext cx="19136809" cy="10764455"/>
          </a:xfrm>
          <a:prstGeom prst="rect">
            <a:avLst/>
          </a:prstGeom>
        </p:spPr>
      </p:pic>
      <p:sp>
        <p:nvSpPr>
          <p:cNvPr id="44" name="Câu hỏi">
            <a:extLst>
              <a:ext uri="{FF2B5EF4-FFF2-40B4-BE49-F238E27FC236}">
                <a16:creationId xmlns:a16="http://schemas.microsoft.com/office/drawing/2014/main" id="{4ADFFF1A-F500-CC57-185E-00F4826D0836}"/>
              </a:ext>
            </a:extLst>
          </p:cNvPr>
          <p:cNvSpPr/>
          <p:nvPr/>
        </p:nvSpPr>
        <p:spPr>
          <a:xfrm>
            <a:off x="1002666" y="1512740"/>
            <a:ext cx="15992157" cy="1556587"/>
          </a:xfrm>
          <a:prstGeom prst="roundRect">
            <a:avLst/>
          </a:prstGeom>
          <a:solidFill>
            <a:srgbClr val="F6F6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4200" b="1">
                <a:solidFill>
                  <a:schemeClr val="tx1"/>
                </a:solidFill>
                <a:latin typeface="Arial" panose="020B0604020202020204" pitchFamily="34" charset="0"/>
                <a:ea typeface="Times New Roman" panose="02020603050405020304" pitchFamily="18" charset="0"/>
              </a:rPr>
              <a:t>Câu 3. </a:t>
            </a:r>
            <a:r>
              <a:rPr lang="en-US" sz="4200">
                <a:solidFill>
                  <a:schemeClr val="tx1"/>
                </a:solidFill>
                <a:latin typeface="Arial" panose="020B0604020202020204" pitchFamily="34" charset="0"/>
                <a:ea typeface="Times New Roman" panose="02020603050405020304" pitchFamily="18" charset="0"/>
              </a:rPr>
              <a:t>Chọn câu </a:t>
            </a:r>
            <a:r>
              <a:rPr lang="en-US" sz="4200" b="1">
                <a:solidFill>
                  <a:schemeClr val="tx1"/>
                </a:solidFill>
                <a:latin typeface="Arial" panose="020B0604020202020204" pitchFamily="34" charset="0"/>
                <a:ea typeface="Times New Roman" panose="02020603050405020304" pitchFamily="18" charset="0"/>
              </a:rPr>
              <a:t>sai. </a:t>
            </a:r>
            <a:r>
              <a:rPr lang="en-US" sz="4200">
                <a:solidFill>
                  <a:schemeClr val="tx1"/>
                </a:solidFill>
                <a:latin typeface="Arial" panose="020B0604020202020204" pitchFamily="34" charset="0"/>
                <a:ea typeface="Times New Roman" panose="02020603050405020304" pitchFamily="18" charset="0"/>
              </a:rPr>
              <a:t>ABCD là hình bình hành. Khi đó</a:t>
            </a:r>
            <a:endParaRPr lang="en-US" sz="4200">
              <a:solidFill>
                <a:schemeClr val="tx1"/>
              </a:solidFill>
              <a:effectLst/>
              <a:latin typeface="Times New Roman" panose="02020603050405020304" pitchFamily="18" charset="0"/>
              <a:ea typeface="Times New Roman" panose="02020603050405020304" pitchFamily="18" charset="0"/>
            </a:endParaRPr>
          </a:p>
        </p:txBody>
      </p:sp>
      <p:sp>
        <p:nvSpPr>
          <p:cNvPr id="45" name="Đáp án đúng">
            <a:extLst>
              <a:ext uri="{FF2B5EF4-FFF2-40B4-BE49-F238E27FC236}">
                <a16:creationId xmlns:a16="http://schemas.microsoft.com/office/drawing/2014/main" id="{8B66CBE4-2DB9-BCF7-D1C4-281B894BFE17}"/>
              </a:ext>
            </a:extLst>
          </p:cNvPr>
          <p:cNvSpPr/>
          <p:nvPr/>
        </p:nvSpPr>
        <p:spPr>
          <a:xfrm>
            <a:off x="9649268" y="7028848"/>
            <a:ext cx="7426038" cy="2075150"/>
          </a:xfrm>
          <a:prstGeom prst="roundRect">
            <a:avLst/>
          </a:prstGeom>
          <a:solidFill>
            <a:srgbClr val="F6F6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4400">
                <a:solidFill>
                  <a:prstClr val="black"/>
                </a:solidFill>
                <a:latin typeface="Arial" panose="020B0604020202020204" pitchFamily="34" charset="0"/>
                <a:ea typeface="Calibri" panose="020F0502020204030204" pitchFamily="34" charset="0"/>
              </a:rPr>
              <a:t>D. AC = BD</a:t>
            </a:r>
            <a:endParaRPr kumimoji="0" lang="vi-VN" sz="44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6" name="Đáp án sai 1">
            <a:extLst>
              <a:ext uri="{FF2B5EF4-FFF2-40B4-BE49-F238E27FC236}">
                <a16:creationId xmlns:a16="http://schemas.microsoft.com/office/drawing/2014/main" id="{3FCD9830-5FD1-BD44-878B-228BD96CE996}"/>
              </a:ext>
            </a:extLst>
          </p:cNvPr>
          <p:cNvSpPr/>
          <p:nvPr/>
        </p:nvSpPr>
        <p:spPr>
          <a:xfrm>
            <a:off x="1002667" y="4000500"/>
            <a:ext cx="7426038" cy="2075150"/>
          </a:xfrm>
          <a:prstGeom prst="roundRect">
            <a:avLst/>
          </a:prstGeom>
          <a:solidFill>
            <a:srgbClr val="F6F6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nl-NL" sz="4400">
                <a:solidFill>
                  <a:prstClr val="black"/>
                </a:solidFill>
                <a:latin typeface="Arial" panose="020B0604020202020204" pitchFamily="34" charset="0"/>
                <a:ea typeface="Calibri" panose="020F0502020204030204" pitchFamily="34" charset="0"/>
              </a:rPr>
              <a:t>A.	AB = CD 	</a:t>
            </a:r>
            <a:endParaRPr kumimoji="0" lang="vi-VN" sz="44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endParaRPr>
          </a:p>
        </p:txBody>
      </p:sp>
      <mc:AlternateContent xmlns:mc="http://schemas.openxmlformats.org/markup-compatibility/2006">
        <mc:Choice xmlns:a14="http://schemas.microsoft.com/office/drawing/2010/main" Requires="a14">
          <p:sp>
            <p:nvSpPr>
              <p:cNvPr id="47" name="Đáp án sai 2">
                <a:extLst>
                  <a:ext uri="{FF2B5EF4-FFF2-40B4-BE49-F238E27FC236}">
                    <a16:creationId xmlns:a16="http://schemas.microsoft.com/office/drawing/2014/main" id="{6A919885-0285-0403-1E09-FA94D8BC080B}"/>
                  </a:ext>
                </a:extLst>
              </p:cNvPr>
              <p:cNvSpPr/>
              <p:nvPr/>
            </p:nvSpPr>
            <p:spPr>
              <a:xfrm>
                <a:off x="9544247" y="4000500"/>
                <a:ext cx="7426038" cy="2075150"/>
              </a:xfrm>
              <a:prstGeom prst="roundRect">
                <a:avLst/>
              </a:prstGeom>
              <a:solidFill>
                <a:srgbClr val="F6F6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179705" algn="ctr">
                  <a:lnSpc>
                    <a:spcPct val="150000"/>
                  </a:lnSpc>
                  <a:spcAft>
                    <a:spcPts val="800"/>
                  </a:spcAft>
                  <a:tabLst>
                    <a:tab pos="1719580" algn="l"/>
                    <a:tab pos="3262630" algn="l"/>
                    <a:tab pos="4806315" algn="l"/>
                  </a:tabLst>
                </a:pPr>
                <a:r>
                  <a:rPr lang="fr-FR" sz="4400" smtClean="0">
                    <a:solidFill>
                      <a:schemeClr val="tx1"/>
                    </a:solidFill>
                    <a:latin typeface="Arial" panose="020B0604020202020204" pitchFamily="34" charset="0"/>
                    <a:ea typeface="Arial" panose="020B0604020202020204" pitchFamily="34" charset="0"/>
                    <a:cs typeface="Arial" panose="020B0604020202020204" pitchFamily="34" charset="0"/>
                  </a:rPr>
                  <a:t>C.</a:t>
                </a:r>
                <a:r>
                  <a:rPr lang="fr-FR" sz="4400">
                    <a:solidFill>
                      <a:schemeClr val="tx1"/>
                    </a:solidFill>
                    <a:effectLst/>
                    <a:latin typeface="Arial" panose="020B0604020202020204" pitchFamily="34" charset="0"/>
                    <a:ea typeface="Arial" panose="020B0604020202020204" pitchFamily="34" charset="0"/>
                    <a:cs typeface="Arial" panose="020B0604020202020204" pitchFamily="34" charset="0"/>
                  </a:rPr>
                  <a:t> </a:t>
                </a:r>
                <a14:m>
                  <m:oMath xmlns:m="http://schemas.openxmlformats.org/officeDocument/2006/math">
                    <m:acc>
                      <m:accPr>
                        <m:chr m:val="̂"/>
                        <m:ctrlPr>
                          <a:rPr lang="en-US" sz="4400">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ctrlPr>
                      </m:accPr>
                      <m:e>
                        <m:r>
                          <m:rPr>
                            <m:sty m:val="p"/>
                          </m:rPr>
                          <a:rPr lang="fr-FR" sz="4400" b="0" i="0">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A</m:t>
                        </m:r>
                      </m:e>
                    </m:acc>
                    <m:r>
                      <a:rPr lang="fr-FR" sz="4400" b="0" i="0">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m:t>
                    </m:r>
                    <m:acc>
                      <m:accPr>
                        <m:chr m:val="̂"/>
                        <m:ctrlPr>
                          <a:rPr lang="en-US" sz="4400">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ctrlPr>
                      </m:accPr>
                      <m:e>
                        <m:r>
                          <m:rPr>
                            <m:sty m:val="p"/>
                          </m:rPr>
                          <a:rPr lang="fr-FR" sz="4400" b="0" i="0">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C</m:t>
                        </m:r>
                      </m:e>
                    </m:acc>
                    <m:r>
                      <a:rPr lang="fr-FR" sz="4400" b="0" i="0">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m:t>
                    </m:r>
                    <m:acc>
                      <m:accPr>
                        <m:chr m:val="̂"/>
                        <m:ctrlPr>
                          <a:rPr lang="en-US" sz="4400">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ctrlPr>
                      </m:accPr>
                      <m:e>
                        <m:r>
                          <m:rPr>
                            <m:sty m:val="p"/>
                          </m:rPr>
                          <a:rPr lang="fr-FR" sz="4400" b="0" i="0">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B</m:t>
                        </m:r>
                      </m:e>
                    </m:acc>
                    <m:r>
                      <a:rPr lang="fr-FR" sz="4400" b="0" i="0">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m:t>
                    </m:r>
                    <m:acc>
                      <m:accPr>
                        <m:chr m:val="̂"/>
                        <m:ctrlPr>
                          <a:rPr lang="en-US" sz="4400">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ctrlPr>
                      </m:accPr>
                      <m:e>
                        <m:r>
                          <m:rPr>
                            <m:sty m:val="p"/>
                          </m:rPr>
                          <a:rPr lang="fr-FR" sz="4400" b="0" i="0">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D</m:t>
                        </m:r>
                      </m:e>
                    </m:acc>
                  </m:oMath>
                </a14:m>
                <a:endParaRPr lang="en-US" sz="4400">
                  <a:solidFill>
                    <a:schemeClr val="tx1"/>
                  </a:solidFill>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47" name="Đáp án sai 2">
                <a:extLst>
                  <a:ext uri="{FF2B5EF4-FFF2-40B4-BE49-F238E27FC236}">
                    <a16:creationId xmlns:a16="http://schemas.microsoft.com/office/drawing/2014/main" id="{6A919885-0285-0403-1E09-FA94D8BC080B}"/>
                  </a:ext>
                </a:extLst>
              </p:cNvPr>
              <p:cNvSpPr>
                <a:spLocks noRot="1" noChangeAspect="1" noMove="1" noResize="1" noEditPoints="1" noAdjustHandles="1" noChangeArrowheads="1" noChangeShapeType="1" noTextEdit="1"/>
              </p:cNvSpPr>
              <p:nvPr/>
            </p:nvSpPr>
            <p:spPr>
              <a:xfrm>
                <a:off x="9544247" y="4000500"/>
                <a:ext cx="7426038" cy="2075150"/>
              </a:xfrm>
              <a:prstGeom prst="roundRect">
                <a:avLst/>
              </a:prstGeom>
              <a:blipFill>
                <a:blip r:embed="rId8"/>
                <a:stretch>
                  <a:fillRect/>
                </a:stretch>
              </a:blipFill>
              <a:ln>
                <a:noFill/>
              </a:ln>
            </p:spPr>
            <p:txBody>
              <a:bodyPr/>
              <a:lstStyle/>
              <a:p>
                <a:r>
                  <a:rPr lang="en-US">
                    <a:noFill/>
                  </a:rPr>
                  <a:t> </a:t>
                </a:r>
              </a:p>
            </p:txBody>
          </p:sp>
        </mc:Fallback>
      </mc:AlternateContent>
      <p:sp>
        <p:nvSpPr>
          <p:cNvPr id="48" name="Đáp án sai 3">
            <a:extLst>
              <a:ext uri="{FF2B5EF4-FFF2-40B4-BE49-F238E27FC236}">
                <a16:creationId xmlns:a16="http://schemas.microsoft.com/office/drawing/2014/main" id="{2E7D83A4-3758-8699-4DD0-010A80780539}"/>
              </a:ext>
            </a:extLst>
          </p:cNvPr>
          <p:cNvSpPr/>
          <p:nvPr/>
        </p:nvSpPr>
        <p:spPr>
          <a:xfrm>
            <a:off x="994646" y="6896100"/>
            <a:ext cx="7426038" cy="2075150"/>
          </a:xfrm>
          <a:prstGeom prst="roundRect">
            <a:avLst/>
          </a:prstGeom>
          <a:solidFill>
            <a:srgbClr val="F6F6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nl-NL" sz="4400">
                <a:solidFill>
                  <a:prstClr val="black"/>
                </a:solidFill>
                <a:latin typeface="Arial" panose="020B0604020202020204" pitchFamily="34" charset="0"/>
                <a:ea typeface="Calibri" panose="020F0502020204030204" pitchFamily="34" charset="0"/>
              </a:rPr>
              <a:t>B. AD = BC</a:t>
            </a:r>
            <a:endParaRPr kumimoji="0" lang="vi-VN" sz="44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49" name="Correct sound effect and wrong sound effect (mp3cut.net)">
            <a:hlinkClick r:id="" action="ppaction://media"/>
            <a:extLst>
              <a:ext uri="{FF2B5EF4-FFF2-40B4-BE49-F238E27FC236}">
                <a16:creationId xmlns:a16="http://schemas.microsoft.com/office/drawing/2014/main" id="{5A2AB5BE-5BE4-FB71-44F9-94D2D0B0CEAE}"/>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6247009" y="-1485900"/>
            <a:ext cx="487363" cy="487363"/>
          </a:xfrm>
          <a:prstGeom prst="rect">
            <a:avLst/>
          </a:prstGeom>
        </p:spPr>
      </p:pic>
      <p:pic>
        <p:nvPicPr>
          <p:cNvPr id="50" name="Picture 5">
            <a:extLst>
              <a:ext uri="{FF2B5EF4-FFF2-40B4-BE49-F238E27FC236}">
                <a16:creationId xmlns:a16="http://schemas.microsoft.com/office/drawing/2014/main" id="{31EA41D2-9796-7E4F-2882-9DC49D5A8C0A}"/>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a:off x="15621000" y="7510342"/>
            <a:ext cx="1226505" cy="1067554"/>
          </a:xfrm>
          <a:prstGeom prst="rect">
            <a:avLst/>
          </a:prstGeom>
        </p:spPr>
      </p:pic>
      <p:pic>
        <p:nvPicPr>
          <p:cNvPr id="51" name="Picture 50">
            <a:extLst>
              <a:ext uri="{FF2B5EF4-FFF2-40B4-BE49-F238E27FC236}">
                <a16:creationId xmlns:a16="http://schemas.microsoft.com/office/drawing/2014/main" id="{4B31FD67-694B-8D1E-89C7-5C3C61578F68}"/>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a:off x="15772523" y="4505198"/>
            <a:ext cx="1222301" cy="1088958"/>
          </a:xfrm>
          <a:prstGeom prst="rect">
            <a:avLst/>
          </a:prstGeom>
        </p:spPr>
      </p:pic>
      <p:pic>
        <p:nvPicPr>
          <p:cNvPr id="52" name="Picture 10">
            <a:extLst>
              <a:ext uri="{FF2B5EF4-FFF2-40B4-BE49-F238E27FC236}">
                <a16:creationId xmlns:a16="http://schemas.microsoft.com/office/drawing/2014/main" id="{A47525BE-8DC6-1E4E-AED4-3C6DAB364AFC}"/>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a:off x="7232123" y="7389196"/>
            <a:ext cx="1222301" cy="1088958"/>
          </a:xfrm>
          <a:prstGeom prst="rect">
            <a:avLst/>
          </a:prstGeom>
        </p:spPr>
      </p:pic>
      <p:pic>
        <p:nvPicPr>
          <p:cNvPr id="53" name="Picture 10">
            <a:extLst>
              <a:ext uri="{FF2B5EF4-FFF2-40B4-BE49-F238E27FC236}">
                <a16:creationId xmlns:a16="http://schemas.microsoft.com/office/drawing/2014/main" id="{65C423E0-743C-7316-FEF3-4CE8613F3E05}"/>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a:off x="7206404" y="4471292"/>
            <a:ext cx="1222301" cy="1088958"/>
          </a:xfrm>
          <a:prstGeom prst="rect">
            <a:avLst/>
          </a:prstGeom>
        </p:spPr>
      </p:pic>
      <p:pic>
        <p:nvPicPr>
          <p:cNvPr id="54" name="Correct sound effect and wrong sound effect (mp3cut.net) (1)">
            <a:hlinkClick r:id="" action="ppaction://media"/>
            <a:extLst>
              <a:ext uri="{FF2B5EF4-FFF2-40B4-BE49-F238E27FC236}">
                <a16:creationId xmlns:a16="http://schemas.microsoft.com/office/drawing/2014/main" id="{8D0C2BA9-FCBA-B751-461E-B7A707743057}"/>
              </a:ext>
            </a:extLst>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7573872" y="-1485900"/>
            <a:ext cx="487363" cy="487363"/>
          </a:xfrm>
          <a:prstGeom prst="rect">
            <a:avLst/>
          </a:prstGeom>
        </p:spPr>
      </p:pic>
    </p:spTree>
    <p:extLst>
      <p:ext uri="{BB962C8B-B14F-4D97-AF65-F5344CB8AC3E}">
        <p14:creationId xmlns:p14="http://schemas.microsoft.com/office/powerpoint/2010/main" val="1723036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randombar(horizontal)">
                                      <p:cBhvr>
                                        <p:cTn id="7" dur="500"/>
                                        <p:tgtEl>
                                          <p:spTgt spid="44"/>
                                        </p:tgtEl>
                                      </p:cBhvr>
                                    </p:animEffect>
                                  </p:childTnLst>
                                </p:cTn>
                              </p:par>
                            </p:childTnLst>
                          </p:cTn>
                        </p:par>
                        <p:par>
                          <p:cTn id="8" fill="hold">
                            <p:stCondLst>
                              <p:cond delay="500"/>
                            </p:stCondLst>
                            <p:childTnLst>
                              <p:par>
                                <p:cTn id="9" presetID="18" presetClass="entr" presetSubtype="12" fill="hold" grpId="0" nodeType="afterEffect">
                                  <p:stCondLst>
                                    <p:cond delay="0"/>
                                  </p:stCondLst>
                                  <p:childTnLst>
                                    <p:set>
                                      <p:cBhvr>
                                        <p:cTn id="10" dur="1" fill="hold">
                                          <p:stCondLst>
                                            <p:cond delay="0"/>
                                          </p:stCondLst>
                                        </p:cTn>
                                        <p:tgtEl>
                                          <p:spTgt spid="46"/>
                                        </p:tgtEl>
                                        <p:attrNameLst>
                                          <p:attrName>style.visibility</p:attrName>
                                        </p:attrNameLst>
                                      </p:cBhvr>
                                      <p:to>
                                        <p:strVal val="visible"/>
                                      </p:to>
                                    </p:set>
                                    <p:animEffect transition="in" filter="strips(downLeft)">
                                      <p:cBhvr>
                                        <p:cTn id="11" dur="500"/>
                                        <p:tgtEl>
                                          <p:spTgt spid="46"/>
                                        </p:tgtEl>
                                      </p:cBhvr>
                                    </p:animEffect>
                                  </p:childTnLst>
                                </p:cTn>
                              </p:par>
                            </p:childTnLst>
                          </p:cTn>
                        </p:par>
                        <p:par>
                          <p:cTn id="12" fill="hold">
                            <p:stCondLst>
                              <p:cond delay="1000"/>
                            </p:stCondLst>
                            <p:childTnLst>
                              <p:par>
                                <p:cTn id="13" presetID="18" presetClass="entr" presetSubtype="12" fill="hold" grpId="0" nodeType="afterEffect">
                                  <p:stCondLst>
                                    <p:cond delay="0"/>
                                  </p:stCondLst>
                                  <p:childTnLst>
                                    <p:set>
                                      <p:cBhvr>
                                        <p:cTn id="14" dur="1" fill="hold">
                                          <p:stCondLst>
                                            <p:cond delay="0"/>
                                          </p:stCondLst>
                                        </p:cTn>
                                        <p:tgtEl>
                                          <p:spTgt spid="48"/>
                                        </p:tgtEl>
                                        <p:attrNameLst>
                                          <p:attrName>style.visibility</p:attrName>
                                        </p:attrNameLst>
                                      </p:cBhvr>
                                      <p:to>
                                        <p:strVal val="visible"/>
                                      </p:to>
                                    </p:set>
                                    <p:animEffect transition="in" filter="strips(downLeft)">
                                      <p:cBhvr>
                                        <p:cTn id="15" dur="500"/>
                                        <p:tgtEl>
                                          <p:spTgt spid="48"/>
                                        </p:tgtEl>
                                      </p:cBhvr>
                                    </p:animEffect>
                                  </p:childTnLst>
                                </p:cTn>
                              </p:par>
                            </p:childTnLst>
                          </p:cTn>
                        </p:par>
                        <p:par>
                          <p:cTn id="16" fill="hold">
                            <p:stCondLst>
                              <p:cond delay="1500"/>
                            </p:stCondLst>
                            <p:childTnLst>
                              <p:par>
                                <p:cTn id="17" presetID="18" presetClass="entr" presetSubtype="12" fill="hold" grpId="0" nodeType="afterEffect">
                                  <p:stCondLst>
                                    <p:cond delay="0"/>
                                  </p:stCondLst>
                                  <p:childTnLst>
                                    <p:set>
                                      <p:cBhvr>
                                        <p:cTn id="18" dur="1" fill="hold">
                                          <p:stCondLst>
                                            <p:cond delay="0"/>
                                          </p:stCondLst>
                                        </p:cTn>
                                        <p:tgtEl>
                                          <p:spTgt spid="47"/>
                                        </p:tgtEl>
                                        <p:attrNameLst>
                                          <p:attrName>style.visibility</p:attrName>
                                        </p:attrNameLst>
                                      </p:cBhvr>
                                      <p:to>
                                        <p:strVal val="visible"/>
                                      </p:to>
                                    </p:set>
                                    <p:animEffect transition="in" filter="strips(downLeft)">
                                      <p:cBhvr>
                                        <p:cTn id="19" dur="500"/>
                                        <p:tgtEl>
                                          <p:spTgt spid="47"/>
                                        </p:tgtEl>
                                      </p:cBhvr>
                                    </p:animEffect>
                                  </p:childTnLst>
                                </p:cTn>
                              </p:par>
                            </p:childTnLst>
                          </p:cTn>
                        </p:par>
                        <p:par>
                          <p:cTn id="20" fill="hold">
                            <p:stCondLst>
                              <p:cond delay="2000"/>
                            </p:stCondLst>
                            <p:childTnLst>
                              <p:par>
                                <p:cTn id="21" presetID="18" presetClass="entr" presetSubtype="12" fill="hold" grpId="0" nodeType="afterEffect">
                                  <p:stCondLst>
                                    <p:cond delay="0"/>
                                  </p:stCondLst>
                                  <p:childTnLst>
                                    <p:set>
                                      <p:cBhvr>
                                        <p:cTn id="22" dur="1" fill="hold">
                                          <p:stCondLst>
                                            <p:cond delay="0"/>
                                          </p:stCondLst>
                                        </p:cTn>
                                        <p:tgtEl>
                                          <p:spTgt spid="45"/>
                                        </p:tgtEl>
                                        <p:attrNameLst>
                                          <p:attrName>style.visibility</p:attrName>
                                        </p:attrNameLst>
                                      </p:cBhvr>
                                      <p:to>
                                        <p:strVal val="visible"/>
                                      </p:to>
                                    </p:set>
                                    <p:animEffect transition="in" filter="strips(downLeft)">
                                      <p:cBhvr>
                                        <p:cTn id="23"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4" restart="whenNotActive" fill="hold" evtFilter="cancelBubble" nodeType="interactiveSeq">
                <p:stCondLst>
                  <p:cond evt="onClick" delay="0">
                    <p:tgtEl>
                      <p:spTgt spid="45"/>
                    </p:tgtEl>
                  </p:cond>
                </p:stCondLst>
                <p:endSync evt="end" delay="0">
                  <p:rtn val="all"/>
                </p:endSync>
                <p:childTnLst>
                  <p:par>
                    <p:cTn id="25" fill="hold">
                      <p:stCondLst>
                        <p:cond delay="0"/>
                      </p:stCondLst>
                      <p:childTnLst>
                        <p:par>
                          <p:cTn id="26" fill="hold">
                            <p:stCondLst>
                              <p:cond delay="0"/>
                            </p:stCondLst>
                            <p:childTnLst>
                              <p:par>
                                <p:cTn id="27" presetID="1" presetClass="emph" presetSubtype="2" fill="hold" nodeType="clickEffect">
                                  <p:stCondLst>
                                    <p:cond delay="0"/>
                                  </p:stCondLst>
                                  <p:childTnLst>
                                    <p:animClr clrSpc="rgb" dir="cw">
                                      <p:cBhvr>
                                        <p:cTn id="28" dur="500" fill="hold"/>
                                        <p:tgtEl>
                                          <p:spTgt spid="45"/>
                                        </p:tgtEl>
                                        <p:attrNameLst>
                                          <p:attrName>fillcolor</p:attrName>
                                        </p:attrNameLst>
                                      </p:cBhvr>
                                      <p:to>
                                        <a:srgbClr val="92D050"/>
                                      </p:to>
                                    </p:animClr>
                                    <p:set>
                                      <p:cBhvr>
                                        <p:cTn id="29" dur="500" fill="hold"/>
                                        <p:tgtEl>
                                          <p:spTgt spid="45"/>
                                        </p:tgtEl>
                                        <p:attrNameLst>
                                          <p:attrName>fill.type</p:attrName>
                                        </p:attrNameLst>
                                      </p:cBhvr>
                                      <p:to>
                                        <p:strVal val="solid"/>
                                      </p:to>
                                    </p:set>
                                    <p:set>
                                      <p:cBhvr>
                                        <p:cTn id="30" dur="500" fill="hold"/>
                                        <p:tgtEl>
                                          <p:spTgt spid="45"/>
                                        </p:tgtEl>
                                        <p:attrNameLst>
                                          <p:attrName>fill.on</p:attrName>
                                        </p:attrNameLst>
                                      </p:cBhvr>
                                      <p:to>
                                        <p:strVal val="true"/>
                                      </p:to>
                                    </p:set>
                                  </p:childTnLst>
                                </p:cTn>
                              </p:par>
                              <p:par>
                                <p:cTn id="31" presetID="1" presetClass="mediacall" presetSubtype="0" fill="hold" nodeType="withEffect">
                                  <p:stCondLst>
                                    <p:cond delay="0"/>
                                  </p:stCondLst>
                                  <p:childTnLst>
                                    <p:cmd type="call" cmd="playFrom(0.0)">
                                      <p:cBhvr>
                                        <p:cTn id="32" dur="835" fill="hold"/>
                                        <p:tgtEl>
                                          <p:spTgt spid="49"/>
                                        </p:tgtEl>
                                      </p:cBhvr>
                                    </p:cmd>
                                  </p:childTnLst>
                                </p:cTn>
                              </p:par>
                              <p:par>
                                <p:cTn id="33" presetID="1" presetClass="entr" presetSubtype="0" fill="hold" nodeType="withEffect">
                                  <p:stCondLst>
                                    <p:cond delay="0"/>
                                  </p:stCondLst>
                                  <p:childTnLst>
                                    <p:set>
                                      <p:cBhvr>
                                        <p:cTn id="34" dur="1" fill="hold">
                                          <p:stCondLst>
                                            <p:cond delay="9"/>
                                          </p:stCondLst>
                                        </p:cTn>
                                        <p:tgtEl>
                                          <p:spTgt spid="50"/>
                                        </p:tgtEl>
                                        <p:attrNameLst>
                                          <p:attrName>style.visibility</p:attrName>
                                        </p:attrNameLst>
                                      </p:cBhvr>
                                      <p:to>
                                        <p:strVal val="visible"/>
                                      </p:to>
                                    </p:set>
                                  </p:childTnLst>
                                </p:cTn>
                              </p:par>
                            </p:childTnLst>
                          </p:cTn>
                        </p:par>
                      </p:childTnLst>
                    </p:cTn>
                  </p:par>
                </p:childTnLst>
              </p:cTn>
              <p:nextCondLst>
                <p:cond evt="onClick" delay="0">
                  <p:tgtEl>
                    <p:spTgt spid="45"/>
                  </p:tgtEl>
                </p:cond>
              </p:nextCondLst>
            </p:seq>
            <p:seq concurrent="1" nextAc="seek">
              <p:cTn id="35" restart="whenNotActive" fill="hold" evtFilter="cancelBubble" nodeType="interactiveSeq">
                <p:stCondLst>
                  <p:cond evt="onClick" delay="0">
                    <p:tgtEl>
                      <p:spTgt spid="46"/>
                    </p:tgtEl>
                  </p:cond>
                </p:stCondLst>
                <p:endSync evt="end" delay="0">
                  <p:rtn val="all"/>
                </p:endSync>
                <p:childTnLst>
                  <p:par>
                    <p:cTn id="36" fill="hold">
                      <p:stCondLst>
                        <p:cond delay="0"/>
                      </p:stCondLst>
                      <p:childTnLst>
                        <p:par>
                          <p:cTn id="37" fill="hold">
                            <p:stCondLst>
                              <p:cond delay="0"/>
                            </p:stCondLst>
                            <p:childTnLst>
                              <p:par>
                                <p:cTn id="38" presetID="1" presetClass="emph" presetSubtype="2" fill="hold" nodeType="clickEffect">
                                  <p:stCondLst>
                                    <p:cond delay="0"/>
                                  </p:stCondLst>
                                  <p:childTnLst>
                                    <p:animClr clrSpc="rgb" dir="cw">
                                      <p:cBhvr>
                                        <p:cTn id="39" dur="500" fill="hold"/>
                                        <p:tgtEl>
                                          <p:spTgt spid="46"/>
                                        </p:tgtEl>
                                        <p:attrNameLst>
                                          <p:attrName>fillcolor</p:attrName>
                                        </p:attrNameLst>
                                      </p:cBhvr>
                                      <p:to>
                                        <a:srgbClr val="D99694"/>
                                      </p:to>
                                    </p:animClr>
                                    <p:set>
                                      <p:cBhvr>
                                        <p:cTn id="40" dur="500" fill="hold"/>
                                        <p:tgtEl>
                                          <p:spTgt spid="46"/>
                                        </p:tgtEl>
                                        <p:attrNameLst>
                                          <p:attrName>fill.type</p:attrName>
                                        </p:attrNameLst>
                                      </p:cBhvr>
                                      <p:to>
                                        <p:strVal val="solid"/>
                                      </p:to>
                                    </p:set>
                                    <p:set>
                                      <p:cBhvr>
                                        <p:cTn id="41" dur="500" fill="hold"/>
                                        <p:tgtEl>
                                          <p:spTgt spid="46"/>
                                        </p:tgtEl>
                                        <p:attrNameLst>
                                          <p:attrName>fill.on</p:attrName>
                                        </p:attrNameLst>
                                      </p:cBhvr>
                                      <p:to>
                                        <p:strVal val="true"/>
                                      </p:to>
                                    </p:set>
                                  </p:childTnLst>
                                </p:cTn>
                              </p:par>
                              <p:par>
                                <p:cTn id="42" presetID="1" presetClass="mediacall" presetSubtype="0" fill="hold" nodeType="withEffect">
                                  <p:stCondLst>
                                    <p:cond delay="0"/>
                                  </p:stCondLst>
                                  <p:childTnLst>
                                    <p:cmd type="call" cmd="playFrom(0.0)">
                                      <p:cBhvr>
                                        <p:cTn id="43" dur="862" fill="hold"/>
                                        <p:tgtEl>
                                          <p:spTgt spid="54"/>
                                        </p:tgtEl>
                                      </p:cBhvr>
                                    </p:cmd>
                                  </p:childTnLst>
                                </p:cTn>
                              </p:par>
                              <p:par>
                                <p:cTn id="44" presetID="1" presetClass="entr" presetSubtype="0" fill="hold" nodeType="withEffect">
                                  <p:stCondLst>
                                    <p:cond delay="0"/>
                                  </p:stCondLst>
                                  <p:childTnLst>
                                    <p:set>
                                      <p:cBhvr>
                                        <p:cTn id="45" dur="1" fill="hold">
                                          <p:stCondLst>
                                            <p:cond delay="0"/>
                                          </p:stCondLst>
                                        </p:cTn>
                                        <p:tgtEl>
                                          <p:spTgt spid="53"/>
                                        </p:tgtEl>
                                        <p:attrNameLst>
                                          <p:attrName>style.visibility</p:attrName>
                                        </p:attrNameLst>
                                      </p:cBhvr>
                                      <p:to>
                                        <p:strVal val="visible"/>
                                      </p:to>
                                    </p:set>
                                  </p:childTnLst>
                                </p:cTn>
                              </p:par>
                            </p:childTnLst>
                          </p:cTn>
                        </p:par>
                      </p:childTnLst>
                    </p:cTn>
                  </p:par>
                </p:childTnLst>
              </p:cTn>
              <p:nextCondLst>
                <p:cond evt="onClick" delay="0">
                  <p:tgtEl>
                    <p:spTgt spid="46"/>
                  </p:tgtEl>
                </p:cond>
              </p:nextCondLst>
            </p:seq>
            <p:seq concurrent="1" nextAc="seek">
              <p:cTn id="46" restart="whenNotActive" fill="hold" evtFilter="cancelBubble" nodeType="interactiveSeq">
                <p:stCondLst>
                  <p:cond evt="onClick" delay="0">
                    <p:tgtEl>
                      <p:spTgt spid="47"/>
                    </p:tgtEl>
                  </p:cond>
                </p:stCondLst>
                <p:endSync evt="end" delay="0">
                  <p:rtn val="all"/>
                </p:endSync>
                <p:childTnLst>
                  <p:par>
                    <p:cTn id="47" fill="hold">
                      <p:stCondLst>
                        <p:cond delay="0"/>
                      </p:stCondLst>
                      <p:childTnLst>
                        <p:par>
                          <p:cTn id="48" fill="hold">
                            <p:stCondLst>
                              <p:cond delay="0"/>
                            </p:stCondLst>
                            <p:childTnLst>
                              <p:par>
                                <p:cTn id="49" presetID="1" presetClass="emph" presetSubtype="2" fill="hold" nodeType="clickEffect">
                                  <p:stCondLst>
                                    <p:cond delay="0"/>
                                  </p:stCondLst>
                                  <p:childTnLst>
                                    <p:animClr clrSpc="rgb" dir="cw">
                                      <p:cBhvr>
                                        <p:cTn id="50" dur="500" fill="hold"/>
                                        <p:tgtEl>
                                          <p:spTgt spid="47"/>
                                        </p:tgtEl>
                                        <p:attrNameLst>
                                          <p:attrName>fillcolor</p:attrName>
                                        </p:attrNameLst>
                                      </p:cBhvr>
                                      <p:to>
                                        <a:srgbClr val="D99694"/>
                                      </p:to>
                                    </p:animClr>
                                    <p:set>
                                      <p:cBhvr>
                                        <p:cTn id="51" dur="500" fill="hold"/>
                                        <p:tgtEl>
                                          <p:spTgt spid="47"/>
                                        </p:tgtEl>
                                        <p:attrNameLst>
                                          <p:attrName>fill.type</p:attrName>
                                        </p:attrNameLst>
                                      </p:cBhvr>
                                      <p:to>
                                        <p:strVal val="solid"/>
                                      </p:to>
                                    </p:set>
                                    <p:set>
                                      <p:cBhvr>
                                        <p:cTn id="52" dur="500" fill="hold"/>
                                        <p:tgtEl>
                                          <p:spTgt spid="47"/>
                                        </p:tgtEl>
                                        <p:attrNameLst>
                                          <p:attrName>fill.on</p:attrName>
                                        </p:attrNameLst>
                                      </p:cBhvr>
                                      <p:to>
                                        <p:strVal val="true"/>
                                      </p:to>
                                    </p:set>
                                  </p:childTnLst>
                                </p:cTn>
                              </p:par>
                              <p:par>
                                <p:cTn id="53" presetID="1" presetClass="mediacall" presetSubtype="0" fill="hold" nodeType="withEffect">
                                  <p:stCondLst>
                                    <p:cond delay="0"/>
                                  </p:stCondLst>
                                  <p:childTnLst>
                                    <p:cmd type="call" cmd="playFrom(0.0)">
                                      <p:cBhvr>
                                        <p:cTn id="54" dur="862" fill="hold"/>
                                        <p:tgtEl>
                                          <p:spTgt spid="54"/>
                                        </p:tgtEl>
                                      </p:cBhvr>
                                    </p:cmd>
                                  </p:childTnLst>
                                </p:cTn>
                              </p:par>
                              <p:par>
                                <p:cTn id="55" presetID="1" presetClass="entr" presetSubtype="0" fill="hold" nodeType="withEffect">
                                  <p:stCondLst>
                                    <p:cond delay="0"/>
                                  </p:stCondLst>
                                  <p:childTnLst>
                                    <p:set>
                                      <p:cBhvr>
                                        <p:cTn id="56" dur="1" fill="hold">
                                          <p:stCondLst>
                                            <p:cond delay="9"/>
                                          </p:stCondLst>
                                        </p:cTn>
                                        <p:tgtEl>
                                          <p:spTgt spid="51"/>
                                        </p:tgtEl>
                                        <p:attrNameLst>
                                          <p:attrName>style.visibility</p:attrName>
                                        </p:attrNameLst>
                                      </p:cBhvr>
                                      <p:to>
                                        <p:strVal val="visible"/>
                                      </p:to>
                                    </p:set>
                                  </p:childTnLst>
                                </p:cTn>
                              </p:par>
                            </p:childTnLst>
                          </p:cTn>
                        </p:par>
                      </p:childTnLst>
                    </p:cTn>
                  </p:par>
                </p:childTnLst>
              </p:cTn>
              <p:nextCondLst>
                <p:cond evt="onClick" delay="0">
                  <p:tgtEl>
                    <p:spTgt spid="47"/>
                  </p:tgtEl>
                </p:cond>
              </p:nextCondLst>
            </p:seq>
            <p:seq concurrent="1" nextAc="seek">
              <p:cTn id="57" restart="whenNotActive" fill="hold" evtFilter="cancelBubble" nodeType="interactiveSeq">
                <p:stCondLst>
                  <p:cond evt="onClick" delay="0">
                    <p:tgtEl>
                      <p:spTgt spid="48"/>
                    </p:tgtEl>
                  </p:cond>
                </p:stCondLst>
                <p:endSync evt="end" delay="0">
                  <p:rtn val="all"/>
                </p:endSync>
                <p:childTnLst>
                  <p:par>
                    <p:cTn id="58" fill="hold">
                      <p:stCondLst>
                        <p:cond delay="0"/>
                      </p:stCondLst>
                      <p:childTnLst>
                        <p:par>
                          <p:cTn id="59" fill="hold">
                            <p:stCondLst>
                              <p:cond delay="0"/>
                            </p:stCondLst>
                            <p:childTnLst>
                              <p:par>
                                <p:cTn id="60" presetID="1" presetClass="emph" presetSubtype="2" fill="hold" nodeType="clickEffect">
                                  <p:stCondLst>
                                    <p:cond delay="0"/>
                                  </p:stCondLst>
                                  <p:childTnLst>
                                    <p:animClr clrSpc="rgb" dir="cw">
                                      <p:cBhvr>
                                        <p:cTn id="61" dur="500" fill="hold"/>
                                        <p:tgtEl>
                                          <p:spTgt spid="48"/>
                                        </p:tgtEl>
                                        <p:attrNameLst>
                                          <p:attrName>fillcolor</p:attrName>
                                        </p:attrNameLst>
                                      </p:cBhvr>
                                      <p:to>
                                        <a:srgbClr val="D99694"/>
                                      </p:to>
                                    </p:animClr>
                                    <p:set>
                                      <p:cBhvr>
                                        <p:cTn id="62" dur="500" fill="hold"/>
                                        <p:tgtEl>
                                          <p:spTgt spid="48"/>
                                        </p:tgtEl>
                                        <p:attrNameLst>
                                          <p:attrName>fill.type</p:attrName>
                                        </p:attrNameLst>
                                      </p:cBhvr>
                                      <p:to>
                                        <p:strVal val="solid"/>
                                      </p:to>
                                    </p:set>
                                    <p:set>
                                      <p:cBhvr>
                                        <p:cTn id="63" dur="500" fill="hold"/>
                                        <p:tgtEl>
                                          <p:spTgt spid="48"/>
                                        </p:tgtEl>
                                        <p:attrNameLst>
                                          <p:attrName>fill.on</p:attrName>
                                        </p:attrNameLst>
                                      </p:cBhvr>
                                      <p:to>
                                        <p:strVal val="true"/>
                                      </p:to>
                                    </p:set>
                                  </p:childTnLst>
                                </p:cTn>
                              </p:par>
                              <p:par>
                                <p:cTn id="64" presetID="1" presetClass="mediacall" presetSubtype="0" fill="hold" nodeType="withEffect">
                                  <p:stCondLst>
                                    <p:cond delay="0"/>
                                  </p:stCondLst>
                                  <p:childTnLst>
                                    <p:cmd type="call" cmd="playFrom(0.0)">
                                      <p:cBhvr>
                                        <p:cTn id="65" dur="862" fill="hold"/>
                                        <p:tgtEl>
                                          <p:spTgt spid="54"/>
                                        </p:tgtEl>
                                      </p:cBhvr>
                                    </p:cmd>
                                  </p:childTnLst>
                                </p:cTn>
                              </p:par>
                              <p:par>
                                <p:cTn id="66" presetID="1" presetClass="entr" presetSubtype="0" fill="hold" nodeType="withEffect">
                                  <p:stCondLst>
                                    <p:cond delay="0"/>
                                  </p:stCondLst>
                                  <p:childTnLst>
                                    <p:set>
                                      <p:cBhvr>
                                        <p:cTn id="67" dur="1" fill="hold">
                                          <p:stCondLst>
                                            <p:cond delay="9"/>
                                          </p:stCondLst>
                                        </p:cTn>
                                        <p:tgtEl>
                                          <p:spTgt spid="52"/>
                                        </p:tgtEl>
                                        <p:attrNameLst>
                                          <p:attrName>style.visibility</p:attrName>
                                        </p:attrNameLst>
                                      </p:cBhvr>
                                      <p:to>
                                        <p:strVal val="visible"/>
                                      </p:to>
                                    </p:set>
                                  </p:childTnLst>
                                </p:cTn>
                              </p:par>
                            </p:childTnLst>
                          </p:cTn>
                        </p:par>
                      </p:childTnLst>
                    </p:cTn>
                  </p:par>
                </p:childTnLst>
              </p:cTn>
              <p:nextCondLst>
                <p:cond evt="onClick" delay="0">
                  <p:tgtEl>
                    <p:spTgt spid="48"/>
                  </p:tgtEl>
                </p:cond>
              </p:nextCondLst>
            </p:seq>
            <p:audio>
              <p:cMediaNode vol="80000">
                <p:cTn id="68" fill="hold" display="0">
                  <p:stCondLst>
                    <p:cond delay="indefinite"/>
                  </p:stCondLst>
                  <p:endCondLst>
                    <p:cond evt="onStopAudio" delay="0">
                      <p:tgtEl>
                        <p:sldTgt/>
                      </p:tgtEl>
                    </p:cond>
                  </p:endCondLst>
                </p:cTn>
                <p:tgtEl>
                  <p:spTgt spid="49"/>
                </p:tgtEl>
              </p:cMediaNode>
            </p:audio>
            <p:audio>
              <p:cMediaNode vol="80000">
                <p:cTn id="69" fill="hold" display="0">
                  <p:stCondLst>
                    <p:cond delay="indefinite"/>
                  </p:stCondLst>
                  <p:endCondLst>
                    <p:cond evt="onStopAudio" delay="0">
                      <p:tgtEl>
                        <p:sldTgt/>
                      </p:tgtEl>
                    </p:cond>
                  </p:endCondLst>
                </p:cTn>
                <p:tgtEl>
                  <p:spTgt spid="54"/>
                </p:tgtEl>
              </p:cMediaNode>
            </p:audio>
          </p:childTnLst>
        </p:cTn>
      </p:par>
    </p:tnLst>
    <p:bldLst>
      <p:bldP spid="44" grpId="0" animBg="1"/>
      <p:bldP spid="45" grpId="0" animBg="1"/>
      <p:bldP spid="46" grpId="0" animBg="1"/>
      <p:bldP spid="47" grpId="0" animBg="1"/>
      <p:bldP spid="4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152400" y="-9977816"/>
            <a:ext cx="19136810" cy="10782951"/>
            <a:chOff x="-446023" y="-8611251"/>
            <a:chExt cx="19136810" cy="10782951"/>
          </a:xfrm>
        </p:grpSpPr>
        <p:sp>
          <p:nvSpPr>
            <p:cNvPr id="2" name="AutoShape 2"/>
            <p:cNvSpPr/>
            <p:nvPr/>
          </p:nvSpPr>
          <p:spPr>
            <a:xfrm rot="-5400000">
              <a:off x="3843964" y="-12670231"/>
              <a:ext cx="10551944" cy="19131917"/>
            </a:xfrm>
            <a:prstGeom prst="rect">
              <a:avLst/>
            </a:prstGeom>
            <a:solidFill>
              <a:srgbClr val="FFFFFF"/>
            </a:solidFill>
          </p:spPr>
        </p:sp>
        <p:pic>
          <p:nvPicPr>
            <p:cNvPr id="3" name="Picture 3"/>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446022" y="-8611251"/>
              <a:ext cx="19136809" cy="10764455"/>
            </a:xfrm>
            <a:prstGeom prst="rect">
              <a:avLst/>
            </a:prstGeom>
          </p:spPr>
        </p:pic>
      </p:grpSp>
      <mc:AlternateContent xmlns:mc="http://schemas.openxmlformats.org/markup-compatibility/2006">
        <mc:Choice xmlns:a14="http://schemas.microsoft.com/office/drawing/2010/main" Requires="a14">
          <p:sp>
            <p:nvSpPr>
              <p:cNvPr id="12" name="Câu hỏi">
                <a:extLst>
                  <a:ext uri="{FF2B5EF4-FFF2-40B4-BE49-F238E27FC236}">
                    <a16:creationId xmlns:a16="http://schemas.microsoft.com/office/drawing/2014/main" id="{4ADFFF1A-F500-CC57-185E-00F4826D0836}"/>
                  </a:ext>
                </a:extLst>
              </p:cNvPr>
              <p:cNvSpPr/>
              <p:nvPr/>
            </p:nvSpPr>
            <p:spPr>
              <a:xfrm>
                <a:off x="824743" y="1610076"/>
                <a:ext cx="16439966" cy="2324250"/>
              </a:xfrm>
              <a:prstGeom prst="roundRect">
                <a:avLst/>
              </a:prstGeom>
              <a:solidFill>
                <a:schemeClr val="accent6">
                  <a:lumMod val="40000"/>
                  <a:lumOff val="60000"/>
                </a:schemeClr>
              </a:solidFill>
              <a:ln>
                <a:solidFill>
                  <a:srgbClr val="E0E2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spcBef>
                    <a:spcPts val="300"/>
                  </a:spcBef>
                  <a:spcAft>
                    <a:spcPts val="800"/>
                  </a:spcAft>
                </a:pPr>
                <a:r>
                  <a:rPr lang="fr-FR" sz="4400" b="1" smtClean="0">
                    <a:solidFill>
                      <a:schemeClr val="tx1"/>
                    </a:solidFill>
                    <a:latin typeface="Arial" panose="020B0604020202020204" pitchFamily="34" charset="0"/>
                    <a:ea typeface="Calibri" panose="020F0502020204030204" pitchFamily="34" charset="0"/>
                    <a:cs typeface="Arial" panose="020B0604020202020204" pitchFamily="34" charset="0"/>
                  </a:rPr>
                  <a:t>Câu 4</a:t>
                </a:r>
                <a:r>
                  <a:rPr lang="fr-FR" sz="440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fr-FR" sz="4400">
                    <a:solidFill>
                      <a:schemeClr val="tx1"/>
                    </a:solidFill>
                    <a:effectLst/>
                    <a:latin typeface="Arial" panose="020B0604020202020204" pitchFamily="34" charset="0"/>
                    <a:ea typeface="Arial" panose="020B0604020202020204" pitchFamily="34" charset="0"/>
                    <a:cs typeface="Arial" panose="020B0604020202020204" pitchFamily="34" charset="0"/>
                  </a:rPr>
                  <a:t>Tính số đo các góc của hình bình hành ABCD biết</a:t>
                </a:r>
                <a:r>
                  <a:rPr lang="fr-FR" sz="4400">
                    <a:solidFill>
                      <a:schemeClr val="tx1"/>
                    </a:solidFill>
                    <a:effectLst/>
                    <a:latin typeface="Arial" panose="020B0604020202020204" pitchFamily="34" charset="0"/>
                    <a:ea typeface="Arial" panose="020B0604020202020204" pitchFamily="34" charset="0"/>
                    <a:cs typeface="Arial" panose="020B0604020202020204" pitchFamily="34" charset="0"/>
                  </a:rPr>
                  <a:t> </a:t>
                </a:r>
                <a:r>
                  <a:rPr lang="fr-FR" sz="4400" smtClean="0">
                    <a:solidFill>
                      <a:schemeClr val="tx1"/>
                    </a:solidFill>
                    <a:effectLst/>
                    <a:latin typeface="Arial" panose="020B0604020202020204" pitchFamily="34" charset="0"/>
                    <a:ea typeface="Arial" panose="020B0604020202020204" pitchFamily="34" charset="0"/>
                    <a:cs typeface="Arial" panose="020B0604020202020204" pitchFamily="34" charset="0"/>
                  </a:rPr>
                  <a:t>  </a:t>
                </a:r>
              </a:p>
              <a:p>
                <a:pPr algn="just">
                  <a:lnSpc>
                    <a:spcPct val="150000"/>
                  </a:lnSpc>
                  <a:spcBef>
                    <a:spcPts val="300"/>
                  </a:spcBef>
                  <a:spcAft>
                    <a:spcPts val="800"/>
                  </a:spcAft>
                </a:pPr>
                <a14:m>
                  <m:oMath xmlns:m="http://schemas.openxmlformats.org/officeDocument/2006/math">
                    <m:acc>
                      <m:accPr>
                        <m:chr m:val="̂"/>
                        <m:ctrlPr>
                          <a:rPr lang="en-US" sz="44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ctrlPr>
                      </m:accPr>
                      <m:e>
                        <m:r>
                          <a:rPr lang="fr-FR" sz="44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𝐵</m:t>
                        </m:r>
                      </m:e>
                    </m:acc>
                    <m:r>
                      <a:rPr lang="fr-FR" sz="44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m:t>
                    </m:r>
                    <m:acc>
                      <m:accPr>
                        <m:chr m:val="̂"/>
                        <m:ctrlPr>
                          <a:rPr lang="en-US" sz="44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ctrlPr>
                      </m:accPr>
                      <m:e>
                        <m:r>
                          <a:rPr lang="fr-FR" sz="44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𝐴</m:t>
                        </m:r>
                      </m:e>
                    </m:acc>
                    <m:r>
                      <a:rPr lang="fr-FR" sz="44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m:t>
                    </m:r>
                    <m:sSup>
                      <m:sSupPr>
                        <m:ctrlPr>
                          <a:rPr lang="en-US" sz="44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ctrlPr>
                      </m:sSupPr>
                      <m:e>
                        <m:r>
                          <a:rPr lang="fr-FR" sz="44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30</m:t>
                        </m:r>
                      </m:e>
                      <m:sup>
                        <m:r>
                          <a:rPr lang="fr-FR" sz="44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𝑜</m:t>
                        </m:r>
                      </m:sup>
                    </m:sSup>
                  </m:oMath>
                </a14:m>
                <a:r>
                  <a:rPr lang="fr-FR" sz="4400">
                    <a:solidFill>
                      <a:schemeClr val="tx1"/>
                    </a:solidFill>
                    <a:effectLst/>
                    <a:latin typeface="Arial" panose="020B0604020202020204" pitchFamily="34" charset="0"/>
                    <a:ea typeface="Arial" panose="020B0604020202020204" pitchFamily="34" charset="0"/>
                    <a:cs typeface="Arial" panose="020B0604020202020204" pitchFamily="34" charset="0"/>
                  </a:rPr>
                  <a:t>. Ta được</a:t>
                </a:r>
                <a:endParaRPr lang="en-US" sz="4400">
                  <a:solidFill>
                    <a:schemeClr val="tx1"/>
                  </a:solidFill>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12" name="Câu hỏi">
                <a:extLst>
                  <a:ext uri="{FF2B5EF4-FFF2-40B4-BE49-F238E27FC236}">
                    <a16:creationId xmlns:a16="http://schemas.microsoft.com/office/drawing/2014/main" id="{4ADFFF1A-F500-CC57-185E-00F4826D0836}"/>
                  </a:ext>
                </a:extLst>
              </p:cNvPr>
              <p:cNvSpPr>
                <a:spLocks noRot="1" noChangeAspect="1" noMove="1" noResize="1" noEditPoints="1" noAdjustHandles="1" noChangeArrowheads="1" noChangeShapeType="1" noTextEdit="1"/>
              </p:cNvSpPr>
              <p:nvPr/>
            </p:nvSpPr>
            <p:spPr>
              <a:xfrm>
                <a:off x="824743" y="1610076"/>
                <a:ext cx="16439966" cy="2324250"/>
              </a:xfrm>
              <a:prstGeom prst="roundRect">
                <a:avLst/>
              </a:prstGeom>
              <a:blipFill>
                <a:blip r:embed="rId8"/>
                <a:stretch>
                  <a:fillRect l="-740" b="-5195"/>
                </a:stretch>
              </a:blipFill>
              <a:ln>
                <a:solidFill>
                  <a:srgbClr val="E0E2F1"/>
                </a:solidFill>
              </a:ln>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3" name="Đáp án đúng">
                <a:extLst>
                  <a:ext uri="{FF2B5EF4-FFF2-40B4-BE49-F238E27FC236}">
                    <a16:creationId xmlns:a16="http://schemas.microsoft.com/office/drawing/2014/main" id="{8B66CBE4-2DB9-BCF7-D1C4-281B894BFE17}"/>
                  </a:ext>
                </a:extLst>
              </p:cNvPr>
              <p:cNvSpPr/>
              <p:nvPr/>
            </p:nvSpPr>
            <p:spPr>
              <a:xfrm>
                <a:off x="824743" y="7264870"/>
                <a:ext cx="7988055" cy="1559051"/>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179705" algn="just">
                  <a:lnSpc>
                    <a:spcPct val="150000"/>
                  </a:lnSpc>
                  <a:spcAft>
                    <a:spcPts val="800"/>
                  </a:spcAft>
                  <a:tabLst>
                    <a:tab pos="1719580" algn="l"/>
                    <a:tab pos="3262630" algn="l"/>
                    <a:tab pos="4806315" algn="l"/>
                  </a:tabLst>
                </a:pPr>
                <a:r>
                  <a:rPr lang="fr-FR" sz="4200" b="1" smtClean="0">
                    <a:solidFill>
                      <a:schemeClr val="tx1"/>
                    </a:solidFill>
                    <a:latin typeface="Arial" panose="020B0604020202020204" pitchFamily="34" charset="0"/>
                    <a:ea typeface="Arial" panose="020B0604020202020204" pitchFamily="34" charset="0"/>
                    <a:cs typeface="Arial" panose="020B0604020202020204" pitchFamily="34" charset="0"/>
                  </a:rPr>
                  <a:t>B. </a:t>
                </a:r>
                <a14:m>
                  <m:oMath xmlns:m="http://schemas.openxmlformats.org/officeDocument/2006/math">
                    <m:acc>
                      <m:accPr>
                        <m:chr m:val="̂"/>
                        <m:ctrlPr>
                          <a:rPr lang="en-US" sz="42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ctrlPr>
                      </m:accPr>
                      <m:e>
                        <m:r>
                          <a:rPr lang="fr-FR" sz="42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𝐴</m:t>
                        </m:r>
                      </m:e>
                    </m:acc>
                    <m:r>
                      <a:rPr lang="fr-FR" sz="42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m:t>
                    </m:r>
                    <m:acc>
                      <m:accPr>
                        <m:chr m:val="̂"/>
                        <m:ctrlPr>
                          <a:rPr lang="en-US" sz="42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ctrlPr>
                      </m:accPr>
                      <m:e>
                        <m:r>
                          <a:rPr lang="fr-FR" sz="42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𝐶</m:t>
                        </m:r>
                      </m:e>
                    </m:acc>
                    <m:r>
                      <a:rPr lang="fr-FR" sz="42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m:t>
                    </m:r>
                    <m:sSup>
                      <m:sSupPr>
                        <m:ctrlPr>
                          <a:rPr lang="en-US" sz="42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ctrlPr>
                      </m:sSupPr>
                      <m:e>
                        <m:r>
                          <a:rPr lang="fr-FR" sz="42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75</m:t>
                        </m:r>
                      </m:e>
                      <m:sup>
                        <m:r>
                          <a:rPr lang="fr-FR" sz="42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𝑜</m:t>
                        </m:r>
                      </m:sup>
                    </m:sSup>
                    <m:r>
                      <a:rPr lang="fr-FR" sz="42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m:t>
                    </m:r>
                    <m:acc>
                      <m:accPr>
                        <m:chr m:val="̂"/>
                        <m:ctrlPr>
                          <a:rPr lang="en-US" sz="42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ctrlPr>
                      </m:accPr>
                      <m:e>
                        <m:r>
                          <a:rPr lang="fr-FR" sz="42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𝐵</m:t>
                        </m:r>
                      </m:e>
                    </m:acc>
                    <m:r>
                      <a:rPr lang="fr-FR" sz="42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m:t>
                    </m:r>
                    <m:acc>
                      <m:accPr>
                        <m:chr m:val="̂"/>
                        <m:ctrlPr>
                          <a:rPr lang="en-US" sz="42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ctrlPr>
                      </m:accPr>
                      <m:e>
                        <m:r>
                          <a:rPr lang="fr-FR" sz="42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𝐷</m:t>
                        </m:r>
                      </m:e>
                    </m:acc>
                    <m:r>
                      <a:rPr lang="fr-FR" sz="42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m:t>
                    </m:r>
                    <m:sSup>
                      <m:sSupPr>
                        <m:ctrlPr>
                          <a:rPr lang="en-US" sz="42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ctrlPr>
                      </m:sSupPr>
                      <m:e>
                        <m:r>
                          <a:rPr lang="fr-FR" sz="42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105</m:t>
                        </m:r>
                      </m:e>
                      <m:sup>
                        <m:r>
                          <a:rPr lang="fr-FR" sz="42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𝑜</m:t>
                        </m:r>
                      </m:sup>
                    </m:sSup>
                  </m:oMath>
                </a14:m>
                <a:endParaRPr lang="en-US" sz="4200">
                  <a:solidFill>
                    <a:schemeClr val="tx1"/>
                  </a:solidFill>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13" name="Đáp án đúng">
                <a:extLst>
                  <a:ext uri="{FF2B5EF4-FFF2-40B4-BE49-F238E27FC236}">
                    <a16:creationId xmlns:a16="http://schemas.microsoft.com/office/drawing/2014/main" id="{8B66CBE4-2DB9-BCF7-D1C4-281B894BFE17}"/>
                  </a:ext>
                </a:extLst>
              </p:cNvPr>
              <p:cNvSpPr>
                <a:spLocks noRot="1" noChangeAspect="1" noMove="1" noResize="1" noEditPoints="1" noAdjustHandles="1" noChangeArrowheads="1" noChangeShapeType="1" noTextEdit="1"/>
              </p:cNvSpPr>
              <p:nvPr/>
            </p:nvSpPr>
            <p:spPr>
              <a:xfrm>
                <a:off x="824743" y="7264870"/>
                <a:ext cx="7988055" cy="1559051"/>
              </a:xfrm>
              <a:prstGeom prst="roundRect">
                <a:avLst/>
              </a:prstGeom>
              <a:blipFill>
                <a:blip r:embed="rId9"/>
                <a:stretch>
                  <a:fillRect/>
                </a:stretch>
              </a:blipFill>
              <a:ln>
                <a:noFill/>
              </a:ln>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4" name="Đáp án sai 1">
                <a:extLst>
                  <a:ext uri="{FF2B5EF4-FFF2-40B4-BE49-F238E27FC236}">
                    <a16:creationId xmlns:a16="http://schemas.microsoft.com/office/drawing/2014/main" id="{3FCD9830-5FD1-BD44-878B-228BD96CE996}"/>
                  </a:ext>
                </a:extLst>
              </p:cNvPr>
              <p:cNvSpPr/>
              <p:nvPr/>
            </p:nvSpPr>
            <p:spPr>
              <a:xfrm>
                <a:off x="802710" y="4914900"/>
                <a:ext cx="7988055" cy="1555055"/>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fr-FR" sz="4200" b="1" smtClean="0">
                    <a:solidFill>
                      <a:schemeClr val="tx1"/>
                    </a:solidFill>
                    <a:latin typeface="Arial" panose="020B0604020202020204" pitchFamily="34" charset="0"/>
                    <a:ea typeface="Arial" panose="020B0604020202020204" pitchFamily="34" charset="0"/>
                    <a:cs typeface="Arial" panose="020B0604020202020204" pitchFamily="34" charset="0"/>
                  </a:rPr>
                  <a:t>A. </a:t>
                </a:r>
                <a14:m>
                  <m:oMath xmlns:m="http://schemas.openxmlformats.org/officeDocument/2006/math">
                    <m:acc>
                      <m:accPr>
                        <m:chr m:val="̂"/>
                        <m:ctrlPr>
                          <a:rPr lang="en-US" sz="4200" i="1">
                            <a:solidFill>
                              <a:schemeClr val="tx1"/>
                            </a:solidFill>
                            <a:effectLst/>
                            <a:latin typeface="Cambria Math" panose="02040503050406030204" pitchFamily="18" charset="0"/>
                            <a:cs typeface="Times New Roman" panose="02020603050405020304" pitchFamily="18" charset="0"/>
                          </a:rPr>
                        </m:ctrlPr>
                      </m:accPr>
                      <m:e>
                        <m:r>
                          <a:rPr lang="fr-FR" sz="42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𝐴</m:t>
                        </m:r>
                      </m:e>
                    </m:acc>
                    <m:r>
                      <a:rPr lang="fr-FR" sz="42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m:t>
                    </m:r>
                    <m:acc>
                      <m:accPr>
                        <m:chr m:val="̂"/>
                        <m:ctrlPr>
                          <a:rPr lang="en-US" sz="4200" i="1">
                            <a:solidFill>
                              <a:schemeClr val="tx1"/>
                            </a:solidFill>
                            <a:effectLst/>
                            <a:latin typeface="Cambria Math" panose="02040503050406030204" pitchFamily="18" charset="0"/>
                            <a:cs typeface="Times New Roman" panose="02020603050405020304" pitchFamily="18" charset="0"/>
                          </a:rPr>
                        </m:ctrlPr>
                      </m:accPr>
                      <m:e>
                        <m:r>
                          <a:rPr lang="fr-FR" sz="42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𝐶</m:t>
                        </m:r>
                      </m:e>
                    </m:acc>
                    <m:r>
                      <a:rPr lang="fr-FR" sz="42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m:t>
                    </m:r>
                    <m:sSup>
                      <m:sSupPr>
                        <m:ctrlPr>
                          <a:rPr lang="en-US" sz="4200" i="1">
                            <a:solidFill>
                              <a:schemeClr val="tx1"/>
                            </a:solidFill>
                            <a:effectLst/>
                            <a:latin typeface="Cambria Math" panose="02040503050406030204" pitchFamily="18" charset="0"/>
                            <a:cs typeface="Times New Roman" panose="02020603050405020304" pitchFamily="18" charset="0"/>
                          </a:rPr>
                        </m:ctrlPr>
                      </m:sSupPr>
                      <m:e>
                        <m:r>
                          <a:rPr lang="fr-FR" sz="42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105</m:t>
                        </m:r>
                      </m:e>
                      <m:sup>
                        <m:r>
                          <a:rPr lang="fr-FR" sz="42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𝑜</m:t>
                        </m:r>
                      </m:sup>
                    </m:sSup>
                    <m:r>
                      <a:rPr lang="fr-FR" sz="42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m:t>
                    </m:r>
                    <m:acc>
                      <m:accPr>
                        <m:chr m:val="̂"/>
                        <m:ctrlPr>
                          <a:rPr lang="en-US" sz="4200" i="1">
                            <a:solidFill>
                              <a:schemeClr val="tx1"/>
                            </a:solidFill>
                            <a:effectLst/>
                            <a:latin typeface="Cambria Math" panose="02040503050406030204" pitchFamily="18" charset="0"/>
                            <a:cs typeface="Times New Roman" panose="02020603050405020304" pitchFamily="18" charset="0"/>
                          </a:rPr>
                        </m:ctrlPr>
                      </m:accPr>
                      <m:e>
                        <m:r>
                          <a:rPr lang="fr-FR" sz="42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𝐵</m:t>
                        </m:r>
                      </m:e>
                    </m:acc>
                    <m:r>
                      <a:rPr lang="fr-FR" sz="42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m:t>
                    </m:r>
                    <m:acc>
                      <m:accPr>
                        <m:chr m:val="̂"/>
                        <m:ctrlPr>
                          <a:rPr lang="en-US" sz="4200" i="1">
                            <a:solidFill>
                              <a:schemeClr val="tx1"/>
                            </a:solidFill>
                            <a:effectLst/>
                            <a:latin typeface="Cambria Math" panose="02040503050406030204" pitchFamily="18" charset="0"/>
                            <a:cs typeface="Times New Roman" panose="02020603050405020304" pitchFamily="18" charset="0"/>
                          </a:rPr>
                        </m:ctrlPr>
                      </m:accPr>
                      <m:e>
                        <m:r>
                          <a:rPr lang="fr-FR" sz="42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𝐷</m:t>
                        </m:r>
                      </m:e>
                    </m:acc>
                    <m:r>
                      <a:rPr lang="fr-FR" sz="42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m:t>
                    </m:r>
                    <m:sSup>
                      <m:sSupPr>
                        <m:ctrlPr>
                          <a:rPr lang="en-US" sz="4200" i="1">
                            <a:solidFill>
                              <a:schemeClr val="tx1"/>
                            </a:solidFill>
                            <a:effectLst/>
                            <a:latin typeface="Cambria Math" panose="02040503050406030204" pitchFamily="18" charset="0"/>
                            <a:cs typeface="Times New Roman" panose="02020603050405020304" pitchFamily="18" charset="0"/>
                          </a:rPr>
                        </m:ctrlPr>
                      </m:sSupPr>
                      <m:e>
                        <m:r>
                          <a:rPr lang="fr-FR" sz="42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75</m:t>
                        </m:r>
                      </m:e>
                      <m:sup>
                        <m:r>
                          <a:rPr lang="fr-FR" sz="42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𝑜</m:t>
                        </m:r>
                      </m:sup>
                    </m:sSup>
                  </m:oMath>
                </a14:m>
                <a:endParaRPr lang="en-US" sz="4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14" name="Đáp án sai 1">
                <a:extLst>
                  <a:ext uri="{FF2B5EF4-FFF2-40B4-BE49-F238E27FC236}">
                    <a16:creationId xmlns:a16="http://schemas.microsoft.com/office/drawing/2014/main" id="{3FCD9830-5FD1-BD44-878B-228BD96CE996}"/>
                  </a:ext>
                </a:extLst>
              </p:cNvPr>
              <p:cNvSpPr>
                <a:spLocks noRot="1" noChangeAspect="1" noMove="1" noResize="1" noEditPoints="1" noAdjustHandles="1" noChangeArrowheads="1" noChangeShapeType="1" noTextEdit="1"/>
              </p:cNvSpPr>
              <p:nvPr/>
            </p:nvSpPr>
            <p:spPr>
              <a:xfrm>
                <a:off x="802710" y="4914900"/>
                <a:ext cx="7988055" cy="1555055"/>
              </a:xfrm>
              <a:prstGeom prst="roundRect">
                <a:avLst/>
              </a:prstGeom>
              <a:blipFill>
                <a:blip r:embed="rId10"/>
                <a:stretch>
                  <a:fillRect/>
                </a:stretch>
              </a:blipFill>
              <a:ln>
                <a:noFill/>
              </a:ln>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5" name="Đáp án sai 2">
                <a:extLst>
                  <a:ext uri="{FF2B5EF4-FFF2-40B4-BE49-F238E27FC236}">
                    <a16:creationId xmlns:a16="http://schemas.microsoft.com/office/drawing/2014/main" id="{6A919885-0285-0403-1E09-FA94D8BC080B}"/>
                  </a:ext>
                </a:extLst>
              </p:cNvPr>
              <p:cNvSpPr/>
              <p:nvPr/>
            </p:nvSpPr>
            <p:spPr>
              <a:xfrm>
                <a:off x="9276654" y="7264870"/>
                <a:ext cx="7988055" cy="1559051"/>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179705" algn="just">
                  <a:lnSpc>
                    <a:spcPct val="150000"/>
                  </a:lnSpc>
                  <a:spcAft>
                    <a:spcPts val="800"/>
                  </a:spcAft>
                  <a:tabLst>
                    <a:tab pos="1719580" algn="l"/>
                    <a:tab pos="3262630" algn="l"/>
                    <a:tab pos="4806315" algn="l"/>
                  </a:tabLst>
                </a:pPr>
                <a:r>
                  <a:rPr lang="fr-FR" sz="4200" b="1" smtClean="0">
                    <a:solidFill>
                      <a:schemeClr val="tx1"/>
                    </a:solidFill>
                    <a:latin typeface="Arial" panose="020B0604020202020204" pitchFamily="34" charset="0"/>
                    <a:ea typeface="Arial" panose="020B0604020202020204" pitchFamily="34" charset="0"/>
                    <a:cs typeface="Arial" panose="020B0604020202020204" pitchFamily="34" charset="0"/>
                  </a:rPr>
                  <a:t>D. </a:t>
                </a:r>
                <a14:m>
                  <m:oMath xmlns:m="http://schemas.openxmlformats.org/officeDocument/2006/math">
                    <m:acc>
                      <m:accPr>
                        <m:chr m:val="̂"/>
                        <m:ctrlPr>
                          <a:rPr lang="en-US" sz="42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ctrlPr>
                      </m:accPr>
                      <m:e>
                        <m:r>
                          <a:rPr lang="fr-FR" sz="42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𝐴</m:t>
                        </m:r>
                      </m:e>
                    </m:acc>
                    <m:r>
                      <a:rPr lang="fr-FR" sz="42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m:t>
                    </m:r>
                    <m:acc>
                      <m:accPr>
                        <m:chr m:val="̂"/>
                        <m:ctrlPr>
                          <a:rPr lang="en-US" sz="42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ctrlPr>
                      </m:accPr>
                      <m:e>
                        <m:r>
                          <a:rPr lang="fr-FR" sz="42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𝐶</m:t>
                        </m:r>
                      </m:e>
                    </m:acc>
                    <m:r>
                      <a:rPr lang="fr-FR" sz="42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m:t>
                    </m:r>
                    <m:sSup>
                      <m:sSupPr>
                        <m:ctrlPr>
                          <a:rPr lang="en-US" sz="42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ctrlPr>
                      </m:sSupPr>
                      <m:e>
                        <m:r>
                          <a:rPr lang="fr-FR" sz="42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60</m:t>
                        </m:r>
                      </m:e>
                      <m:sup>
                        <m:r>
                          <a:rPr lang="fr-FR" sz="42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𝑜</m:t>
                        </m:r>
                      </m:sup>
                    </m:sSup>
                    <m:r>
                      <a:rPr lang="fr-FR" sz="42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m:t>
                    </m:r>
                    <m:acc>
                      <m:accPr>
                        <m:chr m:val="̂"/>
                        <m:ctrlPr>
                          <a:rPr lang="en-US" sz="42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ctrlPr>
                      </m:accPr>
                      <m:e>
                        <m:r>
                          <a:rPr lang="fr-FR" sz="42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𝐵</m:t>
                        </m:r>
                      </m:e>
                    </m:acc>
                    <m:r>
                      <a:rPr lang="fr-FR" sz="42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m:t>
                    </m:r>
                    <m:acc>
                      <m:accPr>
                        <m:chr m:val="̂"/>
                        <m:ctrlPr>
                          <a:rPr lang="en-US" sz="42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ctrlPr>
                      </m:accPr>
                      <m:e>
                        <m:r>
                          <a:rPr lang="fr-FR" sz="42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𝐷</m:t>
                        </m:r>
                      </m:e>
                    </m:acc>
                    <m:r>
                      <a:rPr lang="fr-FR" sz="42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m:t>
                    </m:r>
                    <m:sSup>
                      <m:sSupPr>
                        <m:ctrlPr>
                          <a:rPr lang="en-US" sz="42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ctrlPr>
                      </m:sSupPr>
                      <m:e>
                        <m:r>
                          <a:rPr lang="fr-FR" sz="42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120</m:t>
                        </m:r>
                      </m:e>
                      <m:sup>
                        <m:r>
                          <a:rPr lang="fr-FR" sz="42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𝑜</m:t>
                        </m:r>
                      </m:sup>
                    </m:sSup>
                  </m:oMath>
                </a14:m>
                <a:endParaRPr lang="en-US" sz="4200">
                  <a:solidFill>
                    <a:schemeClr val="tx1"/>
                  </a:solidFill>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15" name="Đáp án sai 2">
                <a:extLst>
                  <a:ext uri="{FF2B5EF4-FFF2-40B4-BE49-F238E27FC236}">
                    <a16:creationId xmlns:a16="http://schemas.microsoft.com/office/drawing/2014/main" id="{6A919885-0285-0403-1E09-FA94D8BC080B}"/>
                  </a:ext>
                </a:extLst>
              </p:cNvPr>
              <p:cNvSpPr>
                <a:spLocks noRot="1" noChangeAspect="1" noMove="1" noResize="1" noEditPoints="1" noAdjustHandles="1" noChangeArrowheads="1" noChangeShapeType="1" noTextEdit="1"/>
              </p:cNvSpPr>
              <p:nvPr/>
            </p:nvSpPr>
            <p:spPr>
              <a:xfrm>
                <a:off x="9276654" y="7264870"/>
                <a:ext cx="7988055" cy="1559051"/>
              </a:xfrm>
              <a:prstGeom prst="roundRect">
                <a:avLst/>
              </a:prstGeom>
              <a:blipFill>
                <a:blip r:embed="rId11"/>
                <a:stretch>
                  <a:fillRect/>
                </a:stretch>
              </a:blipFill>
              <a:ln>
                <a:noFill/>
              </a:ln>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6" name="Đáp án sai 3">
                <a:extLst>
                  <a:ext uri="{FF2B5EF4-FFF2-40B4-BE49-F238E27FC236}">
                    <a16:creationId xmlns:a16="http://schemas.microsoft.com/office/drawing/2014/main" id="{2E7D83A4-3758-8699-4DD0-010A80780539}"/>
                  </a:ext>
                </a:extLst>
              </p:cNvPr>
              <p:cNvSpPr/>
              <p:nvPr/>
            </p:nvSpPr>
            <p:spPr>
              <a:xfrm>
                <a:off x="9276654" y="4914900"/>
                <a:ext cx="7988055" cy="1555055"/>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fr-FR" sz="4200" b="1" smtClean="0">
                    <a:solidFill>
                      <a:schemeClr val="tx1"/>
                    </a:solidFill>
                    <a:latin typeface="Arial" panose="020B0604020202020204" pitchFamily="34" charset="0"/>
                    <a:ea typeface="Arial" panose="020B0604020202020204" pitchFamily="34" charset="0"/>
                    <a:cs typeface="Arial" panose="020B0604020202020204" pitchFamily="34" charset="0"/>
                  </a:rPr>
                  <a:t>C. </a:t>
                </a:r>
                <a14:m>
                  <m:oMath xmlns:m="http://schemas.openxmlformats.org/officeDocument/2006/math">
                    <m:acc>
                      <m:accPr>
                        <m:chr m:val="̂"/>
                        <m:ctrlPr>
                          <a:rPr lang="en-US" sz="4200" i="1">
                            <a:solidFill>
                              <a:schemeClr val="tx1"/>
                            </a:solidFill>
                            <a:effectLst/>
                            <a:latin typeface="Cambria Math" panose="02040503050406030204" pitchFamily="18" charset="0"/>
                            <a:cs typeface="Times New Roman" panose="02020603050405020304" pitchFamily="18" charset="0"/>
                          </a:rPr>
                        </m:ctrlPr>
                      </m:accPr>
                      <m:e>
                        <m:r>
                          <a:rPr lang="fr-FR" sz="42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𝐴</m:t>
                        </m:r>
                      </m:e>
                    </m:acc>
                    <m:r>
                      <a:rPr lang="fr-FR" sz="42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m:t>
                    </m:r>
                    <m:acc>
                      <m:accPr>
                        <m:chr m:val="̂"/>
                        <m:ctrlPr>
                          <a:rPr lang="en-US" sz="4200" i="1">
                            <a:solidFill>
                              <a:schemeClr val="tx1"/>
                            </a:solidFill>
                            <a:effectLst/>
                            <a:latin typeface="Cambria Math" panose="02040503050406030204" pitchFamily="18" charset="0"/>
                            <a:cs typeface="Times New Roman" panose="02020603050405020304" pitchFamily="18" charset="0"/>
                          </a:rPr>
                        </m:ctrlPr>
                      </m:accPr>
                      <m:e>
                        <m:r>
                          <a:rPr lang="fr-FR" sz="42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𝐶</m:t>
                        </m:r>
                      </m:e>
                    </m:acc>
                    <m:r>
                      <a:rPr lang="fr-FR" sz="42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m:t>
                    </m:r>
                    <m:sSup>
                      <m:sSupPr>
                        <m:ctrlPr>
                          <a:rPr lang="en-US" sz="4200" i="1">
                            <a:solidFill>
                              <a:schemeClr val="tx1"/>
                            </a:solidFill>
                            <a:effectLst/>
                            <a:latin typeface="Cambria Math" panose="02040503050406030204" pitchFamily="18" charset="0"/>
                            <a:cs typeface="Times New Roman" panose="02020603050405020304" pitchFamily="18" charset="0"/>
                          </a:rPr>
                        </m:ctrlPr>
                      </m:sSupPr>
                      <m:e>
                        <m:r>
                          <a:rPr lang="fr-FR" sz="42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70</m:t>
                        </m:r>
                      </m:e>
                      <m:sup>
                        <m:r>
                          <a:rPr lang="fr-FR" sz="42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𝑜</m:t>
                        </m:r>
                      </m:sup>
                    </m:sSup>
                    <m:r>
                      <a:rPr lang="fr-FR" sz="42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m:t>
                    </m:r>
                    <m:acc>
                      <m:accPr>
                        <m:chr m:val="̂"/>
                        <m:ctrlPr>
                          <a:rPr lang="en-US" sz="4200" i="1">
                            <a:solidFill>
                              <a:schemeClr val="tx1"/>
                            </a:solidFill>
                            <a:effectLst/>
                            <a:latin typeface="Cambria Math" panose="02040503050406030204" pitchFamily="18" charset="0"/>
                            <a:cs typeface="Times New Roman" panose="02020603050405020304" pitchFamily="18" charset="0"/>
                          </a:rPr>
                        </m:ctrlPr>
                      </m:accPr>
                      <m:e>
                        <m:r>
                          <a:rPr lang="fr-FR" sz="42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𝐵</m:t>
                        </m:r>
                      </m:e>
                    </m:acc>
                    <m:r>
                      <a:rPr lang="fr-FR" sz="42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m:t>
                    </m:r>
                    <m:acc>
                      <m:accPr>
                        <m:chr m:val="̂"/>
                        <m:ctrlPr>
                          <a:rPr lang="en-US" sz="4200" i="1">
                            <a:solidFill>
                              <a:schemeClr val="tx1"/>
                            </a:solidFill>
                            <a:effectLst/>
                            <a:latin typeface="Cambria Math" panose="02040503050406030204" pitchFamily="18" charset="0"/>
                            <a:cs typeface="Times New Roman" panose="02020603050405020304" pitchFamily="18" charset="0"/>
                          </a:rPr>
                        </m:ctrlPr>
                      </m:accPr>
                      <m:e>
                        <m:r>
                          <a:rPr lang="fr-FR" sz="42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𝐷</m:t>
                        </m:r>
                      </m:e>
                    </m:acc>
                    <m:r>
                      <a:rPr lang="fr-FR" sz="42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m:t>
                    </m:r>
                    <m:sSup>
                      <m:sSupPr>
                        <m:ctrlPr>
                          <a:rPr lang="en-US" sz="4200" i="1">
                            <a:solidFill>
                              <a:schemeClr val="tx1"/>
                            </a:solidFill>
                            <a:effectLst/>
                            <a:latin typeface="Cambria Math" panose="02040503050406030204" pitchFamily="18" charset="0"/>
                            <a:cs typeface="Times New Roman" panose="02020603050405020304" pitchFamily="18" charset="0"/>
                          </a:rPr>
                        </m:ctrlPr>
                      </m:sSupPr>
                      <m:e>
                        <m:r>
                          <a:rPr lang="fr-FR" sz="42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110</m:t>
                        </m:r>
                      </m:e>
                      <m:sup>
                        <m:r>
                          <a:rPr lang="fr-FR" sz="42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𝑜</m:t>
                        </m:r>
                      </m:sup>
                    </m:sSup>
                  </m:oMath>
                </a14:m>
                <a:endParaRPr lang="en-US" sz="420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16" name="Đáp án sai 3">
                <a:extLst>
                  <a:ext uri="{FF2B5EF4-FFF2-40B4-BE49-F238E27FC236}">
                    <a16:creationId xmlns:a16="http://schemas.microsoft.com/office/drawing/2014/main" id="{2E7D83A4-3758-8699-4DD0-010A80780539}"/>
                  </a:ext>
                </a:extLst>
              </p:cNvPr>
              <p:cNvSpPr>
                <a:spLocks noRot="1" noChangeAspect="1" noMove="1" noResize="1" noEditPoints="1" noAdjustHandles="1" noChangeArrowheads="1" noChangeShapeType="1" noTextEdit="1"/>
              </p:cNvSpPr>
              <p:nvPr/>
            </p:nvSpPr>
            <p:spPr>
              <a:xfrm>
                <a:off x="9276654" y="4914900"/>
                <a:ext cx="7988055" cy="1555055"/>
              </a:xfrm>
              <a:prstGeom prst="roundRect">
                <a:avLst/>
              </a:prstGeom>
              <a:blipFill>
                <a:blip r:embed="rId12"/>
                <a:stretch>
                  <a:fillRect/>
                </a:stretch>
              </a:blipFill>
              <a:ln>
                <a:noFill/>
              </a:ln>
            </p:spPr>
            <p:txBody>
              <a:bodyPr/>
              <a:lstStyle/>
              <a:p>
                <a:r>
                  <a:rPr lang="en-US">
                    <a:noFill/>
                  </a:rPr>
                  <a:t> </a:t>
                </a:r>
              </a:p>
            </p:txBody>
          </p:sp>
        </mc:Fallback>
      </mc:AlternateContent>
      <p:pic>
        <p:nvPicPr>
          <p:cNvPr id="17" name="Correct sound effect and wrong sound effect (mp3cut.net)">
            <a:hlinkClick r:id="" action="ppaction://media"/>
            <a:extLst>
              <a:ext uri="{FF2B5EF4-FFF2-40B4-BE49-F238E27FC236}">
                <a16:creationId xmlns:a16="http://schemas.microsoft.com/office/drawing/2014/main" id="{5A2AB5BE-5BE4-FB71-44F9-94D2D0B0CEAE}"/>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6455558" y="-600206"/>
            <a:ext cx="487363" cy="487363"/>
          </a:xfrm>
          <a:prstGeom prst="rect">
            <a:avLst/>
          </a:prstGeom>
        </p:spPr>
      </p:pic>
      <p:pic>
        <p:nvPicPr>
          <p:cNvPr id="18" name="Picture 5">
            <a:extLst>
              <a:ext uri="{FF2B5EF4-FFF2-40B4-BE49-F238E27FC236}">
                <a16:creationId xmlns:a16="http://schemas.microsoft.com/office/drawing/2014/main" id="{31EA41D2-9796-7E4F-2882-9DC49D5A8C0A}"/>
              </a:ext>
            </a:extLst>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a:off x="7568110" y="7505553"/>
            <a:ext cx="1226505" cy="1067554"/>
          </a:xfrm>
          <a:prstGeom prst="rect">
            <a:avLst/>
          </a:prstGeom>
        </p:spPr>
      </p:pic>
      <p:pic>
        <p:nvPicPr>
          <p:cNvPr id="19" name="Picture 18">
            <a:extLst>
              <a:ext uri="{FF2B5EF4-FFF2-40B4-BE49-F238E27FC236}">
                <a16:creationId xmlns:a16="http://schemas.microsoft.com/office/drawing/2014/main" id="{4B31FD67-694B-8D1E-89C7-5C3C61578F68}"/>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xmlns="" r:embed="rId19"/>
              </a:ext>
            </a:extLst>
          </a:blip>
          <a:srcRect/>
          <a:stretch>
            <a:fillRect/>
          </a:stretch>
        </p:blipFill>
        <p:spPr>
          <a:xfrm>
            <a:off x="16034387" y="7676308"/>
            <a:ext cx="1222301" cy="1088958"/>
          </a:xfrm>
          <a:prstGeom prst="rect">
            <a:avLst/>
          </a:prstGeom>
        </p:spPr>
      </p:pic>
      <p:pic>
        <p:nvPicPr>
          <p:cNvPr id="20" name="Picture 10">
            <a:extLst>
              <a:ext uri="{FF2B5EF4-FFF2-40B4-BE49-F238E27FC236}">
                <a16:creationId xmlns:a16="http://schemas.microsoft.com/office/drawing/2014/main" id="{A47525BE-8DC6-1E4E-AED4-3C6DAB364AFC}"/>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xmlns="" r:embed="rId19"/>
              </a:ext>
            </a:extLst>
          </a:blip>
          <a:srcRect/>
          <a:stretch>
            <a:fillRect/>
          </a:stretch>
        </p:blipFill>
        <p:spPr>
          <a:xfrm>
            <a:off x="16003907" y="5031601"/>
            <a:ext cx="1222301" cy="1088958"/>
          </a:xfrm>
          <a:prstGeom prst="rect">
            <a:avLst/>
          </a:prstGeom>
        </p:spPr>
      </p:pic>
      <p:pic>
        <p:nvPicPr>
          <p:cNvPr id="21" name="Picture 10">
            <a:extLst>
              <a:ext uri="{FF2B5EF4-FFF2-40B4-BE49-F238E27FC236}">
                <a16:creationId xmlns:a16="http://schemas.microsoft.com/office/drawing/2014/main" id="{65C423E0-743C-7316-FEF3-4CE8613F3E05}"/>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xmlns="" r:embed="rId19"/>
              </a:ext>
            </a:extLst>
          </a:blip>
          <a:srcRect/>
          <a:stretch>
            <a:fillRect/>
          </a:stretch>
        </p:blipFill>
        <p:spPr>
          <a:xfrm>
            <a:off x="7590497" y="5161719"/>
            <a:ext cx="1222301" cy="1088958"/>
          </a:xfrm>
          <a:prstGeom prst="rect">
            <a:avLst/>
          </a:prstGeom>
        </p:spPr>
      </p:pic>
      <p:pic>
        <p:nvPicPr>
          <p:cNvPr id="22" name="Correct sound effect and wrong sound effect (mp3cut.net) (1)">
            <a:hlinkClick r:id="" action="ppaction://media"/>
            <a:extLst>
              <a:ext uri="{FF2B5EF4-FFF2-40B4-BE49-F238E27FC236}">
                <a16:creationId xmlns:a16="http://schemas.microsoft.com/office/drawing/2014/main" id="{8D0C2BA9-FCBA-B751-461E-B7A707743057}"/>
              </a:ext>
            </a:extLst>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7782421" y="-600206"/>
            <a:ext cx="487363" cy="487363"/>
          </a:xfrm>
          <a:prstGeom prst="rect">
            <a:avLst/>
          </a:prstGeom>
        </p:spPr>
      </p:pic>
    </p:spTree>
    <p:extLst>
      <p:ext uri="{BB962C8B-B14F-4D97-AF65-F5344CB8AC3E}">
        <p14:creationId xmlns:p14="http://schemas.microsoft.com/office/powerpoint/2010/main" val="2500510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randombar(horizontal)">
                                      <p:cBhvr>
                                        <p:cTn id="7" dur="500"/>
                                        <p:tgtEl>
                                          <p:spTgt spid="12"/>
                                        </p:tgtEl>
                                      </p:cBhvr>
                                    </p:animEffect>
                                  </p:childTnLst>
                                </p:cTn>
                              </p:par>
                            </p:childTnLst>
                          </p:cTn>
                        </p:par>
                        <p:par>
                          <p:cTn id="8" fill="hold">
                            <p:stCondLst>
                              <p:cond delay="500"/>
                            </p:stCondLst>
                            <p:childTnLst>
                              <p:par>
                                <p:cTn id="9" presetID="18" presetClass="entr" presetSubtype="12" fill="hold" grpId="0"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strips(downLeft)">
                                      <p:cBhvr>
                                        <p:cTn id="11" dur="500"/>
                                        <p:tgtEl>
                                          <p:spTgt spid="14"/>
                                        </p:tgtEl>
                                      </p:cBhvr>
                                    </p:animEffect>
                                  </p:childTnLst>
                                </p:cTn>
                              </p:par>
                            </p:childTnLst>
                          </p:cTn>
                        </p:par>
                        <p:par>
                          <p:cTn id="12" fill="hold">
                            <p:stCondLst>
                              <p:cond delay="1000"/>
                            </p:stCondLst>
                            <p:childTnLst>
                              <p:par>
                                <p:cTn id="13" presetID="18" presetClass="entr" presetSubtype="12" fill="hold" grpId="0"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strips(downLeft)">
                                      <p:cBhvr>
                                        <p:cTn id="15" dur="500"/>
                                        <p:tgtEl>
                                          <p:spTgt spid="13"/>
                                        </p:tgtEl>
                                      </p:cBhvr>
                                    </p:animEffect>
                                  </p:childTnLst>
                                </p:cTn>
                              </p:par>
                            </p:childTnLst>
                          </p:cTn>
                        </p:par>
                        <p:par>
                          <p:cTn id="16" fill="hold">
                            <p:stCondLst>
                              <p:cond delay="1500"/>
                            </p:stCondLst>
                            <p:childTnLst>
                              <p:par>
                                <p:cTn id="17" presetID="18" presetClass="entr" presetSubtype="12" fill="hold" grpId="0" nodeType="after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strips(downLeft)">
                                      <p:cBhvr>
                                        <p:cTn id="19" dur="500"/>
                                        <p:tgtEl>
                                          <p:spTgt spid="16"/>
                                        </p:tgtEl>
                                      </p:cBhvr>
                                    </p:animEffect>
                                  </p:childTnLst>
                                </p:cTn>
                              </p:par>
                            </p:childTnLst>
                          </p:cTn>
                        </p:par>
                        <p:par>
                          <p:cTn id="20" fill="hold">
                            <p:stCondLst>
                              <p:cond delay="2000"/>
                            </p:stCondLst>
                            <p:childTnLst>
                              <p:par>
                                <p:cTn id="21" presetID="18" presetClass="entr" presetSubtype="12" fill="hold" grpId="0" nodeType="after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strips(downLeft)">
                                      <p:cBhvr>
                                        <p:cTn id="2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4" restart="whenNotActive" fill="hold" evtFilter="cancelBubble" nodeType="interactiveSeq">
                <p:stCondLst>
                  <p:cond evt="onClick" delay="0">
                    <p:tgtEl>
                      <p:spTgt spid="13"/>
                    </p:tgtEl>
                  </p:cond>
                </p:stCondLst>
                <p:endSync evt="end" delay="0">
                  <p:rtn val="all"/>
                </p:endSync>
                <p:childTnLst>
                  <p:par>
                    <p:cTn id="25" fill="hold">
                      <p:stCondLst>
                        <p:cond delay="0"/>
                      </p:stCondLst>
                      <p:childTnLst>
                        <p:par>
                          <p:cTn id="26" fill="hold">
                            <p:stCondLst>
                              <p:cond delay="0"/>
                            </p:stCondLst>
                            <p:childTnLst>
                              <p:par>
                                <p:cTn id="27" presetID="1" presetClass="emph" presetSubtype="2" fill="hold" nodeType="clickEffect">
                                  <p:stCondLst>
                                    <p:cond delay="0"/>
                                  </p:stCondLst>
                                  <p:childTnLst>
                                    <p:animClr clrSpc="rgb" dir="cw">
                                      <p:cBhvr>
                                        <p:cTn id="28" dur="500" fill="hold"/>
                                        <p:tgtEl>
                                          <p:spTgt spid="13"/>
                                        </p:tgtEl>
                                        <p:attrNameLst>
                                          <p:attrName>fillcolor</p:attrName>
                                        </p:attrNameLst>
                                      </p:cBhvr>
                                      <p:to>
                                        <a:srgbClr val="92D050"/>
                                      </p:to>
                                    </p:animClr>
                                    <p:set>
                                      <p:cBhvr>
                                        <p:cTn id="29" dur="500" fill="hold"/>
                                        <p:tgtEl>
                                          <p:spTgt spid="13"/>
                                        </p:tgtEl>
                                        <p:attrNameLst>
                                          <p:attrName>fill.type</p:attrName>
                                        </p:attrNameLst>
                                      </p:cBhvr>
                                      <p:to>
                                        <p:strVal val="solid"/>
                                      </p:to>
                                    </p:set>
                                    <p:set>
                                      <p:cBhvr>
                                        <p:cTn id="30" dur="500" fill="hold"/>
                                        <p:tgtEl>
                                          <p:spTgt spid="13"/>
                                        </p:tgtEl>
                                        <p:attrNameLst>
                                          <p:attrName>fill.on</p:attrName>
                                        </p:attrNameLst>
                                      </p:cBhvr>
                                      <p:to>
                                        <p:strVal val="true"/>
                                      </p:to>
                                    </p:set>
                                  </p:childTnLst>
                                </p:cTn>
                              </p:par>
                              <p:par>
                                <p:cTn id="31" presetID="1" presetClass="mediacall" presetSubtype="0" fill="hold" nodeType="withEffect">
                                  <p:stCondLst>
                                    <p:cond delay="0"/>
                                  </p:stCondLst>
                                  <p:childTnLst>
                                    <p:cmd type="call" cmd="playFrom(0.0)">
                                      <p:cBhvr>
                                        <p:cTn id="32" dur="835" fill="hold"/>
                                        <p:tgtEl>
                                          <p:spTgt spid="17"/>
                                        </p:tgtEl>
                                      </p:cBhvr>
                                    </p:cmd>
                                  </p:childTnLst>
                                </p:cTn>
                              </p:par>
                              <p:par>
                                <p:cTn id="33" presetID="1" presetClass="entr" presetSubtype="0" fill="hold" nodeType="withEffect">
                                  <p:stCondLst>
                                    <p:cond delay="0"/>
                                  </p:stCondLst>
                                  <p:childTnLst>
                                    <p:set>
                                      <p:cBhvr>
                                        <p:cTn id="34" dur="1" fill="hold">
                                          <p:stCondLst>
                                            <p:cond delay="9"/>
                                          </p:stCondLst>
                                        </p:cTn>
                                        <p:tgtEl>
                                          <p:spTgt spid="18"/>
                                        </p:tgtEl>
                                        <p:attrNameLst>
                                          <p:attrName>style.visibility</p:attrName>
                                        </p:attrNameLst>
                                      </p:cBhvr>
                                      <p:to>
                                        <p:strVal val="visible"/>
                                      </p:to>
                                    </p:set>
                                  </p:childTnLst>
                                </p:cTn>
                              </p:par>
                            </p:childTnLst>
                          </p:cTn>
                        </p:par>
                      </p:childTnLst>
                    </p:cTn>
                  </p:par>
                </p:childTnLst>
              </p:cTn>
              <p:nextCondLst>
                <p:cond evt="onClick" delay="0">
                  <p:tgtEl>
                    <p:spTgt spid="13"/>
                  </p:tgtEl>
                </p:cond>
              </p:nextCondLst>
            </p:seq>
            <p:seq concurrent="1" nextAc="seek">
              <p:cTn id="35" restart="whenNotActive" fill="hold" evtFilter="cancelBubble" nodeType="interactiveSeq">
                <p:stCondLst>
                  <p:cond evt="onClick" delay="0">
                    <p:tgtEl>
                      <p:spTgt spid="14"/>
                    </p:tgtEl>
                  </p:cond>
                </p:stCondLst>
                <p:endSync evt="end" delay="0">
                  <p:rtn val="all"/>
                </p:endSync>
                <p:childTnLst>
                  <p:par>
                    <p:cTn id="36" fill="hold">
                      <p:stCondLst>
                        <p:cond delay="0"/>
                      </p:stCondLst>
                      <p:childTnLst>
                        <p:par>
                          <p:cTn id="37" fill="hold">
                            <p:stCondLst>
                              <p:cond delay="0"/>
                            </p:stCondLst>
                            <p:childTnLst>
                              <p:par>
                                <p:cTn id="38" presetID="1" presetClass="emph" presetSubtype="2" fill="hold" nodeType="clickEffect">
                                  <p:stCondLst>
                                    <p:cond delay="0"/>
                                  </p:stCondLst>
                                  <p:childTnLst>
                                    <p:animClr clrSpc="rgb" dir="cw">
                                      <p:cBhvr>
                                        <p:cTn id="39" dur="500" fill="hold"/>
                                        <p:tgtEl>
                                          <p:spTgt spid="14"/>
                                        </p:tgtEl>
                                        <p:attrNameLst>
                                          <p:attrName>fillcolor</p:attrName>
                                        </p:attrNameLst>
                                      </p:cBhvr>
                                      <p:to>
                                        <a:srgbClr val="D99694"/>
                                      </p:to>
                                    </p:animClr>
                                    <p:set>
                                      <p:cBhvr>
                                        <p:cTn id="40" dur="500" fill="hold"/>
                                        <p:tgtEl>
                                          <p:spTgt spid="14"/>
                                        </p:tgtEl>
                                        <p:attrNameLst>
                                          <p:attrName>fill.type</p:attrName>
                                        </p:attrNameLst>
                                      </p:cBhvr>
                                      <p:to>
                                        <p:strVal val="solid"/>
                                      </p:to>
                                    </p:set>
                                    <p:set>
                                      <p:cBhvr>
                                        <p:cTn id="41" dur="500" fill="hold"/>
                                        <p:tgtEl>
                                          <p:spTgt spid="14"/>
                                        </p:tgtEl>
                                        <p:attrNameLst>
                                          <p:attrName>fill.on</p:attrName>
                                        </p:attrNameLst>
                                      </p:cBhvr>
                                      <p:to>
                                        <p:strVal val="true"/>
                                      </p:to>
                                    </p:set>
                                  </p:childTnLst>
                                </p:cTn>
                              </p:par>
                              <p:par>
                                <p:cTn id="42" presetID="1" presetClass="mediacall" presetSubtype="0" fill="hold" nodeType="withEffect">
                                  <p:stCondLst>
                                    <p:cond delay="0"/>
                                  </p:stCondLst>
                                  <p:childTnLst>
                                    <p:cmd type="call" cmd="playFrom(0.0)">
                                      <p:cBhvr>
                                        <p:cTn id="43" dur="862" fill="hold"/>
                                        <p:tgtEl>
                                          <p:spTgt spid="22"/>
                                        </p:tgtEl>
                                      </p:cBhvr>
                                    </p:cmd>
                                  </p:childTnLst>
                                </p:cTn>
                              </p:par>
                              <p:par>
                                <p:cTn id="44" presetID="1" presetClass="entr" presetSubtype="0" fill="hold" nodeType="withEffect">
                                  <p:stCondLst>
                                    <p:cond delay="0"/>
                                  </p:stCondLst>
                                  <p:childTnLst>
                                    <p:set>
                                      <p:cBhvr>
                                        <p:cTn id="45" dur="1" fill="hold">
                                          <p:stCondLst>
                                            <p:cond delay="0"/>
                                          </p:stCondLst>
                                        </p:cTn>
                                        <p:tgtEl>
                                          <p:spTgt spid="21"/>
                                        </p:tgtEl>
                                        <p:attrNameLst>
                                          <p:attrName>style.visibility</p:attrName>
                                        </p:attrNameLst>
                                      </p:cBhvr>
                                      <p:to>
                                        <p:strVal val="visible"/>
                                      </p:to>
                                    </p:set>
                                  </p:childTnLst>
                                </p:cTn>
                              </p:par>
                            </p:childTnLst>
                          </p:cTn>
                        </p:par>
                      </p:childTnLst>
                    </p:cTn>
                  </p:par>
                </p:childTnLst>
              </p:cTn>
              <p:nextCondLst>
                <p:cond evt="onClick" delay="0">
                  <p:tgtEl>
                    <p:spTgt spid="14"/>
                  </p:tgtEl>
                </p:cond>
              </p:nextCondLst>
            </p:seq>
            <p:seq concurrent="1" nextAc="seek">
              <p:cTn id="46" restart="whenNotActive" fill="hold" evtFilter="cancelBubble" nodeType="interactiveSeq">
                <p:stCondLst>
                  <p:cond evt="onClick" delay="0">
                    <p:tgtEl>
                      <p:spTgt spid="15"/>
                    </p:tgtEl>
                  </p:cond>
                </p:stCondLst>
                <p:endSync evt="end" delay="0">
                  <p:rtn val="all"/>
                </p:endSync>
                <p:childTnLst>
                  <p:par>
                    <p:cTn id="47" fill="hold">
                      <p:stCondLst>
                        <p:cond delay="0"/>
                      </p:stCondLst>
                      <p:childTnLst>
                        <p:par>
                          <p:cTn id="48" fill="hold">
                            <p:stCondLst>
                              <p:cond delay="0"/>
                            </p:stCondLst>
                            <p:childTnLst>
                              <p:par>
                                <p:cTn id="49" presetID="1" presetClass="emph" presetSubtype="2" fill="hold" nodeType="clickEffect">
                                  <p:stCondLst>
                                    <p:cond delay="0"/>
                                  </p:stCondLst>
                                  <p:childTnLst>
                                    <p:animClr clrSpc="rgb" dir="cw">
                                      <p:cBhvr>
                                        <p:cTn id="50" dur="500" fill="hold"/>
                                        <p:tgtEl>
                                          <p:spTgt spid="15"/>
                                        </p:tgtEl>
                                        <p:attrNameLst>
                                          <p:attrName>fillcolor</p:attrName>
                                        </p:attrNameLst>
                                      </p:cBhvr>
                                      <p:to>
                                        <a:srgbClr val="D99694"/>
                                      </p:to>
                                    </p:animClr>
                                    <p:set>
                                      <p:cBhvr>
                                        <p:cTn id="51" dur="500" fill="hold"/>
                                        <p:tgtEl>
                                          <p:spTgt spid="15"/>
                                        </p:tgtEl>
                                        <p:attrNameLst>
                                          <p:attrName>fill.type</p:attrName>
                                        </p:attrNameLst>
                                      </p:cBhvr>
                                      <p:to>
                                        <p:strVal val="solid"/>
                                      </p:to>
                                    </p:set>
                                    <p:set>
                                      <p:cBhvr>
                                        <p:cTn id="52" dur="500" fill="hold"/>
                                        <p:tgtEl>
                                          <p:spTgt spid="15"/>
                                        </p:tgtEl>
                                        <p:attrNameLst>
                                          <p:attrName>fill.on</p:attrName>
                                        </p:attrNameLst>
                                      </p:cBhvr>
                                      <p:to>
                                        <p:strVal val="true"/>
                                      </p:to>
                                    </p:set>
                                  </p:childTnLst>
                                </p:cTn>
                              </p:par>
                              <p:par>
                                <p:cTn id="53" presetID="1" presetClass="mediacall" presetSubtype="0" fill="hold" nodeType="withEffect">
                                  <p:stCondLst>
                                    <p:cond delay="0"/>
                                  </p:stCondLst>
                                  <p:childTnLst>
                                    <p:cmd type="call" cmd="playFrom(0.0)">
                                      <p:cBhvr>
                                        <p:cTn id="54" dur="862" fill="hold"/>
                                        <p:tgtEl>
                                          <p:spTgt spid="22"/>
                                        </p:tgtEl>
                                      </p:cBhvr>
                                    </p:cmd>
                                  </p:childTnLst>
                                </p:cTn>
                              </p:par>
                              <p:par>
                                <p:cTn id="55" presetID="1" presetClass="entr" presetSubtype="0" fill="hold" nodeType="withEffect">
                                  <p:stCondLst>
                                    <p:cond delay="0"/>
                                  </p:stCondLst>
                                  <p:childTnLst>
                                    <p:set>
                                      <p:cBhvr>
                                        <p:cTn id="56" dur="1" fill="hold">
                                          <p:stCondLst>
                                            <p:cond delay="9"/>
                                          </p:stCondLst>
                                        </p:cTn>
                                        <p:tgtEl>
                                          <p:spTgt spid="19"/>
                                        </p:tgtEl>
                                        <p:attrNameLst>
                                          <p:attrName>style.visibility</p:attrName>
                                        </p:attrNameLst>
                                      </p:cBhvr>
                                      <p:to>
                                        <p:strVal val="visible"/>
                                      </p:to>
                                    </p:set>
                                  </p:childTnLst>
                                </p:cTn>
                              </p:par>
                            </p:childTnLst>
                          </p:cTn>
                        </p:par>
                      </p:childTnLst>
                    </p:cTn>
                  </p:par>
                </p:childTnLst>
              </p:cTn>
              <p:nextCondLst>
                <p:cond evt="onClick" delay="0">
                  <p:tgtEl>
                    <p:spTgt spid="15"/>
                  </p:tgtEl>
                </p:cond>
              </p:nextCondLst>
            </p:seq>
            <p:seq concurrent="1" nextAc="seek">
              <p:cTn id="57" restart="whenNotActive" fill="hold" evtFilter="cancelBubble" nodeType="interactiveSeq">
                <p:stCondLst>
                  <p:cond evt="onClick" delay="0">
                    <p:tgtEl>
                      <p:spTgt spid="16"/>
                    </p:tgtEl>
                  </p:cond>
                </p:stCondLst>
                <p:endSync evt="end" delay="0">
                  <p:rtn val="all"/>
                </p:endSync>
                <p:childTnLst>
                  <p:par>
                    <p:cTn id="58" fill="hold">
                      <p:stCondLst>
                        <p:cond delay="0"/>
                      </p:stCondLst>
                      <p:childTnLst>
                        <p:par>
                          <p:cTn id="59" fill="hold">
                            <p:stCondLst>
                              <p:cond delay="0"/>
                            </p:stCondLst>
                            <p:childTnLst>
                              <p:par>
                                <p:cTn id="60" presetID="1" presetClass="emph" presetSubtype="2" fill="hold" nodeType="clickEffect">
                                  <p:stCondLst>
                                    <p:cond delay="0"/>
                                  </p:stCondLst>
                                  <p:childTnLst>
                                    <p:animClr clrSpc="rgb" dir="cw">
                                      <p:cBhvr>
                                        <p:cTn id="61" dur="500" fill="hold"/>
                                        <p:tgtEl>
                                          <p:spTgt spid="16"/>
                                        </p:tgtEl>
                                        <p:attrNameLst>
                                          <p:attrName>fillcolor</p:attrName>
                                        </p:attrNameLst>
                                      </p:cBhvr>
                                      <p:to>
                                        <a:srgbClr val="D99694"/>
                                      </p:to>
                                    </p:animClr>
                                    <p:set>
                                      <p:cBhvr>
                                        <p:cTn id="62" dur="500" fill="hold"/>
                                        <p:tgtEl>
                                          <p:spTgt spid="16"/>
                                        </p:tgtEl>
                                        <p:attrNameLst>
                                          <p:attrName>fill.type</p:attrName>
                                        </p:attrNameLst>
                                      </p:cBhvr>
                                      <p:to>
                                        <p:strVal val="solid"/>
                                      </p:to>
                                    </p:set>
                                    <p:set>
                                      <p:cBhvr>
                                        <p:cTn id="63" dur="500" fill="hold"/>
                                        <p:tgtEl>
                                          <p:spTgt spid="16"/>
                                        </p:tgtEl>
                                        <p:attrNameLst>
                                          <p:attrName>fill.on</p:attrName>
                                        </p:attrNameLst>
                                      </p:cBhvr>
                                      <p:to>
                                        <p:strVal val="true"/>
                                      </p:to>
                                    </p:set>
                                  </p:childTnLst>
                                </p:cTn>
                              </p:par>
                              <p:par>
                                <p:cTn id="64" presetID="1" presetClass="mediacall" presetSubtype="0" fill="hold" nodeType="withEffect">
                                  <p:stCondLst>
                                    <p:cond delay="0"/>
                                  </p:stCondLst>
                                  <p:childTnLst>
                                    <p:cmd type="call" cmd="playFrom(0.0)">
                                      <p:cBhvr>
                                        <p:cTn id="65" dur="862" fill="hold"/>
                                        <p:tgtEl>
                                          <p:spTgt spid="22"/>
                                        </p:tgtEl>
                                      </p:cBhvr>
                                    </p:cmd>
                                  </p:childTnLst>
                                </p:cTn>
                              </p:par>
                              <p:par>
                                <p:cTn id="66" presetID="1" presetClass="entr" presetSubtype="0" fill="hold" nodeType="withEffect">
                                  <p:stCondLst>
                                    <p:cond delay="0"/>
                                  </p:stCondLst>
                                  <p:childTnLst>
                                    <p:set>
                                      <p:cBhvr>
                                        <p:cTn id="67" dur="1" fill="hold">
                                          <p:stCondLst>
                                            <p:cond delay="9"/>
                                          </p:stCondLst>
                                        </p:cTn>
                                        <p:tgtEl>
                                          <p:spTgt spid="20"/>
                                        </p:tgtEl>
                                        <p:attrNameLst>
                                          <p:attrName>style.visibility</p:attrName>
                                        </p:attrNameLst>
                                      </p:cBhvr>
                                      <p:to>
                                        <p:strVal val="visible"/>
                                      </p:to>
                                    </p:set>
                                  </p:childTnLst>
                                </p:cTn>
                              </p:par>
                            </p:childTnLst>
                          </p:cTn>
                        </p:par>
                      </p:childTnLst>
                    </p:cTn>
                  </p:par>
                </p:childTnLst>
              </p:cTn>
              <p:nextCondLst>
                <p:cond evt="onClick" delay="0">
                  <p:tgtEl>
                    <p:spTgt spid="16"/>
                  </p:tgtEl>
                </p:cond>
              </p:nextCondLst>
            </p:seq>
            <p:audio>
              <p:cMediaNode vol="80000">
                <p:cTn id="68" fill="hold" display="0">
                  <p:stCondLst>
                    <p:cond delay="indefinite"/>
                  </p:stCondLst>
                  <p:endCondLst>
                    <p:cond evt="onStopAudio" delay="0">
                      <p:tgtEl>
                        <p:sldTgt/>
                      </p:tgtEl>
                    </p:cond>
                  </p:endCondLst>
                </p:cTn>
                <p:tgtEl>
                  <p:spTgt spid="17"/>
                </p:tgtEl>
              </p:cMediaNode>
            </p:audio>
            <p:audio>
              <p:cMediaNode vol="80000">
                <p:cTn id="69" fill="hold" display="0">
                  <p:stCondLst>
                    <p:cond delay="indefinite"/>
                  </p:stCondLst>
                  <p:endCondLst>
                    <p:cond evt="onStopAudio" delay="0">
                      <p:tgtEl>
                        <p:sldTgt/>
                      </p:tgtEl>
                    </p:cond>
                  </p:endCondLst>
                </p:cTn>
                <p:tgtEl>
                  <p:spTgt spid="22"/>
                </p:tgtEl>
              </p:cMediaNode>
            </p:audio>
          </p:childTnLst>
        </p:cTn>
      </p:par>
    </p:tnLst>
    <p:bldLst>
      <p:bldP spid="12" grpId="0" animBg="1"/>
      <p:bldP spid="13" grpId="0" animBg="1"/>
      <p:bldP spid="14" grpId="0" animBg="1"/>
      <p:bldP spid="15" grpId="0" animBg="1"/>
      <p:bldP spid="1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61A6AB"/>
        </a:solidFill>
        <a:effectLst/>
      </p:bgPr>
    </p:bg>
    <p:spTree>
      <p:nvGrpSpPr>
        <p:cNvPr id="1" name=""/>
        <p:cNvGrpSpPr/>
        <p:nvPr/>
      </p:nvGrpSpPr>
      <p:grpSpPr>
        <a:xfrm>
          <a:off x="0" y="0"/>
          <a:ext cx="0" cy="0"/>
          <a:chOff x="0" y="0"/>
          <a:chExt cx="0" cy="0"/>
        </a:xfrm>
      </p:grpSpPr>
      <p:sp>
        <p:nvSpPr>
          <p:cNvPr id="18" name="Câu hỏi">
            <a:extLst>
              <a:ext uri="{FF2B5EF4-FFF2-40B4-BE49-F238E27FC236}">
                <a16:creationId xmlns:a16="http://schemas.microsoft.com/office/drawing/2014/main" id="{4ADFFF1A-F500-CC57-185E-00F4826D0836}"/>
              </a:ext>
            </a:extLst>
          </p:cNvPr>
          <p:cNvSpPr/>
          <p:nvPr/>
        </p:nvSpPr>
        <p:spPr>
          <a:xfrm>
            <a:off x="1143000" y="764898"/>
            <a:ext cx="16080660" cy="3464202"/>
          </a:xfrm>
          <a:prstGeom prst="roundRect">
            <a:avLst/>
          </a:prstGeom>
          <a:solidFill>
            <a:srgbClr val="F6F6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spcBef>
                <a:spcPts val="300"/>
              </a:spcBef>
              <a:spcAft>
                <a:spcPts val="800"/>
              </a:spcAft>
            </a:pPr>
            <a:r>
              <a:rPr lang="fr-FR" sz="4400" b="1">
                <a:solidFill>
                  <a:schemeClr val="tx1"/>
                </a:solidFill>
                <a:latin typeface="Arial" panose="020B0604020202020204" pitchFamily="34" charset="0"/>
                <a:ea typeface="Times New Roman" panose="02020603050405020304" pitchFamily="18" charset="0"/>
                <a:cs typeface="Arial" panose="020B0604020202020204" pitchFamily="34" charset="0"/>
              </a:rPr>
              <a:t>Câu 5</a:t>
            </a:r>
            <a:r>
              <a:rPr lang="fr-FR" sz="4400">
                <a:solidFill>
                  <a:schemeClr val="tx1"/>
                </a:solidFill>
                <a:latin typeface="Arial" panose="020B0604020202020204" pitchFamily="34" charset="0"/>
                <a:ea typeface="Times New Roman" panose="02020603050405020304" pitchFamily="18" charset="0"/>
                <a:cs typeface="Arial" panose="020B0604020202020204" pitchFamily="34" charset="0"/>
              </a:rPr>
              <a:t>. </a:t>
            </a:r>
            <a:r>
              <a:rPr lang="fr-FR" sz="4400">
                <a:solidFill>
                  <a:schemeClr val="tx1"/>
                </a:solidFill>
                <a:latin typeface="Arial" panose="020B0604020202020204" pitchFamily="34" charset="0"/>
                <a:ea typeface="Arial" panose="020B0604020202020204" pitchFamily="34" charset="0"/>
                <a:cs typeface="Arial" panose="020B0604020202020204" pitchFamily="34" charset="0"/>
              </a:rPr>
              <a:t>Cho hình bình hành ABCD có Â = </a:t>
            </a:r>
            <a:r>
              <a:rPr lang="en-US" sz="4400">
                <a:solidFill>
                  <a:schemeClr val="tx1"/>
                </a:solidFill>
                <a:latin typeface="Arial" panose="020B0604020202020204" pitchFamily="34" charset="0"/>
                <a:ea typeface="Arial" panose="020B0604020202020204" pitchFamily="34" charset="0"/>
                <a:cs typeface="Arial" panose="020B0604020202020204" pitchFamily="34" charset="0"/>
              </a:rPr>
              <a:t>α</a:t>
            </a:r>
            <a:r>
              <a:rPr lang="fr-FR" sz="4400">
                <a:solidFill>
                  <a:schemeClr val="tx1"/>
                </a:solidFill>
                <a:latin typeface="Arial" panose="020B0604020202020204" pitchFamily="34" charset="0"/>
                <a:ea typeface="Arial" panose="020B0604020202020204" pitchFamily="34" charset="0"/>
                <a:cs typeface="Arial" panose="020B0604020202020204" pitchFamily="34" charset="0"/>
              </a:rPr>
              <a:t> &gt; 90</a:t>
            </a:r>
            <a:r>
              <a:rPr lang="fr-FR" sz="4400" baseline="30000">
                <a:solidFill>
                  <a:schemeClr val="tx1"/>
                </a:solidFill>
                <a:latin typeface="Arial" panose="020B0604020202020204" pitchFamily="34" charset="0"/>
                <a:ea typeface="Arial" panose="020B0604020202020204" pitchFamily="34" charset="0"/>
                <a:cs typeface="Arial" panose="020B0604020202020204" pitchFamily="34" charset="0"/>
              </a:rPr>
              <a:t>0</a:t>
            </a:r>
            <a:r>
              <a:rPr lang="fr-FR" sz="4400">
                <a:solidFill>
                  <a:schemeClr val="tx1"/>
                </a:solidFill>
                <a:latin typeface="Arial" panose="020B0604020202020204" pitchFamily="34" charset="0"/>
                <a:ea typeface="Arial" panose="020B0604020202020204" pitchFamily="34" charset="0"/>
                <a:cs typeface="Arial" panose="020B0604020202020204" pitchFamily="34" charset="0"/>
              </a:rPr>
              <a:t>. Ở phía ngoài hình bình hành vẽ các tam giác đều ADE, ABF. Tam giác CEF là tam giác gì? Chọn câu trả lời </a:t>
            </a:r>
            <a:r>
              <a:rPr lang="fr-FR" sz="4400" b="1">
                <a:solidFill>
                  <a:schemeClr val="tx1"/>
                </a:solidFill>
                <a:latin typeface="Arial" panose="020B0604020202020204" pitchFamily="34" charset="0"/>
                <a:ea typeface="Arial" panose="020B0604020202020204" pitchFamily="34" charset="0"/>
                <a:cs typeface="Arial" panose="020B0604020202020204" pitchFamily="34" charset="0"/>
              </a:rPr>
              <a:t>đúng nhất.</a:t>
            </a:r>
            <a:endParaRPr lang="en-US" sz="4400">
              <a:solidFill>
                <a:schemeClr val="tx1"/>
              </a:solidFill>
              <a:effectLst/>
              <a:latin typeface="Arial" panose="020B0604020202020204" pitchFamily="34" charset="0"/>
              <a:ea typeface="Arial" panose="020B0604020202020204" pitchFamily="34" charset="0"/>
              <a:cs typeface="Arial" panose="020B0604020202020204" pitchFamily="34" charset="0"/>
            </a:endParaRPr>
          </a:p>
        </p:txBody>
      </p:sp>
      <p:sp>
        <p:nvSpPr>
          <p:cNvPr id="19" name="Đáp án đúng">
            <a:extLst>
              <a:ext uri="{FF2B5EF4-FFF2-40B4-BE49-F238E27FC236}">
                <a16:creationId xmlns:a16="http://schemas.microsoft.com/office/drawing/2014/main" id="{8B66CBE4-2DB9-BCF7-D1C4-281B894BFE17}"/>
              </a:ext>
            </a:extLst>
          </p:cNvPr>
          <p:cNvSpPr/>
          <p:nvPr/>
        </p:nvSpPr>
        <p:spPr>
          <a:xfrm>
            <a:off x="1211214" y="4896396"/>
            <a:ext cx="7426038" cy="2075150"/>
          </a:xfrm>
          <a:prstGeom prst="roundRect">
            <a:avLst/>
          </a:prstGeom>
          <a:solidFill>
            <a:srgbClr val="F6F6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4400">
                <a:solidFill>
                  <a:prstClr val="black"/>
                </a:solidFill>
                <a:latin typeface="Arial" panose="020B0604020202020204" pitchFamily="34" charset="0"/>
                <a:ea typeface="Calibri" panose="020F0502020204030204" pitchFamily="34" charset="0"/>
              </a:rPr>
              <a:t>A. Tam giác đều</a:t>
            </a:r>
            <a:endParaRPr kumimoji="0" lang="vi-VN" sz="44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0" name="Đáp án sai 1">
            <a:extLst>
              <a:ext uri="{FF2B5EF4-FFF2-40B4-BE49-F238E27FC236}">
                <a16:creationId xmlns:a16="http://schemas.microsoft.com/office/drawing/2014/main" id="{3FCD9830-5FD1-BD44-878B-228BD96CE996}"/>
              </a:ext>
            </a:extLst>
          </p:cNvPr>
          <p:cNvSpPr/>
          <p:nvPr/>
        </p:nvSpPr>
        <p:spPr>
          <a:xfrm>
            <a:off x="9795162" y="4894391"/>
            <a:ext cx="7426038" cy="2075150"/>
          </a:xfrm>
          <a:prstGeom prst="roundRect">
            <a:avLst/>
          </a:prstGeom>
          <a:solidFill>
            <a:srgbClr val="F6F6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nl-NL" sz="4400">
                <a:solidFill>
                  <a:prstClr val="black"/>
                </a:solidFill>
                <a:latin typeface="Arial" panose="020B0604020202020204" pitchFamily="34" charset="0"/>
                <a:ea typeface="Calibri" panose="020F0502020204030204" pitchFamily="34" charset="0"/>
              </a:rPr>
              <a:t>C. Tam giác tù	</a:t>
            </a:r>
            <a:endParaRPr kumimoji="0" lang="vi-VN" sz="44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1" name="Đáp án sai 2">
            <a:extLst>
              <a:ext uri="{FF2B5EF4-FFF2-40B4-BE49-F238E27FC236}">
                <a16:creationId xmlns:a16="http://schemas.microsoft.com/office/drawing/2014/main" id="{6A919885-0285-0403-1E09-FA94D8BC080B}"/>
              </a:ext>
            </a:extLst>
          </p:cNvPr>
          <p:cNvSpPr/>
          <p:nvPr/>
        </p:nvSpPr>
        <p:spPr>
          <a:xfrm>
            <a:off x="9818618" y="7564150"/>
            <a:ext cx="7426038" cy="2075150"/>
          </a:xfrm>
          <a:prstGeom prst="roundRect">
            <a:avLst/>
          </a:prstGeom>
          <a:solidFill>
            <a:srgbClr val="F6F6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indent="180340" algn="ctr">
              <a:lnSpc>
                <a:spcPct val="107000"/>
              </a:lnSpc>
              <a:spcBef>
                <a:spcPts val="240"/>
              </a:spcBef>
              <a:spcAft>
                <a:spcPts val="240"/>
              </a:spcAft>
              <a:tabLst>
                <a:tab pos="228600" algn="l"/>
                <a:tab pos="1600200" algn="l"/>
                <a:tab pos="2971800" algn="l"/>
                <a:tab pos="4343400" algn="l"/>
              </a:tabLst>
            </a:pPr>
            <a:r>
              <a:rPr lang="en-US" sz="4400">
                <a:solidFill>
                  <a:prstClr val="black"/>
                </a:solidFill>
                <a:latin typeface="Arial" panose="020B0604020202020204" pitchFamily="34" charset="0"/>
                <a:ea typeface="Calibri" panose="020F0502020204030204" pitchFamily="34" charset="0"/>
                <a:cs typeface="Times New Roman" panose="02020603050405020304" pitchFamily="18" charset="0"/>
              </a:rPr>
              <a:t>D. Tam giác</a:t>
            </a:r>
            <a:endParaRPr kumimoji="0" lang="en-US" sz="3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22" name="Đáp án sai 3">
            <a:extLst>
              <a:ext uri="{FF2B5EF4-FFF2-40B4-BE49-F238E27FC236}">
                <a16:creationId xmlns:a16="http://schemas.microsoft.com/office/drawing/2014/main" id="{2E7D83A4-3758-8699-4DD0-010A80780539}"/>
              </a:ext>
            </a:extLst>
          </p:cNvPr>
          <p:cNvSpPr/>
          <p:nvPr/>
        </p:nvSpPr>
        <p:spPr>
          <a:xfrm>
            <a:off x="1177474" y="7555070"/>
            <a:ext cx="7426038" cy="2075150"/>
          </a:xfrm>
          <a:prstGeom prst="roundRect">
            <a:avLst/>
          </a:prstGeom>
          <a:solidFill>
            <a:srgbClr val="F6F6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nl-NL" sz="4400">
                <a:solidFill>
                  <a:prstClr val="black"/>
                </a:solidFill>
                <a:latin typeface="Arial" panose="020B0604020202020204" pitchFamily="34" charset="0"/>
                <a:ea typeface="Calibri" panose="020F0502020204030204" pitchFamily="34" charset="0"/>
              </a:rPr>
              <a:t>B. Tam giác cân</a:t>
            </a:r>
            <a:endParaRPr kumimoji="0" lang="vi-VN" sz="44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23" name="Correct sound effect and wrong sound effect (mp3cut.net)">
            <a:hlinkClick r:id="" action="ppaction://media"/>
            <a:extLst>
              <a:ext uri="{FF2B5EF4-FFF2-40B4-BE49-F238E27FC236}">
                <a16:creationId xmlns:a16="http://schemas.microsoft.com/office/drawing/2014/main" id="{5A2AB5BE-5BE4-FB71-44F9-94D2D0B0CEA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455558" y="-600206"/>
            <a:ext cx="487363" cy="487363"/>
          </a:xfrm>
          <a:prstGeom prst="rect">
            <a:avLst/>
          </a:prstGeom>
        </p:spPr>
      </p:pic>
      <p:pic>
        <p:nvPicPr>
          <p:cNvPr id="24" name="Picture 5">
            <a:extLst>
              <a:ext uri="{FF2B5EF4-FFF2-40B4-BE49-F238E27FC236}">
                <a16:creationId xmlns:a16="http://schemas.microsoft.com/office/drawing/2014/main" id="{31EA41D2-9796-7E4F-2882-9DC49D5A8C0A}"/>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a:off x="7165996" y="5474927"/>
            <a:ext cx="1226505" cy="1067554"/>
          </a:xfrm>
          <a:prstGeom prst="rect">
            <a:avLst/>
          </a:prstGeom>
        </p:spPr>
      </p:pic>
      <p:pic>
        <p:nvPicPr>
          <p:cNvPr id="25" name="Picture 24">
            <a:extLst>
              <a:ext uri="{FF2B5EF4-FFF2-40B4-BE49-F238E27FC236}">
                <a16:creationId xmlns:a16="http://schemas.microsoft.com/office/drawing/2014/main" id="{4B31FD67-694B-8D1E-89C7-5C3C61578F68}"/>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a:off x="16046894" y="8068848"/>
            <a:ext cx="1222301" cy="1088958"/>
          </a:xfrm>
          <a:prstGeom prst="rect">
            <a:avLst/>
          </a:prstGeom>
        </p:spPr>
      </p:pic>
      <p:pic>
        <p:nvPicPr>
          <p:cNvPr id="26" name="Picture 10">
            <a:extLst>
              <a:ext uri="{FF2B5EF4-FFF2-40B4-BE49-F238E27FC236}">
                <a16:creationId xmlns:a16="http://schemas.microsoft.com/office/drawing/2014/main" id="{A47525BE-8DC6-1E4E-AED4-3C6DAB364AFC}"/>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a:off x="7414951" y="8048166"/>
            <a:ext cx="1222301" cy="1088958"/>
          </a:xfrm>
          <a:prstGeom prst="rect">
            <a:avLst/>
          </a:prstGeom>
        </p:spPr>
      </p:pic>
      <p:pic>
        <p:nvPicPr>
          <p:cNvPr id="27" name="Picture 10">
            <a:extLst>
              <a:ext uri="{FF2B5EF4-FFF2-40B4-BE49-F238E27FC236}">
                <a16:creationId xmlns:a16="http://schemas.microsoft.com/office/drawing/2014/main" id="{65C423E0-743C-7316-FEF3-4CE8613F3E05}"/>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a:off x="15998899" y="5365183"/>
            <a:ext cx="1222301" cy="1088958"/>
          </a:xfrm>
          <a:prstGeom prst="rect">
            <a:avLst/>
          </a:prstGeom>
        </p:spPr>
      </p:pic>
      <p:pic>
        <p:nvPicPr>
          <p:cNvPr id="28" name="Correct sound effect and wrong sound effect (mp3cut.net) (1)">
            <a:hlinkClick r:id="" action="ppaction://media"/>
            <a:extLst>
              <a:ext uri="{FF2B5EF4-FFF2-40B4-BE49-F238E27FC236}">
                <a16:creationId xmlns:a16="http://schemas.microsoft.com/office/drawing/2014/main" id="{8D0C2BA9-FCBA-B751-461E-B7A707743057}"/>
              </a:ext>
            </a:extLst>
          </p:cNvPr>
          <p:cNvPicPr>
            <a:picLocks noChangeAspect="1"/>
          </p:cNvPicPr>
          <p:nvPr>
            <a:audioFile r:link="rId4"/>
            <p:extLst>
              <p:ext uri="{DAA4B4D4-6D71-4841-9C94-3DE7FCFB9230}">
                <p14:media xmlns:p14="http://schemas.microsoft.com/office/powerpoint/2010/main" r:embed="rId3"/>
              </p:ext>
            </p:extLst>
          </p:nvPr>
        </p:nvPicPr>
        <p:blipFill>
          <a:blip r:embed="rId6"/>
          <a:stretch>
            <a:fillRect/>
          </a:stretch>
        </p:blipFill>
        <p:spPr>
          <a:xfrm>
            <a:off x="7782421" y="-600206"/>
            <a:ext cx="487363" cy="487363"/>
          </a:xfrm>
          <a:prstGeom prst="rect">
            <a:avLst/>
          </a:prstGeom>
        </p:spPr>
      </p:pic>
    </p:spTree>
    <p:extLst>
      <p:ext uri="{BB962C8B-B14F-4D97-AF65-F5344CB8AC3E}">
        <p14:creationId xmlns:p14="http://schemas.microsoft.com/office/powerpoint/2010/main" val="28702550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randombar(horizontal)">
                                      <p:cBhvr>
                                        <p:cTn id="7" dur="500"/>
                                        <p:tgtEl>
                                          <p:spTgt spid="18"/>
                                        </p:tgtEl>
                                      </p:cBhvr>
                                    </p:animEffect>
                                  </p:childTnLst>
                                </p:cTn>
                              </p:par>
                            </p:childTnLst>
                          </p:cTn>
                        </p:par>
                        <p:par>
                          <p:cTn id="8" fill="hold">
                            <p:stCondLst>
                              <p:cond delay="1000"/>
                            </p:stCondLst>
                            <p:childTnLst>
                              <p:par>
                                <p:cTn id="9" presetID="18" presetClass="entr" presetSubtype="12" fill="hold" grpId="0" nodeType="after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strips(downLeft)">
                                      <p:cBhvr>
                                        <p:cTn id="11" dur="500"/>
                                        <p:tgtEl>
                                          <p:spTgt spid="19"/>
                                        </p:tgtEl>
                                      </p:cBhvr>
                                    </p:animEffect>
                                  </p:childTnLst>
                                </p:cTn>
                              </p:par>
                            </p:childTnLst>
                          </p:cTn>
                        </p:par>
                        <p:par>
                          <p:cTn id="12" fill="hold">
                            <p:stCondLst>
                              <p:cond delay="1500"/>
                            </p:stCondLst>
                            <p:childTnLst>
                              <p:par>
                                <p:cTn id="13" presetID="18" presetClass="entr" presetSubtype="12" fill="hold" grpId="0" nodeType="after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strips(downLeft)">
                                      <p:cBhvr>
                                        <p:cTn id="15" dur="500"/>
                                        <p:tgtEl>
                                          <p:spTgt spid="22"/>
                                        </p:tgtEl>
                                      </p:cBhvr>
                                    </p:animEffect>
                                  </p:childTnLst>
                                </p:cTn>
                              </p:par>
                            </p:childTnLst>
                          </p:cTn>
                        </p:par>
                        <p:par>
                          <p:cTn id="16" fill="hold">
                            <p:stCondLst>
                              <p:cond delay="2000"/>
                            </p:stCondLst>
                            <p:childTnLst>
                              <p:par>
                                <p:cTn id="17" presetID="18" presetClass="entr" presetSubtype="12" fill="hold" grpId="0" nodeType="after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strips(downLeft)">
                                      <p:cBhvr>
                                        <p:cTn id="19" dur="500"/>
                                        <p:tgtEl>
                                          <p:spTgt spid="20"/>
                                        </p:tgtEl>
                                      </p:cBhvr>
                                    </p:animEffect>
                                  </p:childTnLst>
                                </p:cTn>
                              </p:par>
                            </p:childTnLst>
                          </p:cTn>
                        </p:par>
                        <p:par>
                          <p:cTn id="20" fill="hold">
                            <p:stCondLst>
                              <p:cond delay="2500"/>
                            </p:stCondLst>
                            <p:childTnLst>
                              <p:par>
                                <p:cTn id="21" presetID="18" presetClass="entr" presetSubtype="12" fill="hold" grpId="0" nodeType="after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strips(downLeft)">
                                      <p:cBhvr>
                                        <p:cTn id="23"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4" restart="whenNotActive" fill="hold" evtFilter="cancelBubble" nodeType="interactiveSeq">
                <p:stCondLst>
                  <p:cond evt="onClick" delay="0">
                    <p:tgtEl>
                      <p:spTgt spid="19"/>
                    </p:tgtEl>
                  </p:cond>
                </p:stCondLst>
                <p:endSync evt="end" delay="0">
                  <p:rtn val="all"/>
                </p:endSync>
                <p:childTnLst>
                  <p:par>
                    <p:cTn id="25" fill="hold">
                      <p:stCondLst>
                        <p:cond delay="0"/>
                      </p:stCondLst>
                      <p:childTnLst>
                        <p:par>
                          <p:cTn id="26" fill="hold">
                            <p:stCondLst>
                              <p:cond delay="0"/>
                            </p:stCondLst>
                            <p:childTnLst>
                              <p:par>
                                <p:cTn id="27" presetID="1" presetClass="emph" presetSubtype="2" fill="hold" nodeType="clickEffect">
                                  <p:stCondLst>
                                    <p:cond delay="0"/>
                                  </p:stCondLst>
                                  <p:childTnLst>
                                    <p:animClr clrSpc="rgb" dir="cw">
                                      <p:cBhvr>
                                        <p:cTn id="28" dur="500" fill="hold"/>
                                        <p:tgtEl>
                                          <p:spTgt spid="19"/>
                                        </p:tgtEl>
                                        <p:attrNameLst>
                                          <p:attrName>fillcolor</p:attrName>
                                        </p:attrNameLst>
                                      </p:cBhvr>
                                      <p:to>
                                        <a:srgbClr val="92D050"/>
                                      </p:to>
                                    </p:animClr>
                                    <p:set>
                                      <p:cBhvr>
                                        <p:cTn id="29" dur="500" fill="hold"/>
                                        <p:tgtEl>
                                          <p:spTgt spid="19"/>
                                        </p:tgtEl>
                                        <p:attrNameLst>
                                          <p:attrName>fill.type</p:attrName>
                                        </p:attrNameLst>
                                      </p:cBhvr>
                                      <p:to>
                                        <p:strVal val="solid"/>
                                      </p:to>
                                    </p:set>
                                    <p:set>
                                      <p:cBhvr>
                                        <p:cTn id="30" dur="500" fill="hold"/>
                                        <p:tgtEl>
                                          <p:spTgt spid="19"/>
                                        </p:tgtEl>
                                        <p:attrNameLst>
                                          <p:attrName>fill.on</p:attrName>
                                        </p:attrNameLst>
                                      </p:cBhvr>
                                      <p:to>
                                        <p:strVal val="true"/>
                                      </p:to>
                                    </p:set>
                                  </p:childTnLst>
                                </p:cTn>
                              </p:par>
                              <p:par>
                                <p:cTn id="31" presetID="1" presetClass="mediacall" presetSubtype="0" fill="hold" nodeType="withEffect">
                                  <p:stCondLst>
                                    <p:cond delay="0"/>
                                  </p:stCondLst>
                                  <p:childTnLst>
                                    <p:cmd type="call" cmd="playFrom(0.0)">
                                      <p:cBhvr>
                                        <p:cTn id="32" dur="835" fill="hold"/>
                                        <p:tgtEl>
                                          <p:spTgt spid="23"/>
                                        </p:tgtEl>
                                      </p:cBhvr>
                                    </p:cmd>
                                  </p:childTnLst>
                                </p:cTn>
                              </p:par>
                              <p:par>
                                <p:cTn id="33" presetID="1" presetClass="entr" presetSubtype="0" fill="hold" nodeType="withEffect">
                                  <p:stCondLst>
                                    <p:cond delay="0"/>
                                  </p:stCondLst>
                                  <p:childTnLst>
                                    <p:set>
                                      <p:cBhvr>
                                        <p:cTn id="34" dur="1" fill="hold">
                                          <p:stCondLst>
                                            <p:cond delay="9"/>
                                          </p:stCondLst>
                                        </p:cTn>
                                        <p:tgtEl>
                                          <p:spTgt spid="24"/>
                                        </p:tgtEl>
                                        <p:attrNameLst>
                                          <p:attrName>style.visibility</p:attrName>
                                        </p:attrNameLst>
                                      </p:cBhvr>
                                      <p:to>
                                        <p:strVal val="visible"/>
                                      </p:to>
                                    </p:set>
                                  </p:childTnLst>
                                </p:cTn>
                              </p:par>
                            </p:childTnLst>
                          </p:cTn>
                        </p:par>
                      </p:childTnLst>
                    </p:cTn>
                  </p:par>
                </p:childTnLst>
              </p:cTn>
              <p:nextCondLst>
                <p:cond evt="onClick" delay="0">
                  <p:tgtEl>
                    <p:spTgt spid="19"/>
                  </p:tgtEl>
                </p:cond>
              </p:nextCondLst>
            </p:seq>
            <p:seq concurrent="1" nextAc="seek">
              <p:cTn id="35" restart="whenNotActive" fill="hold" evtFilter="cancelBubble" nodeType="interactiveSeq">
                <p:stCondLst>
                  <p:cond evt="onClick" delay="0">
                    <p:tgtEl>
                      <p:spTgt spid="20"/>
                    </p:tgtEl>
                  </p:cond>
                </p:stCondLst>
                <p:endSync evt="end" delay="0">
                  <p:rtn val="all"/>
                </p:endSync>
                <p:childTnLst>
                  <p:par>
                    <p:cTn id="36" fill="hold">
                      <p:stCondLst>
                        <p:cond delay="0"/>
                      </p:stCondLst>
                      <p:childTnLst>
                        <p:par>
                          <p:cTn id="37" fill="hold">
                            <p:stCondLst>
                              <p:cond delay="0"/>
                            </p:stCondLst>
                            <p:childTnLst>
                              <p:par>
                                <p:cTn id="38" presetID="1" presetClass="emph" presetSubtype="2" fill="hold" nodeType="clickEffect">
                                  <p:stCondLst>
                                    <p:cond delay="0"/>
                                  </p:stCondLst>
                                  <p:childTnLst>
                                    <p:animClr clrSpc="rgb" dir="cw">
                                      <p:cBhvr>
                                        <p:cTn id="39" dur="500" fill="hold"/>
                                        <p:tgtEl>
                                          <p:spTgt spid="20"/>
                                        </p:tgtEl>
                                        <p:attrNameLst>
                                          <p:attrName>fillcolor</p:attrName>
                                        </p:attrNameLst>
                                      </p:cBhvr>
                                      <p:to>
                                        <a:srgbClr val="D99694"/>
                                      </p:to>
                                    </p:animClr>
                                    <p:set>
                                      <p:cBhvr>
                                        <p:cTn id="40" dur="500" fill="hold"/>
                                        <p:tgtEl>
                                          <p:spTgt spid="20"/>
                                        </p:tgtEl>
                                        <p:attrNameLst>
                                          <p:attrName>fill.type</p:attrName>
                                        </p:attrNameLst>
                                      </p:cBhvr>
                                      <p:to>
                                        <p:strVal val="solid"/>
                                      </p:to>
                                    </p:set>
                                    <p:set>
                                      <p:cBhvr>
                                        <p:cTn id="41" dur="500" fill="hold"/>
                                        <p:tgtEl>
                                          <p:spTgt spid="20"/>
                                        </p:tgtEl>
                                        <p:attrNameLst>
                                          <p:attrName>fill.on</p:attrName>
                                        </p:attrNameLst>
                                      </p:cBhvr>
                                      <p:to>
                                        <p:strVal val="true"/>
                                      </p:to>
                                    </p:set>
                                  </p:childTnLst>
                                </p:cTn>
                              </p:par>
                              <p:par>
                                <p:cTn id="42" presetID="1" presetClass="mediacall" presetSubtype="0" fill="hold" nodeType="withEffect">
                                  <p:stCondLst>
                                    <p:cond delay="0"/>
                                  </p:stCondLst>
                                  <p:childTnLst>
                                    <p:cmd type="call" cmd="playFrom(0.0)">
                                      <p:cBhvr>
                                        <p:cTn id="43" dur="862" fill="hold"/>
                                        <p:tgtEl>
                                          <p:spTgt spid="28"/>
                                        </p:tgtEl>
                                      </p:cBhvr>
                                    </p:cmd>
                                  </p:childTnLst>
                                </p:cTn>
                              </p:par>
                              <p:par>
                                <p:cTn id="44" presetID="1" presetClass="entr" presetSubtype="0" fill="hold" nodeType="withEffect">
                                  <p:stCondLst>
                                    <p:cond delay="0"/>
                                  </p:stCondLst>
                                  <p:childTnLst>
                                    <p:set>
                                      <p:cBhvr>
                                        <p:cTn id="45" dur="1" fill="hold">
                                          <p:stCondLst>
                                            <p:cond delay="0"/>
                                          </p:stCondLst>
                                        </p:cTn>
                                        <p:tgtEl>
                                          <p:spTgt spid="27"/>
                                        </p:tgtEl>
                                        <p:attrNameLst>
                                          <p:attrName>style.visibility</p:attrName>
                                        </p:attrNameLst>
                                      </p:cBhvr>
                                      <p:to>
                                        <p:strVal val="visible"/>
                                      </p:to>
                                    </p:set>
                                  </p:childTnLst>
                                </p:cTn>
                              </p:par>
                            </p:childTnLst>
                          </p:cTn>
                        </p:par>
                      </p:childTnLst>
                    </p:cTn>
                  </p:par>
                </p:childTnLst>
              </p:cTn>
              <p:nextCondLst>
                <p:cond evt="onClick" delay="0">
                  <p:tgtEl>
                    <p:spTgt spid="20"/>
                  </p:tgtEl>
                </p:cond>
              </p:nextCondLst>
            </p:seq>
            <p:seq concurrent="1" nextAc="seek">
              <p:cTn id="46" restart="whenNotActive" fill="hold" evtFilter="cancelBubble" nodeType="interactiveSeq">
                <p:stCondLst>
                  <p:cond evt="onClick" delay="0">
                    <p:tgtEl>
                      <p:spTgt spid="21"/>
                    </p:tgtEl>
                  </p:cond>
                </p:stCondLst>
                <p:endSync evt="end" delay="0">
                  <p:rtn val="all"/>
                </p:endSync>
                <p:childTnLst>
                  <p:par>
                    <p:cTn id="47" fill="hold">
                      <p:stCondLst>
                        <p:cond delay="0"/>
                      </p:stCondLst>
                      <p:childTnLst>
                        <p:par>
                          <p:cTn id="48" fill="hold">
                            <p:stCondLst>
                              <p:cond delay="0"/>
                            </p:stCondLst>
                            <p:childTnLst>
                              <p:par>
                                <p:cTn id="49" presetID="1" presetClass="emph" presetSubtype="2" fill="hold" nodeType="clickEffect">
                                  <p:stCondLst>
                                    <p:cond delay="0"/>
                                  </p:stCondLst>
                                  <p:childTnLst>
                                    <p:animClr clrSpc="rgb" dir="cw">
                                      <p:cBhvr>
                                        <p:cTn id="50" dur="500" fill="hold"/>
                                        <p:tgtEl>
                                          <p:spTgt spid="21"/>
                                        </p:tgtEl>
                                        <p:attrNameLst>
                                          <p:attrName>fillcolor</p:attrName>
                                        </p:attrNameLst>
                                      </p:cBhvr>
                                      <p:to>
                                        <a:srgbClr val="D99694"/>
                                      </p:to>
                                    </p:animClr>
                                    <p:set>
                                      <p:cBhvr>
                                        <p:cTn id="51" dur="500" fill="hold"/>
                                        <p:tgtEl>
                                          <p:spTgt spid="21"/>
                                        </p:tgtEl>
                                        <p:attrNameLst>
                                          <p:attrName>fill.type</p:attrName>
                                        </p:attrNameLst>
                                      </p:cBhvr>
                                      <p:to>
                                        <p:strVal val="solid"/>
                                      </p:to>
                                    </p:set>
                                    <p:set>
                                      <p:cBhvr>
                                        <p:cTn id="52" dur="500" fill="hold"/>
                                        <p:tgtEl>
                                          <p:spTgt spid="21"/>
                                        </p:tgtEl>
                                        <p:attrNameLst>
                                          <p:attrName>fill.on</p:attrName>
                                        </p:attrNameLst>
                                      </p:cBhvr>
                                      <p:to>
                                        <p:strVal val="true"/>
                                      </p:to>
                                    </p:set>
                                  </p:childTnLst>
                                </p:cTn>
                              </p:par>
                              <p:par>
                                <p:cTn id="53" presetID="1" presetClass="mediacall" presetSubtype="0" fill="hold" nodeType="withEffect">
                                  <p:stCondLst>
                                    <p:cond delay="0"/>
                                  </p:stCondLst>
                                  <p:childTnLst>
                                    <p:cmd type="call" cmd="playFrom(0.0)">
                                      <p:cBhvr>
                                        <p:cTn id="54" dur="862" fill="hold"/>
                                        <p:tgtEl>
                                          <p:spTgt spid="28"/>
                                        </p:tgtEl>
                                      </p:cBhvr>
                                    </p:cmd>
                                  </p:childTnLst>
                                </p:cTn>
                              </p:par>
                              <p:par>
                                <p:cTn id="55" presetID="1" presetClass="entr" presetSubtype="0" fill="hold" nodeType="withEffect">
                                  <p:stCondLst>
                                    <p:cond delay="0"/>
                                  </p:stCondLst>
                                  <p:childTnLst>
                                    <p:set>
                                      <p:cBhvr>
                                        <p:cTn id="56" dur="1" fill="hold">
                                          <p:stCondLst>
                                            <p:cond delay="9"/>
                                          </p:stCondLst>
                                        </p:cTn>
                                        <p:tgtEl>
                                          <p:spTgt spid="25"/>
                                        </p:tgtEl>
                                        <p:attrNameLst>
                                          <p:attrName>style.visibility</p:attrName>
                                        </p:attrNameLst>
                                      </p:cBhvr>
                                      <p:to>
                                        <p:strVal val="visible"/>
                                      </p:to>
                                    </p:set>
                                  </p:childTnLst>
                                </p:cTn>
                              </p:par>
                            </p:childTnLst>
                          </p:cTn>
                        </p:par>
                      </p:childTnLst>
                    </p:cTn>
                  </p:par>
                </p:childTnLst>
              </p:cTn>
              <p:nextCondLst>
                <p:cond evt="onClick" delay="0">
                  <p:tgtEl>
                    <p:spTgt spid="21"/>
                  </p:tgtEl>
                </p:cond>
              </p:nextCondLst>
            </p:seq>
            <p:seq concurrent="1" nextAc="seek">
              <p:cTn id="57" restart="whenNotActive" fill="hold" evtFilter="cancelBubble" nodeType="interactiveSeq">
                <p:stCondLst>
                  <p:cond evt="onClick" delay="0">
                    <p:tgtEl>
                      <p:spTgt spid="22"/>
                    </p:tgtEl>
                  </p:cond>
                </p:stCondLst>
                <p:endSync evt="end" delay="0">
                  <p:rtn val="all"/>
                </p:endSync>
                <p:childTnLst>
                  <p:par>
                    <p:cTn id="58" fill="hold">
                      <p:stCondLst>
                        <p:cond delay="0"/>
                      </p:stCondLst>
                      <p:childTnLst>
                        <p:par>
                          <p:cTn id="59" fill="hold">
                            <p:stCondLst>
                              <p:cond delay="0"/>
                            </p:stCondLst>
                            <p:childTnLst>
                              <p:par>
                                <p:cTn id="60" presetID="1" presetClass="emph" presetSubtype="2" fill="hold" nodeType="clickEffect">
                                  <p:stCondLst>
                                    <p:cond delay="0"/>
                                  </p:stCondLst>
                                  <p:childTnLst>
                                    <p:animClr clrSpc="rgb" dir="cw">
                                      <p:cBhvr>
                                        <p:cTn id="61" dur="500" fill="hold"/>
                                        <p:tgtEl>
                                          <p:spTgt spid="22"/>
                                        </p:tgtEl>
                                        <p:attrNameLst>
                                          <p:attrName>fillcolor</p:attrName>
                                        </p:attrNameLst>
                                      </p:cBhvr>
                                      <p:to>
                                        <a:srgbClr val="D99694"/>
                                      </p:to>
                                    </p:animClr>
                                    <p:set>
                                      <p:cBhvr>
                                        <p:cTn id="62" dur="500" fill="hold"/>
                                        <p:tgtEl>
                                          <p:spTgt spid="22"/>
                                        </p:tgtEl>
                                        <p:attrNameLst>
                                          <p:attrName>fill.type</p:attrName>
                                        </p:attrNameLst>
                                      </p:cBhvr>
                                      <p:to>
                                        <p:strVal val="solid"/>
                                      </p:to>
                                    </p:set>
                                    <p:set>
                                      <p:cBhvr>
                                        <p:cTn id="63" dur="500" fill="hold"/>
                                        <p:tgtEl>
                                          <p:spTgt spid="22"/>
                                        </p:tgtEl>
                                        <p:attrNameLst>
                                          <p:attrName>fill.on</p:attrName>
                                        </p:attrNameLst>
                                      </p:cBhvr>
                                      <p:to>
                                        <p:strVal val="true"/>
                                      </p:to>
                                    </p:set>
                                  </p:childTnLst>
                                </p:cTn>
                              </p:par>
                              <p:par>
                                <p:cTn id="64" presetID="1" presetClass="mediacall" presetSubtype="0" fill="hold" nodeType="withEffect">
                                  <p:stCondLst>
                                    <p:cond delay="0"/>
                                  </p:stCondLst>
                                  <p:childTnLst>
                                    <p:cmd type="call" cmd="playFrom(0.0)">
                                      <p:cBhvr>
                                        <p:cTn id="65" dur="862" fill="hold"/>
                                        <p:tgtEl>
                                          <p:spTgt spid="28"/>
                                        </p:tgtEl>
                                      </p:cBhvr>
                                    </p:cmd>
                                  </p:childTnLst>
                                </p:cTn>
                              </p:par>
                              <p:par>
                                <p:cTn id="66" presetID="1" presetClass="entr" presetSubtype="0" fill="hold" nodeType="withEffect">
                                  <p:stCondLst>
                                    <p:cond delay="0"/>
                                  </p:stCondLst>
                                  <p:childTnLst>
                                    <p:set>
                                      <p:cBhvr>
                                        <p:cTn id="67" dur="1" fill="hold">
                                          <p:stCondLst>
                                            <p:cond delay="9"/>
                                          </p:stCondLst>
                                        </p:cTn>
                                        <p:tgtEl>
                                          <p:spTgt spid="26"/>
                                        </p:tgtEl>
                                        <p:attrNameLst>
                                          <p:attrName>style.visibility</p:attrName>
                                        </p:attrNameLst>
                                      </p:cBhvr>
                                      <p:to>
                                        <p:strVal val="visible"/>
                                      </p:to>
                                    </p:set>
                                  </p:childTnLst>
                                </p:cTn>
                              </p:par>
                            </p:childTnLst>
                          </p:cTn>
                        </p:par>
                      </p:childTnLst>
                    </p:cTn>
                  </p:par>
                </p:childTnLst>
              </p:cTn>
              <p:nextCondLst>
                <p:cond evt="onClick" delay="0">
                  <p:tgtEl>
                    <p:spTgt spid="22"/>
                  </p:tgtEl>
                </p:cond>
              </p:nextCondLst>
            </p:seq>
            <p:audio>
              <p:cMediaNode vol="80000">
                <p:cTn id="68" fill="hold" display="0">
                  <p:stCondLst>
                    <p:cond delay="indefinite"/>
                  </p:stCondLst>
                  <p:endCondLst>
                    <p:cond evt="onStopAudio" delay="0">
                      <p:tgtEl>
                        <p:sldTgt/>
                      </p:tgtEl>
                    </p:cond>
                  </p:endCondLst>
                </p:cTn>
                <p:tgtEl>
                  <p:spTgt spid="23"/>
                </p:tgtEl>
              </p:cMediaNode>
            </p:audio>
            <p:audio>
              <p:cMediaNode vol="80000">
                <p:cTn id="69" fill="hold" display="0">
                  <p:stCondLst>
                    <p:cond delay="indefinite"/>
                  </p:stCondLst>
                  <p:endCondLst>
                    <p:cond evt="onStopAudio" delay="0">
                      <p:tgtEl>
                        <p:sldTgt/>
                      </p:tgtEl>
                    </p:cond>
                  </p:endCondLst>
                </p:cTn>
                <p:tgtEl>
                  <p:spTgt spid="28"/>
                </p:tgtEl>
              </p:cMediaNode>
            </p:audio>
          </p:childTnLst>
        </p:cTn>
      </p:par>
    </p:tnLst>
    <p:bldLst>
      <p:bldP spid="18" grpId="0" animBg="1"/>
      <p:bldP spid="19" grpId="0" animBg="1"/>
      <p:bldP spid="20" grpId="0" animBg="1"/>
      <p:bldP spid="21" grpId="0" animBg="1"/>
      <p:bldP spid="22"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2978</TotalTime>
  <Words>1251</Words>
  <Application>Microsoft Office PowerPoint</Application>
  <PresentationFormat>Custom</PresentationFormat>
  <Paragraphs>121</Paragraphs>
  <Slides>19</Slides>
  <Notes>1</Notes>
  <HiddenSlides>0</HiddenSlides>
  <MMClips>10</MMClips>
  <ScaleCrop>false</ScaleCrop>
  <HeadingPairs>
    <vt:vector size="6" baseType="variant">
      <vt:variant>
        <vt:lpstr>Fonts Used</vt:lpstr>
      </vt:variant>
      <vt:variant>
        <vt:i4>7</vt:i4>
      </vt:variant>
      <vt:variant>
        <vt:lpstr>Theme</vt:lpstr>
      </vt:variant>
      <vt:variant>
        <vt:i4>6</vt:i4>
      </vt:variant>
      <vt:variant>
        <vt:lpstr>Slide Titles</vt:lpstr>
      </vt:variant>
      <vt:variant>
        <vt:i4>19</vt:i4>
      </vt:variant>
    </vt:vector>
  </HeadingPairs>
  <TitlesOfParts>
    <vt:vector size="32" baseType="lpstr">
      <vt:lpstr>Dotum</vt:lpstr>
      <vt:lpstr>Arial</vt:lpstr>
      <vt:lpstr>Cambria Math</vt:lpstr>
      <vt:lpstr>Open Sans</vt:lpstr>
      <vt:lpstr>Times New Roman</vt:lpstr>
      <vt:lpstr>Calibri</vt:lpstr>
      <vt:lpstr>Calibri Light</vt:lpstr>
      <vt:lpstr>Office Theme</vt:lpstr>
      <vt:lpstr>1_Office Theme</vt:lpstr>
      <vt:lpstr>2_Office Theme</vt:lpstr>
      <vt:lpstr>3_Office Theme</vt:lpstr>
      <vt:lpstr>4_Office Theme</vt:lpstr>
      <vt:lpstr>7_Office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Admin</cp:lastModifiedBy>
  <cp:revision>184</cp:revision>
  <dcterms:created xsi:type="dcterms:W3CDTF">2006-08-16T00:00:00Z</dcterms:created>
  <dcterms:modified xsi:type="dcterms:W3CDTF">2023-09-11T03:17:10Z</dcterms:modified>
  <dc:identifier>DAFARKD_w7U</dc:identifier>
</cp:coreProperties>
</file>