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7"/>
  </p:notesMasterIdLst>
  <p:sldIdLst>
    <p:sldId id="256" r:id="rId2"/>
    <p:sldId id="298" r:id="rId3"/>
    <p:sldId id="299" r:id="rId4"/>
    <p:sldId id="300" r:id="rId5"/>
    <p:sldId id="311" r:id="rId6"/>
    <p:sldId id="257" r:id="rId7"/>
    <p:sldId id="301" r:id="rId8"/>
    <p:sldId id="302" r:id="rId9"/>
    <p:sldId id="305" r:id="rId10"/>
    <p:sldId id="312" r:id="rId11"/>
    <p:sldId id="313" r:id="rId12"/>
    <p:sldId id="307" r:id="rId13"/>
    <p:sldId id="308" r:id="rId14"/>
    <p:sldId id="309" r:id="rId15"/>
    <p:sldId id="310" r:id="rId16"/>
  </p:sldIdLst>
  <p:sldSz cx="9144000" cy="5143500" type="screen16x9"/>
  <p:notesSz cx="6858000" cy="9144000"/>
  <p:embeddedFontLst>
    <p:embeddedFont>
      <p:font typeface="Arvo" panose="020B0604020202020204" charset="0"/>
      <p:regular r:id="rId18"/>
      <p:bold r:id="rId19"/>
      <p:italic r:id="rId20"/>
      <p:boldItalic r:id="rId21"/>
    </p:embeddedFont>
    <p:embeddedFont>
      <p:font typeface="Roboto Condensed" panose="020B0604020202020204" charset="0"/>
      <p:regular r:id="rId22"/>
      <p:bold r:id="rId23"/>
      <p:italic r:id="rId24"/>
      <p:boldItalic r:id="rId25"/>
    </p:embeddedFont>
    <p:embeddedFont>
      <p:font typeface="Cambria Math" panose="02040503050406030204" pitchFamily="18" charset="0"/>
      <p:regular r:id="rId26"/>
    </p:embeddedFont>
    <p:embeddedFont>
      <p:font typeface="Roboto Condensed Light" panose="020B0604020202020204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CCFF"/>
    <a:srgbClr val="00FFFF"/>
    <a:srgbClr val="FF6699"/>
    <a:srgbClr val="F4FD83"/>
    <a:srgbClr val="F9C3E6"/>
    <a:srgbClr val="FFCCCC"/>
    <a:srgbClr val="C9F3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6D40F7-F1BE-46A1-BFD0-875512BF32A4}" v="395" dt="2021-08-03T03:50:07.043"/>
  </p1510:revLst>
</p1510:revInfo>
</file>

<file path=ppt/tableStyles.xml><?xml version="1.0" encoding="utf-8"?>
<a:tblStyleLst xmlns:a="http://schemas.openxmlformats.org/drawingml/2006/main" def="{E27665BA-8202-44FC-AD62-C9F0E3EA811A}">
  <a:tblStyle styleId="{E27665BA-8202-44FC-AD62-C9F0E3EA81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5DE48A-E3B5-44D0-98CB-AE0B3FDC03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78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presProps" Target="presProps.xml"/><Relationship Id="rId77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ồng Nhung Nguyễn" userId="6a381378437eae27" providerId="LiveId" clId="{176D40F7-F1BE-46A1-BFD0-875512BF32A4}"/>
    <pc:docChg chg="undo custSel addSld modSld">
      <pc:chgData name="Hồng Nhung Nguyễn" userId="6a381378437eae27" providerId="LiveId" clId="{176D40F7-F1BE-46A1-BFD0-875512BF32A4}" dt="2021-08-03T03:50:03.117" v="964"/>
      <pc:docMkLst>
        <pc:docMk/>
      </pc:docMkLst>
      <pc:sldChg chg="modSp mod">
        <pc:chgData name="Hồng Nhung Nguyễn" userId="6a381378437eae27" providerId="LiveId" clId="{176D40F7-F1BE-46A1-BFD0-875512BF32A4}" dt="2021-08-03T03:11:52.549" v="51" actId="20577"/>
        <pc:sldMkLst>
          <pc:docMk/>
          <pc:sldMk cId="0" sldId="256"/>
        </pc:sldMkLst>
        <pc:spChg chg="mod">
          <ac:chgData name="Hồng Nhung Nguyễn" userId="6a381378437eae27" providerId="LiveId" clId="{176D40F7-F1BE-46A1-BFD0-875512BF32A4}" dt="2021-08-03T03:11:52.549" v="51" actId="20577"/>
          <ac:spMkLst>
            <pc:docMk/>
            <pc:sldMk cId="0" sldId="256"/>
            <ac:spMk id="184" creationId="{00000000-0000-0000-0000-000000000000}"/>
          </ac:spMkLst>
        </pc:spChg>
      </pc:sldChg>
      <pc:sldChg chg="addSp delSp modSp mod">
        <pc:chgData name="Hồng Nhung Nguyễn" userId="6a381378437eae27" providerId="LiveId" clId="{176D40F7-F1BE-46A1-BFD0-875512BF32A4}" dt="2021-08-03T03:14:51.135" v="207" actId="14100"/>
        <pc:sldMkLst>
          <pc:docMk/>
          <pc:sldMk cId="0" sldId="259"/>
        </pc:sldMkLst>
        <pc:spChg chg="add del mod">
          <ac:chgData name="Hồng Nhung Nguyễn" userId="6a381378437eae27" providerId="LiveId" clId="{176D40F7-F1BE-46A1-BFD0-875512BF32A4}" dt="2021-08-03T03:13:42.092" v="157" actId="478"/>
          <ac:spMkLst>
            <pc:docMk/>
            <pc:sldMk cId="0" sldId="259"/>
            <ac:spMk id="3" creationId="{B18F6188-E248-4A7A-9BF2-4543682CF82B}"/>
          </ac:spMkLst>
        </pc:spChg>
        <pc:spChg chg="mod">
          <ac:chgData name="Hồng Nhung Nguyễn" userId="6a381378437eae27" providerId="LiveId" clId="{176D40F7-F1BE-46A1-BFD0-875512BF32A4}" dt="2021-08-03T03:14:51.135" v="207" actId="14100"/>
          <ac:spMkLst>
            <pc:docMk/>
            <pc:sldMk cId="0" sldId="259"/>
            <ac:spMk id="221" creationId="{00000000-0000-0000-0000-000000000000}"/>
          </ac:spMkLst>
        </pc:spChg>
        <pc:spChg chg="del">
          <ac:chgData name="Hồng Nhung Nguyễn" userId="6a381378437eae27" providerId="LiveId" clId="{176D40F7-F1BE-46A1-BFD0-875512BF32A4}" dt="2021-08-03T03:13:35.635" v="156" actId="478"/>
          <ac:spMkLst>
            <pc:docMk/>
            <pc:sldMk cId="0" sldId="259"/>
            <ac:spMk id="222" creationId="{00000000-0000-0000-0000-000000000000}"/>
          </ac:spMkLst>
        </pc:spChg>
      </pc:sldChg>
      <pc:sldChg chg="modSp mod">
        <pc:chgData name="Hồng Nhung Nguyễn" userId="6a381378437eae27" providerId="LiveId" clId="{176D40F7-F1BE-46A1-BFD0-875512BF32A4}" dt="2021-08-03T03:49:50.680" v="963" actId="20577"/>
        <pc:sldMkLst>
          <pc:docMk/>
          <pc:sldMk cId="0" sldId="261"/>
        </pc:sldMkLst>
        <pc:spChg chg="mod">
          <ac:chgData name="Hồng Nhung Nguyễn" userId="6a381378437eae27" providerId="LiveId" clId="{176D40F7-F1BE-46A1-BFD0-875512BF32A4}" dt="2021-08-03T03:16:58.318" v="275" actId="20577"/>
          <ac:spMkLst>
            <pc:docMk/>
            <pc:sldMk cId="0" sldId="261"/>
            <ac:spMk id="236" creationId="{00000000-0000-0000-0000-000000000000}"/>
          </ac:spMkLst>
        </pc:spChg>
        <pc:spChg chg="mod">
          <ac:chgData name="Hồng Nhung Nguyễn" userId="6a381378437eae27" providerId="LiveId" clId="{176D40F7-F1BE-46A1-BFD0-875512BF32A4}" dt="2021-08-03T03:49:50.680" v="963" actId="20577"/>
          <ac:spMkLst>
            <pc:docMk/>
            <pc:sldMk cId="0" sldId="261"/>
            <ac:spMk id="237" creationId="{00000000-0000-0000-0000-000000000000}"/>
          </ac:spMkLst>
        </pc:spChg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1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1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3"/>
        </pc:sldMkLst>
      </pc:sldChg>
      <pc:sldChg chg="modSp add mod">
        <pc:chgData name="Hồng Nhung Nguyễn" userId="6a381378437eae27" providerId="LiveId" clId="{176D40F7-F1BE-46A1-BFD0-875512BF32A4}" dt="2021-08-03T03:50:03.117" v="964"/>
        <pc:sldMkLst>
          <pc:docMk/>
          <pc:sldMk cId="1422980238" sldId="295"/>
        </pc:sldMkLst>
        <pc:spChg chg="mod">
          <ac:chgData name="Hồng Nhung Nguyễn" userId="6a381378437eae27" providerId="LiveId" clId="{176D40F7-F1BE-46A1-BFD0-875512BF32A4}" dt="2021-08-03T03:50:03.117" v="964"/>
          <ac:spMkLst>
            <pc:docMk/>
            <pc:sldMk cId="1422980238" sldId="295"/>
            <ac:spMk id="237" creationId="{00000000-0000-0000-0000-000000000000}"/>
          </ac:spMkLst>
        </pc:spChg>
      </pc:sldChg>
      <pc:sldChg chg="add">
        <pc:chgData name="Hồng Nhung Nguyễn" userId="6a381378437eae27" providerId="LiveId" clId="{176D40F7-F1BE-46A1-BFD0-875512BF32A4}" dt="2021-08-03T03:46:14.923" v="958"/>
        <pc:sldMkLst>
          <pc:docMk/>
          <pc:sldMk cId="1420130898" sldId="2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9689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5457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2934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3079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8737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9190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1317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6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" y="1456194"/>
            <a:ext cx="6156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LUYỆN TẬP CHUNG </a:t>
            </a:r>
            <a:endParaRPr lang="vi-VN" sz="4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" y="2706624"/>
            <a:ext cx="6900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BÀI TẬP CUỐI CHƯƠNG I</a:t>
            </a:r>
            <a:endParaRPr lang="vi-VN" sz="4000" b="1" dirty="0">
              <a:solidFill>
                <a:schemeClr val="bg1"/>
              </a:solidFill>
            </a:endParaRPr>
          </a:p>
        </p:txBody>
      </p:sp>
      <p:sp>
        <p:nvSpPr>
          <p:cNvPr id="4" name="Plus 3"/>
          <p:cNvSpPr/>
          <p:nvPr/>
        </p:nvSpPr>
        <p:spPr>
          <a:xfrm>
            <a:off x="2956560" y="2228463"/>
            <a:ext cx="487680" cy="413778"/>
          </a:xfrm>
          <a:prstGeom prst="mathPl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41248" y="460214"/>
            <a:ext cx="346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chemeClr val="bg1"/>
                </a:solidFill>
              </a:rPr>
              <a:t>LUYỆN TẬP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14274" y="1267326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u="sng" dirty="0" err="1" smtClean="0"/>
              <a:t>Giải</a:t>
            </a:r>
            <a:r>
              <a:rPr lang="en-US" sz="2400" b="1" i="1" u="sng" dirty="0" smtClean="0"/>
              <a:t>:</a:t>
            </a:r>
            <a:endParaRPr lang="vi-VN" sz="2400" b="1" i="1" u="sng" dirty="0"/>
          </a:p>
        </p:txBody>
      </p:sp>
      <p:sp>
        <p:nvSpPr>
          <p:cNvPr id="5" name="Rectangle 4"/>
          <p:cNvSpPr/>
          <p:nvPr/>
        </p:nvSpPr>
        <p:spPr>
          <a:xfrm>
            <a:off x="278209" y="1601619"/>
            <a:ext cx="80511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a)  </a:t>
            </a:r>
            <a:r>
              <a:rPr lang="fr-FR" sz="200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fr-FR" sz="2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 là: </a:t>
            </a:r>
            <a:r>
              <a:rPr lang="en-US" sz="2000"/>
              <a:t>15 267 021 </a:t>
            </a:r>
            <a:r>
              <a:rPr lang="en-US" sz="2000" smtClean="0"/>
              <a:t>908 =&gt; Số a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 là A </a:t>
            </a:r>
            <a:r>
              <a:rPr lang="fr-FR" sz="2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{0; 1; 2; 5; 6; 7; 8; 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fr-FR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8209" y="2828754"/>
            <a:ext cx="4572000" cy="496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b) 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là 7</a:t>
            </a:r>
            <a:r>
              <a:rPr lang="fr-FR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8209" y="3395550"/>
            <a:ext cx="698057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1 :</a:t>
            </a:r>
            <a:endParaRPr lang="en-US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là 1 000.</a:t>
            </a:r>
            <a:endParaRPr lang="en-US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là 10 000 000 000.</a:t>
            </a:r>
            <a:endParaRPr lang="en-US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7023" y="1283650"/>
            <a:ext cx="9541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1.54. 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314755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 dirty="0"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41248" y="460214"/>
            <a:ext cx="346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chemeClr val="bg1"/>
                </a:solidFill>
              </a:rPr>
              <a:t>LUYỆN TẬP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2470" y="1289512"/>
            <a:ext cx="8887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smtClean="0">
                <a:solidFill>
                  <a:srgbClr val="0070C0"/>
                </a:solidFill>
              </a:rPr>
              <a:t>1.56. </a:t>
            </a:r>
            <a:r>
              <a:rPr lang="en-US" sz="1800" dirty="0" err="1" smtClean="0"/>
              <a:t>Tìm</a:t>
            </a:r>
            <a:r>
              <a:rPr lang="en-US" sz="1800" dirty="0" smtClean="0"/>
              <a:t> </a:t>
            </a:r>
            <a:r>
              <a:rPr lang="en-US" sz="1800" dirty="0" err="1" smtClean="0"/>
              <a:t>tích</a:t>
            </a:r>
            <a:r>
              <a:rPr lang="en-US" sz="1800" dirty="0" smtClean="0"/>
              <a:t>, </a:t>
            </a:r>
            <a:r>
              <a:rPr lang="en-US" sz="1800" dirty="0" err="1" smtClean="0"/>
              <a:t>thương</a:t>
            </a:r>
            <a:r>
              <a:rPr lang="en-US" sz="1800" dirty="0" smtClean="0"/>
              <a:t>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số</a:t>
            </a:r>
            <a:r>
              <a:rPr lang="en-US" sz="1800" dirty="0" smtClean="0"/>
              <a:t> </a:t>
            </a:r>
            <a:r>
              <a:rPr lang="en-US" sz="1800" err="1" smtClean="0"/>
              <a:t>dư</a:t>
            </a:r>
            <a:r>
              <a:rPr lang="en-US" sz="1800" smtClean="0"/>
              <a:t> </a:t>
            </a:r>
            <a:r>
              <a:rPr lang="en-US" sz="1800" smtClean="0"/>
              <a:t>(nếu </a:t>
            </a:r>
            <a:r>
              <a:rPr lang="en-US" sz="1800" dirty="0" err="1" smtClean="0"/>
              <a:t>có</a:t>
            </a:r>
            <a:r>
              <a:rPr lang="en-US" sz="1800" dirty="0" smtClean="0"/>
              <a:t>):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1716" y="1657147"/>
            <a:ext cx="208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chemeClr val="tx1"/>
                </a:solidFill>
              </a:rPr>
              <a:t>a) 21 </a:t>
            </a:r>
            <a:r>
              <a:rPr lang="en-US" sz="1800" smtClean="0">
                <a:solidFill>
                  <a:schemeClr val="tx1"/>
                </a:solidFill>
              </a:rPr>
              <a:t>759 </a:t>
            </a:r>
            <a:r>
              <a:rPr lang="en-US" sz="1800" b="1" smtClean="0">
                <a:solidFill>
                  <a:schemeClr val="tx1"/>
                </a:solidFill>
              </a:rPr>
              <a:t>. </a:t>
            </a:r>
            <a:r>
              <a:rPr lang="en-US" sz="1800" smtClean="0">
                <a:solidFill>
                  <a:schemeClr val="tx1"/>
                </a:solidFill>
              </a:rPr>
              <a:t>1 </a:t>
            </a:r>
            <a:r>
              <a:rPr lang="en-US" sz="1800" dirty="0" smtClean="0">
                <a:solidFill>
                  <a:schemeClr val="tx1"/>
                </a:solidFill>
              </a:rPr>
              <a:t>862</a:t>
            </a:r>
            <a:endParaRPr lang="vi-VN" sz="18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7554" y="1703453"/>
            <a:ext cx="1910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chemeClr val="tx1"/>
                </a:solidFill>
              </a:rPr>
              <a:t>b) 3 789 : 231</a:t>
            </a:r>
            <a:endParaRPr lang="vi-VN" sz="180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27765" y="1572722"/>
            <a:ext cx="186280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smtClean="0">
                <a:solidFill>
                  <a:schemeClr val="tx1"/>
                </a:solidFill>
              </a:rPr>
              <a:t>c) 9 848 : 345</a:t>
            </a:r>
            <a:endParaRPr lang="vi-VN" sz="1800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37785" y="2170818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grpSp>
        <p:nvGrpSpPr>
          <p:cNvPr id="5" name="Group 4"/>
          <p:cNvGrpSpPr/>
          <p:nvPr/>
        </p:nvGrpSpPr>
        <p:grpSpPr>
          <a:xfrm>
            <a:off x="132470" y="2404563"/>
            <a:ext cx="2295873" cy="2753868"/>
            <a:chOff x="96242" y="2116020"/>
            <a:chExt cx="2424625" cy="2704812"/>
          </a:xfrm>
        </p:grpSpPr>
        <p:grpSp>
          <p:nvGrpSpPr>
            <p:cNvPr id="44" name="Group 43"/>
            <p:cNvGrpSpPr/>
            <p:nvPr/>
          </p:nvGrpSpPr>
          <p:grpSpPr>
            <a:xfrm>
              <a:off x="96242" y="2116020"/>
              <a:ext cx="2424625" cy="2704812"/>
              <a:chOff x="72170" y="1"/>
              <a:chExt cx="1818176" cy="1799764"/>
            </a:xfrm>
          </p:grpSpPr>
          <p:sp>
            <p:nvSpPr>
              <p:cNvPr id="45" name="Text Box 2"/>
              <p:cNvSpPr txBox="1">
                <a:spLocks noChangeArrowheads="1"/>
              </p:cNvSpPr>
              <p:nvPr/>
            </p:nvSpPr>
            <p:spPr bwMode="auto">
              <a:xfrm>
                <a:off x="72170" y="1"/>
                <a:ext cx="1818176" cy="179976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600" dirty="0">
                    <a:effectLst/>
                    <a:latin typeface="+mn-lt"/>
                    <a:ea typeface="Calibri" panose="020F0502020204030204" pitchFamily="34" charset="0"/>
                  </a:rPr>
                  <a:t>      </a:t>
                </a:r>
                <a:r>
                  <a:rPr lang="en-US" sz="1600" dirty="0" smtClean="0">
                    <a:effectLst/>
                    <a:latin typeface="+mn-lt"/>
                    <a:ea typeface="Calibri" panose="020F0502020204030204" pitchFamily="34" charset="0"/>
                  </a:rPr>
                  <a:t>          </a:t>
                </a:r>
                <a:r>
                  <a:rPr lang="en-US" sz="1600" dirty="0">
                    <a:effectLst/>
                    <a:latin typeface="+mn-lt"/>
                    <a:ea typeface="Calibri" panose="020F0502020204030204" pitchFamily="34" charset="0"/>
                  </a:rPr>
                  <a:t>2  1  7  5  9</a:t>
                </a:r>
              </a:p>
              <a:p>
                <a:pPr marL="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600" dirty="0" smtClean="0">
                    <a:effectLst/>
                    <a:latin typeface="+mn-lt"/>
                    <a:ea typeface="Calibri" panose="020F0502020204030204" pitchFamily="34" charset="0"/>
                  </a:rPr>
                  <a:t>	</a:t>
                </a:r>
                <a:r>
                  <a:rPr lang="en-US" sz="1600" smtClean="0">
                    <a:effectLst/>
                    <a:latin typeface="+mn-lt"/>
                    <a:ea typeface="Calibri" panose="020F0502020204030204" pitchFamily="34" charset="0"/>
                  </a:rPr>
                  <a:t>    </a:t>
                </a:r>
                <a:r>
                  <a:rPr lang="en-US" sz="1600" smtClean="0">
                    <a:effectLst/>
                    <a:latin typeface="+mn-lt"/>
                    <a:ea typeface="Calibri" panose="020F0502020204030204" pitchFamily="34" charset="0"/>
                  </a:rPr>
                  <a:t>1  </a:t>
                </a:r>
                <a:r>
                  <a:rPr lang="en-US" sz="1600" dirty="0">
                    <a:effectLst/>
                    <a:latin typeface="+mn-lt"/>
                    <a:ea typeface="Calibri" panose="020F0502020204030204" pitchFamily="34" charset="0"/>
                  </a:rPr>
                  <a:t>8  6  2</a:t>
                </a:r>
              </a:p>
              <a:p>
                <a:pPr marL="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600" dirty="0">
                    <a:effectLst/>
                    <a:latin typeface="+mn-lt"/>
                    <a:ea typeface="Calibri" panose="020F0502020204030204" pitchFamily="34" charset="0"/>
                  </a:rPr>
                  <a:t>        </a:t>
                </a:r>
                <a:r>
                  <a:rPr lang="en-US" sz="1600" dirty="0" smtClean="0">
                    <a:effectLst/>
                    <a:latin typeface="+mn-lt"/>
                    <a:ea typeface="Calibri" panose="020F0502020204030204" pitchFamily="34" charset="0"/>
                  </a:rPr>
                  <a:t>        4  </a:t>
                </a:r>
                <a:r>
                  <a:rPr lang="en-US" sz="1600" dirty="0">
                    <a:effectLst/>
                    <a:latin typeface="+mn-lt"/>
                    <a:ea typeface="Calibri" panose="020F0502020204030204" pitchFamily="34" charset="0"/>
                  </a:rPr>
                  <a:t>3  5  1  8</a:t>
                </a:r>
              </a:p>
              <a:p>
                <a:pPr marL="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600" dirty="0" smtClean="0">
                    <a:effectLst/>
                    <a:latin typeface="+mn-lt"/>
                    <a:ea typeface="Calibri" panose="020F0502020204030204" pitchFamily="34" charset="0"/>
                  </a:rPr>
                  <a:t>        1  3  </a:t>
                </a:r>
                <a:r>
                  <a:rPr lang="en-US" sz="1600" dirty="0">
                    <a:effectLst/>
                    <a:latin typeface="+mn-lt"/>
                    <a:ea typeface="Calibri" panose="020F0502020204030204" pitchFamily="34" charset="0"/>
                  </a:rPr>
                  <a:t>0  5  5  </a:t>
                </a:r>
                <a:r>
                  <a:rPr lang="en-US" sz="1600" dirty="0" smtClean="0">
                    <a:effectLst/>
                    <a:latin typeface="+mn-lt"/>
                    <a:ea typeface="Calibri" panose="020F0502020204030204" pitchFamily="34" charset="0"/>
                  </a:rPr>
                  <a:t>4</a:t>
                </a:r>
              </a:p>
              <a:p>
                <a:pPr marL="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600" dirty="0" smtClean="0">
                    <a:effectLst/>
                    <a:latin typeface="+mn-lt"/>
                    <a:ea typeface="Calibri" panose="020F0502020204030204" pitchFamily="34" charset="0"/>
                  </a:rPr>
                  <a:t>    1  7  4  0  7  2</a:t>
                </a:r>
              </a:p>
              <a:p>
                <a:pPr marL="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600" dirty="0" smtClean="0">
                    <a:effectLst/>
                    <a:latin typeface="+mn-lt"/>
                    <a:ea typeface="Calibri" panose="020F0502020204030204" pitchFamily="34" charset="0"/>
                  </a:rPr>
                  <a:t>    </a:t>
                </a:r>
                <a:r>
                  <a:rPr lang="en-US" sz="1600" dirty="0">
                    <a:effectLst/>
                    <a:latin typeface="+mn-lt"/>
                    <a:ea typeface="Calibri" panose="020F0502020204030204" pitchFamily="34" charset="0"/>
                  </a:rPr>
                  <a:t>2  1  7  5  9</a:t>
                </a:r>
              </a:p>
              <a:p>
                <a:pPr marL="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600" dirty="0">
                    <a:effectLst/>
                    <a:latin typeface="+mn-lt"/>
                    <a:ea typeface="Calibri" panose="020F0502020204030204" pitchFamily="34" charset="0"/>
                  </a:rPr>
                  <a:t>    4  0  5  1  5  2  5  </a:t>
                </a:r>
                <a:r>
                  <a:rPr lang="en-US" sz="1600" dirty="0" smtClean="0">
                    <a:effectLst/>
                    <a:latin typeface="+mn-lt"/>
                    <a:ea typeface="Calibri" panose="020F0502020204030204" pitchFamily="34" charset="0"/>
                  </a:rPr>
                  <a:t>8</a:t>
                </a:r>
                <a:endParaRPr lang="en-US" sz="1600" dirty="0">
                  <a:effectLst/>
                  <a:latin typeface="+mn-lt"/>
                  <a:ea typeface="Calibri" panose="020F0502020204030204" pitchFamily="34" charset="0"/>
                </a:endParaRPr>
              </a:p>
            </p:txBody>
          </p:sp>
          <p:cxnSp>
            <p:nvCxnSpPr>
              <p:cNvPr id="46" name="Straight Connector 45"/>
              <p:cNvCxnSpPr/>
              <p:nvPr/>
            </p:nvCxnSpPr>
            <p:spPr>
              <a:xfrm flipV="1">
                <a:off x="444579" y="508087"/>
                <a:ext cx="1283532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V="1">
                <a:off x="273986" y="1558234"/>
                <a:ext cx="1405773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/>
            <p:cNvSpPr txBox="1"/>
            <p:nvPr/>
          </p:nvSpPr>
          <p:spPr>
            <a:xfrm>
              <a:off x="769663" y="2361304"/>
              <a:ext cx="405544" cy="332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+mn-lt"/>
                </a:rPr>
                <a:t>X</a:t>
              </a:r>
              <a:endParaRPr lang="vi-VN" sz="1600" dirty="0">
                <a:latin typeface="+mn-lt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348247" y="2874293"/>
            <a:ext cx="2028143" cy="1005840"/>
            <a:chOff x="1203408" y="1952270"/>
            <a:chExt cx="2028143" cy="1005840"/>
          </a:xfrm>
        </p:grpSpPr>
        <p:sp>
          <p:nvSpPr>
            <p:cNvPr id="54" name="TextBox 53"/>
            <p:cNvSpPr txBox="1"/>
            <p:nvPr/>
          </p:nvSpPr>
          <p:spPr>
            <a:xfrm>
              <a:off x="1203408" y="1952270"/>
              <a:ext cx="11095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3 7 8 9</a:t>
              </a:r>
              <a:endParaRPr lang="vi-VN" sz="2000" dirty="0"/>
            </a:p>
          </p:txBody>
        </p:sp>
        <p:cxnSp>
          <p:nvCxnSpPr>
            <p:cNvPr id="55" name="Straight Connector 54"/>
            <p:cNvCxnSpPr/>
            <p:nvPr/>
          </p:nvCxnSpPr>
          <p:spPr>
            <a:xfrm flipH="1">
              <a:off x="2173817" y="1952270"/>
              <a:ext cx="0" cy="10058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2173817" y="2395461"/>
              <a:ext cx="90949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2312918" y="1955944"/>
              <a:ext cx="9186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2 3 1</a:t>
              </a:r>
              <a:endParaRPr lang="vi-VN" sz="2000" dirty="0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457758" y="3448744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</a:t>
            </a:r>
            <a:endParaRPr lang="vi-VN" sz="20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4664533" y="3448744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6</a:t>
            </a:r>
            <a:endParaRPr lang="vi-VN" sz="20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3342938" y="3300694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</a:t>
            </a:r>
            <a:endParaRPr lang="vi-VN" sz="2000" dirty="0"/>
          </a:p>
        </p:txBody>
      </p:sp>
      <p:sp>
        <p:nvSpPr>
          <p:cNvPr id="61" name="TextBox 60"/>
          <p:cNvSpPr txBox="1"/>
          <p:nvPr/>
        </p:nvSpPr>
        <p:spPr>
          <a:xfrm>
            <a:off x="3559317" y="3300694"/>
            <a:ext cx="416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</a:t>
            </a:r>
            <a:endParaRPr lang="vi-VN" sz="2000" dirty="0"/>
          </a:p>
        </p:txBody>
      </p:sp>
      <p:cxnSp>
        <p:nvCxnSpPr>
          <p:cNvPr id="62" name="Straight Connector 61"/>
          <p:cNvCxnSpPr/>
          <p:nvPr/>
        </p:nvCxnSpPr>
        <p:spPr>
          <a:xfrm>
            <a:off x="3306970" y="3800346"/>
            <a:ext cx="7315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543272" y="3894494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4</a:t>
            </a:r>
            <a:endParaRPr lang="vi-VN" sz="2000" dirty="0"/>
          </a:p>
        </p:txBody>
      </p:sp>
      <p:sp>
        <p:nvSpPr>
          <p:cNvPr id="64" name="TextBox 63"/>
          <p:cNvSpPr txBox="1"/>
          <p:nvPr/>
        </p:nvSpPr>
        <p:spPr>
          <a:xfrm>
            <a:off x="3746227" y="3894494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7</a:t>
            </a:r>
            <a:endParaRPr lang="vi-VN" sz="2000" dirty="0"/>
          </a:p>
        </p:txBody>
      </p:sp>
      <p:sp>
        <p:nvSpPr>
          <p:cNvPr id="65" name="TextBox 64"/>
          <p:cNvSpPr txBox="1"/>
          <p:nvPr/>
        </p:nvSpPr>
        <p:spPr>
          <a:xfrm>
            <a:off x="3946103" y="3894494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9</a:t>
            </a:r>
            <a:endParaRPr lang="vi-VN" sz="2000" dirty="0"/>
          </a:p>
        </p:txBody>
      </p:sp>
      <p:sp>
        <p:nvSpPr>
          <p:cNvPr id="66" name="TextBox 65"/>
          <p:cNvSpPr txBox="1"/>
          <p:nvPr/>
        </p:nvSpPr>
        <p:spPr>
          <a:xfrm>
            <a:off x="3734830" y="4264069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8</a:t>
            </a:r>
            <a:endParaRPr lang="vi-VN" sz="2000" dirty="0"/>
          </a:p>
        </p:txBody>
      </p:sp>
      <p:sp>
        <p:nvSpPr>
          <p:cNvPr id="67" name="TextBox 66"/>
          <p:cNvSpPr txBox="1"/>
          <p:nvPr/>
        </p:nvSpPr>
        <p:spPr>
          <a:xfrm>
            <a:off x="3937785" y="4255502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6</a:t>
            </a:r>
            <a:endParaRPr lang="vi-VN" sz="2000" dirty="0"/>
          </a:p>
        </p:txBody>
      </p:sp>
      <p:cxnSp>
        <p:nvCxnSpPr>
          <p:cNvPr id="68" name="Straight Connector 67"/>
          <p:cNvCxnSpPr/>
          <p:nvPr/>
        </p:nvCxnSpPr>
        <p:spPr>
          <a:xfrm>
            <a:off x="3559734" y="4633643"/>
            <a:ext cx="64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946103" y="4694249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3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716372" y="4702816"/>
            <a:ext cx="259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9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782263" y="3312081"/>
            <a:ext cx="416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</a:t>
            </a:r>
            <a:endParaRPr lang="vi-VN" sz="2000" dirty="0"/>
          </a:p>
        </p:txBody>
      </p:sp>
      <p:sp>
        <p:nvSpPr>
          <p:cNvPr id="72" name="TextBox 71"/>
          <p:cNvSpPr txBox="1"/>
          <p:nvPr/>
        </p:nvSpPr>
        <p:spPr>
          <a:xfrm>
            <a:off x="3336995" y="3894494"/>
            <a:ext cx="356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</a:t>
            </a:r>
            <a:endParaRPr lang="vi-VN" sz="2000" dirty="0"/>
          </a:p>
        </p:txBody>
      </p:sp>
      <p:sp>
        <p:nvSpPr>
          <p:cNvPr id="73" name="TextBox 72"/>
          <p:cNvSpPr txBox="1"/>
          <p:nvPr/>
        </p:nvSpPr>
        <p:spPr>
          <a:xfrm>
            <a:off x="3554669" y="4255502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</a:t>
            </a:r>
            <a:endParaRPr lang="vi-VN" sz="2000" dirty="0"/>
          </a:p>
        </p:txBody>
      </p:sp>
      <p:sp>
        <p:nvSpPr>
          <p:cNvPr id="74" name="TextBox 73"/>
          <p:cNvSpPr txBox="1"/>
          <p:nvPr/>
        </p:nvSpPr>
        <p:spPr>
          <a:xfrm>
            <a:off x="3357512" y="4255502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</a:t>
            </a:r>
            <a:endParaRPr lang="vi-VN" sz="2000" dirty="0"/>
          </a:p>
        </p:txBody>
      </p:sp>
      <p:grpSp>
        <p:nvGrpSpPr>
          <p:cNvPr id="76" name="Group 75"/>
          <p:cNvGrpSpPr/>
          <p:nvPr/>
        </p:nvGrpSpPr>
        <p:grpSpPr>
          <a:xfrm>
            <a:off x="6269042" y="2853391"/>
            <a:ext cx="2028143" cy="1005840"/>
            <a:chOff x="1203408" y="1952270"/>
            <a:chExt cx="2028143" cy="1005840"/>
          </a:xfrm>
        </p:grpSpPr>
        <p:sp>
          <p:nvSpPr>
            <p:cNvPr id="77" name="TextBox 76"/>
            <p:cNvSpPr txBox="1"/>
            <p:nvPr/>
          </p:nvSpPr>
          <p:spPr>
            <a:xfrm>
              <a:off x="1203408" y="1952270"/>
              <a:ext cx="11095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smtClean="0"/>
                <a:t>9 8 4 8</a:t>
              </a:r>
              <a:endParaRPr lang="vi-VN" sz="2000" dirty="0"/>
            </a:p>
          </p:txBody>
        </p:sp>
        <p:cxnSp>
          <p:nvCxnSpPr>
            <p:cNvPr id="78" name="Straight Connector 77"/>
            <p:cNvCxnSpPr/>
            <p:nvPr/>
          </p:nvCxnSpPr>
          <p:spPr>
            <a:xfrm flipH="1">
              <a:off x="2173817" y="1952270"/>
              <a:ext cx="0" cy="10058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2173817" y="2395461"/>
              <a:ext cx="90949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TextBox 79"/>
            <p:cNvSpPr txBox="1"/>
            <p:nvPr/>
          </p:nvSpPr>
          <p:spPr>
            <a:xfrm>
              <a:off x="2312918" y="1955944"/>
              <a:ext cx="9186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smtClean="0"/>
                <a:t>3 4 5</a:t>
              </a:r>
              <a:endParaRPr lang="vi-VN" sz="2000" dirty="0"/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7378553" y="3427842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2</a:t>
            </a:r>
            <a:endParaRPr lang="vi-VN" sz="20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7585328" y="3427842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8</a:t>
            </a:r>
            <a:endParaRPr lang="vi-VN" sz="2000" b="1" dirty="0"/>
          </a:p>
        </p:txBody>
      </p:sp>
      <p:sp>
        <p:nvSpPr>
          <p:cNvPr id="83" name="TextBox 82"/>
          <p:cNvSpPr txBox="1"/>
          <p:nvPr/>
        </p:nvSpPr>
        <p:spPr>
          <a:xfrm>
            <a:off x="6263733" y="3279792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6</a:t>
            </a:r>
            <a:endParaRPr lang="vi-VN" sz="2000" dirty="0"/>
          </a:p>
        </p:txBody>
      </p:sp>
      <p:sp>
        <p:nvSpPr>
          <p:cNvPr id="84" name="TextBox 83"/>
          <p:cNvSpPr txBox="1"/>
          <p:nvPr/>
        </p:nvSpPr>
        <p:spPr>
          <a:xfrm>
            <a:off x="6480112" y="3279792"/>
            <a:ext cx="416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9</a:t>
            </a:r>
            <a:endParaRPr lang="vi-VN" sz="2000" dirty="0"/>
          </a:p>
        </p:txBody>
      </p:sp>
      <p:cxnSp>
        <p:nvCxnSpPr>
          <p:cNvPr id="85" name="Straight Connector 84"/>
          <p:cNvCxnSpPr/>
          <p:nvPr/>
        </p:nvCxnSpPr>
        <p:spPr>
          <a:xfrm>
            <a:off x="6227765" y="3779444"/>
            <a:ext cx="7315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6464067" y="3873592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9</a:t>
            </a:r>
            <a:endParaRPr lang="vi-VN" sz="2000" dirty="0"/>
          </a:p>
        </p:txBody>
      </p:sp>
      <p:sp>
        <p:nvSpPr>
          <p:cNvPr id="87" name="TextBox 86"/>
          <p:cNvSpPr txBox="1"/>
          <p:nvPr/>
        </p:nvSpPr>
        <p:spPr>
          <a:xfrm>
            <a:off x="6667022" y="3873592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4</a:t>
            </a:r>
            <a:endParaRPr lang="vi-VN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6866898" y="3873592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8</a:t>
            </a:r>
            <a:endParaRPr lang="vi-VN" sz="2000" dirty="0"/>
          </a:p>
        </p:txBody>
      </p:sp>
      <p:sp>
        <p:nvSpPr>
          <p:cNvPr id="89" name="TextBox 88"/>
          <p:cNvSpPr txBox="1"/>
          <p:nvPr/>
        </p:nvSpPr>
        <p:spPr>
          <a:xfrm>
            <a:off x="6655625" y="4243167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6</a:t>
            </a:r>
            <a:endParaRPr lang="vi-VN" sz="2000" dirty="0"/>
          </a:p>
        </p:txBody>
      </p:sp>
      <p:sp>
        <p:nvSpPr>
          <p:cNvPr id="90" name="TextBox 89"/>
          <p:cNvSpPr txBox="1"/>
          <p:nvPr/>
        </p:nvSpPr>
        <p:spPr>
          <a:xfrm>
            <a:off x="6858580" y="4234600"/>
            <a:ext cx="356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0</a:t>
            </a:r>
            <a:endParaRPr lang="vi-VN" sz="2000" dirty="0"/>
          </a:p>
        </p:txBody>
      </p:sp>
      <p:cxnSp>
        <p:nvCxnSpPr>
          <p:cNvPr id="91" name="Straight Connector 90"/>
          <p:cNvCxnSpPr>
            <a:stCxn id="97" idx="2"/>
          </p:cNvCxnSpPr>
          <p:nvPr/>
        </p:nvCxnSpPr>
        <p:spPr>
          <a:xfrm flipV="1">
            <a:off x="6401962" y="4612741"/>
            <a:ext cx="718647" cy="219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6866898" y="4673347"/>
            <a:ext cx="6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8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660942" y="4660883"/>
            <a:ext cx="259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8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703058" y="3291179"/>
            <a:ext cx="416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0</a:t>
            </a:r>
            <a:endParaRPr lang="vi-VN" sz="2000" dirty="0"/>
          </a:p>
        </p:txBody>
      </p:sp>
      <p:sp>
        <p:nvSpPr>
          <p:cNvPr id="95" name="TextBox 94"/>
          <p:cNvSpPr txBox="1"/>
          <p:nvPr/>
        </p:nvSpPr>
        <p:spPr>
          <a:xfrm>
            <a:off x="6257790" y="3873592"/>
            <a:ext cx="356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</a:t>
            </a:r>
            <a:endParaRPr lang="vi-VN" sz="2000" dirty="0"/>
          </a:p>
        </p:txBody>
      </p:sp>
      <p:sp>
        <p:nvSpPr>
          <p:cNvPr id="96" name="TextBox 95"/>
          <p:cNvSpPr txBox="1"/>
          <p:nvPr/>
        </p:nvSpPr>
        <p:spPr>
          <a:xfrm>
            <a:off x="6475464" y="4234600"/>
            <a:ext cx="286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7</a:t>
            </a:r>
            <a:endParaRPr lang="vi-VN" sz="2000" dirty="0"/>
          </a:p>
        </p:txBody>
      </p:sp>
      <p:sp>
        <p:nvSpPr>
          <p:cNvPr id="97" name="TextBox 96"/>
          <p:cNvSpPr txBox="1"/>
          <p:nvPr/>
        </p:nvSpPr>
        <p:spPr>
          <a:xfrm>
            <a:off x="6278307" y="4234600"/>
            <a:ext cx="247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</a:t>
            </a:r>
            <a:endParaRPr lang="vi-VN" sz="2000" dirty="0"/>
          </a:p>
        </p:txBody>
      </p:sp>
      <p:sp>
        <p:nvSpPr>
          <p:cNvPr id="98" name="TextBox 97"/>
          <p:cNvSpPr txBox="1"/>
          <p:nvPr/>
        </p:nvSpPr>
        <p:spPr>
          <a:xfrm>
            <a:off x="6451738" y="4660883"/>
            <a:ext cx="259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FF0000"/>
                </a:solidFill>
              </a:rPr>
              <a:t>1</a:t>
            </a:r>
            <a:endParaRPr lang="vi-VN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89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  <p:bldP spid="22" grpId="0"/>
      <p:bldP spid="23" grpId="0"/>
      <p:bldP spid="59" grpId="0"/>
      <p:bldP spid="60" grpId="0"/>
      <p:bldP spid="61" grpId="0"/>
      <p:bldP spid="63" grpId="0"/>
      <p:bldP spid="65" grpId="0"/>
      <p:bldP spid="66" grpId="0"/>
      <p:bldP spid="67" grpId="0"/>
      <p:bldP spid="69" grpId="0"/>
      <p:bldP spid="70" grpId="0"/>
      <p:bldP spid="71" grpId="0"/>
      <p:bldP spid="72" grpId="0"/>
      <p:bldP spid="73" grpId="0"/>
      <p:bldP spid="74" grpId="0"/>
      <p:bldP spid="82" grpId="0"/>
      <p:bldP spid="83" grpId="0"/>
      <p:bldP spid="84" grpId="0"/>
      <p:bldP spid="86" grpId="0"/>
      <p:bldP spid="88" grpId="0"/>
      <p:bldP spid="89" grpId="0"/>
      <p:bldP spid="90" grpId="0"/>
      <p:bldP spid="92" grpId="0"/>
      <p:bldP spid="93" grpId="0"/>
      <p:bldP spid="94" grpId="0"/>
      <p:bldP spid="95" grpId="0"/>
      <p:bldP spid="96" grpId="0"/>
      <p:bldP spid="97" grpId="0"/>
      <p:bldP spid="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41248" y="460214"/>
            <a:ext cx="346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chemeClr val="bg1"/>
                </a:solidFill>
              </a:rPr>
              <a:t>LUYỆN TẬP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25605"/>
            <a:ext cx="8887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1.57.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54480" y="1907224"/>
            <a:ext cx="549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21</a:t>
            </a:r>
            <a:r>
              <a:rPr lang="fr-FR" sz="2000"/>
              <a:t>. </a:t>
            </a:r>
            <a:r>
              <a:rPr lang="fr-FR" sz="2000" smtClean="0"/>
              <a:t>[(1 </a:t>
            </a:r>
            <a:r>
              <a:rPr lang="fr-FR" sz="2000" dirty="0"/>
              <a:t>245 + 987 ) : 2</a:t>
            </a:r>
            <a:r>
              <a:rPr lang="fr-FR" sz="2000" baseline="30000" dirty="0"/>
              <a:t>3</a:t>
            </a:r>
            <a:r>
              <a:rPr lang="fr-FR" sz="2000" dirty="0"/>
              <a:t> – 15 . 12] + 21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375952" y="2350947"/>
            <a:ext cx="72420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457200" algn="just">
              <a:lnSpc>
                <a:spcPct val="150000"/>
              </a:lnSpc>
              <a:spcAft>
                <a:spcPts val="800"/>
              </a:spcAft>
            </a:pPr>
            <a:r>
              <a:rPr lang="fr-FR" sz="2000" b="1" dirty="0">
                <a:latin typeface="+mn-lt"/>
                <a:ea typeface="Calibri" panose="020F0502020204030204" pitchFamily="34" charset="0"/>
              </a:rPr>
              <a:t>= 21 . [ 2232 : 8 – 180 ] + </a:t>
            </a:r>
            <a:r>
              <a:rPr lang="fr-FR" sz="2000" b="1" dirty="0" smtClean="0">
                <a:latin typeface="+mn-lt"/>
                <a:ea typeface="Calibri" panose="020F0502020204030204" pitchFamily="34" charset="0"/>
              </a:rPr>
              <a:t>21</a:t>
            </a:r>
            <a:endParaRPr lang="en-US" sz="20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35015" y="2845324"/>
            <a:ext cx="32380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a typeface="Calibri" panose="020F0502020204030204" pitchFamily="34" charset="0"/>
              </a:rPr>
              <a:t>= 21 . [ 279 – 180 ] + </a:t>
            </a:r>
            <a:r>
              <a:rPr lang="en-US" sz="2000" b="1" dirty="0" smtClean="0">
                <a:ea typeface="Calibri" panose="020F0502020204030204" pitchFamily="34" charset="0"/>
              </a:rPr>
              <a:t>21</a:t>
            </a:r>
            <a:endParaRPr lang="en-US" sz="2000" b="1" dirty="0"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678322" y="3296089"/>
            <a:ext cx="23963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a typeface="Calibri" panose="020F0502020204030204" pitchFamily="34" charset="0"/>
              </a:rPr>
              <a:t> = 21. 99 + </a:t>
            </a:r>
            <a:r>
              <a:rPr lang="en-US" sz="2000" b="1" dirty="0" smtClean="0">
                <a:ea typeface="Calibri" panose="020F0502020204030204" pitchFamily="34" charset="0"/>
              </a:rPr>
              <a:t>21</a:t>
            </a:r>
            <a:endParaRPr lang="en-US" sz="2000" b="1" dirty="0">
              <a:ea typeface="Calibri" panose="020F050202020403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678322" y="3850069"/>
            <a:ext cx="22113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a typeface="Calibri" panose="020F0502020204030204" pitchFamily="34" charset="0"/>
              </a:rPr>
              <a:t> </a:t>
            </a:r>
            <a:r>
              <a:rPr lang="en-US" sz="2000" b="1">
                <a:ea typeface="Calibri" panose="020F0502020204030204" pitchFamily="34" charset="0"/>
              </a:rPr>
              <a:t>= </a:t>
            </a:r>
            <a:r>
              <a:rPr lang="en-US" sz="2000" b="1" smtClean="0">
                <a:ea typeface="Calibri" panose="020F0502020204030204" pitchFamily="34" charset="0"/>
              </a:rPr>
              <a:t>21. (99 </a:t>
            </a:r>
            <a:r>
              <a:rPr lang="en-US" sz="2000" b="1" dirty="0">
                <a:ea typeface="Calibri" panose="020F0502020204030204" pitchFamily="34" charset="0"/>
              </a:rPr>
              <a:t>+ 1</a:t>
            </a:r>
            <a:r>
              <a:rPr lang="en-US" sz="2000" b="1" dirty="0" smtClean="0">
                <a:ea typeface="Calibri" panose="020F0502020204030204" pitchFamily="34" charset="0"/>
              </a:rPr>
              <a:t>)</a:t>
            </a:r>
            <a:endParaRPr lang="en-US" sz="2000" b="1" dirty="0">
              <a:ea typeface="Calibri" panose="020F050202020403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654805" y="4404067"/>
            <a:ext cx="26700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ea typeface="Calibri" panose="020F0502020204030204" pitchFamily="34" charset="0"/>
              </a:rPr>
              <a:t> = 21 . 100 = 2100</a:t>
            </a:r>
          </a:p>
        </p:txBody>
      </p:sp>
    </p:spTree>
    <p:extLst>
      <p:ext uri="{BB962C8B-B14F-4D97-AF65-F5344CB8AC3E}">
        <p14:creationId xmlns:p14="http://schemas.microsoft.com/office/powerpoint/2010/main" val="219138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4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0" y="1325605"/>
            <a:ext cx="888796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</a:rPr>
              <a:t>1.58. </a:t>
            </a:r>
            <a:r>
              <a:rPr lang="en-US" sz="2000" dirty="0" err="1" smtClean="0"/>
              <a:t>Khối</a:t>
            </a:r>
            <a:r>
              <a:rPr lang="en-US" sz="2000" dirty="0" smtClean="0"/>
              <a:t> 6 </a:t>
            </a:r>
            <a:r>
              <a:rPr lang="en-US" sz="2000" dirty="0" err="1" smtClean="0"/>
              <a:t>có</a:t>
            </a:r>
            <a:r>
              <a:rPr lang="en-US" sz="2000" dirty="0" smtClean="0"/>
              <a:t> 320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tham</a:t>
            </a:r>
            <a:r>
              <a:rPr lang="en-US" sz="2000" dirty="0" smtClean="0"/>
              <a:t> </a:t>
            </a:r>
            <a:r>
              <a:rPr lang="en-US" sz="2000" dirty="0" err="1" smtClean="0"/>
              <a:t>quan</a:t>
            </a:r>
            <a:r>
              <a:rPr lang="en-US" sz="2000" dirty="0" smtClean="0"/>
              <a:t>. </a:t>
            </a:r>
            <a:r>
              <a:rPr lang="en-US" sz="2000" dirty="0" err="1" smtClean="0"/>
              <a:t>Nhà</a:t>
            </a:r>
            <a:r>
              <a:rPr lang="en-US" sz="2000" dirty="0" smtClean="0"/>
              <a:t> </a:t>
            </a:r>
            <a:r>
              <a:rPr lang="en-US" sz="2000" dirty="0" err="1" smtClean="0"/>
              <a:t>trường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thuê</a:t>
            </a:r>
            <a:r>
              <a:rPr lang="en-US" sz="2000" dirty="0" smtClean="0"/>
              <a:t> </a:t>
            </a:r>
            <a:r>
              <a:rPr lang="en-US" sz="2000" dirty="0" err="1" smtClean="0"/>
              <a:t>ít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 ô </a:t>
            </a:r>
            <a:r>
              <a:rPr lang="en-US" sz="2000" dirty="0" err="1" smtClean="0"/>
              <a:t>tô</a:t>
            </a:r>
            <a:r>
              <a:rPr lang="en-US" sz="2000" dirty="0" smtClean="0"/>
              <a:t> 45 </a:t>
            </a:r>
            <a:r>
              <a:rPr lang="en-US" sz="2000" dirty="0" err="1" smtClean="0"/>
              <a:t>chỗ</a:t>
            </a:r>
            <a:r>
              <a:rPr lang="en-US" sz="2000" dirty="0" smtClean="0"/>
              <a:t> </a:t>
            </a:r>
            <a:r>
              <a:rPr lang="en-US" sz="2000" dirty="0" err="1" smtClean="0"/>
              <a:t>ngồi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đủ</a:t>
            </a:r>
            <a:r>
              <a:rPr lang="en-US" sz="2000" dirty="0" smtClean="0"/>
              <a:t> </a:t>
            </a:r>
            <a:r>
              <a:rPr lang="en-US" sz="2000" dirty="0" err="1" smtClean="0"/>
              <a:t>chỗ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tất</a:t>
            </a:r>
            <a:r>
              <a:rPr lang="en-US" sz="2000" dirty="0" smtClean="0"/>
              <a:t> </a:t>
            </a:r>
            <a:r>
              <a:rPr lang="en-US" sz="2000" dirty="0" err="1" smtClean="0"/>
              <a:t>cả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/>
              <a:t>?</a:t>
            </a:r>
            <a:endParaRPr lang="en-US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04672" y="524265"/>
            <a:ext cx="2657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VẬN DỤNG</a:t>
            </a:r>
            <a:endParaRPr lang="vi-VN" sz="28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79520" y="2362330"/>
            <a:ext cx="113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5" name="Rectangle 4"/>
          <p:cNvSpPr/>
          <p:nvPr/>
        </p:nvSpPr>
        <p:spPr>
          <a:xfrm>
            <a:off x="14446" y="3047778"/>
            <a:ext cx="30495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320 = 45 . 7 + </a:t>
            </a:r>
            <a:r>
              <a:rPr lang="fr-FR" sz="2000" dirty="0" smtClean="0">
                <a:latin typeface="+mn-lt"/>
                <a:ea typeface="Calibri" panose="020F0502020204030204" pitchFamily="34" charset="0"/>
              </a:rPr>
              <a:t>5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4446" y="3778637"/>
            <a:ext cx="80089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ea typeface="Calibri" panose="020F0502020204030204" pitchFamily="34" charset="0"/>
              </a:rPr>
              <a:t>=&gt; </a:t>
            </a:r>
            <a:r>
              <a:rPr lang="fr-FR" sz="2000" dirty="0" err="1">
                <a:ea typeface="Calibri" panose="020F0502020204030204" pitchFamily="34" charset="0"/>
              </a:rPr>
              <a:t>Nhà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trường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cần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thuê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ít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nhất</a:t>
            </a:r>
            <a:r>
              <a:rPr lang="fr-FR" sz="2000" dirty="0">
                <a:ea typeface="Calibri" panose="020F0502020204030204" pitchFamily="34" charset="0"/>
              </a:rPr>
              <a:t> 7 + 1 = 8 </a:t>
            </a:r>
            <a:r>
              <a:rPr lang="fr-FR" sz="2000" err="1">
                <a:ea typeface="Calibri" panose="020F0502020204030204" pitchFamily="34" charset="0"/>
              </a:rPr>
              <a:t>xe</a:t>
            </a:r>
            <a:r>
              <a:rPr lang="fr-FR" sz="2000">
                <a:ea typeface="Calibri" panose="020F0502020204030204" pitchFamily="34" charset="0"/>
              </a:rPr>
              <a:t> </a:t>
            </a:r>
            <a:r>
              <a:rPr lang="fr-FR" sz="2000" smtClean="0">
                <a:ea typeface="Calibri" panose="020F0502020204030204" pitchFamily="34" charset="0"/>
              </a:rPr>
              <a:t>để </a:t>
            </a:r>
            <a:r>
              <a:rPr lang="fr-FR" sz="2000" dirty="0" err="1">
                <a:ea typeface="Calibri" panose="020F0502020204030204" pitchFamily="34" charset="0"/>
              </a:rPr>
              <a:t>đủ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chỗ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ngồi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cho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tất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cả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học</a:t>
            </a:r>
            <a:r>
              <a:rPr lang="fr-FR" sz="2000" dirty="0">
                <a:ea typeface="Calibri" panose="020F0502020204030204" pitchFamily="34" charset="0"/>
              </a:rPr>
              <a:t> </a:t>
            </a:r>
            <a:r>
              <a:rPr lang="fr-FR" sz="2000" dirty="0" err="1">
                <a:ea typeface="Calibri" panose="020F0502020204030204" pitchFamily="34" charset="0"/>
              </a:rPr>
              <a:t>sinh</a:t>
            </a:r>
            <a:r>
              <a:rPr lang="fr-FR" sz="2000" dirty="0">
                <a:ea typeface="Calibri" panose="020F0502020204030204" pitchFamily="34" charset="0"/>
              </a:rPr>
              <a:t>.</a:t>
            </a:r>
            <a:endParaRPr lang="en-US" sz="2000" dirty="0">
              <a:ea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616" y="1892968"/>
            <a:ext cx="2594857" cy="170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sp>
        <p:nvSpPr>
          <p:cNvPr id="6" name="Google Shape;891;p46"/>
          <p:cNvSpPr/>
          <p:nvPr/>
        </p:nvSpPr>
        <p:spPr>
          <a:xfrm>
            <a:off x="217073" y="576678"/>
            <a:ext cx="347787" cy="303492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21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41248" y="543756"/>
            <a:ext cx="4681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HƯỚNG DẪN VỀ NHÀ</a:t>
            </a:r>
            <a:endParaRPr lang="vi-VN" sz="24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7073" y="1749749"/>
            <a:ext cx="868308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+mn-lt"/>
                <a:ea typeface="Calibri" panose="020F0502020204030204" pitchFamily="34" charset="0"/>
              </a:rPr>
              <a:t>- Ôn lại toàn bộ nội dung kiến thức đã học.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400" dirty="0">
                <a:latin typeface="+mn-lt"/>
                <a:ea typeface="Calibri" panose="020F0502020204030204" pitchFamily="34" charset="0"/>
              </a:rPr>
              <a:t>- Hoàn thành nốt các bài tập còn thiếu trên lớp.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-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Tìm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hiểu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trước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chương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mới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đọc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trước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mới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“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Quan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hệ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chia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hết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tính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chất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”.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50062" y="880170"/>
            <a:ext cx="2355338" cy="146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1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8565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77"/>
          <a:stretch/>
        </p:blipFill>
        <p:spPr>
          <a:xfrm>
            <a:off x="6773684" y="0"/>
            <a:ext cx="2370316" cy="16517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240" y="3247424"/>
            <a:ext cx="1851160" cy="18960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2469378" cy="165175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clrChange>
              <a:clrFrom>
                <a:srgbClr val="ACD2DD"/>
              </a:clrFrom>
              <a:clrTo>
                <a:srgbClr val="ACD2D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29" y="4121828"/>
            <a:ext cx="1744066" cy="1021672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559684" y="1463280"/>
            <a:ext cx="7058316" cy="2658547"/>
            <a:chOff x="661308" y="1463280"/>
            <a:chExt cx="7058316" cy="2658547"/>
          </a:xfrm>
        </p:grpSpPr>
        <p:sp>
          <p:nvSpPr>
            <p:cNvPr id="18" name="Rectangle 17"/>
            <p:cNvSpPr/>
            <p:nvPr/>
          </p:nvSpPr>
          <p:spPr>
            <a:xfrm>
              <a:off x="661308" y="1877548"/>
              <a:ext cx="7058316" cy="110114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5400" b="1" cap="none" spc="0" dirty="0" smtClean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THUYẾT TRÌNH</a:t>
              </a:r>
              <a:endPara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21" name="Google Shape;431;p35"/>
            <p:cNvGrpSpPr/>
            <p:nvPr/>
          </p:nvGrpSpPr>
          <p:grpSpPr>
            <a:xfrm>
              <a:off x="888016" y="1463280"/>
              <a:ext cx="6729984" cy="2658547"/>
              <a:chOff x="2300899" y="1241129"/>
              <a:chExt cx="4542205" cy="2661224"/>
            </a:xfrm>
          </p:grpSpPr>
          <p:sp>
            <p:nvSpPr>
              <p:cNvPr id="22" name="Google Shape;432;p35"/>
              <p:cNvSpPr/>
              <p:nvPr/>
            </p:nvSpPr>
            <p:spPr>
              <a:xfrm>
                <a:off x="2672349" y="1241129"/>
                <a:ext cx="3797910" cy="2542169"/>
              </a:xfrm>
              <a:custGeom>
                <a:avLst/>
                <a:gdLst/>
                <a:ahLst/>
                <a:cxnLst/>
                <a:rect l="l" t="t" r="r" b="b"/>
                <a:pathLst>
                  <a:path w="5161606" h="3454973" extrusionOk="0">
                    <a:moveTo>
                      <a:pt x="4992053" y="0"/>
                    </a:moveTo>
                    <a:lnTo>
                      <a:pt x="170498" y="0"/>
                    </a:lnTo>
                    <a:cubicBezTo>
                      <a:pt x="76200" y="0"/>
                      <a:pt x="0" y="76143"/>
                      <a:pt x="0" y="170369"/>
                    </a:cubicBezTo>
                    <a:lnTo>
                      <a:pt x="0" y="3396915"/>
                    </a:lnTo>
                    <a:cubicBezTo>
                      <a:pt x="0" y="3429275"/>
                      <a:pt x="26670" y="3454973"/>
                      <a:pt x="58102" y="3454973"/>
                    </a:cubicBezTo>
                    <a:lnTo>
                      <a:pt x="5103495" y="3454973"/>
                    </a:lnTo>
                    <a:cubicBezTo>
                      <a:pt x="5135880" y="3454973"/>
                      <a:pt x="5161598" y="3428324"/>
                      <a:pt x="5161598" y="3396915"/>
                    </a:cubicBezTo>
                    <a:lnTo>
                      <a:pt x="5161598" y="170369"/>
                    </a:lnTo>
                    <a:cubicBezTo>
                      <a:pt x="5162550" y="76143"/>
                      <a:pt x="5086350" y="0"/>
                      <a:pt x="4992053" y="0"/>
                    </a:cubicBezTo>
                    <a:close/>
                    <a:moveTo>
                      <a:pt x="4981575" y="3245581"/>
                    </a:moveTo>
                    <a:lnTo>
                      <a:pt x="190500" y="3245581"/>
                    </a:lnTo>
                    <a:lnTo>
                      <a:pt x="190500" y="199874"/>
                    </a:lnTo>
                    <a:lnTo>
                      <a:pt x="4981575" y="199874"/>
                    </a:lnTo>
                    <a:lnTo>
                      <a:pt x="4981575" y="324558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433;p35"/>
              <p:cNvSpPr/>
              <p:nvPr/>
            </p:nvSpPr>
            <p:spPr>
              <a:xfrm>
                <a:off x="2300899" y="3832321"/>
                <a:ext cx="4542205" cy="70032"/>
              </a:xfrm>
              <a:custGeom>
                <a:avLst/>
                <a:gdLst/>
                <a:ahLst/>
                <a:cxnLst/>
                <a:rect l="l" t="t" r="r" b="b"/>
                <a:pathLst>
                  <a:path w="6173152" h="95178" extrusionOk="0">
                    <a:moveTo>
                      <a:pt x="0" y="0"/>
                    </a:moveTo>
                    <a:cubicBezTo>
                      <a:pt x="0" y="0"/>
                      <a:pt x="129540" y="95178"/>
                      <a:pt x="450533" y="95178"/>
                    </a:cubicBezTo>
                    <a:lnTo>
                      <a:pt x="5817870" y="95178"/>
                    </a:lnTo>
                    <a:cubicBezTo>
                      <a:pt x="5948363" y="95178"/>
                      <a:pt x="6173153" y="0"/>
                      <a:pt x="617315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434;p35"/>
              <p:cNvSpPr/>
              <p:nvPr/>
            </p:nvSpPr>
            <p:spPr>
              <a:xfrm>
                <a:off x="2300899" y="3776295"/>
                <a:ext cx="4541505" cy="56025"/>
              </a:xfrm>
              <a:custGeom>
                <a:avLst/>
                <a:gdLst/>
                <a:ahLst/>
                <a:cxnLst/>
                <a:rect l="l" t="t" r="r" b="b"/>
                <a:pathLst>
                  <a:path w="6172200" h="76142" extrusionOk="0">
                    <a:moveTo>
                      <a:pt x="0" y="76143"/>
                    </a:moveTo>
                    <a:lnTo>
                      <a:pt x="6172200" y="76143"/>
                    </a:lnTo>
                    <a:lnTo>
                      <a:pt x="61722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435;p35"/>
              <p:cNvSpPr/>
              <p:nvPr/>
            </p:nvSpPr>
            <p:spPr>
              <a:xfrm>
                <a:off x="4235243" y="3776295"/>
                <a:ext cx="665106" cy="35016"/>
              </a:xfrm>
              <a:custGeom>
                <a:avLst/>
                <a:gdLst/>
                <a:ahLst/>
                <a:cxnLst/>
                <a:rect l="l" t="t" r="r" b="b"/>
                <a:pathLst>
                  <a:path w="903922" h="47589" extrusionOk="0">
                    <a:moveTo>
                      <a:pt x="0" y="0"/>
                    </a:moveTo>
                    <a:cubicBezTo>
                      <a:pt x="0" y="0"/>
                      <a:pt x="26670" y="47589"/>
                      <a:pt x="53340" y="47589"/>
                    </a:cubicBezTo>
                    <a:lnTo>
                      <a:pt x="850582" y="47589"/>
                    </a:lnTo>
                    <a:cubicBezTo>
                      <a:pt x="877253" y="47589"/>
                      <a:pt x="903922" y="0"/>
                      <a:pt x="90392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518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4" name="Up Ribbon 3"/>
          <p:cNvSpPr/>
          <p:nvPr/>
        </p:nvSpPr>
        <p:spPr>
          <a:xfrm>
            <a:off x="2194560" y="130845"/>
            <a:ext cx="5059680" cy="987552"/>
          </a:xfrm>
          <a:prstGeom prst="ribbon2">
            <a:avLst>
              <a:gd name="adj1" fmla="val 16667"/>
              <a:gd name="adj2" fmla="val 75000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chemeClr val="tx1"/>
                </a:solidFill>
              </a:rPr>
              <a:t>CÁC NỘI DUNG CHÍNH TRONG CHƯƠNG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88" y="1425216"/>
            <a:ext cx="46573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Hai </a:t>
            </a:r>
            <a:r>
              <a:rPr lang="en-US" sz="2000" b="1" dirty="0" err="1" smtClean="0"/>
              <a:t>cách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mô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tả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một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tập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hợp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và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ví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dụ</a:t>
            </a:r>
            <a:endParaRPr lang="vi-VN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063752" y="1425216"/>
            <a:ext cx="4041648" cy="400110"/>
          </a:xfrm>
          <a:prstGeom prst="rect">
            <a:avLst/>
          </a:prstGeom>
          <a:solidFill>
            <a:srgbClr val="F4FD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Hệ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thập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phân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và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số</a:t>
            </a:r>
            <a:r>
              <a:rPr lang="en-US" sz="2000" b="1" dirty="0" smtClean="0"/>
              <a:t> La </a:t>
            </a:r>
            <a:r>
              <a:rPr lang="en-US" sz="2000" b="1" dirty="0" err="1" smtClean="0"/>
              <a:t>Mã</a:t>
            </a:r>
            <a:endParaRPr lang="vi-VN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96896" y="2053243"/>
            <a:ext cx="4657344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err="1" smtClean="0"/>
              <a:t>Tập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hợp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các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số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nhiên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và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thứ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trong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tập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hợp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số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nhiên</a:t>
            </a:r>
            <a:endParaRPr lang="vi-VN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288" y="3501599"/>
            <a:ext cx="4218432" cy="400110"/>
          </a:xfrm>
          <a:prstGeom prst="rect">
            <a:avLst/>
          </a:prstGeom>
          <a:solidFill>
            <a:srgbClr val="FF66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Phép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cộng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phép</a:t>
            </a:r>
            <a:r>
              <a:rPr lang="en-US" sz="2000" b="1" dirty="0"/>
              <a:t> </a:t>
            </a:r>
            <a:r>
              <a:rPr lang="en-US" sz="2000" b="1" dirty="0" err="1" smtClean="0"/>
              <a:t>trừ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phép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nhân</a:t>
            </a:r>
            <a:endParaRPr lang="vi-VN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876800" y="3487206"/>
            <a:ext cx="4218432" cy="400110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Phép</a:t>
            </a:r>
            <a:r>
              <a:rPr lang="en-US" sz="2000" b="1" dirty="0" smtClean="0"/>
              <a:t> chia </a:t>
            </a:r>
            <a:r>
              <a:rPr lang="en-US" sz="2000" b="1" dirty="0" err="1" smtClean="0"/>
              <a:t>hết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và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phép</a:t>
            </a:r>
            <a:r>
              <a:rPr lang="en-US" sz="2000" b="1" dirty="0" smtClean="0"/>
              <a:t> chia </a:t>
            </a:r>
            <a:r>
              <a:rPr lang="en-US" sz="2000" b="1" dirty="0" err="1" smtClean="0"/>
              <a:t>có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dư</a:t>
            </a:r>
            <a:endParaRPr lang="vi-VN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4412148"/>
            <a:ext cx="4236720" cy="40011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Phép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nâng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lên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lũy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thừa</a:t>
            </a:r>
            <a:endParaRPr lang="vi-VN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925568" y="4394190"/>
            <a:ext cx="4169664" cy="400110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Thứ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thực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hiện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các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phép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tính</a:t>
            </a:r>
            <a:endParaRPr lang="vi-VN" sz="2000" b="1" dirty="0"/>
          </a:p>
        </p:txBody>
      </p:sp>
    </p:spTree>
    <p:extLst>
      <p:ext uri="{BB962C8B-B14F-4D97-AF65-F5344CB8AC3E}">
        <p14:creationId xmlns:p14="http://schemas.microsoft.com/office/powerpoint/2010/main" val="227644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158240" y="2422955"/>
            <a:ext cx="0" cy="46786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157484" y="1587803"/>
            <a:ext cx="2001512" cy="83515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Tập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hợp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các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số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tự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nhiên</a:t>
            </a:r>
            <a:endParaRPr lang="vi-VN" sz="18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3717548" y="1587803"/>
            <a:ext cx="5425440" cy="1463040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Hệ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thập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phân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</a:rPr>
              <a:t>Sử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dụng</a:t>
            </a:r>
            <a:r>
              <a:rPr lang="en-US" sz="1600" dirty="0" smtClean="0">
                <a:solidFill>
                  <a:schemeClr val="tx1"/>
                </a:solidFill>
              </a:rPr>
              <a:t> 10 </a:t>
            </a:r>
            <a:r>
              <a:rPr lang="en-US" sz="1600" dirty="0" err="1" smtClean="0">
                <a:solidFill>
                  <a:schemeClr val="tx1"/>
                </a:solidFill>
              </a:rPr>
              <a:t>chữ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số</a:t>
            </a:r>
            <a:r>
              <a:rPr lang="en-US" sz="1600" smtClean="0">
                <a:solidFill>
                  <a:schemeClr val="tx1"/>
                </a:solidFill>
              </a:rPr>
              <a:t>: 0; </a:t>
            </a:r>
            <a:r>
              <a:rPr lang="en-US" sz="1600" dirty="0" smtClean="0">
                <a:solidFill>
                  <a:schemeClr val="tx1"/>
                </a:solidFill>
              </a:rPr>
              <a:t>1; 2</a:t>
            </a:r>
            <a:r>
              <a:rPr lang="en-US" sz="1600" smtClean="0">
                <a:solidFill>
                  <a:schemeClr val="tx1"/>
                </a:solidFill>
              </a:rPr>
              <a:t>; 3</a:t>
            </a:r>
            <a:r>
              <a:rPr lang="en-US" sz="1600" dirty="0" smtClean="0">
                <a:solidFill>
                  <a:schemeClr val="tx1"/>
                </a:solidFill>
              </a:rPr>
              <a:t>; 4; 5; 6; 7; 8; 9.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</a:rPr>
              <a:t>Mười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đơn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vị</a:t>
            </a:r>
            <a:r>
              <a:rPr lang="en-US" sz="1600" dirty="0" smtClean="0">
                <a:solidFill>
                  <a:schemeClr val="tx1"/>
                </a:solidFill>
              </a:rPr>
              <a:t> ở </a:t>
            </a:r>
            <a:r>
              <a:rPr lang="en-US" sz="1600" err="1" smtClean="0">
                <a:solidFill>
                  <a:schemeClr val="tx1"/>
                </a:solidFill>
              </a:rPr>
              <a:t>một</a:t>
            </a:r>
            <a:r>
              <a:rPr lang="en-US" sz="1600" smtClean="0">
                <a:solidFill>
                  <a:schemeClr val="tx1"/>
                </a:solidFill>
              </a:rPr>
              <a:t> hàng </a:t>
            </a:r>
            <a:r>
              <a:rPr lang="en-US" sz="1600" dirty="0" err="1" smtClean="0">
                <a:solidFill>
                  <a:schemeClr val="tx1"/>
                </a:solidFill>
              </a:rPr>
              <a:t>thì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bằng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một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đơn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vị</a:t>
            </a:r>
            <a:r>
              <a:rPr lang="en-US" sz="1600" dirty="0" smtClean="0">
                <a:solidFill>
                  <a:schemeClr val="tx1"/>
                </a:solidFill>
              </a:rPr>
              <a:t> ở </a:t>
            </a:r>
            <a:r>
              <a:rPr lang="en-US" sz="1600" dirty="0" err="1" smtClean="0">
                <a:solidFill>
                  <a:schemeClr val="tx1"/>
                </a:solidFill>
              </a:rPr>
              <a:t>hàng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liền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trước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nó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</a:rPr>
              <a:t>Mỗi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số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tự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nhiên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đều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bằng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tổng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các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giá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trị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các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chữ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số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của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nó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158996" y="2020619"/>
            <a:ext cx="1558552" cy="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2768596" y="2020619"/>
            <a:ext cx="822960" cy="1554480"/>
            <a:chOff x="2768596" y="2020619"/>
            <a:chExt cx="822960" cy="1554480"/>
          </a:xfrm>
        </p:grpSpPr>
        <p:cxnSp>
          <p:nvCxnSpPr>
            <p:cNvPr id="15" name="Straight Connector 14"/>
            <p:cNvCxnSpPr/>
            <p:nvPr/>
          </p:nvCxnSpPr>
          <p:spPr>
            <a:xfrm flipH="1">
              <a:off x="2768596" y="2020619"/>
              <a:ext cx="0" cy="155448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2768596" y="3575099"/>
              <a:ext cx="822960" cy="0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3719572" y="3331260"/>
            <a:ext cx="5462016" cy="1463040"/>
            <a:chOff x="3681984" y="2755393"/>
            <a:chExt cx="5462016" cy="146304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Rounded Rectangle 16"/>
                <p:cNvSpPr/>
                <p:nvPr/>
              </p:nvSpPr>
              <p:spPr>
                <a:xfrm>
                  <a:off x="3681984" y="2755393"/>
                  <a:ext cx="5462016" cy="1463040"/>
                </a:xfrm>
                <a:prstGeom prst="roundRect">
                  <a:avLst/>
                </a:prstGeom>
                <a:solidFill>
                  <a:srgbClr val="FFFF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b="1" dirty="0" err="1" smtClean="0">
                      <a:solidFill>
                        <a:schemeClr val="tx1"/>
                      </a:solidFill>
                    </a:rPr>
                    <a:t>Thứ</a:t>
                  </a:r>
                  <a:r>
                    <a:rPr lang="en-US" sz="1600" b="1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</a:rPr>
                    <a:t>tự</a:t>
                  </a:r>
                  <a:r>
                    <a:rPr lang="en-US" sz="1600" b="1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</a:rPr>
                    <a:t>trong</a:t>
                  </a:r>
                  <a:r>
                    <a:rPr lang="en-US" sz="1600" b="1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</a:rPr>
                    <a:t>tập</a:t>
                  </a:r>
                  <a:r>
                    <a:rPr lang="en-US" sz="1600" b="1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</a:rPr>
                    <a:t>hợp</a:t>
                  </a:r>
                  <a:r>
                    <a:rPr lang="en-US" sz="1600" b="1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</a:rPr>
                    <a:t>các</a:t>
                  </a:r>
                  <a:r>
                    <a:rPr lang="en-US" sz="1600" b="1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</a:rPr>
                    <a:t>số</a:t>
                  </a:r>
                  <a:r>
                    <a:rPr lang="en-US" sz="1600" b="1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</a:rPr>
                    <a:t>tự</a:t>
                  </a:r>
                  <a:r>
                    <a:rPr lang="en-US" sz="1600" b="1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</a:rPr>
                    <a:t>nhiên</a:t>
                  </a:r>
                  <a:r>
                    <a:rPr lang="en-US" sz="1600" b="1" dirty="0" smtClean="0">
                      <a:solidFill>
                        <a:schemeClr val="tx1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</m:oMath>
                  </a14:m>
                  <a:endParaRPr lang="en-US" sz="1600" b="1" dirty="0" smtClean="0">
                    <a:solidFill>
                      <a:schemeClr val="tx1"/>
                    </a:solidFill>
                  </a:endParaRPr>
                </a:p>
                <a:p>
                  <a:pPr marL="342900" indent="-342900" algn="just">
                    <a:buFont typeface="Arial" panose="020B0604020202020204" pitchFamily="34" charset="0"/>
                    <a:buChar char="•"/>
                  </a:pPr>
                  <a:r>
                    <a:rPr lang="en-US" sz="1600" dirty="0" smtClean="0">
                      <a:solidFill>
                        <a:schemeClr val="tx1"/>
                      </a:solidFill>
                    </a:rPr>
                    <a:t>a </a:t>
                  </a:r>
                  <a:r>
                    <a:rPr lang="en-US" sz="1600" dirty="0" err="1" smtClean="0">
                      <a:solidFill>
                        <a:schemeClr val="tx1"/>
                      </a:solidFill>
                    </a:rPr>
                    <a:t>nhỏ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dirty="0" err="1" smtClean="0">
                      <a:solidFill>
                        <a:schemeClr val="tx1"/>
                      </a:solidFill>
                    </a:rPr>
                    <a:t>hơn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 b ( a &lt; b)</a:t>
                  </a:r>
                </a:p>
                <a:p>
                  <a:pPr algn="just"/>
                  <a:endParaRPr lang="en-US" sz="1600" dirty="0" smtClean="0">
                    <a:solidFill>
                      <a:schemeClr val="tx1"/>
                    </a:solidFill>
                  </a:endParaRPr>
                </a:p>
                <a:p>
                  <a:pPr algn="just"/>
                  <a:endParaRPr lang="en-US" sz="1600" dirty="0" smtClean="0">
                    <a:solidFill>
                      <a:schemeClr val="tx1"/>
                    </a:solidFill>
                  </a:endParaRPr>
                </a:p>
                <a:p>
                  <a:pPr marL="285750" indent="-285750" algn="just">
                    <a:buFont typeface="Arial" panose="020B0604020202020204" pitchFamily="34" charset="0"/>
                    <a:buChar char="•"/>
                  </a:pPr>
                  <a:r>
                    <a:rPr lang="en-US" sz="1600" dirty="0" err="1" smtClean="0">
                      <a:solidFill>
                        <a:schemeClr val="tx1"/>
                      </a:solidFill>
                    </a:rPr>
                    <a:t>Tính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dirty="0" err="1" smtClean="0">
                      <a:solidFill>
                        <a:schemeClr val="tx1"/>
                      </a:solidFill>
                    </a:rPr>
                    <a:t>chất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dirty="0" err="1" smtClean="0">
                      <a:solidFill>
                        <a:schemeClr val="tx1"/>
                      </a:solidFill>
                    </a:rPr>
                    <a:t>bắc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dirty="0" err="1" smtClean="0">
                      <a:solidFill>
                        <a:schemeClr val="tx1"/>
                      </a:solidFill>
                    </a:rPr>
                    <a:t>cầu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: a </a:t>
                  </a:r>
                  <a14:m>
                    <m:oMath xmlns:m="http://schemas.openxmlformats.org/officeDocument/2006/math">
                      <m:r>
                        <a:rPr lang="en-US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sz="1600" dirty="0" smtClean="0">
                      <a:solidFill>
                        <a:schemeClr val="tx1"/>
                      </a:solidFill>
                    </a:rPr>
                    <a:t> b </a:t>
                  </a:r>
                  <a:r>
                    <a:rPr lang="en-US" sz="1600" dirty="0" err="1" smtClean="0">
                      <a:solidFill>
                        <a:schemeClr val="tx1"/>
                      </a:solidFill>
                    </a:rPr>
                    <a:t>và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 b </a:t>
                  </a:r>
                  <a14:m>
                    <m:oMath xmlns:m="http://schemas.openxmlformats.org/officeDocument/2006/math">
                      <m:r>
                        <a:rPr lang="en-US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sz="1600" dirty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c </a:t>
                  </a:r>
                  <a:r>
                    <a:rPr lang="en-US" sz="1600" dirty="0" err="1" smtClean="0">
                      <a:solidFill>
                        <a:schemeClr val="tx1"/>
                      </a:solidFill>
                    </a:rPr>
                    <a:t>thì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 a </a:t>
                  </a:r>
                  <a14:m>
                    <m:oMath xmlns:m="http://schemas.openxmlformats.org/officeDocument/2006/math">
                      <m:r>
                        <a:rPr lang="en-US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sz="1600" dirty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c.</a:t>
                  </a:r>
                  <a:endParaRPr lang="en-US" sz="1600" dirty="0" smtClean="0">
                    <a:solidFill>
                      <a:schemeClr val="tx1"/>
                    </a:solidFill>
                  </a:endParaRPr>
                </a:p>
                <a:p>
                  <a:pPr marL="285750" indent="-285750" algn="just">
                    <a:buFont typeface="Arial" panose="020B0604020202020204" pitchFamily="34" charset="0"/>
                    <a:buChar char="•"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a </a:t>
                  </a:r>
                  <a14:m>
                    <m:oMath xmlns:m="http://schemas.openxmlformats.org/officeDocument/2006/math">
                      <m:r>
                        <a:rPr lang="en-US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</m:oMath>
                  </a14:m>
                  <a:r>
                    <a:rPr lang="en-US" sz="1600" dirty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b </a:t>
                  </a:r>
                  <a:r>
                    <a:rPr lang="en-US" sz="1600" dirty="0" err="1" smtClean="0">
                      <a:solidFill>
                        <a:schemeClr val="tx1"/>
                      </a:solidFill>
                    </a:rPr>
                    <a:t>nghĩa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1600" dirty="0" err="1" smtClean="0">
                      <a:solidFill>
                        <a:schemeClr val="tx1"/>
                      </a:solidFill>
                    </a:rPr>
                    <a:t>là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: a &lt; b </a:t>
                  </a:r>
                  <a:r>
                    <a:rPr lang="en-US" sz="1600" dirty="0" err="1" smtClean="0">
                      <a:solidFill>
                        <a:schemeClr val="tx1"/>
                      </a:solidFill>
                    </a:rPr>
                    <a:t>hoặc</a:t>
                  </a:r>
                  <a:r>
                    <a:rPr lang="en-US" sz="1600" dirty="0" smtClean="0">
                      <a:solidFill>
                        <a:schemeClr val="tx1"/>
                      </a:solidFill>
                    </a:rPr>
                    <a:t> a = b. </a:t>
                  </a:r>
                </a:p>
              </p:txBody>
            </p:sp>
          </mc:Choice>
          <mc:Fallback>
            <p:sp>
              <p:nvSpPr>
                <p:cNvPr id="17" name="Rounded 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1984" y="2755393"/>
                  <a:ext cx="5462016" cy="1463040"/>
                </a:xfrm>
                <a:prstGeom prst="roundRect">
                  <a:avLst/>
                </a:prstGeom>
                <a:blipFill>
                  <a:blip r:embed="rId2"/>
                  <a:stretch>
                    <a:fillRect t="-4167" b="-875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0" name="Group 29"/>
            <p:cNvGrpSpPr/>
            <p:nvPr/>
          </p:nvGrpSpPr>
          <p:grpSpPr>
            <a:xfrm>
              <a:off x="4005071" y="3389373"/>
              <a:ext cx="5002793" cy="415285"/>
              <a:chOff x="4005071" y="3547872"/>
              <a:chExt cx="5002793" cy="494894"/>
            </a:xfrm>
          </p:grpSpPr>
          <p:cxnSp>
            <p:nvCxnSpPr>
              <p:cNvPr id="19" name="Straight Arrow Connector 18"/>
              <p:cNvCxnSpPr/>
              <p:nvPr/>
            </p:nvCxnSpPr>
            <p:spPr>
              <a:xfrm>
                <a:off x="4143256" y="3596640"/>
                <a:ext cx="4864608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" name="Oval 19"/>
              <p:cNvSpPr/>
              <p:nvPr/>
            </p:nvSpPr>
            <p:spPr>
              <a:xfrm>
                <a:off x="4120895" y="3547872"/>
                <a:ext cx="91440" cy="9144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639054" y="3547872"/>
                <a:ext cx="91440" cy="9144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5730238" y="3553968"/>
                <a:ext cx="91440" cy="9144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005071" y="3639312"/>
                <a:ext cx="414528" cy="403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>
                    <a:solidFill>
                      <a:srgbClr val="00B0F0"/>
                    </a:solidFill>
                  </a:rPr>
                  <a:t>O</a:t>
                </a:r>
                <a:endParaRPr lang="vi-VN" sz="1600" b="1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4477510" y="3601091"/>
                <a:ext cx="4145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rgbClr val="00B0F0"/>
                    </a:solidFill>
                  </a:rPr>
                  <a:t>a</a:t>
                </a:r>
                <a:endParaRPr lang="vi-VN" sz="1600" b="1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568694" y="3637147"/>
                <a:ext cx="41452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rgbClr val="00B0F0"/>
                    </a:solidFill>
                  </a:rPr>
                  <a:t>b</a:t>
                </a:r>
                <a:endParaRPr lang="vi-VN" sz="1600" b="1" dirty="0">
                  <a:solidFill>
                    <a:srgbClr val="00B0F0"/>
                  </a:solidFill>
                </a:endParaRP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ounded Rectangle 43"/>
              <p:cNvSpPr/>
              <p:nvPr/>
            </p:nvSpPr>
            <p:spPr>
              <a:xfrm>
                <a:off x="44706" y="2861978"/>
                <a:ext cx="2309362" cy="713121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=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{0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; 1; 2; 3; 4; …}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1600" baseline="30000" dirty="0" smtClean="0">
                    <a:solidFill>
                      <a:schemeClr val="tx1"/>
                    </a:solidFill>
                  </a:rPr>
                  <a:t>*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=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{1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; 2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;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3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; 4;…}</a:t>
                </a:r>
              </a:p>
            </p:txBody>
          </p:sp>
        </mc:Choice>
        <mc:Fallback>
          <p:sp>
            <p:nvSpPr>
              <p:cNvPr id="44" name="Rounded 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6" y="2861978"/>
                <a:ext cx="2309362" cy="713121"/>
              </a:xfrm>
              <a:prstGeom prst="roundRect">
                <a:avLst/>
              </a:prstGeom>
              <a:blipFill>
                <a:blip r:embed="rId3"/>
                <a:stretch>
                  <a:fillRect b="-17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278392" y="264861"/>
            <a:ext cx="8767060" cy="902208"/>
            <a:chOff x="278392" y="264861"/>
            <a:chExt cx="8767060" cy="902208"/>
          </a:xfrm>
        </p:grpSpPr>
        <p:sp>
          <p:nvSpPr>
            <p:cNvPr id="3" name="Rounded Rectangle 2"/>
            <p:cNvSpPr/>
            <p:nvPr/>
          </p:nvSpPr>
          <p:spPr>
            <a:xfrm>
              <a:off x="278392" y="429453"/>
              <a:ext cx="1438656" cy="573024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 err="1" smtClean="0"/>
                <a:t>Tập</a:t>
              </a:r>
              <a:r>
                <a:rPr lang="en-US" sz="1800" b="1" dirty="0" smtClean="0"/>
                <a:t> </a:t>
              </a:r>
              <a:r>
                <a:rPr lang="en-US" sz="1800" b="1" dirty="0" err="1" smtClean="0"/>
                <a:t>hợp</a:t>
              </a:r>
              <a:endParaRPr lang="vi-VN" sz="1800" b="1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481330" y="264861"/>
              <a:ext cx="5564122" cy="902208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/>
                  </a:solidFill>
                </a:rPr>
                <a:t>Hai </a:t>
              </a:r>
              <a:r>
                <a:rPr lang="en-US" sz="1600" b="1" dirty="0" err="1" smtClean="0">
                  <a:solidFill>
                    <a:schemeClr val="tx1"/>
                  </a:solidFill>
                </a:rPr>
                <a:t>cách</a:t>
              </a:r>
              <a:r>
                <a:rPr lang="en-US" sz="16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600" b="1" dirty="0" err="1" smtClean="0">
                  <a:solidFill>
                    <a:schemeClr val="tx1"/>
                  </a:solidFill>
                </a:rPr>
                <a:t>mô</a:t>
              </a:r>
              <a:r>
                <a:rPr lang="en-US" sz="16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600" b="1" dirty="0" err="1" smtClean="0">
                  <a:solidFill>
                    <a:schemeClr val="tx1"/>
                  </a:solidFill>
                </a:rPr>
                <a:t>tả</a:t>
              </a:r>
              <a:r>
                <a:rPr lang="en-US" sz="16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600" b="1" dirty="0" err="1" smtClean="0">
                  <a:solidFill>
                    <a:schemeClr val="tx1"/>
                  </a:solidFill>
                </a:rPr>
                <a:t>một</a:t>
              </a:r>
              <a:r>
                <a:rPr lang="en-US" sz="16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600" b="1" dirty="0" err="1" smtClean="0">
                  <a:solidFill>
                    <a:schemeClr val="tx1"/>
                  </a:solidFill>
                </a:rPr>
                <a:t>tập</a:t>
              </a:r>
              <a:r>
                <a:rPr lang="en-US" sz="16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600" b="1" dirty="0" err="1" smtClean="0">
                  <a:solidFill>
                    <a:schemeClr val="tx1"/>
                  </a:solidFill>
                </a:rPr>
                <a:t>hợp</a:t>
              </a:r>
              <a:endParaRPr lang="en-US" sz="1600" b="1" dirty="0" smtClean="0">
                <a:solidFill>
                  <a:schemeClr val="tx1"/>
                </a:solidFill>
              </a:endParaRP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1600" dirty="0" err="1" smtClean="0">
                  <a:solidFill>
                    <a:schemeClr val="tx1"/>
                  </a:solidFill>
                </a:rPr>
                <a:t>Liệt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kê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các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phần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tử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của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tập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hợp</a:t>
              </a:r>
              <a:r>
                <a:rPr lang="en-US" sz="1600" dirty="0" smtClean="0">
                  <a:solidFill>
                    <a:schemeClr val="tx1"/>
                  </a:solidFill>
                </a:rPr>
                <a:t>.</a:t>
              </a: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1600" dirty="0" err="1" smtClean="0">
                  <a:solidFill>
                    <a:schemeClr val="tx1"/>
                  </a:solidFill>
                </a:rPr>
                <a:t>Nêu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dấu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hiệu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đặc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trưng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cho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các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phần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tử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của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tập</a:t>
              </a:r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hợp</a:t>
              </a:r>
              <a:r>
                <a:rPr lang="en-US" sz="1600" dirty="0" smtClean="0">
                  <a:solidFill>
                    <a:schemeClr val="tx1"/>
                  </a:solidFill>
                </a:rPr>
                <a:t>.</a:t>
              </a:r>
            </a:p>
          </p:txBody>
        </p:sp>
        <p:cxnSp>
          <p:nvCxnSpPr>
            <p:cNvPr id="48" name="Straight Arrow Connector 47"/>
            <p:cNvCxnSpPr>
              <a:stCxn id="3" idx="3"/>
            </p:cNvCxnSpPr>
            <p:nvPr/>
          </p:nvCxnSpPr>
          <p:spPr>
            <a:xfrm>
              <a:off x="1717048" y="715965"/>
              <a:ext cx="1643097" cy="131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670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sp>
        <p:nvSpPr>
          <p:cNvPr id="3" name="Rounded Rectangle 2"/>
          <p:cNvSpPr/>
          <p:nvPr/>
        </p:nvSpPr>
        <p:spPr>
          <a:xfrm>
            <a:off x="923183" y="2193605"/>
            <a:ext cx="2269196" cy="83478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/>
              <a:t>Các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phép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toán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với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số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tự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nhiên</a:t>
            </a:r>
            <a:endParaRPr lang="vi-VN" sz="1800" b="1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2057224" y="3025541"/>
            <a:ext cx="3208" cy="27432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192379" y="2180829"/>
            <a:ext cx="1280160" cy="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4154904" y="2184859"/>
            <a:ext cx="737937" cy="1820752"/>
            <a:chOff x="2768596" y="2020619"/>
            <a:chExt cx="428657" cy="1554480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2768596" y="2020619"/>
              <a:ext cx="0" cy="155448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2768596" y="3575099"/>
              <a:ext cx="428657" cy="0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/>
              <p:cNvSpPr/>
              <p:nvPr/>
            </p:nvSpPr>
            <p:spPr>
              <a:xfrm>
                <a:off x="4417725" y="288758"/>
                <a:ext cx="4687675" cy="2261937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err="1" smtClean="0">
                    <a:solidFill>
                      <a:schemeClr val="tx1"/>
                    </a:solidFill>
                  </a:rPr>
                  <a:t>Phép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chia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hết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và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phép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chia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có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dư</a:t>
                </a:r>
                <a:endParaRPr lang="en-US" sz="1600" b="1" dirty="0" smtClean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1600" dirty="0" err="1" smtClean="0">
                    <a:solidFill>
                      <a:schemeClr val="tx1"/>
                    </a:solidFill>
                  </a:rPr>
                  <a:t>Với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a, b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</a:rPr>
                  <a:t>, b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</a:rPr>
                  <a:t> 0, ta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luôn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tìm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được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đúng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hai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số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q, r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sao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cho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a =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bq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+ r, 0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r &lt; b.</a:t>
                </a:r>
                <a:endParaRPr lang="en-US" sz="1600" dirty="0">
                  <a:solidFill>
                    <a:schemeClr val="tx1"/>
                  </a:solidFill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1600" dirty="0" err="1" smtClean="0">
                    <a:solidFill>
                      <a:schemeClr val="tx1"/>
                    </a:solidFill>
                  </a:rPr>
                  <a:t>Nếu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r = 0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thì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a : b = q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là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phép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chia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hết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1600" dirty="0" err="1">
                    <a:solidFill>
                      <a:schemeClr val="tx1"/>
                    </a:solidFill>
                  </a:rPr>
                  <a:t>Nếu</a:t>
                </a:r>
                <a:r>
                  <a:rPr lang="en-US" sz="1600" dirty="0">
                    <a:solidFill>
                      <a:schemeClr val="tx1"/>
                    </a:solidFill>
                  </a:rPr>
                  <a:t> r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</a:rPr>
                  <a:t> 0 </a:t>
                </a:r>
                <a:r>
                  <a:rPr lang="en-US" sz="1600" dirty="0" err="1">
                    <a:solidFill>
                      <a:schemeClr val="tx1"/>
                    </a:solidFill>
                  </a:rPr>
                  <a:t>thì</a:t>
                </a:r>
                <a:r>
                  <a:rPr lang="en-US" sz="1600" dirty="0">
                    <a:solidFill>
                      <a:schemeClr val="tx1"/>
                    </a:solidFill>
                  </a:rPr>
                  <a:t> a : b = </a:t>
                </a:r>
                <a:r>
                  <a:rPr lang="en-US" sz="1600">
                    <a:solidFill>
                      <a:schemeClr val="tx1"/>
                    </a:solidFill>
                  </a:rPr>
                  <a:t>q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(dư </a:t>
                </a:r>
                <a:r>
                  <a:rPr lang="en-US" sz="1600" dirty="0">
                    <a:solidFill>
                      <a:schemeClr val="tx1"/>
                    </a:solidFill>
                  </a:rPr>
                  <a:t>r) </a:t>
                </a:r>
                <a:r>
                  <a:rPr lang="en-US" sz="1600" dirty="0" err="1">
                    <a:solidFill>
                      <a:schemeClr val="tx1"/>
                    </a:solidFill>
                  </a:rPr>
                  <a:t>là</a:t>
                </a:r>
                <a:r>
                  <a:rPr lang="en-US" sz="1600" dirty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</a:rPr>
                  <a:t>phép</a:t>
                </a:r>
                <a:r>
                  <a:rPr lang="en-US" sz="1600" dirty="0">
                    <a:solidFill>
                      <a:schemeClr val="tx1"/>
                    </a:solidFill>
                  </a:rPr>
                  <a:t> chia </a:t>
                </a:r>
                <a:r>
                  <a:rPr lang="en-US" sz="1600" dirty="0" err="1">
                    <a:solidFill>
                      <a:schemeClr val="tx1"/>
                    </a:solidFill>
                  </a:rPr>
                  <a:t>có</a:t>
                </a:r>
                <a:r>
                  <a:rPr lang="en-US" sz="1600" dirty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dư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với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số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dư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là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r.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ounded 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7725" y="288758"/>
                <a:ext cx="4687675" cy="2261937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ounded Rectangle 11"/>
              <p:cNvSpPr/>
              <p:nvPr/>
            </p:nvSpPr>
            <p:spPr>
              <a:xfrm>
                <a:off x="4854610" y="2696517"/>
                <a:ext cx="4251158" cy="2320089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err="1" smtClean="0">
                    <a:solidFill>
                      <a:schemeClr val="tx1"/>
                    </a:solidFill>
                  </a:rPr>
                  <a:t>Thứ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tự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thực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hiện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các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phép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tính</a:t>
                </a:r>
                <a:endParaRPr lang="en-US" sz="1600" b="1" dirty="0" smtClean="0">
                  <a:solidFill>
                    <a:schemeClr val="tx1"/>
                  </a:solidFill>
                </a:endParaRPr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1600" dirty="0" err="1" smtClean="0">
                    <a:solidFill>
                      <a:schemeClr val="tx1"/>
                    </a:solidFill>
                  </a:rPr>
                  <a:t>Biểu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thức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không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có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dấu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ngoặc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: </a:t>
                </a:r>
              </a:p>
              <a:p>
                <a:pPr algn="just"/>
                <a:r>
                  <a:rPr lang="en-US" sz="1600" smtClean="0">
                    <a:solidFill>
                      <a:schemeClr val="tx1"/>
                    </a:solidFill>
                  </a:rPr>
                  <a:t>+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Nếu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chỉ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có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phép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nhân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, chia, ta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thực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hiện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phép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tính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theo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thứ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tự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từ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trái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sang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phải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algn="just"/>
                <a:r>
                  <a:rPr lang="en-US" sz="1600" smtClean="0">
                    <a:solidFill>
                      <a:schemeClr val="tx1"/>
                    </a:solidFill>
                  </a:rPr>
                  <a:t>+ Thực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hiện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theo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err="1" smtClean="0">
                    <a:solidFill>
                      <a:schemeClr val="tx1"/>
                    </a:solidFill>
                  </a:rPr>
                  <a:t>thứ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tự: Lũy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thừa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Nhân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, chia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</a:rPr>
                  <a:t> Cộng,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trừ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. 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1600" dirty="0" err="1" smtClean="0">
                    <a:solidFill>
                      <a:schemeClr val="tx1"/>
                    </a:solidFill>
                  </a:rPr>
                  <a:t>Biểu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thức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có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dấu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ngoặc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:</a:t>
                </a:r>
              </a:p>
              <a:p>
                <a:pPr algn="just"/>
                <a:r>
                  <a:rPr lang="en-US" sz="1600" dirty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  +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Thực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hiện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theo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thứ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tự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: ( )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</a:rPr>
                  <a:t> [ ]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</a:rPr>
                  <a:t> {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} </a:t>
                </a:r>
                <a:endParaRPr lang="en-US" sz="1600" dirty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Rounded 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610" y="2696517"/>
                <a:ext cx="4251158" cy="232008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H="1" flipV="1">
            <a:off x="2084744" y="1897608"/>
            <a:ext cx="0" cy="27432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208548" y="0"/>
            <a:ext cx="3946357" cy="1986642"/>
          </a:xfrm>
          <a:prstGeom prst="roundRect">
            <a:avLst>
              <a:gd name="adj" fmla="val 21102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Phép</a:t>
            </a:r>
            <a:r>
              <a:rPr lang="en-US" sz="1600" b="1" dirty="0" smtClean="0">
                <a:solidFill>
                  <a:schemeClr val="tx1"/>
                </a:solidFill>
              </a:rPr>
              <a:t> chia </a:t>
            </a:r>
            <a:r>
              <a:rPr lang="en-US" sz="1600" b="1" dirty="0" err="1" smtClean="0">
                <a:solidFill>
                  <a:schemeClr val="tx1"/>
                </a:solidFill>
              </a:rPr>
              <a:t>hết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và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phép</a:t>
            </a:r>
            <a:r>
              <a:rPr lang="en-US" sz="1600" b="1" dirty="0" smtClean="0">
                <a:solidFill>
                  <a:schemeClr val="tx1"/>
                </a:solidFill>
              </a:rPr>
              <a:t> chia </a:t>
            </a:r>
            <a:r>
              <a:rPr lang="en-US" sz="1600" b="1" dirty="0" err="1" smtClean="0">
                <a:solidFill>
                  <a:schemeClr val="tx1"/>
                </a:solidFill>
              </a:rPr>
              <a:t>có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dư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Nếu</a:t>
            </a:r>
            <a:r>
              <a:rPr lang="en-US" sz="1600" dirty="0" smtClean="0">
                <a:solidFill>
                  <a:schemeClr val="tx1"/>
                </a:solidFill>
              </a:rPr>
              <a:t> b + x = a </a:t>
            </a:r>
            <a:r>
              <a:rPr lang="en-US" sz="1600" dirty="0" err="1" smtClean="0">
                <a:solidFill>
                  <a:schemeClr val="tx1"/>
                </a:solidFill>
              </a:rPr>
              <a:t>thì</a:t>
            </a:r>
            <a:r>
              <a:rPr lang="en-US" sz="1600" dirty="0" smtClean="0">
                <a:solidFill>
                  <a:schemeClr val="tx1"/>
                </a:solidFill>
              </a:rPr>
              <a:t> x = a –b</a:t>
            </a:r>
          </a:p>
          <a:p>
            <a:pPr algn="just"/>
            <a:r>
              <a:rPr lang="en-US" sz="1600" i="1" dirty="0" err="1" smtClean="0">
                <a:solidFill>
                  <a:schemeClr val="tx1"/>
                </a:solidFill>
              </a:rPr>
              <a:t>Tính</a:t>
            </a:r>
            <a:r>
              <a:rPr lang="en-US" sz="1600" i="1" dirty="0" smtClean="0">
                <a:solidFill>
                  <a:schemeClr val="tx1"/>
                </a:solidFill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</a:rPr>
              <a:t>chất</a:t>
            </a:r>
            <a:endParaRPr lang="en-US" sz="1600" i="1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i="1" dirty="0" err="1" smtClean="0">
                <a:solidFill>
                  <a:schemeClr val="tx1"/>
                </a:solidFill>
              </a:rPr>
              <a:t>Giao</a:t>
            </a:r>
            <a:r>
              <a:rPr lang="en-US" sz="1600" i="1" dirty="0" smtClean="0">
                <a:solidFill>
                  <a:schemeClr val="tx1"/>
                </a:solidFill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</a:rPr>
              <a:t>hoán</a:t>
            </a:r>
            <a:r>
              <a:rPr lang="en-US" sz="1600" i="1" dirty="0" smtClean="0">
                <a:solidFill>
                  <a:schemeClr val="tx1"/>
                </a:solidFill>
              </a:rPr>
              <a:t>: </a:t>
            </a:r>
            <a:r>
              <a:rPr lang="en-US" sz="1600" dirty="0" smtClean="0">
                <a:solidFill>
                  <a:schemeClr val="tx1"/>
                </a:solidFill>
              </a:rPr>
              <a:t>a </a:t>
            </a:r>
            <a:r>
              <a:rPr lang="en-US" sz="1600" smtClean="0">
                <a:solidFill>
                  <a:schemeClr val="tx1"/>
                </a:solidFill>
              </a:rPr>
              <a:t>+ b = b + a </a:t>
            </a:r>
            <a:endParaRPr lang="en-US" sz="1600" dirty="0" smtClean="0">
              <a:solidFill>
                <a:schemeClr val="tx1"/>
              </a:solidFill>
            </a:endParaRPr>
          </a:p>
          <a:p>
            <a:pPr algn="ctr"/>
            <a:r>
              <a:rPr lang="en-US" sz="1600" i="1" dirty="0" smtClean="0">
                <a:solidFill>
                  <a:schemeClr val="tx1"/>
                </a:solidFill>
              </a:rPr>
              <a:t>ab = </a:t>
            </a:r>
            <a:r>
              <a:rPr lang="en-US" sz="1600" i="1" dirty="0" err="1" smtClean="0">
                <a:solidFill>
                  <a:schemeClr val="tx1"/>
                </a:solidFill>
              </a:rPr>
              <a:t>ba</a:t>
            </a:r>
            <a:endParaRPr lang="en-US" sz="1600" i="1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i="1" dirty="0" err="1" smtClean="0">
                <a:solidFill>
                  <a:schemeClr val="tx1"/>
                </a:solidFill>
              </a:rPr>
              <a:t>Kết</a:t>
            </a:r>
            <a:r>
              <a:rPr lang="en-US" sz="1600" i="1" dirty="0" smtClean="0">
                <a:solidFill>
                  <a:schemeClr val="tx1"/>
                </a:solidFill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</a:rPr>
              <a:t>hợp</a:t>
            </a:r>
            <a:r>
              <a:rPr lang="en-US" sz="1600" i="1" dirty="0" smtClean="0">
                <a:solidFill>
                  <a:schemeClr val="tx1"/>
                </a:solidFill>
              </a:rPr>
              <a:t>: (a + b) + c = a </a:t>
            </a:r>
            <a:r>
              <a:rPr lang="en-US" sz="1600" i="1" smtClean="0">
                <a:solidFill>
                  <a:schemeClr val="tx1"/>
                </a:solidFill>
              </a:rPr>
              <a:t>+ (b </a:t>
            </a:r>
            <a:r>
              <a:rPr lang="en-US" sz="1600" i="1" dirty="0" smtClean="0">
                <a:solidFill>
                  <a:schemeClr val="tx1"/>
                </a:solidFill>
              </a:rPr>
              <a:t>+ c) </a:t>
            </a:r>
          </a:p>
          <a:p>
            <a:pPr algn="ctr"/>
            <a:r>
              <a:rPr lang="en-US" sz="1600" i="1" dirty="0" smtClean="0">
                <a:solidFill>
                  <a:schemeClr val="tx1"/>
                </a:solidFill>
              </a:rPr>
              <a:t>(</a:t>
            </a:r>
            <a:r>
              <a:rPr lang="en-US" sz="1600" i="1" smtClean="0">
                <a:solidFill>
                  <a:schemeClr val="tx1"/>
                </a:solidFill>
              </a:rPr>
              <a:t>ab).c = a.(bc</a:t>
            </a:r>
            <a:r>
              <a:rPr lang="en-US" sz="1600" i="1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</a:rPr>
              <a:t>Phân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phối</a:t>
            </a:r>
            <a:r>
              <a:rPr lang="en-US" sz="1600" smtClean="0">
                <a:solidFill>
                  <a:schemeClr val="tx1"/>
                </a:solidFill>
              </a:rPr>
              <a:t>: a(b </a:t>
            </a:r>
            <a:r>
              <a:rPr lang="en-US" sz="1600" dirty="0" smtClean="0">
                <a:solidFill>
                  <a:schemeClr val="tx1"/>
                </a:solidFill>
              </a:rPr>
              <a:t>+ c) = ab + ac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ounded Rectangle 25"/>
              <p:cNvSpPr/>
              <p:nvPr/>
            </p:nvSpPr>
            <p:spPr>
              <a:xfrm>
                <a:off x="1" y="3299861"/>
                <a:ext cx="3892084" cy="1716745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smtClean="0">
                    <a:solidFill>
                      <a:schemeClr val="tx1"/>
                    </a:solidFill>
                  </a:rPr>
                  <a:t>Phép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nâng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lên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lũy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thừa</a:t>
                </a:r>
                <a:endParaRPr lang="en-US" sz="1600" b="1" dirty="0" smtClean="0">
                  <a:solidFill>
                    <a:schemeClr val="tx1"/>
                  </a:solidFill>
                </a:endParaRPr>
              </a:p>
              <a:p>
                <a:pPr algn="just"/>
                <a:r>
                  <a:rPr lang="en-US" sz="1600" dirty="0" err="1" smtClean="0">
                    <a:solidFill>
                      <a:schemeClr val="tx1"/>
                    </a:solidFill>
                  </a:rPr>
                  <a:t>Lũy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thừa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bậc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n </a:t>
                </a:r>
                <a:r>
                  <a:rPr lang="en-US" sz="1600" dirty="0" err="1" smtClean="0">
                    <a:solidFill>
                      <a:schemeClr val="tx1"/>
                    </a:solidFill>
                  </a:rPr>
                  <a:t>của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a</a:t>
                </a: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30000" dirty="0" smtClean="0">
                    <a:solidFill>
                      <a:schemeClr val="tx1"/>
                    </a:solidFill>
                  </a:rPr>
                  <a:t>n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= a . a . … .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a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(</a:t>
                </a:r>
                <a:r>
                  <a:rPr lang="en-US" sz="1600" b="1" smtClean="0">
                    <a:solidFill>
                      <a:schemeClr val="tx1"/>
                    </a:solidFill>
                  </a:rPr>
                  <a:t>n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thừa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chemeClr val="tx1"/>
                    </a:solidFill>
                  </a:rPr>
                  <a:t>số</a:t>
                </a:r>
                <a:r>
                  <a:rPr lang="en-US" sz="1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="1" smtClean="0">
                    <a:solidFill>
                      <a:schemeClr val="tx1"/>
                    </a:solidFill>
                  </a:rPr>
                  <a:t>a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), n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1600" baseline="30000" dirty="0" smtClean="0">
                    <a:solidFill>
                      <a:schemeClr val="tx1"/>
                    </a:solidFill>
                  </a:rPr>
                  <a:t>*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)</a:t>
                </a:r>
                <a:endParaRPr lang="en-US" sz="1600" dirty="0">
                  <a:solidFill>
                    <a:schemeClr val="tx1"/>
                  </a:solidFill>
                </a:endParaRPr>
              </a:p>
              <a:p>
                <a:pPr algn="just"/>
                <a:r>
                  <a:rPr lang="en-US" sz="1600" dirty="0" smtClean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30000" dirty="0" smtClean="0">
                    <a:solidFill>
                      <a:schemeClr val="tx1"/>
                    </a:solidFill>
                  </a:rPr>
                  <a:t>0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=  1</a:t>
                </a:r>
              </a:p>
              <a:p>
                <a:pPr algn="just"/>
                <a:r>
                  <a:rPr lang="en-US" sz="1600" dirty="0" smtClean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300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= a</a:t>
                </a:r>
              </a:p>
              <a:p>
                <a:pPr algn="just"/>
                <a:r>
                  <a:rPr lang="en-US" sz="1600" dirty="0" smtClean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30000" dirty="0" smtClean="0">
                    <a:solidFill>
                      <a:schemeClr val="tx1"/>
                    </a:solidFill>
                  </a:rPr>
                  <a:t>m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. a</a:t>
                </a:r>
                <a:r>
                  <a:rPr lang="en-US" sz="1600" baseline="30000" dirty="0" smtClean="0">
                    <a:solidFill>
                      <a:schemeClr val="tx1"/>
                    </a:solidFill>
                  </a:rPr>
                  <a:t>n 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= a</a:t>
                </a:r>
                <a:r>
                  <a:rPr lang="en-US" sz="1600" baseline="30000" dirty="0" smtClean="0">
                    <a:solidFill>
                      <a:schemeClr val="tx1"/>
                    </a:solidFill>
                  </a:rPr>
                  <a:t>m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baseline="30000" dirty="0" smtClean="0">
                    <a:solidFill>
                      <a:schemeClr val="tx1"/>
                    </a:solidFill>
                  </a:rPr>
                  <a:t>+n</a:t>
                </a:r>
              </a:p>
              <a:p>
                <a:pPr algn="just"/>
                <a:r>
                  <a:rPr lang="en-US" sz="1600" dirty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30000" dirty="0">
                    <a:solidFill>
                      <a:schemeClr val="tx1"/>
                    </a:solidFill>
                  </a:rPr>
                  <a:t>m</a:t>
                </a:r>
                <a:r>
                  <a:rPr lang="en-US" sz="1600" dirty="0">
                    <a:solidFill>
                      <a:schemeClr val="tx1"/>
                    </a:solidFill>
                  </a:rPr>
                  <a:t> 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: </a:t>
                </a:r>
                <a:r>
                  <a:rPr lang="en-US" sz="1600" dirty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30000" dirty="0">
                    <a:solidFill>
                      <a:schemeClr val="tx1"/>
                    </a:solidFill>
                  </a:rPr>
                  <a:t>n </a:t>
                </a:r>
                <a:r>
                  <a:rPr lang="en-US" sz="1600" dirty="0">
                    <a:solidFill>
                      <a:schemeClr val="tx1"/>
                    </a:solidFill>
                  </a:rPr>
                  <a:t>= a</a:t>
                </a:r>
                <a:r>
                  <a:rPr lang="en-US" sz="1600" baseline="30000" dirty="0">
                    <a:solidFill>
                      <a:schemeClr val="tx1"/>
                    </a:solidFill>
                  </a:rPr>
                  <a:t>m</a:t>
                </a:r>
                <a:r>
                  <a:rPr lang="en-US" sz="1600" dirty="0">
                    <a:solidFill>
                      <a:schemeClr val="tx1"/>
                    </a:solidFill>
                  </a:rPr>
                  <a:t> </a:t>
                </a:r>
                <a:r>
                  <a:rPr lang="en-US" sz="1600" baseline="30000" dirty="0" smtClean="0">
                    <a:solidFill>
                      <a:schemeClr val="tx1"/>
                    </a:solidFill>
                  </a:rPr>
                  <a:t>– </a:t>
                </a:r>
                <a:r>
                  <a:rPr lang="en-US" sz="1600" baseline="30000" smtClean="0">
                    <a:solidFill>
                      <a:schemeClr val="tx1"/>
                    </a:solidFill>
                  </a:rPr>
                  <a:t>n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 </a:t>
                </a:r>
                <a:r>
                  <a:rPr lang="en-US" sz="1600" smtClean="0">
                    <a:solidFill>
                      <a:schemeClr val="tx1"/>
                    </a:solidFill>
                  </a:rPr>
                  <a:t>(a 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≠ 0, m ≥ n)</a:t>
                </a:r>
                <a:endParaRPr lang="en-US" sz="1600" baseline="30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6" name="Rounded 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3299861"/>
                <a:ext cx="3892084" cy="1716745"/>
              </a:xfrm>
              <a:prstGeom prst="roundRect">
                <a:avLst/>
              </a:prstGeom>
              <a:blipFill>
                <a:blip r:embed="rId4"/>
                <a:stretch>
                  <a:fillRect t="-3191" b="-70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735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2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41248" y="460214"/>
            <a:ext cx="346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chemeClr val="bg1"/>
                </a:solidFill>
              </a:rPr>
              <a:t>LUYỆN TẬP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58537"/>
            <a:ext cx="7504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0070C0"/>
                </a:solidFill>
              </a:rPr>
              <a:t>1.51. </a:t>
            </a:r>
            <a:r>
              <a:rPr lang="en-US" sz="2400" dirty="0" err="1" smtClean="0"/>
              <a:t>Viết</a:t>
            </a:r>
            <a:r>
              <a:rPr lang="en-US" sz="2400" dirty="0" smtClean="0"/>
              <a:t> </a:t>
            </a:r>
            <a:r>
              <a:rPr lang="en-US" sz="2400" dirty="0" err="1" smtClean="0"/>
              <a:t>kết</a:t>
            </a:r>
            <a:r>
              <a:rPr lang="en-US" sz="2400" dirty="0" smtClean="0"/>
              <a:t>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err="1" smtClean="0"/>
              <a:t>phép</a:t>
            </a:r>
            <a:r>
              <a:rPr lang="en-US" sz="2400" smtClean="0"/>
              <a:t> </a:t>
            </a:r>
            <a:r>
              <a:rPr lang="en-US" sz="2400" smtClean="0"/>
              <a:t>tính </a:t>
            </a:r>
            <a:r>
              <a:rPr lang="en-US" sz="2400" dirty="0" err="1" smtClean="0"/>
              <a:t>dưới</a:t>
            </a:r>
            <a:r>
              <a:rPr lang="en-US" sz="2400" dirty="0" smtClean="0"/>
              <a:t> </a:t>
            </a:r>
            <a:r>
              <a:rPr lang="en-US" sz="2400" dirty="0" err="1" smtClean="0"/>
              <a:t>dạng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lũy</a:t>
            </a:r>
            <a:r>
              <a:rPr lang="en-US" sz="2400" dirty="0" smtClean="0"/>
              <a:t> </a:t>
            </a:r>
            <a:r>
              <a:rPr lang="en-US" sz="2400" dirty="0" err="1" smtClean="0"/>
              <a:t>thừa</a:t>
            </a:r>
            <a:r>
              <a:rPr lang="en-US" sz="2400" dirty="0" smtClean="0"/>
              <a:t>:</a:t>
            </a:r>
            <a:endParaRPr lang="vi-VN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113157" y="1970667"/>
            <a:ext cx="1624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a) 3</a:t>
            </a:r>
            <a:r>
              <a:rPr lang="en-US" sz="2400" baseline="30000" dirty="0" smtClean="0">
                <a:solidFill>
                  <a:schemeClr val="tx1"/>
                </a:solidFill>
              </a:rPr>
              <a:t>3 </a:t>
            </a:r>
            <a:r>
              <a:rPr lang="en-US" sz="2400" dirty="0" smtClean="0">
                <a:solidFill>
                  <a:schemeClr val="tx1"/>
                </a:solidFill>
              </a:rPr>
              <a:t>: 3</a:t>
            </a:r>
            <a:r>
              <a:rPr lang="en-US" sz="2400" baseline="30000" dirty="0" smtClean="0">
                <a:solidFill>
                  <a:schemeClr val="tx1"/>
                </a:solidFill>
              </a:rPr>
              <a:t>2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16677" y="1970666"/>
            <a:ext cx="1624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b) 5</a:t>
            </a:r>
            <a:r>
              <a:rPr lang="en-US" sz="2400" baseline="30000" dirty="0" smtClean="0">
                <a:solidFill>
                  <a:schemeClr val="tx1"/>
                </a:solidFill>
              </a:rPr>
              <a:t>4 </a:t>
            </a:r>
            <a:r>
              <a:rPr lang="en-US" sz="2400" dirty="0" smtClean="0">
                <a:solidFill>
                  <a:schemeClr val="tx1"/>
                </a:solidFill>
              </a:rPr>
              <a:t>: 5</a:t>
            </a:r>
            <a:r>
              <a:rPr lang="en-US" sz="2400" baseline="30000" dirty="0" smtClean="0">
                <a:solidFill>
                  <a:schemeClr val="tx1"/>
                </a:solidFill>
              </a:rPr>
              <a:t>2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3157" y="2456632"/>
            <a:ext cx="1624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c) 8</a:t>
            </a:r>
            <a:r>
              <a:rPr lang="en-US" sz="2400" baseline="30000" dirty="0" smtClean="0">
                <a:solidFill>
                  <a:schemeClr val="tx1"/>
                </a:solidFill>
              </a:rPr>
              <a:t>3 </a:t>
            </a:r>
            <a:r>
              <a:rPr lang="en-US" sz="2400" dirty="0" smtClean="0">
                <a:solidFill>
                  <a:schemeClr val="tx1"/>
                </a:solidFill>
              </a:rPr>
              <a:t>. 8</a:t>
            </a:r>
            <a:r>
              <a:rPr lang="en-US" sz="2400" baseline="30000" dirty="0" smtClean="0">
                <a:solidFill>
                  <a:schemeClr val="tx1"/>
                </a:solidFill>
              </a:rPr>
              <a:t>2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16677" y="2456631"/>
            <a:ext cx="2088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d) 5</a:t>
            </a:r>
            <a:r>
              <a:rPr lang="en-US" sz="2400" baseline="30000" dirty="0" smtClean="0">
                <a:solidFill>
                  <a:schemeClr val="tx1"/>
                </a:solidFill>
              </a:rPr>
              <a:t>4</a:t>
            </a:r>
            <a:r>
              <a:rPr lang="en-US" sz="2400" dirty="0" smtClean="0">
                <a:solidFill>
                  <a:schemeClr val="tx1"/>
                </a:solidFill>
              </a:rPr>
              <a:t>. 5</a:t>
            </a:r>
            <a:r>
              <a:rPr lang="en-US" sz="2400" baseline="30000" dirty="0" smtClean="0">
                <a:solidFill>
                  <a:schemeClr val="tx1"/>
                </a:solidFill>
              </a:rPr>
              <a:t>3 </a:t>
            </a:r>
            <a:r>
              <a:rPr lang="en-US" sz="2400" dirty="0" smtClean="0">
                <a:solidFill>
                  <a:schemeClr val="tx1"/>
                </a:solidFill>
              </a:rPr>
              <a:t>: 5</a:t>
            </a:r>
            <a:r>
              <a:rPr lang="en-US" sz="2400" baseline="30000" dirty="0" smtClean="0">
                <a:solidFill>
                  <a:schemeClr val="tx1"/>
                </a:solidFill>
              </a:rPr>
              <a:t>2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6768" y="2825168"/>
            <a:ext cx="1877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/>
              <a:t>Giải</a:t>
            </a:r>
            <a:r>
              <a:rPr lang="en-US" sz="2400" b="1" i="1" u="sng" dirty="0" smtClean="0"/>
              <a:t>:</a:t>
            </a:r>
            <a:endParaRPr lang="vi-VN" sz="2400" b="1" i="1" u="sng" dirty="0"/>
          </a:p>
        </p:txBody>
      </p:sp>
      <p:sp>
        <p:nvSpPr>
          <p:cNvPr id="5" name="Rectangle 4"/>
          <p:cNvSpPr/>
          <p:nvPr/>
        </p:nvSpPr>
        <p:spPr>
          <a:xfrm>
            <a:off x="318586" y="3369167"/>
            <a:ext cx="2250045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a) 3</a:t>
            </a:r>
            <a:r>
              <a:rPr lang="fr-FR" sz="2400" baseline="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3 </a:t>
            </a:r>
            <a:r>
              <a:rPr lang="fr-FR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3</a:t>
            </a:r>
            <a:r>
              <a:rPr lang="fr-FR" sz="2400" baseline="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fr-FR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fr-FR" sz="2400" baseline="30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8888" y="3289281"/>
            <a:ext cx="3352812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c) 8</a:t>
            </a:r>
            <a:r>
              <a:rPr lang="fr-FR" sz="2400" baseline="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fr-FR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8</a:t>
            </a:r>
            <a:r>
              <a:rPr lang="fr-FR" sz="2400" baseline="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sz="2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fr-FR" sz="2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fr-FR" sz="2400" baseline="30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8733" y="4144057"/>
            <a:ext cx="2061783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b)  5</a:t>
            </a:r>
            <a:r>
              <a:rPr lang="fr-FR" sz="2400" baseline="30000" dirty="0"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fr-F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 : 5</a:t>
            </a:r>
            <a:r>
              <a:rPr lang="fr-FR" sz="2400" baseline="30000" dirty="0"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fr-F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  <a:r>
              <a:rPr lang="fr-FR" sz="2400" baseline="30000" dirty="0"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31857" y="4064209"/>
            <a:ext cx="2489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d) 5</a:t>
            </a:r>
            <a:r>
              <a:rPr lang="fr-FR" sz="2400" baseline="30000" dirty="0">
                <a:ea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fr-F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400"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fr-FR" sz="2400" baseline="30000"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fr-FR" sz="2400" smtClean="0"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sz="2400" smtClean="0"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fr-FR" sz="2400" baseline="3000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sz="240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fr-FR" sz="2400" smtClean="0"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fr-FR" sz="2400" baseline="30000" smtClean="0"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  <p:bldP spid="22" grpId="0"/>
      <p:bldP spid="23" grpId="0"/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8618737" y="4686330"/>
            <a:ext cx="416541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 dirty="0"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41248" y="460214"/>
            <a:ext cx="346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chemeClr val="bg1"/>
                </a:solidFill>
              </a:rPr>
              <a:t>LUYỆN TẬP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58537"/>
            <a:ext cx="8827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</a:rPr>
              <a:t>1.52. </a:t>
            </a: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toàn</a:t>
            </a:r>
            <a:r>
              <a:rPr lang="en-US" sz="2000" dirty="0" smtClean="0"/>
              <a:t> </a:t>
            </a:r>
            <a:r>
              <a:rPr lang="en-US" sz="2000" dirty="0" err="1" smtClean="0"/>
              <a:t>phần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</a:t>
            </a:r>
            <a:r>
              <a:rPr lang="en-US" sz="2000" dirty="0" err="1" smtClean="0"/>
              <a:t>hộp</a:t>
            </a:r>
            <a:r>
              <a:rPr lang="en-US" sz="2000" dirty="0" smtClean="0"/>
              <a:t> </a:t>
            </a:r>
            <a:r>
              <a:rPr lang="en-US" sz="2000" dirty="0" err="1" smtClean="0"/>
              <a:t>chữ</a:t>
            </a:r>
            <a:r>
              <a:rPr lang="en-US" sz="2000" dirty="0" smtClean="0"/>
              <a:t> </a:t>
            </a:r>
            <a:r>
              <a:rPr lang="en-US" sz="2000" err="1" smtClean="0"/>
              <a:t>nhật</a:t>
            </a:r>
            <a:r>
              <a:rPr lang="en-US" sz="2000" smtClean="0"/>
              <a:t> </a:t>
            </a:r>
            <a:r>
              <a:rPr lang="en-US" sz="2000" smtClean="0"/>
              <a:t>(hình </a:t>
            </a:r>
            <a:r>
              <a:rPr lang="en-US" sz="2000" dirty="0" err="1" smtClean="0"/>
              <a:t>dưới</a:t>
            </a:r>
            <a:r>
              <a:rPr lang="en-US" sz="2000" dirty="0" smtClean="0"/>
              <a:t>) </a:t>
            </a:r>
            <a:r>
              <a:rPr lang="en-US" sz="2000" dirty="0" err="1" smtClean="0"/>
              <a:t>theo</a:t>
            </a:r>
            <a:r>
              <a:rPr lang="en-US" sz="2000" dirty="0" smtClean="0"/>
              <a:t> a, b, c.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</a:t>
            </a:r>
            <a:r>
              <a:rPr lang="en-US" sz="2000" dirty="0" err="1" smtClean="0"/>
              <a:t>trị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khi</a:t>
            </a:r>
            <a:r>
              <a:rPr lang="en-US" sz="2000" dirty="0" smtClean="0"/>
              <a:t> a = 5cm; b = 4 cm; c = 3cm</a:t>
            </a:r>
            <a:endParaRPr lang="vi-VN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2998226" y="2399493"/>
            <a:ext cx="1877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grpSp>
        <p:nvGrpSpPr>
          <p:cNvPr id="14" name="Group 13"/>
          <p:cNvGrpSpPr/>
          <p:nvPr/>
        </p:nvGrpSpPr>
        <p:grpSpPr>
          <a:xfrm>
            <a:off x="5916058" y="2577948"/>
            <a:ext cx="3019670" cy="1851800"/>
            <a:chOff x="5314707" y="2816352"/>
            <a:chExt cx="3709430" cy="1830199"/>
          </a:xfrm>
        </p:grpSpPr>
        <p:sp>
          <p:nvSpPr>
            <p:cNvPr id="4" name="Parallelogram 3"/>
            <p:cNvSpPr/>
            <p:nvPr/>
          </p:nvSpPr>
          <p:spPr>
            <a:xfrm>
              <a:off x="5815584" y="2816352"/>
              <a:ext cx="2913888" cy="610059"/>
            </a:xfrm>
            <a:prstGeom prst="parallelogram">
              <a:avLst>
                <a:gd name="adj" fmla="val 60973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6289611" y="2816352"/>
              <a:ext cx="0" cy="1188720"/>
            </a:xfrm>
            <a:prstGeom prst="line">
              <a:avLst/>
            </a:prstGeom>
            <a:ln w="28575" cap="flat" cmpd="sng" algn="ctr">
              <a:solidFill>
                <a:schemeClr val="accent1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815584" y="3426411"/>
              <a:ext cx="0" cy="118872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8251447" y="3426411"/>
              <a:ext cx="27067" cy="113207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8729472" y="2837721"/>
              <a:ext cx="0" cy="118872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6289611" y="4020771"/>
              <a:ext cx="2439862" cy="5541"/>
            </a:xfrm>
            <a:prstGeom prst="line">
              <a:avLst/>
            </a:prstGeom>
            <a:ln w="28575" cap="flat" cmpd="sng" algn="ctr">
              <a:solidFill>
                <a:schemeClr val="accent1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5839968" y="4043588"/>
              <a:ext cx="438603" cy="527089"/>
            </a:xfrm>
            <a:prstGeom prst="line">
              <a:avLst/>
            </a:prstGeom>
            <a:ln w="28575" cap="flat" cmpd="sng" algn="ctr">
              <a:solidFill>
                <a:schemeClr val="accent1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289554" y="4030800"/>
              <a:ext cx="437906" cy="53987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5813573" y="4599432"/>
              <a:ext cx="2475981" cy="835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5314707" y="3782575"/>
              <a:ext cx="4267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c</a:t>
              </a:r>
              <a:endParaRPr lang="vi-VN" sz="20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968777" y="4246441"/>
              <a:ext cx="4267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a</a:t>
              </a:r>
              <a:endParaRPr lang="vi-VN" sz="20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597417" y="4048695"/>
              <a:ext cx="4267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b</a:t>
              </a:r>
              <a:endParaRPr lang="vi-VN" sz="2000" dirty="0"/>
            </a:p>
          </p:txBody>
        </p:sp>
      </p:grpSp>
      <p:sp>
        <p:nvSpPr>
          <p:cNvPr id="5" name="Rectangle 4"/>
          <p:cNvSpPr/>
          <p:nvPr/>
        </p:nvSpPr>
        <p:spPr>
          <a:xfrm>
            <a:off x="29959" y="2777881"/>
            <a:ext cx="608126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fr-FR" sz="2000" baseline="-2500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tpHHCN</a:t>
            </a:r>
            <a:r>
              <a:rPr lang="fr-FR" sz="2000" baseline="-25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S</a:t>
            </a:r>
            <a:r>
              <a:rPr lang="fr-FR" sz="2000" baseline="-25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+ 2ab = Chu 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fr-FR" sz="2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+ 2ab</a:t>
            </a:r>
            <a:endParaRPr lang="fr-FR" sz="2000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=  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(a + b) . 2 . c + 2. a. </a:t>
            </a:r>
            <a:r>
              <a:rPr lang="fr-FR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18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90" y="3965881"/>
            <a:ext cx="60807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fr-FR" sz="2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5; </a:t>
            </a:r>
            <a:r>
              <a:rPr lang="fr-FR" sz="2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4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c = 3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5743" y="4538328"/>
            <a:ext cx="49932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fr-FR" sz="2000" baseline="-250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tpHHCN</a:t>
            </a:r>
            <a:r>
              <a:rPr lang="fr-FR" sz="2000" baseline="-25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(5 + 4) . 2 . 3 + 2. 5</a:t>
            </a:r>
            <a:r>
              <a:rPr lang="fr-FR" sz="2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 = 94 (cm</a:t>
            </a:r>
            <a:r>
              <a:rPr lang="fr-FR" sz="2000" baseline="30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89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41248" y="460214"/>
            <a:ext cx="346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chemeClr val="bg1"/>
                </a:solidFill>
              </a:rPr>
              <a:t>LUYỆN TẬP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84134"/>
            <a:ext cx="7504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1.53. </a:t>
            </a:r>
            <a:r>
              <a:rPr lang="en-US" sz="2000" dirty="0" err="1" smtClean="0"/>
              <a:t>Tính</a:t>
            </a:r>
            <a:r>
              <a:rPr lang="en-US" sz="2000" dirty="0"/>
              <a:t>:</a:t>
            </a:r>
            <a:endParaRPr lang="vi-VN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158496" y="1795259"/>
            <a:ext cx="2983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a) 110 – 7</a:t>
            </a:r>
            <a:r>
              <a:rPr lang="en-US" sz="2000" baseline="30000" dirty="0" smtClean="0">
                <a:solidFill>
                  <a:schemeClr val="tx1"/>
                </a:solidFill>
              </a:rPr>
              <a:t>2</a:t>
            </a:r>
            <a:r>
              <a:rPr lang="en-US" sz="2000" dirty="0" smtClean="0">
                <a:solidFill>
                  <a:schemeClr val="tx1"/>
                </a:solidFill>
              </a:rPr>
              <a:t> + 22 : 2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16675" y="1723279"/>
            <a:ext cx="32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b) 9 </a:t>
            </a:r>
            <a:r>
              <a:rPr lang="en-US" sz="2000" smtClean="0">
                <a:solidFill>
                  <a:schemeClr val="tx1"/>
                </a:solidFill>
              </a:rPr>
              <a:t>. </a:t>
            </a:r>
            <a:r>
              <a:rPr lang="en-US" sz="2000" smtClean="0">
                <a:solidFill>
                  <a:schemeClr val="tx1"/>
                </a:solidFill>
              </a:rPr>
              <a:t>(8</a:t>
            </a:r>
            <a:r>
              <a:rPr lang="en-US" sz="2000" baseline="30000" smtClean="0">
                <a:solidFill>
                  <a:schemeClr val="tx1"/>
                </a:solidFill>
              </a:rPr>
              <a:t>2</a:t>
            </a:r>
            <a:r>
              <a:rPr lang="en-US" sz="200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– 15)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8496" y="2308150"/>
            <a:ext cx="3190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c</a:t>
            </a:r>
            <a:r>
              <a:rPr lang="en-US" sz="2000" smtClean="0">
                <a:solidFill>
                  <a:schemeClr val="tx1"/>
                </a:solidFill>
              </a:rPr>
              <a:t>) </a:t>
            </a:r>
            <a:r>
              <a:rPr lang="en-US" sz="2000" smtClean="0">
                <a:solidFill>
                  <a:schemeClr val="tx1"/>
                </a:solidFill>
              </a:rPr>
              <a:t>5 . </a:t>
            </a:r>
            <a:r>
              <a:rPr lang="en-US" sz="2000" dirty="0" smtClean="0">
                <a:solidFill>
                  <a:schemeClr val="tx1"/>
                </a:solidFill>
              </a:rPr>
              <a:t>8 </a:t>
            </a:r>
            <a:r>
              <a:rPr lang="en-US" sz="2000" smtClean="0">
                <a:solidFill>
                  <a:schemeClr val="tx1"/>
                </a:solidFill>
              </a:rPr>
              <a:t>– </a:t>
            </a:r>
            <a:r>
              <a:rPr lang="en-US" sz="2000" smtClean="0">
                <a:solidFill>
                  <a:schemeClr val="tx1"/>
                </a:solidFill>
              </a:rPr>
              <a:t>(17 </a:t>
            </a:r>
            <a:r>
              <a:rPr lang="en-US" sz="2000" dirty="0" smtClean="0">
                <a:solidFill>
                  <a:schemeClr val="tx1"/>
                </a:solidFill>
              </a:rPr>
              <a:t>+ 8) : 5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16675" y="2308150"/>
            <a:ext cx="32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d) 75 : 3 + 6 .9</a:t>
            </a:r>
            <a:r>
              <a:rPr lang="en-US" sz="2000" baseline="30000" dirty="0" smtClean="0">
                <a:solidFill>
                  <a:schemeClr val="tx1"/>
                </a:solidFill>
              </a:rPr>
              <a:t>2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9371" y="2620986"/>
            <a:ext cx="1877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6" name="Rectangle 5"/>
          <p:cNvSpPr/>
          <p:nvPr/>
        </p:nvSpPr>
        <p:spPr>
          <a:xfrm>
            <a:off x="241270" y="3056933"/>
            <a:ext cx="63799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a) 110 – 7</a:t>
            </a:r>
            <a:r>
              <a:rPr lang="fr-FR" sz="2000" baseline="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+ 22 : 2 = 110 – 49 + 11 = 61 + 11 = </a:t>
            </a:r>
            <a:r>
              <a:rPr lang="fr-FR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endParaRPr lang="en-US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1270" y="3602145"/>
            <a:ext cx="49856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b) 9</a:t>
            </a:r>
            <a:r>
              <a:rPr lang="fr-FR" sz="2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(8</a:t>
            </a:r>
            <a:r>
              <a:rPr lang="fr-FR" sz="2000" baseline="30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 15) </a:t>
            </a:r>
            <a:r>
              <a:rPr lang="fr-FR" sz="2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9 .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(64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- 15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 = 9 . 49 = 441 </a:t>
            </a:r>
            <a:endParaRPr lang="en-US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1270" y="4068370"/>
            <a:ext cx="58521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sz="2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5 . 8 </a:t>
            </a:r>
            <a:r>
              <a:rPr lang="fr-FR" sz="2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(17 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+ 8) : 5 = 40 – 25 : 5 = 40 – 5 = </a:t>
            </a:r>
            <a:r>
              <a:rPr lang="fr-FR" sz="2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18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0168" y="4589502"/>
            <a:ext cx="542808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</a:tabLst>
            </a:pP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d) 75</a:t>
            </a:r>
            <a:r>
              <a:rPr lang="fr-FR" sz="200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sz="200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3 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+ 6 . 9</a:t>
            </a:r>
            <a:r>
              <a:rPr lang="fr-FR" sz="2000" baseline="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fr-FR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25 + 6. 81 = 25 + 486 = 511</a:t>
            </a:r>
            <a:endParaRPr lang="en-US" sz="20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39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  <p:bldP spid="22" grpId="0"/>
      <p:bldP spid="23" grpId="0"/>
      <p:bldP spid="4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41248" y="460214"/>
            <a:ext cx="346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chemeClr val="bg1"/>
                </a:solidFill>
              </a:rPr>
              <a:t>LUYỆN TẬP</a:t>
            </a:r>
            <a:endParaRPr lang="vi-VN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542630"/>
            <a:ext cx="8887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1.54. </a:t>
            </a:r>
            <a:r>
              <a:rPr lang="en-US" sz="2000" dirty="0" err="1" smtClean="0"/>
              <a:t>Viết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tự</a:t>
            </a:r>
            <a:r>
              <a:rPr lang="en-US" sz="2000" dirty="0" smtClean="0"/>
              <a:t> </a:t>
            </a:r>
            <a:r>
              <a:rPr lang="en-US" sz="2000" dirty="0" err="1" smtClean="0"/>
              <a:t>nhiên</a:t>
            </a:r>
            <a:r>
              <a:rPr lang="en-US" sz="2000" dirty="0" smtClean="0"/>
              <a:t> a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đây</a:t>
            </a:r>
            <a:r>
              <a:rPr lang="en-US" sz="2000" dirty="0" smtClean="0"/>
              <a:t>: </a:t>
            </a:r>
            <a:r>
              <a:rPr lang="en-US" sz="2000" dirty="0" err="1" smtClean="0"/>
              <a:t>Mười</a:t>
            </a:r>
            <a:r>
              <a:rPr lang="en-US" sz="2000" dirty="0" smtClean="0"/>
              <a:t> </a:t>
            </a:r>
            <a:r>
              <a:rPr lang="en-US" sz="2000" dirty="0" err="1" smtClean="0"/>
              <a:t>lăm</a:t>
            </a:r>
            <a:r>
              <a:rPr lang="en-US" sz="2000" dirty="0" smtClean="0"/>
              <a:t> </a:t>
            </a:r>
            <a:r>
              <a:rPr lang="en-US" sz="2000" dirty="0" err="1" smtClean="0"/>
              <a:t>tỉ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trăm</a:t>
            </a:r>
            <a:r>
              <a:rPr lang="en-US" sz="2000" dirty="0" smtClean="0"/>
              <a:t> </a:t>
            </a:r>
            <a:r>
              <a:rPr lang="en-US" sz="2000" dirty="0" err="1" smtClean="0"/>
              <a:t>sáu</a:t>
            </a:r>
            <a:r>
              <a:rPr lang="en-US" sz="2000" dirty="0" smtClean="0"/>
              <a:t> </a:t>
            </a:r>
            <a:r>
              <a:rPr lang="en-US" sz="2000" dirty="0" err="1" smtClean="0"/>
              <a:t>mươi</a:t>
            </a:r>
            <a:r>
              <a:rPr lang="en-US" sz="2000" dirty="0" smtClean="0"/>
              <a:t> </a:t>
            </a:r>
            <a:r>
              <a:rPr lang="en-US" sz="2000" dirty="0" err="1" smtClean="0"/>
              <a:t>bảy</a:t>
            </a:r>
            <a:r>
              <a:rPr lang="en-US" sz="2000" dirty="0" smtClean="0"/>
              <a:t> </a:t>
            </a:r>
            <a:r>
              <a:rPr lang="en-US" sz="2000" dirty="0" err="1" smtClean="0"/>
              <a:t>triệu</a:t>
            </a:r>
            <a:r>
              <a:rPr lang="en-US" sz="2000" dirty="0" smtClean="0"/>
              <a:t> </a:t>
            </a:r>
            <a:r>
              <a:rPr lang="en-US" sz="2000" dirty="0" err="1" smtClean="0"/>
              <a:t>không</a:t>
            </a:r>
            <a:r>
              <a:rPr lang="en-US" sz="2000" dirty="0" smtClean="0"/>
              <a:t> </a:t>
            </a:r>
            <a:r>
              <a:rPr lang="en-US" sz="2000" dirty="0" err="1" smtClean="0"/>
              <a:t>trăm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mươi</a:t>
            </a:r>
            <a:r>
              <a:rPr lang="en-US" sz="2000" dirty="0" smtClean="0"/>
              <a:t> </a:t>
            </a:r>
            <a:r>
              <a:rPr lang="en-US" sz="2000" dirty="0" err="1" smtClean="0"/>
              <a:t>mốt</a:t>
            </a:r>
            <a:r>
              <a:rPr lang="en-US" sz="2000" dirty="0" smtClean="0"/>
              <a:t> </a:t>
            </a:r>
            <a:r>
              <a:rPr lang="en-US" sz="2000" dirty="0" err="1" smtClean="0"/>
              <a:t>nghìn</a:t>
            </a:r>
            <a:r>
              <a:rPr lang="en-US" sz="2000" dirty="0" smtClean="0"/>
              <a:t> </a:t>
            </a:r>
            <a:r>
              <a:rPr lang="en-US" sz="2000" dirty="0" err="1" smtClean="0"/>
              <a:t>chín</a:t>
            </a:r>
            <a:r>
              <a:rPr lang="en-US" sz="2000" dirty="0" smtClean="0"/>
              <a:t> </a:t>
            </a:r>
            <a:r>
              <a:rPr lang="en-US" sz="2000" dirty="0" err="1" smtClean="0"/>
              <a:t>trăm</a:t>
            </a:r>
            <a:r>
              <a:rPr lang="en-US" sz="2000" dirty="0" smtClean="0"/>
              <a:t> </a:t>
            </a:r>
            <a:r>
              <a:rPr lang="en-US" sz="2000" dirty="0" err="1" smtClean="0"/>
              <a:t>linh</a:t>
            </a:r>
            <a:r>
              <a:rPr lang="en-US" sz="2000" dirty="0" smtClean="0"/>
              <a:t> </a:t>
            </a:r>
            <a:r>
              <a:rPr lang="en-US" sz="2000" err="1" smtClean="0"/>
              <a:t>tám</a:t>
            </a:r>
            <a:r>
              <a:rPr lang="en-US" sz="2000" smtClean="0"/>
              <a:t>.</a:t>
            </a:r>
            <a:endParaRPr lang="en-US" sz="2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58496" y="2402006"/>
            <a:ext cx="724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a)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a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bao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nhiêu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chữ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? </a:t>
            </a:r>
            <a:r>
              <a:rPr lang="en-US" sz="2000" dirty="0" err="1" smtClean="0">
                <a:solidFill>
                  <a:schemeClr val="tx1"/>
                </a:solidFill>
              </a:rPr>
              <a:t>Viết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tập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hợp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các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chữ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err="1" smtClean="0">
                <a:solidFill>
                  <a:schemeClr val="tx1"/>
                </a:solidFill>
              </a:rPr>
              <a:t>của</a:t>
            </a:r>
            <a:r>
              <a:rPr lang="en-US" sz="2000" smtClean="0">
                <a:solidFill>
                  <a:schemeClr val="tx1"/>
                </a:solidFill>
              </a:rPr>
              <a:t> </a:t>
            </a:r>
            <a:r>
              <a:rPr lang="en-US" sz="2000" smtClean="0">
                <a:solidFill>
                  <a:schemeClr val="tx1"/>
                </a:solidFill>
              </a:rPr>
              <a:t>a.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8496" y="3030863"/>
            <a:ext cx="7459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b)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a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bao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nhiêu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triệu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chữ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err="1" smtClean="0">
                <a:solidFill>
                  <a:schemeClr val="tx1"/>
                </a:solidFill>
              </a:rPr>
              <a:t>số</a:t>
            </a:r>
            <a:r>
              <a:rPr lang="en-US" sz="2000" smtClean="0">
                <a:solidFill>
                  <a:schemeClr val="tx1"/>
                </a:solidFill>
              </a:rPr>
              <a:t> hàng </a:t>
            </a:r>
            <a:r>
              <a:rPr lang="en-US" sz="2000" dirty="0" err="1" smtClean="0">
                <a:solidFill>
                  <a:schemeClr val="tx1"/>
                </a:solidFill>
              </a:rPr>
              <a:t>triệu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chữ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nào</a:t>
            </a:r>
            <a:r>
              <a:rPr lang="en-US" sz="2000" dirty="0">
                <a:solidFill>
                  <a:schemeClr val="tx1"/>
                </a:solidFill>
              </a:rPr>
              <a:t>?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8016" y="3525905"/>
            <a:ext cx="8351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c) </a:t>
            </a:r>
            <a:r>
              <a:rPr lang="en-US" sz="2000" dirty="0" err="1" smtClean="0">
                <a:solidFill>
                  <a:schemeClr val="tx1"/>
                </a:solidFill>
              </a:rPr>
              <a:t>Trong</a:t>
            </a:r>
            <a:r>
              <a:rPr lang="en-US" sz="2000" dirty="0" smtClean="0">
                <a:solidFill>
                  <a:schemeClr val="tx1"/>
                </a:solidFill>
              </a:rPr>
              <a:t> a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hai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chữ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1 </a:t>
            </a:r>
            <a:r>
              <a:rPr lang="en-US" sz="2000" dirty="0" err="1" smtClean="0">
                <a:solidFill>
                  <a:schemeClr val="tx1"/>
                </a:solidFill>
              </a:rPr>
              <a:t>nằm</a:t>
            </a:r>
            <a:r>
              <a:rPr lang="en-US" sz="2000" dirty="0" smtClean="0">
                <a:solidFill>
                  <a:schemeClr val="tx1"/>
                </a:solidFill>
              </a:rPr>
              <a:t> ở </a:t>
            </a:r>
            <a:r>
              <a:rPr lang="en-US" sz="2000" dirty="0" err="1" smtClean="0">
                <a:solidFill>
                  <a:schemeClr val="tx1"/>
                </a:solidFill>
              </a:rPr>
              <a:t>những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hàng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nào</a:t>
            </a:r>
            <a:r>
              <a:rPr lang="en-US" sz="2000" dirty="0" smtClean="0">
                <a:solidFill>
                  <a:schemeClr val="tx1"/>
                </a:solidFill>
              </a:rPr>
              <a:t>? </a:t>
            </a:r>
            <a:r>
              <a:rPr lang="en-US" sz="2000" dirty="0" err="1" smtClean="0">
                <a:solidFill>
                  <a:schemeClr val="tx1"/>
                </a:solidFill>
              </a:rPr>
              <a:t>Mỗi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chữ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ấy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có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giá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trị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bằng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bao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nhiêu</a:t>
            </a:r>
            <a:r>
              <a:rPr lang="en-US" sz="2000" dirty="0" smtClean="0">
                <a:solidFill>
                  <a:schemeClr val="tx1"/>
                </a:solidFill>
              </a:rPr>
              <a:t>?</a:t>
            </a:r>
            <a:endParaRPr lang="vi-VN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98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1264</Words>
  <Application>Microsoft Office PowerPoint</Application>
  <PresentationFormat>On-screen Show (16:9)</PresentationFormat>
  <Paragraphs>184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Arvo</vt:lpstr>
      <vt:lpstr>Roboto Condensed</vt:lpstr>
      <vt:lpstr>Cambria Math</vt:lpstr>
      <vt:lpstr>Roboto Condensed Light</vt:lpstr>
      <vt:lpstr>Arial</vt:lpstr>
      <vt:lpstr>Times New Roman</vt:lpstr>
      <vt:lpstr>Calibri</vt:lpstr>
      <vt:lpstr>Salerio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PHƯƠNG TRÌNH LƯỢNG GIÁC CƠ BẢN</dc:title>
  <dc:creator>LaptopAZ.vn</dc:creator>
  <cp:lastModifiedBy>Admin</cp:lastModifiedBy>
  <cp:revision>49</cp:revision>
  <dcterms:modified xsi:type="dcterms:W3CDTF">2021-09-10T01:29:29Z</dcterms:modified>
</cp:coreProperties>
</file>