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7" r:id="rId3"/>
    <p:sldId id="258" r:id="rId4"/>
    <p:sldId id="259" r:id="rId5"/>
    <p:sldId id="260" r:id="rId6"/>
    <p:sldId id="261" r:id="rId7"/>
    <p:sldId id="262" r:id="rId8"/>
    <p:sldId id="263" r:id="rId9"/>
    <p:sldId id="264" r:id="rId10"/>
    <p:sldId id="265" r:id="rId11"/>
    <p:sldId id="266" r:id="rId12"/>
    <p:sldId id="269" r:id="rId13"/>
    <p:sldId id="268" r:id="rId14"/>
    <p:sldId id="271" r:id="rId15"/>
    <p:sldId id="270" r:id="rId16"/>
    <p:sldId id="272" r:id="rId17"/>
    <p:sldId id="267" r:id="rId18"/>
    <p:sldId id="273" r:id="rId19"/>
    <p:sldId id="274" r:id="rId20"/>
    <p:sldId id="275" r:id="rId21"/>
    <p:sldId id="276" r:id="rId22"/>
    <p:sldId id="277" r:id="rId23"/>
    <p:sldId id="278" r:id="rId24"/>
    <p:sldId id="280" r:id="rId25"/>
    <p:sldId id="279"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6" r:id="rId58"/>
    <p:sldId id="319" r:id="rId59"/>
    <p:sldId id="320" r:id="rId60"/>
    <p:sldId id="321" r:id="rId61"/>
    <p:sldId id="322" r:id="rId62"/>
    <p:sldId id="323" r:id="rId63"/>
    <p:sldId id="324" r:id="rId64"/>
    <p:sldId id="325" r:id="rId65"/>
    <p:sldId id="326" r:id="rId66"/>
    <p:sldId id="317" r:id="rId67"/>
    <p:sldId id="318" r:id="rId6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pos="416" userDrawn="1">
          <p15:clr>
            <a:srgbClr val="A4A3A4"/>
          </p15:clr>
        </p15:guide>
        <p15:guide id="2" pos="7256" userDrawn="1">
          <p15:clr>
            <a:srgbClr val="A4A3A4"/>
          </p15:clr>
        </p15:guide>
        <p15:guide id="3" orient="horz" pos="648" userDrawn="1">
          <p15:clr>
            <a:srgbClr val="A4A3A4"/>
          </p15:clr>
        </p15:guide>
        <p15:guide id="4" orient="horz" pos="712" userDrawn="1">
          <p15:clr>
            <a:srgbClr val="A4A3A4"/>
          </p15:clr>
        </p15:guide>
        <p15:guide id="5" orient="horz" pos="3928" userDrawn="1">
          <p15:clr>
            <a:srgbClr val="A4A3A4"/>
          </p15:clr>
        </p15:guide>
        <p15:guide id="6" orient="horz" pos="386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9" autoAdjust="0"/>
    <p:restoredTop sz="94660"/>
  </p:normalViewPr>
  <p:slideViewPr>
    <p:cSldViewPr snapToGrid="0" showGuides="1">
      <p:cViewPr>
        <p:scale>
          <a:sx n="50" d="100"/>
          <a:sy n="50" d="100"/>
        </p:scale>
        <p:origin x="-1374" y="-522"/>
      </p:cViewPr>
      <p:guideLst>
        <p:guide orient="horz" pos="648"/>
        <p:guide orient="horz" pos="712"/>
        <p:guide orient="horz" pos="3928"/>
        <p:guide orient="horz" pos="3864"/>
        <p:guide pos="416"/>
        <p:guide pos="725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 Type="http://schemas.openxmlformats.org/officeDocument/2006/relationships/slide" Target="slides/slide5.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83727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9807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4100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11362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07352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61270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64601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63873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16874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64352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2868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80706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25890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68328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8731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8876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4452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93882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19045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0157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0136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50020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7241257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 xmlns:p15="http://schemas.microsoft.com/office/powerpoint/2012/main">
        <p15:guide id="1" pos="416" userDrawn="1">
          <p15:clr>
            <a:srgbClr val="F26B43"/>
          </p15:clr>
        </p15:guide>
        <p15:guide id="2" pos="7256" userDrawn="1">
          <p15:clr>
            <a:srgbClr val="F26B43"/>
          </p15:clr>
        </p15:guide>
        <p15:guide id="3" orient="horz" pos="648" userDrawn="1">
          <p15:clr>
            <a:srgbClr val="F26B43"/>
          </p15:clr>
        </p15:guide>
        <p15:guide id="4" orient="horz" pos="712" userDrawn="1">
          <p15:clr>
            <a:srgbClr val="F26B43"/>
          </p15:clr>
        </p15:guide>
        <p15:guide id="5" orient="horz" pos="3928" userDrawn="1">
          <p15:clr>
            <a:srgbClr val="F26B43"/>
          </p15:clr>
        </p15:guide>
        <p15:guide id="6" orient="horz" pos="386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609996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 xmlns:p15="http://schemas.microsoft.com/office/powerpoint/2012/main">
        <p15:guide id="1" pos="416" userDrawn="1">
          <p15:clr>
            <a:srgbClr val="F26B43"/>
          </p15:clr>
        </p15:guide>
        <p15:guide id="2" pos="7256" userDrawn="1">
          <p15:clr>
            <a:srgbClr val="F26B43"/>
          </p15:clr>
        </p15:guide>
        <p15:guide id="3" orient="horz" pos="648" userDrawn="1">
          <p15:clr>
            <a:srgbClr val="F26B43"/>
          </p15:clr>
        </p15:guide>
        <p15:guide id="4" orient="horz" pos="712" userDrawn="1">
          <p15:clr>
            <a:srgbClr val="F26B43"/>
          </p15:clr>
        </p15:guide>
        <p15:guide id="5" orient="horz" pos="3928" userDrawn="1">
          <p15:clr>
            <a:srgbClr val="F26B43"/>
          </p15:clr>
        </p15:guide>
        <p15:guide id="6" orient="horz" pos="3864"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5" Type="http://schemas.openxmlformats.org/officeDocument/2006/relationships/image" Target="../media/image11.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4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6" Type="http://schemas.microsoft.com/office/2007/relationships/hdphoto" Target="../media/hdphoto1.wdp"/><Relationship Id="rId5" Type="http://schemas.openxmlformats.org/officeDocument/2006/relationships/image" Target="../media/image12.png"/><Relationship Id="rId4" Type="http://schemas.openxmlformats.org/officeDocument/2006/relationships/image" Target="../media/image10.png"/></Relationships>
</file>

<file path=ppt/slides/_rels/slide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4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4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4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5" Type="http://schemas.openxmlformats.org/officeDocument/2006/relationships/image" Target="../media/image13.jpeg"/><Relationship Id="rId4" Type="http://schemas.openxmlformats.org/officeDocument/2006/relationships/image" Target="../media/image10.png"/></Relationships>
</file>

<file path=ppt/slides/_rels/slide4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5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5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5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5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5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5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5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5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5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5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6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6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6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6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6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985589" y="1130300"/>
            <a:ext cx="7735389" cy="888273"/>
          </a:xfrm>
          <a:prstGeom prst="rect">
            <a:avLst/>
          </a:prstGeom>
          <a:no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txBody>
          <a:bodyPr wrap="none" lIns="91440" tIns="45720" rIns="91440" bIns="45720">
            <a:prstTxWarp prst="textWave1">
              <a:avLst>
                <a:gd name="adj1" fmla="val 12500"/>
                <a:gd name="adj2" fmla="val -806"/>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400" noProof="0" dirty="0" err="1" smtClean="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Tiết</a:t>
            </a:r>
            <a:r>
              <a:rPr lang="en-US" sz="5400" noProof="0" dirty="0" smtClean="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130,131: ÔN </a:t>
            </a:r>
            <a:r>
              <a:rPr lang="en-US" sz="5400" noProof="0" dirty="0" smtClean="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TẬP </a:t>
            </a:r>
            <a:r>
              <a:rPr lang="en-US" sz="5400" dirty="0" err="1" smtClean="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cuối</a:t>
            </a:r>
            <a:r>
              <a:rPr lang="en-US" sz="5400" dirty="0" smtClean="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HK II</a:t>
            </a:r>
            <a:endParaRPr kumimoji="0" lang="en-US" sz="5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sp>
        <p:nvSpPr>
          <p:cNvPr id="10" name="Right Triangle 9"/>
          <p:cNvSpPr/>
          <p:nvPr/>
        </p:nvSpPr>
        <p:spPr>
          <a:xfrm rot="10800000">
            <a:off x="11277600" y="-22860"/>
            <a:ext cx="914400" cy="914400"/>
          </a:xfrm>
          <a:prstGeom prst="rtTriangle">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Freeform 14"/>
          <p:cNvSpPr/>
          <p:nvPr/>
        </p:nvSpPr>
        <p:spPr>
          <a:xfrm rot="10800000">
            <a:off x="11720978" y="5943600"/>
            <a:ext cx="457200" cy="914400"/>
          </a:xfrm>
          <a:custGeom>
            <a:avLst/>
            <a:gdLst>
              <a:gd name="connsiteX0" fmla="*/ 0 w 457200"/>
              <a:gd name="connsiteY0" fmla="*/ 0 h 914400"/>
              <a:gd name="connsiteX1" fmla="*/ 457200 w 457200"/>
              <a:gd name="connsiteY1" fmla="*/ 457200 h 914400"/>
              <a:gd name="connsiteX2" fmla="*/ 0 w 457200"/>
              <a:gd name="connsiteY2" fmla="*/ 914400 h 914400"/>
              <a:gd name="connsiteX3" fmla="*/ 0 w 457200"/>
              <a:gd name="connsiteY3" fmla="*/ 0 h 914400"/>
            </a:gdLst>
            <a:ahLst/>
            <a:cxnLst>
              <a:cxn ang="0">
                <a:pos x="connsiteX0" y="connsiteY0"/>
              </a:cxn>
              <a:cxn ang="0">
                <a:pos x="connsiteX1" y="connsiteY1"/>
              </a:cxn>
              <a:cxn ang="0">
                <a:pos x="connsiteX2" y="connsiteY2"/>
              </a:cxn>
              <a:cxn ang="0">
                <a:pos x="connsiteX3" y="connsiteY3"/>
              </a:cxn>
            </a:cxnLst>
            <a:rect l="l" t="t" r="r" b="b"/>
            <a:pathLst>
              <a:path w="457200" h="914400">
                <a:moveTo>
                  <a:pt x="0" y="0"/>
                </a:moveTo>
                <a:cubicBezTo>
                  <a:pt x="252505" y="0"/>
                  <a:pt x="457200" y="204695"/>
                  <a:pt x="457200" y="457200"/>
                </a:cubicBezTo>
                <a:cubicBezTo>
                  <a:pt x="457200" y="709705"/>
                  <a:pt x="252505" y="914400"/>
                  <a:pt x="0" y="914400"/>
                </a:cubicBezTo>
                <a:lnTo>
                  <a:pt x="0" y="0"/>
                </a:lnTo>
                <a:close/>
              </a:path>
            </a:pathLst>
          </a:cu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7" name="Group 16"/>
          <p:cNvGrpSpPr/>
          <p:nvPr/>
        </p:nvGrpSpPr>
        <p:grpSpPr>
          <a:xfrm>
            <a:off x="-11069" y="0"/>
            <a:ext cx="4220025" cy="6858000"/>
            <a:chOff x="-11069" y="0"/>
            <a:chExt cx="4220025" cy="6858000"/>
          </a:xfrm>
        </p:grpSpPr>
        <p:grpSp>
          <p:nvGrpSpPr>
            <p:cNvPr id="7" name="Group 6"/>
            <p:cNvGrpSpPr/>
            <p:nvPr/>
          </p:nvGrpSpPr>
          <p:grpSpPr>
            <a:xfrm>
              <a:off x="-11069" y="0"/>
              <a:ext cx="3294555" cy="6858000"/>
              <a:chOff x="-11684" y="0"/>
              <a:chExt cx="3477696" cy="6858000"/>
            </a:xfrm>
          </p:grpSpPr>
          <p:sp>
            <p:nvSpPr>
              <p:cNvPr id="2" name="Rectangle 1"/>
              <p:cNvSpPr/>
              <p:nvPr/>
            </p:nvSpPr>
            <p:spPr>
              <a:xfrm>
                <a:off x="0" y="0"/>
                <a:ext cx="3466012" cy="6858000"/>
              </a:xfrm>
              <a:prstGeom prst="rect">
                <a:avLst/>
              </a:prstGeom>
              <a:blipFill>
                <a:blip r:embed="rId4"/>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ight Triangle 2"/>
              <p:cNvSpPr/>
              <p:nvPr/>
            </p:nvSpPr>
            <p:spPr>
              <a:xfrm rot="10800000">
                <a:off x="-11684" y="6937"/>
                <a:ext cx="3466012" cy="2643189"/>
              </a:xfrm>
              <a:prstGeom prst="rtTriangle">
                <a:avLst/>
              </a:prstGeom>
              <a:blipFill>
                <a:blip r:embed="rId5"/>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9" name="Right Triangle 8"/>
            <p:cNvSpPr/>
            <p:nvPr/>
          </p:nvSpPr>
          <p:spPr>
            <a:xfrm>
              <a:off x="3294556" y="5943600"/>
              <a:ext cx="914400" cy="914400"/>
            </a:xfrm>
            <a:prstGeom prst="rtTriangle">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Freeform 12"/>
            <p:cNvSpPr/>
            <p:nvPr/>
          </p:nvSpPr>
          <p:spPr>
            <a:xfrm rot="10800000">
              <a:off x="3291630" y="6938"/>
              <a:ext cx="457200" cy="914400"/>
            </a:xfrm>
            <a:custGeom>
              <a:avLst/>
              <a:gdLst>
                <a:gd name="connsiteX0" fmla="*/ 457200 w 457200"/>
                <a:gd name="connsiteY0" fmla="*/ 0 h 914400"/>
                <a:gd name="connsiteX1" fmla="*/ 457200 w 457200"/>
                <a:gd name="connsiteY1" fmla="*/ 914400 h 914400"/>
                <a:gd name="connsiteX2" fmla="*/ 0 w 457200"/>
                <a:gd name="connsiteY2" fmla="*/ 457200 h 914400"/>
                <a:gd name="connsiteX3" fmla="*/ 457200 w 457200"/>
                <a:gd name="connsiteY3" fmla="*/ 0 h 914400"/>
              </a:gdLst>
              <a:ahLst/>
              <a:cxnLst>
                <a:cxn ang="0">
                  <a:pos x="connsiteX0" y="connsiteY0"/>
                </a:cxn>
                <a:cxn ang="0">
                  <a:pos x="connsiteX1" y="connsiteY1"/>
                </a:cxn>
                <a:cxn ang="0">
                  <a:pos x="connsiteX2" y="connsiteY2"/>
                </a:cxn>
                <a:cxn ang="0">
                  <a:pos x="connsiteX3" y="connsiteY3"/>
                </a:cxn>
              </a:cxnLst>
              <a:rect l="l" t="t" r="r" b="b"/>
              <a:pathLst>
                <a:path w="457200" h="914400">
                  <a:moveTo>
                    <a:pt x="457200" y="0"/>
                  </a:moveTo>
                  <a:lnTo>
                    <a:pt x="457200" y="914400"/>
                  </a:lnTo>
                  <a:cubicBezTo>
                    <a:pt x="204695" y="914400"/>
                    <a:pt x="0" y="709705"/>
                    <a:pt x="0" y="457200"/>
                  </a:cubicBezTo>
                  <a:cubicBezTo>
                    <a:pt x="0" y="204695"/>
                    <a:pt x="204695" y="0"/>
                    <a:pt x="457200" y="0"/>
                  </a:cubicBezTo>
                  <a:close/>
                </a:path>
              </a:pathLst>
            </a:cu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Oval 15"/>
            <p:cNvSpPr/>
            <p:nvPr/>
          </p:nvSpPr>
          <p:spPr>
            <a:xfrm>
              <a:off x="513030" y="2650127"/>
              <a:ext cx="2257425" cy="2223748"/>
            </a:xfrm>
            <a:prstGeom prst="ellipse">
              <a:avLst/>
            </a:prstGeom>
            <a:blipFill>
              <a:blip r:embed="rId6"/>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rPr>
                <a:t>NGỮ VĂN 6</a:t>
              </a:r>
              <a:endParaRPr kumimoji="0" lang="en-US" sz="3600" b="1"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endParaRPr>
            </a:p>
          </p:txBody>
        </p:sp>
      </p:grpSp>
      <p:sp>
        <p:nvSpPr>
          <p:cNvPr id="18" name="Rounded Rectangle 17"/>
          <p:cNvSpPr/>
          <p:nvPr/>
        </p:nvSpPr>
        <p:spPr>
          <a:xfrm>
            <a:off x="341579" y="5086351"/>
            <a:ext cx="2428876" cy="671512"/>
          </a:xfrm>
          <a:prstGeom prst="roundRect">
            <a:avLst/>
          </a:prstGeom>
          <a:blipFill>
            <a:blip r:embed="rId7"/>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CÁNH DIỀU</a:t>
            </a:r>
            <a:endPar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5" name="Picture 4"/>
          <p:cNvPicPr>
            <a:picLocks noChangeAspect="1"/>
          </p:cNvPicPr>
          <p:nvPr/>
        </p:nvPicPr>
        <p:blipFill>
          <a:blip r:embed="rId8"/>
          <a:stretch>
            <a:fillRect/>
          </a:stretch>
        </p:blipFill>
        <p:spPr>
          <a:xfrm>
            <a:off x="4852676" y="1914725"/>
            <a:ext cx="5276974" cy="4278705"/>
          </a:xfrm>
          <a:prstGeom prst="ellipse">
            <a:avLst/>
          </a:prstGeom>
          <a:ln>
            <a:noFill/>
          </a:ln>
          <a:effectLst>
            <a:softEdge rad="112500"/>
          </a:effectLst>
        </p:spPr>
      </p:pic>
    </p:spTree>
    <p:extLst>
      <p:ext uri="{BB962C8B-B14F-4D97-AF65-F5344CB8AC3E}">
        <p14:creationId xmlns:p14="http://schemas.microsoft.com/office/powerpoint/2010/main" val="13506158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4270442" y="83995"/>
            <a:ext cx="3699987" cy="523220"/>
          </a:xfrm>
          <a:prstGeom prst="rect">
            <a:avLst/>
          </a:prstGeom>
        </p:spPr>
        <p:txBody>
          <a:bodyPr wrap="none">
            <a:spAutoFit/>
          </a:bodyPr>
          <a:lstStyle/>
          <a:p>
            <a:pPr algn="ctr">
              <a:spcAft>
                <a:spcPts val="0"/>
              </a:spcAft>
            </a:pPr>
            <a:r>
              <a:rPr lang="en-US" sz="2800" b="1" dirty="0" smtClean="0">
                <a:solidFill>
                  <a:srgbClr val="0D0D0D"/>
                </a:solidFill>
                <a:effectLst/>
                <a:latin typeface="Times New Roman" panose="02020603050405020304" pitchFamily="18" charset="0"/>
                <a:ea typeface="Times New Roman" panose="02020603050405020304" pitchFamily="18" charset="0"/>
              </a:rPr>
              <a:t>ĐỌC HIỂU VĂN BẢN</a:t>
            </a:r>
            <a:endParaRPr lang="en-US" sz="2800" dirty="0">
              <a:effectLst/>
              <a:latin typeface="Times New Roman" panose="02020603050405020304" pitchFamily="18" charset="0"/>
              <a:ea typeface="Times New Roman" panose="02020603050405020304" pitchFamily="18" charset="0"/>
            </a:endParaRPr>
          </a:p>
        </p:txBody>
      </p:sp>
      <p:grpSp>
        <p:nvGrpSpPr>
          <p:cNvPr id="10" name="Group 9"/>
          <p:cNvGrpSpPr/>
          <p:nvPr/>
        </p:nvGrpSpPr>
        <p:grpSpPr>
          <a:xfrm>
            <a:off x="1753897" y="1551482"/>
            <a:ext cx="8684205" cy="4219378"/>
            <a:chOff x="2468476" y="710478"/>
            <a:chExt cx="8684205" cy="5427854"/>
          </a:xfrm>
        </p:grpSpPr>
        <p:sp>
          <p:nvSpPr>
            <p:cNvPr id="11" name="Up Arrow 10"/>
            <p:cNvSpPr/>
            <p:nvPr/>
          </p:nvSpPr>
          <p:spPr>
            <a:xfrm>
              <a:off x="2468476" y="710478"/>
              <a:ext cx="2435396" cy="2003172"/>
            </a:xfrm>
            <a:prstGeom prst="up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12" name="Freeform 11"/>
            <p:cNvSpPr/>
            <p:nvPr/>
          </p:nvSpPr>
          <p:spPr>
            <a:xfrm>
              <a:off x="4799176" y="719666"/>
              <a:ext cx="5484075" cy="2600960"/>
            </a:xfrm>
            <a:custGeom>
              <a:avLst/>
              <a:gdLst>
                <a:gd name="connsiteX0" fmla="*/ 0 w 4551680"/>
                <a:gd name="connsiteY0" fmla="*/ 0 h 2600960"/>
                <a:gd name="connsiteX1" fmla="*/ 4551680 w 4551680"/>
                <a:gd name="connsiteY1" fmla="*/ 0 h 2600960"/>
                <a:gd name="connsiteX2" fmla="*/ 4551680 w 4551680"/>
                <a:gd name="connsiteY2" fmla="*/ 2600960 h 2600960"/>
                <a:gd name="connsiteX3" fmla="*/ 0 w 4551680"/>
                <a:gd name="connsiteY3" fmla="*/ 2600960 h 2600960"/>
                <a:gd name="connsiteX4" fmla="*/ 0 w 4551680"/>
                <a:gd name="connsiteY4" fmla="*/ 0 h 2600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1680" h="2600960">
                  <a:moveTo>
                    <a:pt x="0" y="0"/>
                  </a:moveTo>
                  <a:lnTo>
                    <a:pt x="4551680" y="0"/>
                  </a:lnTo>
                  <a:lnTo>
                    <a:pt x="4551680" y="2600960"/>
                  </a:lnTo>
                  <a:lnTo>
                    <a:pt x="0" y="260096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7584" tIns="0" rIns="227584" bIns="227584" numCol="1" spcCol="1270" anchor="ctr" anchorCtr="0">
              <a:noAutofit/>
            </a:bodyPr>
            <a:lstStyle/>
            <a:p>
              <a:pPr lvl="0" algn="l" defTabSz="1422400">
                <a:lnSpc>
                  <a:spcPct val="90000"/>
                </a:lnSpc>
                <a:spcBef>
                  <a:spcPct val="0"/>
                </a:spcBef>
                <a:spcAft>
                  <a:spcPct val="35000"/>
                </a:spcAft>
              </a:pPr>
              <a:r>
                <a:rPr lang="en-US" sz="3200" b="1" kern="1200" dirty="0" err="1" smtClean="0">
                  <a:latin typeface="Times New Roman" panose="02020603050405020304" pitchFamily="18" charset="0"/>
                  <a:cs typeface="Times New Roman" panose="02020603050405020304" pitchFamily="18" charset="0"/>
                </a:rPr>
                <a:t>Câu</a:t>
              </a:r>
              <a:r>
                <a:rPr lang="en-US" sz="3200" b="1" kern="1200" dirty="0" smtClean="0">
                  <a:latin typeface="Times New Roman" panose="02020603050405020304" pitchFamily="18" charset="0"/>
                  <a:cs typeface="Times New Roman" panose="02020603050405020304" pitchFamily="18" charset="0"/>
                </a:rPr>
                <a:t> 1: </a:t>
              </a:r>
              <a:r>
                <a:rPr lang="en-US" sz="3200" b="0" kern="1200" dirty="0" err="1" smtClean="0">
                  <a:latin typeface="Times New Roman" panose="02020603050405020304" pitchFamily="18" charset="0"/>
                  <a:cs typeface="Times New Roman" panose="02020603050405020304" pitchFamily="18" charset="0"/>
                </a:rPr>
                <a:t>Thống</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kê</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tên</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các</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thể</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loại</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kiểu</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văn</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bản</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và</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tên</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văn</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bản</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cụ</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thể</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đã</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học</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trong</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sách</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Ngữ</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văn</a:t>
              </a:r>
              <a:r>
                <a:rPr lang="en-US" sz="3200" b="0" kern="1200" dirty="0" smtClean="0">
                  <a:latin typeface="Times New Roman" panose="02020603050405020304" pitchFamily="18" charset="0"/>
                  <a:cs typeface="Times New Roman" panose="02020603050405020304" pitchFamily="18" charset="0"/>
                </a:rPr>
                <a:t> 6, </a:t>
              </a:r>
              <a:r>
                <a:rPr lang="en-US" sz="3200" b="0" kern="1200" dirty="0" err="1" smtClean="0">
                  <a:latin typeface="Times New Roman" panose="02020603050405020304" pitchFamily="18" charset="0"/>
                  <a:cs typeface="Times New Roman" panose="02020603050405020304" pitchFamily="18" charset="0"/>
                </a:rPr>
                <a:t>tập</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hai</a:t>
              </a:r>
              <a:r>
                <a:rPr lang="en-US" sz="3200" b="0" kern="1200" dirty="0" smtClean="0">
                  <a:latin typeface="Times New Roman" panose="02020603050405020304" pitchFamily="18" charset="0"/>
                  <a:cs typeface="Times New Roman" panose="02020603050405020304" pitchFamily="18" charset="0"/>
                </a:rPr>
                <a:t>.</a:t>
              </a:r>
              <a:endParaRPr lang="en-US" sz="3200" b="0" kern="1200" dirty="0">
                <a:latin typeface="Times New Roman" panose="02020603050405020304" pitchFamily="18" charset="0"/>
                <a:cs typeface="Times New Roman" panose="02020603050405020304" pitchFamily="18" charset="0"/>
              </a:endParaRPr>
            </a:p>
          </p:txBody>
        </p:sp>
        <p:sp>
          <p:nvSpPr>
            <p:cNvPr id="16" name="Down Arrow 15"/>
            <p:cNvSpPr/>
            <p:nvPr/>
          </p:nvSpPr>
          <p:spPr>
            <a:xfrm>
              <a:off x="3052744" y="3781969"/>
              <a:ext cx="2435396" cy="2003172"/>
            </a:xfrm>
            <a:prstGeom prst="down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4">
                <a:hueOff val="10395692"/>
                <a:satOff val="-47968"/>
                <a:lumOff val="1765"/>
                <a:alphaOff val="0"/>
              </a:schemeClr>
            </a:fillRef>
            <a:effectRef idx="0">
              <a:schemeClr val="accent4">
                <a:hueOff val="10395692"/>
                <a:satOff val="-47968"/>
                <a:lumOff val="1765"/>
                <a:alphaOff val="0"/>
              </a:schemeClr>
            </a:effectRef>
            <a:fontRef idx="minor">
              <a:schemeClr val="lt1"/>
            </a:fontRef>
          </p:style>
        </p:sp>
        <p:sp>
          <p:nvSpPr>
            <p:cNvPr id="17" name="Freeform 16"/>
            <p:cNvSpPr/>
            <p:nvPr/>
          </p:nvSpPr>
          <p:spPr>
            <a:xfrm>
              <a:off x="5603848" y="3537372"/>
              <a:ext cx="5548833" cy="2600960"/>
            </a:xfrm>
            <a:custGeom>
              <a:avLst/>
              <a:gdLst>
                <a:gd name="connsiteX0" fmla="*/ 0 w 4551680"/>
                <a:gd name="connsiteY0" fmla="*/ 0 h 2600960"/>
                <a:gd name="connsiteX1" fmla="*/ 4551680 w 4551680"/>
                <a:gd name="connsiteY1" fmla="*/ 0 h 2600960"/>
                <a:gd name="connsiteX2" fmla="*/ 4551680 w 4551680"/>
                <a:gd name="connsiteY2" fmla="*/ 2600960 h 2600960"/>
                <a:gd name="connsiteX3" fmla="*/ 0 w 4551680"/>
                <a:gd name="connsiteY3" fmla="*/ 2600960 h 2600960"/>
                <a:gd name="connsiteX4" fmla="*/ 0 w 4551680"/>
                <a:gd name="connsiteY4" fmla="*/ 0 h 2600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1680" h="2600960">
                  <a:moveTo>
                    <a:pt x="0" y="0"/>
                  </a:moveTo>
                  <a:lnTo>
                    <a:pt x="4551680" y="0"/>
                  </a:lnTo>
                  <a:lnTo>
                    <a:pt x="4551680" y="2600960"/>
                  </a:lnTo>
                  <a:lnTo>
                    <a:pt x="0" y="260096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7584" tIns="0" rIns="227584" bIns="227584" numCol="1" spcCol="1270" anchor="ctr" anchorCtr="0">
              <a:noAutofit/>
            </a:bodyPr>
            <a:lstStyle/>
            <a:p>
              <a:pPr lvl="0" algn="l" defTabSz="1422400">
                <a:lnSpc>
                  <a:spcPct val="90000"/>
                </a:lnSpc>
                <a:spcBef>
                  <a:spcPct val="0"/>
                </a:spcBef>
                <a:spcAft>
                  <a:spcPct val="35000"/>
                </a:spcAft>
              </a:pPr>
              <a:r>
                <a:rPr lang="en-US" sz="3200" b="1" kern="1200" dirty="0" err="1" smtClean="0">
                  <a:latin typeface="Times New Roman" panose="02020603050405020304" pitchFamily="18" charset="0"/>
                  <a:cs typeface="Times New Roman" panose="02020603050405020304" pitchFamily="18" charset="0"/>
                </a:rPr>
                <a:t>Câu</a:t>
              </a:r>
              <a:r>
                <a:rPr lang="en-US" sz="3200" b="1" kern="1200" dirty="0" smtClean="0">
                  <a:latin typeface="Times New Roman" panose="02020603050405020304" pitchFamily="18" charset="0"/>
                  <a:cs typeface="Times New Roman" panose="02020603050405020304" pitchFamily="18" charset="0"/>
                </a:rPr>
                <a:t> 2: </a:t>
              </a:r>
              <a:r>
                <a:rPr lang="en-US" sz="3200" b="0" kern="1200" dirty="0" err="1" smtClean="0">
                  <a:latin typeface="Times New Roman" panose="02020603050405020304" pitchFamily="18" charset="0"/>
                  <a:cs typeface="Times New Roman" panose="02020603050405020304" pitchFamily="18" charset="0"/>
                </a:rPr>
                <a:t>Nêu</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nội</a:t>
              </a:r>
              <a:r>
                <a:rPr lang="en-US" sz="3200" b="0" kern="1200" dirty="0" smtClean="0">
                  <a:latin typeface="Times New Roman" panose="02020603050405020304" pitchFamily="18" charset="0"/>
                  <a:cs typeface="Times New Roman" panose="02020603050405020304" pitchFamily="18" charset="0"/>
                </a:rPr>
                <a:t> dung </a:t>
              </a:r>
              <a:r>
                <a:rPr lang="en-US" sz="3200" b="0" kern="1200" dirty="0" err="1" smtClean="0">
                  <a:latin typeface="Times New Roman" panose="02020603050405020304" pitchFamily="18" charset="0"/>
                  <a:cs typeface="Times New Roman" panose="02020603050405020304" pitchFamily="18" charset="0"/>
                </a:rPr>
                <a:t>chính</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của</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các</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văn</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bản</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đọc</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hiểu</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trong</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sách</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Ngữ</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văn</a:t>
              </a:r>
              <a:r>
                <a:rPr lang="en-US" sz="3200" b="0" kern="1200" dirty="0" smtClean="0">
                  <a:latin typeface="Times New Roman" panose="02020603050405020304" pitchFamily="18" charset="0"/>
                  <a:cs typeface="Times New Roman" panose="02020603050405020304" pitchFamily="18" charset="0"/>
                </a:rPr>
                <a:t> 6, </a:t>
              </a:r>
              <a:r>
                <a:rPr lang="en-US" sz="3200" b="0" kern="1200" dirty="0" err="1" smtClean="0">
                  <a:latin typeface="Times New Roman" panose="02020603050405020304" pitchFamily="18" charset="0"/>
                  <a:cs typeface="Times New Roman" panose="02020603050405020304" pitchFamily="18" charset="0"/>
                </a:rPr>
                <a:t>tập</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hai</a:t>
              </a:r>
              <a:r>
                <a:rPr lang="en-US" sz="3200" b="0" kern="1200" dirty="0" smtClean="0">
                  <a:latin typeface="Times New Roman" panose="02020603050405020304" pitchFamily="18" charset="0"/>
                  <a:cs typeface="Times New Roman" panose="02020603050405020304" pitchFamily="18" charset="0"/>
                </a:rPr>
                <a:t>.</a:t>
              </a:r>
              <a:endParaRPr lang="en-US" sz="3200" b="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449190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967872079"/>
              </p:ext>
            </p:extLst>
          </p:nvPr>
        </p:nvGraphicFramePr>
        <p:xfrm>
          <a:off x="254833" y="523220"/>
          <a:ext cx="11692327" cy="5993904"/>
        </p:xfrm>
        <a:graphic>
          <a:graphicData uri="http://schemas.openxmlformats.org/drawingml/2006/table">
            <a:tbl>
              <a:tblPr firstRow="1" firstCol="1" bandRow="1"/>
              <a:tblGrid>
                <a:gridCol w="1493188">
                  <a:extLst>
                    <a:ext uri="{9D8B030D-6E8A-4147-A177-3AD203B41FA5}">
                      <a16:colId xmlns:a16="http://schemas.microsoft.com/office/drawing/2014/main" xmlns="" val="481258042"/>
                    </a:ext>
                  </a:extLst>
                </a:gridCol>
                <a:gridCol w="2898930">
                  <a:extLst>
                    <a:ext uri="{9D8B030D-6E8A-4147-A177-3AD203B41FA5}">
                      <a16:colId xmlns:a16="http://schemas.microsoft.com/office/drawing/2014/main" xmlns="" val="1757460888"/>
                    </a:ext>
                  </a:extLst>
                </a:gridCol>
                <a:gridCol w="7300209">
                  <a:extLst>
                    <a:ext uri="{9D8B030D-6E8A-4147-A177-3AD203B41FA5}">
                      <a16:colId xmlns:a16="http://schemas.microsoft.com/office/drawing/2014/main" xmlns="" val="1458634283"/>
                    </a:ext>
                  </a:extLst>
                </a:gridCol>
              </a:tblGrid>
              <a:tr h="0">
                <a:tc>
                  <a:txBody>
                    <a:bodyPr/>
                    <a:lstStyle/>
                    <a:p>
                      <a:pPr algn="ctr">
                        <a:lnSpc>
                          <a:spcPct val="115000"/>
                        </a:lnSpc>
                        <a:spcAft>
                          <a:spcPts val="0"/>
                        </a:spcAft>
                      </a:pP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a:noFill/>
                    </a:lnL>
                    <a:lnR>
                      <a:noFill/>
                    </a:lnR>
                    <a:lnT>
                      <a:noFill/>
                    </a:lnT>
                    <a:lnB w="12700" cap="flat" cmpd="sng" algn="ctr">
                      <a:solidFill>
                        <a:schemeClr val="tx1"/>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Tên</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a:noFill/>
                    </a:lnL>
                    <a:lnR>
                      <a:noFill/>
                    </a:lnR>
                    <a:lnT>
                      <a:noFill/>
                    </a:lnT>
                    <a:lnB w="12700" cap="flat" cmpd="sng" algn="ctr">
                      <a:solidFill>
                        <a:schemeClr val="tx1"/>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Nội dung chính của văn bản</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a:noFill/>
                    </a:lnL>
                    <a:lnR>
                      <a:noFill/>
                    </a:lnR>
                    <a:lnT>
                      <a:noFill/>
                    </a:lnT>
                    <a:lnB w="12700" cap="flat" cmpd="sng" algn="ctr">
                      <a:solidFill>
                        <a:schemeClr val="tx1"/>
                      </a:solidFill>
                      <a:prstDash val="solid"/>
                      <a:round/>
                      <a:headEnd type="none" w="med" len="med"/>
                      <a:tailEnd type="none" w="med" len="med"/>
                    </a:lnB>
                    <a:solidFill>
                      <a:srgbClr val="CFFF43"/>
                    </a:solidFill>
                  </a:tcPr>
                </a:tc>
                <a:extLst>
                  <a:ext uri="{0D108BD9-81ED-4DB2-BD59-A6C34878D82A}">
                    <a16:rowId xmlns:a16="http://schemas.microsoft.com/office/drawing/2014/main" xmlns="" val="3761807740"/>
                  </a:ext>
                </a:extLst>
              </a:tr>
              <a:tr h="165011">
                <a:tc rowSpan="3">
                  <a:txBody>
                    <a:bodyPr/>
                    <a:lstStyle/>
                    <a:p>
                      <a:pPr algn="ctr">
                        <a:lnSpc>
                          <a:spcPct val="115000"/>
                        </a:lnSpc>
                        <a:spcAft>
                          <a:spcPts val="0"/>
                        </a:spcAft>
                      </a:pPr>
                      <a:r>
                        <a:rPr lang="en-US" sz="24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thoại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Puskin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An-</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đéc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xen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15000"/>
                        </a:lnSpc>
                      </a:pPr>
                      <a:r>
                        <a:rPr lang="vi-VN"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 học đường đời đầu tiên</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Tô</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Hoài</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15000"/>
                        </a:lnSpc>
                        <a:spcAft>
                          <a:spcPts val="0"/>
                        </a:spcAft>
                        <a:tabLst>
                          <a:tab pos="1386840" algn="l"/>
                        </a:tabLs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chú</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Dế</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Mèn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kiêu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căng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hống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hách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nhưng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ân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hận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trước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đúng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1386840" algn="l"/>
                        </a:tabLs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Đem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về</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lối</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sống</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thân</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ái</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chan</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hòa</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yêu</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thương</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giúp</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đỡ</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bạn</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bè</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cách</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ứng</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xử</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lễ</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độ</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khiêm</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nhường</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sự</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tự</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chủ</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ăn</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năn</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hối</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lỗi</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trước</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cử</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chỉ</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sai</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lầm</a:t>
                      </a:r>
                      <a:r>
                        <a:rPr lang="en-US" sz="2400" dirty="0" smtClean="0">
                          <a:solidFill>
                            <a:srgbClr val="0D0D0D"/>
                          </a:solidFill>
                          <a:effectLst/>
                          <a:latin typeface="Times New Roman" panose="02020603050405020304" pitchFamily="18" charset="0"/>
                          <a:ea typeface="MS Mincho"/>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526431961"/>
                  </a:ext>
                </a:extLst>
              </a:tr>
              <a:tr h="130879">
                <a:tc vMerge="1">
                  <a:txBody>
                    <a:bodyPr/>
                    <a:lstStyle/>
                    <a:p>
                      <a:endParaRPr lang="en-US"/>
                    </a:p>
                  </a:txBody>
                  <a:tcPr/>
                </a:tc>
                <a:tc>
                  <a:txBody>
                    <a:bodyPr/>
                    <a:lstStyle/>
                    <a:p>
                      <a:pPr>
                        <a:lnSpc>
                          <a:spcPct val="115000"/>
                        </a:lnSpc>
                      </a:pPr>
                      <a:r>
                        <a:rPr lang="vi-VN" sz="2400" i="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Ông lão đánh cá và con cá bàng</a:t>
                      </a:r>
                      <a:r>
                        <a:rPr lang="en-US" sz="2400" i="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(Pu-skin)</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15000"/>
                        </a:lnSpc>
                        <a:spcAft>
                          <a:spcPts val="0"/>
                        </a:spcAft>
                      </a:pPr>
                      <a:r>
                        <a:rPr lang="pt-BR"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Thông qua câu chuyện của ông lão đánh cá hiền lành song nhu nhược cùng mụ vợ tham lam, độc ác, truyện ca ngợi lòng nhân hậu, sự đền đáp dành những người nhân hậu và nêu ra bài học đích đáng cho những kẻ tham lam, bội bạc.</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168683792"/>
                  </a:ext>
                </a:extLst>
              </a:tr>
              <a:tr h="113813">
                <a:tc vMerge="1">
                  <a:txBody>
                    <a:bodyPr/>
                    <a:lstStyle/>
                    <a:p>
                      <a:endParaRPr lang="en-US"/>
                    </a:p>
                  </a:txBody>
                  <a:tcPr/>
                </a:tc>
                <a:tc>
                  <a:txBody>
                    <a:bodyPr/>
                    <a:lstStyle/>
                    <a:p>
                      <a:pPr>
                        <a:lnSpc>
                          <a:spcPct val="115000"/>
                        </a:lnSpc>
                      </a:pPr>
                      <a:r>
                        <a:rPr lang="vi-VN"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Cô bé bán diêm</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(An-</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đéc</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xen</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15000"/>
                        </a:lnSpc>
                        <a:spcAft>
                          <a:spcPts val="0"/>
                        </a:spcAft>
                      </a:pPr>
                      <a:r>
                        <a:rPr lang="pt-BR"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Qua câu chuyện về cô bé bán diêm nghèo khổ, cô đơn và bất hạnh trong đêm giao thừa, tác giả muốn gửi gắm thông điệp giàu tính nhân  văn: hãy yêu thương và hãy để trẻ thơ được sống trong hạnh phúc.</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1521564083"/>
                  </a:ext>
                </a:extLst>
              </a:tr>
            </a:tbl>
          </a:graphicData>
        </a:graphic>
      </p:graphicFrame>
      <p:sp>
        <p:nvSpPr>
          <p:cNvPr id="3" name="Rectangle 2"/>
          <p:cNvSpPr/>
          <p:nvPr/>
        </p:nvSpPr>
        <p:spPr>
          <a:xfrm>
            <a:off x="4239655" y="0"/>
            <a:ext cx="3699987" cy="523220"/>
          </a:xfrm>
          <a:prstGeom prst="rect">
            <a:avLst/>
          </a:prstGeom>
        </p:spPr>
        <p:txBody>
          <a:bodyPr wrap="none">
            <a:spAutoFit/>
          </a:bodyPr>
          <a:lstStyle/>
          <a:p>
            <a:pPr algn="ctr">
              <a:spcAft>
                <a:spcPts val="0"/>
              </a:spcAft>
            </a:pPr>
            <a:r>
              <a:rPr lang="en-US" sz="2800" b="1" dirty="0" smtClean="0">
                <a:solidFill>
                  <a:srgbClr val="0D0D0D"/>
                </a:solidFill>
                <a:effectLst/>
                <a:latin typeface="Times New Roman" panose="02020603050405020304" pitchFamily="18" charset="0"/>
                <a:ea typeface="Times New Roman" panose="02020603050405020304" pitchFamily="18" charset="0"/>
              </a:rPr>
              <a:t>ĐỌC HIỂU VĂN BẢN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514911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322827582"/>
              </p:ext>
            </p:extLst>
          </p:nvPr>
        </p:nvGraphicFramePr>
        <p:xfrm>
          <a:off x="660399" y="883913"/>
          <a:ext cx="10858501" cy="5573280"/>
        </p:xfrm>
        <a:graphic>
          <a:graphicData uri="http://schemas.openxmlformats.org/drawingml/2006/table">
            <a:tbl>
              <a:tblPr firstRow="1" firstCol="1" bandRow="1"/>
              <a:tblGrid>
                <a:gridCol w="1386703">
                  <a:extLst>
                    <a:ext uri="{9D8B030D-6E8A-4147-A177-3AD203B41FA5}">
                      <a16:colId xmlns:a16="http://schemas.microsoft.com/office/drawing/2014/main" xmlns="" val="481258042"/>
                    </a:ext>
                  </a:extLst>
                </a:gridCol>
                <a:gridCol w="3589200">
                  <a:extLst>
                    <a:ext uri="{9D8B030D-6E8A-4147-A177-3AD203B41FA5}">
                      <a16:colId xmlns:a16="http://schemas.microsoft.com/office/drawing/2014/main" xmlns="" val="1757460888"/>
                    </a:ext>
                  </a:extLst>
                </a:gridCol>
                <a:gridCol w="5882598">
                  <a:extLst>
                    <a:ext uri="{9D8B030D-6E8A-4147-A177-3AD203B41FA5}">
                      <a16:colId xmlns:a16="http://schemas.microsoft.com/office/drawing/2014/main" xmlns="" val="1458634283"/>
                    </a:ext>
                  </a:extLst>
                </a:gridCol>
              </a:tblGrid>
              <a:tr h="0">
                <a:tc>
                  <a:txBody>
                    <a:bodyPr/>
                    <a:lstStyle/>
                    <a:p>
                      <a:pPr algn="ctr">
                        <a:lnSpc>
                          <a:spcPct val="115000"/>
                        </a:lnSpc>
                        <a:spcAft>
                          <a:spcPts val="0"/>
                        </a:spcAft>
                      </a:pPr>
                      <a:r>
                        <a:rPr lang="en-US"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Thể loại</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a:noFill/>
                    </a:lnL>
                    <a:lnR>
                      <a:noFill/>
                    </a:lnR>
                    <a:lnT>
                      <a:noFill/>
                    </a:lnT>
                    <a:lnB w="12700" cap="flat" cmpd="sng" algn="ctr">
                      <a:solidFill>
                        <a:schemeClr val="tx1"/>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Tên văn bản</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a:noFill/>
                    </a:lnL>
                    <a:lnR>
                      <a:noFill/>
                    </a:lnR>
                    <a:lnT>
                      <a:noFill/>
                    </a:lnT>
                    <a:lnB w="12700" cap="flat" cmpd="sng" algn="ctr">
                      <a:solidFill>
                        <a:schemeClr val="tx1"/>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Nội dung chính của văn bản</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a:noFill/>
                    </a:lnL>
                    <a:lnR>
                      <a:noFill/>
                    </a:lnR>
                    <a:lnT>
                      <a:noFill/>
                    </a:lnT>
                    <a:lnB w="12700" cap="flat" cmpd="sng" algn="ctr">
                      <a:solidFill>
                        <a:schemeClr val="tx1"/>
                      </a:solidFill>
                      <a:prstDash val="solid"/>
                      <a:round/>
                      <a:headEnd type="none" w="med" len="med"/>
                      <a:tailEnd type="none" w="med" len="med"/>
                    </a:lnB>
                    <a:solidFill>
                      <a:srgbClr val="CFFF43"/>
                    </a:solidFill>
                  </a:tcPr>
                </a:tc>
                <a:extLst>
                  <a:ext uri="{0D108BD9-81ED-4DB2-BD59-A6C34878D82A}">
                    <a16:rowId xmlns:a16="http://schemas.microsoft.com/office/drawing/2014/main" xmlns="" val="3761807740"/>
                  </a:ext>
                </a:extLst>
              </a:tr>
              <a:tr h="130879">
                <a:tc rowSpan="3">
                  <a:txBody>
                    <a:bodyPr/>
                    <a:lstStyle/>
                    <a:p>
                      <a:pPr algn="ctr">
                        <a:lnSpc>
                          <a:spcPct val="115000"/>
                        </a:lnSpc>
                        <a:spcAft>
                          <a:spcPts val="0"/>
                        </a:spcAft>
                      </a:pPr>
                      <a:r>
                        <a:rPr lang="en-US" sz="24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Thơ</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yếu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tố</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miêu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tả</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15000"/>
                        </a:lnSpc>
                      </a:pPr>
                      <a:r>
                        <a:rPr lang="vi-VN"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Đêm nay Bác không ngủ</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(Minh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Huệ</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15000"/>
                        </a:lnSpc>
                        <a:spcAft>
                          <a:spcPts val="0"/>
                        </a:spcAft>
                        <a:tabLst>
                          <a:tab pos="1386840" algn="l"/>
                        </a:tabLst>
                      </a:pPr>
                      <a:r>
                        <a:rPr lang="pt-BR" sz="2400">
                          <a:solidFill>
                            <a:srgbClr val="0D0D0D"/>
                          </a:solidFill>
                          <a:effectLst/>
                          <a:latin typeface="Times New Roman" panose="02020603050405020304" pitchFamily="18" charset="0"/>
                          <a:ea typeface="MS Mincho"/>
                          <a:cs typeface="Times New Roman" panose="02020603050405020304" pitchFamily="18" charset="0"/>
                        </a:rPr>
                        <a:t>Qua câu chuyện về một đêm không ngủ của Bác trên đường đi chiến dịch, bài thơ đã thể hiện tấm lòng yêu thương sâu sắc, rộng lớn của Bác với bộ đội và nhân dân, tình cảm yêu kính, cảm phục của người chiến sĩ đối với lãnh tụ.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4075675374"/>
                  </a:ext>
                </a:extLst>
              </a:tr>
              <a:tr h="62614">
                <a:tc vMerge="1">
                  <a:txBody>
                    <a:bodyPr/>
                    <a:lstStyle/>
                    <a:p>
                      <a:endParaRPr lang="en-US"/>
                    </a:p>
                  </a:txBody>
                  <a:tcPr/>
                </a:tc>
                <a:tc>
                  <a:txBody>
                    <a:bodyPr/>
                    <a:lstStyle/>
                    <a:p>
                      <a:pPr>
                        <a:lnSpc>
                          <a:spcPct val="115000"/>
                        </a:lnSpc>
                      </a:pPr>
                      <a:r>
                        <a:rPr lang="vi-VN" sz="2400" i="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Lượm</a:t>
                      </a:r>
                      <a:r>
                        <a:rPr lang="en-US" sz="2400" i="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(Tố Hữu)</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15000"/>
                        </a:lnSpc>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Hình ảnh hồn nhiên, dũng cảm của chú bé liên lạc và tình cảm sâu nặng của nhà thơ với chú bé.</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109467622"/>
                  </a:ext>
                </a:extLst>
              </a:tr>
              <a:tr h="96746">
                <a:tc vMerge="1">
                  <a:txBody>
                    <a:bodyPr/>
                    <a:lstStyle/>
                    <a:p>
                      <a:endParaRPr lang="en-US"/>
                    </a:p>
                  </a:txBody>
                  <a:tcPr/>
                </a:tc>
                <a:tc>
                  <a:txBody>
                    <a:bodyPr/>
                    <a:lstStyle/>
                    <a:p>
                      <a:pPr>
                        <a:lnSpc>
                          <a:spcPct val="115000"/>
                        </a:lnSpc>
                      </a:pPr>
                      <a:r>
                        <a:rPr lang="vi-VN" sz="2400" i="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Gấu con chân vòng kiềng</a:t>
                      </a:r>
                      <a:r>
                        <a:rPr lang="en-US" sz="2400" i="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U-xa-chốp)</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30480" marR="30480" algn="just">
                        <a:lnSpc>
                          <a:spcPct val="115000"/>
                        </a:lnSpc>
                        <a:spcAft>
                          <a:spcPts val="1200"/>
                        </a:spcAft>
                      </a:pP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khẳng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ngoại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đem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nên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khác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qua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vẻ</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bề</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ngoài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Mỗi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hãy</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trị</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2063883605"/>
                  </a:ext>
                </a:extLst>
              </a:tr>
            </a:tbl>
          </a:graphicData>
        </a:graphic>
      </p:graphicFrame>
      <p:sp>
        <p:nvSpPr>
          <p:cNvPr id="5" name="Rectangle 4"/>
          <p:cNvSpPr/>
          <p:nvPr/>
        </p:nvSpPr>
        <p:spPr>
          <a:xfrm>
            <a:off x="4239655" y="158946"/>
            <a:ext cx="3699987" cy="523220"/>
          </a:xfrm>
          <a:prstGeom prst="rect">
            <a:avLst/>
          </a:prstGeom>
        </p:spPr>
        <p:txBody>
          <a:bodyPr wrap="none">
            <a:spAutoFit/>
          </a:bodyPr>
          <a:lstStyle/>
          <a:p>
            <a:pPr algn="ctr">
              <a:spcAft>
                <a:spcPts val="0"/>
              </a:spcAft>
            </a:pPr>
            <a:r>
              <a:rPr lang="en-US" sz="2800" b="1" dirty="0" smtClean="0">
                <a:solidFill>
                  <a:srgbClr val="0D0D0D"/>
                </a:solidFill>
                <a:effectLst/>
                <a:latin typeface="Times New Roman" panose="02020603050405020304" pitchFamily="18" charset="0"/>
                <a:ea typeface="Times New Roman" panose="02020603050405020304" pitchFamily="18" charset="0"/>
              </a:rPr>
              <a:t>ĐỌC HIỂU VĂN BẢN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589655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465496968"/>
              </p:ext>
            </p:extLst>
          </p:nvPr>
        </p:nvGraphicFramePr>
        <p:xfrm>
          <a:off x="660399" y="793972"/>
          <a:ext cx="10858501" cy="5993904"/>
        </p:xfrm>
        <a:graphic>
          <a:graphicData uri="http://schemas.openxmlformats.org/drawingml/2006/table">
            <a:tbl>
              <a:tblPr firstRow="1" firstCol="1" bandRow="1"/>
              <a:tblGrid>
                <a:gridCol w="1386703">
                  <a:extLst>
                    <a:ext uri="{9D8B030D-6E8A-4147-A177-3AD203B41FA5}">
                      <a16:colId xmlns:a16="http://schemas.microsoft.com/office/drawing/2014/main" xmlns="" val="481258042"/>
                    </a:ext>
                  </a:extLst>
                </a:gridCol>
                <a:gridCol w="3274406">
                  <a:extLst>
                    <a:ext uri="{9D8B030D-6E8A-4147-A177-3AD203B41FA5}">
                      <a16:colId xmlns:a16="http://schemas.microsoft.com/office/drawing/2014/main" xmlns="" val="1757460888"/>
                    </a:ext>
                  </a:extLst>
                </a:gridCol>
                <a:gridCol w="6197392">
                  <a:extLst>
                    <a:ext uri="{9D8B030D-6E8A-4147-A177-3AD203B41FA5}">
                      <a16:colId xmlns:a16="http://schemas.microsoft.com/office/drawing/2014/main" xmlns="" val="1458634283"/>
                    </a:ext>
                  </a:extLst>
                </a:gridCol>
              </a:tblGrid>
              <a:tr h="0">
                <a:tc>
                  <a:txBody>
                    <a:bodyPr/>
                    <a:lstStyle/>
                    <a:p>
                      <a:pPr algn="ctr">
                        <a:lnSpc>
                          <a:spcPct val="115000"/>
                        </a:lnSpc>
                        <a:spcAft>
                          <a:spcPts val="0"/>
                        </a:spcAft>
                      </a:pPr>
                      <a:r>
                        <a:rPr lang="en-US" sz="2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a:noFill/>
                    </a:lnL>
                    <a:lnR>
                      <a:noFill/>
                    </a:lnR>
                    <a:lnT>
                      <a:noFill/>
                    </a:lnT>
                    <a:lnB w="12700" cap="flat" cmpd="sng" algn="ctr">
                      <a:solidFill>
                        <a:schemeClr val="tx1"/>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Tên văn bản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a:noFill/>
                    </a:lnL>
                    <a:lnR>
                      <a:noFill/>
                    </a:lnR>
                    <a:lnT>
                      <a:noFill/>
                    </a:lnT>
                    <a:lnB w="12700" cap="flat" cmpd="sng" algn="ctr">
                      <a:solidFill>
                        <a:schemeClr val="tx1"/>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Nội dung chính của văn bản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a:noFill/>
                    </a:lnL>
                    <a:lnR>
                      <a:noFill/>
                    </a:lnR>
                    <a:lnT>
                      <a:noFill/>
                    </a:lnT>
                    <a:lnB w="12700" cap="flat" cmpd="sng" algn="ctr">
                      <a:solidFill>
                        <a:schemeClr val="tx1"/>
                      </a:solidFill>
                      <a:prstDash val="solid"/>
                      <a:round/>
                      <a:headEnd type="none" w="med" len="med"/>
                      <a:tailEnd type="none" w="med" len="med"/>
                    </a:lnB>
                    <a:solidFill>
                      <a:srgbClr val="CFFF43"/>
                    </a:solidFill>
                  </a:tcPr>
                </a:tc>
                <a:extLst>
                  <a:ext uri="{0D108BD9-81ED-4DB2-BD59-A6C34878D82A}">
                    <a16:rowId xmlns:a16="http://schemas.microsoft.com/office/drawing/2014/main" xmlns="" val="3761807740"/>
                  </a:ext>
                </a:extLst>
              </a:tr>
              <a:tr h="130879">
                <a:tc rowSpan="3">
                  <a:txBody>
                    <a:bodyPr/>
                    <a:lstStyle/>
                    <a:p>
                      <a:pPr algn="ctr">
                        <a:lnSpc>
                          <a:spcPct val="115000"/>
                        </a:lnSpc>
                        <a:spcAft>
                          <a:spcPts val="0"/>
                        </a:spcAft>
                      </a:pP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nghị</a:t>
                      </a: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luận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nghị</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luận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xã</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hội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15000"/>
                        </a:lnSpc>
                      </a:pPr>
                      <a:r>
                        <a:rPr lang="vi-VN" sz="28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Vì sao chúng ta phải đối xử thân thiện với động vật?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pPr>
                      <a:r>
                        <a:rPr lang="vi-VN" sz="28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15000"/>
                        </a:lnSpc>
                        <a:spcAft>
                          <a:spcPts val="0"/>
                        </a:spcAft>
                        <a:tabLst>
                          <a:tab pos="400050" algn="l"/>
                        </a:tabLst>
                      </a:pP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vai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trò</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vô</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cùng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môi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trường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thái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en-US" sz="2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Chúng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xử</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thiện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quý</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vệ</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vệ</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ngôi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chung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Trái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2288067158"/>
                  </a:ext>
                </a:extLst>
              </a:tr>
              <a:tr h="62614">
                <a:tc vMerge="1">
                  <a:txBody>
                    <a:bodyPr/>
                    <a:lstStyle/>
                    <a:p>
                      <a:endParaRPr lang="en-US"/>
                    </a:p>
                  </a:txBody>
                  <a:tcPr/>
                </a:tc>
                <a:tc>
                  <a:txBody>
                    <a:bodyPr/>
                    <a:lstStyle/>
                    <a:p>
                      <a:pPr>
                        <a:lnSpc>
                          <a:spcPct val="115000"/>
                        </a:lnSpc>
                      </a:pPr>
                      <a:r>
                        <a:rPr lang="vi-VN" sz="28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Khan hiếm nước ngọt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15000"/>
                        </a:lnSpc>
                        <a:spcAft>
                          <a:spcPts val="0"/>
                        </a:spcAft>
                      </a:pP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Khẳng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tầm</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ngọt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nghĩa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kiệm</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ngọt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2496482553"/>
                  </a:ext>
                </a:extLst>
              </a:tr>
              <a:tr h="79680">
                <a:tc vMerge="1">
                  <a:txBody>
                    <a:bodyPr/>
                    <a:lstStyle/>
                    <a:p>
                      <a:endParaRPr lang="en-US"/>
                    </a:p>
                  </a:txBody>
                  <a:tcPr/>
                </a:tc>
                <a:tc>
                  <a:txBody>
                    <a:bodyPr/>
                    <a:lstStyle/>
                    <a:p>
                      <a:pPr>
                        <a:lnSpc>
                          <a:spcPct val="115000"/>
                        </a:lnSpc>
                      </a:pPr>
                      <a:r>
                        <a:rPr lang="vi-VN" sz="28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Tại sao nên có vật nuôi trong nhà?</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15000"/>
                        </a:lnSpc>
                        <a:spcAft>
                          <a:spcPts val="0"/>
                        </a:spcAft>
                      </a:pP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nêu</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lợi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ích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nuôi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thú</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cưng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nên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nuôi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trẻ</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con.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2774042323"/>
                  </a:ext>
                </a:extLst>
              </a:tr>
            </a:tbl>
          </a:graphicData>
        </a:graphic>
      </p:graphicFrame>
      <p:sp>
        <p:nvSpPr>
          <p:cNvPr id="3" name="Rectangle 2"/>
          <p:cNvSpPr/>
          <p:nvPr/>
        </p:nvSpPr>
        <p:spPr>
          <a:xfrm>
            <a:off x="4270442" y="83995"/>
            <a:ext cx="3699987" cy="523220"/>
          </a:xfrm>
          <a:prstGeom prst="rect">
            <a:avLst/>
          </a:prstGeom>
        </p:spPr>
        <p:txBody>
          <a:bodyPr wrap="none">
            <a:spAutoFit/>
          </a:bodyPr>
          <a:lstStyle/>
          <a:p>
            <a:pPr algn="ctr">
              <a:spcAft>
                <a:spcPts val="0"/>
              </a:spcAft>
            </a:pPr>
            <a:r>
              <a:rPr lang="en-US" sz="2800" b="1" dirty="0" smtClean="0">
                <a:solidFill>
                  <a:srgbClr val="0D0D0D"/>
                </a:solidFill>
                <a:effectLst/>
                <a:latin typeface="Times New Roman" panose="02020603050405020304" pitchFamily="18" charset="0"/>
                <a:ea typeface="Times New Roman" panose="02020603050405020304" pitchFamily="18" charset="0"/>
              </a:rPr>
              <a:t>ĐỌC HIỂU VĂN BẢN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592352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604731863"/>
              </p:ext>
            </p:extLst>
          </p:nvPr>
        </p:nvGraphicFramePr>
        <p:xfrm>
          <a:off x="389744" y="674050"/>
          <a:ext cx="11452485" cy="5993904"/>
        </p:xfrm>
        <a:graphic>
          <a:graphicData uri="http://schemas.openxmlformats.org/drawingml/2006/table">
            <a:tbl>
              <a:tblPr firstRow="1" firstCol="1" bandRow="1"/>
              <a:tblGrid>
                <a:gridCol w="1462558">
                  <a:extLst>
                    <a:ext uri="{9D8B030D-6E8A-4147-A177-3AD203B41FA5}">
                      <a16:colId xmlns:a16="http://schemas.microsoft.com/office/drawing/2014/main" xmlns="" val="481258042"/>
                    </a:ext>
                  </a:extLst>
                </a:gridCol>
                <a:gridCol w="2267762">
                  <a:extLst>
                    <a:ext uri="{9D8B030D-6E8A-4147-A177-3AD203B41FA5}">
                      <a16:colId xmlns:a16="http://schemas.microsoft.com/office/drawing/2014/main" xmlns="" val="1757460888"/>
                    </a:ext>
                  </a:extLst>
                </a:gridCol>
                <a:gridCol w="7722165">
                  <a:extLst>
                    <a:ext uri="{9D8B030D-6E8A-4147-A177-3AD203B41FA5}">
                      <a16:colId xmlns:a16="http://schemas.microsoft.com/office/drawing/2014/main" xmlns="" val="1458634283"/>
                    </a:ext>
                  </a:extLst>
                </a:gridCol>
              </a:tblGrid>
              <a:tr h="0">
                <a:tc>
                  <a:txBody>
                    <a:bodyPr/>
                    <a:lstStyle/>
                    <a:p>
                      <a:pPr algn="ctr">
                        <a:lnSpc>
                          <a:spcPct val="115000"/>
                        </a:lnSpc>
                        <a:spcAft>
                          <a:spcPts val="0"/>
                        </a:spcAft>
                      </a:pP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a:noFill/>
                    </a:lnL>
                    <a:lnR>
                      <a:noFill/>
                    </a:lnR>
                    <a:lnT>
                      <a:noFill/>
                    </a:lnT>
                    <a:lnB w="12700" cap="flat" cmpd="sng" algn="ctr">
                      <a:solidFill>
                        <a:schemeClr val="tx1"/>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Tên văn bản</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a:noFill/>
                    </a:lnL>
                    <a:lnR>
                      <a:noFill/>
                    </a:lnR>
                    <a:lnT>
                      <a:noFill/>
                    </a:lnT>
                    <a:lnB w="12700" cap="flat" cmpd="sng" algn="ctr">
                      <a:solidFill>
                        <a:schemeClr val="tx1"/>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a:noFill/>
                    </a:lnL>
                    <a:lnR>
                      <a:noFill/>
                    </a:lnR>
                    <a:lnT>
                      <a:noFill/>
                    </a:lnT>
                    <a:lnB w="12700" cap="flat" cmpd="sng" algn="ctr">
                      <a:solidFill>
                        <a:schemeClr val="tx1"/>
                      </a:solidFill>
                      <a:prstDash val="solid"/>
                      <a:round/>
                      <a:headEnd type="none" w="med" len="med"/>
                      <a:tailEnd type="none" w="med" len="med"/>
                    </a:lnB>
                    <a:solidFill>
                      <a:srgbClr val="CFFF43"/>
                    </a:solidFill>
                  </a:tcPr>
                </a:tc>
                <a:extLst>
                  <a:ext uri="{0D108BD9-81ED-4DB2-BD59-A6C34878D82A}">
                    <a16:rowId xmlns:a16="http://schemas.microsoft.com/office/drawing/2014/main" xmlns="" val="3761807740"/>
                  </a:ext>
                </a:extLst>
              </a:tr>
              <a:tr h="216210">
                <a:tc rowSpan="3">
                  <a:txBody>
                    <a:bodyPr/>
                    <a:lstStyle/>
                    <a:p>
                      <a:pPr algn="ctr">
                        <a:lnSpc>
                          <a:spcPct val="115000"/>
                        </a:lnSpc>
                        <a:spcAft>
                          <a:spcPts val="0"/>
                        </a:spcAft>
                      </a:pPr>
                      <a:r>
                        <a:rPr lang="en-US" sz="24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ngắn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15000"/>
                        </a:lnSpc>
                      </a:pPr>
                      <a:r>
                        <a:rPr lang="vi-VN"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Bức tranh của em gái tôi</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Tạ</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Duy</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Anh</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342900" marR="150495" lvl="0" indent="-342900" algn="just">
                        <a:lnSpc>
                          <a:spcPct val="115000"/>
                        </a:lnSpc>
                        <a:spcAft>
                          <a:spcPts val="0"/>
                        </a:spcAft>
                        <a:buSzPts val="1400"/>
                        <a:buFont typeface="Times New Roman" panose="02020603050405020304" pitchFamily="18" charset="0"/>
                        <a:buChar char="-"/>
                        <a:tabLst>
                          <a:tab pos="218440" algn="l"/>
                        </a:tabLst>
                      </a:pPr>
                      <a:r>
                        <a:rPr lang="en-US" sz="2400" spc="-5"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400" spc="25"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spc="-5"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400" spc="1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thấy</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spc="-5"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400" spc="2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400" spc="-5"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spc="-5"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spc="1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spc="-5"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sáng</a:t>
                      </a:r>
                      <a:r>
                        <a:rPr lang="en-US" sz="2400" spc="-5"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spc="5"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spc="-1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hồn</a:t>
                      </a:r>
                      <a:r>
                        <a:rPr lang="en-US" sz="2400" spc="15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spc="-5"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nhiên</a:t>
                      </a:r>
                      <a:r>
                        <a:rPr lang="en-US" sz="2400" spc="-5"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spc="255"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tấm</a:t>
                      </a:r>
                      <a:r>
                        <a:rPr lang="en-US" sz="2400" spc="235"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spc="-5"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400" spc="265"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spc="-1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400" spc="265"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spc="-5"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hậu</a:t>
                      </a:r>
                      <a:r>
                        <a:rPr lang="en-US" sz="2400" spc="265"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spc="-5"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spc="26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400" spc="235"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gái</a:t>
                      </a:r>
                      <a:r>
                        <a:rPr lang="en-US" sz="2400" spc="265"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spc="-5"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400" spc="135"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spc="-5"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giúp</a:t>
                      </a:r>
                      <a:r>
                        <a:rPr lang="en-US" sz="2400" spc="345"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spc="-5"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spc="335"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spc="-5"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anh</a:t>
                      </a:r>
                      <a:r>
                        <a:rPr lang="en-US" sz="2400" spc="335"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spc="-5"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400" spc="345"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400" spc="33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400" spc="335"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spc="-5"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hạn</a:t>
                      </a:r>
                      <a:r>
                        <a:rPr lang="en-US" sz="2400" spc="345"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spc="-5"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chế</a:t>
                      </a:r>
                      <a:r>
                        <a:rPr lang="en-US" sz="2400" spc="345"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spc="-1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spc="125"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spc="-5"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400" spc="5"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spc="-1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2400" spc="-1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150495" lvl="0" indent="-342900" algn="just">
                        <a:lnSpc>
                          <a:spcPct val="115000"/>
                        </a:lnSpc>
                        <a:spcAft>
                          <a:spcPts val="0"/>
                        </a:spcAft>
                        <a:buSzPts val="1400"/>
                        <a:buFont typeface="Times New Roman" panose="02020603050405020304" pitchFamily="18" charset="0"/>
                        <a:buChar char="-"/>
                        <a:tabLst>
                          <a:tab pos="218440" algn="l"/>
                        </a:tabLst>
                      </a:pP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nghĩa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giáo</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dục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sâu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sắc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đặc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biệt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lứa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tuổi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vượt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lên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hạn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chế</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hướng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tới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hoàn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thiện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400" dirty="0"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453240971"/>
                  </a:ext>
                </a:extLst>
              </a:tr>
              <a:tr h="96746">
                <a:tc vMerge="1">
                  <a:txBody>
                    <a:bodyPr/>
                    <a:lstStyle/>
                    <a:p>
                      <a:endParaRPr lang="en-US"/>
                    </a:p>
                  </a:txBody>
                  <a:tcPr/>
                </a:tc>
                <a:tc>
                  <a:txBody>
                    <a:bodyPr/>
                    <a:lstStyle/>
                    <a:p>
                      <a:pPr>
                        <a:lnSpc>
                          <a:spcPct val="115000"/>
                        </a:lnSpc>
                      </a:pPr>
                      <a:r>
                        <a:rPr lang="vi-VN"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Điều không tính trước</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Nguyễn</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Nhật</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Ánh</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just">
                        <a:lnSpc>
                          <a:spcPct val="115000"/>
                        </a:lnSpc>
                        <a:spcAft>
                          <a:spcPts val="0"/>
                        </a:spcAft>
                      </a:pPr>
                      <a:r>
                        <a:rPr lang="pt-BR"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Truyện ca ngợi, đề cao tình cảm vô tư, trong sáng của tình bạn. Qua đó, truyện đem đến bài học về cách ứng xử điềm tĩnh, tích cực khi giải quyết các mâu thuẫn trong quan hệ bạn bè.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3424137267"/>
                  </a:ext>
                </a:extLst>
              </a:tr>
              <a:tr h="113813">
                <a:tc vMerge="1">
                  <a:txBody>
                    <a:bodyPr/>
                    <a:lstStyle/>
                    <a:p>
                      <a:endParaRPr lang="en-US"/>
                    </a:p>
                  </a:txBody>
                  <a:tcPr/>
                </a:tc>
                <a:tc>
                  <a:txBody>
                    <a:bodyPr/>
                    <a:lstStyle/>
                    <a:p>
                      <a:pPr>
                        <a:lnSpc>
                          <a:spcPct val="115000"/>
                        </a:lnSpc>
                      </a:pPr>
                      <a:r>
                        <a:rPr lang="vi-VN"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Chích bông ơi!</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(Cao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Duy</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Sơn</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15000"/>
                        </a:lnSpc>
                        <a:spcAft>
                          <a:spcPts val="0"/>
                        </a:spcAft>
                      </a:pP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chuyện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giàu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nghĩa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giáo</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dục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hậu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thương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nhắn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nhủ</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mọi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suy</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nghĩ</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kĩ</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trước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hối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hận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999859735"/>
                  </a:ext>
                </a:extLst>
              </a:tr>
            </a:tbl>
          </a:graphicData>
        </a:graphic>
      </p:graphicFrame>
      <p:sp>
        <p:nvSpPr>
          <p:cNvPr id="3" name="Rectangle 2"/>
          <p:cNvSpPr/>
          <p:nvPr/>
        </p:nvSpPr>
        <p:spPr>
          <a:xfrm>
            <a:off x="4270442" y="83995"/>
            <a:ext cx="3699987" cy="523220"/>
          </a:xfrm>
          <a:prstGeom prst="rect">
            <a:avLst/>
          </a:prstGeom>
        </p:spPr>
        <p:txBody>
          <a:bodyPr wrap="none">
            <a:spAutoFit/>
          </a:bodyPr>
          <a:lstStyle/>
          <a:p>
            <a:pPr algn="ctr">
              <a:spcAft>
                <a:spcPts val="0"/>
              </a:spcAft>
            </a:pPr>
            <a:r>
              <a:rPr lang="en-US" sz="2800" b="1" dirty="0" smtClean="0">
                <a:solidFill>
                  <a:srgbClr val="0D0D0D"/>
                </a:solidFill>
                <a:effectLst/>
                <a:latin typeface="Times New Roman" panose="02020603050405020304" pitchFamily="18" charset="0"/>
                <a:ea typeface="Times New Roman" panose="02020603050405020304" pitchFamily="18" charset="0"/>
              </a:rPr>
              <a:t>ĐỌC HIỂU VĂN BẢN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340459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540067445"/>
              </p:ext>
            </p:extLst>
          </p:nvPr>
        </p:nvGraphicFramePr>
        <p:xfrm>
          <a:off x="434714" y="823952"/>
          <a:ext cx="11497455" cy="5888748"/>
        </p:xfrm>
        <a:graphic>
          <a:graphicData uri="http://schemas.openxmlformats.org/drawingml/2006/table">
            <a:tbl>
              <a:tblPr firstRow="1" firstCol="1" bandRow="1"/>
              <a:tblGrid>
                <a:gridCol w="1468301">
                  <a:extLst>
                    <a:ext uri="{9D8B030D-6E8A-4147-A177-3AD203B41FA5}">
                      <a16:colId xmlns:a16="http://schemas.microsoft.com/office/drawing/2014/main" xmlns="" val="481258042"/>
                    </a:ext>
                  </a:extLst>
                </a:gridCol>
                <a:gridCol w="2943301">
                  <a:extLst>
                    <a:ext uri="{9D8B030D-6E8A-4147-A177-3AD203B41FA5}">
                      <a16:colId xmlns:a16="http://schemas.microsoft.com/office/drawing/2014/main" xmlns="" val="1757460888"/>
                    </a:ext>
                  </a:extLst>
                </a:gridCol>
                <a:gridCol w="7085853">
                  <a:extLst>
                    <a:ext uri="{9D8B030D-6E8A-4147-A177-3AD203B41FA5}">
                      <a16:colId xmlns:a16="http://schemas.microsoft.com/office/drawing/2014/main" xmlns="" val="1458634283"/>
                    </a:ext>
                  </a:extLst>
                </a:gridCol>
              </a:tblGrid>
              <a:tr h="0">
                <a:tc>
                  <a:txBody>
                    <a:bodyPr/>
                    <a:lstStyle/>
                    <a:p>
                      <a:pPr algn="ctr">
                        <a:lnSpc>
                          <a:spcPct val="115000"/>
                        </a:lnSpc>
                        <a:spcAft>
                          <a:spcPts val="0"/>
                        </a:spcAft>
                      </a:pPr>
                      <a:r>
                        <a:rPr lang="en-US" sz="22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2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a:noFill/>
                    </a:lnL>
                    <a:lnR>
                      <a:noFill/>
                    </a:lnR>
                    <a:lnT>
                      <a:noFill/>
                    </a:lnT>
                    <a:lnB w="12700" cap="flat" cmpd="sng" algn="ctr">
                      <a:solidFill>
                        <a:schemeClr val="tx1"/>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2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Tên</a:t>
                      </a:r>
                      <a:r>
                        <a:rPr lang="en-US" sz="22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2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a:noFill/>
                    </a:lnL>
                    <a:lnR>
                      <a:noFill/>
                    </a:lnR>
                    <a:lnT>
                      <a:noFill/>
                    </a:lnT>
                    <a:lnB w="12700" cap="flat" cmpd="sng" algn="ctr">
                      <a:solidFill>
                        <a:schemeClr val="tx1"/>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2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Nội dung chính của văn bản</a:t>
                      </a:r>
                      <a:endParaRPr lang="en-US" sz="2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a:noFill/>
                    </a:lnL>
                    <a:lnR>
                      <a:noFill/>
                    </a:lnR>
                    <a:lnT>
                      <a:noFill/>
                    </a:lnT>
                    <a:lnB w="12700" cap="flat" cmpd="sng" algn="ctr">
                      <a:solidFill>
                        <a:schemeClr val="tx1"/>
                      </a:solidFill>
                      <a:prstDash val="solid"/>
                      <a:round/>
                      <a:headEnd type="none" w="med" len="med"/>
                      <a:tailEnd type="none" w="med" len="med"/>
                    </a:lnB>
                    <a:solidFill>
                      <a:srgbClr val="CFFF43"/>
                    </a:solidFill>
                  </a:tcPr>
                </a:tc>
                <a:extLst>
                  <a:ext uri="{0D108BD9-81ED-4DB2-BD59-A6C34878D82A}">
                    <a16:rowId xmlns:a16="http://schemas.microsoft.com/office/drawing/2014/main" xmlns="" val="3761807740"/>
                  </a:ext>
                </a:extLst>
              </a:tr>
              <a:tr h="199144">
                <a:tc rowSpan="3">
                  <a:txBody>
                    <a:bodyPr/>
                    <a:lstStyle/>
                    <a:p>
                      <a:pPr algn="ctr">
                        <a:lnSpc>
                          <a:spcPct val="115000"/>
                        </a:lnSpc>
                        <a:spcAft>
                          <a:spcPts val="0"/>
                        </a:spcAft>
                      </a:pPr>
                      <a:r>
                        <a:rPr lang="en-US" sz="2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tin</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thuật</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kiện</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15000"/>
                        </a:lnSpc>
                      </a:pPr>
                      <a:r>
                        <a:rPr lang="vi-VN"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Phạm Tuyên và ca khúc mừng chiến thắng</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15000"/>
                        </a:lnSpc>
                        <a:spcAft>
                          <a:spcPts val="0"/>
                        </a:spcAft>
                      </a:pP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Ghi</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quá</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đời</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hát</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Bác</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ngày</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đại</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thắng</a:t>
                      </a:r>
                      <a:r>
                        <a:rPr lang="en-US" sz="2200" dirty="0"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r>
                      <a:b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Cho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thấy</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tài</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năng</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Tổ</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quốc</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sâu</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sắc</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nhạc</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sĩ</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Phạm</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Tuyên</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niềm</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mến</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trân</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hát</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nghệ</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sĩ</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tài</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hoa</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Phạm</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Tuyên</a:t>
                      </a:r>
                      <a:r>
                        <a:rPr lang="en-US" sz="2200" dirty="0"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2680099673"/>
                  </a:ext>
                </a:extLst>
              </a:tr>
              <a:tr h="0">
                <a:tc vMerge="1">
                  <a:txBody>
                    <a:bodyPr/>
                    <a:lstStyle/>
                    <a:p>
                      <a:endParaRPr lang="en-US"/>
                    </a:p>
                  </a:txBody>
                  <a:tcPr/>
                </a:tc>
                <a:tc>
                  <a:txBody>
                    <a:bodyPr/>
                    <a:lstStyle/>
                    <a:p>
                      <a:pPr>
                        <a:lnSpc>
                          <a:spcPct val="115000"/>
                        </a:lnSpc>
                      </a:pPr>
                      <a:r>
                        <a:rPr lang="vi-VN"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Điều gì giúp bóng đá Việt Nam chiến thắng?</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just">
                        <a:lnSpc>
                          <a:spcPct val="115000"/>
                        </a:lnSpc>
                        <a:spcAft>
                          <a:spcPts val="0"/>
                        </a:spcAft>
                      </a:pP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giúp</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bóng</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đá</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Nam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thắng</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Thái</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độ</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trân</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ngưỡng</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mộ</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khâm</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phục</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tờ</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báo</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Smmsport</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bóng</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đá</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Nam.</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2249795053"/>
                  </a:ext>
                </a:extLst>
              </a:tr>
              <a:tr h="147945">
                <a:tc vMerge="1">
                  <a:txBody>
                    <a:bodyPr/>
                    <a:lstStyle/>
                    <a:p>
                      <a:endParaRPr lang="en-US"/>
                    </a:p>
                  </a:txBody>
                  <a:tcPr/>
                </a:tc>
                <a:tc>
                  <a:txBody>
                    <a:bodyPr/>
                    <a:lstStyle/>
                    <a:p>
                      <a:pPr>
                        <a:lnSpc>
                          <a:spcPct val="115000"/>
                        </a:lnSpc>
                      </a:pPr>
                      <a:r>
                        <a:rPr lang="vi-VN"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 phát minh "tình cờ và bất ngờ"</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just">
                        <a:lnSpc>
                          <a:spcPct val="115000"/>
                        </a:lnSpc>
                        <a:spcAft>
                          <a:spcPts val="0"/>
                        </a:spcAft>
                      </a:pP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đời</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ngờ</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phát</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minh.</a:t>
                      </a:r>
                      <a:b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Dù</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phát</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minh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đời</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sau</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quá</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nghiên</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cứu</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dài</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lâu</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hay do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cờ</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bất</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ngờ</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nếu</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đem</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trị</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thì</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đều</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đáng</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2200" dirty="0"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1193582565"/>
                  </a:ext>
                </a:extLst>
              </a:tr>
            </a:tbl>
          </a:graphicData>
        </a:graphic>
      </p:graphicFrame>
      <p:sp>
        <p:nvSpPr>
          <p:cNvPr id="3" name="Rectangle 2"/>
          <p:cNvSpPr/>
          <p:nvPr/>
        </p:nvSpPr>
        <p:spPr>
          <a:xfrm>
            <a:off x="4270442" y="83995"/>
            <a:ext cx="3699987" cy="523220"/>
          </a:xfrm>
          <a:prstGeom prst="rect">
            <a:avLst/>
          </a:prstGeom>
        </p:spPr>
        <p:txBody>
          <a:bodyPr wrap="none">
            <a:spAutoFit/>
          </a:bodyPr>
          <a:lstStyle/>
          <a:p>
            <a:pPr algn="ctr">
              <a:spcAft>
                <a:spcPts val="0"/>
              </a:spcAft>
            </a:pPr>
            <a:r>
              <a:rPr lang="en-US" sz="2800" b="1" dirty="0" smtClean="0">
                <a:solidFill>
                  <a:srgbClr val="0D0D0D"/>
                </a:solidFill>
                <a:effectLst/>
                <a:latin typeface="Times New Roman" panose="02020603050405020304" pitchFamily="18" charset="0"/>
                <a:ea typeface="Times New Roman" panose="02020603050405020304" pitchFamily="18" charset="0"/>
              </a:rPr>
              <a:t>ĐỌC HIỂU VĂN BẢN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744871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4270442" y="83995"/>
            <a:ext cx="3699987"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Teardrop 2"/>
          <p:cNvSpPr/>
          <p:nvPr/>
        </p:nvSpPr>
        <p:spPr>
          <a:xfrm>
            <a:off x="1721759" y="1757108"/>
            <a:ext cx="7901927" cy="3237876"/>
          </a:xfrm>
          <a:prstGeom prst="teardrop">
            <a:avLst>
              <a:gd name="adj" fmla="val 128772"/>
            </a:avLst>
          </a:prstGeom>
          <a:no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2623280" y="2577175"/>
            <a:ext cx="6816788" cy="1224951"/>
          </a:xfrm>
          <a:prstGeom prst="rect">
            <a:avLst/>
          </a:prstGeom>
        </p:spPr>
        <p:txBody>
          <a:bodyPr wrap="square">
            <a:spAutoFit/>
          </a:bodyPr>
          <a:lstStyle/>
          <a:p>
            <a:pPr>
              <a:lnSpc>
                <a:spcPct val="115000"/>
              </a:lnSpc>
              <a:spcAft>
                <a:spcPts val="1200"/>
              </a:spcAft>
            </a:pPr>
            <a:r>
              <a:rPr lang="en-US" sz="3200" b="1" dirty="0" err="1" smtClean="0">
                <a:solidFill>
                  <a:srgbClr val="363636"/>
                </a:solidFill>
                <a:effectLst/>
                <a:highlight>
                  <a:srgbClr val="FFFF00"/>
                </a:highlight>
                <a:latin typeface="Times New Roman" panose="02020603050405020304" pitchFamily="18" charset="0"/>
                <a:ea typeface="Times New Roman" panose="02020603050405020304" pitchFamily="18" charset="0"/>
              </a:rPr>
              <a:t>Câu</a:t>
            </a:r>
            <a:r>
              <a:rPr lang="en-US" sz="3200" b="1" dirty="0" smtClean="0">
                <a:solidFill>
                  <a:srgbClr val="363636"/>
                </a:solidFill>
                <a:effectLst/>
                <a:highlight>
                  <a:srgbClr val="FFFF00"/>
                </a:highlight>
                <a:latin typeface="Times New Roman" panose="02020603050405020304" pitchFamily="18" charset="0"/>
                <a:ea typeface="Times New Roman" panose="02020603050405020304" pitchFamily="18" charset="0"/>
              </a:rPr>
              <a:t> 3</a:t>
            </a:r>
            <a:r>
              <a:rPr lang="en-US" sz="3200" b="1" dirty="0" smtClean="0">
                <a:solidFill>
                  <a:srgbClr val="363636"/>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Nêu</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những</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điểm</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cần</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chú</a:t>
            </a:r>
            <a:r>
              <a:rPr lang="en-US" sz="3200" b="1" dirty="0" smtClean="0">
                <a:solidFill>
                  <a:srgbClr val="0070C0"/>
                </a:solidFill>
                <a:effectLst/>
                <a:latin typeface="Times New Roman" panose="02020603050405020304" pitchFamily="18" charset="0"/>
                <a:ea typeface="Times New Roman" panose="02020603050405020304" pitchFamily="18" charset="0"/>
              </a:rPr>
              <a:t> ý </a:t>
            </a:r>
            <a:r>
              <a:rPr lang="en-US" sz="3200" b="1" dirty="0" err="1" smtClean="0">
                <a:solidFill>
                  <a:srgbClr val="0070C0"/>
                </a:solidFill>
                <a:effectLst/>
                <a:latin typeface="Times New Roman" panose="02020603050405020304" pitchFamily="18" charset="0"/>
                <a:ea typeface="Times New Roman" panose="02020603050405020304" pitchFamily="18" charset="0"/>
              </a:rPr>
              <a:t>về</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cách</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đọc</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các</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thể</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loại</a:t>
            </a:r>
            <a:r>
              <a:rPr lang="en-US" sz="3200" b="1" dirty="0" smtClean="0">
                <a:solidFill>
                  <a:srgbClr val="0070C0"/>
                </a:solidFill>
                <a:effectLst/>
                <a:latin typeface="Times New Roman" panose="02020603050405020304" pitchFamily="18" charset="0"/>
                <a:ea typeface="Times New Roman" panose="02020603050405020304" pitchFamily="18" charset="0"/>
              </a:rPr>
              <a:t> ở </a:t>
            </a:r>
            <a:r>
              <a:rPr lang="en-US" sz="3200" b="1" dirty="0" err="1" smtClean="0">
                <a:solidFill>
                  <a:srgbClr val="0070C0"/>
                </a:solidFill>
                <a:effectLst/>
                <a:latin typeface="Times New Roman" panose="02020603050405020304" pitchFamily="18" charset="0"/>
                <a:ea typeface="Times New Roman" panose="02020603050405020304" pitchFamily="18" charset="0"/>
              </a:rPr>
              <a:t>học</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kì</a:t>
            </a:r>
            <a:r>
              <a:rPr lang="en-US" sz="3200" b="1" dirty="0" smtClean="0">
                <a:solidFill>
                  <a:srgbClr val="0070C0"/>
                </a:solidFill>
                <a:effectLst/>
                <a:latin typeface="Times New Roman" panose="02020603050405020304" pitchFamily="18" charset="0"/>
                <a:ea typeface="Times New Roman" panose="02020603050405020304" pitchFamily="18" charset="0"/>
              </a:rPr>
              <a:t> II:</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248580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4270442" y="83995"/>
            <a:ext cx="3699987"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7" name="Table 6"/>
          <p:cNvGraphicFramePr>
            <a:graphicFrameLocks noGrp="1"/>
          </p:cNvGraphicFramePr>
          <p:nvPr>
            <p:extLst>
              <p:ext uri="{D42A27DB-BD31-4B8C-83A1-F6EECF244321}">
                <p14:modId xmlns:p14="http://schemas.microsoft.com/office/powerpoint/2010/main" val="2400877019"/>
              </p:ext>
            </p:extLst>
          </p:nvPr>
        </p:nvGraphicFramePr>
        <p:xfrm>
          <a:off x="660400" y="1492265"/>
          <a:ext cx="10858500" cy="4416552"/>
        </p:xfrm>
        <a:graphic>
          <a:graphicData uri="http://schemas.openxmlformats.org/drawingml/2006/table">
            <a:tbl>
              <a:tblPr firstRow="1" firstCol="1" bandRow="1"/>
              <a:tblGrid>
                <a:gridCol w="2946743">
                  <a:extLst>
                    <a:ext uri="{9D8B030D-6E8A-4147-A177-3AD203B41FA5}">
                      <a16:colId xmlns:a16="http://schemas.microsoft.com/office/drawing/2014/main" xmlns="" val="4225626435"/>
                    </a:ext>
                  </a:extLst>
                </a:gridCol>
                <a:gridCol w="7911757">
                  <a:extLst>
                    <a:ext uri="{9D8B030D-6E8A-4147-A177-3AD203B41FA5}">
                      <a16:colId xmlns:a16="http://schemas.microsoft.com/office/drawing/2014/main" xmlns="" val="768498911"/>
                    </a:ext>
                  </a:extLst>
                </a:gridCol>
              </a:tblGrid>
              <a:tr h="50611">
                <a:tc>
                  <a:txBody>
                    <a:bodyPr/>
                    <a:lstStyle/>
                    <a:p>
                      <a:pPr algn="ctr">
                        <a:lnSpc>
                          <a:spcPct val="115000"/>
                        </a:lnSpc>
                        <a:spcAft>
                          <a:spcPts val="1200"/>
                        </a:spcAft>
                      </a:pPr>
                      <a:r>
                        <a:rPr lang="en-US" sz="2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744" marR="327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a:lnSpc>
                          <a:spcPct val="115000"/>
                        </a:lnSpc>
                        <a:spcAft>
                          <a:spcPts val="120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Chú ý về cách đọc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744" marR="327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xmlns="" val="4245435876"/>
                  </a:ext>
                </a:extLst>
              </a:tr>
              <a:tr h="270589">
                <a:tc>
                  <a:txBody>
                    <a:bodyPr/>
                    <a:lstStyle/>
                    <a:p>
                      <a:pPr algn="ctr">
                        <a:lnSpc>
                          <a:spcPct val="115000"/>
                        </a:lnSpc>
                        <a:spcAft>
                          <a:spcPts val="1200"/>
                        </a:spcAft>
                      </a:pPr>
                      <a:r>
                        <a:rPr lang="en-US" sz="2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1200"/>
                        </a:spcAft>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thoại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Pu-skin,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An-</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đéc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xen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744" marR="327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tabLst>
                          <a:tab pos="400050" algn="l"/>
                        </a:tabLst>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Xác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đâu</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400050" algn="l"/>
                        </a:tabLst>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loài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hoá</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400050" algn="l"/>
                        </a:tabLst>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đặc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vừa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đặc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loài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vừa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400050" algn="l"/>
                        </a:tabLst>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Rút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dirty="0"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744" marR="327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4202814123"/>
                  </a:ext>
                </a:extLst>
              </a:tr>
            </a:tbl>
          </a:graphicData>
        </a:graphic>
      </p:graphicFrame>
    </p:spTree>
    <p:extLst>
      <p:ext uri="{BB962C8B-B14F-4D97-AF65-F5344CB8AC3E}">
        <p14:creationId xmlns:p14="http://schemas.microsoft.com/office/powerpoint/2010/main" val="38817969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4270442" y="83995"/>
            <a:ext cx="3699987"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7" name="Table 6"/>
          <p:cNvGraphicFramePr>
            <a:graphicFrameLocks noGrp="1"/>
          </p:cNvGraphicFramePr>
          <p:nvPr>
            <p:extLst>
              <p:ext uri="{D42A27DB-BD31-4B8C-83A1-F6EECF244321}">
                <p14:modId xmlns:p14="http://schemas.microsoft.com/office/powerpoint/2010/main" val="3943657784"/>
              </p:ext>
            </p:extLst>
          </p:nvPr>
        </p:nvGraphicFramePr>
        <p:xfrm>
          <a:off x="660400" y="1462801"/>
          <a:ext cx="10858500" cy="4486656"/>
        </p:xfrm>
        <a:graphic>
          <a:graphicData uri="http://schemas.openxmlformats.org/drawingml/2006/table">
            <a:tbl>
              <a:tblPr firstRow="1" firstCol="1" bandRow="1"/>
              <a:tblGrid>
                <a:gridCol w="2946743">
                  <a:extLst>
                    <a:ext uri="{9D8B030D-6E8A-4147-A177-3AD203B41FA5}">
                      <a16:colId xmlns:a16="http://schemas.microsoft.com/office/drawing/2014/main" xmlns="" val="4225626435"/>
                    </a:ext>
                  </a:extLst>
                </a:gridCol>
                <a:gridCol w="7911757">
                  <a:extLst>
                    <a:ext uri="{9D8B030D-6E8A-4147-A177-3AD203B41FA5}">
                      <a16:colId xmlns:a16="http://schemas.microsoft.com/office/drawing/2014/main" xmlns="" val="768498911"/>
                    </a:ext>
                  </a:extLst>
                </a:gridCol>
              </a:tblGrid>
              <a:tr h="50611">
                <a:tc>
                  <a:txBody>
                    <a:bodyPr/>
                    <a:lstStyle/>
                    <a:p>
                      <a:pPr algn="ctr">
                        <a:lnSpc>
                          <a:spcPct val="115000"/>
                        </a:lnSpc>
                        <a:spcAft>
                          <a:spcPts val="1200"/>
                        </a:spcAft>
                      </a:pPr>
                      <a:r>
                        <a:rPr lang="en-US" sz="32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Thể loại</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744" marR="327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a:lnSpc>
                          <a:spcPct val="115000"/>
                        </a:lnSpc>
                        <a:spcAft>
                          <a:spcPts val="1200"/>
                        </a:spcAft>
                      </a:pPr>
                      <a:r>
                        <a:rPr lang="en-US" sz="32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Chú ý về cách đọc</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744" marR="327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xmlns="" val="4245435876"/>
                  </a:ext>
                </a:extLst>
              </a:tr>
              <a:tr h="215594">
                <a:tc>
                  <a:txBody>
                    <a:bodyPr/>
                    <a:lstStyle/>
                    <a:p>
                      <a:pPr algn="ctr">
                        <a:lnSpc>
                          <a:spcPct val="115000"/>
                        </a:lnSpc>
                        <a:spcAft>
                          <a:spcPts val="1200"/>
                        </a:spcAft>
                      </a:pPr>
                      <a:r>
                        <a:rPr lang="en-US" sz="32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Thơ</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1200"/>
                        </a:spcAft>
                      </a:pP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chứa</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yếu</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tố</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miêu</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tả</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744" marR="327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tabLst>
                          <a:tab pos="400050" algn="l"/>
                        </a:tabLst>
                      </a:pP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Xác</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lời</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chuyện</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400050" algn="l"/>
                        </a:tabLst>
                      </a:pP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Xác</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kiên</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chi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miêu</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tả</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gắn</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từng</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vật</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400050" algn="l"/>
                        </a:tabLst>
                      </a:pP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mối</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hệ</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giữa</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chi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vận</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cốt</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xúc</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400050" algn="l"/>
                        </a:tabLst>
                      </a:pP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kĩ</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năng</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suy</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luận</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hàm</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ẩn</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744" marR="327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293590360"/>
                  </a:ext>
                </a:extLst>
              </a:tr>
            </a:tbl>
          </a:graphicData>
        </a:graphic>
      </p:graphicFrame>
    </p:spTree>
    <p:extLst>
      <p:ext uri="{BB962C8B-B14F-4D97-AF65-F5344CB8AC3E}">
        <p14:creationId xmlns:p14="http://schemas.microsoft.com/office/powerpoint/2010/main" val="9402155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4270442" y="83995"/>
            <a:ext cx="3699987"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7" name="Table 6"/>
          <p:cNvGraphicFramePr>
            <a:graphicFrameLocks noGrp="1"/>
          </p:cNvGraphicFramePr>
          <p:nvPr>
            <p:extLst>
              <p:ext uri="{D42A27DB-BD31-4B8C-83A1-F6EECF244321}">
                <p14:modId xmlns:p14="http://schemas.microsoft.com/office/powerpoint/2010/main" val="3851332002"/>
              </p:ext>
            </p:extLst>
          </p:nvPr>
        </p:nvGraphicFramePr>
        <p:xfrm>
          <a:off x="660399" y="1382283"/>
          <a:ext cx="10858500" cy="4907280"/>
        </p:xfrm>
        <a:graphic>
          <a:graphicData uri="http://schemas.openxmlformats.org/drawingml/2006/table">
            <a:tbl>
              <a:tblPr firstRow="1" firstCol="1" bandRow="1"/>
              <a:tblGrid>
                <a:gridCol w="2367614">
                  <a:extLst>
                    <a:ext uri="{9D8B030D-6E8A-4147-A177-3AD203B41FA5}">
                      <a16:colId xmlns:a16="http://schemas.microsoft.com/office/drawing/2014/main" xmlns="" val="4225626435"/>
                    </a:ext>
                  </a:extLst>
                </a:gridCol>
                <a:gridCol w="8490886">
                  <a:extLst>
                    <a:ext uri="{9D8B030D-6E8A-4147-A177-3AD203B41FA5}">
                      <a16:colId xmlns:a16="http://schemas.microsoft.com/office/drawing/2014/main" xmlns="" val="768498911"/>
                    </a:ext>
                  </a:extLst>
                </a:gridCol>
              </a:tblGrid>
              <a:tr h="50611">
                <a:tc>
                  <a:txBody>
                    <a:bodyPr/>
                    <a:lstStyle/>
                    <a:p>
                      <a:pPr algn="ctr">
                        <a:lnSpc>
                          <a:spcPct val="115000"/>
                        </a:lnSpc>
                        <a:spcAft>
                          <a:spcPts val="120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Thể loại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744" marR="327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a:lnSpc>
                          <a:spcPct val="115000"/>
                        </a:lnSpc>
                        <a:spcAft>
                          <a:spcPts val="120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Chú ý về cách đọc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744" marR="327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xmlns="" val="4245435876"/>
                  </a:ext>
                </a:extLst>
              </a:tr>
              <a:tr h="325583">
                <a:tc>
                  <a:txBody>
                    <a:bodyPr/>
                    <a:lstStyle/>
                    <a:p>
                      <a:pPr algn="ctr">
                        <a:lnSpc>
                          <a:spcPct val="115000"/>
                        </a:lnSpc>
                        <a:spcAft>
                          <a:spcPts val="1200"/>
                        </a:spcAft>
                      </a:pPr>
                      <a:r>
                        <a:rPr lang="en-US" sz="2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nghị</a:t>
                      </a:r>
                      <a:r>
                        <a:rPr lang="en-US" sz="2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luận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nghị</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luận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xã</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hội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744" marR="327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tabLst>
                          <a:tab pos="400050" algn="l"/>
                        </a:tabLs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vấn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400050" algn="l"/>
                        </a:tabLs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lí</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lẽ</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cụ</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tỏ</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kiến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400050" algn="l"/>
                        </a:tabLs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xét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lí</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lẽ</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rõ</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ràng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chặt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chẽ</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tiêu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phú</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sức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thuyết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phục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400050" algn="l"/>
                        </a:tabLs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nghĩa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vấn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đặt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mọi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744" marR="327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3835487896"/>
                  </a:ext>
                </a:extLst>
              </a:tr>
            </a:tbl>
          </a:graphicData>
        </a:graphic>
      </p:graphicFrame>
    </p:spTree>
    <p:extLst>
      <p:ext uri="{BB962C8B-B14F-4D97-AF65-F5344CB8AC3E}">
        <p14:creationId xmlns:p14="http://schemas.microsoft.com/office/powerpoint/2010/main" val="5911289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7" name="Rectangle 6"/>
          <p:cNvSpPr/>
          <p:nvPr/>
        </p:nvSpPr>
        <p:spPr>
          <a:xfrm>
            <a:off x="1611593" y="93460"/>
            <a:ext cx="9913163" cy="523220"/>
          </a:xfrm>
          <a:prstGeom prst="rect">
            <a:avLst/>
          </a:prstGeom>
        </p:spPr>
        <p:txBody>
          <a:bodyPr wrap="none">
            <a:spAutoFit/>
          </a:bodyPr>
          <a:lstStyle/>
          <a:p>
            <a:r>
              <a:rPr lang="en-US" sz="2800" dirty="0">
                <a:latin typeface="Times New Roman" panose="02020603050405020304" pitchFamily="18" charset="0"/>
                <a:cs typeface="Times New Roman" panose="02020603050405020304" pitchFamily="18" charset="0"/>
              </a:rPr>
              <a:t>ÔN TẬP KĨ NĂNG ĐỌC – VIẾT- NÓI VÀ NGHE – TIẾNG VIỆT</a:t>
            </a:r>
          </a:p>
        </p:txBody>
      </p:sp>
      <p:sp>
        <p:nvSpPr>
          <p:cNvPr id="9" name="Pentagon 8"/>
          <p:cNvSpPr/>
          <p:nvPr/>
        </p:nvSpPr>
        <p:spPr>
          <a:xfrm>
            <a:off x="660400" y="1327559"/>
            <a:ext cx="3082589" cy="869429"/>
          </a:xfrm>
          <a:prstGeom prst="homePlate">
            <a:avLst/>
          </a:prstGeom>
          <a:solidFill>
            <a:schemeClr val="accent4">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latin typeface="Times New Roman" panose="02020603050405020304" pitchFamily="18" charset="0"/>
                <a:cs typeface="Times New Roman" panose="02020603050405020304" pitchFamily="18" charset="0"/>
              </a:rPr>
              <a:t>THẢO LUẬN NHÓM</a:t>
            </a:r>
            <a:endParaRPr lang="en-US" sz="2800" dirty="0">
              <a:solidFill>
                <a:schemeClr val="tx1"/>
              </a:solidFill>
              <a:latin typeface="Times New Roman" panose="02020603050405020304" pitchFamily="18" charset="0"/>
              <a:cs typeface="Times New Roman" panose="02020603050405020304" pitchFamily="18" charset="0"/>
            </a:endParaRPr>
          </a:p>
        </p:txBody>
      </p:sp>
      <p:sp>
        <p:nvSpPr>
          <p:cNvPr id="11" name="Chevron 10"/>
          <p:cNvSpPr/>
          <p:nvPr/>
        </p:nvSpPr>
        <p:spPr>
          <a:xfrm>
            <a:off x="3417551" y="1327558"/>
            <a:ext cx="757238" cy="869429"/>
          </a:xfrm>
          <a:prstGeom prst="chevron">
            <a:avLst>
              <a:gd name="adj" fmla="val 57918"/>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Chevron 23"/>
          <p:cNvSpPr/>
          <p:nvPr/>
        </p:nvSpPr>
        <p:spPr>
          <a:xfrm>
            <a:off x="3869504" y="1327558"/>
            <a:ext cx="757238" cy="869429"/>
          </a:xfrm>
          <a:prstGeom prst="chevron">
            <a:avLst>
              <a:gd name="adj" fmla="val 57918"/>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2" name="Picture 11"/>
          <p:cNvPicPr>
            <a:picLocks noChangeAspect="1"/>
          </p:cNvPicPr>
          <p:nvPr/>
        </p:nvPicPr>
        <p:blipFill>
          <a:blip r:embed="rId5"/>
          <a:stretch>
            <a:fillRect/>
          </a:stretch>
        </p:blipFill>
        <p:spPr>
          <a:xfrm>
            <a:off x="439973" y="3947718"/>
            <a:ext cx="2466975" cy="1847850"/>
          </a:xfrm>
          <a:prstGeom prst="rect">
            <a:avLst/>
          </a:prstGeom>
        </p:spPr>
      </p:pic>
      <p:pic>
        <p:nvPicPr>
          <p:cNvPr id="25" name="Picture 24"/>
          <p:cNvPicPr>
            <a:picLocks noChangeAspect="1"/>
          </p:cNvPicPr>
          <p:nvPr/>
        </p:nvPicPr>
        <p:blipFill>
          <a:blip r:embed="rId5"/>
          <a:stretch>
            <a:fillRect/>
          </a:stretch>
        </p:blipFill>
        <p:spPr>
          <a:xfrm>
            <a:off x="3187592" y="2995420"/>
            <a:ext cx="2466975" cy="1847850"/>
          </a:xfrm>
          <a:prstGeom prst="rect">
            <a:avLst/>
          </a:prstGeom>
        </p:spPr>
      </p:pic>
      <p:pic>
        <p:nvPicPr>
          <p:cNvPr id="26" name="Picture 25"/>
          <p:cNvPicPr>
            <a:picLocks noChangeAspect="1"/>
          </p:cNvPicPr>
          <p:nvPr/>
        </p:nvPicPr>
        <p:blipFill>
          <a:blip r:embed="rId5"/>
          <a:stretch>
            <a:fillRect/>
          </a:stretch>
        </p:blipFill>
        <p:spPr>
          <a:xfrm>
            <a:off x="5935211" y="2193968"/>
            <a:ext cx="2466975" cy="1847850"/>
          </a:xfrm>
          <a:prstGeom prst="rect">
            <a:avLst/>
          </a:prstGeom>
        </p:spPr>
      </p:pic>
      <p:sp>
        <p:nvSpPr>
          <p:cNvPr id="16" name="Rectangle 15"/>
          <p:cNvSpPr/>
          <p:nvPr/>
        </p:nvSpPr>
        <p:spPr>
          <a:xfrm>
            <a:off x="439973" y="5713695"/>
            <a:ext cx="8746512" cy="587853"/>
          </a:xfrm>
          <a:prstGeom prst="rect">
            <a:avLst/>
          </a:prstGeom>
        </p:spPr>
        <p:txBody>
          <a:bodyPr wrap="square">
            <a:spAutoFit/>
          </a:bodyPr>
          <a:lstStyle/>
          <a:p>
            <a:pPr lvl="0" algn="just">
              <a:lnSpc>
                <a:spcPct val="115000"/>
              </a:lnSpc>
              <a:spcAft>
                <a:spcPts val="0"/>
              </a:spcAft>
            </a:pPr>
            <a:r>
              <a:rPr lang="en-US" sz="2800" b="1"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Nhóm</a:t>
            </a:r>
            <a:r>
              <a:rPr lang="en-US" sz="2800" b="1"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1</a:t>
            </a:r>
            <a:r>
              <a:rPr lang="en-US" sz="28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Nội</a:t>
            </a:r>
            <a:r>
              <a:rPr lang="en-US" sz="28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dung </a:t>
            </a:r>
            <a:r>
              <a:rPr lang="en-US" sz="28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8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 </a:t>
            </a:r>
            <a:r>
              <a:rPr lang="en-US" sz="28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hiểu</a:t>
            </a:r>
            <a:r>
              <a:rPr lang="en-US" sz="28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28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hỏi</a:t>
            </a:r>
            <a:r>
              <a:rPr lang="en-US" sz="28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1, 2, 3)</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7" name="Rectangle 16"/>
          <p:cNvSpPr/>
          <p:nvPr/>
        </p:nvSpPr>
        <p:spPr>
          <a:xfrm>
            <a:off x="3416275" y="4919112"/>
            <a:ext cx="8272565" cy="587853"/>
          </a:xfrm>
          <a:prstGeom prst="rect">
            <a:avLst/>
          </a:prstGeom>
        </p:spPr>
        <p:txBody>
          <a:bodyPr wrap="square">
            <a:spAutoFit/>
          </a:bodyPr>
          <a:lstStyle/>
          <a:p>
            <a:pPr lvl="0" algn="just">
              <a:lnSpc>
                <a:spcPct val="115000"/>
              </a:lnSpc>
              <a:spcAft>
                <a:spcPts val="0"/>
              </a:spcAft>
            </a:pPr>
            <a:r>
              <a:rPr lang="en-US" sz="2800" b="1"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Nhóm</a:t>
            </a:r>
            <a:r>
              <a:rPr lang="en-US" sz="2800" b="1"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2</a:t>
            </a:r>
            <a:r>
              <a:rPr lang="en-US" sz="28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Nội</a:t>
            </a:r>
            <a:r>
              <a:rPr lang="en-US" sz="28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dung </a:t>
            </a:r>
            <a:r>
              <a:rPr lang="en-US" sz="28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8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 </a:t>
            </a:r>
            <a:r>
              <a:rPr lang="en-US" sz="28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hiểu</a:t>
            </a:r>
            <a:r>
              <a:rPr lang="en-US" sz="28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28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hỏi</a:t>
            </a:r>
            <a:r>
              <a:rPr lang="en-US" sz="28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4, 5)</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8" name="Rectangle 17"/>
          <p:cNvSpPr/>
          <p:nvPr/>
        </p:nvSpPr>
        <p:spPr>
          <a:xfrm>
            <a:off x="5683451" y="4179575"/>
            <a:ext cx="5998758" cy="587853"/>
          </a:xfrm>
          <a:prstGeom prst="rect">
            <a:avLst/>
          </a:prstGeom>
        </p:spPr>
        <p:txBody>
          <a:bodyPr wrap="none">
            <a:spAutoFit/>
          </a:bodyPr>
          <a:lstStyle/>
          <a:p>
            <a:pPr lvl="0" algn="just">
              <a:lnSpc>
                <a:spcPct val="115000"/>
              </a:lnSpc>
              <a:spcAft>
                <a:spcPts val="0"/>
              </a:spcAft>
            </a:pPr>
            <a:r>
              <a:rPr lang="en-US" sz="2800" b="1"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Nhóm</a:t>
            </a:r>
            <a:r>
              <a:rPr lang="en-US" sz="2800" b="1"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3</a:t>
            </a:r>
            <a:r>
              <a:rPr lang="en-US" sz="28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Nội</a:t>
            </a:r>
            <a:r>
              <a:rPr lang="en-US" sz="28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dung </a:t>
            </a:r>
            <a:r>
              <a:rPr lang="en-US" sz="28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8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hỏi</a:t>
            </a:r>
            <a:r>
              <a:rPr lang="en-US" sz="28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6, 7, 8)</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29" name="Picture 28"/>
          <p:cNvPicPr>
            <a:picLocks noChangeAspect="1"/>
          </p:cNvPicPr>
          <p:nvPr/>
        </p:nvPicPr>
        <p:blipFill>
          <a:blip r:embed="rId5"/>
          <a:stretch>
            <a:fillRect/>
          </a:stretch>
        </p:blipFill>
        <p:spPr>
          <a:xfrm>
            <a:off x="8682830" y="1069426"/>
            <a:ext cx="2466975" cy="1847850"/>
          </a:xfrm>
          <a:prstGeom prst="rect">
            <a:avLst/>
          </a:prstGeom>
        </p:spPr>
      </p:pic>
      <p:sp>
        <p:nvSpPr>
          <p:cNvPr id="19" name="Rectangle 18"/>
          <p:cNvSpPr/>
          <p:nvPr/>
        </p:nvSpPr>
        <p:spPr>
          <a:xfrm>
            <a:off x="8621469" y="2835966"/>
            <a:ext cx="2780050" cy="1366528"/>
          </a:xfrm>
          <a:prstGeom prst="rect">
            <a:avLst/>
          </a:prstGeom>
        </p:spPr>
        <p:txBody>
          <a:bodyPr wrap="square">
            <a:spAutoFit/>
          </a:bodyPr>
          <a:lstStyle/>
          <a:p>
            <a:pPr lvl="0" algn="just">
              <a:lnSpc>
                <a:spcPct val="115000"/>
              </a:lnSpc>
              <a:spcAft>
                <a:spcPts val="0"/>
              </a:spcAft>
            </a:pPr>
            <a:r>
              <a:rPr lang="en-US" sz="2400" b="1"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Nhóm</a:t>
            </a:r>
            <a:r>
              <a:rPr lang="en-US" sz="2400" b="1"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4:</a:t>
            </a:r>
            <a:r>
              <a:rPr lang="en-US" sz="24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Nội</a:t>
            </a:r>
            <a:r>
              <a:rPr lang="en-US" sz="24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dung </a:t>
            </a:r>
            <a:r>
              <a:rPr lang="en-US" sz="24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en-US" sz="24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nghe</a:t>
            </a:r>
            <a:r>
              <a:rPr lang="en-US" sz="24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tiếng</a:t>
            </a:r>
            <a:r>
              <a:rPr lang="en-US" sz="24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Việt</a:t>
            </a:r>
            <a:r>
              <a:rPr lang="en-US" sz="24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4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hỏi</a:t>
            </a:r>
            <a:r>
              <a:rPr lang="en-US" sz="24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9, 10)</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7" name="Striped Right Arrow 26"/>
          <p:cNvSpPr/>
          <p:nvPr/>
        </p:nvSpPr>
        <p:spPr>
          <a:xfrm rot="20611704">
            <a:off x="673845" y="2640104"/>
            <a:ext cx="7441018" cy="302125"/>
          </a:xfrm>
          <a:prstGeom prst="stripedRightArrow">
            <a:avLst/>
          </a:prstGeom>
          <a:solidFill>
            <a:schemeClr val="bg1"/>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70111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4270442" y="83995"/>
            <a:ext cx="3699987"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7" name="Table 6"/>
          <p:cNvGraphicFramePr>
            <a:graphicFrameLocks noGrp="1"/>
          </p:cNvGraphicFramePr>
          <p:nvPr>
            <p:extLst>
              <p:ext uri="{D42A27DB-BD31-4B8C-83A1-F6EECF244321}">
                <p14:modId xmlns:p14="http://schemas.microsoft.com/office/powerpoint/2010/main" val="1064723614"/>
              </p:ext>
            </p:extLst>
          </p:nvPr>
        </p:nvGraphicFramePr>
        <p:xfrm>
          <a:off x="660400" y="1492265"/>
          <a:ext cx="10858500" cy="4416552"/>
        </p:xfrm>
        <a:graphic>
          <a:graphicData uri="http://schemas.openxmlformats.org/drawingml/2006/table">
            <a:tbl>
              <a:tblPr firstRow="1" firstCol="1" bandRow="1"/>
              <a:tblGrid>
                <a:gridCol w="2946743">
                  <a:extLst>
                    <a:ext uri="{9D8B030D-6E8A-4147-A177-3AD203B41FA5}">
                      <a16:colId xmlns:a16="http://schemas.microsoft.com/office/drawing/2014/main" xmlns="" val="4225626435"/>
                    </a:ext>
                  </a:extLst>
                </a:gridCol>
                <a:gridCol w="7911757">
                  <a:extLst>
                    <a:ext uri="{9D8B030D-6E8A-4147-A177-3AD203B41FA5}">
                      <a16:colId xmlns:a16="http://schemas.microsoft.com/office/drawing/2014/main" xmlns="" val="768498911"/>
                    </a:ext>
                  </a:extLst>
                </a:gridCol>
              </a:tblGrid>
              <a:tr h="50611">
                <a:tc>
                  <a:txBody>
                    <a:bodyPr/>
                    <a:lstStyle/>
                    <a:p>
                      <a:pPr algn="ctr">
                        <a:lnSpc>
                          <a:spcPct val="115000"/>
                        </a:lnSpc>
                        <a:spcAft>
                          <a:spcPts val="120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Thể loại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744" marR="327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a:lnSpc>
                          <a:spcPct val="115000"/>
                        </a:lnSpc>
                        <a:spcAft>
                          <a:spcPts val="120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Chú ý về cách đọc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744" marR="327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xmlns="" val="4245435876"/>
                  </a:ext>
                </a:extLst>
              </a:tr>
              <a:tr h="325583">
                <a:tc>
                  <a:txBody>
                    <a:bodyPr/>
                    <a:lstStyle/>
                    <a:p>
                      <a:pPr algn="ctr">
                        <a:lnSpc>
                          <a:spcPct val="115000"/>
                        </a:lnSpc>
                        <a:spcAft>
                          <a:spcPts val="1200"/>
                        </a:spcAft>
                      </a:pPr>
                      <a:r>
                        <a:rPr lang="en-US" sz="2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ngắn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744" marR="327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tabLst>
                          <a:tab pos="400050" algn="l"/>
                        </a:tabLst>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Xác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đâu</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qua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chi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miêu</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tả</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ngoại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lí</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lời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lời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chuyện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lời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Rút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tài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chủ</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400050" algn="l"/>
                        </a:tabLst>
                      </a:pP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Rút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dirty="0"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744" marR="327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4096041023"/>
                  </a:ext>
                </a:extLst>
              </a:tr>
            </a:tbl>
          </a:graphicData>
        </a:graphic>
      </p:graphicFrame>
    </p:spTree>
    <p:extLst>
      <p:ext uri="{BB962C8B-B14F-4D97-AF65-F5344CB8AC3E}">
        <p14:creationId xmlns:p14="http://schemas.microsoft.com/office/powerpoint/2010/main" val="20448576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4270442" y="83995"/>
            <a:ext cx="3699987"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7" name="Table 6"/>
          <p:cNvGraphicFramePr>
            <a:graphicFrameLocks noGrp="1"/>
          </p:cNvGraphicFramePr>
          <p:nvPr>
            <p:extLst>
              <p:ext uri="{D42A27DB-BD31-4B8C-83A1-F6EECF244321}">
                <p14:modId xmlns:p14="http://schemas.microsoft.com/office/powerpoint/2010/main" val="4246474543"/>
              </p:ext>
            </p:extLst>
          </p:nvPr>
        </p:nvGraphicFramePr>
        <p:xfrm>
          <a:off x="660399" y="1382283"/>
          <a:ext cx="10858500" cy="4626864"/>
        </p:xfrm>
        <a:graphic>
          <a:graphicData uri="http://schemas.openxmlformats.org/drawingml/2006/table">
            <a:tbl>
              <a:tblPr firstRow="1" firstCol="1" bandRow="1"/>
              <a:tblGrid>
                <a:gridCol w="2946743">
                  <a:extLst>
                    <a:ext uri="{9D8B030D-6E8A-4147-A177-3AD203B41FA5}">
                      <a16:colId xmlns:a16="http://schemas.microsoft.com/office/drawing/2014/main" xmlns="" val="4225626435"/>
                    </a:ext>
                  </a:extLst>
                </a:gridCol>
                <a:gridCol w="7911757">
                  <a:extLst>
                    <a:ext uri="{9D8B030D-6E8A-4147-A177-3AD203B41FA5}">
                      <a16:colId xmlns:a16="http://schemas.microsoft.com/office/drawing/2014/main" xmlns="" val="768498911"/>
                    </a:ext>
                  </a:extLst>
                </a:gridCol>
              </a:tblGrid>
              <a:tr h="50611">
                <a:tc>
                  <a:txBody>
                    <a:bodyPr/>
                    <a:lstStyle/>
                    <a:p>
                      <a:pPr algn="ctr">
                        <a:lnSpc>
                          <a:spcPct val="115000"/>
                        </a:lnSpc>
                        <a:spcAft>
                          <a:spcPts val="1200"/>
                        </a:spcAft>
                      </a:pPr>
                      <a:r>
                        <a:rPr lang="en-US"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Thể loại</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744" marR="327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a:lnSpc>
                          <a:spcPct val="115000"/>
                        </a:lnSpc>
                        <a:spcAft>
                          <a:spcPts val="1200"/>
                        </a:spcAft>
                      </a:pPr>
                      <a:r>
                        <a:rPr lang="en-US"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Chú ý về cách đọc</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744" marR="327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xmlns="" val="4245435876"/>
                  </a:ext>
                </a:extLst>
              </a:tr>
              <a:tr h="277887">
                <a:tc>
                  <a:txBody>
                    <a:bodyPr/>
                    <a:lstStyle/>
                    <a:p>
                      <a:pPr algn="ctr">
                        <a:lnSpc>
                          <a:spcPct val="115000"/>
                        </a:lnSpc>
                        <a:spcAft>
                          <a:spcPts val="1200"/>
                        </a:spcAft>
                      </a:pP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tin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thuật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kiện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744" marR="327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15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kiện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nêu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mục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đích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trật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triển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khai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mối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hê</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Nêu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đặc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thức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bày</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nhan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pô</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mục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chữ</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đậm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thứ</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dấu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đầu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dòng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chữ</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sơ</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đồ</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liên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vấn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nêu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lên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cộng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400" dirty="0"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744" marR="327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3305519065"/>
                  </a:ext>
                </a:extLst>
              </a:tr>
            </a:tbl>
          </a:graphicData>
        </a:graphic>
      </p:graphicFrame>
    </p:spTree>
    <p:extLst>
      <p:ext uri="{BB962C8B-B14F-4D97-AF65-F5344CB8AC3E}">
        <p14:creationId xmlns:p14="http://schemas.microsoft.com/office/powerpoint/2010/main" val="1734826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4270442" y="83995"/>
            <a:ext cx="3699987"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6" name="Teardrop 15"/>
          <p:cNvSpPr/>
          <p:nvPr/>
        </p:nvSpPr>
        <p:spPr>
          <a:xfrm>
            <a:off x="1229193" y="1757108"/>
            <a:ext cx="8394493" cy="3519430"/>
          </a:xfrm>
          <a:prstGeom prst="teardrop">
            <a:avLst>
              <a:gd name="adj" fmla="val 13749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2668249" y="2092863"/>
            <a:ext cx="6580682" cy="3046988"/>
          </a:xfrm>
          <a:prstGeom prst="rect">
            <a:avLst/>
          </a:prstGeom>
        </p:spPr>
        <p:txBody>
          <a:bodyPr wrap="square">
            <a:spAutoFit/>
          </a:bodyPr>
          <a:lstStyle/>
          <a:p>
            <a:r>
              <a:rPr lang="en-US" sz="3200" b="1" dirty="0" err="1" smtClean="0">
                <a:solidFill>
                  <a:srgbClr val="363636"/>
                </a:solidFill>
                <a:effectLst/>
                <a:highlight>
                  <a:srgbClr val="FFFF00"/>
                </a:highlight>
                <a:latin typeface="Times New Roman" panose="02020603050405020304" pitchFamily="18" charset="0"/>
                <a:ea typeface="Times New Roman" panose="02020603050405020304" pitchFamily="18" charset="0"/>
              </a:rPr>
              <a:t>Câu</a:t>
            </a:r>
            <a:r>
              <a:rPr lang="en-US" sz="3200" b="1" dirty="0" smtClean="0">
                <a:solidFill>
                  <a:srgbClr val="363636"/>
                </a:solidFill>
                <a:effectLst/>
                <a:highlight>
                  <a:srgbClr val="FFFF00"/>
                </a:highlight>
                <a:latin typeface="Times New Roman" panose="02020603050405020304" pitchFamily="18" charset="0"/>
                <a:ea typeface="Times New Roman" panose="02020603050405020304" pitchFamily="18" charset="0"/>
              </a:rPr>
              <a:t> 4</a:t>
            </a:r>
            <a:r>
              <a:rPr lang="en-US" sz="3200" b="1" dirty="0" smtClean="0">
                <a:solidFill>
                  <a:srgbClr val="363636"/>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Thống</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kê</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các</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văn</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bản</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văn</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học</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truyện</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thơ</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đã</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học</a:t>
            </a:r>
            <a:r>
              <a:rPr lang="en-US" sz="3200" b="1" dirty="0" smtClean="0">
                <a:solidFill>
                  <a:srgbClr val="0070C0"/>
                </a:solidFill>
                <a:effectLst/>
                <a:latin typeface="Times New Roman" panose="02020603050405020304" pitchFamily="18" charset="0"/>
                <a:ea typeface="Times New Roman" panose="02020603050405020304" pitchFamily="18" charset="0"/>
              </a:rPr>
              <a:t> ở </a:t>
            </a:r>
            <a:r>
              <a:rPr lang="en-US" sz="3200" b="1" dirty="0" err="1" smtClean="0">
                <a:solidFill>
                  <a:srgbClr val="0070C0"/>
                </a:solidFill>
                <a:effectLst/>
                <a:latin typeface="Times New Roman" panose="02020603050405020304" pitchFamily="18" charset="0"/>
                <a:ea typeface="Times New Roman" panose="02020603050405020304" pitchFamily="18" charset="0"/>
              </a:rPr>
              <a:t>hai</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tập</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sách</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Ngữ</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văn</a:t>
            </a:r>
            <a:r>
              <a:rPr lang="en-US" sz="3200" b="1" dirty="0" smtClean="0">
                <a:solidFill>
                  <a:srgbClr val="0070C0"/>
                </a:solidFill>
                <a:effectLst/>
                <a:latin typeface="Times New Roman" panose="02020603050405020304" pitchFamily="18" charset="0"/>
                <a:ea typeface="Times New Roman" panose="02020603050405020304" pitchFamily="18" charset="0"/>
              </a:rPr>
              <a:t> 6. </a:t>
            </a:r>
            <a:r>
              <a:rPr lang="en-US" sz="3200" b="1" dirty="0" err="1" smtClean="0">
                <a:solidFill>
                  <a:srgbClr val="0070C0"/>
                </a:solidFill>
                <a:effectLst/>
                <a:latin typeface="Times New Roman" panose="02020603050405020304" pitchFamily="18" charset="0"/>
                <a:ea typeface="Times New Roman" panose="02020603050405020304" pitchFamily="18" charset="0"/>
              </a:rPr>
              <a:t>Từ</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đó</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nhận</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xét</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sự</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khác</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biệt</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về</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đặc</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điểm</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hình</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thức</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của</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mỗi</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thể</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loại</a:t>
            </a:r>
            <a:r>
              <a:rPr lang="en-US" sz="3200" b="1" dirty="0" smtClean="0">
                <a:solidFill>
                  <a:srgbClr val="0070C0"/>
                </a:solidFill>
                <a:effectLst/>
                <a:latin typeface="Times New Roman" panose="02020603050405020304" pitchFamily="18" charset="0"/>
                <a:ea typeface="Times New Roman" panose="02020603050405020304" pitchFamily="18" charset="0"/>
              </a:rPr>
              <a:t> ở </a:t>
            </a:r>
            <a:r>
              <a:rPr lang="en-US" sz="3200" b="1" dirty="0" err="1" smtClean="0">
                <a:solidFill>
                  <a:srgbClr val="0070C0"/>
                </a:solidFill>
                <a:effectLst/>
                <a:latin typeface="Times New Roman" panose="02020603050405020304" pitchFamily="18" charset="0"/>
                <a:ea typeface="Times New Roman" panose="02020603050405020304" pitchFamily="18" charset="0"/>
              </a:rPr>
              <a:t>hai</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tập</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sách</a:t>
            </a:r>
            <a:r>
              <a:rPr lang="en-US" sz="3200" b="1" dirty="0" smtClean="0">
                <a:solidFill>
                  <a:srgbClr val="0070C0"/>
                </a:solidFill>
                <a:effectLst/>
                <a:latin typeface="Times New Roman" panose="02020603050405020304" pitchFamily="18" charset="0"/>
                <a:ea typeface="Times New Roman" panose="02020603050405020304" pitchFamily="18" charset="0"/>
              </a:rPr>
              <a:t>.</a:t>
            </a:r>
            <a:r>
              <a:rPr lang="en-US" sz="3200" dirty="0" smtClean="0">
                <a:solidFill>
                  <a:srgbClr val="444444"/>
                </a:solidFill>
                <a:effectLst/>
                <a:latin typeface="Times New Roman" panose="02020603050405020304" pitchFamily="18" charset="0"/>
                <a:ea typeface="Times New Roman" panose="02020603050405020304" pitchFamily="18" charset="0"/>
              </a:rPr>
              <a:t/>
            </a:r>
            <a:br>
              <a:rPr lang="en-US" sz="3200" dirty="0" smtClean="0">
                <a:solidFill>
                  <a:srgbClr val="444444"/>
                </a:solidFill>
                <a:effectLst/>
                <a:latin typeface="Times New Roman" panose="02020603050405020304" pitchFamily="18" charset="0"/>
                <a:ea typeface="Times New Roman" panose="02020603050405020304" pitchFamily="18" charset="0"/>
              </a:rPr>
            </a:br>
            <a:endParaRPr lang="en-US" sz="3200" dirty="0"/>
          </a:p>
        </p:txBody>
      </p:sp>
    </p:spTree>
    <p:extLst>
      <p:ext uri="{BB962C8B-B14F-4D97-AF65-F5344CB8AC3E}">
        <p14:creationId xmlns:p14="http://schemas.microsoft.com/office/powerpoint/2010/main" val="202760588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4270442" y="83995"/>
            <a:ext cx="3699987"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3429919368"/>
              </p:ext>
            </p:extLst>
          </p:nvPr>
        </p:nvGraphicFramePr>
        <p:xfrm>
          <a:off x="691184" y="1540172"/>
          <a:ext cx="10858501" cy="4410588"/>
        </p:xfrm>
        <a:graphic>
          <a:graphicData uri="http://schemas.openxmlformats.org/drawingml/2006/table">
            <a:tbl>
              <a:tblPr firstRow="1" firstCol="1" bandRow="1"/>
              <a:tblGrid>
                <a:gridCol w="1401894">
                  <a:extLst>
                    <a:ext uri="{9D8B030D-6E8A-4147-A177-3AD203B41FA5}">
                      <a16:colId xmlns:a16="http://schemas.microsoft.com/office/drawing/2014/main" xmlns="" val="4021931220"/>
                    </a:ext>
                  </a:extLst>
                </a:gridCol>
                <a:gridCol w="1244183">
                  <a:extLst>
                    <a:ext uri="{9D8B030D-6E8A-4147-A177-3AD203B41FA5}">
                      <a16:colId xmlns:a16="http://schemas.microsoft.com/office/drawing/2014/main" xmlns="" val="3782520223"/>
                    </a:ext>
                  </a:extLst>
                </a:gridCol>
                <a:gridCol w="5051685">
                  <a:extLst>
                    <a:ext uri="{9D8B030D-6E8A-4147-A177-3AD203B41FA5}">
                      <a16:colId xmlns:a16="http://schemas.microsoft.com/office/drawing/2014/main" xmlns="" val="4154500745"/>
                    </a:ext>
                  </a:extLst>
                </a:gridCol>
                <a:gridCol w="3160739">
                  <a:extLst>
                    <a:ext uri="{9D8B030D-6E8A-4147-A177-3AD203B41FA5}">
                      <a16:colId xmlns:a16="http://schemas.microsoft.com/office/drawing/2014/main" xmlns="" val="3236277226"/>
                    </a:ext>
                  </a:extLst>
                </a:gridCol>
              </a:tblGrid>
              <a:tr h="621211">
                <a:tc>
                  <a:txBody>
                    <a:bodyPr/>
                    <a:lstStyle/>
                    <a:p>
                      <a:pPr>
                        <a:lnSpc>
                          <a:spcPct val="115000"/>
                        </a:lnSpc>
                        <a:spcAft>
                          <a:spcPts val="0"/>
                        </a:spcAft>
                      </a:pP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52" marR="30652" marT="30652" marB="306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C57A"/>
                    </a:solidFill>
                  </a:tcPr>
                </a:tc>
                <a:tc>
                  <a:txBody>
                    <a:bodyPr/>
                    <a:lstStyle/>
                    <a:p>
                      <a:pPr>
                        <a:lnSpc>
                          <a:spcPct val="115000"/>
                        </a:lnSpc>
                        <a:spcAft>
                          <a:spcPts val="0"/>
                        </a:spcAft>
                      </a:pP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Tập</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52" marR="30652" marT="30652" marB="306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C57A"/>
                    </a:solidFill>
                  </a:tcPr>
                </a:tc>
                <a:tc>
                  <a:txBody>
                    <a:bodyPr/>
                    <a:lstStyle/>
                    <a:p>
                      <a:pPr algn="ctr">
                        <a:lnSpc>
                          <a:spcPct val="115000"/>
                        </a:lnSpc>
                        <a:spcAft>
                          <a:spcPts val="0"/>
                        </a:spcAft>
                      </a:pPr>
                      <a:r>
                        <a:rPr lang="en-US"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Tên văn bản</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52" marR="30652" marT="30652" marB="306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C57A"/>
                    </a:solidFill>
                  </a:tcPr>
                </a:tc>
                <a:tc>
                  <a:txBody>
                    <a:bodyPr/>
                    <a:lstStyle/>
                    <a:p>
                      <a:pPr algn="ctr">
                        <a:lnSpc>
                          <a:spcPct val="115000"/>
                        </a:lnSpc>
                        <a:spcAft>
                          <a:spcPts val="0"/>
                        </a:spcAft>
                      </a:pPr>
                      <a:r>
                        <a:rPr lang="en-US"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 khác biệt về đặc điểm hình thức của thể loại ở hai tập sách</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09" marR="5109" marT="5109" marB="510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C57A"/>
                    </a:solidFill>
                  </a:tcPr>
                </a:tc>
                <a:extLst>
                  <a:ext uri="{0D108BD9-81ED-4DB2-BD59-A6C34878D82A}">
                    <a16:rowId xmlns:a16="http://schemas.microsoft.com/office/drawing/2014/main" xmlns="" val="474943137"/>
                  </a:ext>
                </a:extLst>
              </a:tr>
              <a:tr h="305701">
                <a:tc rowSpan="6">
                  <a:txBody>
                    <a:bodyPr/>
                    <a:lstStyle/>
                    <a:p>
                      <a:pPr>
                        <a:lnSpc>
                          <a:spcPct val="115000"/>
                        </a:lnSpc>
                        <a:spcAft>
                          <a:spcPts val="0"/>
                        </a:spcAft>
                      </a:pP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Thơ</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52" marR="30652" marT="30652" marB="306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nSpc>
                          <a:spcPct val="115000"/>
                        </a:lnSpc>
                        <a:spcAft>
                          <a:spcPts val="0"/>
                        </a:spcAft>
                      </a:pP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1</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52" marR="30652" marT="30652" marB="306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i="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À ơi tay mẹ (Bình Nguyên)</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52" marR="30652" marT="30652" marB="306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nSpc>
                          <a:spcPct val="115000"/>
                        </a:lnSpc>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Tập trung vào thể loại lục bát.</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09" marR="5109" marT="5109" marB="510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113370325"/>
                  </a:ext>
                </a:extLst>
              </a:tr>
              <a:tr h="305701">
                <a:tc vMerge="1">
                  <a:txBody>
                    <a:bodyPr/>
                    <a:lstStyle/>
                    <a:p>
                      <a:endParaRPr lang="en-US"/>
                    </a:p>
                  </a:txBody>
                  <a:tcPr/>
                </a:tc>
                <a:tc vMerge="1">
                  <a:txBody>
                    <a:bodyPr/>
                    <a:lstStyle/>
                    <a:p>
                      <a:endParaRPr lang="en-US"/>
                    </a:p>
                  </a:txBody>
                  <a:tcPr/>
                </a:tc>
                <a:tc>
                  <a:txBody>
                    <a:bodyPr/>
                    <a:lstStyle/>
                    <a:p>
                      <a:pPr>
                        <a:lnSpc>
                          <a:spcPct val="115000"/>
                        </a:lnSpc>
                        <a:spcAft>
                          <a:spcPts val="0"/>
                        </a:spcAft>
                      </a:pP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thăm</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Đinh</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Nam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Khương</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52" marR="30652" marT="30652" marB="306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xmlns="" val="3542137714"/>
                  </a:ext>
                </a:extLst>
              </a:tr>
              <a:tr h="183502">
                <a:tc vMerge="1">
                  <a:txBody>
                    <a:bodyPr/>
                    <a:lstStyle/>
                    <a:p>
                      <a:endParaRPr lang="en-US"/>
                    </a:p>
                  </a:txBody>
                  <a:tcPr/>
                </a:tc>
                <a:tc vMerge="1">
                  <a:txBody>
                    <a:bodyPr/>
                    <a:lstStyle/>
                    <a:p>
                      <a:endParaRPr lang="en-US"/>
                    </a:p>
                  </a:txBody>
                  <a:tcPr/>
                </a:tc>
                <a:tc>
                  <a:txBody>
                    <a:bodyPr/>
                    <a:lstStyle/>
                    <a:p>
                      <a:pPr>
                        <a:lnSpc>
                          <a:spcPct val="115000"/>
                        </a:lnSpc>
                        <a:spcAft>
                          <a:spcPts val="0"/>
                        </a:spcAft>
                      </a:pP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Ca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dao</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Nam</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52" marR="30652" marT="30652" marB="306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xmlns="" val="831406235"/>
                  </a:ext>
                </a:extLst>
              </a:tr>
              <a:tr h="305701">
                <a:tc vMerge="1">
                  <a:txBody>
                    <a:bodyPr/>
                    <a:lstStyle/>
                    <a:p>
                      <a:endParaRPr lang="en-US"/>
                    </a:p>
                  </a:txBody>
                  <a:tcPr/>
                </a:tc>
                <a:tc rowSpan="3">
                  <a:txBody>
                    <a:bodyPr/>
                    <a:lstStyle/>
                    <a:p>
                      <a:pPr>
                        <a:lnSpc>
                          <a:spcPct val="115000"/>
                        </a:lnSpc>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Tập 2</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52" marR="30652" marT="30652" marB="306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Đêm</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nay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Bác</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ngủ</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(Minh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Huệ</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52" marR="30652" marT="30652" marB="306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nSpc>
                          <a:spcPct val="115000"/>
                        </a:lnSpc>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Tập trung vào thơ có yếu tố tự sự, miêu tả.</a:t>
                      </a:r>
                      <a:b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r>
                      <a:b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b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09" marR="5109" marT="5109" marB="510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170889903"/>
                  </a:ext>
                </a:extLst>
              </a:tr>
              <a:tr h="183502">
                <a:tc vMerge="1">
                  <a:txBody>
                    <a:bodyPr/>
                    <a:lstStyle/>
                    <a:p>
                      <a:endParaRPr lang="en-US"/>
                    </a:p>
                  </a:txBody>
                  <a:tcPr/>
                </a:tc>
                <a:tc vMerge="1">
                  <a:txBody>
                    <a:bodyPr/>
                    <a:lstStyle/>
                    <a:p>
                      <a:endParaRPr lang="en-US"/>
                    </a:p>
                  </a:txBody>
                  <a:tcPr/>
                </a:tc>
                <a:tc>
                  <a:txBody>
                    <a:bodyPr/>
                    <a:lstStyle/>
                    <a:p>
                      <a:pPr>
                        <a:lnSpc>
                          <a:spcPct val="115000"/>
                        </a:lnSpc>
                        <a:spcAft>
                          <a:spcPts val="0"/>
                        </a:spcAft>
                      </a:pP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Lượm</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Tố</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Hữu</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52" marR="30652" marT="30652" marB="306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xmlns="" val="1273414653"/>
                  </a:ext>
                </a:extLst>
              </a:tr>
              <a:tr h="305701">
                <a:tc vMerge="1">
                  <a:txBody>
                    <a:bodyPr/>
                    <a:lstStyle/>
                    <a:p>
                      <a:endParaRPr lang="en-US"/>
                    </a:p>
                  </a:txBody>
                  <a:tcPr/>
                </a:tc>
                <a:tc vMerge="1">
                  <a:txBody>
                    <a:bodyPr/>
                    <a:lstStyle/>
                    <a:p>
                      <a:endParaRPr lang="en-US"/>
                    </a:p>
                  </a:txBody>
                  <a:tcPr/>
                </a:tc>
                <a:tc>
                  <a:txBody>
                    <a:bodyPr/>
                    <a:lstStyle/>
                    <a:p>
                      <a:pPr>
                        <a:lnSpc>
                          <a:spcPct val="115000"/>
                        </a:lnSpc>
                        <a:spcAft>
                          <a:spcPts val="0"/>
                        </a:spcAft>
                      </a:pP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Gấu</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chân</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vòng</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kiềng</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(U-</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xa</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chốp</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52" marR="30652" marT="30652" marB="306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xmlns="" val="432477858"/>
                  </a:ext>
                </a:extLst>
              </a:tr>
            </a:tbl>
          </a:graphicData>
        </a:graphic>
      </p:graphicFrame>
    </p:spTree>
    <p:extLst>
      <p:ext uri="{BB962C8B-B14F-4D97-AF65-F5344CB8AC3E}">
        <p14:creationId xmlns:p14="http://schemas.microsoft.com/office/powerpoint/2010/main" val="135455018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4270442" y="83995"/>
            <a:ext cx="3699987"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5" name="Table 4"/>
          <p:cNvGraphicFramePr>
            <a:graphicFrameLocks noGrp="1"/>
          </p:cNvGraphicFramePr>
          <p:nvPr>
            <p:extLst>
              <p:ext uri="{D42A27DB-BD31-4B8C-83A1-F6EECF244321}">
                <p14:modId xmlns:p14="http://schemas.microsoft.com/office/powerpoint/2010/main" val="4267866490"/>
              </p:ext>
            </p:extLst>
          </p:nvPr>
        </p:nvGraphicFramePr>
        <p:xfrm>
          <a:off x="666749" y="1327559"/>
          <a:ext cx="10858501" cy="5078142"/>
        </p:xfrm>
        <a:graphic>
          <a:graphicData uri="http://schemas.openxmlformats.org/drawingml/2006/table">
            <a:tbl>
              <a:tblPr firstRow="1" firstCol="1" bandRow="1"/>
              <a:tblGrid>
                <a:gridCol w="1057120">
                  <a:extLst>
                    <a:ext uri="{9D8B030D-6E8A-4147-A177-3AD203B41FA5}">
                      <a16:colId xmlns:a16="http://schemas.microsoft.com/office/drawing/2014/main" xmlns="" val="1691891916"/>
                    </a:ext>
                  </a:extLst>
                </a:gridCol>
                <a:gridCol w="914400">
                  <a:extLst>
                    <a:ext uri="{9D8B030D-6E8A-4147-A177-3AD203B41FA5}">
                      <a16:colId xmlns:a16="http://schemas.microsoft.com/office/drawing/2014/main" xmlns="" val="2551822743"/>
                    </a:ext>
                  </a:extLst>
                </a:gridCol>
                <a:gridCol w="5786203">
                  <a:extLst>
                    <a:ext uri="{9D8B030D-6E8A-4147-A177-3AD203B41FA5}">
                      <a16:colId xmlns:a16="http://schemas.microsoft.com/office/drawing/2014/main" xmlns="" val="3660093521"/>
                    </a:ext>
                  </a:extLst>
                </a:gridCol>
                <a:gridCol w="3100778">
                  <a:extLst>
                    <a:ext uri="{9D8B030D-6E8A-4147-A177-3AD203B41FA5}">
                      <a16:colId xmlns:a16="http://schemas.microsoft.com/office/drawing/2014/main" xmlns="" val="101597462"/>
                    </a:ext>
                  </a:extLst>
                </a:gridCol>
              </a:tblGrid>
              <a:tr h="1042261">
                <a:tc>
                  <a:txBody>
                    <a:bodyPr/>
                    <a:lstStyle/>
                    <a:p>
                      <a:pPr>
                        <a:lnSpc>
                          <a:spcPct val="115000"/>
                        </a:lnSpc>
                        <a:spcAft>
                          <a:spcPts val="0"/>
                        </a:spcAft>
                      </a:pP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52" marR="30652" marT="30652" marB="306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C57A"/>
                    </a:solidFill>
                  </a:tcPr>
                </a:tc>
                <a:tc>
                  <a:txBody>
                    <a:bodyPr/>
                    <a:lstStyle/>
                    <a:p>
                      <a:pPr>
                        <a:lnSpc>
                          <a:spcPct val="115000"/>
                        </a:lnSpc>
                        <a:spcAft>
                          <a:spcPts val="0"/>
                        </a:spcAft>
                      </a:pPr>
                      <a:r>
                        <a:rPr lang="en-US"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Tập</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52" marR="30652" marT="30652" marB="306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C57A"/>
                    </a:solidFill>
                  </a:tcPr>
                </a:tc>
                <a:tc>
                  <a:txBody>
                    <a:bodyPr/>
                    <a:lstStyle/>
                    <a:p>
                      <a:pPr algn="ctr">
                        <a:lnSpc>
                          <a:spcPct val="115000"/>
                        </a:lnSpc>
                        <a:spcAft>
                          <a:spcPts val="0"/>
                        </a:spcAft>
                      </a:pP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Tên</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52" marR="30652" marT="30652" marB="306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C57A"/>
                    </a:solidFill>
                  </a:tcPr>
                </a:tc>
                <a:tc>
                  <a:txBody>
                    <a:bodyPr/>
                    <a:lstStyle/>
                    <a:p>
                      <a:pPr algn="ctr">
                        <a:lnSpc>
                          <a:spcPct val="115000"/>
                        </a:lnSpc>
                        <a:spcAft>
                          <a:spcPts val="0"/>
                        </a:spcAft>
                      </a:pPr>
                      <a:r>
                        <a:rPr lang="en-US"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 khác biệt về đặc điểm hình thức của thể loại ở hai tập sách</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09" marR="5109" marT="5109" marB="510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C57A"/>
                    </a:solidFill>
                  </a:tcPr>
                </a:tc>
                <a:extLst>
                  <a:ext uri="{0D108BD9-81ED-4DB2-BD59-A6C34878D82A}">
                    <a16:rowId xmlns:a16="http://schemas.microsoft.com/office/drawing/2014/main" xmlns="" val="1431966302"/>
                  </a:ext>
                </a:extLst>
              </a:tr>
              <a:tr h="377230">
                <a:tc rowSpan="6">
                  <a:txBody>
                    <a:bodyPr/>
                    <a:lstStyle/>
                    <a:p>
                      <a:pPr>
                        <a:lnSpc>
                          <a:spcPct val="115000"/>
                        </a:lnSpc>
                        <a:spcAft>
                          <a:spcPts val="0"/>
                        </a:spcAft>
                      </a:pP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52" marR="30652" marT="30652" marB="306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nSpc>
                          <a:spcPct val="115000"/>
                        </a:lnSpc>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Tập 1</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52" marR="30652" marT="30652" marB="306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Thánh</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Gióng</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52" marR="30652" marT="30652" marB="306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nSpc>
                          <a:spcPct val="115000"/>
                        </a:lnSpc>
                        <a:spcAft>
                          <a:spcPts val="0"/>
                        </a:spcAft>
                      </a:pP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Hướng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truyền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thuyết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cổ</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tích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r>
                      <a:b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r>
                      <a:b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b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09" marR="5109" marT="5109" marB="510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87228285"/>
                  </a:ext>
                </a:extLst>
              </a:tr>
              <a:tr h="377230">
                <a:tc vMerge="1">
                  <a:txBody>
                    <a:bodyPr/>
                    <a:lstStyle/>
                    <a:p>
                      <a:endParaRPr lang="en-US"/>
                    </a:p>
                  </a:txBody>
                  <a:tcPr/>
                </a:tc>
                <a:tc vMerge="1">
                  <a:txBody>
                    <a:bodyPr/>
                    <a:lstStyle/>
                    <a:p>
                      <a:endParaRPr lang="en-US"/>
                    </a:p>
                  </a:txBody>
                  <a:tcPr/>
                </a:tc>
                <a:tc>
                  <a:txBody>
                    <a:bodyPr/>
                    <a:lstStyle/>
                    <a:p>
                      <a:pPr>
                        <a:lnSpc>
                          <a:spcPct val="115000"/>
                        </a:lnSpc>
                        <a:spcAft>
                          <a:spcPts val="0"/>
                        </a:spcAft>
                      </a:pP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Thạch</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Sanh</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52" marR="30652" marT="30652" marB="306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xmlns="" val="247413217"/>
                  </a:ext>
                </a:extLst>
              </a:tr>
              <a:tr h="641813">
                <a:tc vMerge="1">
                  <a:txBody>
                    <a:bodyPr/>
                    <a:lstStyle/>
                    <a:p>
                      <a:endParaRPr lang="en-US"/>
                    </a:p>
                  </a:txBody>
                  <a:tcPr/>
                </a:tc>
                <a:tc vMerge="1">
                  <a:txBody>
                    <a:bodyPr/>
                    <a:lstStyle/>
                    <a:p>
                      <a:endParaRPr lang="en-US"/>
                    </a:p>
                  </a:txBody>
                  <a:tcPr/>
                </a:tc>
                <a:tc>
                  <a:txBody>
                    <a:bodyPr/>
                    <a:lstStyle/>
                    <a:p>
                      <a:pPr>
                        <a:lnSpc>
                          <a:spcPct val="115000"/>
                        </a:lnSpc>
                        <a:spcAft>
                          <a:spcPts val="0"/>
                        </a:spcAft>
                      </a:pP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tích</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Gươm</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52" marR="30652" marT="30652" marB="306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xmlns="" val="1917146998"/>
                  </a:ext>
                </a:extLst>
              </a:tr>
              <a:tr h="377230">
                <a:tc vMerge="1">
                  <a:txBody>
                    <a:bodyPr/>
                    <a:lstStyle/>
                    <a:p>
                      <a:endParaRPr lang="en-US"/>
                    </a:p>
                  </a:txBody>
                  <a:tcPr/>
                </a:tc>
                <a:tc rowSpan="3">
                  <a:txBody>
                    <a:bodyPr/>
                    <a:lstStyle/>
                    <a:p>
                      <a:pPr>
                        <a:lnSpc>
                          <a:spcPct val="115000"/>
                        </a:lnSpc>
                        <a:spcAft>
                          <a:spcPts val="0"/>
                        </a:spcAft>
                      </a:pP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2</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52" marR="30652" marT="30652" marB="306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i="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Bức tranh của em gái tôi (Tạ Duy Anh)</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52" marR="30652" marT="30652" marB="306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nSpc>
                          <a:spcPct val="115000"/>
                        </a:lnSpc>
                        <a:spcAft>
                          <a:spcPts val="0"/>
                        </a:spcAft>
                      </a:pP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Hướng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thoại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ngắn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b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r>
                      <a:b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b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09" marR="5109" marT="5109" marB="510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573821684"/>
                  </a:ext>
                </a:extLst>
              </a:tr>
              <a:tr h="377230">
                <a:tc vMerge="1">
                  <a:txBody>
                    <a:bodyPr/>
                    <a:lstStyle/>
                    <a:p>
                      <a:endParaRPr lang="en-US"/>
                    </a:p>
                  </a:txBody>
                  <a:tcPr/>
                </a:tc>
                <a:tc vMerge="1">
                  <a:txBody>
                    <a:bodyPr/>
                    <a:lstStyle/>
                    <a:p>
                      <a:endParaRPr lang="en-US"/>
                    </a:p>
                  </a:txBody>
                  <a:tcPr/>
                </a:tc>
                <a:tc>
                  <a:txBody>
                    <a:bodyPr/>
                    <a:lstStyle/>
                    <a:p>
                      <a:pPr>
                        <a:lnSpc>
                          <a:spcPct val="115000"/>
                        </a:lnSpc>
                        <a:spcAft>
                          <a:spcPts val="0"/>
                        </a:spcAft>
                      </a:pP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tính</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trước</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Nguyễn</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Nhật</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Ánh</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52" marR="30652" marT="30652" marB="306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xmlns="" val="3407570958"/>
                  </a:ext>
                </a:extLst>
              </a:tr>
              <a:tr h="995826">
                <a:tc vMerge="1">
                  <a:txBody>
                    <a:bodyPr/>
                    <a:lstStyle/>
                    <a:p>
                      <a:endParaRPr lang="en-US"/>
                    </a:p>
                  </a:txBody>
                  <a:tcPr/>
                </a:tc>
                <a:tc vMerge="1">
                  <a:txBody>
                    <a:bodyPr/>
                    <a:lstStyle/>
                    <a:p>
                      <a:endParaRPr lang="en-US"/>
                    </a:p>
                  </a:txBody>
                  <a:tcPr/>
                </a:tc>
                <a:tc>
                  <a:txBody>
                    <a:bodyPr/>
                    <a:lstStyle/>
                    <a:p>
                      <a:pPr>
                        <a:lnSpc>
                          <a:spcPct val="115000"/>
                        </a:lnSpc>
                        <a:spcAft>
                          <a:spcPts val="0"/>
                        </a:spcAft>
                      </a:pP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Chích</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bông</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ơi</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(Cao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Duy</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Sơn</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52" marR="30652" marT="30652" marB="306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xmlns="" val="2738664502"/>
                  </a:ext>
                </a:extLst>
              </a:tr>
            </a:tbl>
          </a:graphicData>
        </a:graphic>
      </p:graphicFrame>
    </p:spTree>
    <p:extLst>
      <p:ext uri="{BB962C8B-B14F-4D97-AF65-F5344CB8AC3E}">
        <p14:creationId xmlns:p14="http://schemas.microsoft.com/office/powerpoint/2010/main" val="43002761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4270442" y="83995"/>
            <a:ext cx="3699987"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6" name="Teardrop 15"/>
          <p:cNvSpPr/>
          <p:nvPr/>
        </p:nvSpPr>
        <p:spPr>
          <a:xfrm>
            <a:off x="1229193" y="1757108"/>
            <a:ext cx="8394493" cy="3519430"/>
          </a:xfrm>
          <a:prstGeom prst="teardrop">
            <a:avLst>
              <a:gd name="adj" fmla="val 13749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smtClean="0">
              <a:ln>
                <a:noFill/>
              </a:ln>
              <a:solidFill>
                <a:prstClr val="white"/>
              </a:solidFill>
              <a:effectLst/>
              <a:uLnTx/>
              <a:uFillTx/>
              <a:latin typeface="Calibri" panose="020F0502020204030204"/>
              <a:ea typeface="+mn-ea"/>
              <a:cs typeface="+mn-cs"/>
            </a:endParaRPr>
          </a:p>
        </p:txBody>
      </p:sp>
      <p:sp>
        <p:nvSpPr>
          <p:cNvPr id="5" name="Rectangle 4"/>
          <p:cNvSpPr/>
          <p:nvPr/>
        </p:nvSpPr>
        <p:spPr>
          <a:xfrm>
            <a:off x="2672697" y="2251733"/>
            <a:ext cx="6895476" cy="2530180"/>
          </a:xfrm>
          <a:prstGeom prst="rect">
            <a:avLst/>
          </a:prstGeom>
        </p:spPr>
        <p:txBody>
          <a:bodyPr wrap="square">
            <a:spAutoFit/>
          </a:bodyPr>
          <a:lstStyle/>
          <a:p>
            <a:pPr>
              <a:lnSpc>
                <a:spcPct val="115000"/>
              </a:lnSpc>
              <a:spcBef>
                <a:spcPts val="1600"/>
              </a:spcBef>
              <a:spcAft>
                <a:spcPts val="800"/>
              </a:spcAft>
            </a:pPr>
            <a:r>
              <a:rPr lang="en-US" sz="2800" b="1" dirty="0" err="1" smtClean="0">
                <a:solidFill>
                  <a:srgbClr val="363636"/>
                </a:solidFill>
                <a:effectLst/>
                <a:highlight>
                  <a:srgbClr val="FFFF00"/>
                </a:highlight>
                <a:latin typeface="Times New Roman" panose="02020603050405020304" pitchFamily="18" charset="0"/>
                <a:ea typeface="Times New Roman" panose="02020603050405020304" pitchFamily="18" charset="0"/>
              </a:rPr>
              <a:t>Câu</a:t>
            </a:r>
            <a:r>
              <a:rPr lang="en-US" sz="2800" b="1" dirty="0" smtClean="0">
                <a:solidFill>
                  <a:srgbClr val="363636"/>
                </a:solidFill>
                <a:effectLst/>
                <a:highlight>
                  <a:srgbClr val="FFFF00"/>
                </a:highlight>
                <a:latin typeface="Times New Roman" panose="02020603050405020304" pitchFamily="18" charset="0"/>
                <a:ea typeface="Times New Roman" panose="02020603050405020304" pitchFamily="18" charset="0"/>
              </a:rPr>
              <a:t> 5:</a:t>
            </a:r>
            <a:r>
              <a:rPr lang="en-US" sz="2800" b="1" dirty="0" smtClean="0">
                <a:solidFill>
                  <a:srgbClr val="363636"/>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Thống</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kê</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các</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văn</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bản</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nghị</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luận</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và</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văn</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bản</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thông</a:t>
            </a:r>
            <a:r>
              <a:rPr lang="en-US" sz="2800" b="1" dirty="0" smtClean="0">
                <a:solidFill>
                  <a:srgbClr val="0070C0"/>
                </a:solidFill>
                <a:effectLst/>
                <a:latin typeface="Times New Roman" panose="02020603050405020304" pitchFamily="18" charset="0"/>
                <a:ea typeface="Times New Roman" panose="02020603050405020304" pitchFamily="18" charset="0"/>
              </a:rPr>
              <a:t> tin </a:t>
            </a:r>
            <a:r>
              <a:rPr lang="en-US" sz="2800" b="1" dirty="0" err="1" smtClean="0">
                <a:solidFill>
                  <a:srgbClr val="0070C0"/>
                </a:solidFill>
                <a:effectLst/>
                <a:latin typeface="Times New Roman" panose="02020603050405020304" pitchFamily="18" charset="0"/>
                <a:ea typeface="Times New Roman" panose="02020603050405020304" pitchFamily="18" charset="0"/>
              </a:rPr>
              <a:t>đã</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học</a:t>
            </a:r>
            <a:r>
              <a:rPr lang="en-US" sz="2800" b="1" dirty="0" smtClean="0">
                <a:solidFill>
                  <a:srgbClr val="0070C0"/>
                </a:solidFill>
                <a:effectLst/>
                <a:latin typeface="Times New Roman" panose="02020603050405020304" pitchFamily="18" charset="0"/>
                <a:ea typeface="Times New Roman" panose="02020603050405020304" pitchFamily="18" charset="0"/>
              </a:rPr>
              <a:t> ở </a:t>
            </a:r>
            <a:r>
              <a:rPr lang="en-US" sz="2800" b="1" dirty="0" err="1" smtClean="0">
                <a:solidFill>
                  <a:srgbClr val="0070C0"/>
                </a:solidFill>
                <a:effectLst/>
                <a:latin typeface="Times New Roman" panose="02020603050405020304" pitchFamily="18" charset="0"/>
                <a:ea typeface="Times New Roman" panose="02020603050405020304" pitchFamily="18" charset="0"/>
              </a:rPr>
              <a:t>hai</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tập</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sách</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Ngữ</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văn</a:t>
            </a:r>
            <a:r>
              <a:rPr lang="en-US" sz="2800" b="1" dirty="0" smtClean="0">
                <a:solidFill>
                  <a:srgbClr val="0070C0"/>
                </a:solidFill>
                <a:effectLst/>
                <a:latin typeface="Times New Roman" panose="02020603050405020304" pitchFamily="18" charset="0"/>
                <a:ea typeface="Times New Roman" panose="02020603050405020304" pitchFamily="18" charset="0"/>
              </a:rPr>
              <a:t> 6. </a:t>
            </a:r>
            <a:r>
              <a:rPr lang="en-US" sz="2800" b="1" dirty="0" err="1" smtClean="0">
                <a:solidFill>
                  <a:srgbClr val="0070C0"/>
                </a:solidFill>
                <a:effectLst/>
                <a:latin typeface="Times New Roman" panose="02020603050405020304" pitchFamily="18" charset="0"/>
                <a:ea typeface="Times New Roman" panose="02020603050405020304" pitchFamily="18" charset="0"/>
              </a:rPr>
              <a:t>Từ</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đó</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nhận</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xét</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sự</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khác</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biệt</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về</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nội</a:t>
            </a:r>
            <a:r>
              <a:rPr lang="en-US" sz="2800" b="1" dirty="0" smtClean="0">
                <a:solidFill>
                  <a:srgbClr val="0070C0"/>
                </a:solidFill>
                <a:effectLst/>
                <a:latin typeface="Times New Roman" panose="02020603050405020304" pitchFamily="18" charset="0"/>
                <a:ea typeface="Times New Roman" panose="02020603050405020304" pitchFamily="18" charset="0"/>
              </a:rPr>
              <a:t> dung </a:t>
            </a:r>
            <a:r>
              <a:rPr lang="en-US" sz="2800" b="1" dirty="0" err="1" smtClean="0">
                <a:solidFill>
                  <a:srgbClr val="0070C0"/>
                </a:solidFill>
                <a:effectLst/>
                <a:latin typeface="Times New Roman" panose="02020603050405020304" pitchFamily="18" charset="0"/>
                <a:ea typeface="Times New Roman" panose="02020603050405020304" pitchFamily="18" charset="0"/>
              </a:rPr>
              <a:t>đề</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tài</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của</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mỗi</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loại</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văn</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bản</a:t>
            </a:r>
            <a:r>
              <a:rPr lang="en-US" sz="2800" b="1" dirty="0" smtClean="0">
                <a:solidFill>
                  <a:srgbClr val="0070C0"/>
                </a:solidFill>
                <a:effectLst/>
                <a:latin typeface="Times New Roman" panose="02020603050405020304" pitchFamily="18" charset="0"/>
                <a:ea typeface="Times New Roman" panose="02020603050405020304" pitchFamily="18" charset="0"/>
              </a:rPr>
              <a:t> ở </a:t>
            </a:r>
            <a:r>
              <a:rPr lang="en-US" sz="2800" b="1" dirty="0" err="1" smtClean="0">
                <a:solidFill>
                  <a:srgbClr val="0070C0"/>
                </a:solidFill>
                <a:effectLst/>
                <a:latin typeface="Times New Roman" panose="02020603050405020304" pitchFamily="18" charset="0"/>
                <a:ea typeface="Times New Roman" panose="02020603050405020304" pitchFamily="18" charset="0"/>
              </a:rPr>
              <a:t>hai</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tập</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sách</a:t>
            </a:r>
            <a:r>
              <a:rPr lang="en-US" sz="2800" b="1" dirty="0" smtClean="0">
                <a:solidFill>
                  <a:srgbClr val="0070C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0338446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4270442" y="83995"/>
            <a:ext cx="3699987"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1363055963"/>
              </p:ext>
            </p:extLst>
          </p:nvPr>
        </p:nvGraphicFramePr>
        <p:xfrm>
          <a:off x="666750" y="1397661"/>
          <a:ext cx="10858500" cy="4583330"/>
        </p:xfrm>
        <a:graphic>
          <a:graphicData uri="http://schemas.openxmlformats.org/drawingml/2006/table">
            <a:tbl>
              <a:tblPr firstRow="1" firstCol="1" bandRow="1"/>
              <a:tblGrid>
                <a:gridCol w="1341932">
                  <a:extLst>
                    <a:ext uri="{9D8B030D-6E8A-4147-A177-3AD203B41FA5}">
                      <a16:colId xmlns:a16="http://schemas.microsoft.com/office/drawing/2014/main" xmlns="" val="4247379301"/>
                    </a:ext>
                  </a:extLst>
                </a:gridCol>
                <a:gridCol w="914400">
                  <a:extLst>
                    <a:ext uri="{9D8B030D-6E8A-4147-A177-3AD203B41FA5}">
                      <a16:colId xmlns:a16="http://schemas.microsoft.com/office/drawing/2014/main" xmlns="" val="3845211268"/>
                    </a:ext>
                  </a:extLst>
                </a:gridCol>
                <a:gridCol w="5250778">
                  <a:extLst>
                    <a:ext uri="{9D8B030D-6E8A-4147-A177-3AD203B41FA5}">
                      <a16:colId xmlns:a16="http://schemas.microsoft.com/office/drawing/2014/main" xmlns="" val="2108282198"/>
                    </a:ext>
                  </a:extLst>
                </a:gridCol>
                <a:gridCol w="3351390">
                  <a:extLst>
                    <a:ext uri="{9D8B030D-6E8A-4147-A177-3AD203B41FA5}">
                      <a16:colId xmlns:a16="http://schemas.microsoft.com/office/drawing/2014/main" xmlns="" val="554267329"/>
                    </a:ext>
                  </a:extLst>
                </a:gridCol>
              </a:tblGrid>
              <a:tr h="376019">
                <a:tc>
                  <a:txBody>
                    <a:bodyPr/>
                    <a:lstStyle/>
                    <a:p>
                      <a:pPr>
                        <a:lnSpc>
                          <a:spcPct val="115000"/>
                        </a:lnSpc>
                        <a:spcAft>
                          <a:spcPts val="0"/>
                        </a:spcAft>
                      </a:pP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A366"/>
                    </a:solidFill>
                  </a:tcPr>
                </a:tc>
                <a:tc>
                  <a:txBody>
                    <a:bodyPr/>
                    <a:lstStyle/>
                    <a:p>
                      <a:pPr>
                        <a:lnSpc>
                          <a:spcPct val="115000"/>
                        </a:lnSpc>
                        <a:spcAft>
                          <a:spcPts val="0"/>
                        </a:spcAft>
                      </a:pP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Tập</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A366"/>
                    </a:solidFill>
                  </a:tcPr>
                </a:tc>
                <a:tc>
                  <a:txBody>
                    <a:bodyPr/>
                    <a:lstStyle/>
                    <a:p>
                      <a:pPr algn="ctr">
                        <a:lnSpc>
                          <a:spcPct val="115000"/>
                        </a:lnSpc>
                        <a:spcAft>
                          <a:spcPts val="0"/>
                        </a:spcAft>
                      </a:pPr>
                      <a:r>
                        <a:rPr lang="en-US" sz="20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Tên văn bản</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A366"/>
                    </a:solidFill>
                  </a:tcPr>
                </a:tc>
                <a:tc>
                  <a:txBody>
                    <a:bodyPr/>
                    <a:lstStyle/>
                    <a:p>
                      <a:pPr algn="ctr">
                        <a:lnSpc>
                          <a:spcPct val="115000"/>
                        </a:lnSpc>
                        <a:spcAft>
                          <a:spcPts val="0"/>
                        </a:spcAft>
                      </a:pPr>
                      <a:r>
                        <a:rPr lang="en-US" sz="20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 khác biệt về nội dung đề tài của thể loại ở hai tập sách</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A366"/>
                    </a:solidFill>
                  </a:tcPr>
                </a:tc>
                <a:extLst>
                  <a:ext uri="{0D108BD9-81ED-4DB2-BD59-A6C34878D82A}">
                    <a16:rowId xmlns:a16="http://schemas.microsoft.com/office/drawing/2014/main" xmlns="" val="1261515326"/>
                  </a:ext>
                </a:extLst>
              </a:tr>
              <a:tr h="483402">
                <a:tc rowSpan="6">
                  <a:txBody>
                    <a:bodyPr/>
                    <a:lstStyle/>
                    <a:p>
                      <a:pPr>
                        <a:lnSpc>
                          <a:spcPct val="115000"/>
                        </a:lnSpc>
                        <a:spcAft>
                          <a:spcPts val="0"/>
                        </a:spcAft>
                      </a:pPr>
                      <a:r>
                        <a:rPr lang="en-US" sz="20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 bản nghị luận</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nSpc>
                          <a:spcPct val="115000"/>
                        </a:lnSpc>
                        <a:spcAft>
                          <a:spcPts val="0"/>
                        </a:spcAft>
                      </a:pPr>
                      <a:r>
                        <a:rPr lang="en-US" sz="20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Tập 1</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Hồng</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cùng</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khổ</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Nguyễn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Đăng</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Mạnh</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nSpc>
                          <a:spcPct val="115000"/>
                        </a:lnSpc>
                        <a:spcAft>
                          <a:spcPts val="0"/>
                        </a:spcAft>
                      </a:pPr>
                      <a:r>
                        <a:rPr lang="en-US" sz="20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 bản nghị luận văn học.</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796644264"/>
                  </a:ext>
                </a:extLst>
              </a:tr>
              <a:tr h="376019">
                <a:tc vMerge="1">
                  <a:txBody>
                    <a:bodyPr/>
                    <a:lstStyle/>
                    <a:p>
                      <a:endParaRPr lang="en-US"/>
                    </a:p>
                  </a:txBody>
                  <a:tcPr/>
                </a:tc>
                <a:tc vMerge="1">
                  <a:txBody>
                    <a:bodyPr/>
                    <a:lstStyle/>
                    <a:p>
                      <a:endParaRPr lang="en-US"/>
                    </a:p>
                  </a:txBody>
                  <a:tcPr/>
                </a:tc>
                <a:tc>
                  <a:txBody>
                    <a:bodyPr/>
                    <a:lstStyle/>
                    <a:p>
                      <a:pPr>
                        <a:lnSpc>
                          <a:spcPct val="115000"/>
                        </a:lnSpc>
                        <a:spcAft>
                          <a:spcPts val="0"/>
                        </a:spcAft>
                      </a:pP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Thánh</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Gióng</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tượng</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đài</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vĩnh</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cửu</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Bùi</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Mạnh</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Nhị</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xmlns="" val="2091813366"/>
                  </a:ext>
                </a:extLst>
              </a:tr>
              <a:tr h="268637">
                <a:tc vMerge="1">
                  <a:txBody>
                    <a:bodyPr/>
                    <a:lstStyle/>
                    <a:p>
                      <a:endParaRPr lang="en-US"/>
                    </a:p>
                  </a:txBody>
                  <a:tcPr/>
                </a:tc>
                <a:tc vMerge="1">
                  <a:txBody>
                    <a:bodyPr/>
                    <a:lstStyle/>
                    <a:p>
                      <a:endParaRPr lang="en-US"/>
                    </a:p>
                  </a:txBody>
                  <a:tcPr/>
                </a:tc>
                <a:tc>
                  <a:txBody>
                    <a:bodyPr/>
                    <a:lstStyle/>
                    <a:p>
                      <a:pPr>
                        <a:lnSpc>
                          <a:spcPct val="115000"/>
                        </a:lnSpc>
                        <a:spcAft>
                          <a:spcPts val="0"/>
                        </a:spcAft>
                      </a:pP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Vẻ</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ca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dao</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Hoàng</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Tiến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Tựu</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xmlns="" val="4136131309"/>
                  </a:ext>
                </a:extLst>
              </a:tr>
              <a:tr h="483402">
                <a:tc vMerge="1">
                  <a:txBody>
                    <a:bodyPr/>
                    <a:lstStyle/>
                    <a:p>
                      <a:endParaRPr lang="en-US"/>
                    </a:p>
                  </a:txBody>
                  <a:tcPr/>
                </a:tc>
                <a:tc rowSpan="3">
                  <a:txBody>
                    <a:bodyPr/>
                    <a:lstStyle/>
                    <a:p>
                      <a:pPr>
                        <a:lnSpc>
                          <a:spcPct val="115000"/>
                        </a:lnSpc>
                        <a:spcAft>
                          <a:spcPts val="0"/>
                        </a:spcAft>
                      </a:pPr>
                      <a:r>
                        <a:rPr lang="en-US" sz="20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Tập 2</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200"/>
                        </a:spcAft>
                      </a:pPr>
                      <a:r>
                        <a:rPr lang="vi-VN" sz="2000" i="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Vì sao chúng ta phải đối xử thân thiện với động vật?(Theo </a:t>
                      </a:r>
                      <a:r>
                        <a:rPr lang="en-US" sz="2000">
                          <a:effectLst/>
                          <a:latin typeface="Times New Roman" panose="02020603050405020304" pitchFamily="18" charset="0"/>
                          <a:ea typeface="Times New Roman" panose="02020603050405020304" pitchFamily="18" charset="0"/>
                          <a:cs typeface="Times New Roman" panose="02020603050405020304" pitchFamily="18" charset="0"/>
                        </a:rPr>
                        <a:t>Kim Hạnh Bảo, Trần Nghị Du)</a:t>
                      </a: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nSpc>
                          <a:spcPct val="115000"/>
                        </a:lnSpc>
                        <a:spcAft>
                          <a:spcPts val="0"/>
                        </a:spcAft>
                      </a:pP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nghị</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luận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xã</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hội</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95575758"/>
                  </a:ext>
                </a:extLst>
              </a:tr>
              <a:tr h="268637">
                <a:tc vMerge="1">
                  <a:txBody>
                    <a:bodyPr/>
                    <a:lstStyle/>
                    <a:p>
                      <a:endParaRPr lang="en-US"/>
                    </a:p>
                  </a:txBody>
                  <a:tcPr/>
                </a:tc>
                <a:tc vMerge="1">
                  <a:txBody>
                    <a:bodyPr/>
                    <a:lstStyle/>
                    <a:p>
                      <a:endParaRPr lang="en-US"/>
                    </a:p>
                  </a:txBody>
                  <a:tcPr/>
                </a:tc>
                <a:tc>
                  <a:txBody>
                    <a:bodyPr/>
                    <a:lstStyle/>
                    <a:p>
                      <a:pPr>
                        <a:lnSpc>
                          <a:spcPct val="115000"/>
                        </a:lnSpc>
                        <a:spcAft>
                          <a:spcPts val="0"/>
                        </a:spcAft>
                      </a:pP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Khan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hiếm</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ngọt</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(Theo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Trịnh</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xmlns="" val="79965476"/>
                  </a:ext>
                </a:extLst>
              </a:tr>
              <a:tr h="376019">
                <a:tc vMerge="1">
                  <a:txBody>
                    <a:bodyPr/>
                    <a:lstStyle/>
                    <a:p>
                      <a:endParaRPr lang="en-US"/>
                    </a:p>
                  </a:txBody>
                  <a:tcPr/>
                </a:tc>
                <a:tc vMerge="1">
                  <a:txBody>
                    <a:bodyPr/>
                    <a:lstStyle/>
                    <a:p>
                      <a:endParaRPr lang="en-US"/>
                    </a:p>
                  </a:txBody>
                  <a:tcPr/>
                </a:tc>
                <a:tc>
                  <a:txBody>
                    <a:bodyPr/>
                    <a:lstStyle/>
                    <a:p>
                      <a:pPr>
                        <a:lnSpc>
                          <a:spcPct val="115000"/>
                        </a:lnSpc>
                        <a:spcAft>
                          <a:spcPts val="0"/>
                        </a:spcAft>
                      </a:pP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Tại</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sao</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nên</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nuôi</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Thuỳ</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Dương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xmlns="" val="1257057699"/>
                  </a:ext>
                </a:extLst>
              </a:tr>
            </a:tbl>
          </a:graphicData>
        </a:graphic>
      </p:graphicFrame>
    </p:spTree>
    <p:extLst>
      <p:ext uri="{BB962C8B-B14F-4D97-AF65-F5344CB8AC3E}">
        <p14:creationId xmlns:p14="http://schemas.microsoft.com/office/powerpoint/2010/main" val="146299526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4270442" y="83995"/>
            <a:ext cx="3699987"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1279676290"/>
              </p:ext>
            </p:extLst>
          </p:nvPr>
        </p:nvGraphicFramePr>
        <p:xfrm>
          <a:off x="660400" y="1397661"/>
          <a:ext cx="10858500" cy="4618382"/>
        </p:xfrm>
        <a:graphic>
          <a:graphicData uri="http://schemas.openxmlformats.org/drawingml/2006/table">
            <a:tbl>
              <a:tblPr firstRow="1" firstCol="1" bandRow="1"/>
              <a:tblGrid>
                <a:gridCol w="1363272">
                  <a:extLst>
                    <a:ext uri="{9D8B030D-6E8A-4147-A177-3AD203B41FA5}">
                      <a16:colId xmlns:a16="http://schemas.microsoft.com/office/drawing/2014/main" xmlns="" val="4247379301"/>
                    </a:ext>
                  </a:extLst>
                </a:gridCol>
                <a:gridCol w="1109272">
                  <a:extLst>
                    <a:ext uri="{9D8B030D-6E8A-4147-A177-3AD203B41FA5}">
                      <a16:colId xmlns:a16="http://schemas.microsoft.com/office/drawing/2014/main" xmlns="" val="3845211268"/>
                    </a:ext>
                  </a:extLst>
                </a:gridCol>
                <a:gridCol w="5306518">
                  <a:extLst>
                    <a:ext uri="{9D8B030D-6E8A-4147-A177-3AD203B41FA5}">
                      <a16:colId xmlns:a16="http://schemas.microsoft.com/office/drawing/2014/main" xmlns="" val="2108282198"/>
                    </a:ext>
                  </a:extLst>
                </a:gridCol>
                <a:gridCol w="3079438">
                  <a:extLst>
                    <a:ext uri="{9D8B030D-6E8A-4147-A177-3AD203B41FA5}">
                      <a16:colId xmlns:a16="http://schemas.microsoft.com/office/drawing/2014/main" xmlns="" val="554267329"/>
                    </a:ext>
                  </a:extLst>
                </a:gridCol>
              </a:tblGrid>
              <a:tr h="376019">
                <a:tc>
                  <a:txBody>
                    <a:bodyPr/>
                    <a:lstStyle/>
                    <a:p>
                      <a:pPr>
                        <a:lnSpc>
                          <a:spcPct val="115000"/>
                        </a:lnSpc>
                        <a:spcAft>
                          <a:spcPts val="0"/>
                        </a:spcAft>
                      </a:pPr>
                      <a:r>
                        <a:rPr lang="en-US" sz="22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2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A366"/>
                    </a:solidFill>
                  </a:tcPr>
                </a:tc>
                <a:tc>
                  <a:txBody>
                    <a:bodyPr/>
                    <a:lstStyle/>
                    <a:p>
                      <a:pPr>
                        <a:lnSpc>
                          <a:spcPct val="115000"/>
                        </a:lnSpc>
                        <a:spcAft>
                          <a:spcPts val="0"/>
                        </a:spcAft>
                      </a:pPr>
                      <a:r>
                        <a:rPr lang="en-US" sz="22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Tập</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A366"/>
                    </a:solidFill>
                  </a:tcPr>
                </a:tc>
                <a:tc>
                  <a:txBody>
                    <a:bodyPr/>
                    <a:lstStyle/>
                    <a:p>
                      <a:pPr algn="ctr">
                        <a:lnSpc>
                          <a:spcPct val="115000"/>
                        </a:lnSpc>
                        <a:spcAft>
                          <a:spcPts val="0"/>
                        </a:spcAft>
                      </a:pPr>
                      <a:r>
                        <a:rPr lang="en-US" sz="22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Tên</a:t>
                      </a:r>
                      <a:r>
                        <a:rPr lang="en-US" sz="22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2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A366"/>
                    </a:solidFill>
                  </a:tcPr>
                </a:tc>
                <a:tc>
                  <a:txBody>
                    <a:bodyPr/>
                    <a:lstStyle/>
                    <a:p>
                      <a:pPr algn="ctr">
                        <a:lnSpc>
                          <a:spcPct val="115000"/>
                        </a:lnSpc>
                        <a:spcAft>
                          <a:spcPts val="0"/>
                        </a:spcAft>
                      </a:pPr>
                      <a:r>
                        <a:rPr lang="en-US" sz="22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 khác biệt về nội dung đề tài của thể loại ở hai tập sách</a:t>
                      </a:r>
                      <a:endParaRPr lang="en-US" sz="2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A366"/>
                    </a:solidFill>
                  </a:tcPr>
                </a:tc>
                <a:extLst>
                  <a:ext uri="{0D108BD9-81ED-4DB2-BD59-A6C34878D82A}">
                    <a16:rowId xmlns:a16="http://schemas.microsoft.com/office/drawing/2014/main" xmlns="" val="1261515326"/>
                  </a:ext>
                </a:extLst>
              </a:tr>
              <a:tr h="268637">
                <a:tc rowSpan="6">
                  <a:txBody>
                    <a:bodyPr/>
                    <a:lstStyle/>
                    <a:p>
                      <a:pPr>
                        <a:lnSpc>
                          <a:spcPct val="115000"/>
                        </a:lnSpc>
                        <a:spcAft>
                          <a:spcPts val="0"/>
                        </a:spcAft>
                      </a:pPr>
                      <a:r>
                        <a:rPr lang="en-US" sz="22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2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2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2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tin</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nSpc>
                          <a:spcPct val="115000"/>
                        </a:lnSpc>
                        <a:spcAft>
                          <a:spcPts val="0"/>
                        </a:spcAft>
                      </a:pP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1</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Diễn</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biến</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dịch</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Điện</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Biên</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Phủ</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nSpc>
                          <a:spcPct val="115000"/>
                        </a:lnSpc>
                        <a:spcAft>
                          <a:spcPts val="0"/>
                        </a:spcAft>
                      </a:pPr>
                      <a:r>
                        <a:rPr lang="en-US" sz="22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 kiện được thuật lại theo trật tự thời gian.</a:t>
                      </a:r>
                      <a:endParaRPr lang="en-US" sz="2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439603147"/>
                  </a:ext>
                </a:extLst>
              </a:tr>
              <a:tr h="376019">
                <a:tc vMerge="1">
                  <a:txBody>
                    <a:bodyPr/>
                    <a:lstStyle/>
                    <a:p>
                      <a:endParaRPr lang="en-US"/>
                    </a:p>
                  </a:txBody>
                  <a:tcPr/>
                </a:tc>
                <a:tc vMerge="1">
                  <a:txBody>
                    <a:bodyPr/>
                    <a:lstStyle/>
                    <a:p>
                      <a:endParaRPr lang="en-US"/>
                    </a:p>
                  </a:txBody>
                  <a:tcPr/>
                </a:tc>
                <a:tc>
                  <a:txBody>
                    <a:bodyPr/>
                    <a:lstStyle/>
                    <a:p>
                      <a:pPr>
                        <a:lnSpc>
                          <a:spcPct val="115000"/>
                        </a:lnSpc>
                        <a:spcAft>
                          <a:spcPts val="0"/>
                        </a:spcAft>
                      </a:pP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Chí</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Minh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Tuyên</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ngôn</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Độc</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lập</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Bùi</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Đình</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Phong</a:t>
                      </a:r>
                      <a:r>
                        <a:rPr lang="en-US" sz="2200"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xmlns="" val="3694366124"/>
                  </a:ext>
                </a:extLst>
              </a:tr>
              <a:tr h="161254">
                <a:tc vMerge="1">
                  <a:txBody>
                    <a:bodyPr/>
                    <a:lstStyle/>
                    <a:p>
                      <a:endParaRPr lang="en-US"/>
                    </a:p>
                  </a:txBody>
                  <a:tcPr/>
                </a:tc>
                <a:tc vMerge="1">
                  <a:txBody>
                    <a:bodyPr/>
                    <a:lstStyle/>
                    <a:p>
                      <a:endParaRPr lang="en-US"/>
                    </a:p>
                  </a:txBody>
                  <a:tcPr/>
                </a:tc>
                <a:tc>
                  <a:txBody>
                    <a:bodyPr/>
                    <a:lstStyle/>
                    <a:p>
                      <a:pPr>
                        <a:lnSpc>
                          <a:spcPct val="115000"/>
                        </a:lnSpc>
                        <a:spcAft>
                          <a:spcPts val="0"/>
                        </a:spcAft>
                      </a:pP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Giờ</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Trái</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xmlns="" val="4068554293"/>
                  </a:ext>
                </a:extLst>
              </a:tr>
              <a:tr h="376019">
                <a:tc vMerge="1">
                  <a:txBody>
                    <a:bodyPr/>
                    <a:lstStyle/>
                    <a:p>
                      <a:endParaRPr lang="en-US"/>
                    </a:p>
                  </a:txBody>
                  <a:tcPr/>
                </a:tc>
                <a:tc rowSpan="3">
                  <a:txBody>
                    <a:bodyPr/>
                    <a:lstStyle/>
                    <a:p>
                      <a:pPr>
                        <a:lnSpc>
                          <a:spcPct val="115000"/>
                        </a:lnSpc>
                        <a:spcAft>
                          <a:spcPts val="0"/>
                        </a:spcAft>
                      </a:pPr>
                      <a:r>
                        <a:rPr lang="en-US" sz="22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Tập 2</a:t>
                      </a:r>
                      <a:endParaRPr lang="en-US" sz="2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Phạm</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Tuyên</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ca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khúc</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mừng</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thắng</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Nguyệt</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Cát</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nSpc>
                          <a:spcPct val="115000"/>
                        </a:lnSpc>
                        <a:spcAft>
                          <a:spcPts val="0"/>
                        </a:spcAft>
                      </a:pP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kiện</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thuật</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mối</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hệ</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765560295"/>
                  </a:ext>
                </a:extLst>
              </a:tr>
              <a:tr h="268637">
                <a:tc vMerge="1">
                  <a:txBody>
                    <a:bodyPr/>
                    <a:lstStyle/>
                    <a:p>
                      <a:endParaRPr lang="en-US"/>
                    </a:p>
                  </a:txBody>
                  <a:tcPr/>
                </a:tc>
                <a:tc vMerge="1">
                  <a:txBody>
                    <a:bodyPr/>
                    <a:lstStyle/>
                    <a:p>
                      <a:endParaRPr lang="en-US"/>
                    </a:p>
                  </a:txBody>
                  <a:tcPr/>
                </a:tc>
                <a:tc>
                  <a:txBody>
                    <a:bodyPr/>
                    <a:lstStyle/>
                    <a:p>
                      <a:pPr>
                        <a:lnSpc>
                          <a:spcPct val="115000"/>
                        </a:lnSpc>
                        <a:spcAft>
                          <a:spcPts val="0"/>
                        </a:spcAft>
                      </a:pP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giúp</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bóng</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đá</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Nam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thắng</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xmlns="" val="2750699755"/>
                  </a:ext>
                </a:extLst>
              </a:tr>
              <a:tr h="268637">
                <a:tc vMerge="1">
                  <a:txBody>
                    <a:bodyPr/>
                    <a:lstStyle/>
                    <a:p>
                      <a:endParaRPr lang="en-US"/>
                    </a:p>
                  </a:txBody>
                  <a:tcPr/>
                </a:tc>
                <a:tc vMerge="1">
                  <a:txBody>
                    <a:bodyPr/>
                    <a:lstStyle/>
                    <a:p>
                      <a:endParaRPr lang="en-US"/>
                    </a:p>
                  </a:txBody>
                  <a:tcPr/>
                </a:tc>
                <a:tc>
                  <a:txBody>
                    <a:bodyPr/>
                    <a:lstStyle/>
                    <a:p>
                      <a:pPr>
                        <a:lnSpc>
                          <a:spcPct val="115000"/>
                        </a:lnSpc>
                        <a:spcAft>
                          <a:spcPts val="0"/>
                        </a:spcAft>
                      </a:pP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phát</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minh "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cờ</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bất</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ngờ</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xmlns="" val="3073442702"/>
                  </a:ext>
                </a:extLst>
              </a:tr>
            </a:tbl>
          </a:graphicData>
        </a:graphic>
      </p:graphicFrame>
    </p:spTree>
    <p:extLst>
      <p:ext uri="{BB962C8B-B14F-4D97-AF65-F5344CB8AC3E}">
        <p14:creationId xmlns:p14="http://schemas.microsoft.com/office/powerpoint/2010/main" val="93794423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5" name="Rectangle 4"/>
          <p:cNvSpPr/>
          <p:nvPr/>
        </p:nvSpPr>
        <p:spPr>
          <a:xfrm>
            <a:off x="5307224" y="-51495"/>
            <a:ext cx="1564852" cy="769441"/>
          </a:xfrm>
          <a:prstGeom prst="rect">
            <a:avLst/>
          </a:prstGeom>
        </p:spPr>
        <p:txBody>
          <a:bodyPr wrap="none">
            <a:spAutoFit/>
          </a:bodyPr>
          <a:lstStyle/>
          <a:p>
            <a:pPr algn="ctr">
              <a:spcAft>
                <a:spcPts val="0"/>
              </a:spcAft>
            </a:pPr>
            <a:r>
              <a:rPr lang="en-US" sz="4400" b="1" dirty="0" smtClean="0">
                <a:solidFill>
                  <a:srgbClr val="0D0D0D"/>
                </a:solidFill>
                <a:effectLst/>
                <a:latin typeface="Times New Roman" panose="02020603050405020304" pitchFamily="18" charset="0"/>
                <a:ea typeface="Times New Roman" panose="02020603050405020304" pitchFamily="18" charset="0"/>
              </a:rPr>
              <a:t>VIẾT</a:t>
            </a:r>
            <a:endParaRPr lang="en-US" sz="4400" dirty="0">
              <a:effectLst/>
              <a:latin typeface="Times New Roman" panose="02020603050405020304" pitchFamily="18" charset="0"/>
              <a:ea typeface="Times New Roman" panose="02020603050405020304" pitchFamily="18" charset="0"/>
            </a:endParaRPr>
          </a:p>
        </p:txBody>
      </p:sp>
      <p:sp>
        <p:nvSpPr>
          <p:cNvPr id="10" name="Freeform 9"/>
          <p:cNvSpPr/>
          <p:nvPr/>
        </p:nvSpPr>
        <p:spPr>
          <a:xfrm>
            <a:off x="1129859" y="1347444"/>
            <a:ext cx="5265914" cy="4786656"/>
          </a:xfrm>
          <a:custGeom>
            <a:avLst/>
            <a:gdLst>
              <a:gd name="connsiteX0" fmla="*/ 0 w 3929062"/>
              <a:gd name="connsiteY0" fmla="*/ 2553890 h 3929062"/>
              <a:gd name="connsiteX1" fmla="*/ 982266 w 3929062"/>
              <a:gd name="connsiteY1" fmla="*/ 2553890 h 3929062"/>
              <a:gd name="connsiteX2" fmla="*/ 982266 w 3929062"/>
              <a:gd name="connsiteY2" fmla="*/ 0 h 3929062"/>
              <a:gd name="connsiteX3" fmla="*/ 2946797 w 3929062"/>
              <a:gd name="connsiteY3" fmla="*/ 0 h 3929062"/>
              <a:gd name="connsiteX4" fmla="*/ 2946797 w 3929062"/>
              <a:gd name="connsiteY4" fmla="*/ 2553890 h 3929062"/>
              <a:gd name="connsiteX5" fmla="*/ 3929062 w 3929062"/>
              <a:gd name="connsiteY5" fmla="*/ 2553890 h 3929062"/>
              <a:gd name="connsiteX6" fmla="*/ 1964531 w 3929062"/>
              <a:gd name="connsiteY6" fmla="*/ 3929062 h 3929062"/>
              <a:gd name="connsiteX7" fmla="*/ 0 w 3929062"/>
              <a:gd name="connsiteY7" fmla="*/ 2553890 h 3929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29062" h="3929062">
                <a:moveTo>
                  <a:pt x="2553890" y="3929062"/>
                </a:moveTo>
                <a:lnTo>
                  <a:pt x="2553890" y="2946796"/>
                </a:lnTo>
                <a:lnTo>
                  <a:pt x="0" y="2946796"/>
                </a:lnTo>
                <a:lnTo>
                  <a:pt x="0" y="982265"/>
                </a:lnTo>
                <a:lnTo>
                  <a:pt x="2553890" y="982265"/>
                </a:lnTo>
                <a:lnTo>
                  <a:pt x="2553890" y="0"/>
                </a:lnTo>
                <a:lnTo>
                  <a:pt x="3929062" y="1964531"/>
                </a:lnTo>
                <a:lnTo>
                  <a:pt x="2553890" y="3929062"/>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49353" tIns="1131617" rIns="836937" bIns="1131618" numCol="1" spcCol="1270" anchor="ctr" anchorCtr="0">
            <a:noAutofit/>
          </a:bodyPr>
          <a:lstStyle/>
          <a:p>
            <a:pPr lvl="0" algn="ctr" defTabSz="933450">
              <a:lnSpc>
                <a:spcPct val="90000"/>
              </a:lnSpc>
              <a:spcBef>
                <a:spcPct val="0"/>
              </a:spcBef>
              <a:spcAft>
                <a:spcPct val="35000"/>
              </a:spcAft>
            </a:pPr>
            <a:r>
              <a:rPr lang="en-US" sz="2800" b="1" kern="1200" dirty="0" err="1" smtClean="0">
                <a:latin typeface="Times New Roman" panose="02020603050405020304" pitchFamily="18" charset="0"/>
                <a:cs typeface="Times New Roman" panose="02020603050405020304" pitchFamily="18" charset="0"/>
              </a:rPr>
              <a:t>Câu</a:t>
            </a:r>
            <a:r>
              <a:rPr lang="en-US" sz="2800" b="1" kern="1200" dirty="0" smtClean="0">
                <a:latin typeface="Times New Roman" panose="02020603050405020304" pitchFamily="18" charset="0"/>
                <a:cs typeface="Times New Roman" panose="02020603050405020304" pitchFamily="18" charset="0"/>
              </a:rPr>
              <a:t> 6: </a:t>
            </a:r>
            <a:r>
              <a:rPr lang="en-US" sz="2800" b="1" kern="1200" dirty="0" err="1" smtClean="0">
                <a:latin typeface="Times New Roman" panose="02020603050405020304" pitchFamily="18" charset="0"/>
                <a:cs typeface="Times New Roman" panose="02020603050405020304" pitchFamily="18" charset="0"/>
              </a:rPr>
              <a:t>Thống</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kê</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tên</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các</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kiểu</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văn</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bản</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đã</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được</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luyện</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viết</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trong</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sách</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Ngữ</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văn</a:t>
            </a:r>
            <a:r>
              <a:rPr lang="en-US" sz="2800" b="1" kern="1200" dirty="0" smtClean="0">
                <a:latin typeface="Times New Roman" panose="02020603050405020304" pitchFamily="18" charset="0"/>
                <a:cs typeface="Times New Roman" panose="02020603050405020304" pitchFamily="18" charset="0"/>
              </a:rPr>
              <a:t> 6, </a:t>
            </a:r>
            <a:r>
              <a:rPr lang="en-US" sz="2800" b="1" kern="1200" dirty="0" err="1" smtClean="0">
                <a:latin typeface="Times New Roman" panose="02020603050405020304" pitchFamily="18" charset="0"/>
                <a:cs typeface="Times New Roman" panose="02020603050405020304" pitchFamily="18" charset="0"/>
              </a:rPr>
              <a:t>tập</a:t>
            </a:r>
            <a:r>
              <a:rPr lang="en-US" sz="2800" b="1" kern="1200" dirty="0" smtClean="0">
                <a:latin typeface="Times New Roman" panose="02020603050405020304" pitchFamily="18" charset="0"/>
                <a:cs typeface="Times New Roman" panose="02020603050405020304" pitchFamily="18" charset="0"/>
              </a:rPr>
              <a:t> 2.</a:t>
            </a:r>
            <a:endParaRPr lang="en-US" sz="2800" kern="1200" dirty="0">
              <a:latin typeface="Times New Roman" panose="02020603050405020304" pitchFamily="18" charset="0"/>
              <a:cs typeface="Times New Roman" panose="02020603050405020304" pitchFamily="18" charset="0"/>
            </a:endParaRPr>
          </a:p>
        </p:txBody>
      </p:sp>
      <p:sp>
        <p:nvSpPr>
          <p:cNvPr id="11" name="Freeform 10"/>
          <p:cNvSpPr/>
          <p:nvPr/>
        </p:nvSpPr>
        <p:spPr>
          <a:xfrm>
            <a:off x="5783528" y="1347444"/>
            <a:ext cx="5265914" cy="4786656"/>
          </a:xfrm>
          <a:custGeom>
            <a:avLst/>
            <a:gdLst>
              <a:gd name="connsiteX0" fmla="*/ 0 w 3929062"/>
              <a:gd name="connsiteY0" fmla="*/ 2553890 h 3929062"/>
              <a:gd name="connsiteX1" fmla="*/ 982266 w 3929062"/>
              <a:gd name="connsiteY1" fmla="*/ 2553890 h 3929062"/>
              <a:gd name="connsiteX2" fmla="*/ 982266 w 3929062"/>
              <a:gd name="connsiteY2" fmla="*/ 0 h 3929062"/>
              <a:gd name="connsiteX3" fmla="*/ 2946797 w 3929062"/>
              <a:gd name="connsiteY3" fmla="*/ 0 h 3929062"/>
              <a:gd name="connsiteX4" fmla="*/ 2946797 w 3929062"/>
              <a:gd name="connsiteY4" fmla="*/ 2553890 h 3929062"/>
              <a:gd name="connsiteX5" fmla="*/ 3929062 w 3929062"/>
              <a:gd name="connsiteY5" fmla="*/ 2553890 h 3929062"/>
              <a:gd name="connsiteX6" fmla="*/ 1964531 w 3929062"/>
              <a:gd name="connsiteY6" fmla="*/ 3929062 h 3929062"/>
              <a:gd name="connsiteX7" fmla="*/ 0 w 3929062"/>
              <a:gd name="connsiteY7" fmla="*/ 2553890 h 3929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29062" h="3929062">
                <a:moveTo>
                  <a:pt x="1375172" y="0"/>
                </a:moveTo>
                <a:lnTo>
                  <a:pt x="1375172" y="982266"/>
                </a:lnTo>
                <a:lnTo>
                  <a:pt x="3929062" y="982266"/>
                </a:lnTo>
                <a:lnTo>
                  <a:pt x="3929062" y="2946797"/>
                </a:lnTo>
                <a:lnTo>
                  <a:pt x="1375172" y="2946797"/>
                </a:lnTo>
                <a:lnTo>
                  <a:pt x="1375172" y="3929062"/>
                </a:lnTo>
                <a:lnTo>
                  <a:pt x="0" y="1964531"/>
                </a:lnTo>
                <a:lnTo>
                  <a:pt x="1375172"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txBody>
          <a:bodyPr spcFirstLastPara="0" vert="horz" wrap="square" lIns="836939" tIns="1131618" rIns="149351" bIns="1131617" numCol="1" spcCol="1270" anchor="ctr" anchorCtr="0">
            <a:noAutofit/>
          </a:bodyPr>
          <a:lstStyle/>
          <a:p>
            <a:pPr lvl="0" algn="ctr" defTabSz="933450">
              <a:lnSpc>
                <a:spcPct val="90000"/>
              </a:lnSpc>
              <a:spcBef>
                <a:spcPct val="0"/>
              </a:spcBef>
              <a:spcAft>
                <a:spcPct val="35000"/>
              </a:spcAft>
            </a:pPr>
            <a:r>
              <a:rPr lang="en-US" sz="2800" b="1" kern="1200" dirty="0" err="1" smtClean="0">
                <a:latin typeface="Times New Roman" panose="02020603050405020304" pitchFamily="18" charset="0"/>
                <a:cs typeface="Times New Roman" panose="02020603050405020304" pitchFamily="18" charset="0"/>
              </a:rPr>
              <a:t>Câu</a:t>
            </a:r>
            <a:r>
              <a:rPr lang="en-US" sz="2800" b="1" kern="1200" dirty="0" smtClean="0">
                <a:latin typeface="Times New Roman" panose="02020603050405020304" pitchFamily="18" charset="0"/>
                <a:cs typeface="Times New Roman" panose="02020603050405020304" pitchFamily="18" charset="0"/>
              </a:rPr>
              <a:t> 7: </a:t>
            </a:r>
            <a:r>
              <a:rPr lang="en-US" sz="2800" b="1" kern="1200" dirty="0" err="1" smtClean="0">
                <a:latin typeface="Times New Roman" panose="02020603050405020304" pitchFamily="18" charset="0"/>
                <a:cs typeface="Times New Roman" panose="02020603050405020304" pitchFamily="18" charset="0"/>
              </a:rPr>
              <a:t>Nêu</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và</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chỉ</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ra</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mối</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quan</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hệ</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giữa</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các</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nội</a:t>
            </a:r>
            <a:r>
              <a:rPr lang="en-US" sz="2800" b="1" kern="1200" dirty="0" smtClean="0">
                <a:latin typeface="Times New Roman" panose="02020603050405020304" pitchFamily="18" charset="0"/>
                <a:cs typeface="Times New Roman" panose="02020603050405020304" pitchFamily="18" charset="0"/>
              </a:rPr>
              <a:t> dung </a:t>
            </a:r>
            <a:r>
              <a:rPr lang="en-US" sz="2800" b="1" kern="1200" dirty="0" err="1" smtClean="0">
                <a:latin typeface="Times New Roman" panose="02020603050405020304" pitchFamily="18" charset="0"/>
                <a:cs typeface="Times New Roman" panose="02020603050405020304" pitchFamily="18" charset="0"/>
              </a:rPr>
              <a:t>đọc</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hiểu</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và</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yêu</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cầu</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viết</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trong</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các</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bài</a:t>
            </a:r>
            <a:r>
              <a:rPr lang="en-US" sz="2800" b="1" kern="1200" dirty="0" smtClean="0">
                <a:latin typeface="Times New Roman" panose="02020603050405020304" pitchFamily="18" charset="0"/>
                <a:cs typeface="Times New Roman" panose="02020603050405020304" pitchFamily="18" charset="0"/>
              </a:rPr>
              <a:t> ở </a:t>
            </a:r>
            <a:r>
              <a:rPr lang="en-US" sz="2800" b="1" kern="1200" dirty="0" err="1" smtClean="0">
                <a:latin typeface="Times New Roman" panose="02020603050405020304" pitchFamily="18" charset="0"/>
                <a:cs typeface="Times New Roman" panose="02020603050405020304" pitchFamily="18" charset="0"/>
              </a:rPr>
              <a:t>sách</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Ngữ</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văn</a:t>
            </a:r>
            <a:r>
              <a:rPr lang="en-US" sz="2800" b="1" kern="1200" dirty="0" smtClean="0">
                <a:latin typeface="Times New Roman" panose="02020603050405020304" pitchFamily="18" charset="0"/>
                <a:cs typeface="Times New Roman" panose="02020603050405020304" pitchFamily="18" charset="0"/>
              </a:rPr>
              <a:t> 6, </a:t>
            </a:r>
            <a:r>
              <a:rPr lang="en-US" sz="2800" b="1" kern="1200" dirty="0" err="1" smtClean="0">
                <a:latin typeface="Times New Roman" panose="02020603050405020304" pitchFamily="18" charset="0"/>
                <a:cs typeface="Times New Roman" panose="02020603050405020304" pitchFamily="18" charset="0"/>
              </a:rPr>
              <a:t>tập</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hai</a:t>
            </a:r>
            <a:r>
              <a:rPr lang="en-US" sz="2800" b="1"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8597088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5" name="Rectangle 4"/>
          <p:cNvSpPr/>
          <p:nvPr/>
        </p:nvSpPr>
        <p:spPr>
          <a:xfrm>
            <a:off x="5307224" y="-51495"/>
            <a:ext cx="1564852" cy="76944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VIẾT</a:t>
            </a:r>
            <a:endParaRPr kumimoji="0" lang="en-US" sz="44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1587988315"/>
              </p:ext>
            </p:extLst>
          </p:nvPr>
        </p:nvGraphicFramePr>
        <p:xfrm>
          <a:off x="507555" y="1516188"/>
          <a:ext cx="11011344" cy="4206240"/>
        </p:xfrm>
        <a:graphic>
          <a:graphicData uri="http://schemas.openxmlformats.org/drawingml/2006/table">
            <a:tbl>
              <a:tblPr firstRow="1" firstCol="1" bandRow="1"/>
              <a:tblGrid>
                <a:gridCol w="1171343">
                  <a:extLst>
                    <a:ext uri="{9D8B030D-6E8A-4147-A177-3AD203B41FA5}">
                      <a16:colId xmlns:a16="http://schemas.microsoft.com/office/drawing/2014/main" xmlns="" val="1906990920"/>
                    </a:ext>
                  </a:extLst>
                </a:gridCol>
                <a:gridCol w="1815267">
                  <a:extLst>
                    <a:ext uri="{9D8B030D-6E8A-4147-A177-3AD203B41FA5}">
                      <a16:colId xmlns:a16="http://schemas.microsoft.com/office/drawing/2014/main" xmlns="" val="1180716832"/>
                    </a:ext>
                  </a:extLst>
                </a:gridCol>
                <a:gridCol w="2651802">
                  <a:extLst>
                    <a:ext uri="{9D8B030D-6E8A-4147-A177-3AD203B41FA5}">
                      <a16:colId xmlns:a16="http://schemas.microsoft.com/office/drawing/2014/main" xmlns="" val="1007727873"/>
                    </a:ext>
                  </a:extLst>
                </a:gridCol>
                <a:gridCol w="5372932">
                  <a:extLst>
                    <a:ext uri="{9D8B030D-6E8A-4147-A177-3AD203B41FA5}">
                      <a16:colId xmlns:a16="http://schemas.microsoft.com/office/drawing/2014/main" xmlns="" val="3369448273"/>
                    </a:ext>
                  </a:extLst>
                </a:gridCol>
              </a:tblGrid>
              <a:tr h="53411">
                <a:tc>
                  <a:txBody>
                    <a:bodyPr/>
                    <a:lstStyle/>
                    <a:p>
                      <a:pPr algn="ctr">
                        <a:lnSpc>
                          <a:spcPct val="115000"/>
                        </a:lnSpc>
                        <a:spcAft>
                          <a:spcPts val="0"/>
                        </a:spcAft>
                      </a:pP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học</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kì</a:t>
                      </a: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II)</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Nội</a:t>
                      </a: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dung </a:t>
                      </a: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hiểu</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Yêu</a:t>
                      </a: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cầu</a:t>
                      </a: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phần</a:t>
                      </a: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viết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kiểu</a:t>
                      </a: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luyện</a:t>
                      </a: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4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Mối quan hệ giữa nội dung đọc hiểu và yêu cầu viết</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extLst>
                  <a:ext uri="{0D108BD9-81ED-4DB2-BD59-A6C34878D82A}">
                    <a16:rowId xmlns:a16="http://schemas.microsoft.com/office/drawing/2014/main" xmlns="" val="3728828963"/>
                  </a:ext>
                </a:extLst>
              </a:tr>
              <a:tr h="96141">
                <a:tc>
                  <a:txBody>
                    <a:bodyPr/>
                    <a:lstStyle/>
                    <a:p>
                      <a:pPr algn="ctr">
                        <a:lnSpc>
                          <a:spcPct val="115000"/>
                        </a:lnSpc>
                        <a:spcAft>
                          <a:spcPts val="0"/>
                        </a:spcAft>
                      </a:pPr>
                      <a:r>
                        <a:rPr lang="en-US" sz="24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 6</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Truyện (Truyện đồng thoại, truyện của Pu-skin, truyện của An-đéc-xen)</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kể</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lại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một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trải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nghiệm</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đáng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nhớ</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15000"/>
                        </a:lnSpc>
                        <a:spcAft>
                          <a:spcPts val="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tự</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15000"/>
                        </a:lnSpc>
                        <a:spcAft>
                          <a:spcPts val="0"/>
                        </a:spcAft>
                        <a:buSzPts val="1400"/>
                        <a:buFont typeface="Times New Roman" panose="02020603050405020304" pitchFamily="18" charset="0"/>
                        <a:buChar char="-"/>
                      </a:pP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giúp</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chúng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xác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cốt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tiêu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trải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nghiệm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đáng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nhớ</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SzPts val="1400"/>
                        <a:buFont typeface="Times New Roman" panose="02020603050405020304" pitchFamily="18" charset="0"/>
                        <a:buChar char="-"/>
                      </a:pP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đường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đời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đầu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tiên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cũng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minh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hoạ</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trải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nghiệm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đáng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nhớ</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028912322"/>
                  </a:ext>
                </a:extLst>
              </a:tr>
            </a:tbl>
          </a:graphicData>
        </a:graphic>
      </p:graphicFrame>
    </p:spTree>
    <p:extLst>
      <p:ext uri="{BB962C8B-B14F-4D97-AF65-F5344CB8AC3E}">
        <p14:creationId xmlns:p14="http://schemas.microsoft.com/office/powerpoint/2010/main" val="844836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7" name="Rectangle 6"/>
          <p:cNvSpPr/>
          <p:nvPr/>
        </p:nvSpPr>
        <p:spPr>
          <a:xfrm>
            <a:off x="1611593" y="93460"/>
            <a:ext cx="991316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ÔN TẬP KĨ NĂNG ĐỌC – VIẾT- NÓI VÀ NGHE – TIẾNG VIỆT</a:t>
            </a:r>
          </a:p>
        </p:txBody>
      </p:sp>
      <p:sp>
        <p:nvSpPr>
          <p:cNvPr id="3" name="Rectangle 2"/>
          <p:cNvSpPr/>
          <p:nvPr/>
        </p:nvSpPr>
        <p:spPr>
          <a:xfrm>
            <a:off x="708633" y="1310391"/>
            <a:ext cx="1572866" cy="587853"/>
          </a:xfrm>
          <a:prstGeom prst="rect">
            <a:avLst/>
          </a:prstGeom>
        </p:spPr>
        <p:txBody>
          <a:bodyPr wrap="none">
            <a:spAutoFit/>
          </a:bodyPr>
          <a:lstStyle/>
          <a:p>
            <a:pPr algn="just">
              <a:lnSpc>
                <a:spcPct val="115000"/>
              </a:lnSpc>
              <a:spcAft>
                <a:spcPts val="0"/>
              </a:spcAft>
            </a:pPr>
            <a:r>
              <a:rPr lang="en-US" sz="2800" b="1"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b="1"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1, 2:</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916591506"/>
              </p:ext>
            </p:extLst>
          </p:nvPr>
        </p:nvGraphicFramePr>
        <p:xfrm>
          <a:off x="635793" y="2127029"/>
          <a:ext cx="10858501" cy="3364992"/>
        </p:xfrm>
        <a:graphic>
          <a:graphicData uri="http://schemas.openxmlformats.org/drawingml/2006/table">
            <a:tbl>
              <a:tblPr firstRow="1" firstCol="1" bandRow="1"/>
              <a:tblGrid>
                <a:gridCol w="2009879">
                  <a:extLst>
                    <a:ext uri="{9D8B030D-6E8A-4147-A177-3AD203B41FA5}">
                      <a16:colId xmlns:a16="http://schemas.microsoft.com/office/drawing/2014/main" xmlns="" val="1415955593"/>
                    </a:ext>
                  </a:extLst>
                </a:gridCol>
                <a:gridCol w="4424311">
                  <a:extLst>
                    <a:ext uri="{9D8B030D-6E8A-4147-A177-3AD203B41FA5}">
                      <a16:colId xmlns:a16="http://schemas.microsoft.com/office/drawing/2014/main" xmlns="" val="563081773"/>
                    </a:ext>
                  </a:extLst>
                </a:gridCol>
                <a:gridCol w="4424311">
                  <a:extLst>
                    <a:ext uri="{9D8B030D-6E8A-4147-A177-3AD203B41FA5}">
                      <a16:colId xmlns:a16="http://schemas.microsoft.com/office/drawing/2014/main" xmlns="" val="3303822102"/>
                    </a:ext>
                  </a:extLst>
                </a:gridCol>
              </a:tblGrid>
              <a:tr h="0">
                <a:tc>
                  <a:txBody>
                    <a:bodyPr/>
                    <a:lstStyle/>
                    <a:p>
                      <a:pPr algn="ctr">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Thể loại</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Tên văn bản</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Nội dung chính của văn bản</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245200956"/>
                  </a:ext>
                </a:extLst>
              </a:tr>
              <a:tr h="0">
                <a:tc rowSpan="3">
                  <a:txBody>
                    <a:bodyPr/>
                    <a:lstStyle/>
                    <a:p>
                      <a:pPr marL="342900" lvl="0" indent="-342900" algn="just">
                        <a:lnSpc>
                          <a:spcPct val="115000"/>
                        </a:lnSpc>
                        <a:spcAft>
                          <a:spcPts val="0"/>
                        </a:spcAft>
                        <a:buFont typeface="+mj-lt"/>
                        <a:buAutoNum type="arabicPeriod"/>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Truyện đồng thoại</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Văn bản 1:…….</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826612644"/>
                  </a:ext>
                </a:extLst>
              </a:tr>
              <a:tr h="0">
                <a:tc vMerge="1">
                  <a:txBody>
                    <a:bodyPr/>
                    <a:lstStyle/>
                    <a:p>
                      <a:endParaRPr lang="en-US"/>
                    </a:p>
                  </a:txBody>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Văn bản 2:…..</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834317051"/>
                  </a:ext>
                </a:extLst>
              </a:tr>
              <a:tr h="0">
                <a:tc vMerge="1">
                  <a:txBody>
                    <a:bodyPr/>
                    <a:lstStyle/>
                    <a:p>
                      <a:endParaRPr lang="en-US"/>
                    </a:p>
                  </a:txBody>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Văn bản 3: …….</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787163461"/>
                  </a:ext>
                </a:extLst>
              </a:tr>
              <a:tr h="0">
                <a:tc>
                  <a:txBody>
                    <a:bodyPr/>
                    <a:lstStyle/>
                    <a:p>
                      <a:pPr marL="342900" lvl="0" indent="-342900" algn="just">
                        <a:lnSpc>
                          <a:spcPct val="115000"/>
                        </a:lnSpc>
                        <a:spcAft>
                          <a:spcPts val="0"/>
                        </a:spcAft>
                        <a:buFont typeface="+mj-lt"/>
                        <a:buAutoNum type="arabicPeriod"/>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59471575"/>
                  </a:ext>
                </a:extLst>
              </a:tr>
            </a:tbl>
          </a:graphicData>
        </a:graphic>
      </p:graphicFrame>
    </p:spTree>
    <p:extLst>
      <p:ext uri="{BB962C8B-B14F-4D97-AF65-F5344CB8AC3E}">
        <p14:creationId xmlns:p14="http://schemas.microsoft.com/office/powerpoint/2010/main" val="359593216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5" name="Rectangle 4"/>
          <p:cNvSpPr/>
          <p:nvPr/>
        </p:nvSpPr>
        <p:spPr>
          <a:xfrm>
            <a:off x="5307224" y="-51495"/>
            <a:ext cx="1564852" cy="76944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VIẾT</a:t>
            </a:r>
            <a:endParaRPr kumimoji="0" lang="en-US" sz="44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1355234761"/>
              </p:ext>
            </p:extLst>
          </p:nvPr>
        </p:nvGraphicFramePr>
        <p:xfrm>
          <a:off x="442458" y="1547266"/>
          <a:ext cx="11076441" cy="4206240"/>
        </p:xfrm>
        <a:graphic>
          <a:graphicData uri="http://schemas.openxmlformats.org/drawingml/2006/table">
            <a:tbl>
              <a:tblPr firstRow="1" firstCol="1" bandRow="1"/>
              <a:tblGrid>
                <a:gridCol w="1611194">
                  <a:extLst>
                    <a:ext uri="{9D8B030D-6E8A-4147-A177-3AD203B41FA5}">
                      <a16:colId xmlns:a16="http://schemas.microsoft.com/office/drawing/2014/main" xmlns="" val="1906990920"/>
                    </a:ext>
                  </a:extLst>
                </a:gridCol>
                <a:gridCol w="1393072">
                  <a:extLst>
                    <a:ext uri="{9D8B030D-6E8A-4147-A177-3AD203B41FA5}">
                      <a16:colId xmlns:a16="http://schemas.microsoft.com/office/drawing/2014/main" xmlns="" val="1180716832"/>
                    </a:ext>
                  </a:extLst>
                </a:gridCol>
                <a:gridCol w="2896969">
                  <a:extLst>
                    <a:ext uri="{9D8B030D-6E8A-4147-A177-3AD203B41FA5}">
                      <a16:colId xmlns:a16="http://schemas.microsoft.com/office/drawing/2014/main" xmlns="" val="1007727873"/>
                    </a:ext>
                  </a:extLst>
                </a:gridCol>
                <a:gridCol w="5175206">
                  <a:extLst>
                    <a:ext uri="{9D8B030D-6E8A-4147-A177-3AD203B41FA5}">
                      <a16:colId xmlns:a16="http://schemas.microsoft.com/office/drawing/2014/main" xmlns="" val="3369448273"/>
                    </a:ext>
                  </a:extLst>
                </a:gridCol>
              </a:tblGrid>
              <a:tr h="53411">
                <a:tc>
                  <a:txBody>
                    <a:bodyPr/>
                    <a:lstStyle/>
                    <a:p>
                      <a:pPr algn="ctr">
                        <a:lnSpc>
                          <a:spcPct val="115000"/>
                        </a:lnSpc>
                        <a:spcAft>
                          <a:spcPts val="0"/>
                        </a:spcAft>
                      </a:pPr>
                      <a:r>
                        <a:rPr lang="en-US" sz="24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 học</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en-US" sz="24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(Học kì II)</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4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Nội dung đọc hiểu</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4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Yêu cầu phần viết</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en-US" sz="24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(kiểu văn bản được luyện viết)</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Mối</a:t>
                      </a: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quan</a:t>
                      </a: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hệ</a:t>
                      </a: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giữa</a:t>
                      </a: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nội</a:t>
                      </a: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dung </a:t>
                      </a: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hiểu</a:t>
                      </a: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yêu</a:t>
                      </a: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cầu</a:t>
                      </a: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viết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extLst>
                  <a:ext uri="{0D108BD9-81ED-4DB2-BD59-A6C34878D82A}">
                    <a16:rowId xmlns:a16="http://schemas.microsoft.com/office/drawing/2014/main" xmlns="" val="3728828963"/>
                  </a:ext>
                </a:extLst>
              </a:tr>
              <a:tr h="85458">
                <a:tc>
                  <a:txBody>
                    <a:bodyPr/>
                    <a:lstStyle/>
                    <a:p>
                      <a:pPr algn="ctr">
                        <a:lnSpc>
                          <a:spcPct val="115000"/>
                        </a:lnSpc>
                        <a:spcAft>
                          <a:spcPts val="0"/>
                        </a:spcAft>
                      </a:pP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7</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Thơ (thơ có yếu tố tự sự, miêu tả)</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ghi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lại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cảm</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xúc</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thơ</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yếu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tố</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tự</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miêu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tả</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biểu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cảm</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15000"/>
                        </a:lnSpc>
                        <a:spcAft>
                          <a:spcPts val="0"/>
                        </a:spcAft>
                        <a:buSzPts val="1400"/>
                        <a:buFont typeface="Times New Roman" panose="02020603050405020304" pitchFamily="18" charset="0"/>
                        <a:buChar char="-"/>
                      </a:pP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yếu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tố</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miêu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tả</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giúp</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HS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nắm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rõ</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nghệ</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thuật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phục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vụ</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nêu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xúc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yếu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tố</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miêu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tả</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suy</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nghĩ</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xúc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đặc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sắc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nghệ</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thuật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11836291"/>
                  </a:ext>
                </a:extLst>
              </a:tr>
            </a:tbl>
          </a:graphicData>
        </a:graphic>
      </p:graphicFrame>
    </p:spTree>
    <p:extLst>
      <p:ext uri="{BB962C8B-B14F-4D97-AF65-F5344CB8AC3E}">
        <p14:creationId xmlns:p14="http://schemas.microsoft.com/office/powerpoint/2010/main" val="241231385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5" name="Rectangle 4"/>
          <p:cNvSpPr/>
          <p:nvPr/>
        </p:nvSpPr>
        <p:spPr>
          <a:xfrm>
            <a:off x="5307224" y="-51495"/>
            <a:ext cx="1564852" cy="76944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VIẾT</a:t>
            </a:r>
            <a:endParaRPr kumimoji="0" lang="en-US" sz="44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331288855"/>
              </p:ext>
            </p:extLst>
          </p:nvPr>
        </p:nvGraphicFramePr>
        <p:xfrm>
          <a:off x="660400" y="1454716"/>
          <a:ext cx="10858500" cy="4556760"/>
        </p:xfrm>
        <a:graphic>
          <a:graphicData uri="http://schemas.openxmlformats.org/drawingml/2006/table">
            <a:tbl>
              <a:tblPr firstRow="1" firstCol="1" bandRow="1"/>
              <a:tblGrid>
                <a:gridCol w="946656">
                  <a:extLst>
                    <a:ext uri="{9D8B030D-6E8A-4147-A177-3AD203B41FA5}">
                      <a16:colId xmlns:a16="http://schemas.microsoft.com/office/drawing/2014/main" xmlns="" val="1906990920"/>
                    </a:ext>
                  </a:extLst>
                </a:gridCol>
                <a:gridCol w="1998498">
                  <a:extLst>
                    <a:ext uri="{9D8B030D-6E8A-4147-A177-3AD203B41FA5}">
                      <a16:colId xmlns:a16="http://schemas.microsoft.com/office/drawing/2014/main" xmlns="" val="1180716832"/>
                    </a:ext>
                  </a:extLst>
                </a:gridCol>
                <a:gridCol w="2839968">
                  <a:extLst>
                    <a:ext uri="{9D8B030D-6E8A-4147-A177-3AD203B41FA5}">
                      <a16:colId xmlns:a16="http://schemas.microsoft.com/office/drawing/2014/main" xmlns="" val="1007727873"/>
                    </a:ext>
                  </a:extLst>
                </a:gridCol>
                <a:gridCol w="5073378">
                  <a:extLst>
                    <a:ext uri="{9D8B030D-6E8A-4147-A177-3AD203B41FA5}">
                      <a16:colId xmlns:a16="http://schemas.microsoft.com/office/drawing/2014/main" xmlns="" val="3369448273"/>
                    </a:ext>
                  </a:extLst>
                </a:gridCol>
              </a:tblGrid>
              <a:tr h="53411">
                <a:tc>
                  <a:txBody>
                    <a:bodyPr/>
                    <a:lstStyle/>
                    <a:p>
                      <a:pPr algn="ctr">
                        <a:lnSpc>
                          <a:spcPct val="115000"/>
                        </a:lnSpc>
                        <a:spcAft>
                          <a:spcPts val="0"/>
                        </a:spcAft>
                      </a:pPr>
                      <a:r>
                        <a:rPr lang="en-US" sz="20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20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học</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en-US" sz="20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20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kì</a:t>
                      </a:r>
                      <a:r>
                        <a:rPr lang="en-US" sz="20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II)</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0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Nội</a:t>
                      </a:r>
                      <a:r>
                        <a:rPr lang="en-US" sz="20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dung </a:t>
                      </a:r>
                      <a:r>
                        <a:rPr lang="en-US" sz="20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0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hiểu</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0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Yêu cầu phần viết</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en-US" sz="20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(kiểu văn bản được luyện viết)</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0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Mối quan hệ giữa nội dung đọc hiểu và yêu cầu viết</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extLst>
                  <a:ext uri="{0D108BD9-81ED-4DB2-BD59-A6C34878D82A}">
                    <a16:rowId xmlns:a16="http://schemas.microsoft.com/office/drawing/2014/main" xmlns="" val="3728828963"/>
                  </a:ext>
                </a:extLst>
              </a:tr>
              <a:tr h="138870">
                <a:tc>
                  <a:txBody>
                    <a:bodyPr/>
                    <a:lstStyle/>
                    <a:p>
                      <a:pPr algn="ctr">
                        <a:lnSpc>
                          <a:spcPct val="115000"/>
                        </a:lnSpc>
                        <a:spcAft>
                          <a:spcPts val="0"/>
                        </a:spcAft>
                      </a:pP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8</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0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0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20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nghị</a:t>
                      </a:r>
                      <a:r>
                        <a:rPr lang="en-US" sz="20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luận</a:t>
                      </a:r>
                      <a:r>
                        <a:rPr lang="en-US" sz="20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nghị</a:t>
                      </a:r>
                      <a:r>
                        <a:rPr lang="en-US" sz="20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luận</a:t>
                      </a:r>
                      <a:r>
                        <a:rPr lang="en-US" sz="20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xã</a:t>
                      </a:r>
                      <a:r>
                        <a:rPr lang="en-US" sz="20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hội</a:t>
                      </a:r>
                      <a:r>
                        <a:rPr lang="en-US" sz="20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bày</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ý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kiến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một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tượng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đời</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sống</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nghị</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luận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15000"/>
                        </a:lnSpc>
                        <a:spcAft>
                          <a:spcPts val="0"/>
                        </a:spcAft>
                        <a:buSzPts val="1400"/>
                        <a:buFont typeface="Times New Roman" panose="02020603050405020304" pitchFamily="18" charset="0"/>
                        <a:buChar char="-"/>
                      </a:pP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8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bày</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kiến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tượng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đời</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xử</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ngọt</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nuôi</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nuôi</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SzPts val="1400"/>
                        <a:buFont typeface="Times New Roman" panose="02020603050405020304" pitchFamily="18" charset="0"/>
                        <a:buChar char="-"/>
                      </a:pP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qua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tin, HS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đưa</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lí</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lẽ</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thuyết</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phục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vệ</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kiến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phục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vụ</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bày</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kiến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tượng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đời</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664892398"/>
                  </a:ext>
                </a:extLst>
              </a:tr>
            </a:tbl>
          </a:graphicData>
        </a:graphic>
      </p:graphicFrame>
    </p:spTree>
    <p:extLst>
      <p:ext uri="{BB962C8B-B14F-4D97-AF65-F5344CB8AC3E}">
        <p14:creationId xmlns:p14="http://schemas.microsoft.com/office/powerpoint/2010/main" val="264580882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5" name="Rectangle 4"/>
          <p:cNvSpPr/>
          <p:nvPr/>
        </p:nvSpPr>
        <p:spPr>
          <a:xfrm>
            <a:off x="5307224" y="-51495"/>
            <a:ext cx="1564852" cy="76944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VIẾT</a:t>
            </a:r>
            <a:endParaRPr kumimoji="0" lang="en-US" sz="44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2240681123"/>
              </p:ext>
            </p:extLst>
          </p:nvPr>
        </p:nvGraphicFramePr>
        <p:xfrm>
          <a:off x="660400" y="1361942"/>
          <a:ext cx="10858500" cy="4416552"/>
        </p:xfrm>
        <a:graphic>
          <a:graphicData uri="http://schemas.openxmlformats.org/drawingml/2006/table">
            <a:tbl>
              <a:tblPr firstRow="1" firstCol="1" bandRow="1"/>
              <a:tblGrid>
                <a:gridCol w="946656">
                  <a:extLst>
                    <a:ext uri="{9D8B030D-6E8A-4147-A177-3AD203B41FA5}">
                      <a16:colId xmlns:a16="http://schemas.microsoft.com/office/drawing/2014/main" xmlns="" val="1906990920"/>
                    </a:ext>
                  </a:extLst>
                </a:gridCol>
                <a:gridCol w="1998498">
                  <a:extLst>
                    <a:ext uri="{9D8B030D-6E8A-4147-A177-3AD203B41FA5}">
                      <a16:colId xmlns:a16="http://schemas.microsoft.com/office/drawing/2014/main" xmlns="" val="1180716832"/>
                    </a:ext>
                  </a:extLst>
                </a:gridCol>
                <a:gridCol w="2839968">
                  <a:extLst>
                    <a:ext uri="{9D8B030D-6E8A-4147-A177-3AD203B41FA5}">
                      <a16:colId xmlns:a16="http://schemas.microsoft.com/office/drawing/2014/main" xmlns="" val="1007727873"/>
                    </a:ext>
                  </a:extLst>
                </a:gridCol>
                <a:gridCol w="5073378">
                  <a:extLst>
                    <a:ext uri="{9D8B030D-6E8A-4147-A177-3AD203B41FA5}">
                      <a16:colId xmlns:a16="http://schemas.microsoft.com/office/drawing/2014/main" xmlns="" val="3369448273"/>
                    </a:ext>
                  </a:extLst>
                </a:gridCol>
              </a:tblGrid>
              <a:tr h="53411">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 học</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en-US" sz="28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(Học kì II)</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Nội dung đọc hiểu</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Yêu cầu phần viết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en-US" sz="28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(kiểu văn bản được luyện viết)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Mối quan hệ giữa nội dung đọc hiểu và yêu cầu viết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extLst>
                  <a:ext uri="{0D108BD9-81ED-4DB2-BD59-A6C34878D82A}">
                    <a16:rowId xmlns:a16="http://schemas.microsoft.com/office/drawing/2014/main" xmlns="" val="3728828963"/>
                  </a:ext>
                </a:extLst>
              </a:tr>
              <a:tr h="53411">
                <a:tc>
                  <a:txBody>
                    <a:bodyPr/>
                    <a:lstStyle/>
                    <a:p>
                      <a:pPr algn="ctr">
                        <a:lnSpc>
                          <a:spcPct val="115000"/>
                        </a:lnSpc>
                        <a:spcAft>
                          <a:spcPts val="0"/>
                        </a:spcAft>
                      </a:pPr>
                      <a:r>
                        <a:rPr lang="en-US" sz="2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9</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Truyện (truyện ngắn)</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effectLst/>
                          <a:latin typeface="Times New Roman" panose="02020603050405020304" pitchFamily="18" charset="0"/>
                          <a:ea typeface="Calibri" panose="020F0502020204030204" pitchFamily="34" charset="0"/>
                          <a:cs typeface="Times New Roman" panose="02020603050405020304" pitchFamily="18" charset="0"/>
                        </a:rPr>
                        <a:t>Viết bài văn tả cảnh sinh hoạt</a:t>
                      </a:r>
                    </a:p>
                    <a:p>
                      <a:pPr algn="just">
                        <a:lnSpc>
                          <a:spcPct val="115000"/>
                        </a:lnSpc>
                        <a:spcAft>
                          <a:spcPts val="0"/>
                        </a:spcAft>
                      </a:pPr>
                      <a:r>
                        <a:rPr lang="en-US" sz="2800">
                          <a:effectLst/>
                          <a:latin typeface="Times New Roman" panose="02020603050405020304" pitchFamily="18" charset="0"/>
                          <a:ea typeface="Calibri" panose="020F0502020204030204" pitchFamily="34" charset="0"/>
                          <a:cs typeface="Times New Roman" panose="02020603050405020304" pitchFamily="18" charset="0"/>
                        </a:rPr>
                        <a:t>(văn miêu tả)</a:t>
                      </a: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hiểu</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truyện</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ngắn</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sẽ</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giúp</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ta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tập</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cách</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sử</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yếu</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tố</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miêu</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tả</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giúp</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ích</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tả</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cảnh</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hoạt</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theo</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thức</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miêu</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tả</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534361700"/>
                  </a:ext>
                </a:extLst>
              </a:tr>
            </a:tbl>
          </a:graphicData>
        </a:graphic>
      </p:graphicFrame>
    </p:spTree>
    <p:extLst>
      <p:ext uri="{BB962C8B-B14F-4D97-AF65-F5344CB8AC3E}">
        <p14:creationId xmlns:p14="http://schemas.microsoft.com/office/powerpoint/2010/main" val="344576058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5" name="Rectangle 4"/>
          <p:cNvSpPr/>
          <p:nvPr/>
        </p:nvSpPr>
        <p:spPr>
          <a:xfrm>
            <a:off x="5307224" y="-51495"/>
            <a:ext cx="1564852" cy="76944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VIẾT</a:t>
            </a:r>
            <a:endParaRPr kumimoji="0" lang="en-US" sz="44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1419120450"/>
              </p:ext>
            </p:extLst>
          </p:nvPr>
        </p:nvGraphicFramePr>
        <p:xfrm>
          <a:off x="666750" y="1383860"/>
          <a:ext cx="10858500" cy="4907280"/>
        </p:xfrm>
        <a:graphic>
          <a:graphicData uri="http://schemas.openxmlformats.org/drawingml/2006/table">
            <a:tbl>
              <a:tblPr firstRow="1" firstCol="1" bandRow="1"/>
              <a:tblGrid>
                <a:gridCol w="946656">
                  <a:extLst>
                    <a:ext uri="{9D8B030D-6E8A-4147-A177-3AD203B41FA5}">
                      <a16:colId xmlns:a16="http://schemas.microsoft.com/office/drawing/2014/main" xmlns="" val="1906990920"/>
                    </a:ext>
                  </a:extLst>
                </a:gridCol>
                <a:gridCol w="1998498">
                  <a:extLst>
                    <a:ext uri="{9D8B030D-6E8A-4147-A177-3AD203B41FA5}">
                      <a16:colId xmlns:a16="http://schemas.microsoft.com/office/drawing/2014/main" xmlns="" val="1180716832"/>
                    </a:ext>
                  </a:extLst>
                </a:gridCol>
                <a:gridCol w="2839968">
                  <a:extLst>
                    <a:ext uri="{9D8B030D-6E8A-4147-A177-3AD203B41FA5}">
                      <a16:colId xmlns:a16="http://schemas.microsoft.com/office/drawing/2014/main" xmlns="" val="1007727873"/>
                    </a:ext>
                  </a:extLst>
                </a:gridCol>
                <a:gridCol w="5073378">
                  <a:extLst>
                    <a:ext uri="{9D8B030D-6E8A-4147-A177-3AD203B41FA5}">
                      <a16:colId xmlns:a16="http://schemas.microsoft.com/office/drawing/2014/main" xmlns="" val="3369448273"/>
                    </a:ext>
                  </a:extLst>
                </a:gridCol>
              </a:tblGrid>
              <a:tr h="53411">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 học</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en-US" sz="28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(Học kì II)</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Nội dung đọc hiểu</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Yêu cầu phần viết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en-US" sz="28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(kiểu văn bản được luyện viết)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Mối quan hệ giữa nội dung đọc hiểu và yêu cầu viết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extLst>
                  <a:ext uri="{0D108BD9-81ED-4DB2-BD59-A6C34878D82A}">
                    <a16:rowId xmlns:a16="http://schemas.microsoft.com/office/drawing/2014/main" xmlns="" val="3728828963"/>
                  </a:ext>
                </a:extLst>
              </a:tr>
              <a:tr h="64094">
                <a:tc>
                  <a:txBody>
                    <a:bodyPr/>
                    <a:lstStyle/>
                    <a:p>
                      <a:pPr algn="ctr">
                        <a:lnSpc>
                          <a:spcPct val="115000"/>
                        </a:lnSpc>
                        <a:spcAft>
                          <a:spcPts val="0"/>
                        </a:spcAft>
                      </a:pPr>
                      <a:r>
                        <a:rPr lang="en-US" sz="2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10</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Văn bản thông tin (thuật lại một sự kiện theo nguyên nhân – kết quả)</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effectLst/>
                          <a:latin typeface="Times New Roman" panose="02020603050405020304" pitchFamily="18" charset="0"/>
                          <a:ea typeface="Calibri" panose="020F0502020204030204" pitchFamily="34" charset="0"/>
                          <a:cs typeface="Times New Roman" panose="02020603050405020304" pitchFamily="18" charset="0"/>
                        </a:rPr>
                        <a:t>Tóm tắt văn bản thông tin, Viết biên bản</a:t>
                      </a: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15000"/>
                        </a:lnSpc>
                        <a:spcAft>
                          <a:spcPts val="0"/>
                        </a:spcAft>
                        <a:buSzPts val="1400"/>
                        <a:buFont typeface="Times New Roman" panose="02020603050405020304" pitchFamily="18" charset="0"/>
                        <a:buChar char="-"/>
                      </a:pP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nắm</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triển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khai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sẽ</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hướng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tóm</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tắt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412439779"/>
                  </a:ext>
                </a:extLst>
              </a:tr>
            </a:tbl>
          </a:graphicData>
        </a:graphic>
      </p:graphicFrame>
    </p:spTree>
    <p:extLst>
      <p:ext uri="{BB962C8B-B14F-4D97-AF65-F5344CB8AC3E}">
        <p14:creationId xmlns:p14="http://schemas.microsoft.com/office/powerpoint/2010/main" val="128144835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5" name="Rectangle 4"/>
          <p:cNvSpPr/>
          <p:nvPr/>
        </p:nvSpPr>
        <p:spPr>
          <a:xfrm>
            <a:off x="5307224" y="-51495"/>
            <a:ext cx="1564852" cy="76944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VIẾT</a:t>
            </a:r>
            <a:endParaRPr kumimoji="0" lang="en-US" sz="44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Teardrop 5"/>
          <p:cNvSpPr/>
          <p:nvPr/>
        </p:nvSpPr>
        <p:spPr>
          <a:xfrm>
            <a:off x="1077181" y="1914817"/>
            <a:ext cx="9026189" cy="3492708"/>
          </a:xfrm>
          <a:prstGeom prst="teardrop">
            <a:avLst>
              <a:gd name="adj" fmla="val 136204"/>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vi-VN" sz="3200" b="1">
                <a:solidFill>
                  <a:srgbClr val="0D0D0D"/>
                </a:solidFill>
                <a:highlight>
                  <a:srgbClr val="FFFF00"/>
                </a:highlight>
                <a:latin typeface="Times New Roman" panose="02020603050405020304" pitchFamily="18" charset="0"/>
                <a:ea typeface="Times New Roman" panose="02020603050405020304" pitchFamily="18" charset="0"/>
              </a:rPr>
              <a:t>Câu 8</a:t>
            </a:r>
            <a:r>
              <a:rPr lang="vi-VN" sz="3200" b="1">
                <a:solidFill>
                  <a:srgbClr val="0D0D0D"/>
                </a:solidFill>
                <a:latin typeface="Times New Roman" panose="02020603050405020304" pitchFamily="18" charset="0"/>
                <a:ea typeface="Times New Roman" panose="02020603050405020304" pitchFamily="18" charset="0"/>
              </a:rPr>
              <a:t>: </a:t>
            </a:r>
            <a:r>
              <a:rPr lang="vi-VN" sz="3200" b="1">
                <a:solidFill>
                  <a:srgbClr val="0070C0"/>
                </a:solidFill>
                <a:latin typeface="Times New Roman" panose="02020603050405020304" pitchFamily="18" charset="0"/>
                <a:ea typeface="Times New Roman" panose="02020603050405020304" pitchFamily="18" charset="0"/>
              </a:rPr>
              <a:t>Chỉ ra ý nghĩa và tác dụng của việc tạo lập một văn bản có minh hoạ hình ảnh, bảng biểu, đồ thị,... (văn bản đa phương thức).</a:t>
            </a:r>
            <a:endParaRPr lang="en-US" sz="32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1519367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5" name="Rectangle 4"/>
          <p:cNvSpPr/>
          <p:nvPr/>
        </p:nvSpPr>
        <p:spPr>
          <a:xfrm>
            <a:off x="5307224" y="-51495"/>
            <a:ext cx="1564852" cy="76944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VIẾT</a:t>
            </a:r>
            <a:endParaRPr kumimoji="0" lang="en-US" sz="44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Oval 2"/>
          <p:cNvSpPr/>
          <p:nvPr/>
        </p:nvSpPr>
        <p:spPr>
          <a:xfrm>
            <a:off x="809469" y="2491938"/>
            <a:ext cx="2758190" cy="2338466"/>
          </a:xfrm>
          <a:prstGeom prst="ellipse">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vi-VN" sz="3200" b="1">
                <a:solidFill>
                  <a:srgbClr val="444444"/>
                </a:solidFill>
                <a:latin typeface="Times New Roman" panose="02020603050405020304" pitchFamily="18" charset="0"/>
                <a:ea typeface="Times New Roman" panose="02020603050405020304" pitchFamily="18" charset="0"/>
              </a:rPr>
              <a:t>Gợi ý:</a:t>
            </a:r>
            <a:endParaRPr lang="en-US" sz="3200">
              <a:effectLst/>
              <a:latin typeface="Times New Roman" panose="02020603050405020304" pitchFamily="18" charset="0"/>
              <a:ea typeface="Times New Roman" panose="02020603050405020304" pitchFamily="18" charset="0"/>
            </a:endParaRPr>
          </a:p>
        </p:txBody>
      </p:sp>
      <p:sp>
        <p:nvSpPr>
          <p:cNvPr id="7" name="Chevron 6"/>
          <p:cNvSpPr/>
          <p:nvPr/>
        </p:nvSpPr>
        <p:spPr>
          <a:xfrm>
            <a:off x="3686174" y="2773180"/>
            <a:ext cx="630993" cy="1873771"/>
          </a:xfrm>
          <a:prstGeom prst="chevron">
            <a:avLst/>
          </a:prstGeom>
          <a:solidFill>
            <a:srgbClr val="FFFF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Rounded Rectangle 8"/>
          <p:cNvSpPr/>
          <p:nvPr/>
        </p:nvSpPr>
        <p:spPr>
          <a:xfrm>
            <a:off x="4626742" y="1918741"/>
            <a:ext cx="7005625" cy="2188564"/>
          </a:xfrm>
          <a:prstGeom prst="roundRect">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vi-VN" sz="2800" dirty="0">
                <a:solidFill>
                  <a:srgbClr val="444444"/>
                </a:solidFill>
                <a:latin typeface="Times New Roman" panose="02020603050405020304" pitchFamily="18" charset="0"/>
                <a:ea typeface="Times New Roman" panose="02020603050405020304" pitchFamily="18" charset="0"/>
              </a:rPr>
              <a:t>Tạo điều kiện để học sinh động não, sáng tạo, từ đó kích </a:t>
            </a:r>
            <a:r>
              <a:rPr lang="en-US" sz="2800" dirty="0" err="1">
                <a:solidFill>
                  <a:srgbClr val="444444"/>
                </a:solidFill>
                <a:latin typeface="Times New Roman" panose="02020603050405020304" pitchFamily="18" charset="0"/>
                <a:ea typeface="Times New Roman" panose="02020603050405020304" pitchFamily="18" charset="0"/>
              </a:rPr>
              <a:t>thích</a:t>
            </a:r>
            <a:r>
              <a:rPr lang="en-US" sz="2800" dirty="0">
                <a:solidFill>
                  <a:srgbClr val="444444"/>
                </a:solidFill>
                <a:latin typeface="Times New Roman" panose="02020603050405020304" pitchFamily="18" charset="0"/>
                <a:ea typeface="Times New Roman" panose="02020603050405020304" pitchFamily="18" charset="0"/>
              </a:rPr>
              <a:t> </a:t>
            </a:r>
            <a:r>
              <a:rPr lang="vi-VN" sz="2800" dirty="0">
                <a:solidFill>
                  <a:srgbClr val="444444"/>
                </a:solidFill>
                <a:latin typeface="Times New Roman" panose="02020603050405020304" pitchFamily="18" charset="0"/>
                <a:ea typeface="Times New Roman" panose="02020603050405020304" pitchFamily="18" charset="0"/>
              </a:rPr>
              <a:t>hứng thú học tập và khả năng sáng tạo của học sinh để khám phá kiến thức của học sinh.</a:t>
            </a:r>
            <a:endParaRPr lang="en-US" sz="2800" dirty="0">
              <a:effectLst/>
              <a:latin typeface="Times New Roman" panose="02020603050405020304" pitchFamily="18" charset="0"/>
              <a:ea typeface="Times New Roman" panose="02020603050405020304" pitchFamily="18" charset="0"/>
            </a:endParaRPr>
          </a:p>
        </p:txBody>
      </p:sp>
      <p:sp>
        <p:nvSpPr>
          <p:cNvPr id="17" name="Rounded Rectangle 16"/>
          <p:cNvSpPr/>
          <p:nvPr/>
        </p:nvSpPr>
        <p:spPr>
          <a:xfrm>
            <a:off x="4626742" y="4274685"/>
            <a:ext cx="7005625" cy="1179912"/>
          </a:xfrm>
          <a:prstGeom prst="roundRect">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vi-VN" sz="2800" smtClean="0">
                <a:solidFill>
                  <a:srgbClr val="444444"/>
                </a:solidFill>
                <a:effectLst/>
                <a:latin typeface="Times New Roman" panose="02020603050405020304" pitchFamily="18" charset="0"/>
                <a:ea typeface="Times New Roman" panose="02020603050405020304" pitchFamily="18" charset="0"/>
              </a:rPr>
              <a:t>Phát huy tối đa tiềm năng ghi nhớ của bộ não.</a:t>
            </a:r>
            <a:endParaRPr lang="en-US" sz="24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467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circle(in)">
                                      <p:cBhvr>
                                        <p:cTn id="17" dur="20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circle(in)">
                                      <p:cBhvr>
                                        <p:cTn id="22"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9" grpId="0" animBg="1"/>
      <p:bldP spid="1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4436954" y="11369"/>
            <a:ext cx="3305393" cy="646331"/>
          </a:xfrm>
          <a:prstGeom prst="rect">
            <a:avLst/>
          </a:prstGeom>
        </p:spPr>
        <p:txBody>
          <a:bodyPr wrap="none">
            <a:spAutoFit/>
          </a:bodyPr>
          <a:lstStyle/>
          <a:p>
            <a:pPr algn="ctr">
              <a:spcAft>
                <a:spcPts val="0"/>
              </a:spcAft>
            </a:pPr>
            <a:r>
              <a:rPr lang="en-US" sz="3600" b="1" dirty="0" smtClean="0">
                <a:solidFill>
                  <a:srgbClr val="0D0D0D"/>
                </a:solidFill>
                <a:effectLst/>
                <a:latin typeface="Times New Roman" panose="02020603050405020304" pitchFamily="18" charset="0"/>
                <a:ea typeface="Times New Roman" panose="02020603050405020304" pitchFamily="18" charset="0"/>
              </a:rPr>
              <a:t>NÓI VÀ NGHE</a:t>
            </a:r>
            <a:endParaRPr lang="en-US" sz="3600" dirty="0">
              <a:effectLst/>
              <a:latin typeface="Times New Roman" panose="02020603050405020304" pitchFamily="18" charset="0"/>
              <a:ea typeface="Times New Roman" panose="02020603050405020304" pitchFamily="18" charset="0"/>
            </a:endParaRPr>
          </a:p>
        </p:txBody>
      </p:sp>
      <p:sp>
        <p:nvSpPr>
          <p:cNvPr id="18" name="Teardrop 17"/>
          <p:cNvSpPr/>
          <p:nvPr/>
        </p:nvSpPr>
        <p:spPr>
          <a:xfrm>
            <a:off x="1077181" y="1914817"/>
            <a:ext cx="9026189" cy="3492708"/>
          </a:xfrm>
          <a:prstGeom prst="teardrop">
            <a:avLst>
              <a:gd name="adj" fmla="val 136204"/>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en-US" sz="3200" b="1" dirty="0" err="1" smtClean="0">
                <a:solidFill>
                  <a:srgbClr val="0D0D0D"/>
                </a:solidFill>
                <a:effectLst/>
                <a:highlight>
                  <a:srgbClr val="FFFF00"/>
                </a:highlight>
                <a:latin typeface="Times New Roman" panose="02020603050405020304" pitchFamily="18" charset="0"/>
                <a:ea typeface="Times New Roman" panose="02020603050405020304" pitchFamily="18" charset="0"/>
              </a:rPr>
              <a:t>Câu</a:t>
            </a:r>
            <a:r>
              <a:rPr lang="en-US" sz="3200" b="1" dirty="0" smtClean="0">
                <a:solidFill>
                  <a:srgbClr val="0D0D0D"/>
                </a:solidFill>
                <a:effectLst/>
                <a:highlight>
                  <a:srgbClr val="FFFF00"/>
                </a:highlight>
                <a:latin typeface="Times New Roman" panose="02020603050405020304" pitchFamily="18" charset="0"/>
                <a:ea typeface="Times New Roman" panose="02020603050405020304" pitchFamily="18" charset="0"/>
              </a:rPr>
              <a:t> 9</a:t>
            </a:r>
            <a:r>
              <a:rPr lang="en-US" sz="3200" b="1" dirty="0" smtClean="0">
                <a:solidFill>
                  <a:srgbClr val="0D0D0D"/>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Nêu</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các</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yêu</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cầu</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rèn</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luyện</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kĩ</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năng</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nói</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và</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nghe</a:t>
            </a:r>
            <a:r>
              <a:rPr lang="en-US" sz="3200" b="1" dirty="0" smtClean="0">
                <a:solidFill>
                  <a:srgbClr val="0070C0"/>
                </a:solidFill>
                <a:effectLst/>
                <a:latin typeface="Times New Roman" panose="02020603050405020304" pitchFamily="18" charset="0"/>
                <a:ea typeface="Times New Roman" panose="02020603050405020304" pitchFamily="18" charset="0"/>
              </a:rPr>
              <a:t> ở </a:t>
            </a:r>
            <a:r>
              <a:rPr lang="en-US" sz="3200" b="1" dirty="0" err="1" smtClean="0">
                <a:solidFill>
                  <a:srgbClr val="0070C0"/>
                </a:solidFill>
                <a:effectLst/>
                <a:latin typeface="Times New Roman" panose="02020603050405020304" pitchFamily="18" charset="0"/>
                <a:ea typeface="Times New Roman" panose="02020603050405020304" pitchFamily="18" charset="0"/>
              </a:rPr>
              <a:t>sách</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Ngữ</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văn</a:t>
            </a:r>
            <a:r>
              <a:rPr lang="en-US" sz="3200" b="1" dirty="0" smtClean="0">
                <a:solidFill>
                  <a:srgbClr val="0070C0"/>
                </a:solidFill>
                <a:effectLst/>
                <a:latin typeface="Times New Roman" panose="02020603050405020304" pitchFamily="18" charset="0"/>
                <a:ea typeface="Times New Roman" panose="02020603050405020304" pitchFamily="18" charset="0"/>
              </a:rPr>
              <a:t> 6, </a:t>
            </a:r>
            <a:r>
              <a:rPr lang="en-US" sz="3200" b="1" dirty="0" err="1" smtClean="0">
                <a:solidFill>
                  <a:srgbClr val="0070C0"/>
                </a:solidFill>
                <a:effectLst/>
                <a:latin typeface="Times New Roman" panose="02020603050405020304" pitchFamily="18" charset="0"/>
                <a:ea typeface="Times New Roman" panose="02020603050405020304" pitchFamily="18" charset="0"/>
              </a:rPr>
              <a:t>tập</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hai</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Các</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yêu</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cầu</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này</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có</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mối</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quan</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hệ</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thế</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nào</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với</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yêu</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cầu</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đọc</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và</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viết</a:t>
            </a:r>
            <a:r>
              <a:rPr lang="en-US" sz="3200" b="1" dirty="0" smtClean="0">
                <a:solidFill>
                  <a:srgbClr val="0070C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4692127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4436954" y="11369"/>
            <a:ext cx="3305393" cy="64633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NÓI VÀ NGHE</a:t>
            </a:r>
            <a:endParaRPr kumimoji="0" lang="en-US" sz="36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3825754041"/>
              </p:ext>
            </p:extLst>
          </p:nvPr>
        </p:nvGraphicFramePr>
        <p:xfrm>
          <a:off x="660400" y="1383860"/>
          <a:ext cx="10858499" cy="4907280"/>
        </p:xfrm>
        <a:graphic>
          <a:graphicData uri="http://schemas.openxmlformats.org/drawingml/2006/table">
            <a:tbl>
              <a:tblPr firstRow="1" firstCol="1" bandRow="1"/>
              <a:tblGrid>
                <a:gridCol w="1602302">
                  <a:extLst>
                    <a:ext uri="{9D8B030D-6E8A-4147-A177-3AD203B41FA5}">
                      <a16:colId xmlns:a16="http://schemas.microsoft.com/office/drawing/2014/main" xmlns="" val="3380823542"/>
                    </a:ext>
                  </a:extLst>
                </a:gridCol>
                <a:gridCol w="2037064">
                  <a:extLst>
                    <a:ext uri="{9D8B030D-6E8A-4147-A177-3AD203B41FA5}">
                      <a16:colId xmlns:a16="http://schemas.microsoft.com/office/drawing/2014/main" xmlns="" val="3292761855"/>
                    </a:ext>
                  </a:extLst>
                </a:gridCol>
                <a:gridCol w="2178480">
                  <a:extLst>
                    <a:ext uri="{9D8B030D-6E8A-4147-A177-3AD203B41FA5}">
                      <a16:colId xmlns:a16="http://schemas.microsoft.com/office/drawing/2014/main" xmlns="" val="3070795185"/>
                    </a:ext>
                  </a:extLst>
                </a:gridCol>
                <a:gridCol w="1991197">
                  <a:extLst>
                    <a:ext uri="{9D8B030D-6E8A-4147-A177-3AD203B41FA5}">
                      <a16:colId xmlns:a16="http://schemas.microsoft.com/office/drawing/2014/main" xmlns="" val="1981408931"/>
                    </a:ext>
                  </a:extLst>
                </a:gridCol>
                <a:gridCol w="3049456">
                  <a:extLst>
                    <a:ext uri="{9D8B030D-6E8A-4147-A177-3AD203B41FA5}">
                      <a16:colId xmlns:a16="http://schemas.microsoft.com/office/drawing/2014/main" xmlns="" val="298625768"/>
                    </a:ext>
                  </a:extLst>
                </a:gridCol>
              </a:tblGrid>
              <a:tr h="164827">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 học (Học kì II)</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Yêu cầu đọc</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Yêu cầu đọc và viết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just">
                        <a:lnSpc>
                          <a:spcPct val="115000"/>
                        </a:lnSpc>
                        <a:spcAft>
                          <a:spcPts val="0"/>
                        </a:spcAft>
                      </a:pP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Yêu</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cầu</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kĩ</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năng</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nghe</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Mối quan hệ giữa giữa kĩ năng nói và nghe với yêu cầu đọc, viết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xmlns="" val="1573903056"/>
                  </a:ext>
                </a:extLst>
              </a:tr>
              <a:tr h="247240">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 6</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Truyện (Truyện đồng thoại, truyện của Pu-skin, truyện của An-đéc-xen)</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effectLst/>
                          <a:latin typeface="Times New Roman" panose="02020603050405020304" pitchFamily="18" charset="0"/>
                          <a:ea typeface="Calibri" panose="020F0502020204030204" pitchFamily="34" charset="0"/>
                          <a:cs typeface="Times New Roman" panose="02020603050405020304" pitchFamily="18" charset="0"/>
                        </a:rPr>
                        <a:t>Viết bài văn kể lại một trải nghiệm đáng nhớ </a:t>
                      </a:r>
                    </a:p>
                    <a:p>
                      <a:pPr algn="just">
                        <a:lnSpc>
                          <a:spcPct val="115000"/>
                        </a:lnSpc>
                        <a:spcAft>
                          <a:spcPts val="0"/>
                        </a:spcAft>
                      </a:pPr>
                      <a:r>
                        <a:rPr lang="en-US" sz="2800">
                          <a:effectLst/>
                          <a:latin typeface="Times New Roman" panose="02020603050405020304" pitchFamily="18" charset="0"/>
                          <a:ea typeface="Calibri" panose="020F0502020204030204" pitchFamily="34" charset="0"/>
                          <a:cs typeface="Times New Roman" panose="02020603050405020304" pitchFamily="18" charset="0"/>
                        </a:rPr>
                        <a:t>      (văn tự sự)</a:t>
                      </a: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effectLst/>
                          <a:latin typeface="Times New Roman" panose="02020603050405020304" pitchFamily="18" charset="0"/>
                          <a:ea typeface="Calibri" panose="020F0502020204030204" pitchFamily="34" charset="0"/>
                          <a:cs typeface="Times New Roman" panose="02020603050405020304" pitchFamily="18" charset="0"/>
                        </a:rPr>
                        <a:t>Kể lại một trải nghiệm đáng nhớ</a:t>
                      </a: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tài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nghe</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trùng</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tài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phần</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446158213"/>
                  </a:ext>
                </a:extLst>
              </a:tr>
            </a:tbl>
          </a:graphicData>
        </a:graphic>
      </p:graphicFrame>
    </p:spTree>
    <p:extLst>
      <p:ext uri="{BB962C8B-B14F-4D97-AF65-F5344CB8AC3E}">
        <p14:creationId xmlns:p14="http://schemas.microsoft.com/office/powerpoint/2010/main" val="118730840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4436954" y="11369"/>
            <a:ext cx="3305393" cy="64633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NÓI VÀ NGHE</a:t>
            </a:r>
            <a:endParaRPr kumimoji="0" lang="en-US" sz="36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721874823"/>
              </p:ext>
            </p:extLst>
          </p:nvPr>
        </p:nvGraphicFramePr>
        <p:xfrm>
          <a:off x="660400" y="1383860"/>
          <a:ext cx="10858499" cy="4416552"/>
        </p:xfrm>
        <a:graphic>
          <a:graphicData uri="http://schemas.openxmlformats.org/drawingml/2006/table">
            <a:tbl>
              <a:tblPr firstRow="1" firstCol="1" bandRow="1"/>
              <a:tblGrid>
                <a:gridCol w="1423233">
                  <a:extLst>
                    <a:ext uri="{9D8B030D-6E8A-4147-A177-3AD203B41FA5}">
                      <a16:colId xmlns:a16="http://schemas.microsoft.com/office/drawing/2014/main" xmlns="" val="3380823542"/>
                    </a:ext>
                  </a:extLst>
                </a:gridCol>
                <a:gridCol w="1424065">
                  <a:extLst>
                    <a:ext uri="{9D8B030D-6E8A-4147-A177-3AD203B41FA5}">
                      <a16:colId xmlns:a16="http://schemas.microsoft.com/office/drawing/2014/main" xmlns="" val="3292761855"/>
                    </a:ext>
                  </a:extLst>
                </a:gridCol>
                <a:gridCol w="2863122">
                  <a:extLst>
                    <a:ext uri="{9D8B030D-6E8A-4147-A177-3AD203B41FA5}">
                      <a16:colId xmlns:a16="http://schemas.microsoft.com/office/drawing/2014/main" xmlns="" val="3070795185"/>
                    </a:ext>
                  </a:extLst>
                </a:gridCol>
                <a:gridCol w="2218544">
                  <a:extLst>
                    <a:ext uri="{9D8B030D-6E8A-4147-A177-3AD203B41FA5}">
                      <a16:colId xmlns:a16="http://schemas.microsoft.com/office/drawing/2014/main" xmlns="" val="1981408931"/>
                    </a:ext>
                  </a:extLst>
                </a:gridCol>
                <a:gridCol w="2929535">
                  <a:extLst>
                    <a:ext uri="{9D8B030D-6E8A-4147-A177-3AD203B41FA5}">
                      <a16:colId xmlns:a16="http://schemas.microsoft.com/office/drawing/2014/main" xmlns="" val="298625768"/>
                    </a:ext>
                  </a:extLst>
                </a:gridCol>
              </a:tblGrid>
              <a:tr h="164827">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 học (Học kì II)</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Yêu cầu đọc</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Yêu cầu đọc và viết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Yêu cầu kĩ năng nói và nghe</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Mối quan hệ giữa giữa kĩ năng nói và nghe với yêu cầu đọc, viết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xmlns="" val="1573903056"/>
                  </a:ext>
                </a:extLst>
              </a:tr>
              <a:tr h="288446">
                <a:tc>
                  <a:txBody>
                    <a:bodyPr/>
                    <a:lstStyle/>
                    <a:p>
                      <a:pPr>
                        <a:lnSpc>
                          <a:spcPct val="115000"/>
                        </a:lnSpc>
                        <a:spcAft>
                          <a:spcPts val="0"/>
                        </a:spcAft>
                      </a:pP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7</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Thơ</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thơ</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yếu</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tố</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tự</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miêu</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tả</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effectLst/>
                          <a:latin typeface="Times New Roman" panose="02020603050405020304" pitchFamily="18" charset="0"/>
                          <a:ea typeface="Calibri" panose="020F0502020204030204" pitchFamily="34" charset="0"/>
                          <a:cs typeface="Times New Roman" panose="02020603050405020304" pitchFamily="18" charset="0"/>
                        </a:rPr>
                        <a:t>Viết đoạn văn ghi lại cảm xúc về bài thơ có yếu tố tự sự, miêu tả</a:t>
                      </a:r>
                    </a:p>
                    <a:p>
                      <a:pPr algn="just">
                        <a:lnSpc>
                          <a:spcPct val="115000"/>
                        </a:lnSpc>
                        <a:spcAft>
                          <a:spcPts val="0"/>
                        </a:spcAft>
                      </a:pPr>
                      <a:r>
                        <a:rPr lang="en-US" sz="2800">
                          <a:effectLst/>
                          <a:latin typeface="Times New Roman" panose="02020603050405020304" pitchFamily="18" charset="0"/>
                          <a:ea typeface="Calibri" panose="020F0502020204030204" pitchFamily="34" charset="0"/>
                          <a:cs typeface="Times New Roman" panose="02020603050405020304" pitchFamily="18" charset="0"/>
                        </a:rPr>
                        <a:t>    (văn biểu cảm)</a:t>
                      </a: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effectLst/>
                          <a:latin typeface="Times New Roman" panose="02020603050405020304" pitchFamily="18" charset="0"/>
                          <a:ea typeface="Calibri" panose="020F0502020204030204" pitchFamily="34" charset="0"/>
                          <a:cs typeface="Times New Roman" panose="02020603050405020304" pitchFamily="18" charset="0"/>
                        </a:rPr>
                        <a:t>Trình bày ý kiến về một vấn đề</a:t>
                      </a: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tài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nghe</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chính</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vấn</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đời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rút</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ra</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hiểu</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632921403"/>
                  </a:ext>
                </a:extLst>
              </a:tr>
            </a:tbl>
          </a:graphicData>
        </a:graphic>
      </p:graphicFrame>
    </p:spTree>
    <p:extLst>
      <p:ext uri="{BB962C8B-B14F-4D97-AF65-F5344CB8AC3E}">
        <p14:creationId xmlns:p14="http://schemas.microsoft.com/office/powerpoint/2010/main" val="185754368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4436954" y="11369"/>
            <a:ext cx="3305393" cy="64633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NÓI VÀ NGHE</a:t>
            </a:r>
            <a:endParaRPr kumimoji="0" lang="en-US" sz="36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2125539049"/>
              </p:ext>
            </p:extLst>
          </p:nvPr>
        </p:nvGraphicFramePr>
        <p:xfrm>
          <a:off x="660400" y="1397661"/>
          <a:ext cx="10858499" cy="4416552"/>
        </p:xfrm>
        <a:graphic>
          <a:graphicData uri="http://schemas.openxmlformats.org/drawingml/2006/table">
            <a:tbl>
              <a:tblPr firstRow="1" firstCol="1" bandRow="1"/>
              <a:tblGrid>
                <a:gridCol w="1602302">
                  <a:extLst>
                    <a:ext uri="{9D8B030D-6E8A-4147-A177-3AD203B41FA5}">
                      <a16:colId xmlns:a16="http://schemas.microsoft.com/office/drawing/2014/main" xmlns="" val="3380823542"/>
                    </a:ext>
                  </a:extLst>
                </a:gridCol>
                <a:gridCol w="1649731">
                  <a:extLst>
                    <a:ext uri="{9D8B030D-6E8A-4147-A177-3AD203B41FA5}">
                      <a16:colId xmlns:a16="http://schemas.microsoft.com/office/drawing/2014/main" xmlns="" val="3292761855"/>
                    </a:ext>
                  </a:extLst>
                </a:gridCol>
                <a:gridCol w="2565813">
                  <a:extLst>
                    <a:ext uri="{9D8B030D-6E8A-4147-A177-3AD203B41FA5}">
                      <a16:colId xmlns:a16="http://schemas.microsoft.com/office/drawing/2014/main" xmlns="" val="3070795185"/>
                    </a:ext>
                  </a:extLst>
                </a:gridCol>
                <a:gridCol w="2216049">
                  <a:extLst>
                    <a:ext uri="{9D8B030D-6E8A-4147-A177-3AD203B41FA5}">
                      <a16:colId xmlns:a16="http://schemas.microsoft.com/office/drawing/2014/main" xmlns="" val="1981408931"/>
                    </a:ext>
                  </a:extLst>
                </a:gridCol>
                <a:gridCol w="2824604">
                  <a:extLst>
                    <a:ext uri="{9D8B030D-6E8A-4147-A177-3AD203B41FA5}">
                      <a16:colId xmlns:a16="http://schemas.microsoft.com/office/drawing/2014/main" xmlns="" val="298625768"/>
                    </a:ext>
                  </a:extLst>
                </a:gridCol>
              </a:tblGrid>
              <a:tr h="164827">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 học (Học kì II)</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Yêu cầu đọc</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Yêu cầu đọc và viết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Yêu cầu kĩ năng nói và nghe</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Mối quan hệ giữa giữa kĩ năng nói và nghe với yêu cầu đọc, viết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xmlns="" val="1573903056"/>
                  </a:ext>
                </a:extLst>
              </a:tr>
              <a:tr h="247240">
                <a:tc>
                  <a:txBody>
                    <a:bodyPr/>
                    <a:lstStyle/>
                    <a:p>
                      <a:pPr>
                        <a:lnSpc>
                          <a:spcPct val="115000"/>
                        </a:lnSpc>
                        <a:spcAft>
                          <a:spcPts val="0"/>
                        </a:spcAft>
                      </a:pP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8</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Văn bản nghị luận (nghị luận xã hội)</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effectLst/>
                          <a:latin typeface="Times New Roman" panose="02020603050405020304" pitchFamily="18" charset="0"/>
                          <a:ea typeface="Calibri" panose="020F0502020204030204" pitchFamily="34" charset="0"/>
                          <a:cs typeface="Times New Roman" panose="02020603050405020304" pitchFamily="18" charset="0"/>
                        </a:rPr>
                        <a:t>Viết bài văn trình bày ý kiến về một hiện tượng đời sống</a:t>
                      </a:r>
                    </a:p>
                    <a:p>
                      <a:pPr algn="just">
                        <a:lnSpc>
                          <a:spcPct val="115000"/>
                        </a:lnSpc>
                        <a:spcAft>
                          <a:spcPts val="0"/>
                        </a:spcAft>
                      </a:pPr>
                      <a:r>
                        <a:rPr lang="en-US" sz="2800">
                          <a:effectLst/>
                          <a:latin typeface="Times New Roman" panose="02020603050405020304" pitchFamily="18" charset="0"/>
                          <a:ea typeface="Calibri" panose="020F0502020204030204" pitchFamily="34" charset="0"/>
                          <a:cs typeface="Times New Roman" panose="02020603050405020304" pitchFamily="18" charset="0"/>
                        </a:rPr>
                        <a:t>  (văn nghị luận)</a:t>
                      </a: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bày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bày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ý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kiến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tượng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đời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sống</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tài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nghe</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trùng</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tài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986392953"/>
                  </a:ext>
                </a:extLst>
              </a:tr>
            </a:tbl>
          </a:graphicData>
        </a:graphic>
      </p:graphicFrame>
    </p:spTree>
    <p:extLst>
      <p:ext uri="{BB962C8B-B14F-4D97-AF65-F5344CB8AC3E}">
        <p14:creationId xmlns:p14="http://schemas.microsoft.com/office/powerpoint/2010/main" val="14494504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7" name="Rectangle 6"/>
          <p:cNvSpPr/>
          <p:nvPr/>
        </p:nvSpPr>
        <p:spPr>
          <a:xfrm>
            <a:off x="1611593" y="93460"/>
            <a:ext cx="991316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ÔN TẬP KĨ NĂNG ĐỌC – VIẾT- NÓI VÀ NGHE – TIẾNG VIỆT</a:t>
            </a:r>
          </a:p>
        </p:txBody>
      </p:sp>
      <p:sp>
        <p:nvSpPr>
          <p:cNvPr id="6" name="Rectangle 5"/>
          <p:cNvSpPr/>
          <p:nvPr/>
        </p:nvSpPr>
        <p:spPr>
          <a:xfrm>
            <a:off x="507555" y="1256813"/>
            <a:ext cx="5793574" cy="658642"/>
          </a:xfrm>
          <a:prstGeom prst="rect">
            <a:avLst/>
          </a:prstGeom>
        </p:spPr>
        <p:txBody>
          <a:bodyPr wrap="none">
            <a:spAutoFit/>
          </a:bodyPr>
          <a:lstStyle/>
          <a:p>
            <a:pPr algn="just">
              <a:lnSpc>
                <a:spcPct val="115000"/>
              </a:lnSpc>
              <a:spcAft>
                <a:spcPts val="0"/>
              </a:spcAft>
            </a:pPr>
            <a:r>
              <a:rPr lang="en-US" sz="3200" b="1"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3200" b="1"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3</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Hoàn</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thành</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Phiếu</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tập</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9" name="Table 8"/>
          <p:cNvGraphicFramePr>
            <a:graphicFrameLocks noGrp="1"/>
          </p:cNvGraphicFramePr>
          <p:nvPr>
            <p:extLst>
              <p:ext uri="{D42A27DB-BD31-4B8C-83A1-F6EECF244321}">
                <p14:modId xmlns:p14="http://schemas.microsoft.com/office/powerpoint/2010/main" val="525856334"/>
              </p:ext>
            </p:extLst>
          </p:nvPr>
        </p:nvGraphicFramePr>
        <p:xfrm>
          <a:off x="660400" y="2026808"/>
          <a:ext cx="10858500" cy="3364992"/>
        </p:xfrm>
        <a:graphic>
          <a:graphicData uri="http://schemas.openxmlformats.org/drawingml/2006/table">
            <a:tbl>
              <a:tblPr firstRow="1" firstCol="1" bandRow="1"/>
              <a:tblGrid>
                <a:gridCol w="3025000">
                  <a:extLst>
                    <a:ext uri="{9D8B030D-6E8A-4147-A177-3AD203B41FA5}">
                      <a16:colId xmlns:a16="http://schemas.microsoft.com/office/drawing/2014/main" xmlns="" val="613211326"/>
                    </a:ext>
                  </a:extLst>
                </a:gridCol>
                <a:gridCol w="7833500">
                  <a:extLst>
                    <a:ext uri="{9D8B030D-6E8A-4147-A177-3AD203B41FA5}">
                      <a16:colId xmlns:a16="http://schemas.microsoft.com/office/drawing/2014/main" xmlns="" val="2621575530"/>
                    </a:ext>
                  </a:extLst>
                </a:gridCol>
              </a:tblGrid>
              <a:tr h="0">
                <a:tc>
                  <a:txBody>
                    <a:bodyPr/>
                    <a:lstStyle/>
                    <a:p>
                      <a:pPr algn="ctr">
                        <a:lnSpc>
                          <a:spcPct val="115000"/>
                        </a:lnSpc>
                        <a:spcAft>
                          <a:spcPts val="1200"/>
                        </a:spcAft>
                      </a:pPr>
                      <a:r>
                        <a:rPr lang="en-US" sz="32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Thể loại</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200"/>
                        </a:spcAft>
                      </a:pPr>
                      <a:r>
                        <a:rPr lang="en-US" sz="32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Chú ý về cách đọc</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651749722"/>
                  </a:ext>
                </a:extLst>
              </a:tr>
              <a:tr h="0">
                <a:tc>
                  <a:txBody>
                    <a:bodyPr/>
                    <a:lstStyle/>
                    <a:p>
                      <a:pPr marL="342900" lvl="0" indent="-342900">
                        <a:lnSpc>
                          <a:spcPct val="115000"/>
                        </a:lnSpc>
                        <a:spcAft>
                          <a:spcPts val="1200"/>
                        </a:spcAft>
                        <a:buFont typeface="+mj-lt"/>
                        <a:buAutoNum type="arabicPeriod"/>
                      </a:pPr>
                      <a:r>
                        <a:rPr lang="en-US" sz="32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Truyện đồng thoại</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200"/>
                        </a:spcAft>
                      </a:pPr>
                      <a:r>
                        <a:rPr lang="en-US" sz="32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85435499"/>
                  </a:ext>
                </a:extLst>
              </a:tr>
              <a:tr h="0">
                <a:tc>
                  <a:txBody>
                    <a:bodyPr/>
                    <a:lstStyle/>
                    <a:p>
                      <a:pPr algn="ctr">
                        <a:lnSpc>
                          <a:spcPct val="115000"/>
                        </a:lnSpc>
                        <a:spcAft>
                          <a:spcPts val="1200"/>
                        </a:spcAft>
                      </a:pPr>
                      <a:r>
                        <a:rPr lang="en-US" sz="32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200"/>
                        </a:spcAft>
                      </a:pPr>
                      <a:r>
                        <a:rPr lang="en-US" sz="32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591556482"/>
                  </a:ext>
                </a:extLst>
              </a:tr>
              <a:tr h="0">
                <a:tc>
                  <a:txBody>
                    <a:bodyPr/>
                    <a:lstStyle/>
                    <a:p>
                      <a:pPr algn="ctr">
                        <a:lnSpc>
                          <a:spcPct val="115000"/>
                        </a:lnSpc>
                        <a:spcAft>
                          <a:spcPts val="1200"/>
                        </a:spcAft>
                      </a:pPr>
                      <a:r>
                        <a:rPr lang="en-US" sz="32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200"/>
                        </a:spcAft>
                      </a:pPr>
                      <a:r>
                        <a:rPr lang="en-US" sz="32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3984827246"/>
                  </a:ext>
                </a:extLst>
              </a:tr>
              <a:tr h="0">
                <a:tc>
                  <a:txBody>
                    <a:bodyPr/>
                    <a:lstStyle/>
                    <a:p>
                      <a:pPr algn="ctr">
                        <a:lnSpc>
                          <a:spcPct val="115000"/>
                        </a:lnSpc>
                        <a:spcAft>
                          <a:spcPts val="1200"/>
                        </a:spcAft>
                      </a:pPr>
                      <a:r>
                        <a:rPr lang="en-US" sz="32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200"/>
                        </a:spcAft>
                      </a:pP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2183844158"/>
                  </a:ext>
                </a:extLst>
              </a:tr>
            </a:tbl>
          </a:graphicData>
        </a:graphic>
      </p:graphicFrame>
    </p:spTree>
    <p:extLst>
      <p:ext uri="{BB962C8B-B14F-4D97-AF65-F5344CB8AC3E}">
        <p14:creationId xmlns:p14="http://schemas.microsoft.com/office/powerpoint/2010/main" val="124814889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4436954" y="11369"/>
            <a:ext cx="3305393" cy="64633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NÓI VÀ NGHE</a:t>
            </a:r>
            <a:endParaRPr kumimoji="0" lang="en-US" sz="36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4167360599"/>
              </p:ext>
            </p:extLst>
          </p:nvPr>
        </p:nvGraphicFramePr>
        <p:xfrm>
          <a:off x="660400" y="1383860"/>
          <a:ext cx="10858499" cy="4907280"/>
        </p:xfrm>
        <a:graphic>
          <a:graphicData uri="http://schemas.openxmlformats.org/drawingml/2006/table">
            <a:tbl>
              <a:tblPr firstRow="1" firstCol="1" bandRow="1"/>
              <a:tblGrid>
                <a:gridCol w="1602302">
                  <a:extLst>
                    <a:ext uri="{9D8B030D-6E8A-4147-A177-3AD203B41FA5}">
                      <a16:colId xmlns:a16="http://schemas.microsoft.com/office/drawing/2014/main" xmlns="" val="3380823542"/>
                    </a:ext>
                  </a:extLst>
                </a:gridCol>
                <a:gridCol w="1784642">
                  <a:extLst>
                    <a:ext uri="{9D8B030D-6E8A-4147-A177-3AD203B41FA5}">
                      <a16:colId xmlns:a16="http://schemas.microsoft.com/office/drawing/2014/main" xmlns="" val="3292761855"/>
                    </a:ext>
                  </a:extLst>
                </a:gridCol>
                <a:gridCol w="2158584">
                  <a:extLst>
                    <a:ext uri="{9D8B030D-6E8A-4147-A177-3AD203B41FA5}">
                      <a16:colId xmlns:a16="http://schemas.microsoft.com/office/drawing/2014/main" xmlns="" val="3070795185"/>
                    </a:ext>
                  </a:extLst>
                </a:gridCol>
                <a:gridCol w="2428406">
                  <a:extLst>
                    <a:ext uri="{9D8B030D-6E8A-4147-A177-3AD203B41FA5}">
                      <a16:colId xmlns:a16="http://schemas.microsoft.com/office/drawing/2014/main" xmlns="" val="1981408931"/>
                    </a:ext>
                  </a:extLst>
                </a:gridCol>
                <a:gridCol w="2884565">
                  <a:extLst>
                    <a:ext uri="{9D8B030D-6E8A-4147-A177-3AD203B41FA5}">
                      <a16:colId xmlns:a16="http://schemas.microsoft.com/office/drawing/2014/main" xmlns="" val="298625768"/>
                    </a:ext>
                  </a:extLst>
                </a:gridCol>
              </a:tblGrid>
              <a:tr h="164827">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 học (Học kì II)</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Yêu cầu đọc</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Yêu cầu đọc và viết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Yêu cầu kĩ năng nói và nghe</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Mối quan hệ giữa giữa kĩ năng nói và nghe với yêu cầu đọc, viết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xmlns="" val="1573903056"/>
                  </a:ext>
                </a:extLst>
              </a:tr>
              <a:tr h="247240">
                <a:tc>
                  <a:txBody>
                    <a:bodyPr/>
                    <a:lstStyle/>
                    <a:p>
                      <a:pPr>
                        <a:lnSpc>
                          <a:spcPct val="115000"/>
                        </a:lnSpc>
                        <a:spcAft>
                          <a:spcPts val="0"/>
                        </a:spcAft>
                      </a:pP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9</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Truyện (truyện ngắn)</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effectLst/>
                          <a:latin typeface="Times New Roman" panose="02020603050405020304" pitchFamily="18" charset="0"/>
                          <a:ea typeface="Calibri" panose="020F0502020204030204" pitchFamily="34" charset="0"/>
                          <a:cs typeface="Times New Roman" panose="02020603050405020304" pitchFamily="18" charset="0"/>
                        </a:rPr>
                        <a:t>Viết bài văn tả cảnh sinh hoạt</a:t>
                      </a:r>
                    </a:p>
                    <a:p>
                      <a:pPr algn="just">
                        <a:lnSpc>
                          <a:spcPct val="115000"/>
                        </a:lnSpc>
                        <a:spcAft>
                          <a:spcPts val="0"/>
                        </a:spcAft>
                      </a:pPr>
                      <a:r>
                        <a:rPr lang="en-US" sz="2800">
                          <a:effectLst/>
                          <a:latin typeface="Times New Roman" panose="02020603050405020304" pitchFamily="18" charset="0"/>
                          <a:ea typeface="Calibri" panose="020F0502020204030204" pitchFamily="34" charset="0"/>
                          <a:cs typeface="Times New Roman" panose="02020603050405020304" pitchFamily="18" charset="0"/>
                        </a:rPr>
                        <a:t>(văn miêu tả)</a:t>
                      </a: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effectLst/>
                          <a:latin typeface="Times New Roman" panose="02020603050405020304" pitchFamily="18" charset="0"/>
                          <a:ea typeface="Calibri" panose="020F0502020204030204" pitchFamily="34" charset="0"/>
                          <a:cs typeface="Times New Roman" panose="02020603050405020304" pitchFamily="18" charset="0"/>
                        </a:rPr>
                        <a:t>Thảo luận nhóm về một vấn đề </a:t>
                      </a: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về một vấn đề trong cuộc sống.</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tài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nghe</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vấn</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rút</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ra</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nội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dung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tập</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hoặc</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hiểu</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285504332"/>
                  </a:ext>
                </a:extLst>
              </a:tr>
            </a:tbl>
          </a:graphicData>
        </a:graphic>
      </p:graphicFrame>
    </p:spTree>
    <p:extLst>
      <p:ext uri="{BB962C8B-B14F-4D97-AF65-F5344CB8AC3E}">
        <p14:creationId xmlns:p14="http://schemas.microsoft.com/office/powerpoint/2010/main" val="247694764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4436954" y="11369"/>
            <a:ext cx="3305393" cy="64633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NÓI VÀ NGHE</a:t>
            </a:r>
            <a:endParaRPr kumimoji="0" lang="en-US" sz="36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1034591509"/>
              </p:ext>
            </p:extLst>
          </p:nvPr>
        </p:nvGraphicFramePr>
        <p:xfrm>
          <a:off x="660400" y="1383860"/>
          <a:ext cx="10858499" cy="4907280"/>
        </p:xfrm>
        <a:graphic>
          <a:graphicData uri="http://schemas.openxmlformats.org/drawingml/2006/table">
            <a:tbl>
              <a:tblPr firstRow="1" firstCol="1" bandRow="1"/>
              <a:tblGrid>
                <a:gridCol w="1498184">
                  <a:extLst>
                    <a:ext uri="{9D8B030D-6E8A-4147-A177-3AD203B41FA5}">
                      <a16:colId xmlns:a16="http://schemas.microsoft.com/office/drawing/2014/main" xmlns="" val="3380823542"/>
                    </a:ext>
                  </a:extLst>
                </a:gridCol>
                <a:gridCol w="2338465">
                  <a:extLst>
                    <a:ext uri="{9D8B030D-6E8A-4147-A177-3AD203B41FA5}">
                      <a16:colId xmlns:a16="http://schemas.microsoft.com/office/drawing/2014/main" xmlns="" val="3292761855"/>
                    </a:ext>
                  </a:extLst>
                </a:gridCol>
                <a:gridCol w="1708879">
                  <a:extLst>
                    <a:ext uri="{9D8B030D-6E8A-4147-A177-3AD203B41FA5}">
                      <a16:colId xmlns:a16="http://schemas.microsoft.com/office/drawing/2014/main" xmlns="" val="3070795185"/>
                    </a:ext>
                  </a:extLst>
                </a:gridCol>
                <a:gridCol w="2578308">
                  <a:extLst>
                    <a:ext uri="{9D8B030D-6E8A-4147-A177-3AD203B41FA5}">
                      <a16:colId xmlns:a16="http://schemas.microsoft.com/office/drawing/2014/main" xmlns="" val="1981408931"/>
                    </a:ext>
                  </a:extLst>
                </a:gridCol>
                <a:gridCol w="2734663">
                  <a:extLst>
                    <a:ext uri="{9D8B030D-6E8A-4147-A177-3AD203B41FA5}">
                      <a16:colId xmlns:a16="http://schemas.microsoft.com/office/drawing/2014/main" xmlns="" val="298625768"/>
                    </a:ext>
                  </a:extLst>
                </a:gridCol>
              </a:tblGrid>
              <a:tr h="164827">
                <a:tc>
                  <a:txBody>
                    <a:bodyPr/>
                    <a:lstStyle/>
                    <a:p>
                      <a:pPr algn="just">
                        <a:lnSpc>
                          <a:spcPct val="115000"/>
                        </a:lnSpc>
                        <a:spcAft>
                          <a:spcPts val="0"/>
                        </a:spcAft>
                      </a:pP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kì</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II)</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just">
                        <a:lnSpc>
                          <a:spcPct val="115000"/>
                        </a:lnSpc>
                        <a:spcAft>
                          <a:spcPts val="0"/>
                        </a:spcAft>
                      </a:pP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Yêu</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cầu</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đọc</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Yêu cầu đọc và viết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Yêu cầu kĩ năng nói và nghe</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Mối quan hệ giữa giữa kĩ năng nói và nghe với yêu cầu đọc, viết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xmlns="" val="1573903056"/>
                  </a:ext>
                </a:extLst>
              </a:tr>
              <a:tr h="247240">
                <a:tc>
                  <a:txBody>
                    <a:bodyPr/>
                    <a:lstStyle/>
                    <a:p>
                      <a:pPr>
                        <a:lnSpc>
                          <a:spcPct val="115000"/>
                        </a:lnSpc>
                        <a:spcAft>
                          <a:spcPts val="0"/>
                        </a:spcAft>
                      </a:pP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10</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Văn bản thông tin (thuật lại một sự kiện theo nguyên nhân – kết quả)</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Tóm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tắt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bản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thông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tin,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biên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bản</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Thảo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luận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nhóm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vấn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đề</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nguyên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nhân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dẫn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kết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quả</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kiện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tài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cùng</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dạng</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tài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hiểu</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018208965"/>
                  </a:ext>
                </a:extLst>
              </a:tr>
            </a:tbl>
          </a:graphicData>
        </a:graphic>
      </p:graphicFrame>
    </p:spTree>
    <p:extLst>
      <p:ext uri="{BB962C8B-B14F-4D97-AF65-F5344CB8AC3E}">
        <p14:creationId xmlns:p14="http://schemas.microsoft.com/office/powerpoint/2010/main" val="212958377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5" name="Rectangle 4"/>
          <p:cNvSpPr/>
          <p:nvPr/>
        </p:nvSpPr>
        <p:spPr>
          <a:xfrm>
            <a:off x="4785158" y="34657"/>
            <a:ext cx="2608984" cy="584775"/>
          </a:xfrm>
          <a:prstGeom prst="rect">
            <a:avLst/>
          </a:prstGeom>
        </p:spPr>
        <p:txBody>
          <a:bodyPr wrap="none">
            <a:spAutoFit/>
          </a:bodyPr>
          <a:lstStyle/>
          <a:p>
            <a:pPr algn="ctr">
              <a:spcAft>
                <a:spcPts val="0"/>
              </a:spcAft>
            </a:pPr>
            <a:r>
              <a:rPr lang="en-US" sz="3200" b="1" dirty="0" smtClean="0">
                <a:solidFill>
                  <a:srgbClr val="0D0D0D"/>
                </a:solidFill>
                <a:effectLst/>
                <a:latin typeface="Times New Roman" panose="02020603050405020304" pitchFamily="18" charset="0"/>
                <a:ea typeface="Times New Roman" panose="02020603050405020304" pitchFamily="18" charset="0"/>
              </a:rPr>
              <a:t>TIẾNG VIỆT</a:t>
            </a:r>
            <a:endParaRPr lang="en-US" sz="3200" dirty="0">
              <a:effectLst/>
              <a:latin typeface="Times New Roman" panose="02020603050405020304" pitchFamily="18" charset="0"/>
              <a:ea typeface="Times New Roman" panose="02020603050405020304" pitchFamily="18" charset="0"/>
            </a:endParaRPr>
          </a:p>
        </p:txBody>
      </p:sp>
      <p:sp>
        <p:nvSpPr>
          <p:cNvPr id="16" name="Teardrop 15"/>
          <p:cNvSpPr/>
          <p:nvPr/>
        </p:nvSpPr>
        <p:spPr>
          <a:xfrm>
            <a:off x="1077181" y="1914817"/>
            <a:ext cx="9026189" cy="3492708"/>
          </a:xfrm>
          <a:prstGeom prst="teardrop">
            <a:avLst>
              <a:gd name="adj" fmla="val 136204"/>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en-US" sz="2800" b="1" smtClean="0">
                <a:solidFill>
                  <a:srgbClr val="0D0D0D"/>
                </a:solidFill>
                <a:effectLst/>
                <a:highlight>
                  <a:srgbClr val="FFFF00"/>
                </a:highlight>
                <a:latin typeface="Times New Roman" panose="02020603050405020304" pitchFamily="18" charset="0"/>
                <a:ea typeface="Times New Roman" panose="02020603050405020304" pitchFamily="18" charset="0"/>
              </a:rPr>
              <a:t>Câu 10</a:t>
            </a:r>
            <a:r>
              <a:rPr lang="en-US" sz="2800" b="1" smtClean="0">
                <a:solidFill>
                  <a:srgbClr val="0D0D0D"/>
                </a:solidFill>
                <a:effectLst/>
                <a:latin typeface="Times New Roman" panose="02020603050405020304" pitchFamily="18" charset="0"/>
                <a:ea typeface="Times New Roman" panose="02020603050405020304" pitchFamily="18" charset="0"/>
              </a:rPr>
              <a:t>: </a:t>
            </a:r>
            <a:r>
              <a:rPr lang="en-US" sz="2800" b="1" smtClean="0">
                <a:solidFill>
                  <a:srgbClr val="0070C0"/>
                </a:solidFill>
                <a:effectLst/>
                <a:latin typeface="Times New Roman" panose="02020603050405020304" pitchFamily="18" charset="0"/>
                <a:ea typeface="Times New Roman" panose="02020603050405020304" pitchFamily="18" charset="0"/>
              </a:rPr>
              <a:t>Liệt kê tên các nội dung tiếng Việt được học trong  sách Ngữ văn 6, tập hai.</a:t>
            </a:r>
            <a:endParaRPr lang="en-US" sz="24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2722857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5" name="Rectangle 4"/>
          <p:cNvSpPr/>
          <p:nvPr/>
        </p:nvSpPr>
        <p:spPr>
          <a:xfrm>
            <a:off x="4785158" y="34657"/>
            <a:ext cx="2608984" cy="58477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TIẾNG VIỆT</a:t>
            </a:r>
            <a:endPar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1726712754"/>
              </p:ext>
            </p:extLst>
          </p:nvPr>
        </p:nvGraphicFramePr>
        <p:xfrm>
          <a:off x="660400" y="1440523"/>
          <a:ext cx="10858500" cy="4486656"/>
        </p:xfrm>
        <a:graphic>
          <a:graphicData uri="http://schemas.openxmlformats.org/drawingml/2006/table">
            <a:tbl>
              <a:tblPr firstRow="1" firstCol="1" bandRow="1"/>
              <a:tblGrid>
                <a:gridCol w="3118931">
                  <a:extLst>
                    <a:ext uri="{9D8B030D-6E8A-4147-A177-3AD203B41FA5}">
                      <a16:colId xmlns:a16="http://schemas.microsoft.com/office/drawing/2014/main" xmlns="" val="3226340701"/>
                    </a:ext>
                  </a:extLst>
                </a:gridCol>
                <a:gridCol w="7739569">
                  <a:extLst>
                    <a:ext uri="{9D8B030D-6E8A-4147-A177-3AD203B41FA5}">
                      <a16:colId xmlns:a16="http://schemas.microsoft.com/office/drawing/2014/main" xmlns="" val="4243007855"/>
                    </a:ext>
                  </a:extLst>
                </a:gridCol>
              </a:tblGrid>
              <a:tr h="0">
                <a:tc>
                  <a:txBody>
                    <a:bodyPr/>
                    <a:lstStyle/>
                    <a:p>
                      <a:pPr algn="ctr">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 học</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(Học kì II)</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299"/>
                    </a:solidFill>
                  </a:tcPr>
                </a:tc>
                <a:tc>
                  <a:txBody>
                    <a:bodyPr/>
                    <a:lstStyle/>
                    <a:p>
                      <a:pPr algn="ctr">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Nội dung tiếng Việt</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299"/>
                    </a:solidFill>
                  </a:tcPr>
                </a:tc>
                <a:extLst>
                  <a:ext uri="{0D108BD9-81ED-4DB2-BD59-A6C34878D82A}">
                    <a16:rowId xmlns:a16="http://schemas.microsoft.com/office/drawing/2014/main" xmlns="" val="1702311840"/>
                  </a:ext>
                </a:extLst>
              </a:tr>
              <a:tr h="0">
                <a:tc>
                  <a:txBody>
                    <a:bodyPr/>
                    <a:lstStyle/>
                    <a:p>
                      <a:pPr algn="ctr">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 6</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Mở rộng chủ ngữ bằng cụm từ.</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131238173"/>
                  </a:ext>
                </a:extLst>
              </a:tr>
              <a:tr h="0">
                <a:tc>
                  <a:txBody>
                    <a:bodyPr/>
                    <a:lstStyle/>
                    <a:p>
                      <a:pPr algn="ctr">
                        <a:lnSpc>
                          <a:spcPct val="115000"/>
                        </a:lnSpc>
                        <a:spcAft>
                          <a:spcPts val="0"/>
                        </a:spcAft>
                      </a:pPr>
                      <a:r>
                        <a:rPr lang="en-US" sz="32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 7</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Biện pháp tu từ hoán dụ</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547629297"/>
                  </a:ext>
                </a:extLst>
              </a:tr>
              <a:tr h="0">
                <a:tc>
                  <a:txBody>
                    <a:bodyPr/>
                    <a:lstStyle/>
                    <a:p>
                      <a:pPr algn="ctr">
                        <a:lnSpc>
                          <a:spcPct val="115000"/>
                        </a:lnSpc>
                        <a:spcAft>
                          <a:spcPts val="0"/>
                        </a:spcAft>
                      </a:pPr>
                      <a:r>
                        <a:rPr lang="en-US" sz="32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 8</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Từ Hán Việt</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747237857"/>
                  </a:ext>
                </a:extLst>
              </a:tr>
              <a:tr h="0">
                <a:tc>
                  <a:txBody>
                    <a:bodyPr/>
                    <a:lstStyle/>
                    <a:p>
                      <a:pPr algn="ctr">
                        <a:lnSpc>
                          <a:spcPct val="115000"/>
                        </a:lnSpc>
                        <a:spcAft>
                          <a:spcPts val="0"/>
                        </a:spcAft>
                      </a:pPr>
                      <a:r>
                        <a:rPr lang="en-US" sz="32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 9</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Trạng ngữ</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50010553"/>
                  </a:ext>
                </a:extLst>
              </a:tr>
              <a:tr h="0">
                <a:tc>
                  <a:txBody>
                    <a:bodyPr/>
                    <a:lstStyle/>
                    <a:p>
                      <a:pPr algn="ctr">
                        <a:lnSpc>
                          <a:spcPct val="115000"/>
                        </a:lnSpc>
                        <a:spcAft>
                          <a:spcPts val="0"/>
                        </a:spcAft>
                      </a:pPr>
                      <a:r>
                        <a:rPr lang="en-US" sz="32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 10</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Dấu</a:t>
                      </a:r>
                      <a:r>
                        <a:rPr lang="en-US" sz="32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ngoặc</a:t>
                      </a:r>
                      <a:r>
                        <a:rPr lang="en-US" sz="32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kép</a:t>
                      </a:r>
                      <a:r>
                        <a:rPr lang="en-US" sz="32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lựa</a:t>
                      </a:r>
                      <a:r>
                        <a:rPr lang="en-US" sz="32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chọn</a:t>
                      </a:r>
                      <a:r>
                        <a:rPr lang="en-US" sz="32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en-US" sz="32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ngữ</a:t>
                      </a:r>
                      <a:r>
                        <a:rPr lang="en-US" sz="32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32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cấu</a:t>
                      </a:r>
                      <a:r>
                        <a:rPr lang="en-US" sz="32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trúc</a:t>
                      </a:r>
                      <a:r>
                        <a:rPr lang="en-US" sz="32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32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168868915"/>
                  </a:ext>
                </a:extLst>
              </a:tr>
            </a:tbl>
          </a:graphicData>
        </a:graphic>
      </p:graphicFrame>
    </p:spTree>
    <p:extLst>
      <p:ext uri="{BB962C8B-B14F-4D97-AF65-F5344CB8AC3E}">
        <p14:creationId xmlns:p14="http://schemas.microsoft.com/office/powerpoint/2010/main" val="233931778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3256182" y="0"/>
            <a:ext cx="5666936" cy="548099"/>
          </a:xfrm>
          <a:prstGeom prst="rect">
            <a:avLst/>
          </a:prstGeom>
        </p:spPr>
        <p:txBody>
          <a:bodyPr wrap="none">
            <a:spAutoFit/>
          </a:bodyPr>
          <a:lstStyle/>
          <a:p>
            <a:pPr marL="228600" algn="ctr">
              <a:lnSpc>
                <a:spcPct val="115000"/>
              </a:lnSpc>
              <a:spcAft>
                <a:spcPts val="0"/>
              </a:spcAft>
            </a:pPr>
            <a:r>
              <a:rPr lang="en-US" sz="2800" b="1" dirty="0" smtClean="0">
                <a:solidFill>
                  <a:srgbClr val="0D0D0D"/>
                </a:solidFill>
                <a:effectLst/>
                <a:highlight>
                  <a:srgbClr val="FFFF00"/>
                </a:highlight>
                <a:latin typeface="Times New Roman" panose="02020603050405020304" pitchFamily="18" charset="0"/>
                <a:ea typeface="Times New Roman" panose="02020603050405020304" pitchFamily="18" charset="0"/>
              </a:rPr>
              <a:t>TỰ ĐÁNH GIÁ CUỐI HỌC KÌ II</a:t>
            </a:r>
            <a:endParaRPr lang="en-US" sz="2800" dirty="0">
              <a:effectLst/>
              <a:latin typeface="Times New Roman" panose="02020603050405020304" pitchFamily="18" charset="0"/>
              <a:ea typeface="Times New Roman" panose="02020603050405020304" pitchFamily="18" charset="0"/>
            </a:endParaRPr>
          </a:p>
        </p:txBody>
      </p:sp>
      <p:pic>
        <p:nvPicPr>
          <p:cNvPr id="7" name="Picture 6"/>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40000"/>
                    </a14:imgEffect>
                  </a14:imgLayer>
                </a14:imgProps>
              </a:ext>
            </a:extLst>
          </a:blip>
          <a:stretch>
            <a:fillRect/>
          </a:stretch>
        </p:blipFill>
        <p:spPr>
          <a:xfrm>
            <a:off x="766949" y="2943645"/>
            <a:ext cx="3010573" cy="3010573"/>
          </a:xfrm>
          <a:prstGeom prst="ellipse">
            <a:avLst/>
          </a:prstGeom>
          <a:ln>
            <a:noFill/>
          </a:ln>
          <a:effectLst>
            <a:softEdge rad="112500"/>
          </a:effectLst>
        </p:spPr>
      </p:pic>
      <p:sp>
        <p:nvSpPr>
          <p:cNvPr id="9" name="Cloud Callout 8"/>
          <p:cNvSpPr/>
          <p:nvPr/>
        </p:nvSpPr>
        <p:spPr>
          <a:xfrm>
            <a:off x="3686174" y="1579481"/>
            <a:ext cx="7330189" cy="2452814"/>
          </a:xfrm>
          <a:prstGeom prst="cloudCallout">
            <a:avLst>
              <a:gd name="adj1" fmla="val -45168"/>
              <a:gd name="adj2" fmla="val 58833"/>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sz="3600">
                <a:solidFill>
                  <a:schemeClr val="tx1"/>
                </a:solidFill>
                <a:latin typeface="Times New Roman" panose="02020603050405020304" pitchFamily="18" charset="0"/>
                <a:ea typeface="Times New Roman" panose="02020603050405020304" pitchFamily="18" charset="0"/>
              </a:rPr>
              <a:t>? Chỉ ra các yêu cầu về nội dung và hình thức đánh giá.</a:t>
            </a:r>
            <a:endParaRPr lang="en-US" sz="3600">
              <a:solidFill>
                <a:schemeClr val="tx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8735842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3256182" y="0"/>
            <a:ext cx="5666936" cy="548099"/>
          </a:xfrm>
          <a:prstGeom prst="rect">
            <a:avLst/>
          </a:prstGeom>
        </p:spPr>
        <p:txBody>
          <a:bodyPr wrap="none">
            <a:spAutoFit/>
          </a:bodyPr>
          <a:lstStyle/>
          <a:p>
            <a:pPr marL="22860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highlight>
                  <a:srgbClr val="FFFF00"/>
                </a:highlight>
                <a:uLnTx/>
                <a:uFillTx/>
                <a:latin typeface="Times New Roman" panose="02020603050405020304" pitchFamily="18" charset="0"/>
                <a:ea typeface="Times New Roman" panose="02020603050405020304" pitchFamily="18" charset="0"/>
                <a:cs typeface="+mn-cs"/>
              </a:rPr>
              <a:t>TỰ ĐÁNH GIÁ CUỐI HỌC KÌ II</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Pentagon 2"/>
          <p:cNvSpPr/>
          <p:nvPr/>
        </p:nvSpPr>
        <p:spPr>
          <a:xfrm>
            <a:off x="442458" y="1293041"/>
            <a:ext cx="3966342" cy="733383"/>
          </a:xfrm>
          <a:prstGeom prst="homePlate">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b="1">
                <a:solidFill>
                  <a:srgbClr val="0070C0"/>
                </a:solidFill>
                <a:latin typeface="Times New Roman" panose="02020603050405020304" pitchFamily="18" charset="0"/>
                <a:ea typeface="Times New Roman" panose="02020603050405020304" pitchFamily="18" charset="0"/>
              </a:rPr>
              <a:t>I. Định hướng đánh giá</a:t>
            </a:r>
            <a:endParaRPr lang="en-US" sz="2800">
              <a:effectLst/>
              <a:latin typeface="Times New Roman" panose="02020603050405020304" pitchFamily="18" charset="0"/>
              <a:ea typeface="Times New Roman" panose="02020603050405020304" pitchFamily="18" charset="0"/>
            </a:endParaRPr>
          </a:p>
        </p:txBody>
      </p:sp>
      <p:sp>
        <p:nvSpPr>
          <p:cNvPr id="5" name="Rounded Rectangle 4"/>
          <p:cNvSpPr/>
          <p:nvPr/>
        </p:nvSpPr>
        <p:spPr>
          <a:xfrm>
            <a:off x="4423621" y="1899300"/>
            <a:ext cx="3282846" cy="779489"/>
          </a:xfrm>
          <a:prstGeom prst="roundRect">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800" b="1">
                <a:solidFill>
                  <a:srgbClr val="0D0D0D"/>
                </a:solidFill>
                <a:latin typeface="Times New Roman" panose="02020603050405020304" pitchFamily="18" charset="0"/>
                <a:ea typeface="Times New Roman" panose="02020603050405020304" pitchFamily="18" charset="0"/>
              </a:rPr>
              <a:t>1. Về nội dung</a:t>
            </a:r>
            <a:endParaRPr lang="en-US" sz="2800">
              <a:effectLst/>
              <a:latin typeface="Times New Roman" panose="02020603050405020304" pitchFamily="18" charset="0"/>
              <a:ea typeface="Times New Roman" panose="02020603050405020304" pitchFamily="18" charset="0"/>
            </a:endParaRPr>
          </a:p>
        </p:txBody>
      </p:sp>
      <p:sp>
        <p:nvSpPr>
          <p:cNvPr id="10" name="Chevron 9"/>
          <p:cNvSpPr/>
          <p:nvPr/>
        </p:nvSpPr>
        <p:spPr>
          <a:xfrm rot="5400000">
            <a:off x="5866873" y="2337331"/>
            <a:ext cx="445554" cy="1438302"/>
          </a:xfrm>
          <a:prstGeom prst="chevron">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Plaque 10"/>
          <p:cNvSpPr/>
          <p:nvPr/>
        </p:nvSpPr>
        <p:spPr>
          <a:xfrm>
            <a:off x="1380617" y="3434175"/>
            <a:ext cx="9368853" cy="1289154"/>
          </a:xfrm>
          <a:prstGeom prst="plaque">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Aft>
                <a:spcPts val="0"/>
              </a:spcAft>
              <a:buSzPts val="1400"/>
            </a:pPr>
            <a:r>
              <a:rPr lang="en-US" sz="2800" dirty="0" err="1">
                <a:solidFill>
                  <a:srgbClr val="0D0D0D"/>
                </a:solidFill>
                <a:latin typeface="Times New Roman" panose="02020603050405020304" pitchFamily="18" charset="0"/>
                <a:ea typeface="Times New Roman" panose="02020603050405020304" pitchFamily="18" charset="0"/>
              </a:rPr>
              <a:t>Kiểm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đánh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giá</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năng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lực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vận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dụng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kiến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tiếng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Việt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học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học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việc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đọc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hiểu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bản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bản</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9" name="Plaque 18"/>
          <p:cNvSpPr/>
          <p:nvPr/>
        </p:nvSpPr>
        <p:spPr>
          <a:xfrm>
            <a:off x="1380617" y="4878246"/>
            <a:ext cx="9368853" cy="1289154"/>
          </a:xfrm>
          <a:prstGeom prst="plaque">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Aft>
                <a:spcPts val="0"/>
              </a:spcAft>
              <a:buSzPts val="1400"/>
            </a:pPr>
            <a:r>
              <a:rPr lang="en-US" sz="2800" dirty="0" err="1" smtClean="0">
                <a:solidFill>
                  <a:srgbClr val="0D0D0D"/>
                </a:solidFill>
                <a:effectLst/>
                <a:latin typeface="Times New Roman" panose="02020603050405020304" pitchFamily="18" charset="0"/>
                <a:ea typeface="Times New Roman" panose="02020603050405020304" pitchFamily="18" charset="0"/>
              </a:rPr>
              <a:t>Vận</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dụng</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các</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kiến</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thức</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đã</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học</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vào</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tình</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huống</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mới</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với</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ngữ</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liệu</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mới</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khuyến</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khích</a:t>
            </a:r>
            <a:r>
              <a:rPr lang="en-US" sz="2800" dirty="0" smtClean="0">
                <a:solidFill>
                  <a:srgbClr val="0D0D0D"/>
                </a:solidFill>
                <a:effectLst/>
                <a:latin typeface="Times New Roman" panose="02020603050405020304" pitchFamily="18" charset="0"/>
                <a:ea typeface="Times New Roman" panose="02020603050405020304" pitchFamily="18" charset="0"/>
              </a:rPr>
              <a:t> HS </a:t>
            </a:r>
            <a:r>
              <a:rPr lang="en-US" sz="2800" dirty="0" err="1" smtClean="0">
                <a:solidFill>
                  <a:srgbClr val="0D0D0D"/>
                </a:solidFill>
                <a:effectLst/>
                <a:latin typeface="Times New Roman" panose="02020603050405020304" pitchFamily="18" charset="0"/>
                <a:ea typeface="Times New Roman" panose="02020603050405020304" pitchFamily="18" charset="0"/>
              </a:rPr>
              <a:t>trong</a:t>
            </a:r>
            <a:r>
              <a:rPr lang="en-US" sz="2800" dirty="0" smtClean="0">
                <a:solidFill>
                  <a:srgbClr val="0D0D0D"/>
                </a:solidFill>
                <a:effectLst/>
                <a:latin typeface="Times New Roman" panose="02020603050405020304" pitchFamily="18" charset="0"/>
                <a:ea typeface="Times New Roman" panose="02020603050405020304" pitchFamily="18" charset="0"/>
              </a:rPr>
              <a:t> ý </a:t>
            </a:r>
            <a:r>
              <a:rPr lang="en-US" sz="2800" dirty="0" err="1" smtClean="0">
                <a:solidFill>
                  <a:srgbClr val="0D0D0D"/>
                </a:solidFill>
                <a:effectLst/>
                <a:latin typeface="Times New Roman" panose="02020603050405020304" pitchFamily="18" charset="0"/>
                <a:ea typeface="Times New Roman" panose="02020603050405020304" pitchFamily="18" charset="0"/>
              </a:rPr>
              <a:t>tưởng</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và</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cách</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thể</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hiện</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trình</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bày</a:t>
            </a:r>
            <a:r>
              <a:rPr lang="en-US" sz="2800" dirty="0" smtClean="0">
                <a:solidFill>
                  <a:srgbClr val="0D0D0D"/>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70819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up)">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circle(in)">
                                      <p:cBhvr>
                                        <p:cTn id="17" dur="20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circle(in)">
                                      <p:cBhvr>
                                        <p:cTn id="22"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P spid="11" grpId="0" animBg="1"/>
      <p:bldP spid="19"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3256182" y="0"/>
            <a:ext cx="5666936" cy="548099"/>
          </a:xfrm>
          <a:prstGeom prst="rect">
            <a:avLst/>
          </a:prstGeom>
        </p:spPr>
        <p:txBody>
          <a:bodyPr wrap="none">
            <a:spAutoFit/>
          </a:bodyPr>
          <a:lstStyle/>
          <a:p>
            <a:pPr marL="22860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highlight>
                  <a:srgbClr val="FFFF00"/>
                </a:highlight>
                <a:uLnTx/>
                <a:uFillTx/>
                <a:latin typeface="Times New Roman" panose="02020603050405020304" pitchFamily="18" charset="0"/>
                <a:ea typeface="Times New Roman" panose="02020603050405020304" pitchFamily="18" charset="0"/>
                <a:cs typeface="+mn-cs"/>
              </a:rPr>
              <a:t>TỰ ĐÁNH GIÁ CUỐI HỌC KÌ II</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Pentagon 2"/>
          <p:cNvSpPr/>
          <p:nvPr/>
        </p:nvSpPr>
        <p:spPr>
          <a:xfrm>
            <a:off x="442458" y="1293041"/>
            <a:ext cx="3966342" cy="733383"/>
          </a:xfrm>
          <a:prstGeom prst="homePlate">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70C0"/>
                </a:solidFill>
                <a:effectLst/>
                <a:uLnTx/>
                <a:uFillTx/>
                <a:latin typeface="Times New Roman" panose="02020603050405020304" pitchFamily="18" charset="0"/>
                <a:ea typeface="Times New Roman" panose="02020603050405020304" pitchFamily="18" charset="0"/>
                <a:cs typeface="+mn-cs"/>
              </a:rPr>
              <a:t>I. Định hướng đánh giá</a:t>
            </a:r>
            <a:endParaRPr kumimoji="0" lang="en-US" sz="2800" b="0" i="0" u="none" strike="noStrike" kern="1200" cap="none" spc="0" normalizeH="0" baseline="0" noProof="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5" name="Rounded Rectangle 4"/>
          <p:cNvSpPr/>
          <p:nvPr/>
        </p:nvSpPr>
        <p:spPr>
          <a:xfrm>
            <a:off x="4423621" y="1899300"/>
            <a:ext cx="3282846" cy="779489"/>
          </a:xfrm>
          <a:prstGeom prst="roundRect">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b="1">
                <a:solidFill>
                  <a:srgbClr val="0D0D0D"/>
                </a:solidFill>
                <a:latin typeface="Times New Roman" panose="02020603050405020304" pitchFamily="18" charset="0"/>
                <a:ea typeface="Times New Roman" panose="02020603050405020304" pitchFamily="18" charset="0"/>
              </a:rPr>
              <a:t>2. Về hình thức</a:t>
            </a:r>
            <a:endParaRPr lang="en-US" sz="2400">
              <a:effectLst/>
              <a:latin typeface="Times New Roman" panose="02020603050405020304" pitchFamily="18" charset="0"/>
              <a:ea typeface="Times New Roman" panose="02020603050405020304" pitchFamily="18" charset="0"/>
            </a:endParaRPr>
          </a:p>
        </p:txBody>
      </p:sp>
      <p:sp>
        <p:nvSpPr>
          <p:cNvPr id="10" name="Chevron 9"/>
          <p:cNvSpPr/>
          <p:nvPr/>
        </p:nvSpPr>
        <p:spPr>
          <a:xfrm rot="5400000">
            <a:off x="5866873" y="2337331"/>
            <a:ext cx="445554" cy="1438302"/>
          </a:xfrm>
          <a:prstGeom prst="chevron">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Plaque 10"/>
          <p:cNvSpPr/>
          <p:nvPr/>
        </p:nvSpPr>
        <p:spPr>
          <a:xfrm>
            <a:off x="1380617" y="3434175"/>
            <a:ext cx="9368853" cy="1289154"/>
          </a:xfrm>
          <a:prstGeom prst="plaque">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b="1" dirty="0">
                <a:solidFill>
                  <a:srgbClr val="0D0D0D"/>
                </a:solidFill>
                <a:latin typeface="Times New Roman" panose="02020603050405020304" pitchFamily="18" charset="0"/>
                <a:ea typeface="Times New Roman" panose="02020603050405020304" pitchFamily="18" charset="0"/>
              </a:rPr>
              <a:t>a. </a:t>
            </a:r>
            <a:r>
              <a:rPr lang="en-US" sz="2800" b="1" dirty="0" err="1">
                <a:solidFill>
                  <a:srgbClr val="0D0D0D"/>
                </a:solidFill>
                <a:latin typeface="Times New Roman" panose="02020603050405020304" pitchFamily="18" charset="0"/>
                <a:ea typeface="Times New Roman" panose="02020603050405020304" pitchFamily="18" charset="0"/>
              </a:rPr>
              <a:t>Đọc</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hiểu</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văn</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bản</a:t>
            </a:r>
            <a:r>
              <a:rPr lang="en-US" sz="2800" b="1" dirty="0">
                <a:solidFill>
                  <a:srgbClr val="0D0D0D"/>
                </a:solidFill>
                <a:latin typeface="Times New Roman" panose="02020603050405020304" pitchFamily="18" charset="0"/>
                <a:ea typeface="Times New Roman" panose="02020603050405020304" pitchFamily="18" charset="0"/>
              </a:rPr>
              <a: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câu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hỏi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trắc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nghiệm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khách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quan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câu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ngắn</a:t>
            </a:r>
            <a:r>
              <a:rPr lang="en-US" sz="2800" dirty="0">
                <a:solidFill>
                  <a:srgbClr val="0D0D0D"/>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9" name="Plaque 18"/>
          <p:cNvSpPr/>
          <p:nvPr/>
        </p:nvSpPr>
        <p:spPr>
          <a:xfrm>
            <a:off x="1380617" y="4878246"/>
            <a:ext cx="9368853" cy="1289154"/>
          </a:xfrm>
          <a:prstGeom prst="plaque">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buSzPts val="1400"/>
            </a:pPr>
            <a:r>
              <a:rPr lang="en-US" sz="2800" b="1" dirty="0">
                <a:solidFill>
                  <a:srgbClr val="0D0D0D"/>
                </a:solidFill>
                <a:latin typeface="Times New Roman" panose="02020603050405020304" pitchFamily="18" charset="0"/>
                <a:ea typeface="Times New Roman" panose="02020603050405020304" pitchFamily="18" charset="0"/>
              </a:rPr>
              <a:t>b. </a:t>
            </a:r>
            <a:r>
              <a:rPr lang="en-US" sz="2800" b="1" dirty="0" err="1">
                <a:solidFill>
                  <a:srgbClr val="0D0D0D"/>
                </a:solidFill>
                <a:latin typeface="Times New Roman" panose="02020603050405020304" pitchFamily="18" charset="0"/>
                <a:ea typeface="Times New Roman" panose="02020603050405020304" pitchFamily="18" charset="0"/>
              </a:rPr>
              <a:t>Viết</a:t>
            </a:r>
            <a:r>
              <a:rPr lang="en-US" sz="2800" b="1" dirty="0">
                <a:solidFill>
                  <a:srgbClr val="0D0D0D"/>
                </a:solidFill>
                <a:latin typeface="Times New Roman" panose="02020603050405020304" pitchFamily="18" charset="0"/>
                <a:ea typeface="Times New Roman" panose="02020603050405020304" pitchFamily="18" charset="0"/>
              </a:rPr>
              <a: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đoạn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hoặc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bài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ngắn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với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thức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tương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tự</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kiểu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bản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học</a:t>
            </a:r>
            <a:r>
              <a:rPr lang="en-US" sz="2800" dirty="0">
                <a:solidFill>
                  <a:srgbClr val="0D0D0D"/>
                </a:solidFill>
                <a:latin typeface="Times New Roman" panose="02020603050405020304" pitchFamily="18" charset="0"/>
                <a:ea typeface="Times New Roman" panose="02020603050405020304" pitchFamily="18" charset="0"/>
              </a:rPr>
              <a:t> </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70492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up)">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up)">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ipe(up)">
                                      <p:cBhvr>
                                        <p:cTn id="2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P spid="11" grpId="0" animBg="1"/>
      <p:bldP spid="19"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3256182" y="0"/>
            <a:ext cx="5666936" cy="548099"/>
          </a:xfrm>
          <a:prstGeom prst="rect">
            <a:avLst/>
          </a:prstGeom>
        </p:spPr>
        <p:txBody>
          <a:bodyPr wrap="none">
            <a:spAutoFit/>
          </a:bodyPr>
          <a:lstStyle/>
          <a:p>
            <a:pPr marL="22860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highlight>
                  <a:srgbClr val="FFFF00"/>
                </a:highlight>
                <a:uLnTx/>
                <a:uFillTx/>
                <a:latin typeface="Times New Roman" panose="02020603050405020304" pitchFamily="18" charset="0"/>
                <a:ea typeface="Times New Roman" panose="02020603050405020304" pitchFamily="18" charset="0"/>
                <a:cs typeface="+mn-cs"/>
              </a:rPr>
              <a:t>TỰ ĐÁNH GIÁ CUỐI HỌC KÌ II</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Pentagon 2"/>
          <p:cNvSpPr/>
          <p:nvPr/>
        </p:nvSpPr>
        <p:spPr>
          <a:xfrm>
            <a:off x="442458" y="1293041"/>
            <a:ext cx="5268794" cy="733383"/>
          </a:xfrm>
          <a:prstGeom prst="homePlate">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b="1">
                <a:solidFill>
                  <a:srgbClr val="0070C0"/>
                </a:solidFill>
                <a:latin typeface="Times New Roman" panose="02020603050405020304" pitchFamily="18" charset="0"/>
                <a:ea typeface="Times New Roman" panose="02020603050405020304" pitchFamily="18" charset="0"/>
              </a:rPr>
              <a:t>II. Tự đánh giá cuối học kì II</a:t>
            </a:r>
            <a:endParaRPr lang="en-US" sz="2400">
              <a:effectLst/>
              <a:latin typeface="Times New Roman" panose="02020603050405020304" pitchFamily="18" charset="0"/>
              <a:ea typeface="Times New Roman" panose="02020603050405020304" pitchFamily="18" charset="0"/>
            </a:endParaRPr>
          </a:p>
        </p:txBody>
      </p:sp>
      <p:graphicFrame>
        <p:nvGraphicFramePr>
          <p:cNvPr id="9" name="Table 8"/>
          <p:cNvGraphicFramePr>
            <a:graphicFrameLocks noGrp="1"/>
          </p:cNvGraphicFramePr>
          <p:nvPr>
            <p:extLst>
              <p:ext uri="{D42A27DB-BD31-4B8C-83A1-F6EECF244321}">
                <p14:modId xmlns:p14="http://schemas.microsoft.com/office/powerpoint/2010/main" val="4116928270"/>
              </p:ext>
            </p:extLst>
          </p:nvPr>
        </p:nvGraphicFramePr>
        <p:xfrm>
          <a:off x="4002374" y="2427089"/>
          <a:ext cx="7516526" cy="3657600"/>
        </p:xfrm>
        <a:graphic>
          <a:graphicData uri="http://schemas.openxmlformats.org/drawingml/2006/table">
            <a:tbl>
              <a:tblPr firstRow="1" firstCol="1" bandRow="1"/>
              <a:tblGrid>
                <a:gridCol w="2295270">
                  <a:extLst>
                    <a:ext uri="{9D8B030D-6E8A-4147-A177-3AD203B41FA5}">
                      <a16:colId xmlns:a16="http://schemas.microsoft.com/office/drawing/2014/main" xmlns="" val="1998925390"/>
                    </a:ext>
                  </a:extLst>
                </a:gridCol>
                <a:gridCol w="5221256">
                  <a:extLst>
                    <a:ext uri="{9D8B030D-6E8A-4147-A177-3AD203B41FA5}">
                      <a16:colId xmlns:a16="http://schemas.microsoft.com/office/drawing/2014/main" xmlns="" val="326269767"/>
                    </a:ext>
                  </a:extLst>
                </a:gridCol>
              </a:tblGrid>
              <a:tr h="0">
                <a:tc>
                  <a:txBody>
                    <a:bodyPr/>
                    <a:lstStyle/>
                    <a:p>
                      <a:pPr algn="ctr">
                        <a:lnSpc>
                          <a:spcPct val="100000"/>
                        </a:lnSpc>
                        <a:spcAft>
                          <a:spcPts val="0"/>
                        </a:spcAft>
                      </a:pP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hỏi</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Đáp án</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671483668"/>
                  </a:ext>
                </a:extLst>
              </a:tr>
              <a:tr h="0">
                <a:tc>
                  <a:txBody>
                    <a:bodyPr/>
                    <a:lstStyle/>
                    <a:p>
                      <a:pPr algn="ctr">
                        <a:lnSpc>
                          <a:spcPct val="100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666735526"/>
                  </a:ext>
                </a:extLst>
              </a:tr>
              <a:tr h="0">
                <a:tc>
                  <a:txBody>
                    <a:bodyPr/>
                    <a:lstStyle/>
                    <a:p>
                      <a:pPr algn="ctr">
                        <a:lnSpc>
                          <a:spcPct val="100000"/>
                        </a:lnSpc>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23596381"/>
                  </a:ext>
                </a:extLst>
              </a:tr>
              <a:tr h="0">
                <a:tc>
                  <a:txBody>
                    <a:bodyPr/>
                    <a:lstStyle/>
                    <a:p>
                      <a:pPr algn="ctr">
                        <a:lnSpc>
                          <a:spcPct val="100000"/>
                        </a:lnSpc>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634081763"/>
                  </a:ext>
                </a:extLst>
              </a:tr>
              <a:tr h="0">
                <a:tc>
                  <a:txBody>
                    <a:bodyPr/>
                    <a:lstStyle/>
                    <a:p>
                      <a:pPr algn="ctr">
                        <a:lnSpc>
                          <a:spcPct val="100000"/>
                        </a:lnSpc>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816698555"/>
                  </a:ext>
                </a:extLst>
              </a:tr>
              <a:tr h="0">
                <a:tc>
                  <a:txBody>
                    <a:bodyPr/>
                    <a:lstStyle/>
                    <a:p>
                      <a:pPr algn="ctr">
                        <a:lnSpc>
                          <a:spcPct val="100000"/>
                        </a:lnSpc>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648501861"/>
                  </a:ext>
                </a:extLst>
              </a:tr>
              <a:tr h="0">
                <a:tc>
                  <a:txBody>
                    <a:bodyPr/>
                    <a:lstStyle/>
                    <a:p>
                      <a:pPr algn="ctr">
                        <a:lnSpc>
                          <a:spcPct val="100000"/>
                        </a:lnSpc>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6</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851630164"/>
                  </a:ext>
                </a:extLst>
              </a:tr>
              <a:tr h="0">
                <a:tc>
                  <a:txBody>
                    <a:bodyPr/>
                    <a:lstStyle/>
                    <a:p>
                      <a:pPr algn="ctr">
                        <a:lnSpc>
                          <a:spcPct val="100000"/>
                        </a:lnSpc>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7</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216299342"/>
                  </a:ext>
                </a:extLst>
              </a:tr>
              <a:tr h="0">
                <a:tc>
                  <a:txBody>
                    <a:bodyPr/>
                    <a:lstStyle/>
                    <a:p>
                      <a:pPr algn="ctr">
                        <a:lnSpc>
                          <a:spcPct val="100000"/>
                        </a:lnSpc>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8</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500665134"/>
                  </a:ext>
                </a:extLst>
              </a:tr>
              <a:tr h="0">
                <a:tc>
                  <a:txBody>
                    <a:bodyPr/>
                    <a:lstStyle/>
                    <a:p>
                      <a:pPr algn="ctr">
                        <a:lnSpc>
                          <a:spcPct val="100000"/>
                        </a:lnSpc>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9</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183035815"/>
                  </a:ext>
                </a:extLst>
              </a:tr>
            </a:tbl>
          </a:graphicData>
        </a:graphic>
      </p:graphicFrame>
      <p:sp>
        <p:nvSpPr>
          <p:cNvPr id="12" name="Oval 11"/>
          <p:cNvSpPr/>
          <p:nvPr/>
        </p:nvSpPr>
        <p:spPr>
          <a:xfrm>
            <a:off x="430964" y="2896362"/>
            <a:ext cx="2497973" cy="2398426"/>
          </a:xfrm>
          <a:prstGeom prst="ellipse">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b="1">
                <a:solidFill>
                  <a:srgbClr val="0D0D0D"/>
                </a:solidFill>
                <a:latin typeface="Times New Roman" panose="02020603050405020304" pitchFamily="18" charset="0"/>
                <a:ea typeface="Times New Roman" panose="02020603050405020304" pitchFamily="18" charset="0"/>
              </a:rPr>
              <a:t>Phần 1. Đọc hiểu</a:t>
            </a:r>
            <a:endParaRPr lang="en-US" sz="2800">
              <a:effectLst/>
              <a:latin typeface="Times New Roman" panose="02020603050405020304" pitchFamily="18" charset="0"/>
              <a:ea typeface="Times New Roman" panose="02020603050405020304" pitchFamily="18" charset="0"/>
            </a:endParaRPr>
          </a:p>
        </p:txBody>
      </p:sp>
      <p:sp>
        <p:nvSpPr>
          <p:cNvPr id="16" name="Chevron 15"/>
          <p:cNvSpPr/>
          <p:nvPr/>
        </p:nvSpPr>
        <p:spPr>
          <a:xfrm>
            <a:off x="3076855" y="3372787"/>
            <a:ext cx="609319" cy="1528997"/>
          </a:xfrm>
          <a:prstGeom prst="chevron">
            <a:avLst/>
          </a:prstGeom>
          <a:solidFill>
            <a:schemeClr val="accent2">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56798478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3256182" y="0"/>
            <a:ext cx="5666936" cy="548099"/>
          </a:xfrm>
          <a:prstGeom prst="rect">
            <a:avLst/>
          </a:prstGeom>
        </p:spPr>
        <p:txBody>
          <a:bodyPr wrap="none">
            <a:spAutoFit/>
          </a:bodyPr>
          <a:lstStyle/>
          <a:p>
            <a:pPr marL="22860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highlight>
                  <a:srgbClr val="FFFF00"/>
                </a:highlight>
                <a:uLnTx/>
                <a:uFillTx/>
                <a:latin typeface="Times New Roman" panose="02020603050405020304" pitchFamily="18" charset="0"/>
                <a:ea typeface="Times New Roman" panose="02020603050405020304" pitchFamily="18" charset="0"/>
                <a:cs typeface="+mn-cs"/>
              </a:rPr>
              <a:t>TỰ ĐÁNH GIÁ CUỐI HỌC KÌ II</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Pentagon 2"/>
          <p:cNvSpPr/>
          <p:nvPr/>
        </p:nvSpPr>
        <p:spPr>
          <a:xfrm>
            <a:off x="442458" y="1293041"/>
            <a:ext cx="5268794" cy="733383"/>
          </a:xfrm>
          <a:prstGeom prst="homePlate">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70C0"/>
                </a:solidFill>
                <a:effectLst/>
                <a:uLnTx/>
                <a:uFillTx/>
                <a:latin typeface="Times New Roman" panose="02020603050405020304" pitchFamily="18" charset="0"/>
                <a:ea typeface="Times New Roman" panose="02020603050405020304" pitchFamily="18" charset="0"/>
                <a:cs typeface="+mn-cs"/>
              </a:rPr>
              <a:t>II. Tự đánh giá cuối học kì II</a:t>
            </a:r>
            <a:endParaRPr kumimoji="0" lang="en-US" sz="2400" b="0" i="0" u="none" strike="noStrike" kern="1200" cap="none" spc="0" normalizeH="0" baseline="0" noProof="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5" name="Pentagon 4"/>
          <p:cNvSpPr/>
          <p:nvPr/>
        </p:nvSpPr>
        <p:spPr>
          <a:xfrm>
            <a:off x="835352" y="3561539"/>
            <a:ext cx="4484755" cy="1244184"/>
          </a:xfrm>
          <a:prstGeom prst="homePlate">
            <a:avLst>
              <a:gd name="adj" fmla="val 32517"/>
            </a:avLst>
          </a:prstGeom>
          <a:solidFill>
            <a:schemeClr val="accent4">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rgbClr val="0D0D0D"/>
                </a:solidFill>
                <a:latin typeface="Times New Roman" panose="02020603050405020304" pitchFamily="18" charset="0"/>
                <a:ea typeface="Times New Roman" panose="02020603050405020304" pitchFamily="18" charset="0"/>
              </a:rPr>
              <a:t>Câu</a:t>
            </a:r>
            <a:r>
              <a:rPr lang="en-US" sz="3200" b="1" dirty="0">
                <a:solidFill>
                  <a:srgbClr val="0D0D0D"/>
                </a:solidFill>
                <a:latin typeface="Times New Roman" panose="02020603050405020304" pitchFamily="18" charset="0"/>
                <a:ea typeface="Times New Roman" panose="02020603050405020304" pitchFamily="18" charset="0"/>
              </a:rPr>
              <a:t> 10</a:t>
            </a:r>
            <a:r>
              <a:rPr lang="en-US" sz="3200" dirty="0">
                <a:solidFill>
                  <a:srgbClr val="0D0D0D"/>
                </a:solidFill>
                <a:latin typeface="Times New Roman" panose="02020603050405020304" pitchFamily="18" charset="0"/>
                <a:ea typeface="Times New Roman" panose="02020603050405020304" pitchFamily="18" charset="0"/>
              </a:rPr>
              <a:t>: 02 </a:t>
            </a:r>
            <a:r>
              <a:rPr lang="en-US" sz="3200" dirty="0" err="1">
                <a:solidFill>
                  <a:srgbClr val="0D0D0D"/>
                </a:solidFill>
                <a:latin typeface="Times New Roman" panose="02020603050405020304" pitchFamily="18" charset="0"/>
                <a:ea typeface="Times New Roman" panose="02020603050405020304" pitchFamily="18" charset="0"/>
              </a:rPr>
              <a:t>lí</a:t>
            </a:r>
            <a:r>
              <a:rPr lang="en-US" sz="3200" dirty="0">
                <a:solidFill>
                  <a:srgbClr val="0D0D0D"/>
                </a:solidFill>
                <a:latin typeface="Times New Roman" panose="02020603050405020304" pitchFamily="18" charset="0"/>
                <a:ea typeface="Times New Roman" panose="02020603050405020304" pitchFamily="18" charset="0"/>
              </a:rPr>
              <a:t> do </a:t>
            </a:r>
            <a:r>
              <a:rPr lang="en-US" sz="3200" dirty="0" err="1">
                <a:solidFill>
                  <a:srgbClr val="0D0D0D"/>
                </a:solidFill>
                <a:latin typeface="Times New Roman" panose="02020603050405020304" pitchFamily="18" charset="0"/>
                <a:ea typeface="Times New Roman" panose="02020603050405020304" pitchFamily="18" charset="0"/>
              </a:rPr>
              <a:t>được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xác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định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trong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câu</a:t>
            </a:r>
            <a:r>
              <a:rPr lang="en-US" sz="3200" dirty="0">
                <a:solidFill>
                  <a:srgbClr val="0D0D0D"/>
                </a:solidFill>
                <a:latin typeface="Times New Roman" panose="02020603050405020304" pitchFamily="18" charset="0"/>
                <a:ea typeface="Times New Roman" panose="02020603050405020304" pitchFamily="18" charset="0"/>
              </a:rPr>
              <a:t> 9 </a:t>
            </a:r>
            <a:r>
              <a:rPr lang="en-US" sz="3200" dirty="0" err="1">
                <a:solidFill>
                  <a:srgbClr val="0D0D0D"/>
                </a:solidFill>
                <a:latin typeface="Times New Roman" panose="02020603050405020304" pitchFamily="18" charset="0"/>
                <a:ea typeface="Times New Roman" panose="02020603050405020304" pitchFamily="18" charset="0"/>
              </a:rPr>
              <a:t>là</a:t>
            </a:r>
            <a:r>
              <a:rPr lang="en-US" sz="3200" dirty="0">
                <a:solidFill>
                  <a:srgbClr val="0D0D0D"/>
                </a:solidFill>
                <a:latin typeface="Times New Roman" panose="02020603050405020304" pitchFamily="18" charset="0"/>
                <a:ea typeface="Times New Roman" panose="02020603050405020304" pitchFamily="18" charset="0"/>
              </a:rPr>
              <a:t>:</a:t>
            </a:r>
            <a:endParaRPr lang="en-US" sz="3200" dirty="0"/>
          </a:p>
        </p:txBody>
      </p:sp>
      <p:sp>
        <p:nvSpPr>
          <p:cNvPr id="7" name="Flowchart: Display 6"/>
          <p:cNvSpPr/>
          <p:nvPr/>
        </p:nvSpPr>
        <p:spPr>
          <a:xfrm>
            <a:off x="5271265" y="1786051"/>
            <a:ext cx="5961041" cy="3750239"/>
          </a:xfrm>
          <a:prstGeom prst="flowChartDisplay">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Aft>
                <a:spcPts val="0"/>
              </a:spcAft>
              <a:buSzPts val="1400"/>
            </a:pPr>
            <a:r>
              <a:rPr lang="en-US" sz="2800" dirty="0" err="1" smtClean="0">
                <a:solidFill>
                  <a:srgbClr val="0D0D0D"/>
                </a:solidFill>
                <a:latin typeface="Times New Roman" panose="02020603050405020304" pitchFamily="18" charset="0"/>
                <a:ea typeface="Times New Roman" panose="02020603050405020304" pitchFamily="18" charset="0"/>
              </a:rPr>
              <a:t>Các</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loài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vật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sản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phẩm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tuyệt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tự</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nhiên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tiến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hoá</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hàng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triệu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năm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cạn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smtClean="0">
                <a:solidFill>
                  <a:srgbClr val="0D0D0D"/>
                </a:solidFill>
                <a:latin typeface="Times New Roman" panose="02020603050405020304" pitchFamily="18" charset="0"/>
                <a:ea typeface="Times New Roman" panose="02020603050405020304" pitchFamily="18" charset="0"/>
              </a:rPr>
              <a:t>kiệt</a:t>
            </a:r>
            <a:r>
              <a:rPr lang="en-US" sz="2800" dirty="0" smtClean="0">
                <a:solidFill>
                  <a:srgbClr val="0D0D0D"/>
                </a:solidFill>
                <a:latin typeface="Times New Roman" panose="02020603050405020304" pitchFamily="18" charset="0"/>
                <a:ea typeface="Times New Roman" panose="02020603050405020304" pitchFamily="18" charset="0"/>
              </a:rPr>
              <a:t>.</a:t>
            </a:r>
            <a:endParaRPr lang="en-US" sz="2800" dirty="0" smtClean="0">
              <a:latin typeface="Times New Roman" panose="02020603050405020304" pitchFamily="18" charset="0"/>
              <a:ea typeface="Times New Roman" panose="02020603050405020304" pitchFamily="18" charset="0"/>
            </a:endParaRPr>
          </a:p>
          <a:p>
            <a:r>
              <a:rPr lang="en-US" sz="2800" dirty="0" err="1" smtClean="0">
                <a:solidFill>
                  <a:srgbClr val="0D0D0D"/>
                </a:solidFill>
                <a:latin typeface="Times New Roman" panose="02020603050405020304" pitchFamily="18" charset="0"/>
                <a:ea typeface="Times New Roman" panose="02020603050405020304" pitchFamily="18" charset="0"/>
              </a:rPr>
              <a:t>Bảo</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smtClean="0">
                <a:solidFill>
                  <a:srgbClr val="0D0D0D"/>
                </a:solidFill>
                <a:latin typeface="Times New Roman" panose="02020603050405020304" pitchFamily="18" charset="0"/>
                <a:ea typeface="Times New Roman" panose="02020603050405020304" pitchFamily="18" charset="0"/>
              </a:rPr>
              <a:t>tồn</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smtClean="0">
                <a:solidFill>
                  <a:srgbClr val="0D0D0D"/>
                </a:solidFill>
                <a:latin typeface="Times New Roman" panose="02020603050405020304" pitchFamily="18" charset="0"/>
                <a:ea typeface="Times New Roman" panose="02020603050405020304" pitchFamily="18" charset="0"/>
              </a:rPr>
              <a:t>các</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smtClean="0">
                <a:solidFill>
                  <a:srgbClr val="0D0D0D"/>
                </a:solidFill>
                <a:latin typeface="Times New Roman" panose="02020603050405020304" pitchFamily="18" charset="0"/>
                <a:ea typeface="Times New Roman" panose="02020603050405020304" pitchFamily="18" charset="0"/>
              </a:rPr>
              <a:t>loài</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smtClean="0">
                <a:solidFill>
                  <a:srgbClr val="0D0D0D"/>
                </a:solidFill>
                <a:latin typeface="Times New Roman" panose="02020603050405020304" pitchFamily="18" charset="0"/>
                <a:ea typeface="Times New Roman" panose="02020603050405020304" pitchFamily="18" charset="0"/>
              </a:rPr>
              <a:t>động</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smtClean="0">
                <a:solidFill>
                  <a:srgbClr val="0D0D0D"/>
                </a:solidFill>
                <a:latin typeface="Times New Roman" panose="02020603050405020304" pitchFamily="18" charset="0"/>
                <a:ea typeface="Times New Roman" panose="02020603050405020304" pitchFamily="18" charset="0"/>
              </a:rPr>
              <a:t>vật</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smtClean="0">
                <a:solidFill>
                  <a:srgbClr val="0D0D0D"/>
                </a:solidFill>
                <a:latin typeface="Times New Roman" panose="02020603050405020304" pitchFamily="18" charset="0"/>
                <a:ea typeface="Times New Roman" panose="02020603050405020304" pitchFamily="18" charset="0"/>
              </a:rPr>
              <a:t>hoang</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smtClean="0">
                <a:solidFill>
                  <a:srgbClr val="0D0D0D"/>
                </a:solidFill>
                <a:latin typeface="Times New Roman" panose="02020603050405020304" pitchFamily="18" charset="0"/>
                <a:ea typeface="Times New Roman" panose="02020603050405020304" pitchFamily="18" charset="0"/>
              </a:rPr>
              <a:t>dã</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smtClean="0">
                <a:solidFill>
                  <a:srgbClr val="0D0D0D"/>
                </a:solidFill>
                <a:latin typeface="Times New Roman" panose="02020603050405020304" pitchFamily="18" charset="0"/>
                <a:ea typeface="Times New Roman" panose="02020603050405020304" pitchFamily="18" charset="0"/>
              </a:rPr>
              <a:t>quý</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smtClean="0">
                <a:solidFill>
                  <a:srgbClr val="0D0D0D"/>
                </a:solidFill>
                <a:latin typeface="Times New Roman" panose="02020603050405020304" pitchFamily="18" charset="0"/>
                <a:ea typeface="Times New Roman" panose="02020603050405020304" pitchFamily="18" charset="0"/>
              </a:rPr>
              <a:t>hiếm</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smtClean="0">
                <a:solidFill>
                  <a:srgbClr val="0D0D0D"/>
                </a:solidFill>
                <a:latin typeface="Times New Roman" panose="02020603050405020304" pitchFamily="18" charset="0"/>
                <a:ea typeface="Times New Roman" panose="02020603050405020304" pitchFamily="18" charset="0"/>
              </a:rPr>
              <a:t>còn</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smtClean="0">
                <a:solidFill>
                  <a:srgbClr val="0D0D0D"/>
                </a:solidFill>
                <a:latin typeface="Times New Roman" panose="02020603050405020304" pitchFamily="18" charset="0"/>
                <a:ea typeface="Times New Roman" panose="02020603050405020304" pitchFamily="18" charset="0"/>
              </a:rPr>
              <a:t>để</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smtClean="0">
                <a:solidFill>
                  <a:srgbClr val="0D0D0D"/>
                </a:solidFill>
                <a:latin typeface="Times New Roman" panose="02020603050405020304" pitchFamily="18" charset="0"/>
                <a:ea typeface="Times New Roman" panose="02020603050405020304" pitchFamily="18" charset="0"/>
              </a:rPr>
              <a:t>duy</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smtClean="0">
                <a:solidFill>
                  <a:srgbClr val="0D0D0D"/>
                </a:solidFill>
                <a:latin typeface="Times New Roman" panose="02020603050405020304" pitchFamily="18" charset="0"/>
                <a:ea typeface="Times New Roman" panose="02020603050405020304" pitchFamily="18" charset="0"/>
              </a:rPr>
              <a:t>trì</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smtClean="0">
                <a:solidFill>
                  <a:srgbClr val="0D0D0D"/>
                </a:solidFill>
                <a:latin typeface="Times New Roman" panose="02020603050405020304" pitchFamily="18" charset="0"/>
                <a:ea typeface="Times New Roman" panose="02020603050405020304" pitchFamily="18" charset="0"/>
              </a:rPr>
              <a:t>sự</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smtClean="0">
                <a:solidFill>
                  <a:srgbClr val="0D0D0D"/>
                </a:solidFill>
                <a:latin typeface="Times New Roman" panose="02020603050405020304" pitchFamily="18" charset="0"/>
                <a:ea typeface="Times New Roman" panose="02020603050405020304" pitchFamily="18" charset="0"/>
              </a:rPr>
              <a:t>cân</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smtClean="0">
                <a:solidFill>
                  <a:srgbClr val="0D0D0D"/>
                </a:solidFill>
                <a:latin typeface="Times New Roman" panose="02020603050405020304" pitchFamily="18" charset="0"/>
                <a:ea typeface="Times New Roman" panose="02020603050405020304" pitchFamily="18" charset="0"/>
              </a:rPr>
              <a:t>bằng</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smtClean="0">
                <a:solidFill>
                  <a:srgbClr val="0D0D0D"/>
                </a:solidFill>
                <a:latin typeface="Times New Roman" panose="02020603050405020304" pitchFamily="18" charset="0"/>
                <a:ea typeface="Times New Roman" panose="02020603050405020304" pitchFamily="18" charset="0"/>
              </a:rPr>
              <a:t>của</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smtClean="0">
                <a:solidFill>
                  <a:srgbClr val="0D0D0D"/>
                </a:solidFill>
                <a:latin typeface="Times New Roman" panose="02020603050405020304" pitchFamily="18" charset="0"/>
                <a:ea typeface="Times New Roman" panose="02020603050405020304" pitchFamily="18" charset="0"/>
              </a:rPr>
              <a:t>hệ</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smtClean="0">
                <a:solidFill>
                  <a:srgbClr val="0D0D0D"/>
                </a:solidFill>
                <a:latin typeface="Times New Roman" panose="02020603050405020304" pitchFamily="18" charset="0"/>
                <a:ea typeface="Times New Roman" panose="02020603050405020304" pitchFamily="18" charset="0"/>
              </a:rPr>
              <a:t>sinh</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smtClean="0">
                <a:solidFill>
                  <a:srgbClr val="0D0D0D"/>
                </a:solidFill>
                <a:latin typeface="Times New Roman" panose="02020603050405020304" pitchFamily="18" charset="0"/>
                <a:ea typeface="Times New Roman" panose="02020603050405020304" pitchFamily="18" charset="0"/>
              </a:rPr>
              <a:t>thái</a:t>
            </a:r>
            <a:r>
              <a:rPr lang="en-US" sz="2800" dirty="0" smtClean="0">
                <a:solidFill>
                  <a:srgbClr val="0D0D0D"/>
                </a:solidFill>
                <a:latin typeface="Times New Roman" panose="02020603050405020304" pitchFamily="18" charset="0"/>
                <a:ea typeface="Times New Roman" panose="02020603050405020304" pitchFamily="18" charset="0"/>
              </a:rPr>
              <a:t>.</a:t>
            </a:r>
            <a:endParaRPr lang="en-US" sz="2800" dirty="0"/>
          </a:p>
        </p:txBody>
      </p:sp>
      <p:sp>
        <p:nvSpPr>
          <p:cNvPr id="10" name="Oval 9"/>
          <p:cNvSpPr/>
          <p:nvPr/>
        </p:nvSpPr>
        <p:spPr>
          <a:xfrm>
            <a:off x="6130974" y="1987616"/>
            <a:ext cx="161527" cy="1559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6148464" y="3938829"/>
            <a:ext cx="161527" cy="1559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0648082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3256182" y="0"/>
            <a:ext cx="5666936" cy="548099"/>
          </a:xfrm>
          <a:prstGeom prst="rect">
            <a:avLst/>
          </a:prstGeom>
        </p:spPr>
        <p:txBody>
          <a:bodyPr wrap="none">
            <a:spAutoFit/>
          </a:bodyPr>
          <a:lstStyle/>
          <a:p>
            <a:pPr marL="22860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highlight>
                  <a:srgbClr val="FFFF00"/>
                </a:highlight>
                <a:uLnTx/>
                <a:uFillTx/>
                <a:latin typeface="Times New Roman" panose="02020603050405020304" pitchFamily="18" charset="0"/>
                <a:ea typeface="Times New Roman" panose="02020603050405020304" pitchFamily="18" charset="0"/>
                <a:cs typeface="+mn-cs"/>
              </a:rPr>
              <a:t>TỰ ĐÁNH GIÁ CUỐI HỌC KÌ II</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Pentagon 2"/>
          <p:cNvSpPr/>
          <p:nvPr/>
        </p:nvSpPr>
        <p:spPr>
          <a:xfrm>
            <a:off x="442458" y="1293041"/>
            <a:ext cx="5268794" cy="733383"/>
          </a:xfrm>
          <a:prstGeom prst="homePlate">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70C0"/>
                </a:solidFill>
                <a:effectLst/>
                <a:uLnTx/>
                <a:uFillTx/>
                <a:latin typeface="Times New Roman" panose="02020603050405020304" pitchFamily="18" charset="0"/>
                <a:ea typeface="Times New Roman" panose="02020603050405020304" pitchFamily="18" charset="0"/>
                <a:cs typeface="+mn-cs"/>
              </a:rPr>
              <a:t>II. Tự đánh giá cuối học kì II</a:t>
            </a:r>
            <a:endParaRPr kumimoji="0" lang="en-US" sz="2400" b="0" i="0" u="none" strike="noStrike" kern="1200" cap="none" spc="0" normalizeH="0" baseline="0" noProof="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5470513" y="1811078"/>
            <a:ext cx="2082045" cy="587853"/>
          </a:xfrm>
          <a:prstGeom prst="rect">
            <a:avLst/>
          </a:prstGeom>
        </p:spPr>
        <p:txBody>
          <a:bodyPr wrap="none">
            <a:spAutoFit/>
          </a:bodyPr>
          <a:lstStyle/>
          <a:p>
            <a:pPr>
              <a:lnSpc>
                <a:spcPct val="115000"/>
              </a:lnSpc>
              <a:spcAft>
                <a:spcPts val="0"/>
              </a:spcAft>
            </a:pPr>
            <a:r>
              <a:rPr lang="en-US" sz="2800" b="1" dirty="0" err="1">
                <a:solidFill>
                  <a:srgbClr val="0070C0"/>
                </a:solidFill>
                <a:latin typeface="Times New Roman" panose="02020603050405020304" pitchFamily="18" charset="0"/>
                <a:ea typeface="Times New Roman" panose="02020603050405020304" pitchFamily="18" charset="0"/>
              </a:rPr>
              <a:t>Phần</a:t>
            </a:r>
            <a:r>
              <a:rPr lang="en-US" sz="2800" b="1" dirty="0">
                <a:solidFill>
                  <a:srgbClr val="0070C0"/>
                </a:solidFill>
                <a:latin typeface="Times New Roman" panose="02020603050405020304" pitchFamily="18" charset="0"/>
                <a:ea typeface="Times New Roman" panose="02020603050405020304" pitchFamily="18" charset="0"/>
              </a:rPr>
              <a:t> 2: </a:t>
            </a:r>
            <a:r>
              <a:rPr lang="en-US" sz="2800" b="1" dirty="0" err="1">
                <a:solidFill>
                  <a:srgbClr val="0070C0"/>
                </a:solidFill>
                <a:latin typeface="Times New Roman" panose="02020603050405020304" pitchFamily="18" charset="0"/>
                <a:ea typeface="Times New Roman" panose="02020603050405020304" pitchFamily="18" charset="0"/>
              </a:rPr>
              <a:t>Viết</a:t>
            </a:r>
            <a:endParaRPr lang="en-US" sz="2800" dirty="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916431" y="2253605"/>
            <a:ext cx="10516020" cy="587853"/>
          </a:xfrm>
          <a:prstGeom prst="rect">
            <a:avLst/>
          </a:prstGeom>
        </p:spPr>
        <p:txBody>
          <a:bodyPr wrap="none">
            <a:spAutoFit/>
          </a:bodyPr>
          <a:lstStyle/>
          <a:p>
            <a:pPr>
              <a:lnSpc>
                <a:spcPct val="115000"/>
              </a:lnSpc>
              <a:spcAft>
                <a:spcPts val="1200"/>
              </a:spcAft>
            </a:pPr>
            <a:r>
              <a:rPr lang="en-US" sz="2800" dirty="0" err="1">
                <a:solidFill>
                  <a:srgbClr val="0D0D0D"/>
                </a:solidFill>
                <a:latin typeface="Times New Roman" panose="02020603050405020304" pitchFamily="18" charset="0"/>
                <a:ea typeface="Times New Roman" panose="02020603050405020304" pitchFamily="18" charset="0"/>
              </a:rPr>
              <a:t>Chọn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hai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sau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thành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bài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ngắn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khoảng</a:t>
            </a:r>
            <a:r>
              <a:rPr lang="en-US" sz="2800" dirty="0">
                <a:solidFill>
                  <a:srgbClr val="0D0D0D"/>
                </a:solidFill>
                <a:latin typeface="Times New Roman" panose="02020603050405020304" pitchFamily="18" charset="0"/>
                <a:ea typeface="Times New Roman" panose="02020603050405020304" pitchFamily="18" charset="0"/>
              </a:rPr>
              <a:t> 2 </a:t>
            </a:r>
            <a:r>
              <a:rPr lang="en-US" sz="2800" dirty="0" err="1">
                <a:solidFill>
                  <a:srgbClr val="0D0D0D"/>
                </a:solidFill>
                <a:latin typeface="Times New Roman" panose="02020603050405020304" pitchFamily="18" charset="0"/>
                <a:ea typeface="Times New Roman" panose="02020603050405020304" pitchFamily="18" charset="0"/>
              </a:rPr>
              <a:t>trang</a:t>
            </a:r>
            <a:r>
              <a:rPr lang="en-US" sz="2800" dirty="0">
                <a:solidFill>
                  <a:srgbClr val="0D0D0D"/>
                </a:solidFill>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12" name="Oval 11"/>
          <p:cNvSpPr/>
          <p:nvPr/>
        </p:nvSpPr>
        <p:spPr>
          <a:xfrm>
            <a:off x="796509" y="3552669"/>
            <a:ext cx="1901720" cy="1723869"/>
          </a:xfrm>
          <a:prstGeom prst="ellipse">
            <a:avLst/>
          </a:prstGeom>
          <a:solidFill>
            <a:schemeClr val="accent4"/>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smtClean="0">
                <a:solidFill>
                  <a:schemeClr val="tx1"/>
                </a:solidFill>
                <a:latin typeface="Times New Roman" panose="02020603050405020304" pitchFamily="18" charset="0"/>
                <a:cs typeface="Times New Roman" panose="02020603050405020304" pitchFamily="18" charset="0"/>
              </a:rPr>
              <a:t>Đề</a:t>
            </a:r>
            <a:r>
              <a:rPr lang="en-US" sz="3600" dirty="0" smtClean="0">
                <a:solidFill>
                  <a:schemeClr val="tx1"/>
                </a:solidFill>
                <a:latin typeface="Times New Roman" panose="02020603050405020304" pitchFamily="18" charset="0"/>
                <a:cs typeface="Times New Roman" panose="02020603050405020304" pitchFamily="18" charset="0"/>
              </a:rPr>
              <a:t> 1</a:t>
            </a:r>
            <a:endParaRPr lang="en-US" sz="3600" dirty="0">
              <a:solidFill>
                <a:schemeClr val="tx1"/>
              </a:solidFill>
              <a:latin typeface="Times New Roman" panose="02020603050405020304" pitchFamily="18" charset="0"/>
              <a:cs typeface="Times New Roman" panose="02020603050405020304" pitchFamily="18" charset="0"/>
            </a:endParaRPr>
          </a:p>
        </p:txBody>
      </p:sp>
      <p:sp>
        <p:nvSpPr>
          <p:cNvPr id="16" name="Chevron 15"/>
          <p:cNvSpPr/>
          <p:nvPr/>
        </p:nvSpPr>
        <p:spPr>
          <a:xfrm>
            <a:off x="2698229" y="3715892"/>
            <a:ext cx="757237" cy="1397422"/>
          </a:xfrm>
          <a:prstGeom prst="chevron">
            <a:avLst/>
          </a:prstGeom>
          <a:solidFill>
            <a:schemeClr val="accent4"/>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Flowchart: Alternate Process 16"/>
          <p:cNvSpPr/>
          <p:nvPr/>
        </p:nvSpPr>
        <p:spPr>
          <a:xfrm>
            <a:off x="3686174" y="2841458"/>
            <a:ext cx="6673988" cy="3106007"/>
          </a:xfrm>
          <a:prstGeom prst="flowChartAlternateProcess">
            <a:avLst/>
          </a:prstGeom>
          <a:solidFill>
            <a:schemeClr val="accent4">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en-US" sz="3200">
                <a:solidFill>
                  <a:srgbClr val="0D0D0D"/>
                </a:solidFill>
                <a:latin typeface="Times New Roman" panose="02020603050405020304" pitchFamily="18" charset="0"/>
                <a:ea typeface="Times New Roman" panose="02020603050405020304" pitchFamily="18" charset="0"/>
              </a:rPr>
              <a:t>Giới thiệu một nhân vật có tấm lòng nhân hậu trong các văn bản truyện đã học ở Ngữ văn 6, tập 2 và nêu lí do vì sao em thích nhân vật này.</a:t>
            </a:r>
            <a:endParaRPr lang="en-US" sz="32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78959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0"/>
                                        <p:tgtEl>
                                          <p:spTgt spid="1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left)">
                                      <p:cBhvr>
                                        <p:cTn id="10" dur="5000"/>
                                        <p:tgtEl>
                                          <p:spTgt spid="16"/>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wipe(left)">
                                      <p:cBhvr>
                                        <p:cTn id="13" dur="5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6" grpId="0" animBg="1"/>
      <p:bldP spid="1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7" name="Rectangle 6"/>
          <p:cNvSpPr/>
          <p:nvPr/>
        </p:nvSpPr>
        <p:spPr>
          <a:xfrm>
            <a:off x="1611593" y="93460"/>
            <a:ext cx="991316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ÔN TẬP KĨ NĂNG ĐỌC – VIẾT- NÓI VÀ NGHE – TIẾNG VIỆT</a:t>
            </a:r>
          </a:p>
        </p:txBody>
      </p:sp>
      <p:sp>
        <p:nvSpPr>
          <p:cNvPr id="3" name="Rectangle 2"/>
          <p:cNvSpPr/>
          <p:nvPr/>
        </p:nvSpPr>
        <p:spPr>
          <a:xfrm>
            <a:off x="442458" y="1256813"/>
            <a:ext cx="7276351" cy="658642"/>
          </a:xfrm>
          <a:prstGeom prst="rect">
            <a:avLst/>
          </a:prstGeom>
        </p:spPr>
        <p:txBody>
          <a:bodyPr wrap="none">
            <a:spAutoFit/>
          </a:bodyPr>
          <a:lstStyle/>
          <a:p>
            <a:pPr algn="just">
              <a:lnSpc>
                <a:spcPct val="115000"/>
              </a:lnSpc>
              <a:spcAft>
                <a:spcPts val="0"/>
              </a:spcAft>
            </a:pPr>
            <a:r>
              <a:rPr lang="en-US" sz="3200" b="1"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3200" b="1"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4: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Hoàn</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thành</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theo</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Phiếu</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tập</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sau</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499684130"/>
              </p:ext>
            </p:extLst>
          </p:nvPr>
        </p:nvGraphicFramePr>
        <p:xfrm>
          <a:off x="660400" y="1951175"/>
          <a:ext cx="10858500" cy="4486656"/>
        </p:xfrm>
        <a:graphic>
          <a:graphicData uri="http://schemas.openxmlformats.org/drawingml/2006/table">
            <a:tbl>
              <a:tblPr firstRow="1" firstCol="1" bandRow="1"/>
              <a:tblGrid>
                <a:gridCol w="1726720">
                  <a:extLst>
                    <a:ext uri="{9D8B030D-6E8A-4147-A177-3AD203B41FA5}">
                      <a16:colId xmlns:a16="http://schemas.microsoft.com/office/drawing/2014/main" xmlns="" val="885107860"/>
                    </a:ext>
                  </a:extLst>
                </a:gridCol>
                <a:gridCol w="2185424">
                  <a:extLst>
                    <a:ext uri="{9D8B030D-6E8A-4147-A177-3AD203B41FA5}">
                      <a16:colId xmlns:a16="http://schemas.microsoft.com/office/drawing/2014/main" xmlns="" val="274986721"/>
                    </a:ext>
                  </a:extLst>
                </a:gridCol>
                <a:gridCol w="3473178">
                  <a:extLst>
                    <a:ext uri="{9D8B030D-6E8A-4147-A177-3AD203B41FA5}">
                      <a16:colId xmlns:a16="http://schemas.microsoft.com/office/drawing/2014/main" xmlns="" val="1407514440"/>
                    </a:ext>
                  </a:extLst>
                </a:gridCol>
                <a:gridCol w="3473178">
                  <a:extLst>
                    <a:ext uri="{9D8B030D-6E8A-4147-A177-3AD203B41FA5}">
                      <a16:colId xmlns:a16="http://schemas.microsoft.com/office/drawing/2014/main" xmlns="" val="387649610"/>
                    </a:ext>
                  </a:extLst>
                </a:gridCol>
              </a:tblGrid>
              <a:tr h="0">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Thể loại</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Tập</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Các văn bản </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Sự khác biệt về </a:t>
                      </a:r>
                      <a:r>
                        <a:rPr lang="en-US" sz="32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đặc điểm hình thức</a:t>
                      </a: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của thể loại ở hai tập sách</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023779841"/>
                  </a:ext>
                </a:extLst>
              </a:tr>
              <a:tr h="0">
                <a:tc rowSpan="2">
                  <a:txBody>
                    <a:bodyPr/>
                    <a:lstStyle/>
                    <a:p>
                      <a:pPr algn="just">
                        <a:lnSpc>
                          <a:spcPct val="115000"/>
                        </a:lnSpc>
                        <a:spcAft>
                          <a:spcPts val="0"/>
                        </a:spcAft>
                      </a:pPr>
                      <a:r>
                        <a:rPr lang="en-US" sz="32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Truyện</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Tập 1 </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34318845"/>
                  </a:ext>
                </a:extLst>
              </a:tr>
              <a:tr h="0">
                <a:tc vMerge="1">
                  <a:txBody>
                    <a:bodyPr/>
                    <a:lstStyle/>
                    <a:p>
                      <a:endParaRPr lang="en-US"/>
                    </a:p>
                  </a:txBody>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Tập 2</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571602063"/>
                  </a:ext>
                </a:extLst>
              </a:tr>
              <a:tr h="0">
                <a:tc rowSpan="2">
                  <a:txBody>
                    <a:bodyPr/>
                    <a:lstStyle/>
                    <a:p>
                      <a:pPr algn="just">
                        <a:lnSpc>
                          <a:spcPct val="115000"/>
                        </a:lnSpc>
                        <a:spcAft>
                          <a:spcPts val="0"/>
                        </a:spcAft>
                      </a:pPr>
                      <a:r>
                        <a:rPr lang="en-US" sz="32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Thơ</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Tập 1 </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150221755"/>
                  </a:ext>
                </a:extLst>
              </a:tr>
              <a:tr h="0">
                <a:tc vMerge="1">
                  <a:txBody>
                    <a:bodyPr/>
                    <a:lstStyle/>
                    <a:p>
                      <a:endParaRPr lang="en-US"/>
                    </a:p>
                  </a:txBody>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Tập 2</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779012661"/>
                  </a:ext>
                </a:extLst>
              </a:tr>
            </a:tbl>
          </a:graphicData>
        </a:graphic>
      </p:graphicFrame>
    </p:spTree>
    <p:extLst>
      <p:ext uri="{BB962C8B-B14F-4D97-AF65-F5344CB8AC3E}">
        <p14:creationId xmlns:p14="http://schemas.microsoft.com/office/powerpoint/2010/main" val="287057049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3256182" y="0"/>
            <a:ext cx="5666936" cy="548099"/>
          </a:xfrm>
          <a:prstGeom prst="rect">
            <a:avLst/>
          </a:prstGeom>
        </p:spPr>
        <p:txBody>
          <a:bodyPr wrap="none">
            <a:spAutoFit/>
          </a:bodyPr>
          <a:lstStyle/>
          <a:p>
            <a:pPr marL="22860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highlight>
                  <a:srgbClr val="FFFF00"/>
                </a:highlight>
                <a:uLnTx/>
                <a:uFillTx/>
                <a:latin typeface="Times New Roman" panose="02020603050405020304" pitchFamily="18" charset="0"/>
                <a:ea typeface="Times New Roman" panose="02020603050405020304" pitchFamily="18" charset="0"/>
                <a:cs typeface="+mn-cs"/>
              </a:rPr>
              <a:t>TỰ ĐÁNH GIÁ CUỐI HỌC KÌ II</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Pentagon 2"/>
          <p:cNvSpPr/>
          <p:nvPr/>
        </p:nvSpPr>
        <p:spPr>
          <a:xfrm>
            <a:off x="442458" y="1293041"/>
            <a:ext cx="5268794" cy="733383"/>
          </a:xfrm>
          <a:prstGeom prst="homePlate">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70C0"/>
                </a:solidFill>
                <a:effectLst/>
                <a:uLnTx/>
                <a:uFillTx/>
                <a:latin typeface="Times New Roman" panose="02020603050405020304" pitchFamily="18" charset="0"/>
                <a:ea typeface="Times New Roman" panose="02020603050405020304" pitchFamily="18" charset="0"/>
                <a:cs typeface="+mn-cs"/>
              </a:rPr>
              <a:t>II. Tự đánh giá cuối học kì II</a:t>
            </a:r>
            <a:endParaRPr kumimoji="0" lang="en-US" sz="2400" b="0" i="0" u="none" strike="noStrike" kern="1200" cap="none" spc="0" normalizeH="0" baseline="0" noProof="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5470513" y="1811078"/>
            <a:ext cx="2082045"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Phần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916431" y="2253605"/>
            <a:ext cx="10516020"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Chọn</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một</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trong</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hai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đề</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sau</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để</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viết</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thành</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bài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văn</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ngắn</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khoảng</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2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trang</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2" name="Oval 11"/>
          <p:cNvSpPr/>
          <p:nvPr/>
        </p:nvSpPr>
        <p:spPr>
          <a:xfrm>
            <a:off x="796509" y="3552669"/>
            <a:ext cx="1901720" cy="1723869"/>
          </a:xfrm>
          <a:prstGeom prst="ellipse">
            <a:avLst/>
          </a:prstGeom>
          <a:solidFill>
            <a:schemeClr val="accent4"/>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Đề</a:t>
            </a:r>
            <a:r>
              <a:rPr kumimoji="0" lang="en-US" sz="36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2</a:t>
            </a: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6" name="Chevron 15"/>
          <p:cNvSpPr/>
          <p:nvPr/>
        </p:nvSpPr>
        <p:spPr>
          <a:xfrm>
            <a:off x="2698229" y="3715892"/>
            <a:ext cx="757237" cy="1397422"/>
          </a:xfrm>
          <a:prstGeom prst="chevron">
            <a:avLst/>
          </a:prstGeom>
          <a:solidFill>
            <a:schemeClr val="accent4"/>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lowchart: Alternate Process 16"/>
          <p:cNvSpPr/>
          <p:nvPr/>
        </p:nvSpPr>
        <p:spPr>
          <a:xfrm>
            <a:off x="3686173" y="2841458"/>
            <a:ext cx="7346587" cy="3106007"/>
          </a:xfrm>
          <a:prstGeom prst="flowChartAlternateProcess">
            <a:avLst/>
          </a:prstGeom>
          <a:solidFill>
            <a:schemeClr val="accent4">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en-US" sz="2800">
                <a:solidFill>
                  <a:srgbClr val="0D0D0D"/>
                </a:solidFill>
                <a:latin typeface="Times New Roman" panose="02020603050405020304" pitchFamily="18" charset="0"/>
                <a:ea typeface="Times New Roman" panose="02020603050405020304" pitchFamily="18" charset="0"/>
              </a:rPr>
              <a:t>Có ý kiến cho rằng việc nuôi chó mèo trong nhà không những không có tác dụng gì mà còn mất vệ sinh, thậm chí còn nguy hiểm. Em có tán thành với ý kiến này không? Hãy nêu ý kiến của bản thâ và đưa ra các lí lẽ, bằng chứng để làm sáng tỏ ý kiến ấy.</a:t>
            </a:r>
            <a:endParaRPr lang="en-US" sz="28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48039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0"/>
                                        <p:tgtEl>
                                          <p:spTgt spid="1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left)">
                                      <p:cBhvr>
                                        <p:cTn id="10" dur="5000"/>
                                        <p:tgtEl>
                                          <p:spTgt spid="16"/>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wipe(left)">
                                      <p:cBhvr>
                                        <p:cTn id="13" dur="5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6" grpId="0" animBg="1"/>
      <p:bldP spid="17"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3256182" y="0"/>
            <a:ext cx="5666936" cy="548099"/>
          </a:xfrm>
          <a:prstGeom prst="rect">
            <a:avLst/>
          </a:prstGeom>
        </p:spPr>
        <p:txBody>
          <a:bodyPr wrap="none">
            <a:spAutoFit/>
          </a:bodyPr>
          <a:lstStyle/>
          <a:p>
            <a:pPr marL="22860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highlight>
                  <a:srgbClr val="FFFF00"/>
                </a:highlight>
                <a:uLnTx/>
                <a:uFillTx/>
                <a:latin typeface="Times New Roman" panose="02020603050405020304" pitchFamily="18" charset="0"/>
                <a:ea typeface="Times New Roman" panose="02020603050405020304" pitchFamily="18" charset="0"/>
                <a:cs typeface="+mn-cs"/>
              </a:rPr>
              <a:t>TỰ ĐÁNH GIÁ CUỐI HỌC KÌ II</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5048627" y="698061"/>
            <a:ext cx="2082045"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Phần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535501" y="975958"/>
            <a:ext cx="1598515" cy="65864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4"/>
          </a:lnRef>
          <a:fillRef idx="2">
            <a:schemeClr val="accent4"/>
          </a:fillRef>
          <a:effectRef idx="1">
            <a:schemeClr val="accent4"/>
          </a:effectRef>
          <a:fontRef idx="minor">
            <a:schemeClr val="dk1"/>
          </a:fontRef>
        </p:style>
        <p:txBody>
          <a:bodyPr wrap="none">
            <a:spAutoFit/>
          </a:bodyPr>
          <a:lstStyle/>
          <a:p>
            <a:pPr>
              <a:lnSpc>
                <a:spcPct val="115000"/>
              </a:lnSpc>
            </a:pPr>
            <a:r>
              <a:rPr lang="en-US" sz="3200" dirty="0">
                <a:latin typeface="Times New Roman" panose="02020603050405020304" pitchFamily="18" charset="0"/>
                <a:cs typeface="Times New Roman" panose="02020603050405020304" pitchFamily="18" charset="0"/>
              </a:rPr>
              <a:t>1. </a:t>
            </a:r>
            <a:r>
              <a:rPr lang="vi-VN" sz="3200" dirty="0">
                <a:latin typeface="Times New Roman" panose="02020603050405020304" pitchFamily="18" charset="0"/>
                <a:cs typeface="Times New Roman" panose="02020603050405020304" pitchFamily="18" charset="0"/>
              </a:rPr>
              <a:t>Đề 1: </a:t>
            </a:r>
            <a:endParaRPr lang="en-US" sz="3200" dirty="0">
              <a:latin typeface="Times New Roman" panose="02020603050405020304" pitchFamily="18" charset="0"/>
              <a:cs typeface="Times New Roman" panose="02020603050405020304" pitchFamily="18" charset="0"/>
            </a:endParaRPr>
          </a:p>
        </p:txBody>
      </p:sp>
      <p:sp>
        <p:nvSpPr>
          <p:cNvPr id="7" name="Rectangle 6"/>
          <p:cNvSpPr/>
          <p:nvPr/>
        </p:nvSpPr>
        <p:spPr>
          <a:xfrm>
            <a:off x="4443412" y="1408732"/>
            <a:ext cx="2904962" cy="548099"/>
          </a:xfrm>
          <a:prstGeom prst="rect">
            <a:avLst/>
          </a:prstGeom>
        </p:spPr>
        <p:txBody>
          <a:bodyPr wrap="none">
            <a:spAutoFit/>
          </a:bodyPr>
          <a:lstStyle/>
          <a:p>
            <a:pPr>
              <a:lnSpc>
                <a:spcPct val="115000"/>
              </a:lnSpc>
            </a:pPr>
            <a:r>
              <a:rPr lang="en-US" sz="2800" b="1" dirty="0" err="1">
                <a:solidFill>
                  <a:srgbClr val="0D0D0D"/>
                </a:solidFill>
                <a:latin typeface="Times New Roman" panose="02020603050405020304" pitchFamily="18" charset="0"/>
                <a:ea typeface="MS Mincho"/>
              </a:rPr>
              <a:t>Bước</a:t>
            </a:r>
            <a:r>
              <a:rPr lang="en-US" sz="2800" b="1" dirty="0">
                <a:solidFill>
                  <a:srgbClr val="0D0D0D"/>
                </a:solidFill>
                <a:latin typeface="Times New Roman" panose="02020603050405020304" pitchFamily="18" charset="0"/>
                <a:ea typeface="MS Mincho"/>
              </a:rPr>
              <a:t> 1: </a:t>
            </a:r>
            <a:r>
              <a:rPr lang="en-US" sz="2800" b="1" dirty="0" err="1">
                <a:solidFill>
                  <a:srgbClr val="0D0D0D"/>
                </a:solidFill>
                <a:latin typeface="Times New Roman" panose="02020603050405020304" pitchFamily="18" charset="0"/>
                <a:ea typeface="MS Mincho"/>
              </a:rPr>
              <a:t>Chuẩn</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bị</a:t>
            </a:r>
            <a:endParaRPr lang="en-US" sz="2800" dirty="0">
              <a:effectLst/>
              <a:latin typeface="Times New Roman" panose="02020603050405020304" pitchFamily="18" charset="0"/>
              <a:ea typeface="Times New Roman" panose="02020603050405020304" pitchFamily="18" charset="0"/>
            </a:endParaRPr>
          </a:p>
        </p:txBody>
      </p:sp>
      <p:grpSp>
        <p:nvGrpSpPr>
          <p:cNvPr id="18" name="Group 17"/>
          <p:cNvGrpSpPr/>
          <p:nvPr/>
        </p:nvGrpSpPr>
        <p:grpSpPr>
          <a:xfrm>
            <a:off x="1891988" y="2225561"/>
            <a:ext cx="8395323" cy="3886639"/>
            <a:chOff x="2032545" y="1991344"/>
            <a:chExt cx="8395323" cy="3886639"/>
          </a:xfrm>
        </p:grpSpPr>
        <p:sp>
          <p:nvSpPr>
            <p:cNvPr id="19" name="Freeform 18"/>
            <p:cNvSpPr/>
            <p:nvPr/>
          </p:nvSpPr>
          <p:spPr>
            <a:xfrm>
              <a:off x="6096000" y="3179489"/>
              <a:ext cx="2875309" cy="499020"/>
            </a:xfrm>
            <a:custGeom>
              <a:avLst/>
              <a:gdLst/>
              <a:ahLst/>
              <a:cxnLst/>
              <a:rect l="0" t="0" r="0" b="0"/>
              <a:pathLst>
                <a:path>
                  <a:moveTo>
                    <a:pt x="0" y="0"/>
                  </a:moveTo>
                  <a:lnTo>
                    <a:pt x="0" y="249510"/>
                  </a:lnTo>
                  <a:lnTo>
                    <a:pt x="2875309" y="249510"/>
                  </a:lnTo>
                  <a:lnTo>
                    <a:pt x="2875309" y="499020"/>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sp>
        <p:sp>
          <p:nvSpPr>
            <p:cNvPr id="20" name="Freeform 19"/>
            <p:cNvSpPr/>
            <p:nvPr/>
          </p:nvSpPr>
          <p:spPr>
            <a:xfrm>
              <a:off x="6050280" y="3179489"/>
              <a:ext cx="91440" cy="499020"/>
            </a:xfrm>
            <a:custGeom>
              <a:avLst/>
              <a:gdLst/>
              <a:ahLst/>
              <a:cxnLst/>
              <a:rect l="0" t="0" r="0" b="0"/>
              <a:pathLst>
                <a:path>
                  <a:moveTo>
                    <a:pt x="45720" y="0"/>
                  </a:moveTo>
                  <a:lnTo>
                    <a:pt x="45720" y="499020"/>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sp>
        <p:sp>
          <p:nvSpPr>
            <p:cNvPr id="21" name="Freeform 20"/>
            <p:cNvSpPr/>
            <p:nvPr/>
          </p:nvSpPr>
          <p:spPr>
            <a:xfrm>
              <a:off x="3220690" y="3179489"/>
              <a:ext cx="2875309" cy="499020"/>
            </a:xfrm>
            <a:custGeom>
              <a:avLst/>
              <a:gdLst/>
              <a:ahLst/>
              <a:cxnLst/>
              <a:rect l="0" t="0" r="0" b="0"/>
              <a:pathLst>
                <a:path>
                  <a:moveTo>
                    <a:pt x="2875309" y="0"/>
                  </a:moveTo>
                  <a:lnTo>
                    <a:pt x="2875309" y="249510"/>
                  </a:lnTo>
                  <a:lnTo>
                    <a:pt x="0" y="249510"/>
                  </a:lnTo>
                  <a:lnTo>
                    <a:pt x="0" y="499020"/>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sp>
        <p:sp>
          <p:nvSpPr>
            <p:cNvPr id="23" name="Freeform 22"/>
            <p:cNvSpPr/>
            <p:nvPr/>
          </p:nvSpPr>
          <p:spPr>
            <a:xfrm>
              <a:off x="3051898" y="1991344"/>
              <a:ext cx="6088201" cy="1188144"/>
            </a:xfrm>
            <a:custGeom>
              <a:avLst/>
              <a:gdLst>
                <a:gd name="connsiteX0" fmla="*/ 0 w 2376289"/>
                <a:gd name="connsiteY0" fmla="*/ 0 h 1188144"/>
                <a:gd name="connsiteX1" fmla="*/ 2376289 w 2376289"/>
                <a:gd name="connsiteY1" fmla="*/ 0 h 1188144"/>
                <a:gd name="connsiteX2" fmla="*/ 2376289 w 2376289"/>
                <a:gd name="connsiteY2" fmla="*/ 1188144 h 1188144"/>
                <a:gd name="connsiteX3" fmla="*/ 0 w 2376289"/>
                <a:gd name="connsiteY3" fmla="*/ 1188144 h 1188144"/>
                <a:gd name="connsiteX4" fmla="*/ 0 w 2376289"/>
                <a:gd name="connsiteY4" fmla="*/ 0 h 118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89" h="1188144">
                  <a:moveTo>
                    <a:pt x="0" y="0"/>
                  </a:moveTo>
                  <a:lnTo>
                    <a:pt x="2376289" y="0"/>
                  </a:lnTo>
                  <a:lnTo>
                    <a:pt x="2376289" y="1188144"/>
                  </a:lnTo>
                  <a:lnTo>
                    <a:pt x="0" y="1188144"/>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vi-VN" sz="2800" kern="1200" dirty="0" smtClean="0">
                  <a:latin typeface="Times New Roman" panose="02020603050405020304" pitchFamily="18" charset="0"/>
                  <a:cs typeface="Times New Roman" panose="02020603050405020304" pitchFamily="18" charset="0"/>
                </a:rPr>
                <a:t>Đọc và xác định yêu cầu của đề 1 về kiểu bài, nội dung và dung lượng bài viết:</a:t>
              </a:r>
              <a:endParaRPr lang="en-US" sz="2800" kern="1200" dirty="0">
                <a:latin typeface="Times New Roman" panose="02020603050405020304" pitchFamily="18" charset="0"/>
                <a:cs typeface="Times New Roman" panose="02020603050405020304" pitchFamily="18" charset="0"/>
              </a:endParaRPr>
            </a:p>
          </p:txBody>
        </p:sp>
        <p:sp>
          <p:nvSpPr>
            <p:cNvPr id="24" name="Freeform 23"/>
            <p:cNvSpPr/>
            <p:nvPr/>
          </p:nvSpPr>
          <p:spPr>
            <a:xfrm>
              <a:off x="2032545" y="3678509"/>
              <a:ext cx="2644703" cy="2199474"/>
            </a:xfrm>
            <a:custGeom>
              <a:avLst/>
              <a:gdLst>
                <a:gd name="connsiteX0" fmla="*/ 0 w 2376289"/>
                <a:gd name="connsiteY0" fmla="*/ 0 h 1188144"/>
                <a:gd name="connsiteX1" fmla="*/ 2376289 w 2376289"/>
                <a:gd name="connsiteY1" fmla="*/ 0 h 1188144"/>
                <a:gd name="connsiteX2" fmla="*/ 2376289 w 2376289"/>
                <a:gd name="connsiteY2" fmla="*/ 1188144 h 1188144"/>
                <a:gd name="connsiteX3" fmla="*/ 0 w 2376289"/>
                <a:gd name="connsiteY3" fmla="*/ 1188144 h 1188144"/>
                <a:gd name="connsiteX4" fmla="*/ 0 w 2376289"/>
                <a:gd name="connsiteY4" fmla="*/ 0 h 118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89" h="1188144">
                  <a:moveTo>
                    <a:pt x="0" y="0"/>
                  </a:moveTo>
                  <a:lnTo>
                    <a:pt x="2376289" y="0"/>
                  </a:lnTo>
                  <a:lnTo>
                    <a:pt x="2376289" y="1188144"/>
                  </a:lnTo>
                  <a:lnTo>
                    <a:pt x="0" y="1188144"/>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3200" kern="1200" dirty="0" err="1" smtClean="0">
                  <a:latin typeface="Times New Roman" panose="02020603050405020304" pitchFamily="18" charset="0"/>
                  <a:cs typeface="Times New Roman" panose="02020603050405020304" pitchFamily="18" charset="0"/>
                </a:rPr>
                <a:t>Đề</a:t>
              </a:r>
              <a:r>
                <a:rPr lang="en-US" sz="3200" kern="1200" dirty="0" smtClean="0">
                  <a:latin typeface="Times New Roman" panose="02020603050405020304" pitchFamily="18" charset="0"/>
                  <a:cs typeface="Times New Roman" panose="02020603050405020304" pitchFamily="18" charset="0"/>
                </a:rPr>
                <a:t> 1 </a:t>
              </a:r>
              <a:r>
                <a:rPr lang="en-US" sz="3200" kern="1200" dirty="0" err="1" smtClean="0">
                  <a:latin typeface="Times New Roman" panose="02020603050405020304" pitchFamily="18" charset="0"/>
                  <a:cs typeface="Times New Roman" panose="02020603050405020304" pitchFamily="18" charset="0"/>
                </a:rPr>
                <a:t>nghiêng</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nhiều</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về</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nghị</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luận</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văn</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học</a:t>
              </a:r>
              <a:r>
                <a:rPr lang="en-US" sz="3200" kern="1200" dirty="0" smtClean="0">
                  <a:latin typeface="Times New Roman" panose="02020603050405020304" pitchFamily="18" charset="0"/>
                  <a:cs typeface="Times New Roman" panose="02020603050405020304" pitchFamily="18" charset="0"/>
                </a:rPr>
                <a:t> </a:t>
              </a:r>
              <a:endParaRPr lang="en-US" sz="3200" kern="1200" dirty="0">
                <a:latin typeface="Times New Roman" panose="02020603050405020304" pitchFamily="18" charset="0"/>
                <a:cs typeface="Times New Roman" panose="02020603050405020304" pitchFamily="18" charset="0"/>
              </a:endParaRPr>
            </a:p>
          </p:txBody>
        </p:sp>
        <p:sp>
          <p:nvSpPr>
            <p:cNvPr id="25" name="Freeform 24"/>
            <p:cNvSpPr/>
            <p:nvPr/>
          </p:nvSpPr>
          <p:spPr>
            <a:xfrm>
              <a:off x="4907855" y="3678509"/>
              <a:ext cx="2644703" cy="2199474"/>
            </a:xfrm>
            <a:custGeom>
              <a:avLst/>
              <a:gdLst>
                <a:gd name="connsiteX0" fmla="*/ 0 w 2376289"/>
                <a:gd name="connsiteY0" fmla="*/ 0 h 1188144"/>
                <a:gd name="connsiteX1" fmla="*/ 2376289 w 2376289"/>
                <a:gd name="connsiteY1" fmla="*/ 0 h 1188144"/>
                <a:gd name="connsiteX2" fmla="*/ 2376289 w 2376289"/>
                <a:gd name="connsiteY2" fmla="*/ 1188144 h 1188144"/>
                <a:gd name="connsiteX3" fmla="*/ 0 w 2376289"/>
                <a:gd name="connsiteY3" fmla="*/ 1188144 h 1188144"/>
                <a:gd name="connsiteX4" fmla="*/ 0 w 2376289"/>
                <a:gd name="connsiteY4" fmla="*/ 0 h 118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89" h="1188144">
                  <a:moveTo>
                    <a:pt x="0" y="0"/>
                  </a:moveTo>
                  <a:lnTo>
                    <a:pt x="2376289" y="0"/>
                  </a:lnTo>
                  <a:lnTo>
                    <a:pt x="2376289" y="1188144"/>
                  </a:lnTo>
                  <a:lnTo>
                    <a:pt x="0" y="1188144"/>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Nội</a:t>
              </a:r>
              <a:r>
                <a:rPr lang="en-US" sz="2400" kern="1200" dirty="0" smtClean="0">
                  <a:latin typeface="Times New Roman" panose="02020603050405020304" pitchFamily="18" charset="0"/>
                  <a:cs typeface="Times New Roman" panose="02020603050405020304" pitchFamily="18" charset="0"/>
                </a:rPr>
                <a:t> dung: </a:t>
              </a:r>
              <a:r>
                <a:rPr lang="en-US" sz="2400" kern="1200" dirty="0" err="1" smtClean="0">
                  <a:latin typeface="Times New Roman" panose="02020603050405020304" pitchFamily="18" charset="0"/>
                  <a:cs typeface="Times New Roman" panose="02020603050405020304" pitchFamily="18" charset="0"/>
                </a:rPr>
                <a:t>Giới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thiệu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về</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nhân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vật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có</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tấm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lòng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nhân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hậu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trong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văn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bản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truyện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lí</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giải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vì</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sao</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thích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nhân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vật</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26" name="Freeform 25"/>
            <p:cNvSpPr/>
            <p:nvPr/>
          </p:nvSpPr>
          <p:spPr>
            <a:xfrm>
              <a:off x="7783165" y="3678509"/>
              <a:ext cx="2644703" cy="2199474"/>
            </a:xfrm>
            <a:custGeom>
              <a:avLst/>
              <a:gdLst>
                <a:gd name="connsiteX0" fmla="*/ 0 w 2376289"/>
                <a:gd name="connsiteY0" fmla="*/ 0 h 1188144"/>
                <a:gd name="connsiteX1" fmla="*/ 2376289 w 2376289"/>
                <a:gd name="connsiteY1" fmla="*/ 0 h 1188144"/>
                <a:gd name="connsiteX2" fmla="*/ 2376289 w 2376289"/>
                <a:gd name="connsiteY2" fmla="*/ 1188144 h 1188144"/>
                <a:gd name="connsiteX3" fmla="*/ 0 w 2376289"/>
                <a:gd name="connsiteY3" fmla="*/ 1188144 h 1188144"/>
                <a:gd name="connsiteX4" fmla="*/ 0 w 2376289"/>
                <a:gd name="connsiteY4" fmla="*/ 0 h 118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89" h="1188144">
                  <a:moveTo>
                    <a:pt x="0" y="0"/>
                  </a:moveTo>
                  <a:lnTo>
                    <a:pt x="2376289" y="0"/>
                  </a:lnTo>
                  <a:lnTo>
                    <a:pt x="2376289" y="1188144"/>
                  </a:lnTo>
                  <a:lnTo>
                    <a:pt x="0" y="1188144"/>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3200" kern="1200" smtClean="0">
                  <a:latin typeface="Times New Roman" panose="02020603050405020304" pitchFamily="18" charset="0"/>
                  <a:cs typeface="Times New Roman" panose="02020603050405020304" pitchFamily="18" charset="0"/>
                </a:rPr>
                <a:t>Dung lượng: khoảng 2 trang</a:t>
              </a:r>
              <a:endParaRPr lang="en-US" sz="32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65164421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3256182" y="0"/>
            <a:ext cx="5666936" cy="548099"/>
          </a:xfrm>
          <a:prstGeom prst="rect">
            <a:avLst/>
          </a:prstGeom>
        </p:spPr>
        <p:txBody>
          <a:bodyPr wrap="none">
            <a:spAutoFit/>
          </a:bodyPr>
          <a:lstStyle/>
          <a:p>
            <a:pPr marL="22860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highlight>
                  <a:srgbClr val="FFFF00"/>
                </a:highlight>
                <a:uLnTx/>
                <a:uFillTx/>
                <a:latin typeface="Times New Roman" panose="02020603050405020304" pitchFamily="18" charset="0"/>
                <a:ea typeface="Times New Roman" panose="02020603050405020304" pitchFamily="18" charset="0"/>
                <a:cs typeface="+mn-cs"/>
              </a:rPr>
              <a:t>TỰ ĐÁNH GIÁ CUỐI HỌC KÌ II</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5048627" y="698061"/>
            <a:ext cx="2082045"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Phần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535501" y="975958"/>
            <a:ext cx="1598515" cy="65864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4"/>
          </a:lnRef>
          <a:fillRef idx="2">
            <a:schemeClr val="accent4"/>
          </a:fillRef>
          <a:effectRef idx="1">
            <a:schemeClr val="accent4"/>
          </a:effectRef>
          <a:fontRef idx="minor">
            <a:schemeClr val="dk1"/>
          </a:fontRef>
        </p:style>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 </a:t>
            </a: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Đề 1: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Rectangle 6"/>
          <p:cNvSpPr/>
          <p:nvPr/>
        </p:nvSpPr>
        <p:spPr>
          <a:xfrm>
            <a:off x="4443412" y="1408732"/>
            <a:ext cx="2904962"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Bước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1: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Chuẩn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bị</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60400" y="1964247"/>
            <a:ext cx="10858500" cy="4210383"/>
          </a:xfrm>
          <a:prstGeom prst="rect">
            <a:avLst/>
          </a:prstGeom>
        </p:spPr>
        <p:txBody>
          <a:bodyPr>
            <a:spAutoFit/>
          </a:bodyPr>
          <a:lstStyle/>
          <a:p>
            <a:pPr marL="457200" indent="-457200">
              <a:lnSpc>
                <a:spcPct val="115000"/>
              </a:lnSpc>
              <a:spcAft>
                <a:spcPts val="1200"/>
              </a:spcAft>
              <a:buFont typeface="Wingdings" panose="05000000000000000000" pitchFamily="2" charset="2"/>
              <a:buChar char="q"/>
            </a:pPr>
            <a:r>
              <a:rPr lang="en-US" sz="2800" dirty="0" err="1" smtClean="0">
                <a:solidFill>
                  <a:srgbClr val="0D0D0D"/>
                </a:solidFill>
                <a:latin typeface="Times New Roman" panose="02020603050405020304" pitchFamily="18" charset="0"/>
                <a:ea typeface="Times New Roman" panose="02020603050405020304" pitchFamily="18" charset="0"/>
              </a:rPr>
              <a:t>Đọc</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bản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truyện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Ngữ</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rPr>
              <a:t> 6 </a:t>
            </a:r>
            <a:r>
              <a:rPr lang="en-US" sz="2800" dirty="0" err="1">
                <a:solidFill>
                  <a:srgbClr val="0D0D0D"/>
                </a:solidFill>
                <a:latin typeface="Times New Roman" panose="02020603050405020304" pitchFamily="18" charset="0"/>
                <a:ea typeface="Times New Roman" panose="02020603050405020304" pitchFamily="18" charset="0"/>
              </a:rPr>
              <a:t>tập</a:t>
            </a:r>
            <a:r>
              <a:rPr lang="en-US" sz="2800" dirty="0">
                <a:solidFill>
                  <a:srgbClr val="0D0D0D"/>
                </a:solidFill>
                <a:latin typeface="Times New Roman" panose="02020603050405020304" pitchFamily="18" charset="0"/>
                <a:ea typeface="Times New Roman" panose="02020603050405020304" pitchFamily="18" charset="0"/>
              </a:rPr>
              <a:t> 2: </a:t>
            </a:r>
            <a:r>
              <a:rPr lang="en-US" sz="2800" dirty="0" err="1">
                <a:solidFill>
                  <a:srgbClr val="0D0D0D"/>
                </a:solidFill>
                <a:latin typeface="Times New Roman" panose="02020603050405020304" pitchFamily="18" charset="0"/>
                <a:ea typeface="Times New Roman" panose="02020603050405020304" pitchFamily="18" charset="0"/>
              </a:rPr>
              <a:t>Bài</a:t>
            </a:r>
            <a:r>
              <a:rPr lang="en-US" sz="2800" dirty="0">
                <a:solidFill>
                  <a:srgbClr val="0D0D0D"/>
                </a:solidFill>
                <a:latin typeface="Times New Roman" panose="02020603050405020304" pitchFamily="18" charset="0"/>
                <a:ea typeface="Times New Roman" panose="02020603050405020304" pitchFamily="18" charset="0"/>
              </a:rPr>
              <a:t> 6 (</a:t>
            </a:r>
            <a:r>
              <a:rPr lang="en-US" sz="2800" dirty="0" err="1">
                <a:solidFill>
                  <a:srgbClr val="0D0D0D"/>
                </a:solidFill>
                <a:latin typeface="Times New Roman" panose="02020603050405020304" pitchFamily="18" charset="0"/>
                <a:ea typeface="Times New Roman" panose="02020603050405020304" pitchFamily="18" charset="0"/>
              </a:rPr>
              <a:t>truyện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đồng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thoại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truyện</a:t>
            </a:r>
            <a:r>
              <a:rPr lang="en-US" sz="2800" dirty="0">
                <a:solidFill>
                  <a:srgbClr val="0D0D0D"/>
                </a:solidFill>
                <a:latin typeface="Times New Roman" panose="02020603050405020304" pitchFamily="18" charset="0"/>
                <a:ea typeface="Times New Roman" panose="02020603050405020304" pitchFamily="18" charset="0"/>
              </a:rPr>
              <a:t> Pu- skin, </a:t>
            </a:r>
            <a:r>
              <a:rPr lang="en-US" sz="2800" dirty="0" err="1">
                <a:solidFill>
                  <a:srgbClr val="0D0D0D"/>
                </a:solidFill>
                <a:latin typeface="Times New Roman" panose="02020603050405020304" pitchFamily="18" charset="0"/>
                <a:ea typeface="Times New Roman" panose="02020603050405020304" pitchFamily="18" charset="0"/>
              </a:rPr>
              <a:t>truyện</a:t>
            </a:r>
            <a:r>
              <a:rPr lang="en-US" sz="2800" dirty="0">
                <a:solidFill>
                  <a:srgbClr val="0D0D0D"/>
                </a:solidFill>
                <a:latin typeface="Times New Roman" panose="02020603050405020304" pitchFamily="18" charset="0"/>
                <a:ea typeface="Times New Roman" panose="02020603050405020304" pitchFamily="18" charset="0"/>
              </a:rPr>
              <a:t> An-</a:t>
            </a:r>
            <a:r>
              <a:rPr lang="en-US" sz="2800" dirty="0" err="1">
                <a:solidFill>
                  <a:srgbClr val="0D0D0D"/>
                </a:solidFill>
                <a:latin typeface="Times New Roman" panose="02020603050405020304" pitchFamily="18" charset="0"/>
                <a:ea typeface="Times New Roman" panose="02020603050405020304" pitchFamily="18" charset="0"/>
              </a:rPr>
              <a:t>đéc</a:t>
            </a:r>
            <a:r>
              <a:rPr lang="en-US" sz="2800" dirty="0">
                <a:solidFill>
                  <a:srgbClr val="0D0D0D"/>
                </a:solidFill>
                <a:latin typeface="Times New Roman" panose="02020603050405020304" pitchFamily="18" charset="0"/>
                <a:ea typeface="Times New Roman" panose="02020603050405020304" pitchFamily="18" charset="0"/>
              </a:rPr>
              <a:t>-</a:t>
            </a:r>
            <a:r>
              <a:rPr lang="en-US" sz="2800" dirty="0" err="1">
                <a:solidFill>
                  <a:srgbClr val="0D0D0D"/>
                </a:solidFill>
                <a:latin typeface="Times New Roman" panose="02020603050405020304" pitchFamily="18" charset="0"/>
                <a:ea typeface="Times New Roman" panose="02020603050405020304" pitchFamily="18" charset="0"/>
              </a:rPr>
              <a:t>xen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bài</a:t>
            </a:r>
            <a:r>
              <a:rPr lang="en-US" sz="2800" dirty="0">
                <a:solidFill>
                  <a:srgbClr val="0D0D0D"/>
                </a:solidFill>
                <a:latin typeface="Times New Roman" panose="02020603050405020304" pitchFamily="18" charset="0"/>
                <a:ea typeface="Times New Roman" panose="02020603050405020304" pitchFamily="18" charset="0"/>
              </a:rPr>
              <a:t> 9 (</a:t>
            </a:r>
            <a:r>
              <a:rPr lang="en-US" sz="2800" dirty="0" err="1">
                <a:solidFill>
                  <a:srgbClr val="0D0D0D"/>
                </a:solidFill>
                <a:latin typeface="Times New Roman" panose="02020603050405020304" pitchFamily="18" charset="0"/>
                <a:ea typeface="Times New Roman" panose="02020603050405020304" pitchFamily="18" charset="0"/>
              </a:rPr>
              <a:t>truyện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ngắn</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L="457200" indent="-457200">
              <a:lnSpc>
                <a:spcPct val="115000"/>
              </a:lnSpc>
              <a:spcAft>
                <a:spcPts val="1200"/>
              </a:spcAft>
              <a:buFont typeface="Wingdings" panose="05000000000000000000" pitchFamily="2" charset="2"/>
              <a:buChar char="q"/>
            </a:pPr>
            <a:r>
              <a:rPr lang="en-US" sz="2800" dirty="0" err="1" smtClean="0">
                <a:solidFill>
                  <a:srgbClr val="0D0D0D"/>
                </a:solidFill>
                <a:latin typeface="Times New Roman" panose="02020603050405020304" pitchFamily="18" charset="0"/>
                <a:ea typeface="Times New Roman" panose="02020603050405020304" pitchFamily="18" charset="0"/>
              </a:rPr>
              <a:t>Xác</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định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vật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tấm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lòng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hậu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yêu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thích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tập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trung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chủ</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yếu</a:t>
            </a:r>
            <a:r>
              <a:rPr lang="en-US" sz="2800" dirty="0">
                <a:solidFill>
                  <a:srgbClr val="0D0D0D"/>
                </a:solidFill>
                <a:latin typeface="Times New Roman" panose="02020603050405020304" pitchFamily="18" charset="0"/>
                <a:ea typeface="Times New Roman" panose="02020603050405020304" pitchFamily="18" charset="0"/>
              </a:rPr>
              <a:t> ở </a:t>
            </a:r>
            <a:r>
              <a:rPr lang="en-US" sz="2800" dirty="0" err="1">
                <a:solidFill>
                  <a:srgbClr val="0D0D0D"/>
                </a:solidFill>
                <a:latin typeface="Times New Roman" panose="02020603050405020304" pitchFamily="18" charset="0"/>
                <a:ea typeface="Times New Roman" panose="02020603050405020304" pitchFamily="18" charset="0"/>
              </a:rPr>
              <a:t>bài</a:t>
            </a:r>
            <a:r>
              <a:rPr lang="en-US" sz="2800" dirty="0">
                <a:solidFill>
                  <a:srgbClr val="0D0D0D"/>
                </a:solidFill>
                <a:latin typeface="Times New Roman" panose="02020603050405020304" pitchFamily="18" charset="0"/>
                <a:ea typeface="Times New Roman" panose="02020603050405020304" pitchFamily="18" charset="0"/>
              </a:rPr>
              <a:t> 9: </a:t>
            </a:r>
            <a:r>
              <a:rPr lang="en-US" sz="2800" dirty="0" err="1">
                <a:solidFill>
                  <a:srgbClr val="0D0D0D"/>
                </a:solidFill>
                <a:latin typeface="Times New Roman" panose="02020603050405020304" pitchFamily="18" charset="0"/>
                <a:ea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vật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người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em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truyện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Bức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tranh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em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tôi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Tạ</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Duy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Anh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vật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Nghi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truyện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Điều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tính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trước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Nguyễn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Nhật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Ánh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vật</a:t>
            </a:r>
            <a:r>
              <a:rPr lang="en-US" sz="2800" dirty="0">
                <a:solidFill>
                  <a:srgbClr val="0D0D0D"/>
                </a:solidFill>
                <a:latin typeface="Times New Roman" panose="02020603050405020304" pitchFamily="18" charset="0"/>
                <a:ea typeface="Times New Roman" panose="02020603050405020304" pitchFamily="18" charset="0"/>
              </a:rPr>
              <a:t> O </a:t>
            </a:r>
            <a:r>
              <a:rPr lang="en-US" sz="2800" dirty="0" err="1">
                <a:solidFill>
                  <a:srgbClr val="0D0D0D"/>
                </a:solidFill>
                <a:latin typeface="Times New Roman" panose="02020603050405020304" pitchFamily="18" charset="0"/>
                <a:ea typeface="Times New Roman" panose="02020603050405020304" pitchFamily="18" charset="0"/>
              </a:rPr>
              <a:t>Khìn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hoặc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Dế</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Vần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truyện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Chích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ơi</a:t>
            </a:r>
            <a:r>
              <a:rPr lang="en-US" sz="2800" dirty="0">
                <a:solidFill>
                  <a:srgbClr val="0D0D0D"/>
                </a:solidFill>
                <a:latin typeface="Times New Roman" panose="02020603050405020304" pitchFamily="18" charset="0"/>
                <a:ea typeface="Times New Roman" panose="02020603050405020304" pitchFamily="18" charset="0"/>
              </a:rPr>
              <a:t>!” (Cao </a:t>
            </a:r>
            <a:r>
              <a:rPr lang="en-US" sz="2800" dirty="0" err="1">
                <a:solidFill>
                  <a:srgbClr val="0D0D0D"/>
                </a:solidFill>
                <a:latin typeface="Times New Roman" panose="02020603050405020304" pitchFamily="18" charset="0"/>
                <a:ea typeface="Times New Roman" panose="02020603050405020304" pitchFamily="18" charset="0"/>
              </a:rPr>
              <a:t>Duy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Sơn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vật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Thuỷ</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truyện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Nắng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trưa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bồi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hồi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Phong</a:t>
            </a:r>
            <a:r>
              <a:rPr lang="en-US" sz="2800" dirty="0">
                <a:solidFill>
                  <a:srgbClr val="0D0D0D"/>
                </a:solidFill>
                <a:latin typeface="Times New Roman" panose="02020603050405020304" pitchFamily="18" charset="0"/>
                <a:ea typeface="Times New Roman" panose="02020603050405020304" pitchFamily="18" charset="0"/>
              </a:rPr>
              <a:t> Thu).</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28868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3256182" y="0"/>
            <a:ext cx="5666936" cy="548099"/>
          </a:xfrm>
          <a:prstGeom prst="rect">
            <a:avLst/>
          </a:prstGeom>
        </p:spPr>
        <p:txBody>
          <a:bodyPr wrap="none">
            <a:spAutoFit/>
          </a:bodyPr>
          <a:lstStyle/>
          <a:p>
            <a:pPr marL="22860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highlight>
                  <a:srgbClr val="FFFF00"/>
                </a:highlight>
                <a:uLnTx/>
                <a:uFillTx/>
                <a:latin typeface="Times New Roman" panose="02020603050405020304" pitchFamily="18" charset="0"/>
                <a:ea typeface="Times New Roman" panose="02020603050405020304" pitchFamily="18" charset="0"/>
                <a:cs typeface="+mn-cs"/>
              </a:rPr>
              <a:t>TỰ ĐÁNH GIÁ CUỐI HỌC KÌ II</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5048627" y="698061"/>
            <a:ext cx="2082045"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Phần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535501" y="975958"/>
            <a:ext cx="1598515" cy="65864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4"/>
          </a:lnRef>
          <a:fillRef idx="2">
            <a:schemeClr val="accent4"/>
          </a:fillRef>
          <a:effectRef idx="1">
            <a:schemeClr val="accent4"/>
          </a:effectRef>
          <a:fontRef idx="minor">
            <a:schemeClr val="dk1"/>
          </a:fontRef>
        </p:style>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 </a:t>
            </a: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Đề 1: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p:cNvSpPr/>
          <p:nvPr/>
        </p:nvSpPr>
        <p:spPr>
          <a:xfrm>
            <a:off x="3919825" y="1285914"/>
            <a:ext cx="4339650" cy="548099"/>
          </a:xfrm>
          <a:prstGeom prst="rect">
            <a:avLst/>
          </a:prstGeom>
        </p:spPr>
        <p:txBody>
          <a:bodyPr wrap="none">
            <a:spAutoFit/>
          </a:bodyPr>
          <a:lstStyle/>
          <a:p>
            <a:pPr>
              <a:lnSpc>
                <a:spcPct val="115000"/>
              </a:lnSpc>
              <a:spcAft>
                <a:spcPts val="1200"/>
              </a:spcAft>
            </a:pPr>
            <a:r>
              <a:rPr lang="en-US" sz="2800" b="1" dirty="0">
                <a:solidFill>
                  <a:srgbClr val="0D0D0D"/>
                </a:solidFill>
                <a:latin typeface="Times New Roman" panose="02020603050405020304" pitchFamily="18" charset="0"/>
                <a:ea typeface="MS Mincho"/>
              </a:rPr>
              <a:t>B</a:t>
            </a:r>
            <a:r>
              <a:rPr lang="vi-VN" sz="2800" b="1" dirty="0">
                <a:solidFill>
                  <a:srgbClr val="0D0D0D"/>
                </a:solidFill>
                <a:latin typeface="Times New Roman" panose="02020603050405020304" pitchFamily="18" charset="0"/>
                <a:ea typeface="MS Mincho"/>
              </a:rPr>
              <a:t>ước 2:</a:t>
            </a:r>
            <a:r>
              <a:rPr lang="vi-VN" sz="2800" dirty="0">
                <a:solidFill>
                  <a:srgbClr val="000000"/>
                </a:solidFill>
                <a:latin typeface="Times New Roman" panose="02020603050405020304" pitchFamily="18" charset="0"/>
                <a:ea typeface="Times New Roman" panose="02020603050405020304" pitchFamily="18" charset="0"/>
              </a:rPr>
              <a:t> </a:t>
            </a:r>
            <a:r>
              <a:rPr lang="vi-VN" sz="2800" b="1" dirty="0">
                <a:solidFill>
                  <a:srgbClr val="000000"/>
                </a:solidFill>
                <a:latin typeface="Times New Roman" panose="02020603050405020304" pitchFamily="18" charset="0"/>
                <a:ea typeface="Times New Roman" panose="02020603050405020304" pitchFamily="18" charset="0"/>
              </a:rPr>
              <a:t>Tìm ý </a:t>
            </a:r>
            <a:r>
              <a:rPr lang="en-US" sz="2800" b="1" dirty="0" err="1">
                <a:solidFill>
                  <a:srgbClr val="000000"/>
                </a:solidFill>
                <a:latin typeface="Times New Roman" panose="02020603050405020304" pitchFamily="18" charset="0"/>
                <a:ea typeface="Times New Roman" panose="02020603050405020304" pitchFamily="18" charset="0"/>
              </a:rPr>
              <a:t>và</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lập</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dàn</a:t>
            </a:r>
            <a:r>
              <a:rPr lang="en-US" sz="2800" b="1" dirty="0">
                <a:solidFill>
                  <a:srgbClr val="000000"/>
                </a:solidFill>
                <a:latin typeface="Times New Roman" panose="02020603050405020304" pitchFamily="18" charset="0"/>
                <a:ea typeface="Times New Roman" panose="02020603050405020304" pitchFamily="18" charset="0"/>
              </a:rPr>
              <a:t> ý</a:t>
            </a:r>
            <a:endParaRPr lang="en-US" sz="2800" dirty="0">
              <a:effectLst/>
              <a:latin typeface="Times New Roman" panose="02020603050405020304" pitchFamily="18" charset="0"/>
              <a:ea typeface="Times New Roman" panose="02020603050405020304" pitchFamily="18" charset="0"/>
            </a:endParaRPr>
          </a:p>
        </p:txBody>
      </p:sp>
      <p:sp>
        <p:nvSpPr>
          <p:cNvPr id="11" name="Rectangle 10"/>
          <p:cNvSpPr/>
          <p:nvPr/>
        </p:nvSpPr>
        <p:spPr>
          <a:xfrm>
            <a:off x="5058759" y="1760889"/>
            <a:ext cx="2061783" cy="523220"/>
          </a:xfrm>
          <a:prstGeom prst="rect">
            <a:avLst/>
          </a:prstGeom>
        </p:spPr>
        <p:txBody>
          <a:bodyPr wrap="none">
            <a:spAutoFit/>
          </a:bodyPr>
          <a:lstStyle/>
          <a:p>
            <a:r>
              <a:rPr lang="en-US" sz="2800" b="1"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Phiếu</a:t>
            </a:r>
            <a:r>
              <a:rPr lang="en-US" sz="28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tìm</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ý:</a:t>
            </a:r>
            <a:endParaRPr lang="en-US" sz="2800" dirty="0">
              <a:latin typeface="Times New Roman" panose="02020603050405020304" pitchFamily="18" charset="0"/>
              <a:cs typeface="Times New Roman" panose="02020603050405020304" pitchFamily="18" charset="0"/>
            </a:endParaRPr>
          </a:p>
        </p:txBody>
      </p:sp>
      <p:graphicFrame>
        <p:nvGraphicFramePr>
          <p:cNvPr id="12" name="Table 11"/>
          <p:cNvGraphicFramePr>
            <a:graphicFrameLocks noGrp="1"/>
          </p:cNvGraphicFramePr>
          <p:nvPr>
            <p:extLst>
              <p:ext uri="{D42A27DB-BD31-4B8C-83A1-F6EECF244321}">
                <p14:modId xmlns:p14="http://schemas.microsoft.com/office/powerpoint/2010/main" val="919887552"/>
              </p:ext>
            </p:extLst>
          </p:nvPr>
        </p:nvGraphicFramePr>
        <p:xfrm>
          <a:off x="660400" y="2321077"/>
          <a:ext cx="10858500" cy="3925824"/>
        </p:xfrm>
        <a:graphic>
          <a:graphicData uri="http://schemas.openxmlformats.org/drawingml/2006/table">
            <a:tbl>
              <a:tblPr firstRow="1" firstCol="1" bandRow="1"/>
              <a:tblGrid>
                <a:gridCol w="7335093">
                  <a:extLst>
                    <a:ext uri="{9D8B030D-6E8A-4147-A177-3AD203B41FA5}">
                      <a16:colId xmlns:a16="http://schemas.microsoft.com/office/drawing/2014/main" xmlns="" val="2110693173"/>
                    </a:ext>
                  </a:extLst>
                </a:gridCol>
                <a:gridCol w="3523407">
                  <a:extLst>
                    <a:ext uri="{9D8B030D-6E8A-4147-A177-3AD203B41FA5}">
                      <a16:colId xmlns:a16="http://schemas.microsoft.com/office/drawing/2014/main" xmlns="" val="2601126042"/>
                    </a:ext>
                  </a:extLst>
                </a:gridCol>
              </a:tblGrid>
              <a:tr h="295275">
                <a:tc>
                  <a:txBody>
                    <a:bodyPr/>
                    <a:lstStyle/>
                    <a:p>
                      <a:pPr algn="just">
                        <a:lnSpc>
                          <a:spcPct val="115000"/>
                        </a:lnSpc>
                        <a:spcAft>
                          <a:spcPts val="0"/>
                        </a:spcAft>
                      </a:pPr>
                      <a:r>
                        <a:rPr lang="en-US" sz="2800">
                          <a:solidFill>
                            <a:srgbClr val="000000"/>
                          </a:solidFill>
                          <a:effectLst/>
                          <a:latin typeface="Times New Roman" panose="02020603050405020304" pitchFamily="18" charset="0"/>
                          <a:ea typeface="Times New Roman" panose="02020603050405020304" pitchFamily="18" charset="0"/>
                        </a:rPr>
                        <a:t>Nhân vật có tấm lòng nhân hậu trong các truyện mà em thích nhất là nhân vật nào? Trong tác phẩm nào?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2800">
                          <a:solidFill>
                            <a:srgbClr val="000000"/>
                          </a:solidFill>
                          <a:effectLst/>
                          <a:latin typeface="Times New Roman" panose="02020603050405020304" pitchFamily="18" charset="0"/>
                          <a:ea typeface="Times New Roman" panose="02020603050405020304" pitchFamily="18" charset="0"/>
                        </a:rPr>
                        <a:t> </a:t>
                      </a:r>
                      <a:endParaRPr lang="en-US" sz="280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16825266"/>
                  </a:ext>
                </a:extLst>
              </a:tr>
              <a:tr h="434975">
                <a:tc>
                  <a:txBody>
                    <a:bodyPr/>
                    <a:lstStyle/>
                    <a:p>
                      <a:pPr algn="just">
                        <a:lnSpc>
                          <a:spcPct val="115000"/>
                        </a:lnSpc>
                        <a:spcAft>
                          <a:spcPts val="0"/>
                        </a:spcAft>
                      </a:pPr>
                      <a:r>
                        <a:rPr lang="en-US" sz="2800">
                          <a:solidFill>
                            <a:srgbClr val="000000"/>
                          </a:solidFill>
                          <a:effectLst/>
                          <a:latin typeface="Times New Roman" panose="02020603050405020304" pitchFamily="18" charset="0"/>
                          <a:ea typeface="Times New Roman" panose="02020603050405020304" pitchFamily="18" charset="0"/>
                        </a:rPr>
                        <a:t>Nhân vật đó có đặc điểm và việc làm nhân hậu nào?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2800">
                          <a:solidFill>
                            <a:srgbClr val="000000"/>
                          </a:solidFill>
                          <a:effectLst/>
                          <a:latin typeface="Times New Roman" panose="02020603050405020304" pitchFamily="18" charset="0"/>
                          <a:ea typeface="Times New Roman" panose="02020603050405020304" pitchFamily="18" charset="0"/>
                        </a:rPr>
                        <a:t> </a:t>
                      </a:r>
                      <a:endParaRPr lang="en-US" sz="280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978728890"/>
                  </a:ext>
                </a:extLst>
              </a:tr>
              <a:tr h="333375">
                <a:tc>
                  <a:txBody>
                    <a:bodyPr/>
                    <a:lstStyle/>
                    <a:p>
                      <a:pPr algn="just">
                        <a:lnSpc>
                          <a:spcPct val="115000"/>
                        </a:lnSpc>
                        <a:spcAft>
                          <a:spcPts val="0"/>
                        </a:spcAft>
                      </a:pPr>
                      <a:r>
                        <a:rPr lang="en-US" sz="2800">
                          <a:solidFill>
                            <a:srgbClr val="000000"/>
                          </a:solidFill>
                          <a:effectLst/>
                          <a:latin typeface="Times New Roman" panose="02020603050405020304" pitchFamily="18" charset="0"/>
                          <a:ea typeface="Times New Roman" panose="02020603050405020304" pitchFamily="18" charset="0"/>
                        </a:rPr>
                        <a:t>Vì sao em thích nhân vật đó?</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2800">
                          <a:solidFill>
                            <a:srgbClr val="000000"/>
                          </a:solidFill>
                          <a:effectLst/>
                          <a:latin typeface="Times New Roman" panose="02020603050405020304" pitchFamily="18" charset="0"/>
                          <a:ea typeface="Times New Roman" panose="02020603050405020304" pitchFamily="18" charset="0"/>
                        </a:rPr>
                        <a:t> </a:t>
                      </a:r>
                      <a:endParaRPr lang="en-US" sz="280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661501515"/>
                  </a:ext>
                </a:extLst>
              </a:tr>
              <a:tr h="475615">
                <a:tc>
                  <a:txBody>
                    <a:bodyPr/>
                    <a:lstStyle/>
                    <a:p>
                      <a:pPr algn="just">
                        <a:lnSpc>
                          <a:spcPct val="115000"/>
                        </a:lnSpc>
                        <a:spcAft>
                          <a:spcPts val="0"/>
                        </a:spcAft>
                      </a:pPr>
                      <a:r>
                        <a:rPr lang="en-US" sz="2800">
                          <a:solidFill>
                            <a:srgbClr val="000000"/>
                          </a:solidFill>
                          <a:effectLst/>
                          <a:latin typeface="Times New Roman" panose="02020603050405020304" pitchFamily="18" charset="0"/>
                          <a:ea typeface="Times New Roman" panose="02020603050405020304" pitchFamily="18" charset="0"/>
                        </a:rPr>
                        <a:t>Qua nhân vật, em rút ra được bài học hoặc thông điệp gì?</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2800" dirty="0">
                          <a:solidFill>
                            <a:srgbClr val="000000"/>
                          </a:solidFill>
                          <a:effectLst/>
                          <a:latin typeface="Times New Roman" panose="02020603050405020304" pitchFamily="18" charset="0"/>
                          <a:ea typeface="Times New Roman" panose="02020603050405020304" pitchFamily="18" charset="0"/>
                        </a:rPr>
                        <a:t> </a:t>
                      </a:r>
                      <a:endParaRPr lang="en-US" sz="28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870845829"/>
                  </a:ext>
                </a:extLst>
              </a:tr>
            </a:tbl>
          </a:graphicData>
        </a:graphic>
      </p:graphicFrame>
    </p:spTree>
    <p:extLst>
      <p:ext uri="{BB962C8B-B14F-4D97-AF65-F5344CB8AC3E}">
        <p14:creationId xmlns:p14="http://schemas.microsoft.com/office/powerpoint/2010/main" val="322914038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3256182" y="0"/>
            <a:ext cx="5666936" cy="548099"/>
          </a:xfrm>
          <a:prstGeom prst="rect">
            <a:avLst/>
          </a:prstGeom>
        </p:spPr>
        <p:txBody>
          <a:bodyPr wrap="none">
            <a:spAutoFit/>
          </a:bodyPr>
          <a:lstStyle/>
          <a:p>
            <a:pPr marL="22860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highlight>
                  <a:srgbClr val="FFFF00"/>
                </a:highlight>
                <a:uLnTx/>
                <a:uFillTx/>
                <a:latin typeface="Times New Roman" panose="02020603050405020304" pitchFamily="18" charset="0"/>
                <a:ea typeface="Times New Roman" panose="02020603050405020304" pitchFamily="18" charset="0"/>
                <a:cs typeface="+mn-cs"/>
              </a:rPr>
              <a:t>TỰ ĐÁNH GIÁ CUỐI HỌC KÌ II</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5048627" y="698061"/>
            <a:ext cx="2082045"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Phần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535501" y="975958"/>
            <a:ext cx="1598515" cy="65864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4"/>
          </a:lnRef>
          <a:fillRef idx="2">
            <a:schemeClr val="accent4"/>
          </a:fillRef>
          <a:effectRef idx="1">
            <a:schemeClr val="accent4"/>
          </a:effectRef>
          <a:fontRef idx="minor">
            <a:schemeClr val="dk1"/>
          </a:fontRef>
        </p:style>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 </a:t>
            </a: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Đề 1: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p:cNvSpPr/>
          <p:nvPr/>
        </p:nvSpPr>
        <p:spPr>
          <a:xfrm>
            <a:off x="3895219" y="1216933"/>
            <a:ext cx="4339650"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B</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ước 2:</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Tìm ý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lập</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dàn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666750" y="1719992"/>
            <a:ext cx="10858500" cy="4693593"/>
          </a:xfrm>
          <a:prstGeom prst="rect">
            <a:avLst/>
          </a:prstGeom>
        </p:spPr>
        <p:txBody>
          <a:bodyPr>
            <a:spAutoFit/>
          </a:bodyPr>
          <a:lstStyle/>
          <a:p>
            <a:pPr marL="457200" indent="-457200">
              <a:lnSpc>
                <a:spcPct val="115000"/>
              </a:lnSpc>
              <a:buFont typeface="Wingdings" panose="05000000000000000000" pitchFamily="2" charset="2"/>
              <a:buChar char="q"/>
            </a:pPr>
            <a:r>
              <a:rPr lang="vi-VN" sz="2600" b="1" i="1" dirty="0" smtClean="0">
                <a:solidFill>
                  <a:srgbClr val="000000"/>
                </a:solidFill>
                <a:latin typeface="Times New Roman" panose="02020603050405020304" pitchFamily="18" charset="0"/>
                <a:ea typeface="Times New Roman" panose="02020603050405020304" pitchFamily="18" charset="0"/>
              </a:rPr>
              <a:t>Lập </a:t>
            </a:r>
            <a:r>
              <a:rPr lang="vi-VN" sz="2600" b="1" i="1" dirty="0">
                <a:solidFill>
                  <a:srgbClr val="000000"/>
                </a:solidFill>
                <a:latin typeface="Times New Roman" panose="02020603050405020304" pitchFamily="18" charset="0"/>
                <a:ea typeface="Times New Roman" panose="02020603050405020304" pitchFamily="18" charset="0"/>
              </a:rPr>
              <a:t>dàn ý bằng cách dựa vào các ý đã tìm được, sắp xếp lại theo ba phần lớn của bài văn, gồm:</a:t>
            </a:r>
            <a:endParaRPr lang="en-US" sz="2600" dirty="0">
              <a:latin typeface="Times New Roman" panose="02020603050405020304" pitchFamily="18" charset="0"/>
              <a:ea typeface="Times New Roman" panose="02020603050405020304" pitchFamily="18" charset="0"/>
            </a:endParaRPr>
          </a:p>
          <a:p>
            <a:pPr algn="just">
              <a:lnSpc>
                <a:spcPct val="115000"/>
              </a:lnSpc>
              <a:spcAft>
                <a:spcPts val="0"/>
              </a:spcAft>
            </a:pPr>
            <a:r>
              <a:rPr lang="vi-VN" sz="2600" i="1" u="sng" dirty="0">
                <a:solidFill>
                  <a:srgbClr val="0D0D0D"/>
                </a:solidFill>
                <a:latin typeface="Times New Roman" panose="02020603050405020304" pitchFamily="18" charset="0"/>
                <a:ea typeface="Calibri" panose="020F0502020204030204" pitchFamily="34" charset="0"/>
              </a:rPr>
              <a:t>Mở bài</a:t>
            </a:r>
            <a:r>
              <a:rPr lang="vi-VN" sz="2600" dirty="0">
                <a:solidFill>
                  <a:srgbClr val="0D0D0D"/>
                </a:solidFill>
                <a:latin typeface="Times New Roman" panose="02020603050405020304" pitchFamily="18" charset="0"/>
                <a:ea typeface="Calibri" panose="020F0502020204030204" pitchFamily="34" charset="0"/>
              </a:rPr>
              <a:t>: </a:t>
            </a:r>
            <a:r>
              <a:rPr lang="en-US" sz="2600" dirty="0">
                <a:solidFill>
                  <a:srgbClr val="0D0D0D"/>
                </a:solidFill>
                <a:latin typeface="Times New Roman" panose="02020603050405020304" pitchFamily="18" charset="0"/>
                <a:ea typeface="Calibri" panose="020F0502020204030204" pitchFamily="34" charset="0"/>
              </a:rPr>
              <a:t>G</a:t>
            </a:r>
            <a:r>
              <a:rPr lang="vi-VN" sz="2600" dirty="0">
                <a:solidFill>
                  <a:srgbClr val="0D0D0D"/>
                </a:solidFill>
                <a:latin typeface="Times New Roman" panose="02020603050405020304" pitchFamily="18" charset="0"/>
                <a:ea typeface="Calibri" panose="020F0502020204030204" pitchFamily="34" charset="0"/>
              </a:rPr>
              <a:t>iới thiệu </a:t>
            </a:r>
            <a:r>
              <a:rPr lang="en-US" sz="2600" dirty="0" err="1">
                <a:solidFill>
                  <a:srgbClr val="0D0D0D"/>
                </a:solidFill>
                <a:latin typeface="Times New Roman" panose="02020603050405020304" pitchFamily="18" charset="0"/>
                <a:ea typeface="Calibri" panose="020F0502020204030204" pitchFamily="34" charset="0"/>
              </a:rPr>
              <a:t>tác</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phẩm</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và</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giới</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thiệu</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nhân</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vật</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có</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tấm</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lòng</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nhân</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hậu</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để</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lại</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cho</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em</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ấn</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tượng</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sâu</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sắc</a:t>
            </a:r>
            <a:r>
              <a:rPr lang="en-US" sz="2600" dirty="0">
                <a:solidFill>
                  <a:srgbClr val="0D0D0D"/>
                </a:solidFill>
                <a:latin typeface="Times New Roman" panose="02020603050405020304" pitchFamily="18" charset="0"/>
                <a:ea typeface="Calibri" panose="020F0502020204030204" pitchFamily="34" charset="0"/>
              </a:rPr>
              <a:t>.</a:t>
            </a:r>
            <a:endParaRPr lang="en-US" sz="2600" dirty="0">
              <a:latin typeface="Times New Roman" panose="02020603050405020304" pitchFamily="18" charset="0"/>
              <a:ea typeface="Times New Roman" panose="02020603050405020304" pitchFamily="18" charset="0"/>
            </a:endParaRPr>
          </a:p>
          <a:p>
            <a:pPr algn="just">
              <a:lnSpc>
                <a:spcPct val="115000"/>
              </a:lnSpc>
              <a:spcAft>
                <a:spcPts val="0"/>
              </a:spcAft>
            </a:pPr>
            <a:r>
              <a:rPr lang="vi-VN" sz="2600" i="1" u="sng" dirty="0">
                <a:solidFill>
                  <a:srgbClr val="0D0D0D"/>
                </a:solidFill>
                <a:latin typeface="Times New Roman" panose="02020603050405020304" pitchFamily="18" charset="0"/>
                <a:ea typeface="Calibri" panose="020F0502020204030204" pitchFamily="34" charset="0"/>
              </a:rPr>
              <a:t>Thân bài</a:t>
            </a:r>
            <a:r>
              <a:rPr lang="vi-VN" sz="2600" dirty="0">
                <a:solidFill>
                  <a:srgbClr val="0D0D0D"/>
                </a:solidFill>
                <a:latin typeface="Times New Roman" panose="02020603050405020304" pitchFamily="18" charset="0"/>
                <a:ea typeface="Calibri" panose="020F0502020204030204" pitchFamily="34" charset="0"/>
              </a:rPr>
              <a:t>: </a:t>
            </a:r>
            <a:endParaRPr lang="en-US" sz="2600" dirty="0">
              <a:latin typeface="Times New Roman" panose="02020603050405020304" pitchFamily="18" charset="0"/>
              <a:ea typeface="Times New Roman" panose="02020603050405020304" pitchFamily="18" charset="0"/>
            </a:endParaRPr>
          </a:p>
          <a:p>
            <a:pPr marL="457200" lvl="0" indent="-457200" algn="just">
              <a:lnSpc>
                <a:spcPct val="115000"/>
              </a:lnSpc>
              <a:spcAft>
                <a:spcPts val="0"/>
              </a:spcAft>
              <a:buSzPts val="1400"/>
              <a:buFont typeface="Wingdings" panose="05000000000000000000" pitchFamily="2" charset="2"/>
              <a:buChar char="v"/>
            </a:pPr>
            <a:r>
              <a:rPr lang="en-US" sz="2600" dirty="0" err="1" smtClean="0">
                <a:solidFill>
                  <a:srgbClr val="0D0D0D"/>
                </a:solidFill>
                <a:latin typeface="Times New Roman" panose="02020603050405020304" pitchFamily="18" charset="0"/>
                <a:ea typeface="Calibri" panose="020F0502020204030204" pitchFamily="34" charset="0"/>
              </a:rPr>
              <a:t>Giới</a:t>
            </a:r>
            <a:r>
              <a:rPr lang="en-US" sz="2600" dirty="0" smtClean="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thiệu</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về</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nhân</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vật</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có</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tấm</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lòng</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nhân</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hậu</a:t>
            </a:r>
            <a:r>
              <a:rPr lang="en-US" sz="2600" dirty="0">
                <a:solidFill>
                  <a:srgbClr val="0D0D0D"/>
                </a:solidFill>
                <a:latin typeface="Times New Roman" panose="02020603050405020304" pitchFamily="18" charset="0"/>
                <a:ea typeface="Calibri" panose="020F0502020204030204" pitchFamily="34" charset="0"/>
              </a:rPr>
              <a:t>:</a:t>
            </a:r>
            <a:endParaRPr lang="en-US" sz="2600" dirty="0">
              <a:latin typeface="Times New Roman" panose="02020603050405020304" pitchFamily="18" charset="0"/>
              <a:ea typeface="Times New Roman" panose="02020603050405020304" pitchFamily="18" charset="0"/>
            </a:endParaRPr>
          </a:p>
          <a:p>
            <a:pPr marL="457200" indent="-457200" algn="just">
              <a:lnSpc>
                <a:spcPct val="115000"/>
              </a:lnSpc>
              <a:spcAft>
                <a:spcPts val="0"/>
              </a:spcAft>
              <a:buFont typeface="Wingdings" panose="05000000000000000000" pitchFamily="2" charset="2"/>
              <a:buChar char="ü"/>
            </a:pPr>
            <a:r>
              <a:rPr lang="en-US" sz="2600" dirty="0" err="1" smtClean="0">
                <a:solidFill>
                  <a:srgbClr val="0D0D0D"/>
                </a:solidFill>
                <a:latin typeface="Times New Roman" panose="02020603050405020304" pitchFamily="18" charset="0"/>
                <a:ea typeface="Calibri" panose="020F0502020204030204" pitchFamily="34" charset="0"/>
              </a:rPr>
              <a:t>Giới</a:t>
            </a:r>
            <a:r>
              <a:rPr lang="en-US" sz="2600" dirty="0" smtClean="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thiệu</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đặc</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điểm</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về</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ngoại</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hình</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tính</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cách</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của</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nhân</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hậu</a:t>
            </a:r>
            <a:r>
              <a:rPr lang="en-US" sz="2600" dirty="0">
                <a:solidFill>
                  <a:srgbClr val="0D0D0D"/>
                </a:solidFill>
                <a:latin typeface="Times New Roman" panose="02020603050405020304" pitchFamily="18" charset="0"/>
                <a:ea typeface="Calibri" panose="020F0502020204030204" pitchFamily="34" charset="0"/>
              </a:rPr>
              <a:t>.</a:t>
            </a:r>
            <a:endParaRPr lang="en-US" sz="2600" dirty="0">
              <a:latin typeface="Times New Roman" panose="02020603050405020304" pitchFamily="18" charset="0"/>
              <a:ea typeface="Times New Roman" panose="02020603050405020304" pitchFamily="18" charset="0"/>
            </a:endParaRPr>
          </a:p>
          <a:p>
            <a:pPr marL="457200" indent="-457200">
              <a:lnSpc>
                <a:spcPct val="115000"/>
              </a:lnSpc>
              <a:spcAft>
                <a:spcPts val="0"/>
              </a:spcAft>
              <a:buFont typeface="Wingdings" panose="05000000000000000000" pitchFamily="2" charset="2"/>
              <a:buChar char="ü"/>
            </a:pPr>
            <a:r>
              <a:rPr lang="en-US" sz="2600" dirty="0" err="1" smtClean="0">
                <a:solidFill>
                  <a:srgbClr val="0D0D0D"/>
                </a:solidFill>
                <a:latin typeface="Times New Roman" panose="02020603050405020304" pitchFamily="18" charset="0"/>
                <a:ea typeface="Times New Roman" panose="02020603050405020304" pitchFamily="18" charset="0"/>
              </a:rPr>
              <a:t>Miêu</a:t>
            </a:r>
            <a:r>
              <a:rPr lang="en-US" sz="2600" dirty="0" smtClean="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tả</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và</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kể</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lại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việc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làmthể</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hiện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vẻ</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đẹp</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nhân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hậu</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của</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nhân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vật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trong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tác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phẩm</a:t>
            </a:r>
            <a:endParaRPr lang="en-US" sz="2600" dirty="0">
              <a:latin typeface="Times New Roman" panose="02020603050405020304" pitchFamily="18" charset="0"/>
              <a:ea typeface="Times New Roman" panose="02020603050405020304" pitchFamily="18" charset="0"/>
            </a:endParaRPr>
          </a:p>
          <a:p>
            <a:pPr marL="457200" lvl="0" indent="-457200">
              <a:lnSpc>
                <a:spcPct val="115000"/>
              </a:lnSpc>
              <a:spcAft>
                <a:spcPts val="0"/>
              </a:spcAft>
              <a:buSzPts val="1400"/>
              <a:buFont typeface="Wingdings" panose="05000000000000000000" pitchFamily="2" charset="2"/>
              <a:buChar char="v"/>
            </a:pPr>
            <a:r>
              <a:rPr lang="en-US" sz="2600" dirty="0" err="1" smtClean="0">
                <a:solidFill>
                  <a:srgbClr val="0D0D0D"/>
                </a:solidFill>
                <a:latin typeface="Times New Roman" panose="02020603050405020304" pitchFamily="18" charset="0"/>
                <a:ea typeface="Times New Roman" panose="02020603050405020304" pitchFamily="18" charset="0"/>
              </a:rPr>
              <a:t>Nêu</a:t>
            </a:r>
            <a:r>
              <a:rPr lang="en-US" sz="2600" dirty="0" smtClean="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và</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phân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tích</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lí</a:t>
            </a:r>
            <a:r>
              <a:rPr lang="en-US" sz="2600" dirty="0">
                <a:solidFill>
                  <a:srgbClr val="0D0D0D"/>
                </a:solidFill>
                <a:latin typeface="Times New Roman" panose="02020603050405020304" pitchFamily="18" charset="0"/>
                <a:ea typeface="Times New Roman" panose="02020603050405020304" pitchFamily="18" charset="0"/>
              </a:rPr>
              <a:t> do </a:t>
            </a:r>
            <a:r>
              <a:rPr lang="en-US" sz="2600" dirty="0" err="1">
                <a:solidFill>
                  <a:srgbClr val="0D0D0D"/>
                </a:solidFill>
                <a:latin typeface="Times New Roman" panose="02020603050405020304" pitchFamily="18" charset="0"/>
                <a:ea typeface="Times New Roman" panose="02020603050405020304" pitchFamily="18" charset="0"/>
              </a:rPr>
              <a:t>vì</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sao</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em</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thích</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nhân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vật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này</a:t>
            </a:r>
            <a:r>
              <a:rPr lang="en-US" sz="2600" dirty="0">
                <a:solidFill>
                  <a:srgbClr val="0D0D0D"/>
                </a:solidFill>
                <a:latin typeface="Times New Roman" panose="02020603050405020304" pitchFamily="18" charset="0"/>
                <a:ea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93892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 calcmode="lin" valueType="num">
                                      <p:cBhvr additive="base">
                                        <p:cTn id="28"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7">
                                            <p:txEl>
                                              <p:pRg st="4" end="4"/>
                                            </p:txEl>
                                          </p:spTgt>
                                        </p:tgtEl>
                                        <p:attrNameLst>
                                          <p:attrName>style.visibility</p:attrName>
                                        </p:attrNameLst>
                                      </p:cBhvr>
                                      <p:to>
                                        <p:strVal val="visible"/>
                                      </p:to>
                                    </p:set>
                                    <p:animEffect transition="in" filter="fade">
                                      <p:cBhvr>
                                        <p:cTn id="34" dur="1000"/>
                                        <p:tgtEl>
                                          <p:spTgt spid="7">
                                            <p:txEl>
                                              <p:pRg st="4" end="4"/>
                                            </p:txEl>
                                          </p:spTgt>
                                        </p:tgtEl>
                                      </p:cBhvr>
                                    </p:animEffect>
                                    <p:anim calcmode="lin" valueType="num">
                                      <p:cBhvr>
                                        <p:cTn id="35"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36"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7">
                                            <p:txEl>
                                              <p:pRg st="5" end="5"/>
                                            </p:txEl>
                                          </p:spTgt>
                                        </p:tgtEl>
                                        <p:attrNameLst>
                                          <p:attrName>style.visibility</p:attrName>
                                        </p:attrNameLst>
                                      </p:cBhvr>
                                      <p:to>
                                        <p:strVal val="visible"/>
                                      </p:to>
                                    </p:set>
                                    <p:animEffect transition="in" filter="fade">
                                      <p:cBhvr>
                                        <p:cTn id="41" dur="1000"/>
                                        <p:tgtEl>
                                          <p:spTgt spid="7">
                                            <p:txEl>
                                              <p:pRg st="5" end="5"/>
                                            </p:txEl>
                                          </p:spTgt>
                                        </p:tgtEl>
                                      </p:cBhvr>
                                    </p:animEffect>
                                    <p:anim calcmode="lin" valueType="num">
                                      <p:cBhvr>
                                        <p:cTn id="42" dur="10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43" dur="1000" fill="hold"/>
                                        <p:tgtEl>
                                          <p:spTgt spid="7">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7">
                                            <p:txEl>
                                              <p:pRg st="6" end="6"/>
                                            </p:txEl>
                                          </p:spTgt>
                                        </p:tgtEl>
                                        <p:attrNameLst>
                                          <p:attrName>style.visibility</p:attrName>
                                        </p:attrNameLst>
                                      </p:cBhvr>
                                      <p:to>
                                        <p:strVal val="visible"/>
                                      </p:to>
                                    </p:set>
                                    <p:animEffect transition="in" filter="fade">
                                      <p:cBhvr>
                                        <p:cTn id="48" dur="1000"/>
                                        <p:tgtEl>
                                          <p:spTgt spid="7">
                                            <p:txEl>
                                              <p:pRg st="6" end="6"/>
                                            </p:txEl>
                                          </p:spTgt>
                                        </p:tgtEl>
                                      </p:cBhvr>
                                    </p:animEffect>
                                    <p:anim calcmode="lin" valueType="num">
                                      <p:cBhvr>
                                        <p:cTn id="49" dur="10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50" dur="1000" fill="hold"/>
                                        <p:tgtEl>
                                          <p:spTgt spid="7">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3256182" y="0"/>
            <a:ext cx="5666936" cy="548099"/>
          </a:xfrm>
          <a:prstGeom prst="rect">
            <a:avLst/>
          </a:prstGeom>
        </p:spPr>
        <p:txBody>
          <a:bodyPr wrap="none">
            <a:spAutoFit/>
          </a:bodyPr>
          <a:lstStyle/>
          <a:p>
            <a:pPr marL="22860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highlight>
                  <a:srgbClr val="FFFF00"/>
                </a:highlight>
                <a:uLnTx/>
                <a:uFillTx/>
                <a:latin typeface="Times New Roman" panose="02020603050405020304" pitchFamily="18" charset="0"/>
                <a:ea typeface="Times New Roman" panose="02020603050405020304" pitchFamily="18" charset="0"/>
                <a:cs typeface="+mn-cs"/>
              </a:rPr>
              <a:t>TỰ ĐÁNH GIÁ CUỐI HỌC KÌ II</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5048627" y="698061"/>
            <a:ext cx="2082045"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Phần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535501" y="975958"/>
            <a:ext cx="1598515" cy="65864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4"/>
          </a:lnRef>
          <a:fillRef idx="2">
            <a:schemeClr val="accent4"/>
          </a:fillRef>
          <a:effectRef idx="1">
            <a:schemeClr val="accent4"/>
          </a:effectRef>
          <a:fontRef idx="minor">
            <a:schemeClr val="dk1"/>
          </a:fontRef>
        </p:style>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 </a:t>
            </a: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Đề 1: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p:cNvSpPr/>
          <p:nvPr/>
        </p:nvSpPr>
        <p:spPr>
          <a:xfrm>
            <a:off x="3919825" y="1285914"/>
            <a:ext cx="4339650"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B</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ước 2:</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Tìm ý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lập</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dàn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1" name="Rectangle 10"/>
          <p:cNvSpPr/>
          <p:nvPr/>
        </p:nvSpPr>
        <p:spPr>
          <a:xfrm>
            <a:off x="660400" y="1668887"/>
            <a:ext cx="10858500" cy="5189113"/>
          </a:xfrm>
          <a:prstGeom prst="rect">
            <a:avLst/>
          </a:prstGeom>
        </p:spPr>
        <p:txBody>
          <a:bodyPr>
            <a:spAutoFit/>
          </a:bodyPr>
          <a:lstStyle/>
          <a:p>
            <a:pPr>
              <a:lnSpc>
                <a:spcPct val="115000"/>
              </a:lnSpc>
              <a:spcAft>
                <a:spcPts val="0"/>
              </a:spcAft>
            </a:pPr>
            <a:r>
              <a:rPr lang="vi-VN" sz="2400" i="1" u="sng" dirty="0">
                <a:solidFill>
                  <a:srgbClr val="0D0D0D"/>
                </a:solidFill>
                <a:latin typeface="Times New Roman" panose="02020603050405020304" pitchFamily="18" charset="0"/>
                <a:ea typeface="Calibri" panose="020F0502020204030204" pitchFamily="34" charset="0"/>
              </a:rPr>
              <a:t>Kết bài</a:t>
            </a:r>
            <a:r>
              <a:rPr lang="vi-VN" sz="2400" dirty="0">
                <a:solidFill>
                  <a:srgbClr val="0D0D0D"/>
                </a:solidFill>
                <a:latin typeface="Times New Roman" panose="02020603050405020304" pitchFamily="18" charset="0"/>
                <a:ea typeface="Calibri" panose="020F0502020204030204" pitchFamily="34" charset="0"/>
              </a:rPr>
              <a:t>: </a:t>
            </a:r>
            <a:endParaRPr lang="en-US" sz="2400" dirty="0">
              <a:latin typeface="Times New Roman" panose="02020603050405020304" pitchFamily="18" charset="0"/>
              <a:ea typeface="Times New Roman" panose="02020603050405020304" pitchFamily="18" charset="0"/>
            </a:endParaRPr>
          </a:p>
          <a:p>
            <a:pPr marL="342900" indent="-342900">
              <a:lnSpc>
                <a:spcPct val="115000"/>
              </a:lnSpc>
              <a:spcAft>
                <a:spcPts val="0"/>
              </a:spcAft>
              <a:buFont typeface="Wingdings" panose="05000000000000000000" pitchFamily="2" charset="2"/>
              <a:buChar char="q"/>
            </a:pPr>
            <a:r>
              <a:rPr lang="en-US" sz="2400" dirty="0" err="1" smtClean="0">
                <a:solidFill>
                  <a:srgbClr val="0D0D0D"/>
                </a:solidFill>
                <a:latin typeface="Times New Roman" panose="02020603050405020304" pitchFamily="18" charset="0"/>
                <a:ea typeface="Times New Roman" panose="02020603050405020304" pitchFamily="18" charset="0"/>
              </a:rPr>
              <a:t>Cảm</a:t>
            </a:r>
            <a:r>
              <a:rPr lang="en-US" sz="2400" dirty="0" smtClean="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nghĩ</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chung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về</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nhân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vật</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marL="342900" indent="-342900">
              <a:lnSpc>
                <a:spcPct val="115000"/>
              </a:lnSpc>
              <a:spcAft>
                <a:spcPts val="0"/>
              </a:spcAft>
              <a:buFont typeface="Wingdings" panose="05000000000000000000" pitchFamily="2" charset="2"/>
              <a:buChar char="q"/>
            </a:pPr>
            <a:r>
              <a:rPr lang="en-US" sz="2400" dirty="0" err="1" smtClean="0">
                <a:solidFill>
                  <a:srgbClr val="0D0D0D"/>
                </a:solidFill>
                <a:latin typeface="Times New Roman" panose="02020603050405020304" pitchFamily="18" charset="0"/>
                <a:ea typeface="Times New Roman" panose="02020603050405020304" pitchFamily="18" charset="0"/>
              </a:rPr>
              <a:t>Rút</a:t>
            </a:r>
            <a:r>
              <a:rPr lang="en-US" sz="2400" dirty="0" smtClean="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ra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bài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học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có</a:t>
            </a:r>
            <a:r>
              <a:rPr lang="en-US" sz="2400" dirty="0">
                <a:solidFill>
                  <a:srgbClr val="0D0D0D"/>
                </a:solidFill>
                <a:latin typeface="Times New Roman" panose="02020603050405020304" pitchFamily="18" charset="0"/>
                <a:ea typeface="Times New Roman" panose="02020603050405020304" pitchFamily="18" charset="0"/>
              </a:rPr>
              <a:t> ý </a:t>
            </a:r>
            <a:r>
              <a:rPr lang="en-US" sz="2400" dirty="0" err="1">
                <a:solidFill>
                  <a:srgbClr val="0D0D0D"/>
                </a:solidFill>
                <a:latin typeface="Times New Roman" panose="02020603050405020304" pitchFamily="18" charset="0"/>
                <a:ea typeface="Times New Roman" panose="02020603050405020304" pitchFamily="18" charset="0"/>
              </a:rPr>
              <a:t>nghĩa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cho</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bản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thân</a:t>
            </a:r>
            <a:r>
              <a:rPr lang="en-US" sz="2400" dirty="0">
                <a:solidFill>
                  <a:srgbClr val="0D0D0D"/>
                </a:solidFill>
                <a:latin typeface="Times New Roman" panose="02020603050405020304" pitchFamily="18" charset="0"/>
                <a:ea typeface="Times New Roman" panose="02020603050405020304" pitchFamily="18" charset="0"/>
              </a:rPr>
              <a:t> qua </a:t>
            </a:r>
            <a:r>
              <a:rPr lang="en-US" sz="2400" dirty="0" err="1">
                <a:solidFill>
                  <a:srgbClr val="0D0D0D"/>
                </a:solidFill>
                <a:latin typeface="Times New Roman" panose="02020603050405020304" pitchFamily="18" charset="0"/>
                <a:ea typeface="Times New Roman" panose="02020603050405020304" pitchFamily="18" charset="0"/>
              </a:rPr>
              <a:t>nhân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vật</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nSpc>
                <a:spcPct val="115000"/>
              </a:lnSpc>
            </a:pPr>
            <a:r>
              <a:rPr lang="en-US" sz="2400" b="1" dirty="0" err="1">
                <a:solidFill>
                  <a:srgbClr val="000000"/>
                </a:solidFill>
                <a:latin typeface="Times New Roman" panose="02020603050405020304" pitchFamily="18" charset="0"/>
                <a:ea typeface="Times New Roman" panose="02020603050405020304" pitchFamily="18" charset="0"/>
              </a:rPr>
              <a:t>Bước</a:t>
            </a:r>
            <a:r>
              <a:rPr lang="en-US" sz="2400" b="1" dirty="0">
                <a:solidFill>
                  <a:srgbClr val="000000"/>
                </a:solidFill>
                <a:latin typeface="Times New Roman" panose="02020603050405020304" pitchFamily="18" charset="0"/>
                <a:ea typeface="Times New Roman" panose="02020603050405020304" pitchFamily="18" charset="0"/>
              </a:rPr>
              <a:t> 3: </a:t>
            </a:r>
            <a:r>
              <a:rPr lang="vi-VN" sz="2400" b="1" dirty="0">
                <a:solidFill>
                  <a:srgbClr val="000000"/>
                </a:solidFill>
                <a:latin typeface="Times New Roman" panose="02020603050405020304" pitchFamily="18" charset="0"/>
                <a:ea typeface="Times New Roman" panose="02020603050405020304" pitchFamily="18" charset="0"/>
              </a:rPr>
              <a:t>Viết</a:t>
            </a:r>
            <a:endParaRPr lang="en-US" sz="2400" dirty="0">
              <a:latin typeface="Times New Roman" panose="02020603050405020304" pitchFamily="18" charset="0"/>
              <a:ea typeface="Times New Roman" panose="02020603050405020304" pitchFamily="18" charset="0"/>
            </a:endParaRPr>
          </a:p>
          <a:p>
            <a:pPr marL="342900" indent="-342900">
              <a:lnSpc>
                <a:spcPct val="115000"/>
              </a:lnSpc>
              <a:spcAft>
                <a:spcPts val="0"/>
              </a:spcAft>
              <a:buFont typeface="Wingdings" panose="05000000000000000000" pitchFamily="2" charset="2"/>
              <a:buChar char="ü"/>
            </a:pPr>
            <a:r>
              <a:rPr lang="en-US" sz="2400" dirty="0" err="1">
                <a:latin typeface="Times New Roman" panose="02020603050405020304" pitchFamily="18" charset="0"/>
                <a:ea typeface="Times New Roman" panose="02020603050405020304" pitchFamily="18" charset="0"/>
              </a:rPr>
              <a:t>Dựa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vào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dàn</a:t>
            </a:r>
            <a:r>
              <a:rPr lang="en-US" sz="2400" dirty="0">
                <a:latin typeface="Times New Roman" panose="02020603050405020304" pitchFamily="18" charset="0"/>
                <a:ea typeface="Times New Roman" panose="02020603050405020304" pitchFamily="18" charset="0"/>
              </a:rPr>
              <a:t> ý, </a:t>
            </a:r>
            <a:r>
              <a:rPr lang="en-US" sz="2400" dirty="0" err="1">
                <a:latin typeface="Times New Roman" panose="02020603050405020304" pitchFamily="18" charset="0"/>
                <a:ea typeface="Times New Roman" panose="02020603050405020304" pitchFamily="18" charset="0"/>
              </a:rPr>
              <a:t>viết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thành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bài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văn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hoàn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chỉnh</a:t>
            </a:r>
            <a:r>
              <a:rPr lang="en-US" sz="2400" dirty="0">
                <a:latin typeface="Times New Roman" panose="02020603050405020304" pitchFamily="18" charset="0"/>
                <a:ea typeface="Times New Roman" panose="02020603050405020304" pitchFamily="18" charset="0"/>
              </a:rPr>
              <a:t>.</a:t>
            </a:r>
          </a:p>
          <a:p>
            <a:pPr>
              <a:lnSpc>
                <a:spcPct val="115000"/>
              </a:lnSpc>
            </a:pPr>
            <a:r>
              <a:rPr lang="en-US" sz="2400" b="1" dirty="0" err="1">
                <a:solidFill>
                  <a:srgbClr val="0D0D0D"/>
                </a:solidFill>
                <a:latin typeface="Times New Roman" panose="02020603050405020304" pitchFamily="18" charset="0"/>
                <a:ea typeface="MS Mincho"/>
              </a:rPr>
              <a:t>Bước</a:t>
            </a:r>
            <a:r>
              <a:rPr lang="en-US" sz="2400" b="1" dirty="0">
                <a:solidFill>
                  <a:srgbClr val="0D0D0D"/>
                </a:solidFill>
                <a:latin typeface="Times New Roman" panose="02020603050405020304" pitchFamily="18" charset="0"/>
                <a:ea typeface="MS Mincho"/>
              </a:rPr>
              <a:t> 4: </a:t>
            </a:r>
            <a:r>
              <a:rPr lang="vi-VN" sz="2400" b="1" dirty="0">
                <a:solidFill>
                  <a:srgbClr val="0D0D0D"/>
                </a:solidFill>
                <a:latin typeface="Times New Roman" panose="02020603050405020304" pitchFamily="18" charset="0"/>
                <a:ea typeface="MS Mincho"/>
              </a:rPr>
              <a:t>Kiểm tra, chỉnh sửa bài viết</a:t>
            </a:r>
            <a:endParaRPr lang="en-US" sz="2400" dirty="0">
              <a:latin typeface="Times New Roman" panose="02020603050405020304" pitchFamily="18" charset="0"/>
              <a:ea typeface="Times New Roman" panose="02020603050405020304" pitchFamily="18" charset="0"/>
            </a:endParaRPr>
          </a:p>
          <a:p>
            <a:pPr marL="342900" indent="-342900">
              <a:lnSpc>
                <a:spcPct val="115000"/>
              </a:lnSpc>
              <a:spcAft>
                <a:spcPts val="0"/>
              </a:spcAft>
              <a:buFont typeface="Wingdings" panose="05000000000000000000" pitchFamily="2" charset="2"/>
              <a:buChar char="q"/>
              <a:tabLst>
                <a:tab pos="1386840" algn="l"/>
              </a:tabLst>
            </a:pPr>
            <a:r>
              <a:rPr lang="en-US" sz="2400" dirty="0" err="1" smtClean="0">
                <a:solidFill>
                  <a:srgbClr val="0D0D0D"/>
                </a:solidFill>
                <a:latin typeface="Times New Roman" panose="02020603050405020304" pitchFamily="18" charset="0"/>
                <a:ea typeface="MS Mincho"/>
              </a:rPr>
              <a:t>Đọc</a:t>
            </a:r>
            <a:r>
              <a:rPr lang="en-US" sz="2400" dirty="0" smtClean="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kĩ</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bài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viết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của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mình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và</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khoanh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tròn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những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lỗi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chính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tả</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lỗi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sử</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dụng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từ</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ngữ</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nếu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có</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Sau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đó</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sửa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lại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các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lỗi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đó</a:t>
            </a:r>
            <a:r>
              <a:rPr lang="en-US" sz="2400" dirty="0">
                <a:solidFill>
                  <a:srgbClr val="0D0D0D"/>
                </a:solidFill>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marL="342900" indent="-342900">
              <a:lnSpc>
                <a:spcPct val="115000"/>
              </a:lnSpc>
              <a:spcAft>
                <a:spcPts val="0"/>
              </a:spcAft>
              <a:buFont typeface="Wingdings" panose="05000000000000000000" pitchFamily="2" charset="2"/>
              <a:buChar char="q"/>
            </a:pPr>
            <a:r>
              <a:rPr lang="en-US" sz="2400" dirty="0" err="1" smtClean="0">
                <a:solidFill>
                  <a:srgbClr val="0D0D0D"/>
                </a:solidFill>
                <a:latin typeface="Times New Roman" panose="02020603050405020304" pitchFamily="18" charset="0"/>
                <a:ea typeface="MS Mincho"/>
              </a:rPr>
              <a:t>Gạch</a:t>
            </a:r>
            <a:r>
              <a:rPr lang="en-US" sz="2400" dirty="0" smtClean="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chân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những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câu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sai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ngữ</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pháp</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bằng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cách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phân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tích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cấu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trúc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ngữ</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pháp</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và</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sửa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lại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cho</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đúng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nếu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có</a:t>
            </a:r>
            <a:r>
              <a:rPr lang="en-US" sz="2400" dirty="0">
                <a:solidFill>
                  <a:srgbClr val="0D0D0D"/>
                </a:solidFill>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marL="342900" indent="-342900">
              <a:lnSpc>
                <a:spcPct val="115000"/>
              </a:lnSpc>
              <a:spcAft>
                <a:spcPts val="0"/>
              </a:spcAft>
              <a:buFont typeface="Wingdings" panose="05000000000000000000" pitchFamily="2" charset="2"/>
              <a:buChar char="q"/>
            </a:pPr>
            <a:r>
              <a:rPr lang="en-US" sz="2400" dirty="0" err="1" smtClean="0">
                <a:solidFill>
                  <a:srgbClr val="0D0D0D"/>
                </a:solidFill>
                <a:latin typeface="Times New Roman" panose="02020603050405020304" pitchFamily="18" charset="0"/>
                <a:ea typeface="MS Mincho"/>
              </a:rPr>
              <a:t>Dựa</a:t>
            </a:r>
            <a:r>
              <a:rPr lang="en-US" sz="2400" dirty="0" smtClean="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vào</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bảng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kiểm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bên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dưới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để</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chỉnh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sửa</a:t>
            </a:r>
            <a:r>
              <a:rPr lang="en-US" sz="2400" dirty="0">
                <a:solidFill>
                  <a:srgbClr val="0D0D0D"/>
                </a:solidFill>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pPr>
            <a:r>
              <a:rPr lang="en-US" sz="2400" b="1" dirty="0">
                <a:solidFill>
                  <a:srgbClr val="0070C0"/>
                </a:solidFill>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86240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animEffect transition="in" filter="fade">
                                      <p:cBhvr>
                                        <p:cTn id="7" dur="1000"/>
                                        <p:tgtEl>
                                          <p:spTgt spid="11">
                                            <p:txEl>
                                              <p:pRg st="1" end="1"/>
                                            </p:txEl>
                                          </p:spTgt>
                                        </p:tgtEl>
                                      </p:cBhvr>
                                    </p:animEffect>
                                    <p:anim calcmode="lin" valueType="num">
                                      <p:cBhvr>
                                        <p:cTn id="8"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xEl>
                                              <p:pRg st="2" end="2"/>
                                            </p:txEl>
                                          </p:spTgt>
                                        </p:tgtEl>
                                        <p:attrNameLst>
                                          <p:attrName>style.visibility</p:attrName>
                                        </p:attrNameLst>
                                      </p:cBhvr>
                                      <p:to>
                                        <p:strVal val="visible"/>
                                      </p:to>
                                    </p:set>
                                    <p:animEffect transition="in" filter="fade">
                                      <p:cBhvr>
                                        <p:cTn id="14" dur="1000"/>
                                        <p:tgtEl>
                                          <p:spTgt spid="11">
                                            <p:txEl>
                                              <p:pRg st="2" end="2"/>
                                            </p:txEl>
                                          </p:spTgt>
                                        </p:tgtEl>
                                      </p:cBhvr>
                                    </p:animEffect>
                                    <p:anim calcmode="lin" valueType="num">
                                      <p:cBhvr>
                                        <p:cTn id="15"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xEl>
                                              <p:pRg st="3" end="3"/>
                                            </p:txEl>
                                          </p:spTgt>
                                        </p:tgtEl>
                                        <p:attrNameLst>
                                          <p:attrName>style.visibility</p:attrName>
                                        </p:attrNameLst>
                                      </p:cBhvr>
                                      <p:to>
                                        <p:strVal val="visible"/>
                                      </p:to>
                                    </p:set>
                                    <p:animEffect transition="in" filter="fade">
                                      <p:cBhvr>
                                        <p:cTn id="21" dur="1000"/>
                                        <p:tgtEl>
                                          <p:spTgt spid="11">
                                            <p:txEl>
                                              <p:pRg st="3" end="3"/>
                                            </p:txEl>
                                          </p:spTgt>
                                        </p:tgtEl>
                                      </p:cBhvr>
                                    </p:animEffect>
                                    <p:anim calcmode="lin" valueType="num">
                                      <p:cBhvr>
                                        <p:cTn id="22" dur="10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1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1">
                                            <p:txEl>
                                              <p:pRg st="4" end="4"/>
                                            </p:txEl>
                                          </p:spTgt>
                                        </p:tgtEl>
                                        <p:attrNameLst>
                                          <p:attrName>style.visibility</p:attrName>
                                        </p:attrNameLst>
                                      </p:cBhvr>
                                      <p:to>
                                        <p:strVal val="visible"/>
                                      </p:to>
                                    </p:set>
                                    <p:animEffect transition="in" filter="fade">
                                      <p:cBhvr>
                                        <p:cTn id="28" dur="1000"/>
                                        <p:tgtEl>
                                          <p:spTgt spid="11">
                                            <p:txEl>
                                              <p:pRg st="4" end="4"/>
                                            </p:txEl>
                                          </p:spTgt>
                                        </p:tgtEl>
                                      </p:cBhvr>
                                    </p:animEffect>
                                    <p:anim calcmode="lin" valueType="num">
                                      <p:cBhvr>
                                        <p:cTn id="29" dur="1000" fill="hold"/>
                                        <p:tgtEl>
                                          <p:spTgt spid="11">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11">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1">
                                            <p:txEl>
                                              <p:pRg st="5" end="5"/>
                                            </p:txEl>
                                          </p:spTgt>
                                        </p:tgtEl>
                                        <p:attrNameLst>
                                          <p:attrName>style.visibility</p:attrName>
                                        </p:attrNameLst>
                                      </p:cBhvr>
                                      <p:to>
                                        <p:strVal val="visible"/>
                                      </p:to>
                                    </p:set>
                                    <p:animEffect transition="in" filter="fade">
                                      <p:cBhvr>
                                        <p:cTn id="35" dur="1000"/>
                                        <p:tgtEl>
                                          <p:spTgt spid="11">
                                            <p:txEl>
                                              <p:pRg st="5" end="5"/>
                                            </p:txEl>
                                          </p:spTgt>
                                        </p:tgtEl>
                                      </p:cBhvr>
                                    </p:animEffect>
                                    <p:anim calcmode="lin" valueType="num">
                                      <p:cBhvr>
                                        <p:cTn id="36" dur="1000" fill="hold"/>
                                        <p:tgtEl>
                                          <p:spTgt spid="11">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11">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1">
                                            <p:txEl>
                                              <p:pRg st="6" end="6"/>
                                            </p:txEl>
                                          </p:spTgt>
                                        </p:tgtEl>
                                        <p:attrNameLst>
                                          <p:attrName>style.visibility</p:attrName>
                                        </p:attrNameLst>
                                      </p:cBhvr>
                                      <p:to>
                                        <p:strVal val="visible"/>
                                      </p:to>
                                    </p:set>
                                    <p:animEffect transition="in" filter="fade">
                                      <p:cBhvr>
                                        <p:cTn id="42" dur="1000"/>
                                        <p:tgtEl>
                                          <p:spTgt spid="11">
                                            <p:txEl>
                                              <p:pRg st="6" end="6"/>
                                            </p:txEl>
                                          </p:spTgt>
                                        </p:tgtEl>
                                      </p:cBhvr>
                                    </p:animEffect>
                                    <p:anim calcmode="lin" valueType="num">
                                      <p:cBhvr>
                                        <p:cTn id="43" dur="1000" fill="hold"/>
                                        <p:tgtEl>
                                          <p:spTgt spid="11">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11">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11">
                                            <p:txEl>
                                              <p:pRg st="7" end="7"/>
                                            </p:txEl>
                                          </p:spTgt>
                                        </p:tgtEl>
                                        <p:attrNameLst>
                                          <p:attrName>style.visibility</p:attrName>
                                        </p:attrNameLst>
                                      </p:cBhvr>
                                      <p:to>
                                        <p:strVal val="visible"/>
                                      </p:to>
                                    </p:set>
                                    <p:animEffect transition="in" filter="fade">
                                      <p:cBhvr>
                                        <p:cTn id="49" dur="1000"/>
                                        <p:tgtEl>
                                          <p:spTgt spid="11">
                                            <p:txEl>
                                              <p:pRg st="7" end="7"/>
                                            </p:txEl>
                                          </p:spTgt>
                                        </p:tgtEl>
                                      </p:cBhvr>
                                    </p:animEffect>
                                    <p:anim calcmode="lin" valueType="num">
                                      <p:cBhvr>
                                        <p:cTn id="50" dur="1000" fill="hold"/>
                                        <p:tgtEl>
                                          <p:spTgt spid="11">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11">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11">
                                            <p:txEl>
                                              <p:pRg st="8" end="8"/>
                                            </p:txEl>
                                          </p:spTgt>
                                        </p:tgtEl>
                                        <p:attrNameLst>
                                          <p:attrName>style.visibility</p:attrName>
                                        </p:attrNameLst>
                                      </p:cBhvr>
                                      <p:to>
                                        <p:strVal val="visible"/>
                                      </p:to>
                                    </p:set>
                                    <p:animEffect transition="in" filter="fade">
                                      <p:cBhvr>
                                        <p:cTn id="56" dur="1000"/>
                                        <p:tgtEl>
                                          <p:spTgt spid="11">
                                            <p:txEl>
                                              <p:pRg st="8" end="8"/>
                                            </p:txEl>
                                          </p:spTgt>
                                        </p:tgtEl>
                                      </p:cBhvr>
                                    </p:animEffect>
                                    <p:anim calcmode="lin" valueType="num">
                                      <p:cBhvr>
                                        <p:cTn id="57" dur="1000" fill="hold"/>
                                        <p:tgtEl>
                                          <p:spTgt spid="11">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11">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3256182" y="0"/>
            <a:ext cx="5666936" cy="548099"/>
          </a:xfrm>
          <a:prstGeom prst="rect">
            <a:avLst/>
          </a:prstGeom>
        </p:spPr>
        <p:txBody>
          <a:bodyPr wrap="none">
            <a:spAutoFit/>
          </a:bodyPr>
          <a:lstStyle/>
          <a:p>
            <a:pPr marL="22860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highlight>
                  <a:srgbClr val="FFFF00"/>
                </a:highlight>
                <a:uLnTx/>
                <a:uFillTx/>
                <a:latin typeface="Times New Roman" panose="02020603050405020304" pitchFamily="18" charset="0"/>
                <a:ea typeface="Times New Roman" panose="02020603050405020304" pitchFamily="18" charset="0"/>
                <a:cs typeface="+mn-cs"/>
              </a:rPr>
              <a:t>TỰ ĐÁNH GIÁ CUỐI HỌC KÌ II</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5048627" y="698061"/>
            <a:ext cx="2082045"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Phần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535501" y="975958"/>
            <a:ext cx="1598515" cy="65864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4"/>
          </a:lnRef>
          <a:fillRef idx="2">
            <a:schemeClr val="accent4"/>
          </a:fillRef>
          <a:effectRef idx="1">
            <a:schemeClr val="accent4"/>
          </a:effectRef>
          <a:fontRef idx="minor">
            <a:schemeClr val="dk1"/>
          </a:fontRef>
        </p:style>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3200" dirty="0">
                <a:solidFill>
                  <a:prstClr val="black"/>
                </a:solidFill>
                <a:latin typeface="Times New Roman" panose="02020603050405020304" pitchFamily="18" charset="0"/>
                <a:cs typeface="Times New Roman" panose="02020603050405020304" pitchFamily="18" charset="0"/>
              </a:rPr>
              <a:t>2</a:t>
            </a: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Đề </a:t>
            </a: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2</a:t>
            </a:r>
            <a:r>
              <a:rPr kumimoji="0" lang="vi-VN"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660400" y="1634464"/>
            <a:ext cx="10858500" cy="4478405"/>
          </a:xfrm>
          <a:prstGeom prst="rect">
            <a:avLst/>
          </a:prstGeom>
        </p:spPr>
        <p:txBody>
          <a:bodyPr>
            <a:spAutoFit/>
          </a:bodyPr>
          <a:lstStyle/>
          <a:p>
            <a:pPr>
              <a:lnSpc>
                <a:spcPct val="115000"/>
              </a:lnSpc>
            </a:pPr>
            <a:r>
              <a:rPr lang="en-US" sz="2800" b="1" dirty="0" err="1">
                <a:solidFill>
                  <a:srgbClr val="0D0D0D"/>
                </a:solidFill>
                <a:latin typeface="Times New Roman" panose="02020603050405020304" pitchFamily="18" charset="0"/>
                <a:ea typeface="MS Mincho"/>
              </a:rPr>
              <a:t>Bước</a:t>
            </a:r>
            <a:r>
              <a:rPr lang="en-US" sz="2800" b="1" dirty="0">
                <a:solidFill>
                  <a:srgbClr val="0D0D0D"/>
                </a:solidFill>
                <a:latin typeface="Times New Roman" panose="02020603050405020304" pitchFamily="18" charset="0"/>
                <a:ea typeface="MS Mincho"/>
              </a:rPr>
              <a:t> 1: </a:t>
            </a:r>
            <a:r>
              <a:rPr lang="en-US" sz="2800" b="1" dirty="0" err="1">
                <a:solidFill>
                  <a:srgbClr val="0D0D0D"/>
                </a:solidFill>
                <a:latin typeface="Times New Roman" panose="02020603050405020304" pitchFamily="18" charset="0"/>
                <a:ea typeface="MS Mincho"/>
              </a:rPr>
              <a:t>Chuẩn</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bị</a:t>
            </a:r>
            <a:endParaRPr lang="en-US" sz="2800" dirty="0">
              <a:latin typeface="Times New Roman" panose="02020603050405020304" pitchFamily="18" charset="0"/>
              <a:ea typeface="Times New Roman" panose="02020603050405020304" pitchFamily="18" charset="0"/>
            </a:endParaRPr>
          </a:p>
          <a:p>
            <a:pPr marL="457200" indent="-457200">
              <a:lnSpc>
                <a:spcPct val="115000"/>
              </a:lnSpc>
              <a:spcAft>
                <a:spcPts val="1200"/>
              </a:spcAft>
              <a:buFont typeface="Wingdings" panose="05000000000000000000" pitchFamily="2" charset="2"/>
              <a:buChar char="q"/>
            </a:pPr>
            <a:r>
              <a:rPr lang="vi-VN" sz="2800" dirty="0" smtClean="0">
                <a:solidFill>
                  <a:srgbClr val="0D0D0D"/>
                </a:solidFill>
                <a:latin typeface="Times New Roman" panose="02020603050405020304" pitchFamily="18" charset="0"/>
                <a:ea typeface="Times New Roman" panose="02020603050405020304" pitchFamily="18" charset="0"/>
              </a:rPr>
              <a:t>Đọc </a:t>
            </a:r>
            <a:r>
              <a:rPr lang="vi-VN" sz="2800" dirty="0">
                <a:solidFill>
                  <a:srgbClr val="0D0D0D"/>
                </a:solidFill>
                <a:latin typeface="Times New Roman" panose="02020603050405020304" pitchFamily="18" charset="0"/>
                <a:ea typeface="Times New Roman" panose="02020603050405020304" pitchFamily="18" charset="0"/>
              </a:rPr>
              <a:t>và xác định yêu cầu của đề 2 về kiểu bài, nội dung và dung lượng bài viết:</a:t>
            </a:r>
            <a:endParaRPr lang="en-US" sz="2800" dirty="0">
              <a:latin typeface="Times New Roman" panose="02020603050405020304" pitchFamily="18" charset="0"/>
              <a:ea typeface="Times New Roman" panose="02020603050405020304" pitchFamily="18" charset="0"/>
            </a:endParaRPr>
          </a:p>
          <a:p>
            <a:pPr marL="457200" indent="-457200">
              <a:lnSpc>
                <a:spcPct val="115000"/>
              </a:lnSpc>
              <a:spcAft>
                <a:spcPts val="1200"/>
              </a:spcAft>
              <a:buFont typeface="Wingdings" panose="05000000000000000000" pitchFamily="2" charset="2"/>
              <a:buChar char="ü"/>
            </a:pPr>
            <a:r>
              <a:rPr lang="en-US" sz="2800" dirty="0" err="1" smtClean="0">
                <a:solidFill>
                  <a:srgbClr val="0D0D0D"/>
                </a:solidFill>
                <a:latin typeface="Times New Roman" panose="02020603050405020304" pitchFamily="18" charset="0"/>
                <a:ea typeface="Times New Roman" panose="02020603050405020304" pitchFamily="18" charset="0"/>
              </a:rPr>
              <a:t>Đề</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a:solidFill>
                  <a:srgbClr val="0D0D0D"/>
                </a:solidFill>
                <a:latin typeface="Times New Roman" panose="02020603050405020304" pitchFamily="18" charset="0"/>
                <a:ea typeface="Times New Roman" panose="02020603050405020304" pitchFamily="18" charset="0"/>
              </a:rPr>
              <a:t>2 </a:t>
            </a:r>
            <a:r>
              <a:rPr lang="en-US" sz="2800" dirty="0" err="1">
                <a:solidFill>
                  <a:srgbClr val="0D0D0D"/>
                </a:solidFill>
                <a:latin typeface="Times New Roman" panose="02020603050405020304" pitchFamily="18" charset="0"/>
                <a:ea typeface="Times New Roman" panose="02020603050405020304" pitchFamily="18" charset="0"/>
              </a:rPr>
              <a:t>là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nghị</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luận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xã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hội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bàn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luận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rPr>
              <a:t> ý </a:t>
            </a:r>
            <a:r>
              <a:rPr lang="en-US" sz="2800" dirty="0" err="1">
                <a:solidFill>
                  <a:srgbClr val="0D0D0D"/>
                </a:solidFill>
                <a:latin typeface="Times New Roman" panose="02020603050405020304" pitchFamily="18" charset="0"/>
                <a:ea typeface="Times New Roman" panose="02020603050405020304" pitchFamily="18" charset="0"/>
              </a:rPr>
              <a:t>kiến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vật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nuôi</a:t>
            </a:r>
            <a:endParaRPr lang="en-US" sz="2800" dirty="0">
              <a:latin typeface="Times New Roman" panose="02020603050405020304" pitchFamily="18" charset="0"/>
              <a:ea typeface="Times New Roman" panose="02020603050405020304" pitchFamily="18" charset="0"/>
            </a:endParaRPr>
          </a:p>
          <a:p>
            <a:pPr marL="457200" indent="-457200">
              <a:lnSpc>
                <a:spcPct val="115000"/>
              </a:lnSpc>
              <a:spcAft>
                <a:spcPts val="1200"/>
              </a:spcAft>
              <a:buFont typeface="Wingdings" panose="05000000000000000000" pitchFamily="2" charset="2"/>
              <a:buChar char="ü"/>
            </a:pPr>
            <a:r>
              <a:rPr lang="en-US" sz="2800" dirty="0" err="1" smtClean="0">
                <a:solidFill>
                  <a:srgbClr val="0D0D0D"/>
                </a:solidFill>
                <a:latin typeface="Times New Roman" panose="02020603050405020304" pitchFamily="18" charset="0"/>
                <a:ea typeface="Times New Roman" panose="02020603050405020304" pitchFamily="18" charset="0"/>
              </a:rPr>
              <a:t>Nội</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a:solidFill>
                  <a:srgbClr val="0D0D0D"/>
                </a:solidFill>
                <a:latin typeface="Times New Roman" panose="02020603050405020304" pitchFamily="18" charset="0"/>
                <a:ea typeface="Times New Roman" panose="02020603050405020304" pitchFamily="18" charset="0"/>
              </a:rPr>
              <a:t>dung: </a:t>
            </a:r>
            <a:r>
              <a:rPr lang="en-US" sz="2800" dirty="0" err="1">
                <a:solidFill>
                  <a:srgbClr val="0D0D0D"/>
                </a:solidFill>
                <a:latin typeface="Times New Roman" panose="02020603050405020304" pitchFamily="18" charset="0"/>
                <a:ea typeface="Times New Roman" panose="02020603050405020304" pitchFamily="18" charset="0"/>
              </a:rPr>
              <a:t>Bày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tỏ</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quan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điểm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tán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thành</a:t>
            </a:r>
            <a:r>
              <a:rPr lang="en-US" sz="2800" dirty="0">
                <a:solidFill>
                  <a:srgbClr val="0D0D0D"/>
                </a:solidFill>
                <a:latin typeface="Times New Roman" panose="02020603050405020304" pitchFamily="18" charset="0"/>
                <a:ea typeface="Times New Roman" panose="02020603050405020304" pitchFamily="18" charset="0"/>
              </a:rPr>
              <a:t> hay </a:t>
            </a:r>
            <a:r>
              <a:rPr lang="en-US" sz="2800" dirty="0" err="1">
                <a:solidFill>
                  <a:srgbClr val="0D0D0D"/>
                </a:solidFill>
                <a:latin typeface="Times New Roman" panose="02020603050405020304" pitchFamily="18" charset="0"/>
                <a:ea typeface="Times New Roman" panose="02020603050405020304" pitchFamily="18" charset="0"/>
              </a:rPr>
              <a:t>không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tán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thành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với</a:t>
            </a:r>
            <a:r>
              <a:rPr lang="en-US" sz="2800" dirty="0">
                <a:solidFill>
                  <a:srgbClr val="0D0D0D"/>
                </a:solidFill>
                <a:latin typeface="Times New Roman" panose="02020603050405020304" pitchFamily="18" charset="0"/>
                <a:ea typeface="Times New Roman" panose="02020603050405020304" pitchFamily="18" charset="0"/>
              </a:rPr>
              <a:t> ý </a:t>
            </a:r>
            <a:r>
              <a:rPr lang="en-US" sz="2800" dirty="0" err="1">
                <a:solidFill>
                  <a:srgbClr val="0D0D0D"/>
                </a:solidFill>
                <a:latin typeface="Times New Roman" panose="02020603050405020304" pitchFamily="18" charset="0"/>
                <a:ea typeface="Times New Roman" panose="02020603050405020304" pitchFamily="18" charset="0"/>
              </a:rPr>
              <a:t>kiến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nuôi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mèo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những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dụng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gì</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còn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mất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vệ</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sinh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thậm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chí</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còn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nguy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hiểm</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L="457200" indent="-457200">
              <a:lnSpc>
                <a:spcPct val="115000"/>
              </a:lnSpc>
              <a:spcAft>
                <a:spcPts val="1200"/>
              </a:spcAft>
              <a:buFont typeface="Wingdings" panose="05000000000000000000" pitchFamily="2" charset="2"/>
              <a:buChar char="ü"/>
            </a:pPr>
            <a:r>
              <a:rPr lang="en-US" sz="2800" dirty="0" smtClean="0">
                <a:solidFill>
                  <a:srgbClr val="0D0D0D"/>
                </a:solidFill>
                <a:latin typeface="Times New Roman" panose="02020603050405020304" pitchFamily="18" charset="0"/>
                <a:ea typeface="Times New Roman" panose="02020603050405020304" pitchFamily="18" charset="0"/>
              </a:rPr>
              <a:t>Dung </a:t>
            </a:r>
            <a:r>
              <a:rPr lang="en-US" sz="2800" dirty="0" err="1">
                <a:solidFill>
                  <a:srgbClr val="0D0D0D"/>
                </a:solidFill>
                <a:latin typeface="Times New Roman" panose="02020603050405020304" pitchFamily="18" charset="0"/>
                <a:ea typeface="Times New Roman" panose="02020603050405020304" pitchFamily="18" charset="0"/>
              </a:rPr>
              <a:t>lượng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khoảng</a:t>
            </a:r>
            <a:r>
              <a:rPr lang="en-US" sz="2800" dirty="0">
                <a:solidFill>
                  <a:srgbClr val="0D0D0D"/>
                </a:solidFill>
                <a:latin typeface="Times New Roman" panose="02020603050405020304" pitchFamily="18" charset="0"/>
                <a:ea typeface="Times New Roman" panose="02020603050405020304" pitchFamily="18" charset="0"/>
              </a:rPr>
              <a:t> 2 </a:t>
            </a:r>
            <a:r>
              <a:rPr lang="en-US" sz="2800" dirty="0" err="1" smtClean="0">
                <a:solidFill>
                  <a:srgbClr val="0D0D0D"/>
                </a:solidFill>
                <a:latin typeface="Times New Roman" panose="02020603050405020304" pitchFamily="18" charset="0"/>
                <a:ea typeface="Times New Roman" panose="02020603050405020304" pitchFamily="18" charset="0"/>
              </a:rPr>
              <a:t>trang</a:t>
            </a:r>
            <a:endParaRPr lang="en-US"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70835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3256182" y="0"/>
            <a:ext cx="5666936" cy="548099"/>
          </a:xfrm>
          <a:prstGeom prst="rect">
            <a:avLst/>
          </a:prstGeom>
        </p:spPr>
        <p:txBody>
          <a:bodyPr wrap="none">
            <a:spAutoFit/>
          </a:bodyPr>
          <a:lstStyle/>
          <a:p>
            <a:pPr marL="22860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highlight>
                  <a:srgbClr val="FFFF00"/>
                </a:highlight>
                <a:uLnTx/>
                <a:uFillTx/>
                <a:latin typeface="Times New Roman" panose="02020603050405020304" pitchFamily="18" charset="0"/>
                <a:ea typeface="Times New Roman" panose="02020603050405020304" pitchFamily="18" charset="0"/>
                <a:cs typeface="+mn-cs"/>
              </a:rPr>
              <a:t>TỰ ĐÁNH GIÁ CUỐI HỌC KÌ II</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5048627" y="698061"/>
            <a:ext cx="2082045"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Phần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535501" y="975958"/>
            <a:ext cx="1598515" cy="65864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4"/>
          </a:lnRef>
          <a:fillRef idx="2">
            <a:schemeClr val="accent4"/>
          </a:fillRef>
          <a:effectRef idx="1">
            <a:schemeClr val="accent4"/>
          </a:effectRef>
          <a:fontRef idx="minor">
            <a:schemeClr val="dk1"/>
          </a:fontRef>
        </p:style>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t>
            </a: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Đề </a:t>
            </a: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2</a:t>
            </a:r>
            <a:r>
              <a:rPr kumimoji="0" lang="vi-VN"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660400" y="1634464"/>
            <a:ext cx="10858500" cy="54809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Bước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1: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Chuẩn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MS Mincho"/>
                <a:cs typeface="+mn-cs"/>
              </a:rPr>
              <a:t>bị</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507555" y="2182563"/>
            <a:ext cx="11199763" cy="4233467"/>
          </a:xfrm>
          <a:prstGeom prst="rect">
            <a:avLst/>
          </a:prstGeom>
        </p:spPr>
        <p:txBody>
          <a:bodyPr wrap="square">
            <a:spAutoFit/>
          </a:bodyPr>
          <a:lstStyle/>
          <a:p>
            <a:pPr marL="342900" indent="-342900" algn="just">
              <a:lnSpc>
                <a:spcPct val="115000"/>
              </a:lnSpc>
              <a:spcAft>
                <a:spcPts val="0"/>
              </a:spcAft>
              <a:buFont typeface="Wingdings" panose="05000000000000000000" pitchFamily="2" charset="2"/>
              <a:buChar char="q"/>
              <a:tabLst>
                <a:tab pos="262255" algn="l"/>
              </a:tabLst>
            </a:pPr>
            <a:r>
              <a:rPr lang="vi-VN" sz="2600" dirty="0" smtClean="0">
                <a:solidFill>
                  <a:srgbClr val="000000"/>
                </a:solidFill>
                <a:latin typeface="Times New Roman" panose="02020603050405020304" pitchFamily="18" charset="0"/>
                <a:ea typeface="Times New Roman" panose="02020603050405020304" pitchFamily="18" charset="0"/>
              </a:rPr>
              <a:t>Tìm </a:t>
            </a:r>
            <a:r>
              <a:rPr lang="vi-VN" sz="2600" dirty="0">
                <a:solidFill>
                  <a:srgbClr val="000000"/>
                </a:solidFill>
                <a:latin typeface="Times New Roman" panose="02020603050405020304" pitchFamily="18" charset="0"/>
                <a:ea typeface="Times New Roman" panose="02020603050405020304" pitchFamily="18" charset="0"/>
              </a:rPr>
              <a:t>hiểu về các con vật nuôi trong nhà: </a:t>
            </a:r>
            <a:r>
              <a:rPr lang="vi-VN" sz="2600" i="1" dirty="0">
                <a:solidFill>
                  <a:srgbClr val="000000"/>
                </a:solidFill>
                <a:latin typeface="Times New Roman" panose="02020603050405020304" pitchFamily="18" charset="0"/>
                <a:ea typeface="Times New Roman" panose="02020603050405020304" pitchFamily="18" charset="0"/>
              </a:rPr>
              <a:t>chó, mèo.</a:t>
            </a:r>
            <a:endParaRPr lang="en-US" sz="2600" dirty="0">
              <a:latin typeface="Times New Roman" panose="02020603050405020304" pitchFamily="18" charset="0"/>
              <a:ea typeface="Times New Roman" panose="02020603050405020304" pitchFamily="18" charset="0"/>
            </a:endParaRPr>
          </a:p>
          <a:p>
            <a:pPr marL="342900" indent="-342900" algn="just">
              <a:lnSpc>
                <a:spcPct val="115000"/>
              </a:lnSpc>
              <a:spcAft>
                <a:spcPts val="0"/>
              </a:spcAft>
              <a:buFont typeface="Wingdings" panose="05000000000000000000" pitchFamily="2" charset="2"/>
              <a:buChar char="q"/>
              <a:tabLst>
                <a:tab pos="262255" algn="l"/>
              </a:tabLst>
            </a:pPr>
            <a:r>
              <a:rPr lang="vi-VN" sz="2600" dirty="0" smtClean="0">
                <a:solidFill>
                  <a:srgbClr val="000000"/>
                </a:solidFill>
                <a:latin typeface="Times New Roman" panose="02020603050405020304" pitchFamily="18" charset="0"/>
                <a:ea typeface="Times New Roman" panose="02020603050405020304" pitchFamily="18" charset="0"/>
              </a:rPr>
              <a:t>Tìm </a:t>
            </a:r>
            <a:r>
              <a:rPr lang="vi-VN" sz="2600" dirty="0">
                <a:solidFill>
                  <a:srgbClr val="000000"/>
                </a:solidFill>
                <a:latin typeface="Times New Roman" panose="02020603050405020304" pitchFamily="18" charset="0"/>
                <a:ea typeface="Times New Roman" panose="02020603050405020304" pitchFamily="18" charset="0"/>
              </a:rPr>
              <a:t>hiểu và ghi lại những thông tin về vật nuôi</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chó</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mèo</a:t>
            </a:r>
            <a:r>
              <a:rPr lang="vi-VN" sz="2600" dirty="0">
                <a:solidFill>
                  <a:srgbClr val="000000"/>
                </a:solidFill>
                <a:latin typeface="Times New Roman" panose="02020603050405020304" pitchFamily="18" charset="0"/>
                <a:ea typeface="Times New Roman" panose="02020603050405020304" pitchFamily="18" charset="0"/>
              </a:rPr>
              <a:t>: </a:t>
            </a:r>
            <a:endParaRPr lang="en-US" sz="2600" dirty="0" smtClean="0">
              <a:latin typeface="Times New Roman" panose="02020603050405020304" pitchFamily="18" charset="0"/>
              <a:ea typeface="Times New Roman" panose="02020603050405020304" pitchFamily="18" charset="0"/>
            </a:endParaRPr>
          </a:p>
          <a:p>
            <a:pPr marL="342900" indent="-342900" algn="just">
              <a:lnSpc>
                <a:spcPct val="115000"/>
              </a:lnSpc>
              <a:spcAft>
                <a:spcPts val="0"/>
              </a:spcAft>
              <a:buFont typeface="Wingdings" panose="05000000000000000000" pitchFamily="2" charset="2"/>
              <a:buChar char="ü"/>
              <a:tabLst>
                <a:tab pos="262255" algn="l"/>
              </a:tabLst>
            </a:pPr>
            <a:r>
              <a:rPr lang="vi-VN" sz="2600" dirty="0" smtClean="0">
                <a:solidFill>
                  <a:srgbClr val="000000"/>
                </a:solidFill>
                <a:latin typeface="Times New Roman" panose="02020603050405020304" pitchFamily="18" charset="0"/>
                <a:ea typeface="Times New Roman" panose="02020603050405020304" pitchFamily="18" charset="0"/>
              </a:rPr>
              <a:t>Chó</a:t>
            </a:r>
            <a:r>
              <a:rPr lang="vi-VN" sz="2600" dirty="0">
                <a:solidFill>
                  <a:srgbClr val="000000"/>
                </a:solidFill>
                <a:latin typeface="Times New Roman" panose="02020603050405020304" pitchFamily="18" charset="0"/>
                <a:ea typeface="Times New Roman" panose="02020603050405020304" pitchFamily="18" charset="0"/>
              </a:rPr>
              <a:t>, mèo là vật nuôi trong nhà, khác động vật hoang dã </a:t>
            </a:r>
            <a:r>
              <a:rPr lang="en-US" sz="2600" dirty="0" err="1">
                <a:solidFill>
                  <a:srgbClr val="000000"/>
                </a:solidFill>
                <a:latin typeface="Times New Roman" panose="02020603050405020304" pitchFamily="18" charset="0"/>
                <a:ea typeface="Times New Roman" panose="02020603050405020304" pitchFamily="18" charset="0"/>
              </a:rPr>
              <a:t>vì</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đã</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được</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thuần</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hoá</a:t>
            </a:r>
            <a:r>
              <a:rPr lang="en-US" sz="2600" dirty="0">
                <a:solidFill>
                  <a:srgbClr val="000000"/>
                </a:solidFill>
                <a:latin typeface="Times New Roman" panose="02020603050405020304" pitchFamily="18" charset="0"/>
                <a:ea typeface="Times New Roman" panose="02020603050405020304" pitchFamily="18" charset="0"/>
              </a:rPr>
              <a:t>.</a:t>
            </a:r>
            <a:endParaRPr lang="en-US" sz="2600" dirty="0">
              <a:latin typeface="Times New Roman" panose="02020603050405020304" pitchFamily="18" charset="0"/>
              <a:ea typeface="Times New Roman" panose="02020603050405020304" pitchFamily="18" charset="0"/>
            </a:endParaRPr>
          </a:p>
          <a:p>
            <a:pPr marL="342900" indent="-342900" algn="just">
              <a:lnSpc>
                <a:spcPct val="115000"/>
              </a:lnSpc>
              <a:spcAft>
                <a:spcPts val="0"/>
              </a:spcAft>
              <a:buFont typeface="Wingdings" panose="05000000000000000000" pitchFamily="2" charset="2"/>
              <a:buChar char="ü"/>
              <a:tabLst>
                <a:tab pos="213995" algn="l"/>
              </a:tabLst>
            </a:pPr>
            <a:r>
              <a:rPr lang="vi-VN" sz="2600" dirty="0" smtClean="0">
                <a:solidFill>
                  <a:srgbClr val="000000"/>
                </a:solidFill>
                <a:latin typeface="Times New Roman" panose="02020603050405020304" pitchFamily="18" charset="0"/>
                <a:ea typeface="Times New Roman" panose="02020603050405020304" pitchFamily="18" charset="0"/>
              </a:rPr>
              <a:t>L</a:t>
            </a:r>
            <a:r>
              <a:rPr lang="en-US" sz="2600" dirty="0" err="1">
                <a:solidFill>
                  <a:srgbClr val="000000"/>
                </a:solidFill>
                <a:latin typeface="Times New Roman" panose="02020603050405020304" pitchFamily="18" charset="0"/>
                <a:ea typeface="Times New Roman" panose="02020603050405020304" pitchFamily="18" charset="0"/>
              </a:rPr>
              <a:t>ợi</a:t>
            </a:r>
            <a:r>
              <a:rPr lang="vi-VN" sz="2600" dirty="0">
                <a:solidFill>
                  <a:srgbClr val="000000"/>
                </a:solidFill>
                <a:latin typeface="Times New Roman" panose="02020603050405020304" pitchFamily="18" charset="0"/>
                <a:ea typeface="Times New Roman" panose="02020603050405020304" pitchFamily="18" charset="0"/>
              </a:rPr>
              <a:t> ích của chó, mèo (Tham khảo văn bản </a:t>
            </a:r>
            <a:r>
              <a:rPr lang="vi-VN" sz="2600" i="1" dirty="0">
                <a:solidFill>
                  <a:srgbClr val="000000"/>
                </a:solidFill>
                <a:latin typeface="Times New Roman" panose="02020603050405020304" pitchFamily="18" charset="0"/>
                <a:ea typeface="Times New Roman" panose="02020603050405020304" pitchFamily="18" charset="0"/>
              </a:rPr>
              <a:t>Tại sao nên có vật nuôi trong nhà?</a:t>
            </a:r>
            <a:r>
              <a:rPr lang="en-US" sz="2600" i="1" dirty="0">
                <a:solidFill>
                  <a:srgbClr val="000000"/>
                </a:solidFill>
                <a:latin typeface="Times New Roman" panose="02020603050405020304" pitchFamily="18" charset="0"/>
                <a:ea typeface="Times New Roman" panose="02020603050405020304" pitchFamily="18" charset="0"/>
              </a:rPr>
              <a:t>- 9 </a:t>
            </a:r>
            <a:r>
              <a:rPr lang="en-US" sz="2600" i="1" dirty="0" err="1">
                <a:solidFill>
                  <a:srgbClr val="000000"/>
                </a:solidFill>
                <a:latin typeface="Times New Roman" panose="02020603050405020304" pitchFamily="18" charset="0"/>
                <a:ea typeface="Times New Roman" panose="02020603050405020304" pitchFamily="18" charset="0"/>
              </a:rPr>
              <a:t>lí</a:t>
            </a:r>
            <a:r>
              <a:rPr lang="en-US" sz="2600" i="1" dirty="0">
                <a:solidFill>
                  <a:srgbClr val="000000"/>
                </a:solidFill>
                <a:latin typeface="Times New Roman" panose="02020603050405020304" pitchFamily="18" charset="0"/>
                <a:ea typeface="Times New Roman" panose="02020603050405020304" pitchFamily="18" charset="0"/>
              </a:rPr>
              <a:t> do</a:t>
            </a:r>
            <a:r>
              <a:rPr lang="vi-VN" sz="2600" i="1" dirty="0">
                <a:solidFill>
                  <a:srgbClr val="000000"/>
                </a:solidFill>
                <a:latin typeface="Times New Roman" panose="02020603050405020304" pitchFamily="18" charset="0"/>
                <a:ea typeface="Times New Roman" panose="02020603050405020304" pitchFamily="18" charset="0"/>
              </a:rPr>
              <a:t>).</a:t>
            </a:r>
            <a:endParaRPr lang="en-US" sz="2600" dirty="0">
              <a:latin typeface="Times New Roman" panose="02020603050405020304" pitchFamily="18" charset="0"/>
              <a:ea typeface="Times New Roman" panose="02020603050405020304" pitchFamily="18" charset="0"/>
            </a:endParaRPr>
          </a:p>
          <a:p>
            <a:pPr marL="342900" indent="-342900" algn="just">
              <a:lnSpc>
                <a:spcPct val="115000"/>
              </a:lnSpc>
              <a:spcAft>
                <a:spcPts val="0"/>
              </a:spcAft>
              <a:buFont typeface="Wingdings" panose="05000000000000000000" pitchFamily="2" charset="2"/>
              <a:buChar char="ü"/>
              <a:tabLst>
                <a:tab pos="213995" algn="l"/>
              </a:tabLst>
            </a:pPr>
            <a:r>
              <a:rPr lang="en-US" sz="2600" dirty="0" err="1" smtClean="0">
                <a:solidFill>
                  <a:srgbClr val="000000"/>
                </a:solidFill>
                <a:latin typeface="Times New Roman" panose="02020603050405020304" pitchFamily="18" charset="0"/>
                <a:ea typeface="Times New Roman" panose="02020603050405020304" pitchFamily="18" charset="0"/>
              </a:rPr>
              <a:t>Tác</a:t>
            </a:r>
            <a:r>
              <a:rPr lang="en-US" sz="2600" dirty="0" smtClean="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hại</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của</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chó</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mèo</a:t>
            </a:r>
            <a:r>
              <a:rPr lang="en-US" sz="2600" dirty="0" smtClean="0">
                <a:solidFill>
                  <a:srgbClr val="000000"/>
                </a:solidFill>
                <a:latin typeface="Times New Roman" panose="02020603050405020304" pitchFamily="18" charset="0"/>
                <a:ea typeface="Times New Roman" panose="02020603050405020304" pitchFamily="18" charset="0"/>
              </a:rPr>
              <a:t>.</a:t>
            </a:r>
            <a:endParaRPr lang="en-US" sz="2600" dirty="0" smtClean="0">
              <a:latin typeface="Times New Roman" panose="02020603050405020304" pitchFamily="18" charset="0"/>
              <a:ea typeface="Times New Roman" panose="02020603050405020304" pitchFamily="18" charset="0"/>
            </a:endParaRPr>
          </a:p>
          <a:p>
            <a:pPr marL="342900" indent="-342900" algn="just">
              <a:lnSpc>
                <a:spcPct val="115000"/>
              </a:lnSpc>
              <a:spcAft>
                <a:spcPts val="0"/>
              </a:spcAft>
              <a:buFont typeface="Wingdings" panose="05000000000000000000" pitchFamily="2" charset="2"/>
              <a:buChar char="q"/>
              <a:tabLst>
                <a:tab pos="213995" algn="l"/>
              </a:tabLst>
            </a:pPr>
            <a:r>
              <a:rPr lang="en-US" sz="2600" dirty="0" smtClean="0">
                <a:solidFill>
                  <a:srgbClr val="000000"/>
                </a:solidFill>
                <a:latin typeface="Times New Roman" panose="02020603050405020304" pitchFamily="18" charset="0"/>
                <a:ea typeface="Times New Roman" panose="02020603050405020304" pitchFamily="18" charset="0"/>
              </a:rPr>
              <a:t> </a:t>
            </a:r>
            <a:r>
              <a:rPr lang="vi-VN" sz="2600" dirty="0">
                <a:solidFill>
                  <a:srgbClr val="000000"/>
                </a:solidFill>
                <a:latin typeface="Times New Roman" panose="02020603050405020304" pitchFamily="18" charset="0"/>
                <a:ea typeface="Times New Roman" panose="02020603050405020304" pitchFamily="18" charset="0"/>
              </a:rPr>
              <a:t>Có thể sử dụng </a:t>
            </a:r>
            <a:r>
              <a:rPr lang="en-US" sz="2600" dirty="0">
                <a:solidFill>
                  <a:srgbClr val="000000"/>
                </a:solidFill>
                <a:latin typeface="Times New Roman" panose="02020603050405020304" pitchFamily="18" charset="0"/>
                <a:ea typeface="Times New Roman" panose="02020603050405020304" pitchFamily="18" charset="0"/>
              </a:rPr>
              <a:t>internet </a:t>
            </a:r>
            <a:r>
              <a:rPr lang="vi-VN" sz="2600" dirty="0">
                <a:solidFill>
                  <a:srgbClr val="000000"/>
                </a:solidFill>
                <a:latin typeface="Times New Roman" panose="02020603050405020304" pitchFamily="18" charset="0"/>
                <a:ea typeface="Times New Roman" panose="02020603050405020304" pitchFamily="18" charset="0"/>
              </a:rPr>
              <a:t>đề thu thập thông tin, lấy tư liệu như </a:t>
            </a:r>
            <a:r>
              <a:rPr lang="en-US" sz="2600" dirty="0">
                <a:solidFill>
                  <a:srgbClr val="000000"/>
                </a:solidFill>
                <a:latin typeface="Times New Roman" panose="02020603050405020304" pitchFamily="18" charset="0"/>
                <a:ea typeface="Times New Roman" panose="02020603050405020304" pitchFamily="18" charset="0"/>
              </a:rPr>
              <a:t>video, </a:t>
            </a:r>
            <a:r>
              <a:rPr lang="vi-VN" sz="2600" dirty="0">
                <a:solidFill>
                  <a:srgbClr val="000000"/>
                </a:solidFill>
                <a:latin typeface="Times New Roman" panose="02020603050405020304" pitchFamily="18" charset="0"/>
                <a:ea typeface="Times New Roman" panose="02020603050405020304" pitchFamily="18" charset="0"/>
              </a:rPr>
              <a:t>hình ảnh minh hoạ, ý kiến của các nhân vật nổi tiếng,... và ghi lại nguồn d</a:t>
            </a:r>
            <a:r>
              <a:rPr lang="en-US" sz="2600" dirty="0">
                <a:solidFill>
                  <a:srgbClr val="000000"/>
                </a:solidFill>
                <a:latin typeface="Times New Roman" panose="02020603050405020304" pitchFamily="18" charset="0"/>
                <a:ea typeface="Times New Roman" panose="02020603050405020304" pitchFamily="18" charset="0"/>
              </a:rPr>
              <a:t>ẫ</a:t>
            </a:r>
            <a:r>
              <a:rPr lang="vi-VN" sz="2600" dirty="0">
                <a:solidFill>
                  <a:srgbClr val="000000"/>
                </a:solidFill>
                <a:latin typeface="Times New Roman" panose="02020603050405020304" pitchFamily="18" charset="0"/>
                <a:ea typeface="Times New Roman" panose="02020603050405020304" pitchFamily="18" charset="0"/>
              </a:rPr>
              <a:t>n các tư liệu đó.</a:t>
            </a:r>
            <a:endParaRPr lang="en-US" sz="2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12775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1000"/>
                                        <p:tgtEl>
                                          <p:spTgt spid="7">
                                            <p:txEl>
                                              <p:pRg st="3" end="3"/>
                                            </p:txEl>
                                          </p:spTgt>
                                        </p:tgtEl>
                                      </p:cBhvr>
                                    </p:animEffect>
                                    <p:anim calcmode="lin" valueType="num">
                                      <p:cBhvr>
                                        <p:cTn id="29"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
                                            <p:txEl>
                                              <p:pRg st="4" end="4"/>
                                            </p:txEl>
                                          </p:spTgt>
                                        </p:tgtEl>
                                        <p:attrNameLst>
                                          <p:attrName>style.visibility</p:attrName>
                                        </p:attrNameLst>
                                      </p:cBhvr>
                                      <p:to>
                                        <p:strVal val="visible"/>
                                      </p:to>
                                    </p:set>
                                    <p:animEffect transition="in" filter="fade">
                                      <p:cBhvr>
                                        <p:cTn id="35" dur="1000"/>
                                        <p:tgtEl>
                                          <p:spTgt spid="7">
                                            <p:txEl>
                                              <p:pRg st="4" end="4"/>
                                            </p:txEl>
                                          </p:spTgt>
                                        </p:tgtEl>
                                      </p:cBhvr>
                                    </p:animEffect>
                                    <p:anim calcmode="lin" valueType="num">
                                      <p:cBhvr>
                                        <p:cTn id="36"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7">
                                            <p:txEl>
                                              <p:pRg st="5" end="5"/>
                                            </p:txEl>
                                          </p:spTgt>
                                        </p:tgtEl>
                                        <p:attrNameLst>
                                          <p:attrName>style.visibility</p:attrName>
                                        </p:attrNameLst>
                                      </p:cBhvr>
                                      <p:to>
                                        <p:strVal val="visible"/>
                                      </p:to>
                                    </p:set>
                                    <p:animEffect transition="in" filter="fade">
                                      <p:cBhvr>
                                        <p:cTn id="42" dur="1000"/>
                                        <p:tgtEl>
                                          <p:spTgt spid="7">
                                            <p:txEl>
                                              <p:pRg st="5" end="5"/>
                                            </p:txEl>
                                          </p:spTgt>
                                        </p:tgtEl>
                                      </p:cBhvr>
                                    </p:animEffect>
                                    <p:anim calcmode="lin" valueType="num">
                                      <p:cBhvr>
                                        <p:cTn id="43" dur="10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7">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3256182" y="0"/>
            <a:ext cx="5666936" cy="548099"/>
          </a:xfrm>
          <a:prstGeom prst="rect">
            <a:avLst/>
          </a:prstGeom>
        </p:spPr>
        <p:txBody>
          <a:bodyPr wrap="none">
            <a:spAutoFit/>
          </a:bodyPr>
          <a:lstStyle/>
          <a:p>
            <a:pPr marL="22860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highlight>
                  <a:srgbClr val="FFFF00"/>
                </a:highlight>
                <a:uLnTx/>
                <a:uFillTx/>
                <a:latin typeface="Times New Roman" panose="02020603050405020304" pitchFamily="18" charset="0"/>
                <a:ea typeface="Times New Roman" panose="02020603050405020304" pitchFamily="18" charset="0"/>
                <a:cs typeface="+mn-cs"/>
              </a:rPr>
              <a:t>TỰ ĐÁNH GIÁ CUỐI HỌC KÌ II</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5048627" y="698061"/>
            <a:ext cx="2082045"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Phần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535501" y="975958"/>
            <a:ext cx="1598515" cy="65864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4"/>
          </a:lnRef>
          <a:fillRef idx="2">
            <a:schemeClr val="accent4"/>
          </a:fillRef>
          <a:effectRef idx="1">
            <a:schemeClr val="accent4"/>
          </a:effectRef>
          <a:fontRef idx="minor">
            <a:schemeClr val="dk1"/>
          </a:fontRef>
        </p:style>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t>
            </a: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Đề </a:t>
            </a: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2</a:t>
            </a:r>
            <a:r>
              <a:rPr kumimoji="0" lang="vi-VN"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p:cNvSpPr/>
          <p:nvPr/>
        </p:nvSpPr>
        <p:spPr>
          <a:xfrm>
            <a:off x="3919825" y="1243012"/>
            <a:ext cx="4339650" cy="587853"/>
          </a:xfrm>
          <a:prstGeom prst="rect">
            <a:avLst/>
          </a:prstGeom>
        </p:spPr>
        <p:txBody>
          <a:bodyPr wrap="none">
            <a:spAutoFit/>
          </a:bodyPr>
          <a:lstStyle/>
          <a:p>
            <a:pPr>
              <a:lnSpc>
                <a:spcPct val="115000"/>
              </a:lnSpc>
              <a:spcAft>
                <a:spcPts val="1200"/>
              </a:spcAft>
            </a:pPr>
            <a:r>
              <a:rPr lang="en-US" sz="2800" b="1" dirty="0">
                <a:solidFill>
                  <a:srgbClr val="0D0D0D"/>
                </a:solidFill>
                <a:latin typeface="Times New Roman" panose="02020603050405020304" pitchFamily="18" charset="0"/>
                <a:ea typeface="MS Mincho"/>
              </a:rPr>
              <a:t>B</a:t>
            </a:r>
            <a:r>
              <a:rPr lang="vi-VN" sz="2800" b="1" dirty="0">
                <a:solidFill>
                  <a:srgbClr val="0D0D0D"/>
                </a:solidFill>
                <a:latin typeface="Times New Roman" panose="02020603050405020304" pitchFamily="18" charset="0"/>
                <a:ea typeface="MS Mincho"/>
              </a:rPr>
              <a:t>ước 2:</a:t>
            </a:r>
            <a:r>
              <a:rPr lang="vi-VN" sz="2800" dirty="0">
                <a:solidFill>
                  <a:srgbClr val="000000"/>
                </a:solidFill>
                <a:latin typeface="Times New Roman" panose="02020603050405020304" pitchFamily="18" charset="0"/>
                <a:ea typeface="Times New Roman" panose="02020603050405020304" pitchFamily="18" charset="0"/>
              </a:rPr>
              <a:t> </a:t>
            </a:r>
            <a:r>
              <a:rPr lang="vi-VN" sz="2800" b="1" dirty="0">
                <a:solidFill>
                  <a:srgbClr val="000000"/>
                </a:solidFill>
                <a:latin typeface="Times New Roman" panose="02020603050405020304" pitchFamily="18" charset="0"/>
                <a:ea typeface="Times New Roman" panose="02020603050405020304" pitchFamily="18" charset="0"/>
              </a:rPr>
              <a:t>Tìm ý </a:t>
            </a:r>
            <a:r>
              <a:rPr lang="en-US" sz="2800" b="1" dirty="0" err="1">
                <a:solidFill>
                  <a:srgbClr val="000000"/>
                </a:solidFill>
                <a:latin typeface="Times New Roman" panose="02020603050405020304" pitchFamily="18" charset="0"/>
                <a:ea typeface="Times New Roman" panose="02020603050405020304" pitchFamily="18" charset="0"/>
              </a:rPr>
              <a:t>và</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lập</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dàn</a:t>
            </a:r>
            <a:r>
              <a:rPr lang="en-US" sz="2800" b="1" dirty="0">
                <a:solidFill>
                  <a:srgbClr val="000000"/>
                </a:solidFill>
                <a:latin typeface="Times New Roman" panose="02020603050405020304" pitchFamily="18" charset="0"/>
                <a:ea typeface="Times New Roman" panose="02020603050405020304" pitchFamily="18" charset="0"/>
              </a:rPr>
              <a:t> ý</a:t>
            </a:r>
            <a:endParaRPr lang="en-US" sz="2800" dirty="0">
              <a:effectLst/>
              <a:latin typeface="Times New Roman" panose="02020603050405020304" pitchFamily="18" charset="0"/>
              <a:ea typeface="Times New Roman" panose="02020603050405020304" pitchFamily="18" charset="0"/>
            </a:endParaRPr>
          </a:p>
        </p:txBody>
      </p:sp>
      <p:graphicFrame>
        <p:nvGraphicFramePr>
          <p:cNvPr id="11" name="Table 10"/>
          <p:cNvGraphicFramePr>
            <a:graphicFrameLocks noGrp="1"/>
          </p:cNvGraphicFramePr>
          <p:nvPr>
            <p:extLst>
              <p:ext uri="{D42A27DB-BD31-4B8C-83A1-F6EECF244321}">
                <p14:modId xmlns:p14="http://schemas.microsoft.com/office/powerpoint/2010/main" val="805545518"/>
              </p:ext>
            </p:extLst>
          </p:nvPr>
        </p:nvGraphicFramePr>
        <p:xfrm>
          <a:off x="660400" y="2521244"/>
          <a:ext cx="10858500" cy="2453640"/>
        </p:xfrm>
        <a:graphic>
          <a:graphicData uri="http://schemas.openxmlformats.org/drawingml/2006/table">
            <a:tbl>
              <a:tblPr firstRow="1" firstCol="1" bandRow="1"/>
              <a:tblGrid>
                <a:gridCol w="7335093">
                  <a:extLst>
                    <a:ext uri="{9D8B030D-6E8A-4147-A177-3AD203B41FA5}">
                      <a16:colId xmlns:a16="http://schemas.microsoft.com/office/drawing/2014/main" xmlns="" val="2618398515"/>
                    </a:ext>
                  </a:extLst>
                </a:gridCol>
                <a:gridCol w="3523407">
                  <a:extLst>
                    <a:ext uri="{9D8B030D-6E8A-4147-A177-3AD203B41FA5}">
                      <a16:colId xmlns:a16="http://schemas.microsoft.com/office/drawing/2014/main" xmlns="" val="937655386"/>
                    </a:ext>
                  </a:extLst>
                </a:gridCol>
              </a:tblGrid>
              <a:tr h="295275">
                <a:tc>
                  <a:txBody>
                    <a:bodyPr/>
                    <a:lstStyle/>
                    <a:p>
                      <a:pPr algn="just">
                        <a:lnSpc>
                          <a:spcPct val="115000"/>
                        </a:lnSpc>
                        <a:spcAft>
                          <a:spcPts val="0"/>
                        </a:spcAft>
                      </a:pPr>
                      <a:r>
                        <a:rPr lang="en-US" sz="2800">
                          <a:solidFill>
                            <a:srgbClr val="000000"/>
                          </a:solidFill>
                          <a:effectLst/>
                          <a:latin typeface="Times New Roman" panose="02020603050405020304" pitchFamily="18" charset="0"/>
                          <a:ea typeface="Times New Roman" panose="02020603050405020304" pitchFamily="18" charset="0"/>
                        </a:rPr>
                        <a:t>Em tán thành hay phản đối với ý kiến mà đề bài cho?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2800" dirty="0">
                          <a:solidFill>
                            <a:srgbClr val="000000"/>
                          </a:solidFill>
                          <a:effectLst/>
                          <a:latin typeface="Times New Roman" panose="02020603050405020304" pitchFamily="18" charset="0"/>
                          <a:ea typeface="Times New Roman" panose="02020603050405020304" pitchFamily="18" charset="0"/>
                        </a:rPr>
                        <a:t> </a:t>
                      </a:r>
                      <a:endParaRPr lang="en-US" sz="28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497679395"/>
                  </a:ext>
                </a:extLst>
              </a:tr>
              <a:tr h="434975">
                <a:tc>
                  <a:txBody>
                    <a:bodyPr/>
                    <a:lstStyle/>
                    <a:p>
                      <a:pPr algn="just">
                        <a:lnSpc>
                          <a:spcPct val="115000"/>
                        </a:lnSpc>
                        <a:spcAft>
                          <a:spcPts val="0"/>
                        </a:spcAft>
                      </a:pPr>
                      <a:r>
                        <a:rPr lang="en-US" sz="2800">
                          <a:solidFill>
                            <a:srgbClr val="000000"/>
                          </a:solidFill>
                          <a:effectLst/>
                          <a:latin typeface="Times New Roman" panose="02020603050405020304" pitchFamily="18" charset="0"/>
                          <a:ea typeface="Times New Roman" panose="02020603050405020304" pitchFamily="18" charset="0"/>
                        </a:rPr>
                        <a:t>Vì sao em tán thành/phản đối ý kiến này?</a:t>
                      </a:r>
                    </a:p>
                    <a:p>
                      <a:pPr marL="342900" lvl="0" indent="-342900" algn="just">
                        <a:lnSpc>
                          <a:spcPct val="115000"/>
                        </a:lnSpc>
                        <a:spcAft>
                          <a:spcPts val="0"/>
                        </a:spcAft>
                        <a:buSzPts val="1400"/>
                        <a:buFont typeface="Times New Roman" panose="02020603050405020304" pitchFamily="18" charset="0"/>
                        <a:buChar char="-"/>
                      </a:pPr>
                      <a:r>
                        <a:rPr lang="en-US" sz="2800">
                          <a:solidFill>
                            <a:srgbClr val="000000"/>
                          </a:solidFill>
                          <a:effectLst/>
                          <a:latin typeface="Times New Roman" panose="02020603050405020304" pitchFamily="18" charset="0"/>
                          <a:ea typeface="Times New Roman" panose="02020603050405020304" pitchFamily="18" charset="0"/>
                        </a:rPr>
                        <a:t>Lí lẽ ?</a:t>
                      </a:r>
                    </a:p>
                    <a:p>
                      <a:pPr marL="342900" lvl="0" indent="-342900" algn="just">
                        <a:lnSpc>
                          <a:spcPct val="115000"/>
                        </a:lnSpc>
                        <a:spcAft>
                          <a:spcPts val="0"/>
                        </a:spcAft>
                        <a:buSzPts val="1400"/>
                        <a:buFont typeface="Times New Roman" panose="02020603050405020304" pitchFamily="18" charset="0"/>
                        <a:buChar char="-"/>
                      </a:pPr>
                      <a:r>
                        <a:rPr lang="en-US" sz="2800">
                          <a:solidFill>
                            <a:srgbClr val="000000"/>
                          </a:solidFill>
                          <a:effectLst/>
                          <a:latin typeface="Times New Roman" panose="02020603050405020304" pitchFamily="18" charset="0"/>
                          <a:ea typeface="Times New Roman" panose="02020603050405020304" pitchFamily="18" charset="0"/>
                        </a:rPr>
                        <a:t>Bằng chứng?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2800" dirty="0">
                          <a:solidFill>
                            <a:srgbClr val="000000"/>
                          </a:solidFill>
                          <a:effectLst/>
                          <a:latin typeface="Times New Roman" panose="02020603050405020304" pitchFamily="18" charset="0"/>
                          <a:ea typeface="Times New Roman" panose="02020603050405020304" pitchFamily="18" charset="0"/>
                        </a:rPr>
                        <a:t> </a:t>
                      </a:r>
                      <a:endParaRPr lang="en-US" sz="28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458945633"/>
                  </a:ext>
                </a:extLst>
              </a:tr>
            </a:tbl>
          </a:graphicData>
        </a:graphic>
      </p:graphicFrame>
      <p:sp>
        <p:nvSpPr>
          <p:cNvPr id="12" name="Rectangle 11"/>
          <p:cNvSpPr/>
          <p:nvPr/>
        </p:nvSpPr>
        <p:spPr>
          <a:xfrm>
            <a:off x="4995440" y="1801225"/>
            <a:ext cx="2188420" cy="584775"/>
          </a:xfrm>
          <a:prstGeom prst="rect">
            <a:avLst/>
          </a:prstGeom>
        </p:spPr>
        <p:txBody>
          <a:bodyPr wrap="none">
            <a:spAutoFit/>
          </a:bodyPr>
          <a:lstStyle/>
          <a:p>
            <a:r>
              <a:rPr lang="en-US" sz="3200" b="1"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Phiếu</a:t>
            </a:r>
            <a:r>
              <a:rPr lang="en-US" sz="32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tìm</a:t>
            </a:r>
            <a:r>
              <a:rPr lang="en-US" sz="32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ý</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0811838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3256182" y="0"/>
            <a:ext cx="5666936" cy="548099"/>
          </a:xfrm>
          <a:prstGeom prst="rect">
            <a:avLst/>
          </a:prstGeom>
        </p:spPr>
        <p:txBody>
          <a:bodyPr wrap="none">
            <a:spAutoFit/>
          </a:bodyPr>
          <a:lstStyle/>
          <a:p>
            <a:pPr marL="22860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highlight>
                  <a:srgbClr val="FFFF00"/>
                </a:highlight>
                <a:uLnTx/>
                <a:uFillTx/>
                <a:latin typeface="Times New Roman" panose="02020603050405020304" pitchFamily="18" charset="0"/>
                <a:ea typeface="Times New Roman" panose="02020603050405020304" pitchFamily="18" charset="0"/>
                <a:cs typeface="+mn-cs"/>
              </a:rPr>
              <a:t>TỰ ĐÁNH GIÁ CUỐI HỌC KÌ II</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5048627" y="698061"/>
            <a:ext cx="2082045"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Phần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535501" y="975958"/>
            <a:ext cx="1598515" cy="65864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4"/>
          </a:lnRef>
          <a:fillRef idx="2">
            <a:schemeClr val="accent4"/>
          </a:fillRef>
          <a:effectRef idx="1">
            <a:schemeClr val="accent4"/>
          </a:effectRef>
          <a:fontRef idx="minor">
            <a:schemeClr val="dk1"/>
          </a:fontRef>
        </p:style>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t>
            </a: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Đề </a:t>
            </a: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2</a:t>
            </a:r>
            <a:r>
              <a:rPr kumimoji="0" lang="vi-VN"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p:cNvSpPr/>
          <p:nvPr/>
        </p:nvSpPr>
        <p:spPr>
          <a:xfrm>
            <a:off x="3919825" y="1243012"/>
            <a:ext cx="4339650"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B</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ước 2:</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Tìm ý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lập</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dàn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60400" y="1829025"/>
            <a:ext cx="10858500" cy="4111703"/>
          </a:xfrm>
          <a:prstGeom prst="rect">
            <a:avLst/>
          </a:prstGeom>
        </p:spPr>
        <p:txBody>
          <a:bodyPr>
            <a:spAutoFit/>
          </a:bodyPr>
          <a:lstStyle/>
          <a:p>
            <a:pPr>
              <a:lnSpc>
                <a:spcPct val="115000"/>
              </a:lnSpc>
            </a:pPr>
            <a:r>
              <a:rPr lang="vi-VN" sz="2400" b="1" i="1" dirty="0">
                <a:solidFill>
                  <a:srgbClr val="000000"/>
                </a:solidFill>
                <a:latin typeface="Times New Roman" panose="02020603050405020304" pitchFamily="18" charset="0"/>
                <a:ea typeface="Times New Roman" panose="02020603050405020304" pitchFamily="18" charset="0"/>
              </a:rPr>
              <a:t>- Lập dàn ý bằng cách dựa vào các ý đã tìm được, sắp xếp lại theo ba phần lớn của bài văn, gồm:</a:t>
            </a:r>
            <a:endParaRPr lang="en-US" sz="2400" dirty="0">
              <a:latin typeface="Times New Roman" panose="02020603050405020304" pitchFamily="18" charset="0"/>
              <a:ea typeface="Times New Roman" panose="02020603050405020304" pitchFamily="18" charset="0"/>
            </a:endParaRPr>
          </a:p>
          <a:p>
            <a:pPr>
              <a:lnSpc>
                <a:spcPct val="115000"/>
              </a:lnSpc>
            </a:pPr>
            <a:r>
              <a:rPr lang="vi-VN" sz="2400" b="1" dirty="0">
                <a:solidFill>
                  <a:srgbClr val="000000"/>
                </a:solidFill>
                <a:latin typeface="Times New Roman" panose="02020603050405020304" pitchFamily="18" charset="0"/>
                <a:ea typeface="Times New Roman" panose="02020603050405020304" pitchFamily="18" charset="0"/>
              </a:rPr>
              <a:t>* Mở bài</a:t>
            </a:r>
            <a:r>
              <a:rPr lang="vi-VN" sz="2400" dirty="0">
                <a:solidFill>
                  <a:srgbClr val="000000"/>
                </a:solidFill>
                <a:latin typeface="Times New Roman" panose="02020603050405020304" pitchFamily="18" charset="0"/>
                <a:ea typeface="Times New Roman" panose="02020603050405020304" pitchFamily="18" charset="0"/>
              </a:rPr>
              <a:t>: Nêu vấn đề cần bàn luận: </a:t>
            </a:r>
            <a:endParaRPr lang="en-US" sz="2400" dirty="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Giới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thiệu</a:t>
            </a:r>
            <a:r>
              <a:rPr lang="en-US" sz="2400" dirty="0">
                <a:solidFill>
                  <a:srgbClr val="000000"/>
                </a:solidFill>
                <a:latin typeface="Times New Roman" panose="02020603050405020304" pitchFamily="18" charset="0"/>
                <a:ea typeface="Times New Roman" panose="02020603050405020304" pitchFamily="18" charset="0"/>
              </a:rPr>
              <a:t> ý </a:t>
            </a:r>
            <a:r>
              <a:rPr lang="en-US" sz="2400" dirty="0" err="1">
                <a:solidFill>
                  <a:srgbClr val="000000"/>
                </a:solidFill>
                <a:latin typeface="Times New Roman" panose="02020603050405020304" pitchFamily="18" charset="0"/>
                <a:ea typeface="Times New Roman" panose="02020603050405020304" pitchFamily="18" charset="0"/>
              </a:rPr>
              <a:t>kiến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đề</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bài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cho</a:t>
            </a:r>
            <a:r>
              <a:rPr lang="en-US" sz="2400"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Có</a:t>
            </a:r>
            <a:r>
              <a:rPr lang="en-US" sz="2400" i="1" dirty="0">
                <a:solidFill>
                  <a:srgbClr val="0D0D0D"/>
                </a:solidFill>
                <a:latin typeface="Times New Roman" panose="02020603050405020304" pitchFamily="18" charset="0"/>
                <a:ea typeface="Times New Roman" panose="02020603050405020304" pitchFamily="18" charset="0"/>
              </a:rPr>
              <a:t> ý </a:t>
            </a:r>
            <a:r>
              <a:rPr lang="en-US" sz="2400" i="1" dirty="0" err="1">
                <a:solidFill>
                  <a:srgbClr val="0D0D0D"/>
                </a:solidFill>
                <a:latin typeface="Times New Roman" panose="02020603050405020304" pitchFamily="18" charset="0"/>
                <a:ea typeface="Times New Roman" panose="02020603050405020304" pitchFamily="18" charset="0"/>
              </a:rPr>
              <a:t>kiến</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cho</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rằng</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việc</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nuôi</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chó</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mèo</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trong</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nhà</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không</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những</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không</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có</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tác</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dụng</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gì</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mà</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còn</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mất</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vệ</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sinh</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thậm</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chí</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còn</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nguy</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hiểm</a:t>
            </a:r>
            <a:r>
              <a:rPr lang="en-US" sz="2400" i="1" dirty="0">
                <a:solidFill>
                  <a:srgbClr val="0D0D0D"/>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400" dirty="0">
                <a:solidFill>
                  <a:srgbClr val="000000"/>
                </a:solidFill>
                <a:latin typeface="Times New Roman" panose="02020603050405020304" pitchFamily="18" charset="0"/>
                <a:ea typeface="Times New Roman" panose="02020603050405020304" pitchFamily="18" charset="0"/>
              </a:rPr>
              <a:t>+ </a:t>
            </a:r>
            <a:r>
              <a:rPr lang="vi-VN" sz="2400" dirty="0">
                <a:solidFill>
                  <a:srgbClr val="000000"/>
                </a:solidFill>
                <a:latin typeface="Times New Roman" panose="02020603050405020304" pitchFamily="18" charset="0"/>
                <a:ea typeface="Times New Roman" panose="02020603050405020304" pitchFamily="18" charset="0"/>
              </a:rPr>
              <a:t>Nêu quan điểm của bản thân về ý kiến: Theo tôi, đây là một ý kiến sai lầm.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Các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loài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vật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nuôi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trong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nhà</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luôn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tồn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tại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và</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gắn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bó</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trong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cuộc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sống</a:t>
            </a:r>
            <a:r>
              <a:rPr lang="en-US" sz="2400" dirty="0">
                <a:solidFill>
                  <a:srgbClr val="000000"/>
                </a:solidFill>
                <a:latin typeface="Times New Roman" panose="02020603050405020304" pitchFamily="18" charset="0"/>
                <a:ea typeface="Times New Roman" panose="02020603050405020304" pitchFamily="18" charset="0"/>
              </a:rPr>
              <a:t> con </a:t>
            </a:r>
            <a:r>
              <a:rPr lang="en-US" sz="2400" dirty="0" err="1">
                <a:solidFill>
                  <a:srgbClr val="000000"/>
                </a:solidFill>
                <a:latin typeface="Times New Roman" panose="02020603050405020304" pitchFamily="18" charset="0"/>
                <a:ea typeface="Times New Roman" panose="02020603050405020304" pitchFamily="18" charset="0"/>
              </a:rPr>
              <a:t>người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Đặc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biệt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việc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nuôi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chó</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trong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nhà</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đã</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đem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lại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rất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nhiều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lợi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ích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cho</a:t>
            </a:r>
            <a:r>
              <a:rPr lang="en-US" sz="2400" dirty="0">
                <a:solidFill>
                  <a:srgbClr val="000000"/>
                </a:solidFill>
                <a:latin typeface="Times New Roman" panose="02020603050405020304" pitchFamily="18" charset="0"/>
                <a:ea typeface="Times New Roman" panose="02020603050405020304" pitchFamily="18" charset="0"/>
              </a:rPr>
              <a:t> con </a:t>
            </a:r>
            <a:r>
              <a:rPr lang="en-US" sz="2400" dirty="0" err="1">
                <a:solidFill>
                  <a:srgbClr val="000000"/>
                </a:solidFill>
                <a:latin typeface="Times New Roman" panose="02020603050405020304" pitchFamily="18" charset="0"/>
                <a:ea typeface="Times New Roman" panose="02020603050405020304" pitchFamily="18" charset="0"/>
              </a:rPr>
              <a:t>người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sẽ</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không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mất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vệ</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sinh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và</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gây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ra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nguy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hiểm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nếu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chúng</a:t>
            </a:r>
            <a:r>
              <a:rPr lang="en-US" sz="2400" dirty="0">
                <a:solidFill>
                  <a:srgbClr val="000000"/>
                </a:solidFill>
                <a:latin typeface="Times New Roman" panose="02020603050405020304" pitchFamily="18" charset="0"/>
                <a:ea typeface="Times New Roman" panose="02020603050405020304" pitchFamily="18" charset="0"/>
              </a:rPr>
              <a:t> ta </a:t>
            </a:r>
            <a:r>
              <a:rPr lang="en-US" sz="2400" dirty="0" err="1">
                <a:solidFill>
                  <a:srgbClr val="000000"/>
                </a:solidFill>
                <a:latin typeface="Times New Roman" panose="02020603050405020304" pitchFamily="18" charset="0"/>
                <a:ea typeface="Times New Roman" panose="02020603050405020304" pitchFamily="18" charset="0"/>
              </a:rPr>
              <a:t>biết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cách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Vì</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thế</a:t>
            </a:r>
            <a:r>
              <a:rPr lang="en-US" sz="2400" dirty="0">
                <a:solidFill>
                  <a:srgbClr val="000000"/>
                </a:solidFill>
                <a:latin typeface="Times New Roman" panose="02020603050405020304" pitchFamily="18" charset="0"/>
                <a:ea typeface="Times New Roman" panose="02020603050405020304" pitchFamily="18" charset="0"/>
              </a:rPr>
              <a:t>, </a:t>
            </a:r>
            <a:r>
              <a:rPr lang="vi-VN" sz="2400" dirty="0">
                <a:solidFill>
                  <a:srgbClr val="000000"/>
                </a:solidFill>
                <a:latin typeface="Times New Roman" panose="02020603050405020304" pitchFamily="18" charset="0"/>
                <a:ea typeface="Times New Roman" panose="02020603050405020304" pitchFamily="18" charset="0"/>
              </a:rPr>
              <a:t>chúng ta </a:t>
            </a:r>
            <a:r>
              <a:rPr lang="en-US" sz="2400" dirty="0" err="1">
                <a:solidFill>
                  <a:srgbClr val="000000"/>
                </a:solidFill>
                <a:latin typeface="Times New Roman" panose="02020603050405020304" pitchFamily="18" charset="0"/>
                <a:ea typeface="Times New Roman" panose="02020603050405020304" pitchFamily="18" charset="0"/>
              </a:rPr>
              <a:t>nên</a:t>
            </a:r>
            <a:r>
              <a:rPr lang="en-US" sz="2400" dirty="0">
                <a:solidFill>
                  <a:srgbClr val="000000"/>
                </a:solidFill>
                <a:latin typeface="Times New Roman" panose="02020603050405020304" pitchFamily="18" charset="0"/>
                <a:ea typeface="Times New Roman" panose="02020603050405020304" pitchFamily="18" charset="0"/>
              </a:rPr>
              <a:t> </a:t>
            </a:r>
            <a:r>
              <a:rPr lang="vi-VN" sz="2400" dirty="0">
                <a:solidFill>
                  <a:srgbClr val="000000"/>
                </a:solidFill>
                <a:latin typeface="Times New Roman" panose="02020603050405020304" pitchFamily="18" charset="0"/>
                <a:ea typeface="Times New Roman" panose="02020603050405020304" pitchFamily="18" charset="0"/>
              </a:rPr>
              <a:t>nuôi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chó</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mèo</a:t>
            </a:r>
            <a:r>
              <a:rPr lang="vi-VN" sz="2400" dirty="0">
                <a:solidFill>
                  <a:srgbClr val="000000"/>
                </a:solidFill>
                <a:latin typeface="Times New Roman" panose="02020603050405020304" pitchFamily="18" charset="0"/>
                <a:ea typeface="Times New Roman" panose="02020603050405020304" pitchFamily="18" charset="0"/>
              </a:rPr>
              <a:t> trong nhà.</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66692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7" name="Rectangle 6"/>
          <p:cNvSpPr/>
          <p:nvPr/>
        </p:nvSpPr>
        <p:spPr>
          <a:xfrm>
            <a:off x="1611593" y="93460"/>
            <a:ext cx="991316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ÔN TẬP KĨ NĂNG ĐỌC – VIẾT- NÓI VÀ NGHE – TIẾNG VIỆT</a:t>
            </a:r>
          </a:p>
        </p:txBody>
      </p:sp>
      <p:sp>
        <p:nvSpPr>
          <p:cNvPr id="6" name="Rectangle 5"/>
          <p:cNvSpPr/>
          <p:nvPr/>
        </p:nvSpPr>
        <p:spPr>
          <a:xfrm>
            <a:off x="474635" y="1123659"/>
            <a:ext cx="6466835" cy="658642"/>
          </a:xfrm>
          <a:prstGeom prst="rect">
            <a:avLst/>
          </a:prstGeom>
        </p:spPr>
        <p:txBody>
          <a:bodyPr wrap="none">
            <a:spAutoFit/>
          </a:bodyPr>
          <a:lstStyle/>
          <a:p>
            <a:pPr algn="just">
              <a:lnSpc>
                <a:spcPct val="115000"/>
              </a:lnSpc>
              <a:spcAft>
                <a:spcPts val="0"/>
              </a:spcAft>
            </a:pPr>
            <a:r>
              <a:rPr lang="en-US" sz="3200" b="1"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3200" b="1"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5:</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Hoàn</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thành</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Phiếu</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tập</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sau</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9" name="Table 8"/>
          <p:cNvGraphicFramePr>
            <a:graphicFrameLocks noGrp="1"/>
          </p:cNvGraphicFramePr>
          <p:nvPr>
            <p:extLst>
              <p:ext uri="{D42A27DB-BD31-4B8C-83A1-F6EECF244321}">
                <p14:modId xmlns:p14="http://schemas.microsoft.com/office/powerpoint/2010/main" val="93554399"/>
              </p:ext>
            </p:extLst>
          </p:nvPr>
        </p:nvGraphicFramePr>
        <p:xfrm>
          <a:off x="660400" y="1787449"/>
          <a:ext cx="10858501" cy="4486656"/>
        </p:xfrm>
        <a:graphic>
          <a:graphicData uri="http://schemas.openxmlformats.org/drawingml/2006/table">
            <a:tbl>
              <a:tblPr firstRow="1" firstCol="1" bandRow="1"/>
              <a:tblGrid>
                <a:gridCol w="1726719">
                  <a:extLst>
                    <a:ext uri="{9D8B030D-6E8A-4147-A177-3AD203B41FA5}">
                      <a16:colId xmlns:a16="http://schemas.microsoft.com/office/drawing/2014/main" xmlns="" val="379921830"/>
                    </a:ext>
                  </a:extLst>
                </a:gridCol>
                <a:gridCol w="2185424">
                  <a:extLst>
                    <a:ext uri="{9D8B030D-6E8A-4147-A177-3AD203B41FA5}">
                      <a16:colId xmlns:a16="http://schemas.microsoft.com/office/drawing/2014/main" xmlns="" val="2532865787"/>
                    </a:ext>
                  </a:extLst>
                </a:gridCol>
                <a:gridCol w="3473179">
                  <a:extLst>
                    <a:ext uri="{9D8B030D-6E8A-4147-A177-3AD203B41FA5}">
                      <a16:colId xmlns:a16="http://schemas.microsoft.com/office/drawing/2014/main" xmlns="" val="1202318648"/>
                    </a:ext>
                  </a:extLst>
                </a:gridCol>
                <a:gridCol w="3473179">
                  <a:extLst>
                    <a:ext uri="{9D8B030D-6E8A-4147-A177-3AD203B41FA5}">
                      <a16:colId xmlns:a16="http://schemas.microsoft.com/office/drawing/2014/main" xmlns="" val="4276396233"/>
                    </a:ext>
                  </a:extLst>
                </a:gridCol>
              </a:tblGrid>
              <a:tr h="0">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Thể loại</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Tập</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Các văn bản </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Sự khác biệt về </a:t>
                      </a:r>
                      <a:r>
                        <a:rPr lang="en-US" sz="32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nội dung đề tài</a:t>
                      </a: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của thể loại ở hai tập sách</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498892712"/>
                  </a:ext>
                </a:extLst>
              </a:tr>
              <a:tr h="0">
                <a:tc rowSpan="2">
                  <a:txBody>
                    <a:bodyPr/>
                    <a:lstStyle/>
                    <a:p>
                      <a:pPr algn="just">
                        <a:lnSpc>
                          <a:spcPct val="115000"/>
                        </a:lnSpc>
                        <a:spcAft>
                          <a:spcPts val="0"/>
                        </a:spcAft>
                      </a:pPr>
                      <a:r>
                        <a:rPr lang="en-US" sz="32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Văn bản nghị luận</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Tập 1 </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7242991"/>
                  </a:ext>
                </a:extLst>
              </a:tr>
              <a:tr h="0">
                <a:tc vMerge="1">
                  <a:txBody>
                    <a:bodyPr/>
                    <a:lstStyle/>
                    <a:p>
                      <a:endParaRPr lang="en-US"/>
                    </a:p>
                  </a:txBody>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Tập 2</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744580593"/>
                  </a:ext>
                </a:extLst>
              </a:tr>
              <a:tr h="0">
                <a:tc rowSpan="2">
                  <a:txBody>
                    <a:bodyPr/>
                    <a:lstStyle/>
                    <a:p>
                      <a:pPr algn="just">
                        <a:lnSpc>
                          <a:spcPct val="115000"/>
                        </a:lnSpc>
                        <a:spcAft>
                          <a:spcPts val="0"/>
                        </a:spcAft>
                      </a:pPr>
                      <a:r>
                        <a:rPr lang="en-US" sz="32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Văn bản thông tin</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Tập 1 </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89511778"/>
                  </a:ext>
                </a:extLst>
              </a:tr>
              <a:tr h="0">
                <a:tc vMerge="1">
                  <a:txBody>
                    <a:bodyPr/>
                    <a:lstStyle/>
                    <a:p>
                      <a:endParaRPr lang="en-US"/>
                    </a:p>
                  </a:txBody>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Tập 2</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438176558"/>
                  </a:ext>
                </a:extLst>
              </a:tr>
            </a:tbl>
          </a:graphicData>
        </a:graphic>
      </p:graphicFrame>
    </p:spTree>
    <p:extLst>
      <p:ext uri="{BB962C8B-B14F-4D97-AF65-F5344CB8AC3E}">
        <p14:creationId xmlns:p14="http://schemas.microsoft.com/office/powerpoint/2010/main" val="187413505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3256182" y="0"/>
            <a:ext cx="5666936" cy="548099"/>
          </a:xfrm>
          <a:prstGeom prst="rect">
            <a:avLst/>
          </a:prstGeom>
        </p:spPr>
        <p:txBody>
          <a:bodyPr wrap="none">
            <a:spAutoFit/>
          </a:bodyPr>
          <a:lstStyle/>
          <a:p>
            <a:pPr marL="22860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highlight>
                  <a:srgbClr val="FFFF00"/>
                </a:highlight>
                <a:uLnTx/>
                <a:uFillTx/>
                <a:latin typeface="Times New Roman" panose="02020603050405020304" pitchFamily="18" charset="0"/>
                <a:ea typeface="Times New Roman" panose="02020603050405020304" pitchFamily="18" charset="0"/>
                <a:cs typeface="+mn-cs"/>
              </a:rPr>
              <a:t>TỰ ĐÁNH GIÁ CUỐI HỌC KÌ II</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5048627" y="698061"/>
            <a:ext cx="2082045"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Phần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535501" y="975958"/>
            <a:ext cx="1598515" cy="65864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4"/>
          </a:lnRef>
          <a:fillRef idx="2">
            <a:schemeClr val="accent4"/>
          </a:fillRef>
          <a:effectRef idx="1">
            <a:schemeClr val="accent4"/>
          </a:effectRef>
          <a:fontRef idx="minor">
            <a:schemeClr val="dk1"/>
          </a:fontRef>
        </p:style>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t>
            </a: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Đề </a:t>
            </a: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2</a:t>
            </a:r>
            <a:r>
              <a:rPr kumimoji="0" lang="vi-VN"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p:cNvSpPr/>
          <p:nvPr/>
        </p:nvSpPr>
        <p:spPr>
          <a:xfrm>
            <a:off x="3919825" y="1243012"/>
            <a:ext cx="4339650"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B</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ước 2:</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Tìm ý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lập</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dàn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660400" y="1966109"/>
            <a:ext cx="10858500" cy="4056495"/>
          </a:xfrm>
          <a:prstGeom prst="rect">
            <a:avLst/>
          </a:prstGeom>
        </p:spPr>
        <p:txBody>
          <a:bodyPr>
            <a:spAutoFit/>
          </a:bodyPr>
          <a:lstStyle/>
          <a:p>
            <a:pPr algn="just">
              <a:lnSpc>
                <a:spcPct val="115000"/>
              </a:lnSpc>
              <a:spcAft>
                <a:spcPts val="0"/>
              </a:spcAft>
            </a:pPr>
            <a:r>
              <a:rPr lang="vi-VN" sz="2800" dirty="0">
                <a:solidFill>
                  <a:srgbClr val="000000"/>
                </a:solidFill>
                <a:latin typeface="Times New Roman" panose="02020603050405020304" pitchFamily="18" charset="0"/>
                <a:ea typeface="Times New Roman" panose="02020603050405020304" pitchFamily="18" charset="0"/>
              </a:rPr>
              <a:t>* </a:t>
            </a:r>
            <a:r>
              <a:rPr lang="vi-VN" sz="2800" b="1" dirty="0">
                <a:solidFill>
                  <a:srgbClr val="000000"/>
                </a:solidFill>
                <a:latin typeface="Times New Roman" panose="02020603050405020304" pitchFamily="18" charset="0"/>
                <a:ea typeface="Times New Roman" panose="02020603050405020304" pitchFamily="18" charset="0"/>
              </a:rPr>
              <a:t>Thân bài</a:t>
            </a:r>
            <a:r>
              <a:rPr lang="vi-VN" sz="2800" dirty="0">
                <a:solidFill>
                  <a:srgbClr val="000000"/>
                </a:solidFill>
                <a:latin typeface="Times New Roman" panose="02020603050405020304" pitchFamily="18" charset="0"/>
                <a:ea typeface="Times New Roman" panose="02020603050405020304" pitchFamily="18" charset="0"/>
              </a:rPr>
              <a:t>: Lần lượt trình bày ý kiến  theo một tr</a:t>
            </a:r>
            <a:r>
              <a:rPr lang="en-US" sz="2800" dirty="0">
                <a:solidFill>
                  <a:srgbClr val="000000"/>
                </a:solidFill>
                <a:latin typeface="Times New Roman" panose="02020603050405020304" pitchFamily="18" charset="0"/>
                <a:ea typeface="Times New Roman" panose="02020603050405020304" pitchFamily="18" charset="0"/>
              </a:rPr>
              <a:t>ì</a:t>
            </a:r>
            <a:r>
              <a:rPr lang="vi-VN" sz="2800" dirty="0">
                <a:solidFill>
                  <a:srgbClr val="000000"/>
                </a:solidFill>
                <a:latin typeface="Times New Roman" panose="02020603050405020304" pitchFamily="18" charset="0"/>
                <a:ea typeface="Times New Roman" panose="02020603050405020304" pitchFamily="18" charset="0"/>
              </a:rPr>
              <a:t>nh tự nhất định để làm sáng tỏ vấn đề đã nêu ở mở bài:</a:t>
            </a:r>
            <a:endParaRPr lang="en-US" sz="2800" dirty="0">
              <a:latin typeface="Times New Roman" panose="02020603050405020304" pitchFamily="18" charset="0"/>
              <a:ea typeface="Times New Roman" panose="02020603050405020304" pitchFamily="18" charset="0"/>
            </a:endParaRPr>
          </a:p>
          <a:p>
            <a:pPr algn="just">
              <a:lnSpc>
                <a:spcPct val="115000"/>
              </a:lnSpc>
              <a:spcAft>
                <a:spcPts val="0"/>
              </a:spcAft>
            </a:pPr>
            <a:r>
              <a:rPr lang="vi-VN" sz="2800" dirty="0">
                <a:solidFill>
                  <a:srgbClr val="000000"/>
                </a:solidFill>
                <a:latin typeface="Times New Roman" panose="02020603050405020304" pitchFamily="18" charset="0"/>
                <a:ea typeface="Times New Roman" panose="02020603050405020304" pitchFamily="18" charset="0"/>
              </a:rPr>
              <a:t>Ví </a:t>
            </a:r>
            <a:r>
              <a:rPr lang="en-US" sz="2800" dirty="0" err="1">
                <a:solidFill>
                  <a:srgbClr val="000000"/>
                </a:solidFill>
                <a:latin typeface="Times New Roman" panose="02020603050405020304" pitchFamily="18" charset="0"/>
                <a:ea typeface="Times New Roman" panose="02020603050405020304" pitchFamily="18" charset="0"/>
              </a:rPr>
              <a:t>dụ</a:t>
            </a:r>
            <a:r>
              <a:rPr lang="vi-VN"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lvl="0" algn="just">
              <a:lnSpc>
                <a:spcPct val="115000"/>
              </a:lnSpc>
              <a:spcAft>
                <a:spcPts val="0"/>
              </a:spcAft>
              <a:buSzPts val="1400"/>
              <a:tabLst>
                <a:tab pos="247015" algn="l"/>
              </a:tabLst>
            </a:pPr>
            <a:r>
              <a:rPr lang="en-US" sz="2800" dirty="0" err="1">
                <a:solidFill>
                  <a:srgbClr val="000000"/>
                </a:solidFill>
                <a:latin typeface="Times New Roman" panose="02020603050405020304" pitchFamily="18" charset="0"/>
                <a:ea typeface="Times New Roman" panose="02020603050405020304" pitchFamily="18" charset="0"/>
              </a:rPr>
              <a:t>Việc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nuôi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mèo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nhiều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lợi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ích</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lnSpc>
                <a:spcPct val="115000"/>
              </a:lnSpc>
              <a:spcAft>
                <a:spcPts val="0"/>
              </a:spcAft>
              <a:tabLst>
                <a:tab pos="247015" algn="l"/>
              </a:tabLs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Nuôi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giúp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chủ</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nuôi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mèo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giúp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bắt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chuột</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lnSpc>
                <a:spcPct val="115000"/>
              </a:lnSpc>
              <a:spcAft>
                <a:spcPts val="0"/>
              </a:spcAft>
              <a:tabLst>
                <a:tab pos="247015" algn="l"/>
              </a:tabLs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Nuôi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mèo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giúp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trẻ</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học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được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cách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chăm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sóc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bản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thân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Chăm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sóc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mèo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hằng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ngày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sẽ</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giúp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chúng</a:t>
            </a:r>
            <a:r>
              <a:rPr lang="en-US" sz="2800" dirty="0">
                <a:solidFill>
                  <a:srgbClr val="000000"/>
                </a:solidFill>
                <a:latin typeface="Times New Roman" panose="02020603050405020304" pitchFamily="18" charset="0"/>
                <a:ea typeface="Times New Roman" panose="02020603050405020304" pitchFamily="18" charset="0"/>
              </a:rPr>
              <a:t> ta, </a:t>
            </a:r>
            <a:r>
              <a:rPr lang="en-US" sz="2800" dirty="0" err="1">
                <a:solidFill>
                  <a:srgbClr val="000000"/>
                </a:solidFill>
                <a:latin typeface="Times New Roman" panose="02020603050405020304" pitchFamily="18" charset="0"/>
                <a:ea typeface="Times New Roman" panose="02020603050405020304" pitchFamily="18" charset="0"/>
              </a:rPr>
              <a:t>đặc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biệt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trẻ</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bồi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dưỡng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lòng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trắc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ẩn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biết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học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cách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chăm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sóc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bản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thân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tốt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hơn</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3796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1000"/>
                                        <p:tgtEl>
                                          <p:spTgt spid="7">
                                            <p:txEl>
                                              <p:pRg st="3" end="3"/>
                                            </p:txEl>
                                          </p:spTgt>
                                        </p:tgtEl>
                                      </p:cBhvr>
                                    </p:animEffect>
                                    <p:anim calcmode="lin" valueType="num">
                                      <p:cBhvr>
                                        <p:cTn id="29"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
                                            <p:txEl>
                                              <p:pRg st="4" end="4"/>
                                            </p:txEl>
                                          </p:spTgt>
                                        </p:tgtEl>
                                        <p:attrNameLst>
                                          <p:attrName>style.visibility</p:attrName>
                                        </p:attrNameLst>
                                      </p:cBhvr>
                                      <p:to>
                                        <p:strVal val="visible"/>
                                      </p:to>
                                    </p:set>
                                    <p:animEffect transition="in" filter="fade">
                                      <p:cBhvr>
                                        <p:cTn id="35" dur="1000"/>
                                        <p:tgtEl>
                                          <p:spTgt spid="7">
                                            <p:txEl>
                                              <p:pRg st="4" end="4"/>
                                            </p:txEl>
                                          </p:spTgt>
                                        </p:tgtEl>
                                      </p:cBhvr>
                                    </p:animEffect>
                                    <p:anim calcmode="lin" valueType="num">
                                      <p:cBhvr>
                                        <p:cTn id="36"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3256182" y="0"/>
            <a:ext cx="5666936" cy="548099"/>
          </a:xfrm>
          <a:prstGeom prst="rect">
            <a:avLst/>
          </a:prstGeom>
        </p:spPr>
        <p:txBody>
          <a:bodyPr wrap="none">
            <a:spAutoFit/>
          </a:bodyPr>
          <a:lstStyle/>
          <a:p>
            <a:pPr marL="22860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highlight>
                  <a:srgbClr val="FFFF00"/>
                </a:highlight>
                <a:uLnTx/>
                <a:uFillTx/>
                <a:latin typeface="Times New Roman" panose="02020603050405020304" pitchFamily="18" charset="0"/>
                <a:ea typeface="Times New Roman" panose="02020603050405020304" pitchFamily="18" charset="0"/>
                <a:cs typeface="+mn-cs"/>
              </a:rPr>
              <a:t>TỰ ĐÁNH GIÁ CUỐI HỌC KÌ II</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5048627" y="698061"/>
            <a:ext cx="2082045"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Phần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535501" y="975958"/>
            <a:ext cx="1598515" cy="65864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4"/>
          </a:lnRef>
          <a:fillRef idx="2">
            <a:schemeClr val="accent4"/>
          </a:fillRef>
          <a:effectRef idx="1">
            <a:schemeClr val="accent4"/>
          </a:effectRef>
          <a:fontRef idx="minor">
            <a:schemeClr val="dk1"/>
          </a:fontRef>
        </p:style>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t>
            </a: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Đề </a:t>
            </a: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2</a:t>
            </a:r>
            <a:r>
              <a:rPr kumimoji="0" lang="vi-VN"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p:cNvSpPr/>
          <p:nvPr/>
        </p:nvSpPr>
        <p:spPr>
          <a:xfrm>
            <a:off x="3919825" y="1243012"/>
            <a:ext cx="4339650"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B</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ước 2:</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Tìm ý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lập</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dàn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60400" y="1873727"/>
            <a:ext cx="10858500" cy="3697166"/>
          </a:xfrm>
          <a:prstGeom prst="rect">
            <a:avLst/>
          </a:prstGeom>
        </p:spPr>
        <p:txBody>
          <a:bodyPr>
            <a:spAutoFit/>
          </a:bodyPr>
          <a:lstStyle/>
          <a:p>
            <a:pPr algn="just">
              <a:lnSpc>
                <a:spcPct val="150000"/>
              </a:lnSpc>
              <a:spcAft>
                <a:spcPts val="0"/>
              </a:spcAft>
              <a:tabLst>
                <a:tab pos="247015" algn="l"/>
              </a:tabLst>
            </a:pP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Giảm</a:t>
            </a:r>
            <a:r>
              <a:rPr lang="en-US" sz="3200" dirty="0">
                <a:solidFill>
                  <a:srgbClr val="000000"/>
                </a:solidFill>
                <a:latin typeface="Times New Roman" panose="02020603050405020304" pitchFamily="18" charset="0"/>
                <a:ea typeface="Times New Roman" panose="02020603050405020304" pitchFamily="18" charset="0"/>
              </a:rPr>
              <a:t> stress: </a:t>
            </a:r>
            <a:r>
              <a:rPr lang="en-US" sz="3200" dirty="0" err="1">
                <a:solidFill>
                  <a:srgbClr val="000000"/>
                </a:solidFill>
                <a:latin typeface="Times New Roman" panose="02020603050405020304" pitchFamily="18" charset="0"/>
                <a:ea typeface="Times New Roman" panose="02020603050405020304" pitchFamily="18" charset="0"/>
              </a:rPr>
              <a:t>Chơi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đùa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với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chó</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mèo</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sẽ</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giúp</a:t>
            </a:r>
            <a:r>
              <a:rPr lang="en-US" sz="3200" dirty="0">
                <a:solidFill>
                  <a:srgbClr val="000000"/>
                </a:solidFill>
                <a:latin typeface="Times New Roman" panose="02020603050405020304" pitchFamily="18" charset="0"/>
                <a:ea typeface="Times New Roman" panose="02020603050405020304" pitchFamily="18" charset="0"/>
              </a:rPr>
              <a:t> ta </a:t>
            </a:r>
            <a:r>
              <a:rPr lang="en-US" sz="3200" dirty="0" err="1">
                <a:solidFill>
                  <a:srgbClr val="000000"/>
                </a:solidFill>
                <a:latin typeface="Times New Roman" panose="02020603050405020304" pitchFamily="18" charset="0"/>
                <a:ea typeface="Times New Roman" panose="02020603050405020304" pitchFamily="18" charset="0"/>
              </a:rPr>
              <a:t>rèn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luyện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vận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động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xua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đi</a:t>
            </a:r>
            <a:r>
              <a:rPr lang="en-US" sz="3200" dirty="0">
                <a:solidFill>
                  <a:srgbClr val="000000"/>
                </a:solidFill>
                <a:latin typeface="Times New Roman" panose="02020603050405020304" pitchFamily="18" charset="0"/>
                <a:ea typeface="Times New Roman" panose="02020603050405020304" pitchFamily="18" charset="0"/>
              </a:rPr>
              <a:t> stress, </a:t>
            </a:r>
            <a:r>
              <a:rPr lang="en-US" sz="3200" dirty="0" err="1">
                <a:solidFill>
                  <a:srgbClr val="000000"/>
                </a:solidFill>
                <a:latin typeface="Times New Roman" panose="02020603050405020304" pitchFamily="18" charset="0"/>
                <a:ea typeface="Times New Roman" panose="02020603050405020304" pitchFamily="18" charset="0"/>
              </a:rPr>
              <a:t>đem</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đến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niềm</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vui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trong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cuộc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sống</a:t>
            </a:r>
            <a:r>
              <a:rPr lang="en-US" sz="3200" dirty="0">
                <a:solidFill>
                  <a:srgbClr val="000000"/>
                </a:solidFill>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pPr algn="just">
              <a:lnSpc>
                <a:spcPct val="150000"/>
              </a:lnSpc>
              <a:spcAft>
                <a:spcPts val="0"/>
              </a:spcAft>
              <a:tabLst>
                <a:tab pos="247015" algn="l"/>
              </a:tabLst>
            </a:pP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Học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cách</a:t>
            </a:r>
            <a:r>
              <a:rPr lang="en-US" sz="3200" dirty="0">
                <a:solidFill>
                  <a:srgbClr val="000000"/>
                </a:solidFill>
                <a:latin typeface="Times New Roman" panose="02020603050405020304" pitchFamily="18" charset="0"/>
                <a:ea typeface="Times New Roman" panose="02020603050405020304" pitchFamily="18" charset="0"/>
              </a:rPr>
              <a:t> cam </a:t>
            </a:r>
            <a:r>
              <a:rPr lang="en-US" sz="3200" dirty="0" err="1">
                <a:solidFill>
                  <a:srgbClr val="000000"/>
                </a:solidFill>
                <a:latin typeface="Times New Roman" panose="02020603050405020304" pitchFamily="18" charset="0"/>
                <a:ea typeface="Times New Roman" panose="02020603050405020304" pitchFamily="18" charset="0"/>
              </a:rPr>
              <a:t>kết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kỉ</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luật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Việc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nuôi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thú</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cưng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mang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tính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lâu</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dài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đòi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hỏi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sự</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kiên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nhẫn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và</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trách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nhiệm</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bởi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nếu</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không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sẽ</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thấy</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luôn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hậu</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quả</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về</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sức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khoẻ</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của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vật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nuôi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bị</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ảnh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hưởng</a:t>
            </a:r>
            <a:r>
              <a:rPr lang="en-US" sz="3200" dirty="0">
                <a:solidFill>
                  <a:srgbClr val="000000"/>
                </a:solidFill>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23347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3256182" y="0"/>
            <a:ext cx="5666936" cy="548099"/>
          </a:xfrm>
          <a:prstGeom prst="rect">
            <a:avLst/>
          </a:prstGeom>
        </p:spPr>
        <p:txBody>
          <a:bodyPr wrap="none">
            <a:spAutoFit/>
          </a:bodyPr>
          <a:lstStyle/>
          <a:p>
            <a:pPr marL="22860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highlight>
                  <a:srgbClr val="FFFF00"/>
                </a:highlight>
                <a:uLnTx/>
                <a:uFillTx/>
                <a:latin typeface="Times New Roman" panose="02020603050405020304" pitchFamily="18" charset="0"/>
                <a:ea typeface="Times New Roman" panose="02020603050405020304" pitchFamily="18" charset="0"/>
                <a:cs typeface="+mn-cs"/>
              </a:rPr>
              <a:t>TỰ ĐÁNH GIÁ CUỐI HỌC KÌ II</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5048627" y="698061"/>
            <a:ext cx="2082045"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Phần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535501" y="975958"/>
            <a:ext cx="1598515" cy="65864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4"/>
          </a:lnRef>
          <a:fillRef idx="2">
            <a:schemeClr val="accent4"/>
          </a:fillRef>
          <a:effectRef idx="1">
            <a:schemeClr val="accent4"/>
          </a:effectRef>
          <a:fontRef idx="minor">
            <a:schemeClr val="dk1"/>
          </a:fontRef>
        </p:style>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t>
            </a: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Đề </a:t>
            </a: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2</a:t>
            </a:r>
            <a:r>
              <a:rPr kumimoji="0" lang="vi-VN"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p:cNvSpPr/>
          <p:nvPr/>
        </p:nvSpPr>
        <p:spPr>
          <a:xfrm>
            <a:off x="3919825" y="1243012"/>
            <a:ext cx="4339650"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B</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ước 2:</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Tìm ý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lập</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dàn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442458" y="1873727"/>
            <a:ext cx="11076442" cy="4268861"/>
          </a:xfrm>
          <a:prstGeom prst="rect">
            <a:avLst/>
          </a:prstGeom>
        </p:spPr>
        <p:txBody>
          <a:bodyPr wrap="square">
            <a:spAutoFit/>
          </a:bodyPr>
          <a:lstStyle/>
          <a:p>
            <a:pPr marL="457200" lvl="0" indent="-457200" algn="just">
              <a:lnSpc>
                <a:spcPct val="115000"/>
              </a:lnSpc>
              <a:spcAft>
                <a:spcPts val="0"/>
              </a:spcAft>
              <a:buSzPts val="1400"/>
              <a:buFont typeface="Wingdings" panose="05000000000000000000" pitchFamily="2" charset="2"/>
              <a:buChar char="q"/>
              <a:tabLst>
                <a:tab pos="247015" algn="l"/>
              </a:tabLst>
            </a:pPr>
            <a:r>
              <a:rPr lang="en-US" sz="2600" dirty="0" err="1" smtClean="0">
                <a:solidFill>
                  <a:srgbClr val="000000"/>
                </a:solidFill>
                <a:latin typeface="Times New Roman" panose="02020603050405020304" pitchFamily="18" charset="0"/>
                <a:ea typeface="Times New Roman" panose="02020603050405020304" pitchFamily="18" charset="0"/>
              </a:rPr>
              <a:t>Với</a:t>
            </a:r>
            <a:r>
              <a:rPr lang="en-US" sz="2600" dirty="0" smtClean="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nhiều</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người</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việc</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nuôi</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chó</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mèo</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có</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nhiều</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hạn</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chế</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như</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phải</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dọn</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dọn</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vệ</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sinh</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của</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chúng</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lông</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của</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một</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số</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loài</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còn</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có</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thể</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gây</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dị</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ứng</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hô</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hấp</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có</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trường</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hợp</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chó</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mèo</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tấn</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công</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chủ</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nhà</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hoặc</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người</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đến</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nhà</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Tuy</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nhiên</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chúng</a:t>
            </a:r>
            <a:r>
              <a:rPr lang="en-US" sz="2600" dirty="0">
                <a:solidFill>
                  <a:srgbClr val="000000"/>
                </a:solidFill>
                <a:latin typeface="Times New Roman" panose="02020603050405020304" pitchFamily="18" charset="0"/>
                <a:ea typeface="Times New Roman" panose="02020603050405020304" pitchFamily="18" charset="0"/>
              </a:rPr>
              <a:t> ta </a:t>
            </a:r>
            <a:r>
              <a:rPr lang="en-US" sz="2600" dirty="0" err="1">
                <a:solidFill>
                  <a:srgbClr val="000000"/>
                </a:solidFill>
                <a:latin typeface="Times New Roman" panose="02020603050405020304" pitchFamily="18" charset="0"/>
                <a:ea typeface="Times New Roman" panose="02020603050405020304" pitchFamily="18" charset="0"/>
              </a:rPr>
              <a:t>đều</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có</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những</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giải</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pháp</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cho</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những</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hạn</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chế</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này</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như</a:t>
            </a:r>
            <a:r>
              <a:rPr lang="en-US" sz="2600" dirty="0">
                <a:solidFill>
                  <a:srgbClr val="000000"/>
                </a:solidFill>
                <a:latin typeface="Times New Roman" panose="02020603050405020304" pitchFamily="18"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a:p>
            <a:pPr marL="118110" algn="just">
              <a:lnSpc>
                <a:spcPct val="115000"/>
              </a:lnSpc>
              <a:spcAft>
                <a:spcPts val="0"/>
              </a:spcAft>
              <a:tabLst>
                <a:tab pos="247015" algn="l"/>
              </a:tabLst>
            </a:pP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Quy</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định</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riêng</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nơi</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vệ</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sinh</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cho</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chúng</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huấn</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luyện</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chó</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mèo</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cách</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tự</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đi</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vệ</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sinh</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đúng</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chỗ</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hoặc</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thói</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quen</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đi</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theo</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giờ</a:t>
            </a:r>
            <a:r>
              <a:rPr lang="en-US" sz="2600" dirty="0">
                <a:solidFill>
                  <a:srgbClr val="000000"/>
                </a:solidFill>
                <a:latin typeface="Times New Roman" panose="02020603050405020304" pitchFamily="18"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a:p>
            <a:pPr marL="118110" algn="just">
              <a:lnSpc>
                <a:spcPct val="115000"/>
              </a:lnSpc>
              <a:spcAft>
                <a:spcPts val="0"/>
              </a:spcAft>
              <a:tabLst>
                <a:tab pos="247015" algn="l"/>
              </a:tabLst>
            </a:pP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Dọn</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vệ</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sinh</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nhà</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cửa</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thường</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xuyên</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thường</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xuyên</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tắm</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và</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vệ</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sinh</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cơ</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thể</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cho</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chó</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mèo</a:t>
            </a:r>
            <a:r>
              <a:rPr lang="en-US" sz="2600" dirty="0">
                <a:solidFill>
                  <a:srgbClr val="000000"/>
                </a:solidFill>
                <a:latin typeface="Times New Roman" panose="02020603050405020304" pitchFamily="18" charset="0"/>
                <a:ea typeface="Times New Roman" panose="02020603050405020304" pitchFamily="18" charset="0"/>
              </a:rPr>
              <a:t>.</a:t>
            </a:r>
            <a:endParaRPr lang="en-US" sz="2600" dirty="0">
              <a:latin typeface="Times New Roman" panose="02020603050405020304" pitchFamily="18" charset="0"/>
              <a:ea typeface="Times New Roman" panose="02020603050405020304" pitchFamily="18" charset="0"/>
            </a:endParaRPr>
          </a:p>
          <a:p>
            <a:pPr marL="118110" algn="just">
              <a:lnSpc>
                <a:spcPct val="115000"/>
              </a:lnSpc>
              <a:spcAft>
                <a:spcPts val="0"/>
              </a:spcAft>
              <a:tabLst>
                <a:tab pos="247015" algn="l"/>
              </a:tabLst>
            </a:pP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Tiêm</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phòng</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đầy</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đủ</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cho</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chó</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mèo</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dùng</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rọ</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mõm</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hoặc</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xích</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lại</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nếu</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chó</a:t>
            </a:r>
            <a:r>
              <a:rPr lang="en-US" sz="2600" dirty="0">
                <a:solidFill>
                  <a:srgbClr val="000000"/>
                </a:solidFill>
                <a:latin typeface="Times New Roman" panose="02020603050405020304" pitchFamily="18" charset="0"/>
                <a:ea typeface="Times New Roman" panose="02020603050405020304" pitchFamily="18" charset="0"/>
              </a:rPr>
              <a:t> hung </a:t>
            </a:r>
            <a:r>
              <a:rPr lang="en-US" sz="2600" dirty="0" err="1">
                <a:solidFill>
                  <a:srgbClr val="000000"/>
                </a:solidFill>
                <a:latin typeface="Times New Roman" panose="02020603050405020304" pitchFamily="18" charset="0"/>
                <a:ea typeface="Times New Roman" panose="02020603050405020304" pitchFamily="18" charset="0"/>
              </a:rPr>
              <a:t>dữ</a:t>
            </a:r>
            <a:r>
              <a:rPr lang="en-US" sz="2600" dirty="0" smtClean="0">
                <a:solidFill>
                  <a:srgbClr val="000000"/>
                </a:solidFill>
                <a:latin typeface="Times New Roman" panose="02020603050405020304" pitchFamily="18" charset="0"/>
                <a:ea typeface="Times New Roman" panose="02020603050405020304" pitchFamily="18" charset="0"/>
              </a:rPr>
              <a:t>.</a:t>
            </a:r>
            <a:endParaRPr lang="en-US" sz="26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86185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1000"/>
                                        <p:tgtEl>
                                          <p:spTgt spid="7">
                                            <p:txEl>
                                              <p:pRg st="3" end="3"/>
                                            </p:txEl>
                                          </p:spTgt>
                                        </p:tgtEl>
                                      </p:cBhvr>
                                    </p:animEffect>
                                    <p:anim calcmode="lin" valueType="num">
                                      <p:cBhvr>
                                        <p:cTn id="29"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3256182" y="0"/>
            <a:ext cx="5666936" cy="548099"/>
          </a:xfrm>
          <a:prstGeom prst="rect">
            <a:avLst/>
          </a:prstGeom>
        </p:spPr>
        <p:txBody>
          <a:bodyPr wrap="none">
            <a:spAutoFit/>
          </a:bodyPr>
          <a:lstStyle/>
          <a:p>
            <a:pPr marL="22860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highlight>
                  <a:srgbClr val="FFFF00"/>
                </a:highlight>
                <a:uLnTx/>
                <a:uFillTx/>
                <a:latin typeface="Times New Roman" panose="02020603050405020304" pitchFamily="18" charset="0"/>
                <a:ea typeface="Times New Roman" panose="02020603050405020304" pitchFamily="18" charset="0"/>
                <a:cs typeface="+mn-cs"/>
              </a:rPr>
              <a:t>TỰ ĐÁNH GIÁ CUỐI HỌC KÌ II</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5048627" y="698061"/>
            <a:ext cx="2082045"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Phần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535501" y="975958"/>
            <a:ext cx="1598515" cy="65864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4"/>
          </a:lnRef>
          <a:fillRef idx="2">
            <a:schemeClr val="accent4"/>
          </a:fillRef>
          <a:effectRef idx="1">
            <a:schemeClr val="accent4"/>
          </a:effectRef>
          <a:fontRef idx="minor">
            <a:schemeClr val="dk1"/>
          </a:fontRef>
        </p:style>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t>
            </a: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Đề </a:t>
            </a: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2</a:t>
            </a:r>
            <a:r>
              <a:rPr kumimoji="0" lang="vi-VN"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p:cNvSpPr/>
          <p:nvPr/>
        </p:nvSpPr>
        <p:spPr>
          <a:xfrm>
            <a:off x="3919825" y="1243012"/>
            <a:ext cx="4339650"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B</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ước 2:</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Tìm ý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lập</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dàn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60400" y="1725475"/>
            <a:ext cx="10858500" cy="4435830"/>
          </a:xfrm>
          <a:prstGeom prst="rect">
            <a:avLst/>
          </a:prstGeom>
        </p:spPr>
        <p:txBody>
          <a:bodyPr>
            <a:spAutoFit/>
          </a:bodyPr>
          <a:lstStyle/>
          <a:p>
            <a:pPr>
              <a:lnSpc>
                <a:spcPct val="150000"/>
              </a:lnSpc>
              <a:spcAft>
                <a:spcPts val="0"/>
              </a:spcAft>
            </a:pPr>
            <a:r>
              <a:rPr lang="vi-VN" sz="3200" dirty="0">
                <a:solidFill>
                  <a:srgbClr val="000000"/>
                </a:solidFill>
                <a:latin typeface="Times New Roman" panose="02020603050405020304" pitchFamily="18" charset="0"/>
                <a:ea typeface="Times New Roman" panose="02020603050405020304" pitchFamily="18" charset="0"/>
              </a:rPr>
              <a:t>* </a:t>
            </a:r>
            <a:r>
              <a:rPr lang="vi-VN" sz="3200" b="1" dirty="0">
                <a:solidFill>
                  <a:srgbClr val="000000"/>
                </a:solidFill>
                <a:latin typeface="Times New Roman" panose="02020603050405020304" pitchFamily="18" charset="0"/>
                <a:ea typeface="Times New Roman" panose="02020603050405020304" pitchFamily="18" charset="0"/>
              </a:rPr>
              <a:t>Kết bài:</a:t>
            </a:r>
            <a:r>
              <a:rPr lang="vi-VN" sz="3200" dirty="0">
                <a:solidFill>
                  <a:srgbClr val="000000"/>
                </a:solidFill>
                <a:latin typeface="Times New Roman" panose="02020603050405020304" pitchFamily="18" charset="0"/>
                <a:ea typeface="Times New Roman" panose="02020603050405020304" pitchFamily="18" charset="0"/>
              </a:rPr>
              <a:t> Khẳng định lại ý kiến của em; đề xuất các biện pháp bảo vệ và thái độ đ</a:t>
            </a:r>
            <a:r>
              <a:rPr lang="en-US" sz="3200" dirty="0">
                <a:solidFill>
                  <a:srgbClr val="000000"/>
                </a:solidFill>
                <a:latin typeface="Times New Roman" panose="02020603050405020304" pitchFamily="18" charset="0"/>
                <a:ea typeface="Times New Roman" panose="02020603050405020304" pitchFamily="18" charset="0"/>
              </a:rPr>
              <a:t>ố</a:t>
            </a:r>
            <a:r>
              <a:rPr lang="vi-VN" sz="3200" dirty="0">
                <a:solidFill>
                  <a:srgbClr val="000000"/>
                </a:solidFill>
                <a:latin typeface="Times New Roman" panose="02020603050405020304" pitchFamily="18" charset="0"/>
                <a:ea typeface="Times New Roman" panose="02020603050405020304" pitchFamily="18" charset="0"/>
              </a:rPr>
              <a:t>i xử </a:t>
            </a:r>
            <a:r>
              <a:rPr lang="en-US" sz="3200" dirty="0" err="1">
                <a:solidFill>
                  <a:srgbClr val="000000"/>
                </a:solidFill>
                <a:latin typeface="Times New Roman" panose="02020603050405020304" pitchFamily="18" charset="0"/>
                <a:ea typeface="Times New Roman" panose="02020603050405020304" pitchFamily="18" charset="0"/>
              </a:rPr>
              <a:t>công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bằng</a:t>
            </a:r>
            <a:r>
              <a:rPr lang="en-US" sz="3200" dirty="0">
                <a:solidFill>
                  <a:srgbClr val="000000"/>
                </a:solidFill>
                <a:latin typeface="Times New Roman" panose="02020603050405020304" pitchFamily="18" charset="0"/>
                <a:ea typeface="Times New Roman" panose="02020603050405020304" pitchFamily="18" charset="0"/>
              </a:rPr>
              <a:t> </a:t>
            </a:r>
            <a:r>
              <a:rPr lang="vi-VN" sz="3200" dirty="0">
                <a:solidFill>
                  <a:srgbClr val="000000"/>
                </a:solidFill>
                <a:latin typeface="Times New Roman" panose="02020603050405020304" pitchFamily="18" charset="0"/>
                <a:ea typeface="Times New Roman" panose="02020603050405020304" pitchFamily="18" charset="0"/>
              </a:rPr>
              <a:t>với chó</a:t>
            </a:r>
            <a:r>
              <a:rPr lang="en-US" sz="3200" dirty="0">
                <a:solidFill>
                  <a:srgbClr val="000000"/>
                </a:solidFill>
                <a:latin typeface="Times New Roman" panose="02020603050405020304" pitchFamily="18" charset="0"/>
                <a:ea typeface="Times New Roman" panose="02020603050405020304" pitchFamily="18" charset="0"/>
              </a:rPr>
              <a:t>,</a:t>
            </a:r>
            <a:r>
              <a:rPr lang="vi-VN" sz="3200" dirty="0">
                <a:solidFill>
                  <a:srgbClr val="000000"/>
                </a:solidFill>
                <a:latin typeface="Times New Roman" panose="02020603050405020304" pitchFamily="18" charset="0"/>
                <a:ea typeface="Times New Roman" panose="02020603050405020304" pitchFamily="18" charset="0"/>
              </a:rPr>
              <a:t> mèo.</a:t>
            </a:r>
            <a:endParaRPr lang="en-US" sz="3200" dirty="0">
              <a:latin typeface="Times New Roman" panose="02020603050405020304" pitchFamily="18" charset="0"/>
              <a:ea typeface="Times New Roman" panose="02020603050405020304" pitchFamily="18" charset="0"/>
            </a:endParaRPr>
          </a:p>
          <a:p>
            <a:pPr>
              <a:lnSpc>
                <a:spcPct val="150000"/>
              </a:lnSpc>
              <a:spcAft>
                <a:spcPts val="0"/>
              </a:spcAft>
            </a:pP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Chó</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mèo</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là</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những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loài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vật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gần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gũi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có</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rất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nhiều</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lợi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ích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đối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với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cuộc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sống</a:t>
            </a:r>
            <a:r>
              <a:rPr lang="en-US" sz="3200" dirty="0">
                <a:solidFill>
                  <a:srgbClr val="000000"/>
                </a:solidFill>
                <a:latin typeface="Times New Roman" panose="02020603050405020304" pitchFamily="18" charset="0"/>
                <a:ea typeface="Times New Roman" panose="02020603050405020304" pitchFamily="18" charset="0"/>
              </a:rPr>
              <a:t> con </a:t>
            </a:r>
            <a:r>
              <a:rPr lang="en-US" sz="3200" dirty="0" err="1">
                <a:solidFill>
                  <a:srgbClr val="000000"/>
                </a:solidFill>
                <a:latin typeface="Times New Roman" panose="02020603050405020304" pitchFamily="18" charset="0"/>
                <a:ea typeface="Times New Roman" panose="02020603050405020304" pitchFamily="18" charset="0"/>
              </a:rPr>
              <a:t>người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giúp</a:t>
            </a:r>
            <a:r>
              <a:rPr lang="en-US" sz="3200" dirty="0">
                <a:solidFill>
                  <a:srgbClr val="000000"/>
                </a:solidFill>
                <a:latin typeface="Times New Roman" panose="02020603050405020304" pitchFamily="18" charset="0"/>
                <a:ea typeface="Times New Roman" panose="02020603050405020304" pitchFamily="18" charset="0"/>
              </a:rPr>
              <a:t> ta </a:t>
            </a:r>
            <a:r>
              <a:rPr lang="en-US" sz="3200" dirty="0" err="1">
                <a:solidFill>
                  <a:srgbClr val="000000"/>
                </a:solidFill>
                <a:latin typeface="Times New Roman" panose="02020603050405020304" pitchFamily="18" charset="0"/>
                <a:ea typeface="Times New Roman" panose="02020603050405020304" pitchFamily="18" charset="0"/>
              </a:rPr>
              <a:t>hình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thành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nhiều</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kĩ</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năng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sống</a:t>
            </a:r>
            <a:r>
              <a:rPr lang="en-US" sz="3200" dirty="0">
                <a:solidFill>
                  <a:srgbClr val="000000"/>
                </a:solidFill>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pPr>
              <a:lnSpc>
                <a:spcPct val="150000"/>
              </a:lnSpc>
              <a:spcAft>
                <a:spcPts val="0"/>
              </a:spcAft>
            </a:pP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Mỗi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chúng</a:t>
            </a:r>
            <a:r>
              <a:rPr lang="en-US" sz="3200" dirty="0">
                <a:solidFill>
                  <a:srgbClr val="000000"/>
                </a:solidFill>
                <a:latin typeface="Times New Roman" panose="02020603050405020304" pitchFamily="18" charset="0"/>
                <a:ea typeface="Times New Roman" panose="02020603050405020304" pitchFamily="18" charset="0"/>
              </a:rPr>
              <a:t> ta </a:t>
            </a:r>
            <a:r>
              <a:rPr lang="en-US" sz="3200" dirty="0" err="1">
                <a:solidFill>
                  <a:srgbClr val="000000"/>
                </a:solidFill>
                <a:latin typeface="Times New Roman" panose="02020603050405020304" pitchFamily="18" charset="0"/>
                <a:ea typeface="Times New Roman" panose="02020603050405020304" pitchFamily="18" charset="0"/>
              </a:rPr>
              <a:t>cần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biết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yêu</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quý</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bảo</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vệ</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và</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chăm</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sóc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tốt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cho</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vật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nuôi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của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mình</a:t>
            </a:r>
            <a:r>
              <a:rPr lang="en-US" sz="3200" dirty="0">
                <a:solidFill>
                  <a:srgbClr val="000000"/>
                </a:solidFill>
                <a:latin typeface="Times New Roman" panose="02020603050405020304" pitchFamily="18" charset="0"/>
                <a:ea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63081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3256182" y="0"/>
            <a:ext cx="5666936" cy="548099"/>
          </a:xfrm>
          <a:prstGeom prst="rect">
            <a:avLst/>
          </a:prstGeom>
        </p:spPr>
        <p:txBody>
          <a:bodyPr wrap="none">
            <a:spAutoFit/>
          </a:bodyPr>
          <a:lstStyle/>
          <a:p>
            <a:pPr marL="22860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highlight>
                  <a:srgbClr val="FFFF00"/>
                </a:highlight>
                <a:uLnTx/>
                <a:uFillTx/>
                <a:latin typeface="Times New Roman" panose="02020603050405020304" pitchFamily="18" charset="0"/>
                <a:ea typeface="Times New Roman" panose="02020603050405020304" pitchFamily="18" charset="0"/>
                <a:cs typeface="+mn-cs"/>
              </a:rPr>
              <a:t>TỰ ĐÁNH GIÁ CUỐI HỌC KÌ II</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5048627" y="698061"/>
            <a:ext cx="2082045"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Phần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535501" y="975958"/>
            <a:ext cx="1598515" cy="65864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4"/>
          </a:lnRef>
          <a:fillRef idx="2">
            <a:schemeClr val="accent4"/>
          </a:fillRef>
          <a:effectRef idx="1">
            <a:schemeClr val="accent4"/>
          </a:effectRef>
          <a:fontRef idx="minor">
            <a:schemeClr val="dk1"/>
          </a:fontRef>
        </p:style>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t>
            </a: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Đề </a:t>
            </a: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2</a:t>
            </a:r>
            <a:r>
              <a:rPr kumimoji="0" lang="vi-VN"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p:cNvSpPr/>
          <p:nvPr/>
        </p:nvSpPr>
        <p:spPr>
          <a:xfrm>
            <a:off x="3919825" y="1243012"/>
            <a:ext cx="4339650"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B</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ước 2:</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Tìm ý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lập</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dàn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660400" y="1830865"/>
            <a:ext cx="10858500" cy="4056495"/>
          </a:xfrm>
          <a:prstGeom prst="rect">
            <a:avLst/>
          </a:prstGeom>
        </p:spPr>
        <p:txBody>
          <a:bodyPr>
            <a:spAutoFit/>
          </a:bodyPr>
          <a:lstStyle/>
          <a:p>
            <a:pPr>
              <a:lnSpc>
                <a:spcPct val="115000"/>
              </a:lnSpc>
            </a:pPr>
            <a:r>
              <a:rPr lang="en-US" sz="2800" b="1" dirty="0" err="1">
                <a:solidFill>
                  <a:srgbClr val="000000"/>
                </a:solidFill>
                <a:latin typeface="Times New Roman" panose="02020603050405020304" pitchFamily="18" charset="0"/>
                <a:ea typeface="Times New Roman" panose="02020603050405020304" pitchFamily="18" charset="0"/>
              </a:rPr>
              <a:t>Bước</a:t>
            </a:r>
            <a:r>
              <a:rPr lang="en-US" sz="2800" b="1" dirty="0">
                <a:solidFill>
                  <a:srgbClr val="000000"/>
                </a:solidFill>
                <a:latin typeface="Times New Roman" panose="02020603050405020304" pitchFamily="18" charset="0"/>
                <a:ea typeface="Times New Roman" panose="02020603050405020304" pitchFamily="18" charset="0"/>
              </a:rPr>
              <a:t> 3: </a:t>
            </a:r>
            <a:r>
              <a:rPr lang="vi-VN" sz="2800" b="1" dirty="0">
                <a:solidFill>
                  <a:srgbClr val="000000"/>
                </a:solidFill>
                <a:latin typeface="Times New Roman" panose="02020603050405020304" pitchFamily="18" charset="0"/>
                <a:ea typeface="Times New Roman" panose="02020603050405020304" pitchFamily="18" charset="0"/>
              </a:rPr>
              <a:t>Viết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dirty="0" err="1">
                <a:latin typeface="Times New Roman" panose="02020603050405020304" pitchFamily="18" charset="0"/>
                <a:ea typeface="Times New Roman" panose="02020603050405020304" pitchFamily="18" charset="0"/>
              </a:rPr>
              <a:t>Dựa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dàn</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viết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thành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hoàn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chỉnh</a:t>
            </a:r>
            <a:r>
              <a:rPr lang="en-US" sz="2800" dirty="0">
                <a:latin typeface="Times New Roman" panose="02020603050405020304" pitchFamily="18" charset="0"/>
                <a:ea typeface="Times New Roman" panose="02020603050405020304" pitchFamily="18" charset="0"/>
              </a:rPr>
              <a:t>.</a:t>
            </a:r>
          </a:p>
          <a:p>
            <a:pPr>
              <a:lnSpc>
                <a:spcPct val="115000"/>
              </a:lnSpc>
            </a:pPr>
            <a:r>
              <a:rPr lang="en-US" sz="2800" b="1" dirty="0" err="1">
                <a:solidFill>
                  <a:srgbClr val="0D0D0D"/>
                </a:solidFill>
                <a:latin typeface="Times New Roman" panose="02020603050405020304" pitchFamily="18" charset="0"/>
                <a:ea typeface="MS Mincho"/>
              </a:rPr>
              <a:t>Bước</a:t>
            </a:r>
            <a:r>
              <a:rPr lang="en-US" sz="2800" b="1" dirty="0">
                <a:solidFill>
                  <a:srgbClr val="0D0D0D"/>
                </a:solidFill>
                <a:latin typeface="Times New Roman" panose="02020603050405020304" pitchFamily="18" charset="0"/>
                <a:ea typeface="MS Mincho"/>
              </a:rPr>
              <a:t> 4: </a:t>
            </a:r>
            <a:r>
              <a:rPr lang="vi-VN" sz="2800" b="1" dirty="0">
                <a:solidFill>
                  <a:srgbClr val="0D0D0D"/>
                </a:solidFill>
                <a:latin typeface="Times New Roman" panose="02020603050405020304" pitchFamily="18" charset="0"/>
                <a:ea typeface="MS Mincho"/>
              </a:rPr>
              <a:t>Kiểm tra, chỉnh sửa bài viết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Đọc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kĩ</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bài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viết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của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mình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và</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khoanh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tròn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những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lỗi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chính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tả</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lỗi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sử</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dụng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từ</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ngữ</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nếu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có</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Sau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đó</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sửa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lại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các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lỗi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đó</a:t>
            </a:r>
            <a:r>
              <a:rPr lang="en-US" sz="2800" dirty="0">
                <a:solidFill>
                  <a:srgbClr val="0D0D0D"/>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Gạch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chân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những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câu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sai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ngữ</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pháp</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bằng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cách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phân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tích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cấu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trúc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ngữ</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pháp</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và</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sửa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lại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cho</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đúng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nếu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có</a:t>
            </a:r>
            <a:r>
              <a:rPr lang="en-US" sz="2800" dirty="0">
                <a:solidFill>
                  <a:srgbClr val="0D0D0D"/>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Dùng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bảng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kiểm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để</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sửa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chữa</a:t>
            </a:r>
            <a:r>
              <a:rPr lang="en-US" sz="2800"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60582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1000"/>
                                        <p:tgtEl>
                                          <p:spTgt spid="7">
                                            <p:txEl>
                                              <p:pRg st="3" end="3"/>
                                            </p:txEl>
                                          </p:spTgt>
                                        </p:tgtEl>
                                      </p:cBhvr>
                                    </p:animEffect>
                                    <p:anim calcmode="lin" valueType="num">
                                      <p:cBhvr>
                                        <p:cTn id="29"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
                                            <p:txEl>
                                              <p:pRg st="4" end="4"/>
                                            </p:txEl>
                                          </p:spTgt>
                                        </p:tgtEl>
                                        <p:attrNameLst>
                                          <p:attrName>style.visibility</p:attrName>
                                        </p:attrNameLst>
                                      </p:cBhvr>
                                      <p:to>
                                        <p:strVal val="visible"/>
                                      </p:to>
                                    </p:set>
                                    <p:animEffect transition="in" filter="fade">
                                      <p:cBhvr>
                                        <p:cTn id="35" dur="1000"/>
                                        <p:tgtEl>
                                          <p:spTgt spid="7">
                                            <p:txEl>
                                              <p:pRg st="4" end="4"/>
                                            </p:txEl>
                                          </p:spTgt>
                                        </p:tgtEl>
                                      </p:cBhvr>
                                    </p:animEffect>
                                    <p:anim calcmode="lin" valueType="num">
                                      <p:cBhvr>
                                        <p:cTn id="36"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7">
                                            <p:txEl>
                                              <p:pRg st="5" end="5"/>
                                            </p:txEl>
                                          </p:spTgt>
                                        </p:tgtEl>
                                        <p:attrNameLst>
                                          <p:attrName>style.visibility</p:attrName>
                                        </p:attrNameLst>
                                      </p:cBhvr>
                                      <p:to>
                                        <p:strVal val="visible"/>
                                      </p:to>
                                    </p:set>
                                    <p:animEffect transition="in" filter="fade">
                                      <p:cBhvr>
                                        <p:cTn id="42" dur="1000"/>
                                        <p:tgtEl>
                                          <p:spTgt spid="7">
                                            <p:txEl>
                                              <p:pRg st="5" end="5"/>
                                            </p:txEl>
                                          </p:spTgt>
                                        </p:tgtEl>
                                      </p:cBhvr>
                                    </p:animEffect>
                                    <p:anim calcmode="lin" valueType="num">
                                      <p:cBhvr>
                                        <p:cTn id="43" dur="10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7">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60400" y="86681"/>
            <a:ext cx="10858500" cy="1043619"/>
          </a:xfrm>
          <a:prstGeom prst="rect">
            <a:avLst/>
          </a:prstGeom>
        </p:spPr>
        <p:txBody>
          <a:bodyPr>
            <a:spAutoFit/>
          </a:bodyPr>
          <a:lstStyle/>
          <a:p>
            <a:pPr>
              <a:lnSpc>
                <a:spcPct val="115000"/>
              </a:lnSpc>
              <a:spcAft>
                <a:spcPts val="0"/>
              </a:spcAft>
            </a:pPr>
            <a:r>
              <a:rPr lang="en-US" sz="2800" b="1" i="1" dirty="0">
                <a:solidFill>
                  <a:srgbClr val="0070C0"/>
                </a:solidFill>
                <a:latin typeface="Times New Roman" panose="02020603050405020304" pitchFamily="18" charset="0"/>
                <a:ea typeface="Times New Roman" panose="02020603050405020304" pitchFamily="18" charset="0"/>
              </a:rPr>
              <a:t>*</a:t>
            </a:r>
            <a:r>
              <a:rPr lang="vi-VN" sz="2800" b="1" i="1" dirty="0">
                <a:solidFill>
                  <a:srgbClr val="0070C0"/>
                </a:solidFill>
                <a:latin typeface="Times New Roman" panose="02020603050405020304" pitchFamily="18" charset="0"/>
                <a:ea typeface="Times New Roman" panose="02020603050405020304" pitchFamily="18" charset="0"/>
              </a:rPr>
              <a:t>Bảng kiểm </a:t>
            </a:r>
            <a:r>
              <a:rPr lang="en-US" sz="2800" b="1" i="1" dirty="0" err="1">
                <a:solidFill>
                  <a:srgbClr val="0070C0"/>
                </a:solidFill>
                <a:latin typeface="Times New Roman" panose="02020603050405020304" pitchFamily="18" charset="0"/>
                <a:ea typeface="Times New Roman" panose="02020603050405020304" pitchFamily="18" charset="0"/>
              </a:rPr>
              <a:t>bài</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viết</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giới</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thiệu</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nhân</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vật</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có</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tấm</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lòng</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nhân</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hậu</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trong</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văn</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bản</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truyện</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đã</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học</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Ngữ</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văn</a:t>
            </a:r>
            <a:r>
              <a:rPr lang="en-US" sz="2800" b="1" i="1" dirty="0">
                <a:solidFill>
                  <a:srgbClr val="0070C0"/>
                </a:solidFill>
                <a:latin typeface="Times New Roman" panose="02020603050405020304" pitchFamily="18" charset="0"/>
                <a:ea typeface="Times New Roman" panose="02020603050405020304" pitchFamily="18" charset="0"/>
              </a:rPr>
              <a:t> 6 </a:t>
            </a:r>
            <a:r>
              <a:rPr lang="en-US" sz="2800" b="1" i="1" dirty="0" err="1">
                <a:solidFill>
                  <a:srgbClr val="0070C0"/>
                </a:solidFill>
                <a:latin typeface="Times New Roman" panose="02020603050405020304" pitchFamily="18" charset="0"/>
                <a:ea typeface="Times New Roman" panose="02020603050405020304" pitchFamily="18" charset="0"/>
              </a:rPr>
              <a:t>tập</a:t>
            </a:r>
            <a:r>
              <a:rPr lang="en-US" sz="2800" b="1" i="1" dirty="0">
                <a:solidFill>
                  <a:srgbClr val="0070C0"/>
                </a:solidFill>
                <a:latin typeface="Times New Roman" panose="02020603050405020304" pitchFamily="18" charset="0"/>
                <a:ea typeface="Times New Roman" panose="02020603050405020304" pitchFamily="18" charset="0"/>
              </a:rPr>
              <a:t> 2:</a:t>
            </a:r>
            <a:endParaRPr lang="en-US" sz="2800" dirty="0">
              <a:effectLst/>
              <a:latin typeface="Times New Roman" panose="02020603050405020304" pitchFamily="18" charset="0"/>
              <a:ea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1534492595"/>
              </p:ext>
            </p:extLst>
          </p:nvPr>
        </p:nvGraphicFramePr>
        <p:xfrm>
          <a:off x="183526" y="1295684"/>
          <a:ext cx="11812248" cy="5240274"/>
        </p:xfrm>
        <a:graphic>
          <a:graphicData uri="http://schemas.openxmlformats.org/drawingml/2006/table">
            <a:tbl>
              <a:tblPr firstRow="1" firstCol="1" bandRow="1"/>
              <a:tblGrid>
                <a:gridCol w="1939606">
                  <a:extLst>
                    <a:ext uri="{9D8B030D-6E8A-4147-A177-3AD203B41FA5}">
                      <a16:colId xmlns:a16="http://schemas.microsoft.com/office/drawing/2014/main" xmlns="" val="2553272923"/>
                    </a:ext>
                  </a:extLst>
                </a:gridCol>
                <a:gridCol w="7778351">
                  <a:extLst>
                    <a:ext uri="{9D8B030D-6E8A-4147-A177-3AD203B41FA5}">
                      <a16:colId xmlns:a16="http://schemas.microsoft.com/office/drawing/2014/main" xmlns="" val="3057810444"/>
                    </a:ext>
                  </a:extLst>
                </a:gridCol>
                <a:gridCol w="2094291">
                  <a:extLst>
                    <a:ext uri="{9D8B030D-6E8A-4147-A177-3AD203B41FA5}">
                      <a16:colId xmlns:a16="http://schemas.microsoft.com/office/drawing/2014/main" xmlns="" val="1812659067"/>
                    </a:ext>
                  </a:extLst>
                </a:gridCol>
              </a:tblGrid>
              <a:tr h="0">
                <a:tc>
                  <a:txBody>
                    <a:bodyPr/>
                    <a:lstStyle/>
                    <a:p>
                      <a:pPr algn="ctr">
                        <a:lnSpc>
                          <a:spcPct val="115000"/>
                        </a:lnSpc>
                        <a:spcAft>
                          <a:spcPts val="0"/>
                        </a:spcAft>
                      </a:pPr>
                      <a:r>
                        <a:rPr lang="vi-VN" sz="2300" b="1" dirty="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Các phần</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a:lnSpc>
                          <a:spcPct val="115000"/>
                        </a:lnSpc>
                        <a:spcAft>
                          <a:spcPts val="0"/>
                        </a:spcAft>
                      </a:pPr>
                      <a:r>
                        <a:rPr lang="vi-VN" sz="2300" b="1" dirty="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Nội dung kiểm tra</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a:lnSpc>
                          <a:spcPct val="115000"/>
                        </a:lnSpc>
                        <a:spcAft>
                          <a:spcPts val="0"/>
                        </a:spcAft>
                      </a:pPr>
                      <a:r>
                        <a:rPr lang="vi-VN" sz="2300" b="1">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Đạt/Chưa đạt</a:t>
                      </a:r>
                      <a:endParaRPr lang="en-US" sz="2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xmlns="" val="3009795548"/>
                  </a:ext>
                </a:extLst>
              </a:tr>
              <a:tr h="0">
                <a:tc rowSpan="3">
                  <a:txBody>
                    <a:bodyPr/>
                    <a:lstStyle/>
                    <a:p>
                      <a:pPr>
                        <a:lnSpc>
                          <a:spcPct val="115000"/>
                        </a:lnSpc>
                        <a:spcAft>
                          <a:spcPts val="0"/>
                        </a:spcAft>
                      </a:pPr>
                      <a:r>
                        <a:rPr lang="vi-VN" sz="23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Mở bài</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vi-VN" sz="23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vi-VN"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Dùng ngôi kể thứ nh</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ất</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giới</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thiệu</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vi-VN" sz="23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xmlns="" val="1444491218"/>
                  </a:ext>
                </a:extLst>
              </a:tr>
              <a:tr h="0">
                <a:tc vMerge="1">
                  <a:txBody>
                    <a:bodyPr/>
                    <a:lstStyle/>
                    <a:p>
                      <a:endParaRPr lang="en-US"/>
                    </a:p>
                  </a:txBody>
                  <a:tcPr/>
                </a:tc>
                <a:tc>
                  <a:txBody>
                    <a:bodyPr/>
                    <a:lstStyle/>
                    <a:p>
                      <a:pPr>
                        <a:lnSpc>
                          <a:spcPct val="115000"/>
                        </a:lnSpc>
                        <a:spcAft>
                          <a:spcPts val="0"/>
                        </a:spcAft>
                      </a:pPr>
                      <a:r>
                        <a:rPr lang="vi-VN"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Giới thiệu sơ lược về nhân vật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tấm</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hậu</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 văn bản truyện mà mình ấn tượng.</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vi-VN" sz="23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xmlns="" val="3020702326"/>
                  </a:ext>
                </a:extLst>
              </a:tr>
              <a:tr h="0">
                <a:tc vMerge="1">
                  <a:txBody>
                    <a:bodyPr/>
                    <a:lstStyle/>
                    <a:p>
                      <a:endParaRPr lang="en-US"/>
                    </a:p>
                  </a:txBody>
                  <a:tcPr/>
                </a:tc>
                <a:tc>
                  <a:txBody>
                    <a:bodyPr/>
                    <a:lstStyle/>
                    <a:p>
                      <a:pPr>
                        <a:lnSpc>
                          <a:spcPct val="115000"/>
                        </a:lnSpc>
                        <a:spcAft>
                          <a:spcPts val="0"/>
                        </a:spcAft>
                      </a:pPr>
                      <a:r>
                        <a:rPr lang="vi-VN"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Dẫn dắt chuyển ý, gợi sự tò mò, hấp dẫn với người đọc.</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vi-VN" sz="23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xmlns="" val="3697935898"/>
                  </a:ext>
                </a:extLst>
              </a:tr>
              <a:tr h="0">
                <a:tc rowSpan="4">
                  <a:txBody>
                    <a:bodyPr/>
                    <a:lstStyle/>
                    <a:p>
                      <a:pPr>
                        <a:lnSpc>
                          <a:spcPct val="115000"/>
                        </a:lnSpc>
                        <a:spcAft>
                          <a:spcPts val="0"/>
                        </a:spcAft>
                      </a:pPr>
                      <a:r>
                        <a:rPr lang="vi-VN" sz="2300" b="1">
                          <a:effectLst/>
                          <a:latin typeface="Times New Roman" panose="02020603050405020304" pitchFamily="18" charset="0"/>
                          <a:ea typeface="Times New Roman" panose="02020603050405020304" pitchFamily="18" charset="0"/>
                          <a:cs typeface="Times New Roman" panose="02020603050405020304" pitchFamily="18" charset="0"/>
                        </a:rPr>
                        <a:t>Thân bài</a:t>
                      </a:r>
                      <a:endParaRPr lang="en-US" sz="2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Giới</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thiệu</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đặc</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ngoại</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tính</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hậu</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vi-VN" sz="23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xmlns="" val="1548142331"/>
                  </a:ext>
                </a:extLst>
              </a:tr>
              <a:tr h="443230">
                <a:tc vMerge="1">
                  <a:txBody>
                    <a:bodyPr/>
                    <a:lstStyle/>
                    <a:p>
                      <a:endParaRPr lang="en-US"/>
                    </a:p>
                  </a:txBody>
                  <a:tcPr/>
                </a:tc>
                <a:tc>
                  <a:txBody>
                    <a:bodyPr/>
                    <a:lstStyle/>
                    <a:p>
                      <a:pPr>
                        <a:lnSpc>
                          <a:spcPct val="115000"/>
                        </a:lnSpc>
                        <a:spcAft>
                          <a:spcPts val="0"/>
                        </a:spcAft>
                      </a:pPr>
                      <a:r>
                        <a:rPr lang="vi-VN"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Trình bày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cụ</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thấy</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vẻ</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hậu</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vi-VN"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vi-VN" sz="23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xmlns="" val="1581464205"/>
                  </a:ext>
                </a:extLst>
              </a:tr>
              <a:tr h="273685">
                <a:tc vMerge="1">
                  <a:txBody>
                    <a:bodyPr/>
                    <a:lstStyle/>
                    <a:p>
                      <a:endParaRPr lang="en-US"/>
                    </a:p>
                  </a:txBody>
                  <a:tcPr/>
                </a:tc>
                <a:tc>
                  <a:txBody>
                    <a:bodyPr/>
                    <a:lstStyle/>
                    <a:p>
                      <a:pPr>
                        <a:lnSpc>
                          <a:spcPct val="115000"/>
                        </a:lnSpc>
                        <a:spcAft>
                          <a:spcPts val="0"/>
                        </a:spcAft>
                      </a:pP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Nêu</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phân</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tích</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lí</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do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vì</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sao</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thích</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vi-VN" sz="23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xmlns="" val="2676222329"/>
                  </a:ext>
                </a:extLst>
              </a:tr>
              <a:tr h="0">
                <a:tc vMerge="1">
                  <a:txBody>
                    <a:bodyPr/>
                    <a:lstStyle/>
                    <a:p>
                      <a:endParaRPr lang="en-US"/>
                    </a:p>
                  </a:txBody>
                  <a:tcPr/>
                </a:tc>
                <a:tc>
                  <a:txBody>
                    <a:bodyPr/>
                    <a:lstStyle/>
                    <a:p>
                      <a:pPr>
                        <a:lnSpc>
                          <a:spcPct val="115000"/>
                        </a:lnSpc>
                        <a:spcAft>
                          <a:spcPts val="0"/>
                        </a:spcAft>
                      </a:pPr>
                      <a:r>
                        <a:rPr lang="vi-VN"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 hiện cảm xúc của người viết đối với nhân vật được giới thiệu</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vi-VN" sz="23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xmlns="" val="2111972286"/>
                  </a:ext>
                </a:extLst>
              </a:tr>
              <a:tr h="0">
                <a:tc>
                  <a:txBody>
                    <a:bodyPr/>
                    <a:lstStyle/>
                    <a:p>
                      <a:pPr>
                        <a:lnSpc>
                          <a:spcPct val="115000"/>
                        </a:lnSpc>
                        <a:spcAft>
                          <a:spcPts val="0"/>
                        </a:spcAft>
                      </a:pPr>
                      <a:r>
                        <a:rPr lang="vi-VN" sz="23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 bài</a:t>
                      </a:r>
                      <a:endParaRPr lang="en-US" sz="2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vi-VN"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Nêu</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nghĩ</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chung</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bài học hoặc thông điệp rút ra qua tìm hiểu nhân vật.</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vi-VN" sz="23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xmlns="" val="3032506133"/>
                  </a:ext>
                </a:extLst>
              </a:tr>
            </a:tbl>
          </a:graphicData>
        </a:graphic>
      </p:graphicFrame>
    </p:spTree>
    <p:extLst>
      <p:ext uri="{BB962C8B-B14F-4D97-AF65-F5344CB8AC3E}">
        <p14:creationId xmlns:p14="http://schemas.microsoft.com/office/powerpoint/2010/main" val="245861347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60400" y="86681"/>
            <a:ext cx="10858500" cy="1043619"/>
          </a:xfrm>
          <a:prstGeom prst="rect">
            <a:avLst/>
          </a:prstGeom>
        </p:spPr>
        <p:txBody>
          <a:bodyPr>
            <a:spAutoFit/>
          </a:bodyPr>
          <a:lstStyle/>
          <a:p>
            <a:pPr>
              <a:lnSpc>
                <a:spcPct val="115000"/>
              </a:lnSpc>
              <a:spcAft>
                <a:spcPts val="0"/>
              </a:spcAft>
            </a:pPr>
            <a:r>
              <a:rPr lang="en-US" sz="2800" b="1" i="1" dirty="0">
                <a:solidFill>
                  <a:srgbClr val="0070C0"/>
                </a:solidFill>
                <a:latin typeface="Times New Roman" panose="02020603050405020304" pitchFamily="18" charset="0"/>
                <a:ea typeface="Times New Roman" panose="02020603050405020304" pitchFamily="18" charset="0"/>
              </a:rPr>
              <a:t>*</a:t>
            </a:r>
            <a:r>
              <a:rPr lang="vi-VN" sz="2800" b="1" i="1" dirty="0">
                <a:solidFill>
                  <a:srgbClr val="0070C0"/>
                </a:solidFill>
                <a:latin typeface="Times New Roman" panose="02020603050405020304" pitchFamily="18" charset="0"/>
                <a:ea typeface="Times New Roman" panose="02020603050405020304" pitchFamily="18" charset="0"/>
              </a:rPr>
              <a:t>Bảng kiểm </a:t>
            </a:r>
            <a:r>
              <a:rPr lang="en-US" sz="2800" b="1" i="1" dirty="0" err="1">
                <a:solidFill>
                  <a:srgbClr val="0070C0"/>
                </a:solidFill>
                <a:latin typeface="Times New Roman" panose="02020603050405020304" pitchFamily="18" charset="0"/>
                <a:ea typeface="Times New Roman" panose="02020603050405020304" pitchFamily="18" charset="0"/>
              </a:rPr>
              <a:t>bài</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viết</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giới</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thiệu</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nhân</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vật</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có</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tấm</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lòng</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nhân</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hậu</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trong</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văn</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bản</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truyện</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đã</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học</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Ngữ</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văn</a:t>
            </a:r>
            <a:r>
              <a:rPr lang="en-US" sz="2800" b="1" i="1" dirty="0">
                <a:solidFill>
                  <a:srgbClr val="0070C0"/>
                </a:solidFill>
                <a:latin typeface="Times New Roman" panose="02020603050405020304" pitchFamily="18" charset="0"/>
                <a:ea typeface="Times New Roman" panose="02020603050405020304" pitchFamily="18" charset="0"/>
              </a:rPr>
              <a:t> 6 </a:t>
            </a:r>
            <a:r>
              <a:rPr lang="en-US" sz="2800" b="1" i="1" dirty="0" err="1">
                <a:solidFill>
                  <a:srgbClr val="0070C0"/>
                </a:solidFill>
                <a:latin typeface="Times New Roman" panose="02020603050405020304" pitchFamily="18" charset="0"/>
                <a:ea typeface="Times New Roman" panose="02020603050405020304" pitchFamily="18" charset="0"/>
              </a:rPr>
              <a:t>tập</a:t>
            </a:r>
            <a:r>
              <a:rPr lang="en-US" sz="2800" b="1" i="1" dirty="0">
                <a:solidFill>
                  <a:srgbClr val="0070C0"/>
                </a:solidFill>
                <a:latin typeface="Times New Roman" panose="02020603050405020304" pitchFamily="18" charset="0"/>
                <a:ea typeface="Times New Roman" panose="02020603050405020304" pitchFamily="18" charset="0"/>
              </a:rPr>
              <a:t> 2:</a:t>
            </a:r>
            <a:endParaRPr lang="en-US" sz="2800" dirty="0">
              <a:effectLst/>
              <a:latin typeface="Times New Roman" panose="02020603050405020304" pitchFamily="18" charset="0"/>
              <a:ea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609636728"/>
              </p:ext>
            </p:extLst>
          </p:nvPr>
        </p:nvGraphicFramePr>
        <p:xfrm>
          <a:off x="660400" y="1415113"/>
          <a:ext cx="11256780" cy="4626864"/>
        </p:xfrm>
        <a:graphic>
          <a:graphicData uri="http://schemas.openxmlformats.org/drawingml/2006/table">
            <a:tbl>
              <a:tblPr firstRow="1" firstCol="1" bandRow="1"/>
              <a:tblGrid>
                <a:gridCol w="1910556">
                  <a:extLst>
                    <a:ext uri="{9D8B030D-6E8A-4147-A177-3AD203B41FA5}">
                      <a16:colId xmlns:a16="http://schemas.microsoft.com/office/drawing/2014/main" xmlns="" val="3645214959"/>
                    </a:ext>
                  </a:extLst>
                </a:gridCol>
                <a:gridCol w="7007760">
                  <a:extLst>
                    <a:ext uri="{9D8B030D-6E8A-4147-A177-3AD203B41FA5}">
                      <a16:colId xmlns:a16="http://schemas.microsoft.com/office/drawing/2014/main" xmlns="" val="4268429995"/>
                    </a:ext>
                  </a:extLst>
                </a:gridCol>
                <a:gridCol w="2338464">
                  <a:extLst>
                    <a:ext uri="{9D8B030D-6E8A-4147-A177-3AD203B41FA5}">
                      <a16:colId xmlns:a16="http://schemas.microsoft.com/office/drawing/2014/main" xmlns="" val="458856863"/>
                    </a:ext>
                  </a:extLst>
                </a:gridCol>
              </a:tblGrid>
              <a:tr h="0">
                <a:tc>
                  <a:txBody>
                    <a:bodyPr/>
                    <a:lstStyle/>
                    <a:p>
                      <a:pPr algn="ctr">
                        <a:lnSpc>
                          <a:spcPct val="115000"/>
                        </a:lnSpc>
                        <a:spcAft>
                          <a:spcPts val="0"/>
                        </a:spcAft>
                      </a:pPr>
                      <a:r>
                        <a:rPr lang="vi-VN" sz="2400" b="1" dirty="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Các phần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a:lnSpc>
                          <a:spcPct val="115000"/>
                        </a:lnSpc>
                        <a:spcAft>
                          <a:spcPts val="0"/>
                        </a:spcAft>
                      </a:pPr>
                      <a:r>
                        <a:rPr lang="vi-VN" sz="2400" b="1" dirty="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Nội dung kiểm tra</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a:lnSpc>
                          <a:spcPct val="115000"/>
                        </a:lnSpc>
                        <a:spcAft>
                          <a:spcPts val="0"/>
                        </a:spcAft>
                      </a:pPr>
                      <a:r>
                        <a:rPr lang="vi-VN" sz="2400" b="1">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Đạt/Chưa đạt</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xmlns="" val="551296909"/>
                  </a:ext>
                </a:extLst>
              </a:tr>
              <a:tr h="0">
                <a:tc rowSpan="3">
                  <a:txBody>
                    <a:bodyPr/>
                    <a:lstStyle/>
                    <a:p>
                      <a:pPr>
                        <a:lnSpc>
                          <a:spcPct val="115000"/>
                        </a:lnSpc>
                        <a:spcAft>
                          <a:spcPts val="0"/>
                        </a:spcAft>
                      </a:pPr>
                      <a:r>
                        <a:rPr lang="vi-VN" sz="2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Mở bài</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vi-VN"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BD2"/>
                    </a:solidFill>
                  </a:tcPr>
                </a:tc>
                <a:tc>
                  <a:txBody>
                    <a:bodyPr/>
                    <a:lstStyle/>
                    <a:p>
                      <a:pPr>
                        <a:lnSpc>
                          <a:spcPct val="115000"/>
                        </a:lnSpc>
                        <a:spcAft>
                          <a:spcPts val="0"/>
                        </a:spcAft>
                      </a:pPr>
                      <a:r>
                        <a:rPr lang="vi-VN"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Dùng ngôi kể thứ nh</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ất</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bày</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tỏ</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BD2"/>
                    </a:solidFill>
                  </a:tcPr>
                </a:tc>
                <a:tc>
                  <a:txBody>
                    <a:bodyPr/>
                    <a:lstStyle/>
                    <a:p>
                      <a:pPr>
                        <a:lnSpc>
                          <a:spcPct val="115000"/>
                        </a:lnSpc>
                        <a:spcAft>
                          <a:spcPts val="0"/>
                        </a:spcAft>
                      </a:pPr>
                      <a:r>
                        <a:rPr lang="vi-VN" sz="24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BD2"/>
                    </a:solidFill>
                  </a:tcPr>
                </a:tc>
                <a:extLst>
                  <a:ext uri="{0D108BD9-81ED-4DB2-BD59-A6C34878D82A}">
                    <a16:rowId xmlns:a16="http://schemas.microsoft.com/office/drawing/2014/main" xmlns="" val="3421907996"/>
                  </a:ext>
                </a:extLst>
              </a:tr>
              <a:tr h="0">
                <a:tc vMerge="1">
                  <a:txBody>
                    <a:bodyPr/>
                    <a:lstStyle/>
                    <a:p>
                      <a:endParaRPr lang="en-US"/>
                    </a:p>
                  </a:txBody>
                  <a:tcPr/>
                </a:tc>
                <a:tc>
                  <a:txBody>
                    <a:bodyPr/>
                    <a:lstStyle/>
                    <a:p>
                      <a:pPr>
                        <a:lnSpc>
                          <a:spcPct val="115000"/>
                        </a:lnSpc>
                        <a:spcAft>
                          <a:spcPts val="0"/>
                        </a:spcAft>
                      </a:pPr>
                      <a:r>
                        <a:rPr lang="en-US" sz="2400" dirty="0" err="1">
                          <a:effectLst/>
                          <a:latin typeface="Times New Roman" panose="02020603050405020304" pitchFamily="18" charset="0"/>
                          <a:ea typeface="MS Mincho"/>
                          <a:cs typeface="Times New Roman" panose="02020603050405020304" pitchFamily="18" charset="0"/>
                        </a:rPr>
                        <a:t>Giới</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thiệu</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được</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vấn</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đề</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cần</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bàn</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luận</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giới</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thiệu</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được</a:t>
                      </a:r>
                      <a:r>
                        <a:rPr lang="en-US" sz="2400" dirty="0">
                          <a:effectLst/>
                          <a:latin typeface="Times New Roman" panose="02020603050405020304" pitchFamily="18" charset="0"/>
                          <a:ea typeface="MS Mincho"/>
                          <a:cs typeface="Times New Roman" panose="02020603050405020304" pitchFamily="18" charset="0"/>
                        </a:rPr>
                        <a:t> ý </a:t>
                      </a:r>
                      <a:r>
                        <a:rPr lang="en-US" sz="2400" dirty="0" err="1">
                          <a:effectLst/>
                          <a:latin typeface="Times New Roman" panose="02020603050405020304" pitchFamily="18" charset="0"/>
                          <a:ea typeface="MS Mincho"/>
                          <a:cs typeface="Times New Roman" panose="02020603050405020304" pitchFamily="18" charset="0"/>
                        </a:rPr>
                        <a:t>kiến</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bàn</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về</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vật</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nuôi</a:t>
                      </a:r>
                      <a:r>
                        <a:rPr lang="vi-VN"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BD2"/>
                    </a:solidFill>
                  </a:tcPr>
                </a:tc>
                <a:tc>
                  <a:txBody>
                    <a:bodyPr/>
                    <a:lstStyle/>
                    <a:p>
                      <a:pPr>
                        <a:lnSpc>
                          <a:spcPct val="115000"/>
                        </a:lnSpc>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BD2"/>
                    </a:solidFill>
                  </a:tcPr>
                </a:tc>
                <a:extLst>
                  <a:ext uri="{0D108BD9-81ED-4DB2-BD59-A6C34878D82A}">
                    <a16:rowId xmlns:a16="http://schemas.microsoft.com/office/drawing/2014/main" xmlns="" val="3830094225"/>
                  </a:ext>
                </a:extLst>
              </a:tr>
              <a:tr h="0">
                <a:tc vMerge="1">
                  <a:txBody>
                    <a:bodyPr/>
                    <a:lstStyle/>
                    <a:p>
                      <a:endParaRPr lang="en-US"/>
                    </a:p>
                  </a:txBody>
                  <a:tcPr/>
                </a:tc>
                <a:tc>
                  <a:txBody>
                    <a:bodyPr/>
                    <a:lstStyle/>
                    <a:p>
                      <a:pPr>
                        <a:lnSpc>
                          <a:spcPct val="115000"/>
                        </a:lnSpc>
                        <a:spcAft>
                          <a:spcPts val="0"/>
                        </a:spcAft>
                      </a:pPr>
                      <a:r>
                        <a:rPr lang="vi-VN"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Dẫn dắt chuyển ý, gợi sự tò mò, hấp dẫn với người đọc.</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BD2"/>
                    </a:solidFill>
                  </a:tcPr>
                </a:tc>
                <a:tc>
                  <a:txBody>
                    <a:bodyPr/>
                    <a:lstStyle/>
                    <a:p>
                      <a:pPr>
                        <a:lnSpc>
                          <a:spcPct val="115000"/>
                        </a:lnSpc>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BD2"/>
                    </a:solidFill>
                  </a:tcPr>
                </a:tc>
                <a:extLst>
                  <a:ext uri="{0D108BD9-81ED-4DB2-BD59-A6C34878D82A}">
                    <a16:rowId xmlns:a16="http://schemas.microsoft.com/office/drawing/2014/main" xmlns="" val="664817993"/>
                  </a:ext>
                </a:extLst>
              </a:tr>
              <a:tr h="0">
                <a:tc rowSpan="3">
                  <a:txBody>
                    <a:bodyPr/>
                    <a:lstStyle/>
                    <a:p>
                      <a:pPr>
                        <a:lnSpc>
                          <a:spcPct val="115000"/>
                        </a:lnSpc>
                        <a:spcAft>
                          <a:spcPts val="0"/>
                        </a:spcAft>
                      </a:pPr>
                      <a:r>
                        <a:rPr lang="vi-VN" sz="2400" b="1">
                          <a:effectLst/>
                          <a:latin typeface="Times New Roman" panose="02020603050405020304" pitchFamily="18" charset="0"/>
                          <a:ea typeface="Times New Roman" panose="02020603050405020304" pitchFamily="18" charset="0"/>
                          <a:cs typeface="Times New Roman" panose="02020603050405020304" pitchFamily="18" charset="0"/>
                        </a:rPr>
                        <a:t>Thân bài</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BD2"/>
                    </a:solidFill>
                  </a:tcPr>
                </a:tc>
                <a:tc>
                  <a:txBody>
                    <a:bodyPr/>
                    <a:lstStyle/>
                    <a:p>
                      <a:pPr>
                        <a:lnSpc>
                          <a:spcPct val="115000"/>
                        </a:lnSpc>
                        <a:spcAft>
                          <a:spcPts val="0"/>
                        </a:spcAft>
                      </a:pP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Nêu</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kiến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BD2"/>
                    </a:solidFill>
                  </a:tcPr>
                </a:tc>
                <a:tc>
                  <a:txBody>
                    <a:bodyPr/>
                    <a:lstStyle/>
                    <a:p>
                      <a:pPr>
                        <a:lnSpc>
                          <a:spcPct val="115000"/>
                        </a:lnSpc>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BD2"/>
                    </a:solidFill>
                  </a:tcPr>
                </a:tc>
                <a:extLst>
                  <a:ext uri="{0D108BD9-81ED-4DB2-BD59-A6C34878D82A}">
                    <a16:rowId xmlns:a16="http://schemas.microsoft.com/office/drawing/2014/main" xmlns="" val="4094567859"/>
                  </a:ext>
                </a:extLst>
              </a:tr>
              <a:tr h="508000">
                <a:tc vMerge="1">
                  <a:txBody>
                    <a:bodyPr/>
                    <a:lstStyle/>
                    <a:p>
                      <a:endParaRPr lang="en-US"/>
                    </a:p>
                  </a:txBody>
                  <a:tcPr/>
                </a:tc>
                <a:tc>
                  <a:txBody>
                    <a:bodyPr/>
                    <a:lstStyle/>
                    <a:p>
                      <a:pPr>
                        <a:lnSpc>
                          <a:spcPct val="115000"/>
                        </a:lnSpc>
                        <a:spcAft>
                          <a:spcPts val="0"/>
                        </a:spcAft>
                      </a:pPr>
                      <a:r>
                        <a:rPr lang="en-US" sz="2400" dirty="0" err="1">
                          <a:effectLst/>
                          <a:latin typeface="Times New Roman" panose="02020603050405020304" pitchFamily="18" charset="0"/>
                          <a:ea typeface="MS Mincho"/>
                          <a:cs typeface="Times New Roman" panose="02020603050405020304" pitchFamily="18" charset="0"/>
                        </a:rPr>
                        <a:t>Em</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đã</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trình</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bày</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lần</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lượt</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các</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lí</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lẽ</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và</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bằng</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chứng</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để</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làm</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sáng</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tỏ</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vấn</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đề</a:t>
                      </a:r>
                      <a:r>
                        <a:rPr lang="vi-VN"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BD2"/>
                    </a:solidFill>
                  </a:tcPr>
                </a:tc>
                <a:tc>
                  <a:txBody>
                    <a:bodyPr/>
                    <a:lstStyle/>
                    <a:p>
                      <a:pPr>
                        <a:lnSpc>
                          <a:spcPct val="115000"/>
                        </a:lnSpc>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BD2"/>
                    </a:solidFill>
                  </a:tcPr>
                </a:tc>
                <a:extLst>
                  <a:ext uri="{0D108BD9-81ED-4DB2-BD59-A6C34878D82A}">
                    <a16:rowId xmlns:a16="http://schemas.microsoft.com/office/drawing/2014/main" xmlns="" val="2287516019"/>
                  </a:ext>
                </a:extLst>
              </a:tr>
              <a:tr h="0">
                <a:tc vMerge="1">
                  <a:txBody>
                    <a:bodyPr/>
                    <a:lstStyle/>
                    <a:p>
                      <a:endParaRPr lang="en-US"/>
                    </a:p>
                  </a:txBody>
                  <a:tcPr/>
                </a:tc>
                <a:tc>
                  <a:txBody>
                    <a:bodyPr/>
                    <a:lstStyle/>
                    <a:p>
                      <a:pPr>
                        <a:lnSpc>
                          <a:spcPct val="115000"/>
                        </a:lnSpc>
                        <a:spcAft>
                          <a:spcPts val="0"/>
                        </a:spcAft>
                      </a:pPr>
                      <a:r>
                        <a:rPr lang="en-US"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 lí lẽ, bằng chứng thuyết phục được người đọc.</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BD2"/>
                    </a:solidFill>
                  </a:tcPr>
                </a:tc>
                <a:tc>
                  <a:txBody>
                    <a:bodyPr/>
                    <a:lstStyle/>
                    <a:p>
                      <a:pPr>
                        <a:lnSpc>
                          <a:spcPct val="115000"/>
                        </a:lnSpc>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BD2"/>
                    </a:solidFill>
                  </a:tcPr>
                </a:tc>
                <a:extLst>
                  <a:ext uri="{0D108BD9-81ED-4DB2-BD59-A6C34878D82A}">
                    <a16:rowId xmlns:a16="http://schemas.microsoft.com/office/drawing/2014/main" xmlns="" val="2397050290"/>
                  </a:ext>
                </a:extLst>
              </a:tr>
              <a:tr h="0">
                <a:tc>
                  <a:txBody>
                    <a:bodyPr/>
                    <a:lstStyle/>
                    <a:p>
                      <a:pPr>
                        <a:lnSpc>
                          <a:spcPct val="115000"/>
                        </a:lnSpc>
                        <a:spcAft>
                          <a:spcPts val="0"/>
                        </a:spcAft>
                      </a:pPr>
                      <a:r>
                        <a:rPr lang="vi-VN" sz="2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 bài</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BD2"/>
                    </a:solidFill>
                  </a:tcPr>
                </a:tc>
                <a:tc>
                  <a:txBody>
                    <a:bodyPr/>
                    <a:lstStyle/>
                    <a:p>
                      <a:pPr>
                        <a:lnSpc>
                          <a:spcPct val="115000"/>
                        </a:lnSpc>
                        <a:spcAft>
                          <a:spcPts val="0"/>
                        </a:spcAft>
                      </a:pPr>
                      <a:r>
                        <a:rPr lang="en-US"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Nêu thông điệp, đề xuất các biện pháp bảo vệ vật nuôi (chó, mèo)</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BD2"/>
                    </a:solidFill>
                  </a:tcPr>
                </a:tc>
                <a:tc>
                  <a:txBody>
                    <a:bodyPr/>
                    <a:lstStyle/>
                    <a:p>
                      <a:pPr>
                        <a:lnSpc>
                          <a:spcPct val="115000"/>
                        </a:lnSpc>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BD2"/>
                    </a:solidFill>
                  </a:tcPr>
                </a:tc>
                <a:extLst>
                  <a:ext uri="{0D108BD9-81ED-4DB2-BD59-A6C34878D82A}">
                    <a16:rowId xmlns:a16="http://schemas.microsoft.com/office/drawing/2014/main" xmlns="" val="3232164831"/>
                  </a:ext>
                </a:extLst>
              </a:tr>
            </a:tbl>
          </a:graphicData>
        </a:graphic>
      </p:graphicFrame>
    </p:spTree>
    <p:extLst>
      <p:ext uri="{BB962C8B-B14F-4D97-AF65-F5344CB8AC3E}">
        <p14:creationId xmlns:p14="http://schemas.microsoft.com/office/powerpoint/2010/main" val="14169658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7" name="Rectangle 6"/>
          <p:cNvSpPr/>
          <p:nvPr/>
        </p:nvSpPr>
        <p:spPr>
          <a:xfrm>
            <a:off x="1611593" y="93460"/>
            <a:ext cx="991316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ÔN TẬP KĨ NĂNG ĐỌC – VIẾT- NÓI VÀ NGHE – TIẾNG VIỆT</a:t>
            </a:r>
          </a:p>
        </p:txBody>
      </p:sp>
      <p:sp>
        <p:nvSpPr>
          <p:cNvPr id="3" name="Rectangle 2"/>
          <p:cNvSpPr/>
          <p:nvPr/>
        </p:nvSpPr>
        <p:spPr>
          <a:xfrm>
            <a:off x="434747" y="1271097"/>
            <a:ext cx="8997976" cy="658642"/>
          </a:xfrm>
          <a:prstGeom prst="rect">
            <a:avLst/>
          </a:prstGeom>
        </p:spPr>
        <p:txBody>
          <a:bodyPr wrap="none">
            <a:spAutoFit/>
          </a:bodyPr>
          <a:lstStyle/>
          <a:p>
            <a:pPr algn="just">
              <a:lnSpc>
                <a:spcPct val="115000"/>
              </a:lnSpc>
              <a:spcAft>
                <a:spcPts val="0"/>
              </a:spcAft>
            </a:pPr>
            <a:r>
              <a:rPr lang="en-US" sz="3200" b="1"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3200" b="1"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6, 7:</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thể</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gộp</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chung</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thành</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Phiếu</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tập</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sau</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386484073"/>
              </p:ext>
            </p:extLst>
          </p:nvPr>
        </p:nvGraphicFramePr>
        <p:xfrm>
          <a:off x="660399" y="1904288"/>
          <a:ext cx="10858499" cy="4416552"/>
        </p:xfrm>
        <a:graphic>
          <a:graphicData uri="http://schemas.openxmlformats.org/drawingml/2006/table">
            <a:tbl>
              <a:tblPr firstRow="1" firstCol="1" bandRow="1"/>
              <a:tblGrid>
                <a:gridCol w="1893313">
                  <a:extLst>
                    <a:ext uri="{9D8B030D-6E8A-4147-A177-3AD203B41FA5}">
                      <a16:colId xmlns:a16="http://schemas.microsoft.com/office/drawing/2014/main" xmlns="" val="4011750636"/>
                    </a:ext>
                  </a:extLst>
                </a:gridCol>
                <a:gridCol w="2839969">
                  <a:extLst>
                    <a:ext uri="{9D8B030D-6E8A-4147-A177-3AD203B41FA5}">
                      <a16:colId xmlns:a16="http://schemas.microsoft.com/office/drawing/2014/main" xmlns="" val="3239960138"/>
                    </a:ext>
                  </a:extLst>
                </a:gridCol>
                <a:gridCol w="3492110">
                  <a:extLst>
                    <a:ext uri="{9D8B030D-6E8A-4147-A177-3AD203B41FA5}">
                      <a16:colId xmlns:a16="http://schemas.microsoft.com/office/drawing/2014/main" xmlns="" val="3441291433"/>
                    </a:ext>
                  </a:extLst>
                </a:gridCol>
                <a:gridCol w="2633107">
                  <a:extLst>
                    <a:ext uri="{9D8B030D-6E8A-4147-A177-3AD203B41FA5}">
                      <a16:colId xmlns:a16="http://schemas.microsoft.com/office/drawing/2014/main" xmlns="" val="403437146"/>
                    </a:ext>
                  </a:extLst>
                </a:gridCol>
              </a:tblGrid>
              <a:tr h="0">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 học (Học kì II)</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Nội dung đọc hiểu</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Yêu</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cầu</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phần</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viết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kiểu</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luyện</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Mối quan hệ giữa nội dung đọc hiểu và yêu cầu viết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144338911"/>
                  </a:ext>
                </a:extLst>
              </a:tr>
              <a:tr h="0">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 6</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12178104"/>
                  </a:ext>
                </a:extLst>
              </a:tr>
              <a:tr h="0">
                <a:tc>
                  <a:txBody>
                    <a:bodyPr/>
                    <a:lstStyle/>
                    <a:p>
                      <a:pPr>
                        <a:lnSpc>
                          <a:spcPct val="115000"/>
                        </a:lnSpc>
                        <a:spcAft>
                          <a:spcPts val="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 7</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994195511"/>
                  </a:ext>
                </a:extLst>
              </a:tr>
              <a:tr h="0">
                <a:tc>
                  <a:txBody>
                    <a:bodyPr/>
                    <a:lstStyle/>
                    <a:p>
                      <a:pPr>
                        <a:lnSpc>
                          <a:spcPct val="115000"/>
                        </a:lnSpc>
                        <a:spcAft>
                          <a:spcPts val="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 8</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022472639"/>
                  </a:ext>
                </a:extLst>
              </a:tr>
              <a:tr h="0">
                <a:tc>
                  <a:txBody>
                    <a:bodyPr/>
                    <a:lstStyle/>
                    <a:p>
                      <a:pPr>
                        <a:lnSpc>
                          <a:spcPct val="115000"/>
                        </a:lnSpc>
                        <a:spcAft>
                          <a:spcPts val="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 9</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541025379"/>
                  </a:ext>
                </a:extLst>
              </a:tr>
              <a:tr h="0">
                <a:tc>
                  <a:txBody>
                    <a:bodyPr/>
                    <a:lstStyle/>
                    <a:p>
                      <a:pPr>
                        <a:lnSpc>
                          <a:spcPct val="115000"/>
                        </a:lnSpc>
                        <a:spcAft>
                          <a:spcPts val="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 10</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498040315"/>
                  </a:ext>
                </a:extLst>
              </a:tr>
            </a:tbl>
          </a:graphicData>
        </a:graphic>
      </p:graphicFrame>
    </p:spTree>
    <p:extLst>
      <p:ext uri="{BB962C8B-B14F-4D97-AF65-F5344CB8AC3E}">
        <p14:creationId xmlns:p14="http://schemas.microsoft.com/office/powerpoint/2010/main" val="33903168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7" name="Rectangle 6"/>
          <p:cNvSpPr/>
          <p:nvPr/>
        </p:nvSpPr>
        <p:spPr>
          <a:xfrm>
            <a:off x="1611593" y="93460"/>
            <a:ext cx="991316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ÔN TẬP KĨ NĂNG ĐỌC – VIẾT- NÓI VÀ NGHE – TIẾNG VIỆT</a:t>
            </a:r>
          </a:p>
        </p:txBody>
      </p:sp>
      <p:sp>
        <p:nvSpPr>
          <p:cNvPr id="6" name="Rectangle 5"/>
          <p:cNvSpPr/>
          <p:nvPr/>
        </p:nvSpPr>
        <p:spPr>
          <a:xfrm>
            <a:off x="507555" y="1243012"/>
            <a:ext cx="6569427" cy="613245"/>
          </a:xfrm>
          <a:prstGeom prst="rect">
            <a:avLst/>
          </a:prstGeom>
        </p:spPr>
        <p:txBody>
          <a:bodyPr wrap="none">
            <a:spAutoFit/>
          </a:bodyPr>
          <a:lstStyle/>
          <a:p>
            <a:pPr algn="just">
              <a:lnSpc>
                <a:spcPct val="115000"/>
              </a:lnSpc>
              <a:spcAft>
                <a:spcPts val="0"/>
              </a:spcAft>
            </a:pPr>
            <a:r>
              <a:rPr lang="en-US" sz="3200" b="1"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3200" b="1"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9:</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Hoàn</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thành</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Phiếu</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tập</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sau</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9" name="Table 8"/>
          <p:cNvGraphicFramePr>
            <a:graphicFrameLocks noGrp="1"/>
          </p:cNvGraphicFramePr>
          <p:nvPr>
            <p:extLst>
              <p:ext uri="{D42A27DB-BD31-4B8C-83A1-F6EECF244321}">
                <p14:modId xmlns:p14="http://schemas.microsoft.com/office/powerpoint/2010/main" val="3806107767"/>
              </p:ext>
            </p:extLst>
          </p:nvPr>
        </p:nvGraphicFramePr>
        <p:xfrm>
          <a:off x="660399" y="1884513"/>
          <a:ext cx="10858499" cy="4416552"/>
        </p:xfrm>
        <a:graphic>
          <a:graphicData uri="http://schemas.openxmlformats.org/drawingml/2006/table">
            <a:tbl>
              <a:tblPr firstRow="1" firstCol="1" bandRow="1"/>
              <a:tblGrid>
                <a:gridCol w="1893313">
                  <a:extLst>
                    <a:ext uri="{9D8B030D-6E8A-4147-A177-3AD203B41FA5}">
                      <a16:colId xmlns:a16="http://schemas.microsoft.com/office/drawing/2014/main" xmlns="" val="1787729653"/>
                    </a:ext>
                  </a:extLst>
                </a:gridCol>
                <a:gridCol w="2734785">
                  <a:extLst>
                    <a:ext uri="{9D8B030D-6E8A-4147-A177-3AD203B41FA5}">
                      <a16:colId xmlns:a16="http://schemas.microsoft.com/office/drawing/2014/main" xmlns="" val="1701309048"/>
                    </a:ext>
                  </a:extLst>
                </a:gridCol>
                <a:gridCol w="3597294">
                  <a:extLst>
                    <a:ext uri="{9D8B030D-6E8A-4147-A177-3AD203B41FA5}">
                      <a16:colId xmlns:a16="http://schemas.microsoft.com/office/drawing/2014/main" xmlns="" val="2091335490"/>
                    </a:ext>
                  </a:extLst>
                </a:gridCol>
                <a:gridCol w="2633107">
                  <a:extLst>
                    <a:ext uri="{9D8B030D-6E8A-4147-A177-3AD203B41FA5}">
                      <a16:colId xmlns:a16="http://schemas.microsoft.com/office/drawing/2014/main" xmlns="" val="842850387"/>
                    </a:ext>
                  </a:extLst>
                </a:gridCol>
              </a:tblGrid>
              <a:tr h="0">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 học (Học kì II)</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Yêu cầu đọc và viết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Yêu cầu kĩ năng nói và nghe</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Mối quan hệ giữa giữa kĩ năng nói và nghe với yêu cầu đọc, viết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1729176"/>
                  </a:ext>
                </a:extLst>
              </a:tr>
              <a:tr h="0">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 6</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842625735"/>
                  </a:ext>
                </a:extLst>
              </a:tr>
              <a:tr h="0">
                <a:tc>
                  <a:txBody>
                    <a:bodyPr/>
                    <a:lstStyle/>
                    <a:p>
                      <a:pPr>
                        <a:lnSpc>
                          <a:spcPct val="115000"/>
                        </a:lnSpc>
                        <a:spcAft>
                          <a:spcPts val="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 7</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964245011"/>
                  </a:ext>
                </a:extLst>
              </a:tr>
              <a:tr h="0">
                <a:tc>
                  <a:txBody>
                    <a:bodyPr/>
                    <a:lstStyle/>
                    <a:p>
                      <a:pPr>
                        <a:lnSpc>
                          <a:spcPct val="115000"/>
                        </a:lnSpc>
                        <a:spcAft>
                          <a:spcPts val="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 8</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034749499"/>
                  </a:ext>
                </a:extLst>
              </a:tr>
              <a:tr h="0">
                <a:tc>
                  <a:txBody>
                    <a:bodyPr/>
                    <a:lstStyle/>
                    <a:p>
                      <a:pPr>
                        <a:lnSpc>
                          <a:spcPct val="115000"/>
                        </a:lnSpc>
                        <a:spcAft>
                          <a:spcPts val="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 9</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934478762"/>
                  </a:ext>
                </a:extLst>
              </a:tr>
              <a:tr h="0">
                <a:tc>
                  <a:txBody>
                    <a:bodyPr/>
                    <a:lstStyle/>
                    <a:p>
                      <a:pPr>
                        <a:lnSpc>
                          <a:spcPct val="115000"/>
                        </a:lnSpc>
                        <a:spcAft>
                          <a:spcPts val="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 10</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883079900"/>
                  </a:ext>
                </a:extLst>
              </a:tr>
            </a:tbl>
          </a:graphicData>
        </a:graphic>
      </p:graphicFrame>
    </p:spTree>
    <p:extLst>
      <p:ext uri="{BB962C8B-B14F-4D97-AF65-F5344CB8AC3E}">
        <p14:creationId xmlns:p14="http://schemas.microsoft.com/office/powerpoint/2010/main" val="14423232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7" name="Rectangle 6"/>
          <p:cNvSpPr/>
          <p:nvPr/>
        </p:nvSpPr>
        <p:spPr>
          <a:xfrm>
            <a:off x="1611593" y="93460"/>
            <a:ext cx="991316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ÔN TẬP KĨ NĂNG ĐỌC – VIẾT- NÓI VÀ NGHE – TIẾNG VIỆT</a:t>
            </a:r>
          </a:p>
        </p:txBody>
      </p:sp>
      <p:sp>
        <p:nvSpPr>
          <p:cNvPr id="3" name="Rectangle 2"/>
          <p:cNvSpPr/>
          <p:nvPr/>
        </p:nvSpPr>
        <p:spPr>
          <a:xfrm>
            <a:off x="442458" y="1256813"/>
            <a:ext cx="6672019" cy="658642"/>
          </a:xfrm>
          <a:prstGeom prst="rect">
            <a:avLst/>
          </a:prstGeom>
        </p:spPr>
        <p:txBody>
          <a:bodyPr wrap="none">
            <a:spAutoFit/>
          </a:bodyPr>
          <a:lstStyle/>
          <a:p>
            <a:pPr algn="just">
              <a:lnSpc>
                <a:spcPct val="115000"/>
              </a:lnSpc>
              <a:spcAft>
                <a:spcPts val="0"/>
              </a:spcAft>
            </a:pPr>
            <a:r>
              <a:rPr lang="en-US" sz="3200" b="1"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3200" b="1"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10: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Hoàn</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thành</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phiếu</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tập</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sau</a:t>
            </a:r>
            <a:r>
              <a:rPr lang="en-US" sz="3200" b="1"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127131633"/>
              </p:ext>
            </p:extLst>
          </p:nvPr>
        </p:nvGraphicFramePr>
        <p:xfrm>
          <a:off x="660400" y="2040050"/>
          <a:ext cx="10858500" cy="3925824"/>
        </p:xfrm>
        <a:graphic>
          <a:graphicData uri="http://schemas.openxmlformats.org/drawingml/2006/table">
            <a:tbl>
              <a:tblPr firstRow="1" firstCol="1" bandRow="1"/>
              <a:tblGrid>
                <a:gridCol w="2474089">
                  <a:extLst>
                    <a:ext uri="{9D8B030D-6E8A-4147-A177-3AD203B41FA5}">
                      <a16:colId xmlns:a16="http://schemas.microsoft.com/office/drawing/2014/main" xmlns="" val="2788500900"/>
                    </a:ext>
                  </a:extLst>
                </a:gridCol>
                <a:gridCol w="8384411">
                  <a:extLst>
                    <a:ext uri="{9D8B030D-6E8A-4147-A177-3AD203B41FA5}">
                      <a16:colId xmlns:a16="http://schemas.microsoft.com/office/drawing/2014/main" xmlns="" val="3599872471"/>
                    </a:ext>
                  </a:extLst>
                </a:gridCol>
              </a:tblGrid>
              <a:tr h="0">
                <a:tc>
                  <a:txBody>
                    <a:bodyPr/>
                    <a:lstStyle/>
                    <a:p>
                      <a:pPr algn="ctr">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 học</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(Học kì II)</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Nội dung tiếng Việt</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714144301"/>
                  </a:ext>
                </a:extLst>
              </a:tr>
              <a:tr h="0">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 6</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62338803"/>
                  </a:ext>
                </a:extLst>
              </a:tr>
              <a:tr h="0">
                <a:tc>
                  <a:txBody>
                    <a:bodyPr/>
                    <a:lstStyle/>
                    <a:p>
                      <a:pPr>
                        <a:lnSpc>
                          <a:spcPct val="115000"/>
                        </a:lnSpc>
                        <a:spcAft>
                          <a:spcPts val="0"/>
                        </a:spcAft>
                      </a:pPr>
                      <a:r>
                        <a:rPr lang="en-US" sz="32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 7</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687317841"/>
                  </a:ext>
                </a:extLst>
              </a:tr>
              <a:tr h="0">
                <a:tc>
                  <a:txBody>
                    <a:bodyPr/>
                    <a:lstStyle/>
                    <a:p>
                      <a:pPr>
                        <a:lnSpc>
                          <a:spcPct val="115000"/>
                        </a:lnSpc>
                        <a:spcAft>
                          <a:spcPts val="0"/>
                        </a:spcAft>
                      </a:pPr>
                      <a:r>
                        <a:rPr lang="en-US" sz="32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 8</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732964145"/>
                  </a:ext>
                </a:extLst>
              </a:tr>
              <a:tr h="0">
                <a:tc>
                  <a:txBody>
                    <a:bodyPr/>
                    <a:lstStyle/>
                    <a:p>
                      <a:pPr>
                        <a:lnSpc>
                          <a:spcPct val="115000"/>
                        </a:lnSpc>
                        <a:spcAft>
                          <a:spcPts val="0"/>
                        </a:spcAft>
                      </a:pPr>
                      <a:r>
                        <a:rPr lang="en-US" sz="32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 9</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501763"/>
                  </a:ext>
                </a:extLst>
              </a:tr>
              <a:tr h="0">
                <a:tc>
                  <a:txBody>
                    <a:bodyPr/>
                    <a:lstStyle/>
                    <a:p>
                      <a:pPr>
                        <a:lnSpc>
                          <a:spcPct val="115000"/>
                        </a:lnSpc>
                        <a:spcAft>
                          <a:spcPts val="0"/>
                        </a:spcAft>
                      </a:pPr>
                      <a:r>
                        <a:rPr lang="en-US" sz="32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 10</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014768025"/>
                  </a:ext>
                </a:extLst>
              </a:tr>
            </a:tbl>
          </a:graphicData>
        </a:graphic>
      </p:graphicFrame>
    </p:spTree>
    <p:extLst>
      <p:ext uri="{BB962C8B-B14F-4D97-AF65-F5344CB8AC3E}">
        <p14:creationId xmlns:p14="http://schemas.microsoft.com/office/powerpoint/2010/main" val="200568361"/>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1084</TotalTime>
  <Words>6552</Words>
  <Application>Microsoft Office PowerPoint</Application>
  <PresentationFormat>Custom</PresentationFormat>
  <Paragraphs>767</Paragraphs>
  <Slides>66</Slides>
  <Notes>0</Notes>
  <HiddenSlides>0</HiddenSlides>
  <MMClips>0</MMClips>
  <ScaleCrop>false</ScaleCrop>
  <HeadingPairs>
    <vt:vector size="4" baseType="variant">
      <vt:variant>
        <vt:lpstr>Theme</vt:lpstr>
      </vt:variant>
      <vt:variant>
        <vt:i4>2</vt:i4>
      </vt:variant>
      <vt:variant>
        <vt:lpstr>Slide Titles</vt:lpstr>
      </vt:variant>
      <vt:variant>
        <vt:i4>66</vt:i4>
      </vt:variant>
    </vt:vector>
  </HeadingPairs>
  <TitlesOfParts>
    <vt:vector size="68" baseType="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andongnhi</cp:lastModifiedBy>
  <cp:revision>25</cp:revision>
  <dcterms:created xsi:type="dcterms:W3CDTF">2022-01-23T08:08:34Z</dcterms:created>
  <dcterms:modified xsi:type="dcterms:W3CDTF">2024-02-19T16:54:00Z</dcterms:modified>
</cp:coreProperties>
</file>