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8" r:id="rId4"/>
    <p:sldId id="267" r:id="rId5"/>
    <p:sldId id="283" r:id="rId6"/>
    <p:sldId id="261" r:id="rId7"/>
    <p:sldId id="268" r:id="rId8"/>
    <p:sldId id="266" r:id="rId9"/>
    <p:sldId id="280" r:id="rId10"/>
    <p:sldId id="279" r:id="rId11"/>
    <p:sldId id="264" r:id="rId12"/>
    <p:sldId id="281" r:id="rId13"/>
    <p:sldId id="272" r:id="rId14"/>
    <p:sldId id="282" r:id="rId15"/>
    <p:sldId id="277" r:id="rId16"/>
    <p:sldId id="27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2"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showGuides="1">
      <p:cViewPr varScale="1">
        <p:scale>
          <a:sx n="85" d="100"/>
          <a:sy n="85" d="100"/>
        </p:scale>
        <p:origin x="590" y="53"/>
      </p:cViewPr>
      <p:guideLst>
        <p:guide orient="horz" pos="2112"/>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A3ABF96-DAD0-413E-B8D2-22C73A3E97E6}"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D38C3-7C22-4ACC-B5BB-C7731E2BED0C}"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199262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3ABF96-DAD0-413E-B8D2-22C73A3E97E6}"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D38C3-7C22-4ACC-B5BB-C7731E2BED0C}" type="slidenum">
              <a:rPr lang="en-US" smtClean="0"/>
              <a:t>‹#›</a:t>
            </a:fld>
            <a:endParaRPr lang="en-US"/>
          </a:p>
        </p:txBody>
      </p:sp>
    </p:spTree>
    <p:extLst>
      <p:ext uri="{BB962C8B-B14F-4D97-AF65-F5344CB8AC3E}">
        <p14:creationId xmlns:p14="http://schemas.microsoft.com/office/powerpoint/2010/main" val="2898540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3ABF96-DAD0-413E-B8D2-22C73A3E97E6}"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D38C3-7C22-4ACC-B5BB-C7731E2BED0C}" type="slidenum">
              <a:rPr lang="en-US" smtClean="0"/>
              <a:t>‹#›</a:t>
            </a:fld>
            <a:endParaRPr lang="en-US"/>
          </a:p>
        </p:txBody>
      </p:sp>
    </p:spTree>
    <p:extLst>
      <p:ext uri="{BB962C8B-B14F-4D97-AF65-F5344CB8AC3E}">
        <p14:creationId xmlns:p14="http://schemas.microsoft.com/office/powerpoint/2010/main" val="950441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15" name="Google Shape;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16" name="Google Shape;1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4318385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7920821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727170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82586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29427514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2697851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923826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892827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838200" y="1825624"/>
            <a:ext cx="10515600" cy="50323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3ABF96-DAD0-413E-B8D2-22C73A3E97E6}"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D38C3-7C22-4ACC-B5BB-C7731E2BED0C}" type="slidenum">
              <a:rPr lang="en-US" smtClean="0"/>
              <a:t>‹#›</a:t>
            </a:fld>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68" y="0"/>
            <a:ext cx="12190831" cy="6858000"/>
          </a:xfrm>
          <a:prstGeom prst="rect">
            <a:avLst/>
          </a:prstGeom>
        </p:spPr>
      </p:pic>
    </p:spTree>
    <p:extLst>
      <p:ext uri="{BB962C8B-B14F-4D97-AF65-F5344CB8AC3E}">
        <p14:creationId xmlns:p14="http://schemas.microsoft.com/office/powerpoint/2010/main" val="35792813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0060374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8518998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l"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pPr marL="0" marR="0" lvl="0" indent="0" algn="ctr" defTabSz="914400" rtl="0" eaLnBrk="1" fontAlgn="auto" latinLnBrk="0" hangingPunct="1">
              <a:lnSpc>
                <a:spcPct val="100000"/>
              </a:lnSpc>
              <a:spcBef>
                <a:spcPts val="0"/>
              </a:spcBef>
              <a:spcAft>
                <a:spcPts val="0"/>
              </a:spcAft>
              <a:buClrTx/>
              <a:buSzPts val="1400"/>
              <a:buFontTx/>
              <a:buNone/>
              <a:tabLst/>
              <a:defRPr/>
            </a:pPr>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sz="1200" b="0" i="0" u="none" strike="noStrike" kern="120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38009299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338525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A3ABF96-DAD0-413E-B8D2-22C73A3E97E6}" type="datetimeFigureOut">
              <a:rPr lang="en-US" smtClean="0"/>
              <a:t>2/20/2024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7CD38C3-7C22-4ACC-B5BB-C7731E2BED0C}" type="slidenum">
              <a:rPr lang="en-US" smtClean="0"/>
              <a:t>‹#›</a:t>
            </a:fld>
            <a:endParaRPr lang="en-US"/>
          </a:p>
        </p:txBody>
      </p:sp>
    </p:spTree>
    <p:extLst>
      <p:ext uri="{BB962C8B-B14F-4D97-AF65-F5344CB8AC3E}">
        <p14:creationId xmlns:p14="http://schemas.microsoft.com/office/powerpoint/2010/main" val="3267339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3ABF96-DAD0-413E-B8D2-22C73A3E97E6}"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D38C3-7C22-4ACC-B5BB-C7731E2BED0C}" type="slidenum">
              <a:rPr lang="en-US" smtClean="0"/>
              <a:t>‹#›</a:t>
            </a:fld>
            <a:endParaRPr lang="en-US"/>
          </a:p>
        </p:txBody>
      </p:sp>
    </p:spTree>
    <p:extLst>
      <p:ext uri="{BB962C8B-B14F-4D97-AF65-F5344CB8AC3E}">
        <p14:creationId xmlns:p14="http://schemas.microsoft.com/office/powerpoint/2010/main" val="282291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3ABF96-DAD0-413E-B8D2-22C73A3E97E6}" type="datetimeFigureOut">
              <a:rPr lang="en-US" smtClean="0"/>
              <a:t>2/20/2024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7CD38C3-7C22-4ACC-B5BB-C7731E2BED0C}" type="slidenum">
              <a:rPr lang="en-US" smtClean="0"/>
              <a:t>‹#›</a:t>
            </a:fld>
            <a:endParaRPr lang="en-US"/>
          </a:p>
        </p:txBody>
      </p:sp>
    </p:spTree>
    <p:extLst>
      <p:ext uri="{BB962C8B-B14F-4D97-AF65-F5344CB8AC3E}">
        <p14:creationId xmlns:p14="http://schemas.microsoft.com/office/powerpoint/2010/main" val="42881445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3ABF96-DAD0-413E-B8D2-22C73A3E97E6}" type="datetimeFigureOut">
              <a:rPr lang="en-US" smtClean="0"/>
              <a:t>2/20/2024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7CD38C3-7C22-4ACC-B5BB-C7731E2BED0C}" type="slidenum">
              <a:rPr lang="en-US" smtClean="0"/>
              <a:t>‹#›</a:t>
            </a:fld>
            <a:endParaRPr lang="en-US"/>
          </a:p>
        </p:txBody>
      </p:sp>
    </p:spTree>
    <p:extLst>
      <p:ext uri="{BB962C8B-B14F-4D97-AF65-F5344CB8AC3E}">
        <p14:creationId xmlns:p14="http://schemas.microsoft.com/office/powerpoint/2010/main" val="2619350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3ABF96-DAD0-413E-B8D2-22C73A3E97E6}" type="datetimeFigureOut">
              <a:rPr lang="en-US" smtClean="0"/>
              <a:t>2/20/2024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7CD38C3-7C22-4ACC-B5BB-C7731E2BED0C}" type="slidenum">
              <a:rPr lang="en-US" smtClean="0"/>
              <a:t>‹#›</a:t>
            </a:fld>
            <a:endParaRPr lang="en-US"/>
          </a:p>
        </p:txBody>
      </p:sp>
    </p:spTree>
    <p:extLst>
      <p:ext uri="{BB962C8B-B14F-4D97-AF65-F5344CB8AC3E}">
        <p14:creationId xmlns:p14="http://schemas.microsoft.com/office/powerpoint/2010/main" val="995355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3ABF96-DAD0-413E-B8D2-22C73A3E97E6}"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D38C3-7C22-4ACC-B5BB-C7731E2BED0C}" type="slidenum">
              <a:rPr lang="en-US" smtClean="0"/>
              <a:t>‹#›</a:t>
            </a:fld>
            <a:endParaRPr lang="en-US"/>
          </a:p>
        </p:txBody>
      </p:sp>
    </p:spTree>
    <p:extLst>
      <p:ext uri="{BB962C8B-B14F-4D97-AF65-F5344CB8AC3E}">
        <p14:creationId xmlns:p14="http://schemas.microsoft.com/office/powerpoint/2010/main" val="603828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A3ABF96-DAD0-413E-B8D2-22C73A3E97E6}" type="datetimeFigureOut">
              <a:rPr lang="en-US" smtClean="0"/>
              <a:t>2/20/2024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7CD38C3-7C22-4ACC-B5BB-C7731E2BED0C}" type="slidenum">
              <a:rPr lang="en-US" smtClean="0"/>
              <a:t>‹#›</a:t>
            </a:fld>
            <a:endParaRPr lang="en-US"/>
          </a:p>
        </p:txBody>
      </p:sp>
    </p:spTree>
    <p:extLst>
      <p:ext uri="{BB962C8B-B14F-4D97-AF65-F5344CB8AC3E}">
        <p14:creationId xmlns:p14="http://schemas.microsoft.com/office/powerpoint/2010/main" val="39571730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3ABF96-DAD0-413E-B8D2-22C73A3E97E6}" type="datetimeFigureOut">
              <a:rPr lang="en-US" smtClean="0"/>
              <a:t>2/20/2024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CD38C3-7C22-4ACC-B5BB-C7731E2BED0C}" type="slidenum">
              <a:rPr lang="en-US" smtClean="0"/>
              <a:t>‹#›</a:t>
            </a:fld>
            <a:endParaRPr lang="en-US"/>
          </a:p>
        </p:txBody>
      </p:sp>
    </p:spTree>
    <p:extLst>
      <p:ext uri="{BB962C8B-B14F-4D97-AF65-F5344CB8AC3E}">
        <p14:creationId xmlns:p14="http://schemas.microsoft.com/office/powerpoint/2010/main" val="196664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a:ln>
                  <a:noFill/>
                </a:ln>
                <a:solidFill>
                  <a:srgbClr val="888888"/>
                </a:solidFill>
                <a:effectLst/>
                <a:uLnTx/>
                <a:uFillTx/>
                <a:latin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sz="1200" b="0" i="0" u="none" strike="noStrike" kern="0" cap="none" spc="0" normalizeH="0" baseline="0" noProof="0">
              <a:ln>
                <a:noFill/>
              </a:ln>
              <a:solidFill>
                <a:srgbClr val="888888"/>
              </a:solidFill>
              <a:effectLst/>
              <a:uLnTx/>
              <a:uFillTx/>
              <a:latin typeface="Calibri"/>
              <a:cs typeface="Calibri"/>
              <a:sym typeface="Calibri"/>
            </a:endParaRPr>
          </a:p>
        </p:txBody>
      </p:sp>
    </p:spTree>
    <p:extLst>
      <p:ext uri="{BB962C8B-B14F-4D97-AF65-F5344CB8AC3E}">
        <p14:creationId xmlns:p14="http://schemas.microsoft.com/office/powerpoint/2010/main" val="59150132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gif"/><Relationship Id="rId2" Type="http://schemas.openxmlformats.org/officeDocument/2006/relationships/image" Target="../media/image14.jpg"/><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gif"/><Relationship Id="rId2" Type="http://schemas.openxmlformats.org/officeDocument/2006/relationships/image" Target="../media/image14.jpg"/><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https://cth.edu.vn/wp-content/uploads/2018/03/phuong-phap-hoc-hop-tac-think-pair-share.jpg" TargetMode="External"/><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3.jpeg"/><Relationship Id="rId5" Type="http://schemas.microsoft.com/office/2007/relationships/hdphoto" Target="../media/hdphoto1.wdp"/><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184744" y="1805940"/>
            <a:ext cx="9247367" cy="2071315"/>
            <a:chOff x="1413344" y="2080260"/>
            <a:chExt cx="9247367" cy="2071315"/>
          </a:xfrm>
        </p:grpSpPr>
        <p:sp>
          <p:nvSpPr>
            <p:cNvPr id="4" name="Rounded Rectangle 3"/>
            <p:cNvSpPr/>
            <p:nvPr/>
          </p:nvSpPr>
          <p:spPr>
            <a:xfrm>
              <a:off x="2400300" y="2080260"/>
              <a:ext cx="7406640" cy="98298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5">
                      <a:lumMod val="75000"/>
                    </a:schemeClr>
                  </a:solidFill>
                  <a:latin typeface="Times New Roman" panose="02020603050405020304" pitchFamily="18" charset="0"/>
                  <a:cs typeface="Times New Roman" panose="02020603050405020304" pitchFamily="18" charset="0"/>
                </a:rPr>
                <a:t>BÀI 9</a:t>
              </a:r>
            </a:p>
            <a:p>
              <a:pPr algn="ctr"/>
              <a:r>
                <a:rPr lang="en-US" sz="2800" b="1" dirty="0">
                  <a:solidFill>
                    <a:srgbClr val="C00000"/>
                  </a:solidFill>
                  <a:latin typeface="Times New Roman" panose="02020603050405020304" pitchFamily="18" charset="0"/>
                  <a:cs typeface="Times New Roman" panose="02020603050405020304" pitchFamily="18" charset="0"/>
                </a:rPr>
                <a:t>THỰC HÀNH TIẾNG VIỆT </a:t>
              </a:r>
            </a:p>
          </p:txBody>
        </p:sp>
        <p:sp>
          <p:nvSpPr>
            <p:cNvPr id="5" name="Parallelogram 4"/>
            <p:cNvSpPr/>
            <p:nvPr/>
          </p:nvSpPr>
          <p:spPr>
            <a:xfrm>
              <a:off x="1413344" y="3077155"/>
              <a:ext cx="9247367" cy="1074420"/>
            </a:xfrm>
            <a:prstGeom prst="parallelogram">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0070C0"/>
                  </a:solidFill>
                  <a:latin typeface="Times New Roman" panose="02020603050405020304" pitchFamily="18" charset="0"/>
                  <a:cs typeface="Times New Roman" panose="02020603050405020304" pitchFamily="18" charset="0"/>
                </a:rPr>
                <a:t>THÀNH PHẦN BIỆT LẬP TRONG CÂU </a:t>
              </a:r>
            </a:p>
          </p:txBody>
        </p:sp>
      </p:grpSp>
    </p:spTree>
    <p:extLst>
      <p:ext uri="{BB962C8B-B14F-4D97-AF65-F5344CB8AC3E}">
        <p14:creationId xmlns:p14="http://schemas.microsoft.com/office/powerpoint/2010/main" val="24657743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22860"/>
            <a:ext cx="12192000" cy="60529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b="1" dirty="0">
                <a:solidFill>
                  <a:srgbClr val="002060"/>
                </a:solidFill>
                <a:latin typeface="Times New Roman" panose="02020603050405020304" pitchFamily="18" charset="0"/>
                <a:cs typeface="Times New Roman" panose="02020603050405020304" pitchFamily="18" charset="0"/>
              </a:rPr>
              <a:t>THÀNH PHẦN BIỆT LẬP TRONG CÂU</a:t>
            </a:r>
          </a:p>
        </p:txBody>
      </p:sp>
      <p:sp>
        <p:nvSpPr>
          <p:cNvPr id="5" name="五角星 4"/>
          <p:cNvSpPr/>
          <p:nvPr/>
        </p:nvSpPr>
        <p:spPr>
          <a:xfrm rot="19903756">
            <a:off x="164366" y="54748"/>
            <a:ext cx="1055387" cy="1056365"/>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6" name="五角星 4"/>
          <p:cNvSpPr/>
          <p:nvPr/>
        </p:nvSpPr>
        <p:spPr>
          <a:xfrm rot="19903756">
            <a:off x="10935679" y="5145"/>
            <a:ext cx="1140057" cy="10877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7" name="五角星 5"/>
          <p:cNvSpPr/>
          <p:nvPr/>
        </p:nvSpPr>
        <p:spPr>
          <a:xfrm rot="21380687">
            <a:off x="11276284" y="1097892"/>
            <a:ext cx="892440" cy="75865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8" name="五角星 5"/>
          <p:cNvSpPr/>
          <p:nvPr/>
        </p:nvSpPr>
        <p:spPr>
          <a:xfrm rot="21380687">
            <a:off x="11562515" y="1884762"/>
            <a:ext cx="610625" cy="61119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9" name="五角星 6"/>
          <p:cNvSpPr/>
          <p:nvPr/>
        </p:nvSpPr>
        <p:spPr>
          <a:xfrm rot="19938392">
            <a:off x="11682814" y="2537151"/>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Rounded Rectangle 11"/>
          <p:cNvSpPr/>
          <p:nvPr/>
        </p:nvSpPr>
        <p:spPr>
          <a:xfrm>
            <a:off x="4055165" y="743062"/>
            <a:ext cx="3056153" cy="734157"/>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BÀI TẬP 1.</a:t>
            </a:r>
            <a:endParaRPr lang="en-US" sz="2800" dirty="0">
              <a:latin typeface="Times New Roman" panose="02020603050405020304" pitchFamily="18" charset="0"/>
              <a:cs typeface="Times New Roman" panose="02020603050405020304" pitchFamily="18" charset="0"/>
            </a:endParaRPr>
          </a:p>
        </p:txBody>
      </p:sp>
      <p:sp>
        <p:nvSpPr>
          <p:cNvPr id="2" name="Rectangle 1"/>
          <p:cNvSpPr/>
          <p:nvPr/>
        </p:nvSpPr>
        <p:spPr>
          <a:xfrm>
            <a:off x="529285" y="1628125"/>
            <a:ext cx="4676207" cy="1791260"/>
          </a:xfrm>
          <a:prstGeom prst="rect">
            <a:avLst/>
          </a:prstGeom>
        </p:spPr>
        <p:txBody>
          <a:bodyPr wrap="square">
            <a:spAutoFit/>
          </a:bodyPr>
          <a:lstStyle/>
          <a:p>
            <a:pPr algn="just">
              <a:lnSpc>
                <a:spcPct val="115000"/>
              </a:lnSpc>
              <a:spcAft>
                <a:spcPts val="0"/>
              </a:spcAft>
            </a:pP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HS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hoạt</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động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cá</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làm</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vào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phiếu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2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phút</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sau</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đó</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thảo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luận</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đổi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theo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cặp</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đôi</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và</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chấm</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cs typeface="Times New Roman" panose="02020603050405020304" pitchFamily="18" charset="0"/>
              </a:rPr>
              <a:t>chéo</a:t>
            </a:r>
            <a:r>
              <a:rPr lang="en-US" sz="2400" b="1"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13" name="Straight Connector 12"/>
          <p:cNvCxnSpPr/>
          <p:nvPr/>
        </p:nvCxnSpPr>
        <p:spPr>
          <a:xfrm flipH="1">
            <a:off x="5363577" y="1884223"/>
            <a:ext cx="7951" cy="4412974"/>
          </a:xfrm>
          <a:prstGeom prst="line">
            <a:avLst/>
          </a:prstGeom>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5428273" y="1628125"/>
            <a:ext cx="6096000" cy="3951851"/>
          </a:xfrm>
          <a:prstGeom prst="rect">
            <a:avLst/>
          </a:prstGeom>
        </p:spPr>
        <p:txBody>
          <a:bodyPr>
            <a:spAutoFit/>
          </a:bodyPr>
          <a:lstStyle/>
          <a:p>
            <a:pPr algn="just">
              <a:lnSpc>
                <a:spcPct val="115000"/>
              </a:lnSpc>
              <a:spcAft>
                <a:spcPts val="0"/>
              </a:spcAft>
            </a:pP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Tìm</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phần</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gọi</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đáp</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phần</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cảm</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thán</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trong</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các</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câu</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dưới</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đây</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Nêu</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ý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nghĩa</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của</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mỗi</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phần</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 </a:t>
            </a:r>
            <a:r>
              <a:rPr lang="en-US" sz="2400" b="1" dirty="0" err="1">
                <a:solidFill>
                  <a:srgbClr val="333333"/>
                </a:solidFill>
                <a:latin typeface="Times New Roman" panose="02020603050405020304" pitchFamily="18" charset="0"/>
                <a:ea typeface="Calibri" panose="020F0502020204030204" pitchFamily="34" charset="0"/>
                <a:cs typeface="Times New Roman" panose="02020603050405020304" pitchFamily="18" charset="0"/>
              </a:rPr>
              <a:t>đó</a:t>
            </a:r>
            <a:r>
              <a:rPr lang="en-US" sz="2400" b="1" dirty="0">
                <a:solidFill>
                  <a:srgbClr val="333333"/>
                </a:solidFill>
                <a:latin typeface="Times New Roman" panose="02020603050405020304" pitchFamily="18" charset="0"/>
                <a:ea typeface="Calibri" panose="020F0502020204030204" pitchFamily="34" charset="0"/>
                <a:cs typeface="Times New Roman" panose="02020603050405020304" pitchFamily="18" charset="0"/>
              </a:rPr>
              <a:t>.</a:t>
            </a:r>
            <a:endParaRPr lang="en-US" sz="2400" b="1"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vi-VN" sz="2400" dirty="0">
                <a:solidFill>
                  <a:srgbClr val="333333"/>
                </a:solidFill>
                <a:latin typeface="Times New Roman" panose="02020603050405020304" pitchFamily="18" charset="0"/>
                <a:ea typeface="Times New Roman" panose="02020603050405020304" pitchFamily="18" charset="0"/>
              </a:rPr>
              <a:t>a. Ơ, bác vẽ cháu đấy ư? (Nguyễn Thành Long)</a:t>
            </a:r>
            <a:endParaRPr lang="en-US" sz="2400" dirty="0">
              <a:latin typeface="Times New Roman" panose="02020603050405020304" pitchFamily="18" charset="0"/>
              <a:ea typeface="Times New Roman" panose="02020603050405020304" pitchFamily="18" charset="0"/>
            </a:endParaRPr>
          </a:p>
          <a:p>
            <a:pPr algn="just">
              <a:spcAft>
                <a:spcPts val="0"/>
              </a:spcAft>
            </a:pPr>
            <a:r>
              <a:rPr lang="vi-VN" sz="2400" dirty="0">
                <a:solidFill>
                  <a:srgbClr val="333333"/>
                </a:solidFill>
                <a:latin typeface="Times New Roman" panose="02020603050405020304" pitchFamily="18" charset="0"/>
                <a:ea typeface="Times New Roman" panose="02020603050405020304" pitchFamily="18" charset="0"/>
              </a:rPr>
              <a:t>b. Này, bảo bác ấy có trốn đi đâu thì trốn. </a:t>
            </a:r>
            <a:endParaRPr lang="en-US" sz="2400" dirty="0">
              <a:solidFill>
                <a:srgbClr val="333333"/>
              </a:solidFill>
              <a:latin typeface="Times New Roman" panose="02020603050405020304" pitchFamily="18" charset="0"/>
              <a:ea typeface="Times New Roman" panose="02020603050405020304" pitchFamily="18" charset="0"/>
            </a:endParaRPr>
          </a:p>
          <a:p>
            <a:pPr algn="just">
              <a:spcAft>
                <a:spcPts val="0"/>
              </a:spcAft>
            </a:pPr>
            <a:r>
              <a:rPr lang="vi-VN" sz="2400" dirty="0">
                <a:solidFill>
                  <a:srgbClr val="333333"/>
                </a:solidFill>
                <a:latin typeface="Times New Roman" panose="02020603050405020304" pitchFamily="18" charset="0"/>
                <a:ea typeface="Times New Roman" panose="02020603050405020304" pitchFamily="18" charset="0"/>
              </a:rPr>
              <a:t>(Ngô Tất Tố)</a:t>
            </a:r>
            <a:endParaRPr lang="en-US" sz="2400" dirty="0">
              <a:latin typeface="Times New Roman" panose="02020603050405020304" pitchFamily="18" charset="0"/>
              <a:ea typeface="Times New Roman" panose="02020603050405020304" pitchFamily="18" charset="0"/>
            </a:endParaRPr>
          </a:p>
          <a:p>
            <a:pPr algn="just">
              <a:spcAft>
                <a:spcPts val="0"/>
              </a:spcAft>
            </a:pPr>
            <a:r>
              <a:rPr lang="vi-VN" sz="2400" dirty="0">
                <a:solidFill>
                  <a:srgbClr val="333333"/>
                </a:solidFill>
                <a:latin typeface="Times New Roman" panose="02020603050405020304" pitchFamily="18" charset="0"/>
                <a:ea typeface="Times New Roman" panose="02020603050405020304" pitchFamily="18" charset="0"/>
              </a:rPr>
              <a:t>c. Thưa ông, chúng cháu ở Gia Lâm lên đấy ạ. (Kim Lân)</a:t>
            </a:r>
            <a:endParaRPr lang="en-US" sz="2400" dirty="0">
              <a:latin typeface="Times New Roman" panose="02020603050405020304" pitchFamily="18" charset="0"/>
              <a:ea typeface="Times New Roman" panose="02020603050405020304" pitchFamily="18" charset="0"/>
            </a:endParaRPr>
          </a:p>
          <a:p>
            <a:pPr algn="just">
              <a:spcAft>
                <a:spcPts val="0"/>
              </a:spcAft>
            </a:pPr>
            <a:r>
              <a:rPr lang="vi-VN" sz="2400" dirty="0">
                <a:solidFill>
                  <a:srgbClr val="333333"/>
                </a:solidFill>
                <a:latin typeface="Times New Roman" panose="02020603050405020304" pitchFamily="18" charset="0"/>
                <a:ea typeface="Times New Roman" panose="02020603050405020304" pitchFamily="18" charset="0"/>
              </a:rPr>
              <a:t>d. Trời ơi, chỉ còn có năm phút! (Nguyễn Thành Long)</a:t>
            </a:r>
            <a:endParaRPr lang="en-US" sz="2400" dirty="0">
              <a:effectLst/>
              <a:latin typeface="Times New Roman" panose="02020603050405020304" pitchFamily="18" charset="0"/>
              <a:ea typeface="Times New Roman" panose="02020603050405020304" pitchFamily="18" charset="0"/>
            </a:endParaRPr>
          </a:p>
        </p:txBody>
      </p:sp>
      <p:graphicFrame>
        <p:nvGraphicFramePr>
          <p:cNvPr id="17" name="Table 16"/>
          <p:cNvGraphicFramePr>
            <a:graphicFrameLocks noGrp="1"/>
          </p:cNvGraphicFramePr>
          <p:nvPr>
            <p:extLst>
              <p:ext uri="{D42A27DB-BD31-4B8C-83A1-F6EECF244321}">
                <p14:modId xmlns:p14="http://schemas.microsoft.com/office/powerpoint/2010/main" val="1071198398"/>
              </p:ext>
            </p:extLst>
          </p:nvPr>
        </p:nvGraphicFramePr>
        <p:xfrm>
          <a:off x="529285" y="3598557"/>
          <a:ext cx="4704194" cy="2791411"/>
        </p:xfrm>
        <a:graphic>
          <a:graphicData uri="http://schemas.openxmlformats.org/drawingml/2006/table">
            <a:tbl>
              <a:tblPr firstRow="1" firstCol="1" bandRow="1">
                <a:tableStyleId>{5C22544A-7EE6-4342-B048-85BDC9FD1C3A}</a:tableStyleId>
              </a:tblPr>
              <a:tblGrid>
                <a:gridCol w="750875">
                  <a:extLst>
                    <a:ext uri="{9D8B030D-6E8A-4147-A177-3AD203B41FA5}">
                      <a16:colId xmlns:a16="http://schemas.microsoft.com/office/drawing/2014/main" val="997479344"/>
                    </a:ext>
                  </a:extLst>
                </a:gridCol>
                <a:gridCol w="1208598">
                  <a:extLst>
                    <a:ext uri="{9D8B030D-6E8A-4147-A177-3AD203B41FA5}">
                      <a16:colId xmlns:a16="http://schemas.microsoft.com/office/drawing/2014/main" val="3065918850"/>
                    </a:ext>
                  </a:extLst>
                </a:gridCol>
                <a:gridCol w="1176793">
                  <a:extLst>
                    <a:ext uri="{9D8B030D-6E8A-4147-A177-3AD203B41FA5}">
                      <a16:colId xmlns:a16="http://schemas.microsoft.com/office/drawing/2014/main" val="53542723"/>
                    </a:ext>
                  </a:extLst>
                </a:gridCol>
                <a:gridCol w="1567928">
                  <a:extLst>
                    <a:ext uri="{9D8B030D-6E8A-4147-A177-3AD203B41FA5}">
                      <a16:colId xmlns:a16="http://schemas.microsoft.com/office/drawing/2014/main" val="3386691189"/>
                    </a:ext>
                  </a:extLst>
                </a:gridCol>
              </a:tblGrid>
              <a:tr h="1243787">
                <a:tc>
                  <a:txBody>
                    <a:bodyPr/>
                    <a:lstStyle/>
                    <a:p>
                      <a:pPr algn="ct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Câu</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TPBL</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Từ</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ngữ</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hiện</a:t>
                      </a:r>
                      <a:r>
                        <a:rPr lang="en-US" sz="2400" dirty="0">
                          <a:effectLst/>
                          <a:latin typeface="Times New Roman" panose="02020603050405020304" pitchFamily="18"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solidFill>
                            <a:schemeClr val="lt1"/>
                          </a:solidFill>
                          <a:effectLst/>
                          <a:latin typeface="Times New Roman" panose="02020603050405020304" pitchFamily="18" charset="0"/>
                          <a:ea typeface="+mn-ea"/>
                          <a:cs typeface="Times New Roman" panose="02020603050405020304" pitchFamily="18" charset="0"/>
                        </a:rPr>
                        <a:t>Ý</a:t>
                      </a:r>
                      <a:r>
                        <a:rPr lang="en-US" sz="2400" baseline="0" dirty="0">
                          <a:solidFill>
                            <a:schemeClr val="lt1"/>
                          </a:solidFill>
                          <a:effectLst/>
                          <a:latin typeface="Times New Roman" panose="02020603050405020304" pitchFamily="18" charset="0"/>
                          <a:ea typeface="+mn-ea"/>
                          <a:cs typeface="Times New Roman" panose="02020603050405020304" pitchFamily="18" charset="0"/>
                        </a:rPr>
                        <a:t> </a:t>
                      </a:r>
                      <a:r>
                        <a:rPr lang="en-US" sz="2400" baseline="0" dirty="0" err="1">
                          <a:solidFill>
                            <a:schemeClr val="lt1"/>
                          </a:solidFill>
                          <a:effectLst/>
                          <a:latin typeface="Times New Roman" panose="02020603050405020304" pitchFamily="18" charset="0"/>
                          <a:ea typeface="+mn-ea"/>
                          <a:cs typeface="Times New Roman" panose="02020603050405020304" pitchFamily="18" charset="0"/>
                        </a:rPr>
                        <a:t>nghĩa</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2687988"/>
                  </a:ext>
                </a:extLst>
              </a:tr>
              <a:tr h="215015">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a</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81073629"/>
                  </a:ext>
                </a:extLst>
              </a:tr>
              <a:tr h="215015">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b</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06747582"/>
                  </a:ext>
                </a:extLst>
              </a:tr>
              <a:tr h="215015">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c</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6508558"/>
                  </a:ext>
                </a:extLst>
              </a:tr>
              <a:tr h="215015">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d</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63589331"/>
                  </a:ext>
                </a:extLst>
              </a:tr>
            </a:tbl>
          </a:graphicData>
        </a:graphic>
      </p:graphicFrame>
    </p:spTree>
    <p:extLst>
      <p:ext uri="{BB962C8B-B14F-4D97-AF65-F5344CB8AC3E}">
        <p14:creationId xmlns:p14="http://schemas.microsoft.com/office/powerpoint/2010/main" val="31998403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Hình ảnh 4">
            <a:extLst>
              <a:ext uri="{FF2B5EF4-FFF2-40B4-BE49-F238E27FC236}">
                <a16:creationId xmlns:a16="http://schemas.microsoft.com/office/drawing/2014/main" id="{6BB1020D-DD39-47FE-B1F9-DA3D6E7EF1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84" y="4091859"/>
            <a:ext cx="2454551" cy="1551894"/>
          </a:xfrm>
          <a:prstGeom prst="rect">
            <a:avLst/>
          </a:prstGeom>
        </p:spPr>
      </p:pic>
      <p:sp>
        <p:nvSpPr>
          <p:cNvPr id="4" name="Oval 2"/>
          <p:cNvSpPr>
            <a:spLocks noChangeArrowheads="1"/>
          </p:cNvSpPr>
          <p:nvPr/>
        </p:nvSpPr>
        <p:spPr bwMode="auto">
          <a:xfrm>
            <a:off x="2864185" y="2818708"/>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5" name="Oval 3"/>
          <p:cNvSpPr>
            <a:spLocks noChangeArrowheads="1"/>
          </p:cNvSpPr>
          <p:nvPr/>
        </p:nvSpPr>
        <p:spPr bwMode="auto">
          <a:xfrm>
            <a:off x="2280764" y="2832503"/>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1</a:t>
            </a:r>
          </a:p>
        </p:txBody>
      </p:sp>
      <p:sp>
        <p:nvSpPr>
          <p:cNvPr id="6" name="Oval 4"/>
          <p:cNvSpPr>
            <a:spLocks noChangeArrowheads="1"/>
          </p:cNvSpPr>
          <p:nvPr/>
        </p:nvSpPr>
        <p:spPr bwMode="auto">
          <a:xfrm>
            <a:off x="3447075" y="2809328"/>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1</a:t>
            </a:r>
          </a:p>
        </p:txBody>
      </p:sp>
      <p:sp>
        <p:nvSpPr>
          <p:cNvPr id="7" name="Oval 5"/>
          <p:cNvSpPr>
            <a:spLocks noChangeArrowheads="1"/>
          </p:cNvSpPr>
          <p:nvPr/>
        </p:nvSpPr>
        <p:spPr bwMode="auto">
          <a:xfrm>
            <a:off x="4713391" y="2759341"/>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 name="Oval 6"/>
          <p:cNvSpPr>
            <a:spLocks noChangeArrowheads="1"/>
          </p:cNvSpPr>
          <p:nvPr/>
        </p:nvSpPr>
        <p:spPr bwMode="auto">
          <a:xfrm>
            <a:off x="5822385" y="2747578"/>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9" name="Oval 7"/>
          <p:cNvSpPr>
            <a:spLocks noChangeArrowheads="1"/>
          </p:cNvSpPr>
          <p:nvPr/>
        </p:nvSpPr>
        <p:spPr bwMode="auto">
          <a:xfrm>
            <a:off x="5254912" y="2748715"/>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10" name="Oval 8"/>
          <p:cNvSpPr>
            <a:spLocks noChangeArrowheads="1"/>
          </p:cNvSpPr>
          <p:nvPr/>
        </p:nvSpPr>
        <p:spPr bwMode="auto">
          <a:xfrm>
            <a:off x="7483122" y="2747579"/>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11" name="Oval 9"/>
          <p:cNvSpPr>
            <a:spLocks noChangeArrowheads="1"/>
          </p:cNvSpPr>
          <p:nvPr/>
        </p:nvSpPr>
        <p:spPr bwMode="auto">
          <a:xfrm>
            <a:off x="8574985" y="273959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12" name="Oval 10"/>
          <p:cNvSpPr>
            <a:spLocks noChangeArrowheads="1"/>
          </p:cNvSpPr>
          <p:nvPr/>
        </p:nvSpPr>
        <p:spPr bwMode="auto">
          <a:xfrm>
            <a:off x="8037619" y="273709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mn-cs"/>
              </a:rPr>
              <a:t>2</a:t>
            </a:r>
          </a:p>
        </p:txBody>
      </p:sp>
      <p:sp>
        <p:nvSpPr>
          <p:cNvPr id="15" name="Oval 13"/>
          <p:cNvSpPr>
            <a:spLocks noChangeArrowheads="1"/>
          </p:cNvSpPr>
          <p:nvPr/>
        </p:nvSpPr>
        <p:spPr bwMode="auto">
          <a:xfrm>
            <a:off x="2275463" y="3873103"/>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1</a:t>
            </a:r>
          </a:p>
        </p:txBody>
      </p:sp>
      <p:sp>
        <p:nvSpPr>
          <p:cNvPr id="22" name="Line 20"/>
          <p:cNvSpPr>
            <a:spLocks noChangeShapeType="1"/>
          </p:cNvSpPr>
          <p:nvPr/>
        </p:nvSpPr>
        <p:spPr bwMode="auto">
          <a:xfrm flipH="1">
            <a:off x="2592290" y="3255878"/>
            <a:ext cx="9204" cy="60539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23" name="Line 21"/>
          <p:cNvSpPr>
            <a:spLocks noChangeShapeType="1"/>
          </p:cNvSpPr>
          <p:nvPr/>
        </p:nvSpPr>
        <p:spPr bwMode="auto">
          <a:xfrm>
            <a:off x="3204509" y="3235206"/>
            <a:ext cx="2305628" cy="621686"/>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25" name="Line 23"/>
          <p:cNvSpPr>
            <a:spLocks noChangeShapeType="1"/>
          </p:cNvSpPr>
          <p:nvPr/>
        </p:nvSpPr>
        <p:spPr bwMode="auto">
          <a:xfrm flipH="1">
            <a:off x="3231525" y="3179913"/>
            <a:ext cx="2242749" cy="69513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27" name="Line 25"/>
          <p:cNvSpPr>
            <a:spLocks noChangeShapeType="1"/>
          </p:cNvSpPr>
          <p:nvPr/>
        </p:nvSpPr>
        <p:spPr bwMode="auto">
          <a:xfrm flipH="1">
            <a:off x="3689177" y="3270178"/>
            <a:ext cx="3532" cy="62177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28" name="Line 26"/>
          <p:cNvSpPr>
            <a:spLocks noChangeShapeType="1"/>
          </p:cNvSpPr>
          <p:nvPr/>
        </p:nvSpPr>
        <p:spPr bwMode="auto">
          <a:xfrm flipH="1">
            <a:off x="4994184" y="3183970"/>
            <a:ext cx="4451" cy="67195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29" name="Line 28"/>
          <p:cNvSpPr>
            <a:spLocks noChangeShapeType="1"/>
          </p:cNvSpPr>
          <p:nvPr/>
        </p:nvSpPr>
        <p:spPr bwMode="auto">
          <a:xfrm flipH="1">
            <a:off x="4332280" y="3218863"/>
            <a:ext cx="2219501" cy="67308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30" name="Rectangle 29"/>
          <p:cNvSpPr>
            <a:spLocks noChangeArrowheads="1"/>
          </p:cNvSpPr>
          <p:nvPr/>
        </p:nvSpPr>
        <p:spPr bwMode="auto">
          <a:xfrm>
            <a:off x="51135" y="21199"/>
            <a:ext cx="12182777" cy="430102"/>
          </a:xfrm>
          <a:prstGeom prst="rect">
            <a:avLst/>
          </a:prstGeom>
          <a:noFill/>
          <a:ln w="9525">
            <a:solidFill>
              <a:schemeClr val="accent2">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Aft>
                <a:spcPts val="600"/>
              </a:spcAft>
              <a:buClrTx/>
              <a:buSzTx/>
              <a:buFontTx/>
              <a:buNone/>
              <a:tabLst/>
              <a:defRPr/>
            </a:pPr>
            <a:r>
              <a:rPr kumimoji="0" lang="en-US" altLang="en-US" sz="4800" b="0"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Trò</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chơi</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Mảnh</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ghép</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hoàn</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hảo</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a:t>
            </a:r>
            <a:r>
              <a:rPr kumimoji="0" lang="en-US" altLang="en-US" sz="32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kĩ</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2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thuật</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2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Các</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2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mảnh</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2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ghép</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a:t>
            </a:r>
            <a:r>
              <a:rPr kumimoji="0" lang="en-US" altLang="en-US" sz="4800" b="0" i="0" u="none" strike="noStrike" kern="0" cap="none" spc="0" normalizeH="0" baseline="0" noProof="0" dirty="0">
                <a:ln>
                  <a:noFill/>
                </a:ln>
                <a:solidFill>
                  <a:srgbClr val="FFFFFF"/>
                </a:solidFill>
                <a:effectLst/>
                <a:uLnTx/>
                <a:uFillTx/>
                <a:latin typeface="#9Slide05 Brannboll Ny" panose="02000000000000000000" pitchFamily="2" charset="0"/>
                <a:ea typeface="+mn-ea"/>
                <a:cs typeface="+mn-cs"/>
              </a:rPr>
              <a:t>”</a:t>
            </a:r>
          </a:p>
        </p:txBody>
      </p:sp>
      <p:sp>
        <p:nvSpPr>
          <p:cNvPr id="34" name="Rectangle 33"/>
          <p:cNvSpPr/>
          <p:nvPr/>
        </p:nvSpPr>
        <p:spPr>
          <a:xfrm>
            <a:off x="2330308" y="585458"/>
            <a:ext cx="3972521" cy="1077218"/>
          </a:xfrm>
          <a:prstGeom prst="rect">
            <a:avLst/>
          </a:prstGeom>
          <a:ln w="57150">
            <a:solidFill>
              <a:schemeClr val="tx1"/>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I, 2 </a:t>
            </a: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kumimoji="0" lang="en-US" sz="3200" b="0" i="0" u="none" strike="noStrike" kern="1200" cap="none" spc="0" normalizeH="0" baseline="0" noProof="0" dirty="0" err="1">
                <a:ln>
                  <a:noFill/>
                </a:ln>
                <a:solidFill>
                  <a:srgbClr val="000000"/>
                </a:solidFill>
                <a:effectLst/>
                <a:uLnTx/>
                <a:uFillTx/>
                <a:latin typeface="#9Slide05 Brannboll Ny" panose="02000000000000000000" pitchFamily="2" charset="0"/>
                <a:ea typeface="Times New Roman" panose="02020603050405020304" pitchFamily="18" charset="0"/>
              </a:rPr>
              <a:t>Bài</a:t>
            </a:r>
            <a:r>
              <a:rPr kumimoji="0" lang="en-US" sz="3200" b="0" i="0" u="none" strike="noStrike" kern="1200" cap="none" spc="0" normalizeH="0" noProof="0" dirty="0">
                <a:ln>
                  <a:noFill/>
                </a:ln>
                <a:solidFill>
                  <a:srgbClr val="000000"/>
                </a:solidFill>
                <a:effectLst/>
                <a:uLnTx/>
                <a:uFillTx/>
                <a:latin typeface="#9Slide05 Brannboll Ny" panose="02000000000000000000" pitchFamily="2" charset="0"/>
                <a:ea typeface="Times New Roman" panose="02020603050405020304" pitchFamily="18" charset="0"/>
              </a:rPr>
              <a:t> </a:t>
            </a:r>
            <a:r>
              <a:rPr kumimoji="0" lang="en-US" sz="3200" b="0" i="0" u="none" strike="noStrike" kern="1200" cap="none" spc="0" normalizeH="0" noProof="0" dirty="0" err="1">
                <a:ln>
                  <a:noFill/>
                </a:ln>
                <a:solidFill>
                  <a:srgbClr val="000000"/>
                </a:solidFill>
                <a:effectLst/>
                <a:uLnTx/>
                <a:uFillTx/>
                <a:latin typeface="#9Slide05 Brannboll Ny" panose="02000000000000000000" pitchFamily="2" charset="0"/>
                <a:ea typeface="Times New Roman" panose="02020603050405020304" pitchFamily="18" charset="0"/>
              </a:rPr>
              <a:t>tập</a:t>
            </a:r>
            <a:r>
              <a:rPr kumimoji="0" lang="en-US" sz="3200" b="0" i="0" u="none" strike="noStrike" kern="1200" cap="none" spc="0" normalizeH="0" noProof="0" dirty="0">
                <a:ln>
                  <a:noFill/>
                </a:ln>
                <a:solidFill>
                  <a:srgbClr val="000000"/>
                </a:solidFill>
                <a:effectLst/>
                <a:uLnTx/>
                <a:uFillTx/>
                <a:latin typeface="#9Slide05 Brannboll Ny" panose="02000000000000000000" pitchFamily="2" charset="0"/>
                <a:ea typeface="Times New Roman" panose="02020603050405020304" pitchFamily="18" charset="0"/>
              </a:rPr>
              <a:t> 2</a:t>
            </a:r>
            <a:endParaRPr kumimoji="0" lang="en-US" sz="3200" b="0" i="0" u="none" strike="noStrike" kern="1200" cap="none" spc="0" normalizeH="0" baseline="0" noProof="0" dirty="0">
              <a:ln>
                <a:noFill/>
              </a:ln>
              <a:solidFill>
                <a:srgbClr val="000000"/>
              </a:solidFill>
              <a:effectLst/>
              <a:uLnTx/>
              <a:uFillTx/>
              <a:latin typeface="#9Slide05 Brannboll Ny" panose="02000000000000000000" pitchFamily="2" charset="0"/>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3,</a:t>
            </a:r>
            <a:r>
              <a:rPr kumimoji="0" lang="en-US" sz="3200" b="0" i="0" u="none" strike="noStrike" kern="1200" cap="none" spc="0" normalizeH="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4:</a:t>
            </a:r>
            <a:r>
              <a:rPr kumimoji="0" lang="en-US" sz="3200" b="0" i="0" u="none" strike="noStrike" kern="1200" cap="none" spc="0" normalizeH="0" baseline="0" noProof="0" dirty="0">
                <a:ln>
                  <a:noFill/>
                </a:ln>
                <a:solidFill>
                  <a:srgbClr val="000000"/>
                </a:solidFill>
                <a:effectLst/>
                <a:uLnTx/>
                <a:uFillTx/>
                <a:latin typeface="#9Slide05 Brannboll Ny" panose="02000000000000000000" pitchFamily="2" charset="0"/>
                <a:ea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9Slide05 Brannboll Ny" panose="02000000000000000000" pitchFamily="2" charset="0"/>
                <a:ea typeface="Calibri" panose="020F0502020204030204" pitchFamily="34" charset="0"/>
              </a:rPr>
              <a:t>Bài</a:t>
            </a:r>
            <a:r>
              <a:rPr kumimoji="0" lang="en-US" sz="3200" b="0" i="0" u="none" strike="noStrike" kern="1200" cap="none" spc="0" normalizeH="0" noProof="0" dirty="0">
                <a:ln>
                  <a:noFill/>
                </a:ln>
                <a:solidFill>
                  <a:srgbClr val="000000"/>
                </a:solidFill>
                <a:effectLst/>
                <a:uLnTx/>
                <a:uFillTx/>
                <a:latin typeface="#9Slide05 Brannboll Ny" panose="02000000000000000000" pitchFamily="2" charset="0"/>
                <a:ea typeface="Calibri" panose="020F0502020204030204" pitchFamily="34" charset="0"/>
              </a:rPr>
              <a:t> </a:t>
            </a:r>
            <a:r>
              <a:rPr kumimoji="0" lang="en-US" sz="3200" b="0" i="0" u="none" strike="noStrike" kern="1200" cap="none" spc="0" normalizeH="0" noProof="0" dirty="0" err="1">
                <a:ln>
                  <a:noFill/>
                </a:ln>
                <a:solidFill>
                  <a:srgbClr val="000000"/>
                </a:solidFill>
                <a:effectLst/>
                <a:uLnTx/>
                <a:uFillTx/>
                <a:latin typeface="#9Slide05 Brannboll Ny" panose="02000000000000000000" pitchFamily="2" charset="0"/>
                <a:ea typeface="Calibri" panose="020F0502020204030204" pitchFamily="34" charset="0"/>
              </a:rPr>
              <a:t>tập</a:t>
            </a:r>
            <a:r>
              <a:rPr kumimoji="0" lang="en-US" sz="3200" b="0" i="0" u="none" strike="noStrike" kern="1200" cap="none" spc="0" normalizeH="0" noProof="0" dirty="0">
                <a:ln>
                  <a:noFill/>
                </a:ln>
                <a:solidFill>
                  <a:srgbClr val="000000"/>
                </a:solidFill>
                <a:effectLst/>
                <a:uLnTx/>
                <a:uFillTx/>
                <a:latin typeface="#9Slide05 Brannboll Ny" panose="02000000000000000000" pitchFamily="2" charset="0"/>
                <a:ea typeface="Calibri" panose="020F0502020204030204" pitchFamily="34" charset="0"/>
              </a:rPr>
              <a:t> 3</a:t>
            </a:r>
            <a:endParaRPr kumimoji="0" lang="en-US" sz="3200" b="0" i="0" u="none" strike="noStrike" kern="1200" cap="none" spc="0" normalizeH="0" baseline="0" noProof="0" dirty="0">
              <a:ln>
                <a:noFill/>
              </a:ln>
              <a:solidFill>
                <a:srgbClr val="000000"/>
              </a:solidFill>
              <a:effectLst/>
              <a:uLnTx/>
              <a:uFillTx/>
              <a:latin typeface="#9Slide05 Brannboll Ny" panose="02000000000000000000" pitchFamily="2" charset="0"/>
            </a:endParaRPr>
          </a:p>
        </p:txBody>
      </p:sp>
      <p:sp>
        <p:nvSpPr>
          <p:cNvPr id="35" name="Line 22"/>
          <p:cNvSpPr>
            <a:spLocks noChangeShapeType="1"/>
          </p:cNvSpPr>
          <p:nvPr/>
        </p:nvSpPr>
        <p:spPr bwMode="auto">
          <a:xfrm>
            <a:off x="6130772" y="3233546"/>
            <a:ext cx="27534" cy="64224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grpSp>
        <p:nvGrpSpPr>
          <p:cNvPr id="38" name="Group 37"/>
          <p:cNvGrpSpPr/>
          <p:nvPr/>
        </p:nvGrpSpPr>
        <p:grpSpPr>
          <a:xfrm>
            <a:off x="36306" y="3190194"/>
            <a:ext cx="2273735" cy="858362"/>
            <a:chOff x="8649" y="3484277"/>
            <a:chExt cx="2326454" cy="1020282"/>
          </a:xfrm>
        </p:grpSpPr>
        <p:sp>
          <p:nvSpPr>
            <p:cNvPr id="37" name="Oval 36"/>
            <p:cNvSpPr/>
            <p:nvPr/>
          </p:nvSpPr>
          <p:spPr>
            <a:xfrm>
              <a:off x="8649" y="3484277"/>
              <a:ext cx="2326454" cy="10202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p:cNvSpPr/>
            <p:nvPr/>
          </p:nvSpPr>
          <p:spPr>
            <a:xfrm>
              <a:off x="201349" y="3545676"/>
              <a:ext cx="1978612" cy="768254"/>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mn-cs"/>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mn-cs"/>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Nhóm</a:t>
              </a:r>
              <a:r>
                <a:rPr kumimoji="1" lang="en-US"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rPr>
                <a:t> </a:t>
              </a: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mảnh</a:t>
              </a:r>
              <a:r>
                <a:rPr kumimoji="1" lang="en-US"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rPr>
                <a:t> </a:t>
              </a: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ghép</a:t>
              </a:r>
              <a:endParaRPr kumimoji="1" lang="vi-VN"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endParaRPr>
            </a:p>
          </p:txBody>
        </p:sp>
      </p:grpSp>
      <p:pic>
        <p:nvPicPr>
          <p:cNvPr id="39" name="Picture 38" descr="58PIC58PIC58PIC58PICHsaGKG559akDq_PIC2018.png"/>
          <p:cNvPicPr>
            <a:picLocks noChangeAspect="1"/>
          </p:cNvPicPr>
          <p:nvPr/>
        </p:nvPicPr>
        <p:blipFill>
          <a:blip r:embed="rId3" cstate="print"/>
          <a:srcRect l="7143" t="16071" r="5357" b="14286"/>
          <a:stretch>
            <a:fillRect/>
          </a:stretch>
        </p:blipFill>
        <p:spPr>
          <a:xfrm>
            <a:off x="-243565" y="5652474"/>
            <a:ext cx="11368328" cy="1313237"/>
          </a:xfrm>
          <a:prstGeom prst="rect">
            <a:avLst/>
          </a:prstGeom>
        </p:spPr>
      </p:pic>
      <p:sp>
        <p:nvSpPr>
          <p:cNvPr id="40" name="Rectangle 39"/>
          <p:cNvSpPr/>
          <p:nvPr/>
        </p:nvSpPr>
        <p:spPr>
          <a:xfrm>
            <a:off x="1329476" y="5833834"/>
            <a:ext cx="9328440" cy="941796"/>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1D02DA"/>
              </a:buClr>
              <a:buSzPts val="1000"/>
              <a:buFontTx/>
              <a:buNone/>
              <a:tabLst>
                <a:tab pos="227965" algn="l"/>
              </a:tabLst>
              <a:defRPr/>
            </a:pP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Arial" panose="020B0604020202020204" pitchFamily="34" charset="0"/>
                <a:cs typeface="Times New Roman" panose="02020603050405020304" pitchFamily="18" charset="0"/>
              </a:rPr>
              <a:t>1. </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Chia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sẻ</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kiến</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thức</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vòng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chuyên</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sâu</a:t>
            </a: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Arial" panose="020B0604020202020204" pitchFamily="34" charset="0"/>
                <a:cs typeface="Times New Roman" panose="02020603050405020304" pitchFamily="18" charset="0"/>
              </a:rPr>
              <a:t>.</a:t>
            </a:r>
          </a:p>
          <a:p>
            <a:pPr marL="0" marR="0" lvl="0" indent="0" algn="just" defTabSz="914400" rtl="0" eaLnBrk="1" fontAlgn="auto" latinLnBrk="0" hangingPunct="1">
              <a:lnSpc>
                <a:spcPct val="115000"/>
              </a:lnSpc>
              <a:spcBef>
                <a:spcPts val="0"/>
              </a:spcBef>
              <a:spcAft>
                <a:spcPts val="0"/>
              </a:spcAft>
              <a:buClr>
                <a:srgbClr val="1D02DA"/>
              </a:buClr>
              <a:buSzPts val="1000"/>
              <a:buFontTx/>
              <a:buNone/>
              <a:tabLst>
                <a:tab pos="227965" algn="l"/>
              </a:tabLst>
              <a:defRPr/>
            </a:pP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Arial" panose="020B0604020202020204" pitchFamily="34" charset="0"/>
                <a:cs typeface="Times New Roman" panose="02020603050405020304" pitchFamily="18" charset="0"/>
              </a:rPr>
              <a:t>2.</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Thống</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đáp</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án</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đúng</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2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tập</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p:txBody>
      </p:sp>
      <p:pic>
        <p:nvPicPr>
          <p:cNvPr id="42"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0044" y="6033965"/>
            <a:ext cx="923705" cy="764992"/>
          </a:xfrm>
          <a:prstGeom prst="rect">
            <a:avLst/>
          </a:prstGeom>
        </p:spPr>
      </p:pic>
      <p:pic>
        <p:nvPicPr>
          <p:cNvPr id="4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77985" y="6088634"/>
            <a:ext cx="897692" cy="797460"/>
          </a:xfrm>
          <a:prstGeom prst="rect">
            <a:avLst/>
          </a:prstGeom>
        </p:spPr>
      </p:pic>
      <p:pic>
        <p:nvPicPr>
          <p:cNvPr id="44"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98785" y="5901611"/>
            <a:ext cx="1036645" cy="956389"/>
          </a:xfrm>
          <a:prstGeom prst="rect">
            <a:avLst/>
          </a:prstGeom>
        </p:spPr>
      </p:pic>
      <p:sp>
        <p:nvSpPr>
          <p:cNvPr id="47" name="Oval 3"/>
          <p:cNvSpPr>
            <a:spLocks noChangeArrowheads="1"/>
          </p:cNvSpPr>
          <p:nvPr/>
        </p:nvSpPr>
        <p:spPr bwMode="auto">
          <a:xfrm>
            <a:off x="2860169" y="1885033"/>
            <a:ext cx="1196428" cy="615106"/>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1</a:t>
            </a:r>
          </a:p>
        </p:txBody>
      </p:sp>
      <p:sp>
        <p:nvSpPr>
          <p:cNvPr id="48" name="Oval 9"/>
          <p:cNvSpPr>
            <a:spLocks noChangeArrowheads="1"/>
          </p:cNvSpPr>
          <p:nvPr/>
        </p:nvSpPr>
        <p:spPr bwMode="auto">
          <a:xfrm>
            <a:off x="7979520" y="1784702"/>
            <a:ext cx="1193820" cy="577365"/>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2</a:t>
            </a:r>
          </a:p>
        </p:txBody>
      </p:sp>
      <p:sp>
        <p:nvSpPr>
          <p:cNvPr id="49" name="Oval 5"/>
          <p:cNvSpPr>
            <a:spLocks noChangeArrowheads="1"/>
          </p:cNvSpPr>
          <p:nvPr/>
        </p:nvSpPr>
        <p:spPr bwMode="auto">
          <a:xfrm>
            <a:off x="5176234" y="1834524"/>
            <a:ext cx="1255547" cy="594821"/>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3</a:t>
            </a:r>
          </a:p>
        </p:txBody>
      </p:sp>
      <p:pic>
        <p:nvPicPr>
          <p:cNvPr id="45" name="Chỗ dành sẵn cho Nội dung 4" descr="Ảnh có chứa trong nhà&#10;&#10;Mô tả được tạo tự động">
            <a:extLst>
              <a:ext uri="{FF2B5EF4-FFF2-40B4-BE49-F238E27FC236}">
                <a16:creationId xmlns:a16="http://schemas.microsoft.com/office/drawing/2014/main" id="{5C765E9B-D54F-4F2F-A2FC-1DE3E27B88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629" y="1456766"/>
            <a:ext cx="2050683" cy="1614425"/>
          </a:xfrm>
          <a:prstGeom prst="rect">
            <a:avLst/>
          </a:prstGeom>
        </p:spPr>
      </p:pic>
      <p:sp>
        <p:nvSpPr>
          <p:cNvPr id="46" name="Oval 45"/>
          <p:cNvSpPr/>
          <p:nvPr/>
        </p:nvSpPr>
        <p:spPr bwMode="auto">
          <a:xfrm>
            <a:off x="165599" y="1106579"/>
            <a:ext cx="2017713" cy="649287"/>
          </a:xfrm>
          <a:prstGeom prst="ellipse">
            <a:avLst/>
          </a:prstGeom>
          <a:solidFill>
            <a:srgbClr val="ADB8CA">
              <a:lumMod val="20000"/>
              <a:lumOff val="80000"/>
            </a:srgbClr>
          </a:solidFill>
          <a:ln w="12700" cap="sq" cmpd="sng" algn="ctr">
            <a:solidFill>
              <a:srgbClr val="DDDDDD"/>
            </a:solidFill>
            <a:prstDash val="solid"/>
            <a:round/>
            <a:headEnd type="none" w="sm" len="sm"/>
            <a:tailEnd type="none" w="sm" len="sm"/>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mn-cs"/>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mn-cs"/>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1</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Nhóm</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chuyên</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sâu</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rPr>
              <a:t> </a:t>
            </a:r>
            <a:endParaRPr kumimoji="1" lang="vi-VN"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endParaRPr>
          </a:p>
        </p:txBody>
      </p:sp>
      <p:sp>
        <p:nvSpPr>
          <p:cNvPr id="53" name="Oval 5"/>
          <p:cNvSpPr>
            <a:spLocks noChangeArrowheads="1"/>
          </p:cNvSpPr>
          <p:nvPr/>
        </p:nvSpPr>
        <p:spPr bwMode="auto">
          <a:xfrm>
            <a:off x="10325926" y="1851336"/>
            <a:ext cx="1137751" cy="542569"/>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effectLst/>
                <a:uLnTx/>
                <a:uFillTx/>
                <a:latin typeface="Arial" panose="020B0604020202020204" pitchFamily="34" charset="0"/>
                <a:ea typeface="+mn-ea"/>
                <a:cs typeface="+mn-cs"/>
              </a:rPr>
              <a:t>Nhóm</a:t>
            </a:r>
            <a:r>
              <a:rPr kumimoji="0" lang="en-US" altLang="en-US" sz="1800" b="0" i="0" u="none" strike="noStrike" kern="0" cap="none" spc="0" normalizeH="0" noProof="0" dirty="0">
                <a:ln>
                  <a:noFill/>
                </a:ln>
                <a:effectLst/>
                <a:uLnTx/>
                <a:uFillTx/>
                <a:latin typeface="Arial" panose="020B0604020202020204" pitchFamily="34" charset="0"/>
                <a:ea typeface="+mn-ea"/>
                <a:cs typeface="+mn-cs"/>
              </a:rPr>
              <a:t> </a:t>
            </a:r>
            <a:r>
              <a:rPr kumimoji="0" lang="vi-VN" altLang="en-US" sz="1800" b="0" i="0" u="none" strike="noStrike" kern="0" cap="none" spc="0" normalizeH="0" baseline="0" noProof="0" dirty="0">
                <a:ln>
                  <a:noFill/>
                </a:ln>
                <a:effectLst/>
                <a:uLnTx/>
                <a:uFillTx/>
                <a:latin typeface="Arial" panose="020B0604020202020204" pitchFamily="34" charset="0"/>
                <a:ea typeface="+mn-ea"/>
                <a:cs typeface="+mn-cs"/>
              </a:rPr>
              <a:t>4</a:t>
            </a:r>
            <a:endParaRPr kumimoji="0" lang="en-US" altLang="en-US" sz="1800" b="0" i="0" u="none" strike="noStrike" kern="0" cap="none" spc="0" normalizeH="0" baseline="0" noProof="0" dirty="0">
              <a:ln>
                <a:noFill/>
              </a:ln>
              <a:effectLst/>
              <a:uLnTx/>
              <a:uFillTx/>
              <a:latin typeface="Arial" panose="020B0604020202020204" pitchFamily="34" charset="0"/>
              <a:ea typeface="+mn-ea"/>
              <a:cs typeface="+mn-cs"/>
            </a:endParaRPr>
          </a:p>
        </p:txBody>
      </p:sp>
      <p:sp>
        <p:nvSpPr>
          <p:cNvPr id="54" name="Oval 4"/>
          <p:cNvSpPr>
            <a:spLocks noChangeArrowheads="1"/>
          </p:cNvSpPr>
          <p:nvPr/>
        </p:nvSpPr>
        <p:spPr bwMode="auto">
          <a:xfrm>
            <a:off x="3996246" y="2819674"/>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55" name="Oval 8"/>
          <p:cNvSpPr>
            <a:spLocks noChangeArrowheads="1"/>
          </p:cNvSpPr>
          <p:nvPr/>
        </p:nvSpPr>
        <p:spPr bwMode="auto">
          <a:xfrm>
            <a:off x="9159283" y="277121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mn-cs"/>
              </a:rPr>
              <a:t>2</a:t>
            </a:r>
          </a:p>
        </p:txBody>
      </p:sp>
      <p:sp>
        <p:nvSpPr>
          <p:cNvPr id="56" name="Oval 6"/>
          <p:cNvSpPr>
            <a:spLocks noChangeArrowheads="1"/>
          </p:cNvSpPr>
          <p:nvPr/>
        </p:nvSpPr>
        <p:spPr bwMode="auto">
          <a:xfrm>
            <a:off x="6389858" y="2746865"/>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57" name="Oval 6"/>
          <p:cNvSpPr>
            <a:spLocks noChangeArrowheads="1"/>
          </p:cNvSpPr>
          <p:nvPr/>
        </p:nvSpPr>
        <p:spPr bwMode="auto">
          <a:xfrm>
            <a:off x="9875951" y="2776345"/>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1</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59" name="Oval 6"/>
          <p:cNvSpPr>
            <a:spLocks noChangeArrowheads="1"/>
          </p:cNvSpPr>
          <p:nvPr/>
        </p:nvSpPr>
        <p:spPr bwMode="auto">
          <a:xfrm>
            <a:off x="10376628" y="2769983"/>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2</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60" name="Oval 6"/>
          <p:cNvSpPr>
            <a:spLocks noChangeArrowheads="1"/>
          </p:cNvSpPr>
          <p:nvPr/>
        </p:nvSpPr>
        <p:spPr bwMode="auto">
          <a:xfrm>
            <a:off x="10906320" y="2784801"/>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1</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61" name="Oval 6"/>
          <p:cNvSpPr>
            <a:spLocks noChangeArrowheads="1"/>
          </p:cNvSpPr>
          <p:nvPr/>
        </p:nvSpPr>
        <p:spPr bwMode="auto">
          <a:xfrm>
            <a:off x="11461442" y="2802811"/>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2</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68" name="Oval 8"/>
          <p:cNvSpPr>
            <a:spLocks noChangeArrowheads="1"/>
          </p:cNvSpPr>
          <p:nvPr/>
        </p:nvSpPr>
        <p:spPr bwMode="auto">
          <a:xfrm>
            <a:off x="10404070" y="394577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mn-cs"/>
              </a:rPr>
              <a:t>2</a:t>
            </a:r>
          </a:p>
        </p:txBody>
      </p:sp>
      <p:sp>
        <p:nvSpPr>
          <p:cNvPr id="70" name="Line 25"/>
          <p:cNvSpPr>
            <a:spLocks noChangeShapeType="1"/>
          </p:cNvSpPr>
          <p:nvPr/>
        </p:nvSpPr>
        <p:spPr bwMode="auto">
          <a:xfrm>
            <a:off x="4382636" y="3201712"/>
            <a:ext cx="2318317" cy="65518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1" name="Line 22"/>
          <p:cNvSpPr>
            <a:spLocks noChangeShapeType="1"/>
          </p:cNvSpPr>
          <p:nvPr/>
        </p:nvSpPr>
        <p:spPr bwMode="auto">
          <a:xfrm>
            <a:off x="8843432" y="3191500"/>
            <a:ext cx="13624" cy="692647"/>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2" name="Line 22"/>
          <p:cNvSpPr>
            <a:spLocks noChangeShapeType="1"/>
          </p:cNvSpPr>
          <p:nvPr/>
        </p:nvSpPr>
        <p:spPr bwMode="auto">
          <a:xfrm>
            <a:off x="9517332" y="3178642"/>
            <a:ext cx="2180195" cy="758334"/>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4" name="Line 28"/>
          <p:cNvSpPr>
            <a:spLocks noChangeShapeType="1"/>
          </p:cNvSpPr>
          <p:nvPr/>
        </p:nvSpPr>
        <p:spPr bwMode="auto">
          <a:xfrm flipH="1">
            <a:off x="8255175" y="3232934"/>
            <a:ext cx="2326173" cy="666461"/>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5" name="Line 28"/>
          <p:cNvSpPr>
            <a:spLocks noChangeShapeType="1"/>
          </p:cNvSpPr>
          <p:nvPr/>
        </p:nvSpPr>
        <p:spPr bwMode="auto">
          <a:xfrm flipH="1">
            <a:off x="9517332" y="3198750"/>
            <a:ext cx="2130687" cy="686882"/>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6" name="Line 28"/>
          <p:cNvSpPr>
            <a:spLocks noChangeShapeType="1"/>
          </p:cNvSpPr>
          <p:nvPr/>
        </p:nvSpPr>
        <p:spPr bwMode="auto">
          <a:xfrm>
            <a:off x="11192492" y="3222069"/>
            <a:ext cx="10276" cy="1138021"/>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8" name="Oval 7"/>
          <p:cNvSpPr>
            <a:spLocks noChangeArrowheads="1"/>
          </p:cNvSpPr>
          <p:nvPr/>
        </p:nvSpPr>
        <p:spPr bwMode="auto">
          <a:xfrm>
            <a:off x="2798309" y="3872330"/>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79" name="Oval 4"/>
          <p:cNvSpPr>
            <a:spLocks noChangeArrowheads="1"/>
          </p:cNvSpPr>
          <p:nvPr/>
        </p:nvSpPr>
        <p:spPr bwMode="auto">
          <a:xfrm>
            <a:off x="3397276" y="3884189"/>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mn-cs"/>
              </a:rPr>
              <a:t>1</a:t>
            </a:r>
          </a:p>
        </p:txBody>
      </p:sp>
      <p:sp>
        <p:nvSpPr>
          <p:cNvPr id="80" name="Oval 6"/>
          <p:cNvSpPr>
            <a:spLocks noChangeArrowheads="1"/>
          </p:cNvSpPr>
          <p:nvPr/>
        </p:nvSpPr>
        <p:spPr bwMode="auto">
          <a:xfrm>
            <a:off x="3956068" y="3876009"/>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2" name="Oval 5"/>
          <p:cNvSpPr>
            <a:spLocks noChangeArrowheads="1"/>
          </p:cNvSpPr>
          <p:nvPr/>
        </p:nvSpPr>
        <p:spPr bwMode="auto">
          <a:xfrm>
            <a:off x="4696213" y="3889328"/>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3" name="Oval 2"/>
          <p:cNvSpPr>
            <a:spLocks noChangeArrowheads="1"/>
          </p:cNvSpPr>
          <p:nvPr/>
        </p:nvSpPr>
        <p:spPr bwMode="auto">
          <a:xfrm>
            <a:off x="5295560" y="3884156"/>
            <a:ext cx="518173" cy="394853"/>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4" name="Oval 6"/>
          <p:cNvSpPr>
            <a:spLocks noChangeArrowheads="1"/>
          </p:cNvSpPr>
          <p:nvPr/>
        </p:nvSpPr>
        <p:spPr bwMode="auto">
          <a:xfrm>
            <a:off x="5886502" y="3860907"/>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5" name="Oval 4"/>
          <p:cNvSpPr>
            <a:spLocks noChangeArrowheads="1"/>
          </p:cNvSpPr>
          <p:nvPr/>
        </p:nvSpPr>
        <p:spPr bwMode="auto">
          <a:xfrm>
            <a:off x="6453305" y="3888967"/>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6" name="Oval 8"/>
          <p:cNvSpPr>
            <a:spLocks noChangeArrowheads="1"/>
          </p:cNvSpPr>
          <p:nvPr/>
        </p:nvSpPr>
        <p:spPr bwMode="auto">
          <a:xfrm>
            <a:off x="7483511" y="392761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7" name="Oval 6"/>
          <p:cNvSpPr>
            <a:spLocks noChangeArrowheads="1"/>
          </p:cNvSpPr>
          <p:nvPr/>
        </p:nvSpPr>
        <p:spPr bwMode="auto">
          <a:xfrm>
            <a:off x="8049002" y="3925878"/>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2</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89" name="Oval 9"/>
          <p:cNvSpPr>
            <a:spLocks noChangeArrowheads="1"/>
          </p:cNvSpPr>
          <p:nvPr/>
        </p:nvSpPr>
        <p:spPr bwMode="auto">
          <a:xfrm>
            <a:off x="8622394" y="391044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90" name="Oval 6"/>
          <p:cNvSpPr>
            <a:spLocks noChangeArrowheads="1"/>
          </p:cNvSpPr>
          <p:nvPr/>
        </p:nvSpPr>
        <p:spPr bwMode="auto">
          <a:xfrm>
            <a:off x="9173186" y="3906645"/>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2</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91" name="Line 22"/>
          <p:cNvSpPr>
            <a:spLocks noChangeShapeType="1"/>
          </p:cNvSpPr>
          <p:nvPr/>
        </p:nvSpPr>
        <p:spPr bwMode="auto">
          <a:xfrm>
            <a:off x="7746562" y="3167698"/>
            <a:ext cx="3622" cy="716458"/>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92" name="Line 22"/>
          <p:cNvSpPr>
            <a:spLocks noChangeShapeType="1"/>
          </p:cNvSpPr>
          <p:nvPr/>
        </p:nvSpPr>
        <p:spPr bwMode="auto">
          <a:xfrm>
            <a:off x="8405542" y="3167331"/>
            <a:ext cx="2133998" cy="776016"/>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93" name="Oval 8"/>
          <p:cNvSpPr>
            <a:spLocks noChangeArrowheads="1"/>
          </p:cNvSpPr>
          <p:nvPr/>
        </p:nvSpPr>
        <p:spPr bwMode="auto">
          <a:xfrm>
            <a:off x="11548126" y="3932901"/>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2</a:t>
            </a:r>
          </a:p>
        </p:txBody>
      </p:sp>
      <p:sp>
        <p:nvSpPr>
          <p:cNvPr id="94" name="Oval 6"/>
          <p:cNvSpPr>
            <a:spLocks noChangeArrowheads="1"/>
          </p:cNvSpPr>
          <p:nvPr/>
        </p:nvSpPr>
        <p:spPr bwMode="auto">
          <a:xfrm>
            <a:off x="9883475" y="3922966"/>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1</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95" name="Oval 6"/>
          <p:cNvSpPr>
            <a:spLocks noChangeArrowheads="1"/>
          </p:cNvSpPr>
          <p:nvPr/>
        </p:nvSpPr>
        <p:spPr bwMode="auto">
          <a:xfrm>
            <a:off x="10986822" y="3947370"/>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1</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96" name="Line 28"/>
          <p:cNvSpPr>
            <a:spLocks noChangeShapeType="1"/>
          </p:cNvSpPr>
          <p:nvPr/>
        </p:nvSpPr>
        <p:spPr bwMode="auto">
          <a:xfrm>
            <a:off x="10185158" y="3203880"/>
            <a:ext cx="11191" cy="74189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97" name="Line 25"/>
          <p:cNvSpPr>
            <a:spLocks noChangeShapeType="1"/>
          </p:cNvSpPr>
          <p:nvPr/>
        </p:nvSpPr>
        <p:spPr bwMode="auto">
          <a:xfrm flipH="1">
            <a:off x="3412465" y="2468589"/>
            <a:ext cx="16102" cy="476576"/>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98" name="Line 25"/>
          <p:cNvSpPr>
            <a:spLocks noChangeShapeType="1"/>
          </p:cNvSpPr>
          <p:nvPr/>
        </p:nvSpPr>
        <p:spPr bwMode="auto">
          <a:xfrm flipH="1">
            <a:off x="10894802" y="2421240"/>
            <a:ext cx="11517" cy="44231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99" name="Line 25"/>
          <p:cNvSpPr>
            <a:spLocks noChangeShapeType="1"/>
          </p:cNvSpPr>
          <p:nvPr/>
        </p:nvSpPr>
        <p:spPr bwMode="auto">
          <a:xfrm>
            <a:off x="8570608" y="2373511"/>
            <a:ext cx="2818" cy="414787"/>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100" name="Line 25"/>
          <p:cNvSpPr>
            <a:spLocks noChangeShapeType="1"/>
          </p:cNvSpPr>
          <p:nvPr/>
        </p:nvSpPr>
        <p:spPr bwMode="auto">
          <a:xfrm flipH="1">
            <a:off x="5803192" y="2460823"/>
            <a:ext cx="9920" cy="39010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101" name="Oval 3"/>
          <p:cNvSpPr>
            <a:spLocks noChangeArrowheads="1"/>
          </p:cNvSpPr>
          <p:nvPr/>
        </p:nvSpPr>
        <p:spPr bwMode="auto">
          <a:xfrm>
            <a:off x="2541107" y="4660859"/>
            <a:ext cx="1550749" cy="905159"/>
          </a:xfrm>
          <a:prstGeom prst="ellipse">
            <a:avLst/>
          </a:prstGeom>
          <a:solidFill>
            <a:schemeClr val="accent2"/>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mới</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1</a:t>
            </a:r>
          </a:p>
        </p:txBody>
      </p:sp>
      <p:sp>
        <p:nvSpPr>
          <p:cNvPr id="103" name="Oval 3"/>
          <p:cNvSpPr>
            <a:spLocks noChangeArrowheads="1"/>
          </p:cNvSpPr>
          <p:nvPr/>
        </p:nvSpPr>
        <p:spPr bwMode="auto">
          <a:xfrm>
            <a:off x="5111127" y="4664944"/>
            <a:ext cx="1550749" cy="905159"/>
          </a:xfrm>
          <a:prstGeom prst="ellipse">
            <a:avLst/>
          </a:prstGeom>
          <a:solidFill>
            <a:schemeClr val="accent1"/>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mới</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2</a:t>
            </a:r>
          </a:p>
        </p:txBody>
      </p:sp>
      <p:sp>
        <p:nvSpPr>
          <p:cNvPr id="104" name="Oval 3"/>
          <p:cNvSpPr>
            <a:spLocks noChangeArrowheads="1"/>
          </p:cNvSpPr>
          <p:nvPr/>
        </p:nvSpPr>
        <p:spPr bwMode="auto">
          <a:xfrm>
            <a:off x="10169779" y="4663215"/>
            <a:ext cx="1550749" cy="905159"/>
          </a:xfrm>
          <a:prstGeom prst="ellipse">
            <a:avLst/>
          </a:prstGeom>
          <a:solidFill>
            <a:srgbClr val="00206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mới</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4</a:t>
            </a:r>
          </a:p>
        </p:txBody>
      </p:sp>
      <p:sp>
        <p:nvSpPr>
          <p:cNvPr id="105" name="Oval 3"/>
          <p:cNvSpPr>
            <a:spLocks noChangeArrowheads="1"/>
          </p:cNvSpPr>
          <p:nvPr/>
        </p:nvSpPr>
        <p:spPr bwMode="auto">
          <a:xfrm>
            <a:off x="7780417" y="4664945"/>
            <a:ext cx="1550749" cy="905159"/>
          </a:xfrm>
          <a:prstGeom prst="ellipse">
            <a:avLst/>
          </a:prstGeom>
          <a:solidFill>
            <a:srgbClr val="7030A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mới</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3</a:t>
            </a:r>
          </a:p>
        </p:txBody>
      </p:sp>
      <p:sp>
        <p:nvSpPr>
          <p:cNvPr id="106" name="Line 25"/>
          <p:cNvSpPr>
            <a:spLocks noChangeShapeType="1"/>
          </p:cNvSpPr>
          <p:nvPr/>
        </p:nvSpPr>
        <p:spPr bwMode="auto">
          <a:xfrm flipH="1" flipV="1">
            <a:off x="3356656" y="4146054"/>
            <a:ext cx="0" cy="514804"/>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107" name="Line 25"/>
          <p:cNvSpPr>
            <a:spLocks noChangeShapeType="1"/>
          </p:cNvSpPr>
          <p:nvPr/>
        </p:nvSpPr>
        <p:spPr bwMode="auto">
          <a:xfrm flipH="1" flipV="1">
            <a:off x="10954532" y="4184989"/>
            <a:ext cx="1" cy="45159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108" name="Line 25"/>
          <p:cNvSpPr>
            <a:spLocks noChangeShapeType="1"/>
          </p:cNvSpPr>
          <p:nvPr/>
        </p:nvSpPr>
        <p:spPr bwMode="auto">
          <a:xfrm flipH="1" flipV="1">
            <a:off x="8590104" y="4184989"/>
            <a:ext cx="1" cy="45159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109" name="Line 25"/>
          <p:cNvSpPr>
            <a:spLocks noChangeShapeType="1"/>
          </p:cNvSpPr>
          <p:nvPr/>
        </p:nvSpPr>
        <p:spPr bwMode="auto">
          <a:xfrm flipH="1" flipV="1">
            <a:off x="5830042" y="4184989"/>
            <a:ext cx="1" cy="45159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17216583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22860"/>
            <a:ext cx="12192000" cy="509877"/>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b="1" dirty="0">
                <a:solidFill>
                  <a:srgbClr val="002060"/>
                </a:solidFill>
                <a:latin typeface="Times New Roman" panose="02020603050405020304" pitchFamily="18" charset="0"/>
                <a:cs typeface="Times New Roman" panose="02020603050405020304" pitchFamily="18" charset="0"/>
              </a:rPr>
              <a:t>THÀNH PHẦN BIỆT LẬP TRONG CÂU</a:t>
            </a:r>
          </a:p>
        </p:txBody>
      </p:sp>
      <p:sp>
        <p:nvSpPr>
          <p:cNvPr id="5" name="五角星 4"/>
          <p:cNvSpPr/>
          <p:nvPr/>
        </p:nvSpPr>
        <p:spPr>
          <a:xfrm rot="19903756">
            <a:off x="3233" y="35220"/>
            <a:ext cx="640206" cy="506432"/>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6" name="五角星 4"/>
          <p:cNvSpPr/>
          <p:nvPr/>
        </p:nvSpPr>
        <p:spPr>
          <a:xfrm rot="19903756">
            <a:off x="11474903" y="93235"/>
            <a:ext cx="740429" cy="419498"/>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1" name="Rectangle 10"/>
          <p:cNvSpPr/>
          <p:nvPr/>
        </p:nvSpPr>
        <p:spPr>
          <a:xfrm>
            <a:off x="263119" y="1703049"/>
            <a:ext cx="5553844" cy="1938992"/>
          </a:xfrm>
          <a:prstGeom prst="rect">
            <a:avLst/>
          </a:prstGeom>
        </p:spPr>
        <p:txBody>
          <a:bodyPr wrap="square">
            <a:spAutoFit/>
          </a:bodyPr>
          <a:lstStyle/>
          <a:p>
            <a:pPr algn="just">
              <a:spcAft>
                <a:spcPts val="0"/>
              </a:spcAft>
            </a:pPr>
            <a:r>
              <a:rPr lang="vi-VN" sz="2400" b="1" dirty="0">
                <a:latin typeface="Times New Roman" panose="02020603050405020304" pitchFamily="18" charset="0"/>
                <a:ea typeface="Times New Roman" panose="02020603050405020304" pitchFamily="18" charset="0"/>
              </a:rPr>
              <a:t>Câu 2: </a:t>
            </a:r>
            <a:r>
              <a:rPr lang="vi-VN" sz="2400" b="1" dirty="0">
                <a:solidFill>
                  <a:srgbClr val="333333"/>
                </a:solidFill>
                <a:latin typeface="Times New Roman" panose="02020603050405020304" pitchFamily="18" charset="0"/>
                <a:ea typeface="Times New Roman" panose="02020603050405020304" pitchFamily="18" charset="0"/>
              </a:rPr>
              <a:t>Tìm thành phần phụ chú trong </a:t>
            </a:r>
            <a:r>
              <a:rPr lang="en-US" sz="2400" b="1" dirty="0" err="1">
                <a:solidFill>
                  <a:srgbClr val="333333"/>
                </a:solidFill>
                <a:latin typeface="Times New Roman" panose="02020603050405020304" pitchFamily="18" charset="0"/>
                <a:ea typeface="Times New Roman" panose="02020603050405020304" pitchFamily="18" charset="0"/>
              </a:rPr>
              <a:t>các</a:t>
            </a:r>
            <a:r>
              <a:rPr lang="en-US" sz="2400" b="1" dirty="0">
                <a:solidFill>
                  <a:srgbClr val="333333"/>
                </a:solidFill>
                <a:latin typeface="Times New Roman" panose="02020603050405020304" pitchFamily="18" charset="0"/>
                <a:ea typeface="Times New Roman" panose="02020603050405020304" pitchFamily="18" charset="0"/>
              </a:rPr>
              <a:t> </a:t>
            </a:r>
            <a:r>
              <a:rPr lang="en-US" sz="2400" b="1" dirty="0" err="1">
                <a:solidFill>
                  <a:srgbClr val="333333"/>
                </a:solidFill>
                <a:latin typeface="Times New Roman" panose="02020603050405020304" pitchFamily="18" charset="0"/>
                <a:ea typeface="Times New Roman" panose="02020603050405020304" pitchFamily="18" charset="0"/>
              </a:rPr>
              <a:t>câu</a:t>
            </a:r>
            <a:r>
              <a:rPr lang="en-US" sz="2400" b="1" dirty="0">
                <a:solidFill>
                  <a:srgbClr val="333333"/>
                </a:solidFill>
                <a:latin typeface="Times New Roman" panose="02020603050405020304" pitchFamily="18" charset="0"/>
                <a:ea typeface="Times New Roman" panose="02020603050405020304" pitchFamily="18" charset="0"/>
              </a:rPr>
              <a:t> (SGK – tr91)</a:t>
            </a:r>
            <a:r>
              <a:rPr lang="vi-VN" sz="2400" b="1" dirty="0">
                <a:solidFill>
                  <a:srgbClr val="333333"/>
                </a:solidFill>
                <a:latin typeface="Times New Roman" panose="02020603050405020304" pitchFamily="18" charset="0"/>
                <a:ea typeface="Times New Roman" panose="02020603050405020304" pitchFamily="18" charset="0"/>
              </a:rPr>
              <a:t>. Dấu hiệu hình thức nào giúp em nhận biết thành phần đó? Các thành phần phụ chú đó được dùng làm gì?</a:t>
            </a:r>
            <a:endParaRPr lang="en-US" sz="2400" b="1" dirty="0">
              <a:latin typeface="Times New Roman" panose="02020603050405020304" pitchFamily="18" charset="0"/>
              <a:ea typeface="Times New Roman" panose="02020603050405020304" pitchFamily="18"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2323640262"/>
              </p:ext>
            </p:extLst>
          </p:nvPr>
        </p:nvGraphicFramePr>
        <p:xfrm>
          <a:off x="263119" y="3786267"/>
          <a:ext cx="5433408" cy="1968248"/>
        </p:xfrm>
        <a:graphic>
          <a:graphicData uri="http://schemas.openxmlformats.org/drawingml/2006/table">
            <a:tbl>
              <a:tblPr firstRow="1" firstCol="1" bandRow="1">
                <a:tableStyleId>{5C22544A-7EE6-4342-B048-85BDC9FD1C3A}</a:tableStyleId>
              </a:tblPr>
              <a:tblGrid>
                <a:gridCol w="968992">
                  <a:extLst>
                    <a:ext uri="{9D8B030D-6E8A-4147-A177-3AD203B41FA5}">
                      <a16:colId xmlns:a16="http://schemas.microsoft.com/office/drawing/2014/main" val="3352377323"/>
                    </a:ext>
                  </a:extLst>
                </a:gridCol>
                <a:gridCol w="1427655">
                  <a:extLst>
                    <a:ext uri="{9D8B030D-6E8A-4147-A177-3AD203B41FA5}">
                      <a16:colId xmlns:a16="http://schemas.microsoft.com/office/drawing/2014/main" val="126334927"/>
                    </a:ext>
                  </a:extLst>
                </a:gridCol>
                <a:gridCol w="1785514">
                  <a:extLst>
                    <a:ext uri="{9D8B030D-6E8A-4147-A177-3AD203B41FA5}">
                      <a16:colId xmlns:a16="http://schemas.microsoft.com/office/drawing/2014/main" val="1173902405"/>
                    </a:ext>
                  </a:extLst>
                </a:gridCol>
                <a:gridCol w="1251247">
                  <a:extLst>
                    <a:ext uri="{9D8B030D-6E8A-4147-A177-3AD203B41FA5}">
                      <a16:colId xmlns:a16="http://schemas.microsoft.com/office/drawing/2014/main" val="1141963375"/>
                    </a:ext>
                  </a:extLst>
                </a:gridCol>
              </a:tblGrid>
              <a:tr h="656590">
                <a:tc>
                  <a:txBody>
                    <a:bodyPr/>
                    <a:lstStyle/>
                    <a:p>
                      <a:pPr algn="ct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Câu</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Từ</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ngữ</a:t>
                      </a:r>
                      <a:r>
                        <a:rPr lang="en-US" sz="24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thể</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hiện</a:t>
                      </a:r>
                      <a:r>
                        <a:rPr lang="en-US" sz="2400" dirty="0">
                          <a:effectLst/>
                          <a:latin typeface="Times New Roman" panose="02020603050405020304" pitchFamily="18" charset="0"/>
                          <a:cs typeface="Times New Roman" panose="02020603050405020304" pitchFamily="18" charset="0"/>
                        </a:rPr>
                        <a:t>?</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Dấu</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hiệu</a:t>
                      </a:r>
                      <a:r>
                        <a:rPr lang="en-US" sz="24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en-US" sz="2400" dirty="0" err="1">
                          <a:effectLst/>
                          <a:latin typeface="Times New Roman" panose="02020603050405020304" pitchFamily="18" charset="0"/>
                          <a:cs typeface="Times New Roman" panose="02020603050405020304" pitchFamily="18" charset="0"/>
                        </a:rPr>
                        <a:t>hình</a:t>
                      </a:r>
                      <a:r>
                        <a:rPr lang="en-US" sz="2400" dirty="0">
                          <a:effectLst/>
                          <a:latin typeface="Times New Roman" panose="02020603050405020304" pitchFamily="18" charset="0"/>
                          <a:cs typeface="Times New Roman" panose="02020603050405020304" pitchFamily="18" charset="0"/>
                        </a:rPr>
                        <a:t> </a:t>
                      </a:r>
                      <a:r>
                        <a:rPr lang="en-US" sz="2400" dirty="0" err="1">
                          <a:effectLst/>
                          <a:latin typeface="Times New Roman" panose="02020603050405020304" pitchFamily="18" charset="0"/>
                          <a:cs typeface="Times New Roman" panose="02020603050405020304" pitchFamily="18" charset="0"/>
                        </a:rPr>
                        <a:t>thức</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Công dụng</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93872542"/>
                  </a:ext>
                </a:extLst>
              </a:tr>
              <a:tr h="238125">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a</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83769812"/>
                  </a:ext>
                </a:extLst>
              </a:tr>
              <a:tr h="238125">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b</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4460180"/>
                  </a:ext>
                </a:extLst>
              </a:tr>
              <a:tr h="238125">
                <a:tc>
                  <a:txBody>
                    <a:bodyPr/>
                    <a:lstStyle/>
                    <a:p>
                      <a:pPr algn="ctr">
                        <a:lnSpc>
                          <a:spcPct val="115000"/>
                        </a:lnSpc>
                        <a:spcAft>
                          <a:spcPts val="0"/>
                        </a:spcAft>
                      </a:pPr>
                      <a:r>
                        <a:rPr lang="en-US" sz="2400">
                          <a:effectLst/>
                          <a:latin typeface="Times New Roman" panose="02020603050405020304" pitchFamily="18" charset="0"/>
                          <a:cs typeface="Times New Roman" panose="02020603050405020304" pitchFamily="18" charset="0"/>
                        </a:rPr>
                        <a:t>c</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40942870"/>
                  </a:ext>
                </a:extLst>
              </a:tr>
            </a:tbl>
          </a:graphicData>
        </a:graphic>
      </p:graphicFrame>
      <p:sp>
        <p:nvSpPr>
          <p:cNvPr id="17" name="Rounded Rectangle 16"/>
          <p:cNvSpPr/>
          <p:nvPr/>
        </p:nvSpPr>
        <p:spPr>
          <a:xfrm>
            <a:off x="1367625" y="824666"/>
            <a:ext cx="3056153" cy="734157"/>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NHÓM 1,2</a:t>
            </a:r>
            <a:endParaRPr lang="en-US" sz="2800" dirty="0">
              <a:latin typeface="Times New Roman" panose="02020603050405020304" pitchFamily="18" charset="0"/>
              <a:cs typeface="Times New Roman" panose="02020603050405020304" pitchFamily="18" charset="0"/>
            </a:endParaRPr>
          </a:p>
        </p:txBody>
      </p:sp>
      <p:sp>
        <p:nvSpPr>
          <p:cNvPr id="18" name="Rounded Rectangle 17"/>
          <p:cNvSpPr/>
          <p:nvPr/>
        </p:nvSpPr>
        <p:spPr>
          <a:xfrm>
            <a:off x="7419892" y="824666"/>
            <a:ext cx="3056153" cy="734157"/>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NHÓM 3,4</a:t>
            </a:r>
            <a:endParaRPr lang="en-US" sz="2800" dirty="0">
              <a:latin typeface="Times New Roman" panose="02020603050405020304" pitchFamily="18" charset="0"/>
              <a:cs typeface="Times New Roman" panose="02020603050405020304" pitchFamily="18" charset="0"/>
            </a:endParaRPr>
          </a:p>
        </p:txBody>
      </p:sp>
      <p:sp>
        <p:nvSpPr>
          <p:cNvPr id="19" name="Rectangle 18"/>
          <p:cNvSpPr/>
          <p:nvPr/>
        </p:nvSpPr>
        <p:spPr>
          <a:xfrm>
            <a:off x="6289482" y="1703049"/>
            <a:ext cx="5307697" cy="1569660"/>
          </a:xfrm>
          <a:prstGeom prst="rect">
            <a:avLst/>
          </a:prstGeom>
        </p:spPr>
        <p:txBody>
          <a:bodyPr wrap="square">
            <a:spAutoFit/>
          </a:bodyPr>
          <a:lstStyle/>
          <a:p>
            <a:pPr algn="just"/>
            <a:r>
              <a:rPr lang="vi-VN" sz="2400" b="1" dirty="0">
                <a:solidFill>
                  <a:srgbClr val="333333"/>
                </a:solidFill>
                <a:latin typeface="Times New Roman" panose="02020603050405020304" pitchFamily="18" charset="0"/>
                <a:cs typeface="Times New Roman" panose="02020603050405020304" pitchFamily="18" charset="0"/>
              </a:rPr>
              <a:t>Câu 3. Tìm thành phần chuyển tiếp, thành phần tình thái trong những câu dưới đây. Chỉ ra ý nghĩa, tác dụng của mỗi thành phần đó.</a:t>
            </a:r>
          </a:p>
        </p:txBody>
      </p:sp>
      <p:graphicFrame>
        <p:nvGraphicFramePr>
          <p:cNvPr id="20" name="Table 19"/>
          <p:cNvGraphicFramePr>
            <a:graphicFrameLocks noGrp="1"/>
          </p:cNvGraphicFramePr>
          <p:nvPr>
            <p:extLst>
              <p:ext uri="{D42A27DB-BD31-4B8C-83A1-F6EECF244321}">
                <p14:modId xmlns:p14="http://schemas.microsoft.com/office/powerpoint/2010/main" val="4080759762"/>
              </p:ext>
            </p:extLst>
          </p:nvPr>
        </p:nvGraphicFramePr>
        <p:xfrm>
          <a:off x="6416903" y="3272709"/>
          <a:ext cx="5430539" cy="2607440"/>
        </p:xfrm>
        <a:graphic>
          <a:graphicData uri="http://schemas.openxmlformats.org/drawingml/2006/table">
            <a:tbl>
              <a:tblPr firstRow="1" firstCol="1" bandRow="1">
                <a:tableStyleId>{5C22544A-7EE6-4342-B048-85BDC9FD1C3A}</a:tableStyleId>
              </a:tblPr>
              <a:tblGrid>
                <a:gridCol w="807347">
                  <a:extLst>
                    <a:ext uri="{9D8B030D-6E8A-4147-A177-3AD203B41FA5}">
                      <a16:colId xmlns:a16="http://schemas.microsoft.com/office/drawing/2014/main" val="2918937778"/>
                    </a:ext>
                  </a:extLst>
                </a:gridCol>
                <a:gridCol w="1092814">
                  <a:extLst>
                    <a:ext uri="{9D8B030D-6E8A-4147-A177-3AD203B41FA5}">
                      <a16:colId xmlns:a16="http://schemas.microsoft.com/office/drawing/2014/main" val="2722286676"/>
                    </a:ext>
                  </a:extLst>
                </a:gridCol>
                <a:gridCol w="2389535">
                  <a:extLst>
                    <a:ext uri="{9D8B030D-6E8A-4147-A177-3AD203B41FA5}">
                      <a16:colId xmlns:a16="http://schemas.microsoft.com/office/drawing/2014/main" val="1666827394"/>
                    </a:ext>
                  </a:extLst>
                </a:gridCol>
                <a:gridCol w="1140843">
                  <a:extLst>
                    <a:ext uri="{9D8B030D-6E8A-4147-A177-3AD203B41FA5}">
                      <a16:colId xmlns:a16="http://schemas.microsoft.com/office/drawing/2014/main" val="3438078216"/>
                    </a:ext>
                  </a:extLst>
                </a:gridCol>
              </a:tblGrid>
              <a:tr h="656590">
                <a:tc>
                  <a:txBody>
                    <a:bodyPr/>
                    <a:lstStyle/>
                    <a:p>
                      <a:pPr algn="ctr">
                        <a:lnSpc>
                          <a:spcPct val="115000"/>
                        </a:lnSpc>
                        <a:spcAft>
                          <a:spcPts val="0"/>
                        </a:spcAft>
                      </a:pPr>
                      <a:r>
                        <a:rPr lang="en-US" sz="2000" dirty="0" err="1">
                          <a:effectLst/>
                          <a:latin typeface="Times New Roman" panose="02020603050405020304" pitchFamily="18" charset="0"/>
                          <a:cs typeface="Times New Roman" panose="02020603050405020304" pitchFamily="18" charset="0"/>
                        </a:rPr>
                        <a:t>Câu</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a:effectLst/>
                          <a:latin typeface="Times New Roman" panose="02020603050405020304" pitchFamily="18" charset="0"/>
                          <a:cs typeface="Times New Roman" panose="02020603050405020304" pitchFamily="18" charset="0"/>
                        </a:rPr>
                        <a:t>TPBL  </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err="1">
                          <a:effectLst/>
                          <a:latin typeface="Times New Roman" panose="02020603050405020304" pitchFamily="18" charset="0"/>
                          <a:cs typeface="Times New Roman" panose="02020603050405020304" pitchFamily="18" charset="0"/>
                        </a:rPr>
                        <a:t>Dấu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hiệu</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hình</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thức</a:t>
                      </a:r>
                      <a:r>
                        <a:rPr lang="en-US" sz="2000" dirty="0">
                          <a:effectLst/>
                          <a:latin typeface="Times New Roman" panose="02020603050405020304" pitchFamily="18" charset="0"/>
                          <a:cs typeface="Times New Roman" panose="02020603050405020304" pitchFamily="18" charset="0"/>
                        </a:rPr>
                        <a:t> </a:t>
                      </a:r>
                    </a:p>
                    <a:p>
                      <a:pPr algn="ctr">
                        <a:lnSpc>
                          <a:spcPct val="115000"/>
                        </a:lnSpc>
                        <a:spcAft>
                          <a:spcPts val="0"/>
                        </a:spcAft>
                      </a:pPr>
                      <a:r>
                        <a:rPr lang="en-US" sz="2000" dirty="0" err="1">
                          <a:effectLst/>
                          <a:latin typeface="Times New Roman" panose="02020603050405020304" pitchFamily="18" charset="0"/>
                          <a:cs typeface="Times New Roman" panose="02020603050405020304" pitchFamily="18" charset="0"/>
                        </a:rPr>
                        <a:t>Từ</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ngữ</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thể</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hiện</a:t>
                      </a:r>
                      <a:r>
                        <a:rPr lang="en-US" sz="2000" dirty="0">
                          <a:effectLst/>
                          <a:latin typeface="Times New Roman" panose="02020603050405020304" pitchFamily="18" charset="0"/>
                          <a:cs typeface="Times New Roman" panose="02020603050405020304" pitchFamily="18" charset="0"/>
                        </a:rPr>
                        <a:t>?</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en-US" sz="2000" dirty="0" err="1">
                          <a:effectLst/>
                          <a:latin typeface="Times New Roman" panose="02020603050405020304" pitchFamily="18" charset="0"/>
                          <a:cs typeface="Times New Roman" panose="02020603050405020304" pitchFamily="18" charset="0"/>
                        </a:rPr>
                        <a:t>Công</a:t>
                      </a:r>
                      <a:r>
                        <a:rPr lang="en-US" sz="2000" dirty="0">
                          <a:effectLst/>
                          <a:latin typeface="Times New Roman" panose="02020603050405020304" pitchFamily="18" charset="0"/>
                          <a:cs typeface="Times New Roman" panose="02020603050405020304" pitchFamily="18" charset="0"/>
                        </a:rPr>
                        <a:t> </a:t>
                      </a:r>
                      <a:r>
                        <a:rPr lang="en-US" sz="2000" dirty="0" err="1">
                          <a:effectLst/>
                          <a:latin typeface="Times New Roman" panose="02020603050405020304" pitchFamily="18" charset="0"/>
                          <a:cs typeface="Times New Roman" panose="02020603050405020304" pitchFamily="18" charset="0"/>
                        </a:rPr>
                        <a:t>dụng</a:t>
                      </a:r>
                      <a:endPar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952170021"/>
                  </a:ext>
                </a:extLst>
              </a:tr>
              <a:tr h="238125">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a</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4278433"/>
                  </a:ext>
                </a:extLst>
              </a:tr>
              <a:tr h="238125">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b</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48449844"/>
                  </a:ext>
                </a:extLst>
              </a:tr>
              <a:tr h="238125">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c</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54440458"/>
                  </a:ext>
                </a:extLst>
              </a:tr>
              <a:tr h="238125">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d</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17969428"/>
                  </a:ext>
                </a:extLst>
              </a:tr>
              <a:tr h="238125">
                <a:tc>
                  <a:txBody>
                    <a:bodyPr/>
                    <a:lstStyle/>
                    <a:p>
                      <a:pPr algn="ctr">
                        <a:lnSpc>
                          <a:spcPct val="115000"/>
                        </a:lnSpc>
                        <a:spcAft>
                          <a:spcPts val="0"/>
                        </a:spcAft>
                      </a:pPr>
                      <a:r>
                        <a:rPr lang="en-US" sz="2400" dirty="0">
                          <a:effectLst/>
                          <a:latin typeface="Times New Roman" panose="02020603050405020304" pitchFamily="18" charset="0"/>
                          <a:cs typeface="Times New Roman" panose="02020603050405020304" pitchFamily="18" charset="0"/>
                        </a:rPr>
                        <a:t>e</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a:effectLst/>
                          <a:latin typeface="Times New Roman" panose="02020603050405020304" pitchFamily="18" charset="0"/>
                          <a:cs typeface="Times New Roman" panose="02020603050405020304" pitchFamily="18" charset="0"/>
                        </a:rPr>
                        <a:t> </a:t>
                      </a:r>
                      <a:endParaRPr lang="en-US" sz="2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5000"/>
                        </a:lnSpc>
                        <a:spcAft>
                          <a:spcPts val="0"/>
                        </a:spcAft>
                      </a:pPr>
                      <a:r>
                        <a:rPr lang="en-US" sz="2400" dirty="0">
                          <a:effectLst/>
                          <a:latin typeface="Times New Roman" panose="02020603050405020304" pitchFamily="18" charset="0"/>
                          <a:cs typeface="Times New Roman" panose="02020603050405020304" pitchFamily="18" charset="0"/>
                        </a:rPr>
                        <a:t> </a:t>
                      </a:r>
                      <a:endParaRPr lang="en-US" sz="2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48884634"/>
                  </a:ext>
                </a:extLst>
              </a:tr>
            </a:tbl>
          </a:graphicData>
        </a:graphic>
      </p:graphicFrame>
    </p:spTree>
    <p:extLst>
      <p:ext uri="{BB962C8B-B14F-4D97-AF65-F5344CB8AC3E}">
        <p14:creationId xmlns:p14="http://schemas.microsoft.com/office/powerpoint/2010/main" val="10854538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Hình ảnh 4">
            <a:extLst>
              <a:ext uri="{FF2B5EF4-FFF2-40B4-BE49-F238E27FC236}">
                <a16:creationId xmlns:a16="http://schemas.microsoft.com/office/drawing/2014/main" id="{6BB1020D-DD39-47FE-B1F9-DA3D6E7EF1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184" y="4091859"/>
            <a:ext cx="2454551" cy="1551894"/>
          </a:xfrm>
          <a:prstGeom prst="rect">
            <a:avLst/>
          </a:prstGeom>
        </p:spPr>
      </p:pic>
      <p:sp>
        <p:nvSpPr>
          <p:cNvPr id="4" name="Oval 2"/>
          <p:cNvSpPr>
            <a:spLocks noChangeArrowheads="1"/>
          </p:cNvSpPr>
          <p:nvPr/>
        </p:nvSpPr>
        <p:spPr bwMode="auto">
          <a:xfrm>
            <a:off x="2864185" y="2818708"/>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5" name="Oval 3"/>
          <p:cNvSpPr>
            <a:spLocks noChangeArrowheads="1"/>
          </p:cNvSpPr>
          <p:nvPr/>
        </p:nvSpPr>
        <p:spPr bwMode="auto">
          <a:xfrm>
            <a:off x="2280764" y="2832503"/>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1</a:t>
            </a:r>
          </a:p>
        </p:txBody>
      </p:sp>
      <p:sp>
        <p:nvSpPr>
          <p:cNvPr id="6" name="Oval 4"/>
          <p:cNvSpPr>
            <a:spLocks noChangeArrowheads="1"/>
          </p:cNvSpPr>
          <p:nvPr/>
        </p:nvSpPr>
        <p:spPr bwMode="auto">
          <a:xfrm>
            <a:off x="3447075" y="2809328"/>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1</a:t>
            </a:r>
          </a:p>
        </p:txBody>
      </p:sp>
      <p:sp>
        <p:nvSpPr>
          <p:cNvPr id="7" name="Oval 5"/>
          <p:cNvSpPr>
            <a:spLocks noChangeArrowheads="1"/>
          </p:cNvSpPr>
          <p:nvPr/>
        </p:nvSpPr>
        <p:spPr bwMode="auto">
          <a:xfrm>
            <a:off x="4713391" y="2759341"/>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 name="Oval 6"/>
          <p:cNvSpPr>
            <a:spLocks noChangeArrowheads="1"/>
          </p:cNvSpPr>
          <p:nvPr/>
        </p:nvSpPr>
        <p:spPr bwMode="auto">
          <a:xfrm>
            <a:off x="5822385" y="2747578"/>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9" name="Oval 7"/>
          <p:cNvSpPr>
            <a:spLocks noChangeArrowheads="1"/>
          </p:cNvSpPr>
          <p:nvPr/>
        </p:nvSpPr>
        <p:spPr bwMode="auto">
          <a:xfrm>
            <a:off x="5254912" y="2748715"/>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10" name="Oval 8"/>
          <p:cNvSpPr>
            <a:spLocks noChangeArrowheads="1"/>
          </p:cNvSpPr>
          <p:nvPr/>
        </p:nvSpPr>
        <p:spPr bwMode="auto">
          <a:xfrm>
            <a:off x="7483122" y="2747579"/>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11" name="Oval 9"/>
          <p:cNvSpPr>
            <a:spLocks noChangeArrowheads="1"/>
          </p:cNvSpPr>
          <p:nvPr/>
        </p:nvSpPr>
        <p:spPr bwMode="auto">
          <a:xfrm>
            <a:off x="8574985" y="273959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12" name="Oval 10"/>
          <p:cNvSpPr>
            <a:spLocks noChangeArrowheads="1"/>
          </p:cNvSpPr>
          <p:nvPr/>
        </p:nvSpPr>
        <p:spPr bwMode="auto">
          <a:xfrm>
            <a:off x="8037619" y="273709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mn-cs"/>
              </a:rPr>
              <a:t>2</a:t>
            </a:r>
          </a:p>
        </p:txBody>
      </p:sp>
      <p:sp>
        <p:nvSpPr>
          <p:cNvPr id="15" name="Oval 13"/>
          <p:cNvSpPr>
            <a:spLocks noChangeArrowheads="1"/>
          </p:cNvSpPr>
          <p:nvPr/>
        </p:nvSpPr>
        <p:spPr bwMode="auto">
          <a:xfrm>
            <a:off x="2275463" y="3873103"/>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1</a:t>
            </a:r>
          </a:p>
        </p:txBody>
      </p:sp>
      <p:sp>
        <p:nvSpPr>
          <p:cNvPr id="22" name="Line 20"/>
          <p:cNvSpPr>
            <a:spLocks noChangeShapeType="1"/>
          </p:cNvSpPr>
          <p:nvPr/>
        </p:nvSpPr>
        <p:spPr bwMode="auto">
          <a:xfrm flipH="1">
            <a:off x="2592290" y="3255878"/>
            <a:ext cx="9204" cy="60539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23" name="Line 21"/>
          <p:cNvSpPr>
            <a:spLocks noChangeShapeType="1"/>
          </p:cNvSpPr>
          <p:nvPr/>
        </p:nvSpPr>
        <p:spPr bwMode="auto">
          <a:xfrm>
            <a:off x="3204509" y="3235206"/>
            <a:ext cx="2305628" cy="621686"/>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25" name="Line 23"/>
          <p:cNvSpPr>
            <a:spLocks noChangeShapeType="1"/>
          </p:cNvSpPr>
          <p:nvPr/>
        </p:nvSpPr>
        <p:spPr bwMode="auto">
          <a:xfrm flipH="1">
            <a:off x="3231525" y="3179913"/>
            <a:ext cx="2242749" cy="69513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27" name="Line 25"/>
          <p:cNvSpPr>
            <a:spLocks noChangeShapeType="1"/>
          </p:cNvSpPr>
          <p:nvPr/>
        </p:nvSpPr>
        <p:spPr bwMode="auto">
          <a:xfrm flipH="1">
            <a:off x="3689177" y="3270178"/>
            <a:ext cx="3532" cy="62177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28" name="Line 26"/>
          <p:cNvSpPr>
            <a:spLocks noChangeShapeType="1"/>
          </p:cNvSpPr>
          <p:nvPr/>
        </p:nvSpPr>
        <p:spPr bwMode="auto">
          <a:xfrm flipH="1">
            <a:off x="4994184" y="3183970"/>
            <a:ext cx="4451" cy="67195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29" name="Line 28"/>
          <p:cNvSpPr>
            <a:spLocks noChangeShapeType="1"/>
          </p:cNvSpPr>
          <p:nvPr/>
        </p:nvSpPr>
        <p:spPr bwMode="auto">
          <a:xfrm flipH="1">
            <a:off x="4332280" y="3218863"/>
            <a:ext cx="2219501" cy="67308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30" name="Rectangle 29"/>
          <p:cNvSpPr>
            <a:spLocks noChangeArrowheads="1"/>
          </p:cNvSpPr>
          <p:nvPr/>
        </p:nvSpPr>
        <p:spPr bwMode="auto">
          <a:xfrm>
            <a:off x="51135" y="21199"/>
            <a:ext cx="12182777" cy="430102"/>
          </a:xfrm>
          <a:prstGeom prst="rect">
            <a:avLst/>
          </a:prstGeom>
          <a:noFill/>
          <a:ln w="9525">
            <a:solidFill>
              <a:schemeClr val="accent2">
                <a:lumMod val="60000"/>
                <a:lumOff val="40000"/>
              </a:schemeClr>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Aft>
                <a:spcPts val="600"/>
              </a:spcAft>
              <a:buClrTx/>
              <a:buSzTx/>
              <a:buFontTx/>
              <a:buNone/>
              <a:tabLst/>
              <a:defRPr/>
            </a:pPr>
            <a:r>
              <a:rPr kumimoji="0" lang="en-US" altLang="en-US" sz="4800" b="0"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Trò</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chơi</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Mảnh</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ghép</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hoàn</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6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hảo</a:t>
            </a:r>
            <a:r>
              <a:rPr kumimoji="0" lang="en-US" altLang="en-US" sz="36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a:t>
            </a:r>
            <a:r>
              <a:rPr kumimoji="0" lang="en-US" altLang="en-US" sz="32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kĩ</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2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thuật</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2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Các</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2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mảnh</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 </a:t>
            </a:r>
            <a:r>
              <a:rPr kumimoji="0" lang="en-US" altLang="en-US" sz="3200" b="1" i="0" u="none" strike="noStrike" kern="0" cap="none" spc="0" normalizeH="0" baseline="0" noProof="0" dirty="0" err="1">
                <a:ln>
                  <a:noFill/>
                </a:ln>
                <a:solidFill>
                  <a:srgbClr val="0000FF"/>
                </a:solidFill>
                <a:effectLst/>
                <a:uLnTx/>
                <a:uFillTx/>
                <a:latin typeface="#9Slide05 Brannboll Ny" panose="02000000000000000000" pitchFamily="2" charset="0"/>
                <a:ea typeface="+mn-ea"/>
                <a:cs typeface="+mn-cs"/>
              </a:rPr>
              <a:t>ghép</a:t>
            </a:r>
            <a:r>
              <a:rPr kumimoji="0" lang="en-US" altLang="en-US" sz="3200" b="1" i="0" u="none" strike="noStrike" kern="0" cap="none" spc="0" normalizeH="0" baseline="0" noProof="0" dirty="0">
                <a:ln>
                  <a:noFill/>
                </a:ln>
                <a:solidFill>
                  <a:srgbClr val="0000FF"/>
                </a:solidFill>
                <a:effectLst/>
                <a:uLnTx/>
                <a:uFillTx/>
                <a:latin typeface="#9Slide05 Brannboll Ny" panose="02000000000000000000" pitchFamily="2" charset="0"/>
                <a:ea typeface="+mn-ea"/>
                <a:cs typeface="+mn-cs"/>
              </a:rPr>
              <a:t>”)</a:t>
            </a:r>
            <a:r>
              <a:rPr kumimoji="0" lang="en-US" altLang="en-US" sz="4800" b="0" i="0" u="none" strike="noStrike" kern="0" cap="none" spc="0" normalizeH="0" baseline="0" noProof="0" dirty="0">
                <a:ln>
                  <a:noFill/>
                </a:ln>
                <a:solidFill>
                  <a:srgbClr val="FFFFFF"/>
                </a:solidFill>
                <a:effectLst/>
                <a:uLnTx/>
                <a:uFillTx/>
                <a:latin typeface="#9Slide05 Brannboll Ny" panose="02000000000000000000" pitchFamily="2" charset="0"/>
                <a:ea typeface="+mn-ea"/>
                <a:cs typeface="+mn-cs"/>
              </a:rPr>
              <a:t>”</a:t>
            </a:r>
          </a:p>
        </p:txBody>
      </p:sp>
      <p:sp>
        <p:nvSpPr>
          <p:cNvPr id="34" name="Rectangle 33"/>
          <p:cNvSpPr/>
          <p:nvPr/>
        </p:nvSpPr>
        <p:spPr>
          <a:xfrm>
            <a:off x="2330308" y="585458"/>
            <a:ext cx="3972521" cy="1077218"/>
          </a:xfrm>
          <a:prstGeom prst="rect">
            <a:avLst/>
          </a:prstGeom>
          <a:ln w="57150">
            <a:solidFill>
              <a:schemeClr val="tx1"/>
            </a:solid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I, 2 </a:t>
            </a: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kumimoji="0" lang="en-US" sz="3200" b="0" i="0" u="none" strike="noStrike" kern="1200" cap="none" spc="0" normalizeH="0" baseline="0" noProof="0" dirty="0" err="1">
                <a:ln>
                  <a:noFill/>
                </a:ln>
                <a:solidFill>
                  <a:srgbClr val="000000"/>
                </a:solidFill>
                <a:effectLst/>
                <a:uLnTx/>
                <a:uFillTx/>
                <a:latin typeface="#9Slide05 Brannboll Ny" panose="02000000000000000000" pitchFamily="2" charset="0"/>
                <a:ea typeface="Times New Roman" panose="02020603050405020304" pitchFamily="18" charset="0"/>
              </a:rPr>
              <a:t>Bài</a:t>
            </a:r>
            <a:r>
              <a:rPr kumimoji="0" lang="en-US" sz="3200" b="0" i="0" u="none" strike="noStrike" kern="1200" cap="none" spc="0" normalizeH="0" noProof="0" dirty="0">
                <a:ln>
                  <a:noFill/>
                </a:ln>
                <a:solidFill>
                  <a:srgbClr val="000000"/>
                </a:solidFill>
                <a:effectLst/>
                <a:uLnTx/>
                <a:uFillTx/>
                <a:latin typeface="#9Slide05 Brannboll Ny" panose="02000000000000000000" pitchFamily="2" charset="0"/>
                <a:ea typeface="Times New Roman" panose="02020603050405020304" pitchFamily="18" charset="0"/>
              </a:rPr>
              <a:t> </a:t>
            </a:r>
            <a:r>
              <a:rPr kumimoji="0" lang="en-US" sz="3200" b="0" i="0" u="none" strike="noStrike" kern="1200" cap="none" spc="0" normalizeH="0" noProof="0" dirty="0" err="1">
                <a:ln>
                  <a:noFill/>
                </a:ln>
                <a:solidFill>
                  <a:srgbClr val="000000"/>
                </a:solidFill>
                <a:effectLst/>
                <a:uLnTx/>
                <a:uFillTx/>
                <a:latin typeface="#9Slide05 Brannboll Ny" panose="02000000000000000000" pitchFamily="2" charset="0"/>
                <a:ea typeface="Times New Roman" panose="02020603050405020304" pitchFamily="18" charset="0"/>
              </a:rPr>
              <a:t>tập</a:t>
            </a:r>
            <a:r>
              <a:rPr kumimoji="0" lang="en-US" sz="3200" b="0" i="0" u="none" strike="noStrike" kern="1200" cap="none" spc="0" normalizeH="0" noProof="0" dirty="0">
                <a:ln>
                  <a:noFill/>
                </a:ln>
                <a:solidFill>
                  <a:srgbClr val="000000"/>
                </a:solidFill>
                <a:effectLst/>
                <a:uLnTx/>
                <a:uFillTx/>
                <a:latin typeface="#9Slide05 Brannboll Ny" panose="02000000000000000000" pitchFamily="2" charset="0"/>
                <a:ea typeface="Times New Roman" panose="02020603050405020304" pitchFamily="18" charset="0"/>
              </a:rPr>
              <a:t> 2</a:t>
            </a:r>
            <a:endParaRPr kumimoji="0" lang="en-US" sz="3200" b="0" i="0" u="none" strike="noStrike" kern="1200" cap="none" spc="0" normalizeH="0" baseline="0" noProof="0" dirty="0">
              <a:ln>
                <a:noFill/>
              </a:ln>
              <a:solidFill>
                <a:srgbClr val="000000"/>
              </a:solidFill>
              <a:effectLst/>
              <a:uLnTx/>
              <a:uFillTx/>
              <a:latin typeface="#9Slide05 Brannboll Ny" panose="02000000000000000000" pitchFamily="2" charset="0"/>
              <a:ea typeface="Times New Roman" panose="02020603050405020304" pitchFamily="18"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Nhóm </a:t>
            </a:r>
            <a:r>
              <a:rPr kumimoji="0" lang="en-US"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3,</a:t>
            </a:r>
            <a:r>
              <a:rPr kumimoji="0" lang="en-US" sz="3200" b="0" i="0" u="none" strike="noStrike" kern="1200" cap="none" spc="0" normalizeH="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 </a:t>
            </a:r>
            <a:r>
              <a:rPr kumimoji="0" lang="vi-VN" sz="3200" b="0" i="0" u="none" strike="noStrike" kern="1200" cap="none" spc="0" normalizeH="0" baseline="0" noProof="0" dirty="0">
                <a:ln>
                  <a:noFill/>
                </a:ln>
                <a:solidFill>
                  <a:srgbClr val="C00000"/>
                </a:solidFill>
                <a:effectLst/>
                <a:uLnTx/>
                <a:uFillTx/>
                <a:latin typeface="#9Slide05 Brannboll Ny" panose="02000000000000000000" pitchFamily="2" charset="0"/>
                <a:ea typeface="Times New Roman" panose="02020603050405020304" pitchFamily="18" charset="0"/>
                <a:cs typeface="#9Slide05 Pattaya" panose="00000500000000000000" pitchFamily="2" charset="-34"/>
              </a:rPr>
              <a:t>4:</a:t>
            </a:r>
            <a:r>
              <a:rPr kumimoji="0" lang="en-US" sz="3200" b="0" i="0" u="none" strike="noStrike" kern="1200" cap="none" spc="0" normalizeH="0" baseline="0" noProof="0" dirty="0">
                <a:ln>
                  <a:noFill/>
                </a:ln>
                <a:solidFill>
                  <a:srgbClr val="000000"/>
                </a:solidFill>
                <a:effectLst/>
                <a:uLnTx/>
                <a:uFillTx/>
                <a:latin typeface="#9Slide05 Brannboll Ny" panose="02000000000000000000" pitchFamily="2" charset="0"/>
                <a:ea typeface="Calibri" panose="020F0502020204030204" pitchFamily="34" charset="0"/>
              </a:rPr>
              <a:t> </a:t>
            </a:r>
            <a:r>
              <a:rPr kumimoji="0" lang="en-US" sz="3200" b="0" i="0" u="none" strike="noStrike" kern="1200" cap="none" spc="0" normalizeH="0" baseline="0" noProof="0" dirty="0" err="1">
                <a:ln>
                  <a:noFill/>
                </a:ln>
                <a:solidFill>
                  <a:srgbClr val="000000"/>
                </a:solidFill>
                <a:effectLst/>
                <a:uLnTx/>
                <a:uFillTx/>
                <a:latin typeface="#9Slide05 Brannboll Ny" panose="02000000000000000000" pitchFamily="2" charset="0"/>
                <a:ea typeface="Calibri" panose="020F0502020204030204" pitchFamily="34" charset="0"/>
              </a:rPr>
              <a:t>Bài</a:t>
            </a:r>
            <a:r>
              <a:rPr kumimoji="0" lang="en-US" sz="3200" b="0" i="0" u="none" strike="noStrike" kern="1200" cap="none" spc="0" normalizeH="0" noProof="0" dirty="0">
                <a:ln>
                  <a:noFill/>
                </a:ln>
                <a:solidFill>
                  <a:srgbClr val="000000"/>
                </a:solidFill>
                <a:effectLst/>
                <a:uLnTx/>
                <a:uFillTx/>
                <a:latin typeface="#9Slide05 Brannboll Ny" panose="02000000000000000000" pitchFamily="2" charset="0"/>
                <a:ea typeface="Calibri" panose="020F0502020204030204" pitchFamily="34" charset="0"/>
              </a:rPr>
              <a:t> </a:t>
            </a:r>
            <a:r>
              <a:rPr kumimoji="0" lang="en-US" sz="3200" b="0" i="0" u="none" strike="noStrike" kern="1200" cap="none" spc="0" normalizeH="0" noProof="0" dirty="0" err="1">
                <a:ln>
                  <a:noFill/>
                </a:ln>
                <a:solidFill>
                  <a:srgbClr val="000000"/>
                </a:solidFill>
                <a:effectLst/>
                <a:uLnTx/>
                <a:uFillTx/>
                <a:latin typeface="#9Slide05 Brannboll Ny" panose="02000000000000000000" pitchFamily="2" charset="0"/>
                <a:ea typeface="Calibri" panose="020F0502020204030204" pitchFamily="34" charset="0"/>
              </a:rPr>
              <a:t>tập</a:t>
            </a:r>
            <a:r>
              <a:rPr kumimoji="0" lang="en-US" sz="3200" b="0" i="0" u="none" strike="noStrike" kern="1200" cap="none" spc="0" normalizeH="0" noProof="0" dirty="0">
                <a:ln>
                  <a:noFill/>
                </a:ln>
                <a:solidFill>
                  <a:srgbClr val="000000"/>
                </a:solidFill>
                <a:effectLst/>
                <a:uLnTx/>
                <a:uFillTx/>
                <a:latin typeface="#9Slide05 Brannboll Ny" panose="02000000000000000000" pitchFamily="2" charset="0"/>
                <a:ea typeface="Calibri" panose="020F0502020204030204" pitchFamily="34" charset="0"/>
              </a:rPr>
              <a:t> 3</a:t>
            </a:r>
            <a:endParaRPr kumimoji="0" lang="en-US" sz="3200" b="0" i="0" u="none" strike="noStrike" kern="1200" cap="none" spc="0" normalizeH="0" baseline="0" noProof="0" dirty="0">
              <a:ln>
                <a:noFill/>
              </a:ln>
              <a:solidFill>
                <a:srgbClr val="000000"/>
              </a:solidFill>
              <a:effectLst/>
              <a:uLnTx/>
              <a:uFillTx/>
              <a:latin typeface="#9Slide05 Brannboll Ny" panose="02000000000000000000" pitchFamily="2" charset="0"/>
            </a:endParaRPr>
          </a:p>
        </p:txBody>
      </p:sp>
      <p:sp>
        <p:nvSpPr>
          <p:cNvPr id="35" name="Line 22"/>
          <p:cNvSpPr>
            <a:spLocks noChangeShapeType="1"/>
          </p:cNvSpPr>
          <p:nvPr/>
        </p:nvSpPr>
        <p:spPr bwMode="auto">
          <a:xfrm>
            <a:off x="6130772" y="3233546"/>
            <a:ext cx="27534" cy="64224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grpSp>
        <p:nvGrpSpPr>
          <p:cNvPr id="38" name="Group 37"/>
          <p:cNvGrpSpPr/>
          <p:nvPr/>
        </p:nvGrpSpPr>
        <p:grpSpPr>
          <a:xfrm>
            <a:off x="36306" y="3190194"/>
            <a:ext cx="2273735" cy="858362"/>
            <a:chOff x="8649" y="3484277"/>
            <a:chExt cx="2326454" cy="1020282"/>
          </a:xfrm>
        </p:grpSpPr>
        <p:sp>
          <p:nvSpPr>
            <p:cNvPr id="37" name="Oval 36"/>
            <p:cNvSpPr/>
            <p:nvPr/>
          </p:nvSpPr>
          <p:spPr>
            <a:xfrm>
              <a:off x="8649" y="3484277"/>
              <a:ext cx="2326454" cy="1020282"/>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36" name="Rectangle 35"/>
            <p:cNvSpPr/>
            <p:nvPr/>
          </p:nvSpPr>
          <p:spPr>
            <a:xfrm>
              <a:off x="201349" y="3545676"/>
              <a:ext cx="1978612" cy="768254"/>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mn-cs"/>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mn-cs"/>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2</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Nhóm</a:t>
              </a:r>
              <a:r>
                <a:rPr kumimoji="1" lang="en-US"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rPr>
                <a:t> </a:t>
              </a: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mảnh</a:t>
              </a:r>
              <a:r>
                <a:rPr kumimoji="1" lang="en-US"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rPr>
                <a:t> </a:t>
              </a:r>
              <a:r>
                <a:rPr kumimoji="1" lang="en-US" sz="18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ghép</a:t>
              </a:r>
              <a:endParaRPr kumimoji="1" lang="vi-VN" sz="18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endParaRPr>
            </a:p>
          </p:txBody>
        </p:sp>
      </p:grpSp>
      <p:pic>
        <p:nvPicPr>
          <p:cNvPr id="39" name="Picture 38" descr="58PIC58PIC58PIC58PICHsaGKG559akDq_PIC2018.png"/>
          <p:cNvPicPr>
            <a:picLocks noChangeAspect="1"/>
          </p:cNvPicPr>
          <p:nvPr/>
        </p:nvPicPr>
        <p:blipFill>
          <a:blip r:embed="rId3" cstate="print"/>
          <a:srcRect l="7143" t="16071" r="5357" b="14286"/>
          <a:stretch>
            <a:fillRect/>
          </a:stretch>
        </p:blipFill>
        <p:spPr>
          <a:xfrm>
            <a:off x="-243565" y="5652474"/>
            <a:ext cx="11368328" cy="1313237"/>
          </a:xfrm>
          <a:prstGeom prst="rect">
            <a:avLst/>
          </a:prstGeom>
        </p:spPr>
      </p:pic>
      <p:sp>
        <p:nvSpPr>
          <p:cNvPr id="40" name="Rectangle 39"/>
          <p:cNvSpPr/>
          <p:nvPr/>
        </p:nvSpPr>
        <p:spPr>
          <a:xfrm>
            <a:off x="1329476" y="5833834"/>
            <a:ext cx="9328440" cy="941796"/>
          </a:xfrm>
          <a:prstGeom prst="rect">
            <a:avLst/>
          </a:prstGeom>
        </p:spPr>
        <p:txBody>
          <a:bodyPr wrap="square">
            <a:spAutoFit/>
          </a:bodyPr>
          <a:lstStyle/>
          <a:p>
            <a:pPr marL="0" marR="0" lvl="0" indent="0" algn="just" defTabSz="914400" rtl="0" eaLnBrk="1" fontAlgn="auto" latinLnBrk="0" hangingPunct="1">
              <a:lnSpc>
                <a:spcPct val="115000"/>
              </a:lnSpc>
              <a:spcBef>
                <a:spcPts val="0"/>
              </a:spcBef>
              <a:spcAft>
                <a:spcPts val="0"/>
              </a:spcAft>
              <a:buClr>
                <a:srgbClr val="1D02DA"/>
              </a:buClr>
              <a:buSzPts val="1000"/>
              <a:buFontTx/>
              <a:buNone/>
              <a:tabLst>
                <a:tab pos="227965" algn="l"/>
              </a:tabLst>
              <a:defRPr/>
            </a:pP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Arial" panose="020B0604020202020204" pitchFamily="34" charset="0"/>
                <a:cs typeface="Times New Roman" panose="02020603050405020304" pitchFamily="18" charset="0"/>
              </a:rPr>
              <a:t>1. </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Chia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sẻ</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kiến</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thức</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vòng</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chuyên</a:t>
            </a:r>
            <a:r>
              <a:rPr kumimoji="0" lang="en-US" sz="2400" b="1" i="0" u="none" strike="noStrike" kern="1200" cap="none" spc="0" normalizeH="0" baseline="0" noProof="0" dirty="0">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B050"/>
                </a:solidFill>
                <a:effectLst/>
                <a:uLnTx/>
                <a:uFillTx/>
                <a:latin typeface="Times New Roman" panose="02020603050405020304" pitchFamily="18" charset="0"/>
                <a:ea typeface="Arial" panose="020B0604020202020204" pitchFamily="34" charset="0"/>
                <a:cs typeface="Times New Roman" panose="02020603050405020304" pitchFamily="18" charset="0"/>
              </a:rPr>
              <a:t>sâu</a:t>
            </a: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Arial" panose="020B0604020202020204" pitchFamily="34" charset="0"/>
                <a:cs typeface="Times New Roman" panose="02020603050405020304" pitchFamily="18" charset="0"/>
              </a:rPr>
              <a:t>.</a:t>
            </a:r>
          </a:p>
          <a:p>
            <a:pPr marL="0" marR="0" lvl="0" indent="0" algn="just" defTabSz="914400" rtl="0" eaLnBrk="1" fontAlgn="auto" latinLnBrk="0" hangingPunct="1">
              <a:lnSpc>
                <a:spcPct val="115000"/>
              </a:lnSpc>
              <a:spcBef>
                <a:spcPts val="0"/>
              </a:spcBef>
              <a:spcAft>
                <a:spcPts val="0"/>
              </a:spcAft>
              <a:buClr>
                <a:srgbClr val="1D02DA"/>
              </a:buClr>
              <a:buSzPts val="1000"/>
              <a:buFontTx/>
              <a:buNone/>
              <a:tabLst>
                <a:tab pos="227965" algn="l"/>
              </a:tabLst>
              <a:defRPr/>
            </a:pPr>
            <a:r>
              <a:rPr kumimoji="0" lang="en-US" sz="2400" b="1" i="0" u="none" strike="noStrike" kern="1200" cap="none" spc="0" normalizeH="0" baseline="0" noProof="0" dirty="0">
                <a:ln>
                  <a:noFill/>
                </a:ln>
                <a:solidFill>
                  <a:srgbClr val="0000FF"/>
                </a:solidFill>
                <a:effectLst/>
                <a:uLnTx/>
                <a:uFillTx/>
                <a:latin typeface="Times New Roman" panose="02020603050405020304" pitchFamily="18" charset="0"/>
                <a:ea typeface="Arial" panose="020B0604020202020204" pitchFamily="34" charset="0"/>
                <a:cs typeface="Times New Roman" panose="02020603050405020304" pitchFamily="18" charset="0"/>
              </a:rPr>
              <a:t>2.</a:t>
            </a:r>
            <a:r>
              <a:rPr kumimoji="0" lang="en-US" sz="24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baseline="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Thống</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nhất</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đáp</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án</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đúng</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2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bài</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400" b="0" i="0" u="none" strike="noStrike" kern="1200" cap="none" spc="0" normalizeH="0" noProof="0" dirty="0" err="1">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tập</a:t>
            </a:r>
            <a:r>
              <a:rPr kumimoji="0" lang="en-US" sz="2400" b="0" i="0" u="none" strike="noStrike" kern="1200" cap="none" spc="0" normalizeH="0" noProof="0" dirty="0">
                <a:ln>
                  <a:noFill/>
                </a:ln>
                <a:solidFill>
                  <a:srgbClr val="C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400" b="1" i="0" u="none" strike="noStrike" kern="1200" cap="none" spc="0" normalizeH="0" baseline="0" noProof="0" dirty="0">
              <a:ln>
                <a:noFill/>
              </a:ln>
              <a:solidFill>
                <a:srgbClr val="C00000"/>
              </a:solidFill>
              <a:effectLst/>
              <a:uLnTx/>
              <a:uFillTx/>
              <a:latin typeface="Times New Roman" panose="02020603050405020304" pitchFamily="18" charset="0"/>
              <a:ea typeface="Arial" panose="020B0604020202020204" pitchFamily="34" charset="0"/>
              <a:cs typeface="Times New Roman" panose="02020603050405020304" pitchFamily="18" charset="0"/>
            </a:endParaRPr>
          </a:p>
        </p:txBody>
      </p:sp>
      <p:pic>
        <p:nvPicPr>
          <p:cNvPr id="42"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270044" y="6033965"/>
            <a:ext cx="923705" cy="764992"/>
          </a:xfrm>
          <a:prstGeom prst="rect">
            <a:avLst/>
          </a:prstGeom>
        </p:spPr>
      </p:pic>
      <p:pic>
        <p:nvPicPr>
          <p:cNvPr id="43"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77985" y="6088634"/>
            <a:ext cx="897692" cy="797460"/>
          </a:xfrm>
          <a:prstGeom prst="rect">
            <a:avLst/>
          </a:prstGeom>
        </p:spPr>
      </p:pic>
      <p:pic>
        <p:nvPicPr>
          <p:cNvPr id="44"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98785" y="5901611"/>
            <a:ext cx="1036645" cy="956389"/>
          </a:xfrm>
          <a:prstGeom prst="rect">
            <a:avLst/>
          </a:prstGeom>
        </p:spPr>
      </p:pic>
      <p:sp>
        <p:nvSpPr>
          <p:cNvPr id="47" name="Oval 3"/>
          <p:cNvSpPr>
            <a:spLocks noChangeArrowheads="1"/>
          </p:cNvSpPr>
          <p:nvPr/>
        </p:nvSpPr>
        <p:spPr bwMode="auto">
          <a:xfrm>
            <a:off x="2860169" y="1885033"/>
            <a:ext cx="1196428" cy="615106"/>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1</a:t>
            </a:r>
          </a:p>
        </p:txBody>
      </p:sp>
      <p:sp>
        <p:nvSpPr>
          <p:cNvPr id="48" name="Oval 9"/>
          <p:cNvSpPr>
            <a:spLocks noChangeArrowheads="1"/>
          </p:cNvSpPr>
          <p:nvPr/>
        </p:nvSpPr>
        <p:spPr bwMode="auto">
          <a:xfrm>
            <a:off x="7979520" y="1784702"/>
            <a:ext cx="1193820" cy="577365"/>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2</a:t>
            </a:r>
          </a:p>
        </p:txBody>
      </p:sp>
      <p:sp>
        <p:nvSpPr>
          <p:cNvPr id="49" name="Oval 5"/>
          <p:cNvSpPr>
            <a:spLocks noChangeArrowheads="1"/>
          </p:cNvSpPr>
          <p:nvPr/>
        </p:nvSpPr>
        <p:spPr bwMode="auto">
          <a:xfrm>
            <a:off x="5176234" y="1834524"/>
            <a:ext cx="1255547" cy="594821"/>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3</a:t>
            </a:r>
          </a:p>
        </p:txBody>
      </p:sp>
      <p:pic>
        <p:nvPicPr>
          <p:cNvPr id="45" name="Chỗ dành sẵn cho Nội dung 4" descr="Ảnh có chứa trong nhà&#10;&#10;Mô tả được tạo tự động">
            <a:extLst>
              <a:ext uri="{FF2B5EF4-FFF2-40B4-BE49-F238E27FC236}">
                <a16:creationId xmlns:a16="http://schemas.microsoft.com/office/drawing/2014/main" id="{5C765E9B-D54F-4F2F-A2FC-1DE3E27B88F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629" y="1456766"/>
            <a:ext cx="2050683" cy="1614425"/>
          </a:xfrm>
          <a:prstGeom prst="rect">
            <a:avLst/>
          </a:prstGeom>
        </p:spPr>
      </p:pic>
      <p:sp>
        <p:nvSpPr>
          <p:cNvPr id="46" name="Oval 45"/>
          <p:cNvSpPr/>
          <p:nvPr/>
        </p:nvSpPr>
        <p:spPr bwMode="auto">
          <a:xfrm>
            <a:off x="165599" y="1106579"/>
            <a:ext cx="2017713" cy="649287"/>
          </a:xfrm>
          <a:prstGeom prst="ellipse">
            <a:avLst/>
          </a:prstGeom>
          <a:solidFill>
            <a:srgbClr val="ADB8CA">
              <a:lumMod val="20000"/>
              <a:lumOff val="80000"/>
            </a:srgbClr>
          </a:solidFill>
          <a:ln w="12700" cap="sq" cmpd="sng" algn="ctr">
            <a:solidFill>
              <a:srgbClr val="DDDDDD"/>
            </a:solidFill>
            <a:prstDash val="solid"/>
            <a:round/>
            <a:headEnd type="none" w="sm" len="sm"/>
            <a:tailEnd type="none" w="sm" len="sm"/>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mn-cs"/>
              </a:rPr>
              <a:t>Giai</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a:t>
            </a:r>
            <a:r>
              <a:rPr kumimoji="1" lang="en-US" sz="1800" b="1" i="0" u="none" strike="noStrike" kern="0" cap="none" spc="0" normalizeH="0" baseline="0" noProof="0" dirty="0" err="1">
                <a:ln>
                  <a:noFill/>
                </a:ln>
                <a:solidFill>
                  <a:srgbClr val="0000FF"/>
                </a:solidFill>
                <a:effectLst/>
                <a:uLnTx/>
                <a:uFillTx/>
                <a:latin typeface="Times New Roman" panose="02020603050405020304" pitchFamily="18" charset="0"/>
                <a:ea typeface="+mn-ea"/>
                <a:cs typeface="+mn-cs"/>
              </a:rPr>
              <a:t>đoạn</a:t>
            </a:r>
            <a:r>
              <a:rPr kumimoji="1" lang="en-US" sz="1800" b="1" i="0" u="none" strike="noStrike" kern="0" cap="none" spc="0" normalizeH="0" baseline="0" noProof="0" dirty="0">
                <a:ln>
                  <a:noFill/>
                </a:ln>
                <a:solidFill>
                  <a:srgbClr val="0000FF"/>
                </a:solidFill>
                <a:effectLst/>
                <a:uLnTx/>
                <a:uFillTx/>
                <a:latin typeface="Times New Roman" panose="02020603050405020304" pitchFamily="18" charset="0"/>
                <a:ea typeface="+mn-ea"/>
                <a:cs typeface="+mn-cs"/>
              </a:rPr>
              <a:t> 1</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Nhóm</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chuyên</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rPr>
              <a:t> </a:t>
            </a:r>
            <a:r>
              <a:rPr kumimoji="1" lang="en-US" sz="1100" b="1" i="0" u="none" strike="noStrike" kern="0" cap="none" spc="0" normalizeH="0" baseline="0" noProof="0" dirty="0" err="1">
                <a:ln>
                  <a:noFill/>
                </a:ln>
                <a:solidFill>
                  <a:srgbClr val="95032D"/>
                </a:solidFill>
                <a:effectLst/>
                <a:uLnTx/>
                <a:uFillTx/>
                <a:latin typeface="Times New Roman" panose="02020603050405020304" pitchFamily="18" charset="0"/>
                <a:ea typeface="+mn-ea"/>
                <a:cs typeface="+mn-cs"/>
              </a:rPr>
              <a:t>sâu</a:t>
            </a:r>
            <a:r>
              <a:rPr kumimoji="1" lang="en-US"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rPr>
              <a:t> </a:t>
            </a:r>
            <a:endParaRPr kumimoji="1" lang="vi-VN" sz="1100" b="1" i="0" u="none" strike="noStrike" kern="0" cap="none" spc="0" normalizeH="0" baseline="0" noProof="0" dirty="0">
              <a:ln>
                <a:noFill/>
              </a:ln>
              <a:solidFill>
                <a:srgbClr val="95032D"/>
              </a:solidFill>
              <a:effectLst/>
              <a:uLnTx/>
              <a:uFillTx/>
              <a:latin typeface="Times New Roman" panose="02020603050405020304" pitchFamily="18" charset="0"/>
              <a:ea typeface="+mn-ea"/>
              <a:cs typeface="+mn-cs"/>
            </a:endParaRPr>
          </a:p>
        </p:txBody>
      </p:sp>
      <p:sp>
        <p:nvSpPr>
          <p:cNvPr id="53" name="Oval 5"/>
          <p:cNvSpPr>
            <a:spLocks noChangeArrowheads="1"/>
          </p:cNvSpPr>
          <p:nvPr/>
        </p:nvSpPr>
        <p:spPr bwMode="auto">
          <a:xfrm>
            <a:off x="10325926" y="1851336"/>
            <a:ext cx="1137751" cy="542569"/>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effectLst/>
                <a:uLnTx/>
                <a:uFillTx/>
                <a:latin typeface="Arial" panose="020B0604020202020204" pitchFamily="34" charset="0"/>
                <a:ea typeface="+mn-ea"/>
                <a:cs typeface="+mn-cs"/>
              </a:rPr>
              <a:t>Nhóm</a:t>
            </a:r>
            <a:r>
              <a:rPr kumimoji="0" lang="en-US" altLang="en-US" sz="1800" b="0" i="0" u="none" strike="noStrike" kern="0" cap="none" spc="0" normalizeH="0" noProof="0" dirty="0">
                <a:ln>
                  <a:noFill/>
                </a:ln>
                <a:effectLst/>
                <a:uLnTx/>
                <a:uFillTx/>
                <a:latin typeface="Arial" panose="020B0604020202020204" pitchFamily="34" charset="0"/>
                <a:ea typeface="+mn-ea"/>
                <a:cs typeface="+mn-cs"/>
              </a:rPr>
              <a:t> </a:t>
            </a:r>
            <a:r>
              <a:rPr kumimoji="0" lang="vi-VN" altLang="en-US" sz="1800" b="0" i="0" u="none" strike="noStrike" kern="0" cap="none" spc="0" normalizeH="0" baseline="0" noProof="0" dirty="0">
                <a:ln>
                  <a:noFill/>
                </a:ln>
                <a:effectLst/>
                <a:uLnTx/>
                <a:uFillTx/>
                <a:latin typeface="Arial" panose="020B0604020202020204" pitchFamily="34" charset="0"/>
                <a:ea typeface="+mn-ea"/>
                <a:cs typeface="+mn-cs"/>
              </a:rPr>
              <a:t>4</a:t>
            </a:r>
            <a:endParaRPr kumimoji="0" lang="en-US" altLang="en-US" sz="1800" b="0" i="0" u="none" strike="noStrike" kern="0" cap="none" spc="0" normalizeH="0" baseline="0" noProof="0" dirty="0">
              <a:ln>
                <a:noFill/>
              </a:ln>
              <a:effectLst/>
              <a:uLnTx/>
              <a:uFillTx/>
              <a:latin typeface="Arial" panose="020B0604020202020204" pitchFamily="34" charset="0"/>
              <a:ea typeface="+mn-ea"/>
              <a:cs typeface="+mn-cs"/>
            </a:endParaRPr>
          </a:p>
        </p:txBody>
      </p:sp>
      <p:sp>
        <p:nvSpPr>
          <p:cNvPr id="54" name="Oval 4"/>
          <p:cNvSpPr>
            <a:spLocks noChangeArrowheads="1"/>
          </p:cNvSpPr>
          <p:nvPr/>
        </p:nvSpPr>
        <p:spPr bwMode="auto">
          <a:xfrm>
            <a:off x="3996246" y="2819674"/>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55" name="Oval 8"/>
          <p:cNvSpPr>
            <a:spLocks noChangeArrowheads="1"/>
          </p:cNvSpPr>
          <p:nvPr/>
        </p:nvSpPr>
        <p:spPr bwMode="auto">
          <a:xfrm>
            <a:off x="9159283" y="277121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mn-cs"/>
              </a:rPr>
              <a:t>2</a:t>
            </a:r>
          </a:p>
        </p:txBody>
      </p:sp>
      <p:sp>
        <p:nvSpPr>
          <p:cNvPr id="56" name="Oval 6"/>
          <p:cNvSpPr>
            <a:spLocks noChangeArrowheads="1"/>
          </p:cNvSpPr>
          <p:nvPr/>
        </p:nvSpPr>
        <p:spPr bwMode="auto">
          <a:xfrm>
            <a:off x="6389858" y="2746865"/>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57" name="Oval 6"/>
          <p:cNvSpPr>
            <a:spLocks noChangeArrowheads="1"/>
          </p:cNvSpPr>
          <p:nvPr/>
        </p:nvSpPr>
        <p:spPr bwMode="auto">
          <a:xfrm>
            <a:off x="9875951" y="2776345"/>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1</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59" name="Oval 6"/>
          <p:cNvSpPr>
            <a:spLocks noChangeArrowheads="1"/>
          </p:cNvSpPr>
          <p:nvPr/>
        </p:nvSpPr>
        <p:spPr bwMode="auto">
          <a:xfrm>
            <a:off x="10376628" y="2769983"/>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2</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60" name="Oval 6"/>
          <p:cNvSpPr>
            <a:spLocks noChangeArrowheads="1"/>
          </p:cNvSpPr>
          <p:nvPr/>
        </p:nvSpPr>
        <p:spPr bwMode="auto">
          <a:xfrm>
            <a:off x="10906320" y="2784801"/>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1</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61" name="Oval 6"/>
          <p:cNvSpPr>
            <a:spLocks noChangeArrowheads="1"/>
          </p:cNvSpPr>
          <p:nvPr/>
        </p:nvSpPr>
        <p:spPr bwMode="auto">
          <a:xfrm>
            <a:off x="11461442" y="2802811"/>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2</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68" name="Oval 8"/>
          <p:cNvSpPr>
            <a:spLocks noChangeArrowheads="1"/>
          </p:cNvSpPr>
          <p:nvPr/>
        </p:nvSpPr>
        <p:spPr bwMode="auto">
          <a:xfrm>
            <a:off x="10404070" y="394577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mn-cs"/>
              </a:rPr>
              <a:t>2</a:t>
            </a:r>
          </a:p>
        </p:txBody>
      </p:sp>
      <p:sp>
        <p:nvSpPr>
          <p:cNvPr id="70" name="Line 25"/>
          <p:cNvSpPr>
            <a:spLocks noChangeShapeType="1"/>
          </p:cNvSpPr>
          <p:nvPr/>
        </p:nvSpPr>
        <p:spPr bwMode="auto">
          <a:xfrm>
            <a:off x="4382636" y="3201712"/>
            <a:ext cx="2318317" cy="65518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1" name="Line 22"/>
          <p:cNvSpPr>
            <a:spLocks noChangeShapeType="1"/>
          </p:cNvSpPr>
          <p:nvPr/>
        </p:nvSpPr>
        <p:spPr bwMode="auto">
          <a:xfrm>
            <a:off x="8843432" y="3191500"/>
            <a:ext cx="13624" cy="692647"/>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2" name="Line 22"/>
          <p:cNvSpPr>
            <a:spLocks noChangeShapeType="1"/>
          </p:cNvSpPr>
          <p:nvPr/>
        </p:nvSpPr>
        <p:spPr bwMode="auto">
          <a:xfrm>
            <a:off x="9517332" y="3178642"/>
            <a:ext cx="2180195" cy="758334"/>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4" name="Line 28"/>
          <p:cNvSpPr>
            <a:spLocks noChangeShapeType="1"/>
          </p:cNvSpPr>
          <p:nvPr/>
        </p:nvSpPr>
        <p:spPr bwMode="auto">
          <a:xfrm flipH="1">
            <a:off x="8255175" y="3232934"/>
            <a:ext cx="2326173" cy="666461"/>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5" name="Line 28"/>
          <p:cNvSpPr>
            <a:spLocks noChangeShapeType="1"/>
          </p:cNvSpPr>
          <p:nvPr/>
        </p:nvSpPr>
        <p:spPr bwMode="auto">
          <a:xfrm flipH="1">
            <a:off x="9517332" y="3198750"/>
            <a:ext cx="2130687" cy="686882"/>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6" name="Line 28"/>
          <p:cNvSpPr>
            <a:spLocks noChangeShapeType="1"/>
          </p:cNvSpPr>
          <p:nvPr/>
        </p:nvSpPr>
        <p:spPr bwMode="auto">
          <a:xfrm>
            <a:off x="11192492" y="3222069"/>
            <a:ext cx="10276" cy="1138021"/>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78" name="Oval 7"/>
          <p:cNvSpPr>
            <a:spLocks noChangeArrowheads="1"/>
          </p:cNvSpPr>
          <p:nvPr/>
        </p:nvSpPr>
        <p:spPr bwMode="auto">
          <a:xfrm>
            <a:off x="2798309" y="3872330"/>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79" name="Oval 4"/>
          <p:cNvSpPr>
            <a:spLocks noChangeArrowheads="1"/>
          </p:cNvSpPr>
          <p:nvPr/>
        </p:nvSpPr>
        <p:spPr bwMode="auto">
          <a:xfrm>
            <a:off x="3397276" y="3884189"/>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DDDDDD"/>
                </a:solidFill>
                <a:effectLst/>
                <a:uLnTx/>
                <a:uFillTx/>
                <a:latin typeface="Arial" panose="020B0604020202020204" pitchFamily="34" charset="0"/>
                <a:ea typeface="+mn-ea"/>
                <a:cs typeface="+mn-cs"/>
              </a:rPr>
              <a:t>1</a:t>
            </a:r>
          </a:p>
        </p:txBody>
      </p:sp>
      <p:sp>
        <p:nvSpPr>
          <p:cNvPr id="80" name="Oval 6"/>
          <p:cNvSpPr>
            <a:spLocks noChangeArrowheads="1"/>
          </p:cNvSpPr>
          <p:nvPr/>
        </p:nvSpPr>
        <p:spPr bwMode="auto">
          <a:xfrm>
            <a:off x="3956068" y="3876009"/>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2" name="Oval 5"/>
          <p:cNvSpPr>
            <a:spLocks noChangeArrowheads="1"/>
          </p:cNvSpPr>
          <p:nvPr/>
        </p:nvSpPr>
        <p:spPr bwMode="auto">
          <a:xfrm>
            <a:off x="4696213" y="3889328"/>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3" name="Oval 2"/>
          <p:cNvSpPr>
            <a:spLocks noChangeArrowheads="1"/>
          </p:cNvSpPr>
          <p:nvPr/>
        </p:nvSpPr>
        <p:spPr bwMode="auto">
          <a:xfrm>
            <a:off x="5295560" y="3884156"/>
            <a:ext cx="518173" cy="394853"/>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4" name="Oval 6"/>
          <p:cNvSpPr>
            <a:spLocks noChangeArrowheads="1"/>
          </p:cNvSpPr>
          <p:nvPr/>
        </p:nvSpPr>
        <p:spPr bwMode="auto">
          <a:xfrm>
            <a:off x="5886502" y="3860907"/>
            <a:ext cx="518173" cy="421517"/>
          </a:xfrm>
          <a:prstGeom prst="ellipse">
            <a:avLst/>
          </a:prstGeom>
          <a:solidFill>
            <a:srgbClr val="FF0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5" name="Oval 4"/>
          <p:cNvSpPr>
            <a:spLocks noChangeArrowheads="1"/>
          </p:cNvSpPr>
          <p:nvPr/>
        </p:nvSpPr>
        <p:spPr bwMode="auto">
          <a:xfrm>
            <a:off x="6453305" y="3888967"/>
            <a:ext cx="518173" cy="421517"/>
          </a:xfrm>
          <a:prstGeom prst="ellipse">
            <a:avLst/>
          </a:prstGeom>
          <a:solidFill>
            <a:srgbClr val="009999"/>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2</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6" name="Oval 8"/>
          <p:cNvSpPr>
            <a:spLocks noChangeArrowheads="1"/>
          </p:cNvSpPr>
          <p:nvPr/>
        </p:nvSpPr>
        <p:spPr bwMode="auto">
          <a:xfrm>
            <a:off x="7483511" y="392761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87" name="Oval 6"/>
          <p:cNvSpPr>
            <a:spLocks noChangeArrowheads="1"/>
          </p:cNvSpPr>
          <p:nvPr/>
        </p:nvSpPr>
        <p:spPr bwMode="auto">
          <a:xfrm>
            <a:off x="8049002" y="3925878"/>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2</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89" name="Oval 9"/>
          <p:cNvSpPr>
            <a:spLocks noChangeArrowheads="1"/>
          </p:cNvSpPr>
          <p:nvPr/>
        </p:nvSpPr>
        <p:spPr bwMode="auto">
          <a:xfrm>
            <a:off x="8622394" y="3910443"/>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solidFill>
                  <a:srgbClr val="DDDDDD"/>
                </a:solidFill>
                <a:latin typeface="Arial" panose="020B0604020202020204" pitchFamily="34" charset="0"/>
              </a:rPr>
              <a:t>1</a:t>
            </a:r>
            <a:endPar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endParaRPr>
          </a:p>
        </p:txBody>
      </p:sp>
      <p:sp>
        <p:nvSpPr>
          <p:cNvPr id="90" name="Oval 6"/>
          <p:cNvSpPr>
            <a:spLocks noChangeArrowheads="1"/>
          </p:cNvSpPr>
          <p:nvPr/>
        </p:nvSpPr>
        <p:spPr bwMode="auto">
          <a:xfrm>
            <a:off x="9173186" y="3906645"/>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2</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91" name="Line 22"/>
          <p:cNvSpPr>
            <a:spLocks noChangeShapeType="1"/>
          </p:cNvSpPr>
          <p:nvPr/>
        </p:nvSpPr>
        <p:spPr bwMode="auto">
          <a:xfrm>
            <a:off x="7746562" y="3167698"/>
            <a:ext cx="3622" cy="716458"/>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92" name="Line 22"/>
          <p:cNvSpPr>
            <a:spLocks noChangeShapeType="1"/>
          </p:cNvSpPr>
          <p:nvPr/>
        </p:nvSpPr>
        <p:spPr bwMode="auto">
          <a:xfrm>
            <a:off x="8405542" y="3167331"/>
            <a:ext cx="2133998" cy="776016"/>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93" name="Oval 8"/>
          <p:cNvSpPr>
            <a:spLocks noChangeArrowheads="1"/>
          </p:cNvSpPr>
          <p:nvPr/>
        </p:nvSpPr>
        <p:spPr bwMode="auto">
          <a:xfrm>
            <a:off x="11548126" y="3932901"/>
            <a:ext cx="518173" cy="421517"/>
          </a:xfrm>
          <a:prstGeom prst="ellipse">
            <a:avLst/>
          </a:prstGeom>
          <a:solidFill>
            <a:srgbClr val="0080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2</a:t>
            </a:r>
          </a:p>
        </p:txBody>
      </p:sp>
      <p:sp>
        <p:nvSpPr>
          <p:cNvPr id="94" name="Oval 6"/>
          <p:cNvSpPr>
            <a:spLocks noChangeArrowheads="1"/>
          </p:cNvSpPr>
          <p:nvPr/>
        </p:nvSpPr>
        <p:spPr bwMode="auto">
          <a:xfrm>
            <a:off x="9883475" y="3922966"/>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1</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95" name="Oval 6"/>
          <p:cNvSpPr>
            <a:spLocks noChangeArrowheads="1"/>
          </p:cNvSpPr>
          <p:nvPr/>
        </p:nvSpPr>
        <p:spPr bwMode="auto">
          <a:xfrm>
            <a:off x="10986822" y="3947370"/>
            <a:ext cx="518173" cy="421517"/>
          </a:xfrm>
          <a:prstGeom prst="ellipse">
            <a:avLst/>
          </a:prstGeom>
          <a:solidFill>
            <a:srgbClr val="FFFF0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kern="0" dirty="0">
                <a:latin typeface="Arial" panose="020B0604020202020204" pitchFamily="34" charset="0"/>
              </a:rPr>
              <a:t>1</a:t>
            </a:r>
            <a:endParaRPr kumimoji="0" lang="en-US" altLang="en-US" sz="1800" b="0" i="0" u="none" strike="noStrike" kern="0" cap="none" spc="0" normalizeH="0" baseline="0" noProof="0" dirty="0">
              <a:ln>
                <a:noFill/>
              </a:ln>
              <a:effectLst/>
              <a:uLnTx/>
              <a:uFillTx/>
              <a:latin typeface="Arial" panose="020B0604020202020204" pitchFamily="34" charset="0"/>
            </a:endParaRPr>
          </a:p>
        </p:txBody>
      </p:sp>
      <p:sp>
        <p:nvSpPr>
          <p:cNvPr id="96" name="Line 28"/>
          <p:cNvSpPr>
            <a:spLocks noChangeShapeType="1"/>
          </p:cNvSpPr>
          <p:nvPr/>
        </p:nvSpPr>
        <p:spPr bwMode="auto">
          <a:xfrm>
            <a:off x="10185158" y="3203880"/>
            <a:ext cx="11191" cy="74189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97" name="Line 25"/>
          <p:cNvSpPr>
            <a:spLocks noChangeShapeType="1"/>
          </p:cNvSpPr>
          <p:nvPr/>
        </p:nvSpPr>
        <p:spPr bwMode="auto">
          <a:xfrm flipH="1">
            <a:off x="3412465" y="2468589"/>
            <a:ext cx="16102" cy="476576"/>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98" name="Line 25"/>
          <p:cNvSpPr>
            <a:spLocks noChangeShapeType="1"/>
          </p:cNvSpPr>
          <p:nvPr/>
        </p:nvSpPr>
        <p:spPr bwMode="auto">
          <a:xfrm flipH="1">
            <a:off x="10894802" y="2421240"/>
            <a:ext cx="11517" cy="442310"/>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99" name="Line 25"/>
          <p:cNvSpPr>
            <a:spLocks noChangeShapeType="1"/>
          </p:cNvSpPr>
          <p:nvPr/>
        </p:nvSpPr>
        <p:spPr bwMode="auto">
          <a:xfrm>
            <a:off x="8570608" y="2373511"/>
            <a:ext cx="2818" cy="414787"/>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100" name="Line 25"/>
          <p:cNvSpPr>
            <a:spLocks noChangeShapeType="1"/>
          </p:cNvSpPr>
          <p:nvPr/>
        </p:nvSpPr>
        <p:spPr bwMode="auto">
          <a:xfrm flipH="1">
            <a:off x="5803192" y="2460823"/>
            <a:ext cx="9920" cy="390105"/>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101" name="Oval 3"/>
          <p:cNvSpPr>
            <a:spLocks noChangeArrowheads="1"/>
          </p:cNvSpPr>
          <p:nvPr/>
        </p:nvSpPr>
        <p:spPr bwMode="auto">
          <a:xfrm>
            <a:off x="2541107" y="4660859"/>
            <a:ext cx="1550749" cy="905159"/>
          </a:xfrm>
          <a:prstGeom prst="ellipse">
            <a:avLst/>
          </a:prstGeom>
          <a:solidFill>
            <a:schemeClr val="accent2"/>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mới</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1</a:t>
            </a:r>
          </a:p>
        </p:txBody>
      </p:sp>
      <p:sp>
        <p:nvSpPr>
          <p:cNvPr id="103" name="Oval 3"/>
          <p:cNvSpPr>
            <a:spLocks noChangeArrowheads="1"/>
          </p:cNvSpPr>
          <p:nvPr/>
        </p:nvSpPr>
        <p:spPr bwMode="auto">
          <a:xfrm>
            <a:off x="5111127" y="4664944"/>
            <a:ext cx="1550749" cy="905159"/>
          </a:xfrm>
          <a:prstGeom prst="ellipse">
            <a:avLst/>
          </a:prstGeom>
          <a:solidFill>
            <a:schemeClr val="accent1"/>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mới</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2</a:t>
            </a:r>
          </a:p>
        </p:txBody>
      </p:sp>
      <p:sp>
        <p:nvSpPr>
          <p:cNvPr id="104" name="Oval 3"/>
          <p:cNvSpPr>
            <a:spLocks noChangeArrowheads="1"/>
          </p:cNvSpPr>
          <p:nvPr/>
        </p:nvSpPr>
        <p:spPr bwMode="auto">
          <a:xfrm>
            <a:off x="10169779" y="4663215"/>
            <a:ext cx="1550749" cy="905159"/>
          </a:xfrm>
          <a:prstGeom prst="ellipse">
            <a:avLst/>
          </a:prstGeom>
          <a:solidFill>
            <a:srgbClr val="00206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mới</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4</a:t>
            </a:r>
          </a:p>
        </p:txBody>
      </p:sp>
      <p:sp>
        <p:nvSpPr>
          <p:cNvPr id="105" name="Oval 3"/>
          <p:cNvSpPr>
            <a:spLocks noChangeArrowheads="1"/>
          </p:cNvSpPr>
          <p:nvPr/>
        </p:nvSpPr>
        <p:spPr bwMode="auto">
          <a:xfrm>
            <a:off x="7780417" y="4664945"/>
            <a:ext cx="1550749" cy="905159"/>
          </a:xfrm>
          <a:prstGeom prst="ellipse">
            <a:avLst/>
          </a:prstGeom>
          <a:solidFill>
            <a:srgbClr val="7030A0"/>
          </a:solidFill>
          <a:ln w="57150">
            <a:solidFill>
              <a:schemeClr val="accent2">
                <a:lumMod val="60000"/>
                <a:lumOff val="40000"/>
              </a:schemeClr>
            </a:solidFill>
            <a:round/>
            <a:headEnd/>
            <a:tailEnd/>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Nhóm</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a:t>
            </a:r>
            <a:r>
              <a:rPr kumimoji="0" lang="en-US" altLang="en-US" sz="1800" b="0" i="0" u="none" strike="noStrike" kern="0" cap="none" spc="0" normalizeH="0" baseline="0" noProof="0" dirty="0" err="1">
                <a:ln>
                  <a:noFill/>
                </a:ln>
                <a:solidFill>
                  <a:srgbClr val="DDDDDD"/>
                </a:solidFill>
                <a:effectLst/>
                <a:uLnTx/>
                <a:uFillTx/>
                <a:latin typeface="Arial" panose="020B0604020202020204" pitchFamily="34" charset="0"/>
                <a:ea typeface="+mn-ea"/>
                <a:cs typeface="+mn-cs"/>
              </a:rPr>
              <a:t>mới</a:t>
            </a:r>
            <a:r>
              <a:rPr kumimoji="0" lang="en-US" altLang="en-US" sz="1800" b="0" i="0" u="none" strike="noStrike" kern="0" cap="none" spc="0" normalizeH="0" baseline="0" noProof="0" dirty="0">
                <a:ln>
                  <a:noFill/>
                </a:ln>
                <a:solidFill>
                  <a:srgbClr val="DDDDDD"/>
                </a:solidFill>
                <a:effectLst/>
                <a:uLnTx/>
                <a:uFillTx/>
                <a:latin typeface="Arial" panose="020B0604020202020204" pitchFamily="34" charset="0"/>
                <a:ea typeface="+mn-ea"/>
                <a:cs typeface="+mn-cs"/>
              </a:rPr>
              <a:t> 3</a:t>
            </a:r>
          </a:p>
        </p:txBody>
      </p:sp>
      <p:sp>
        <p:nvSpPr>
          <p:cNvPr id="106" name="Line 25"/>
          <p:cNvSpPr>
            <a:spLocks noChangeShapeType="1"/>
          </p:cNvSpPr>
          <p:nvPr/>
        </p:nvSpPr>
        <p:spPr bwMode="auto">
          <a:xfrm flipH="1" flipV="1">
            <a:off x="3356656" y="4146054"/>
            <a:ext cx="0" cy="514804"/>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107" name="Line 25"/>
          <p:cNvSpPr>
            <a:spLocks noChangeShapeType="1"/>
          </p:cNvSpPr>
          <p:nvPr/>
        </p:nvSpPr>
        <p:spPr bwMode="auto">
          <a:xfrm flipH="1" flipV="1">
            <a:off x="10954532" y="4184989"/>
            <a:ext cx="1" cy="45159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108" name="Line 25"/>
          <p:cNvSpPr>
            <a:spLocks noChangeShapeType="1"/>
          </p:cNvSpPr>
          <p:nvPr/>
        </p:nvSpPr>
        <p:spPr bwMode="auto">
          <a:xfrm flipH="1" flipV="1">
            <a:off x="8590104" y="4184989"/>
            <a:ext cx="1" cy="45159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
        <p:nvSpPr>
          <p:cNvPr id="109" name="Line 25"/>
          <p:cNvSpPr>
            <a:spLocks noChangeShapeType="1"/>
          </p:cNvSpPr>
          <p:nvPr/>
        </p:nvSpPr>
        <p:spPr bwMode="auto">
          <a:xfrm flipH="1" flipV="1">
            <a:off x="5830042" y="4184989"/>
            <a:ext cx="1" cy="451593"/>
          </a:xfrm>
          <a:prstGeom prst="line">
            <a:avLst/>
          </a:prstGeom>
          <a:noFill/>
          <a:ln w="57150">
            <a:solidFill>
              <a:schemeClr val="accent2">
                <a:lumMod val="60000"/>
                <a:lumOff val="40000"/>
              </a:schemeClr>
            </a:solidFill>
            <a:round/>
            <a:headEnd/>
            <a:tailEnd type="triangle" w="med" len="me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2400" b="0" i="0" u="none" strike="noStrike" kern="0" cap="none" spc="0" normalizeH="0" baseline="0" noProof="0">
              <a:ln>
                <a:noFill/>
              </a:ln>
              <a:solidFill>
                <a:srgbClr val="DDDDDD"/>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981794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22860"/>
            <a:ext cx="12192000" cy="112014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4000" b="1" dirty="0">
              <a:solidFill>
                <a:srgbClr val="002060"/>
              </a:solidFill>
              <a:latin typeface="Times New Roman" panose="02020603050405020304" pitchFamily="18" charset="0"/>
              <a:cs typeface="Times New Roman" panose="02020603050405020304" pitchFamily="18" charset="0"/>
            </a:endParaRPr>
          </a:p>
        </p:txBody>
      </p:sp>
      <p:sp>
        <p:nvSpPr>
          <p:cNvPr id="5" name="五角星 4"/>
          <p:cNvSpPr/>
          <p:nvPr/>
        </p:nvSpPr>
        <p:spPr>
          <a:xfrm rot="19903756">
            <a:off x="164366" y="54748"/>
            <a:ext cx="1055387" cy="1056365"/>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6" name="五角星 4"/>
          <p:cNvSpPr/>
          <p:nvPr/>
        </p:nvSpPr>
        <p:spPr>
          <a:xfrm rot="19903756">
            <a:off x="9757426" y="79745"/>
            <a:ext cx="1140057" cy="10877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7" name="五角星 5"/>
          <p:cNvSpPr/>
          <p:nvPr/>
        </p:nvSpPr>
        <p:spPr>
          <a:xfrm rot="21380687">
            <a:off x="10651446" y="860349"/>
            <a:ext cx="892440" cy="75865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8" name="五角星 5"/>
          <p:cNvSpPr/>
          <p:nvPr/>
        </p:nvSpPr>
        <p:spPr>
          <a:xfrm rot="21380687">
            <a:off x="11295815" y="1675236"/>
            <a:ext cx="610625" cy="61119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9" name="五角星 6"/>
          <p:cNvSpPr/>
          <p:nvPr/>
        </p:nvSpPr>
        <p:spPr>
          <a:xfrm rot="19938392">
            <a:off x="11590896" y="2506893"/>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cxnSp>
        <p:nvCxnSpPr>
          <p:cNvPr id="12" name="Straight Connector 11"/>
          <p:cNvCxnSpPr/>
          <p:nvPr/>
        </p:nvCxnSpPr>
        <p:spPr>
          <a:xfrm>
            <a:off x="6096000" y="1646680"/>
            <a:ext cx="0" cy="5211320"/>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227598" y="1977802"/>
            <a:ext cx="5730240" cy="3046988"/>
          </a:xfrm>
          <a:prstGeom prst="rect">
            <a:avLst/>
          </a:prstGeom>
          <a:ln>
            <a:solidFill>
              <a:schemeClr val="accent6">
                <a:lumMod val="50000"/>
              </a:schemeClr>
            </a:solidFill>
          </a:ln>
        </p:spPr>
        <p:txBody>
          <a:bodyPr wrap="square">
            <a:spAutoFit/>
          </a:bodyPr>
          <a:lstStyle/>
          <a:p>
            <a:r>
              <a:rPr lang="en-US" sz="2400" b="1" kern="100" dirty="0" err="1">
                <a:solidFill>
                  <a:srgbClr val="FF0000"/>
                </a:solidFill>
                <a:latin typeface="Times New Roman" panose="02020603050405020304" pitchFamily="18" charset="0"/>
                <a:ea typeface="SimSun" panose="02010600030101010101" pitchFamily="2" charset="-122"/>
                <a:cs typeface="Times New Roman" panose="02020603050405020304" pitchFamily="18" charset="0"/>
              </a:rPr>
              <a:t>Câu</a:t>
            </a:r>
            <a:r>
              <a:rPr lang="en-US" sz="2400" b="1" kern="100" dirty="0">
                <a:solidFill>
                  <a:srgbClr val="FF0000"/>
                </a:solidFill>
                <a:latin typeface="Times New Roman" panose="02020603050405020304" pitchFamily="18" charset="0"/>
                <a:ea typeface="SimSun" panose="02010600030101010101" pitchFamily="2" charset="-122"/>
                <a:cs typeface="Times New Roman" panose="02020603050405020304" pitchFamily="18" charset="0"/>
              </a:rPr>
              <a:t> 4: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ngắn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4-6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dụng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2 TPBL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TPBL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a:t>
            </a:r>
          </a:p>
        </p:txBody>
      </p:sp>
      <p:pic>
        <p:nvPicPr>
          <p:cNvPr id="15"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7422" y="5394960"/>
            <a:ext cx="1495251" cy="1463040"/>
          </a:xfrm>
          <a:prstGeom prst="rect">
            <a:avLst/>
          </a:prstGeom>
        </p:spPr>
      </p:pic>
      <p:sp>
        <p:nvSpPr>
          <p:cNvPr id="10" name="Rectangle 9"/>
          <p:cNvSpPr/>
          <p:nvPr/>
        </p:nvSpPr>
        <p:spPr>
          <a:xfrm>
            <a:off x="6096000" y="1372648"/>
            <a:ext cx="5966129" cy="5401479"/>
          </a:xfrm>
          <a:prstGeom prst="rect">
            <a:avLst/>
          </a:prstGeom>
          <a:solidFill>
            <a:schemeClr val="tx2">
              <a:lumMod val="20000"/>
              <a:lumOff val="80000"/>
            </a:schemeClr>
          </a:solidFill>
        </p:spPr>
        <p:txBody>
          <a:bodyPr wrap="square">
            <a:spAutoFit/>
          </a:bodyPr>
          <a:lstStyle/>
          <a:p>
            <a:pPr algn="just">
              <a:lnSpc>
                <a:spcPct val="115000"/>
              </a:lnSpc>
              <a:spcAft>
                <a:spcPts val="800"/>
              </a:spcAft>
            </a:pP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     </a:t>
            </a:r>
            <a:r>
              <a:rPr lang="vi-VN" sz="2000" dirty="0">
                <a:latin typeface="Times New Roman" panose="02020603050405020304" pitchFamily="18" charset="0"/>
                <a:cs typeface="Times New Roman" panose="02020603050405020304" pitchFamily="18" charset="0"/>
              </a:rPr>
              <a:t>Văn bản “</a:t>
            </a:r>
            <a:r>
              <a:rPr lang="vi-VN" sz="2000" i="1" dirty="0">
                <a:latin typeface="Times New Roman" panose="02020603050405020304" pitchFamily="18" charset="0"/>
                <a:cs typeface="Times New Roman" panose="02020603050405020304" pitchFamily="18" charset="0"/>
              </a:rPr>
              <a:t>Vẻ đẹp của bài thơ Tiếng gà trưa”</a:t>
            </a:r>
            <a:r>
              <a:rPr lang="vi-VN" sz="2000" dirty="0">
                <a:latin typeface="Times New Roman" panose="02020603050405020304" pitchFamily="18" charset="0"/>
                <a:cs typeface="Times New Roman" panose="02020603050405020304" pitchFamily="18" charset="0"/>
              </a:rPr>
              <a:t> là một văn bản nghị luận văn học đã phân tích những đặc sắc nghệ thuật và nội dung của bài thơ “</a:t>
            </a:r>
            <a:r>
              <a:rPr lang="vi-VN" sz="2000" i="1" dirty="0">
                <a:latin typeface="Times New Roman" panose="02020603050405020304" pitchFamily="18" charset="0"/>
                <a:cs typeface="Times New Roman" panose="02020603050405020304" pitchFamily="18" charset="0"/>
              </a:rPr>
              <a:t>Tiếng gà trưa”</a:t>
            </a:r>
            <a:r>
              <a:rPr lang="vi-VN" sz="2000" dirty="0">
                <a:latin typeface="Times New Roman" panose="02020603050405020304" pitchFamily="18" charset="0"/>
                <a:cs typeface="Times New Roman" panose="02020603050405020304" pitchFamily="18" charset="0"/>
              </a:rPr>
              <a:t>, giúp người đọc cảm nhận sâu sắc hơn về tác phẩm của nhà thơ Xuân Quỳnh. Tác giả của văn bản - Đinh Trọng Lạc</a:t>
            </a:r>
            <a:r>
              <a:rPr lang="en-US" sz="2000" dirty="0">
                <a:latin typeface="Times New Roman" panose="02020603050405020304" pitchFamily="18" charset="0"/>
                <a:cs typeface="Times New Roman" panose="02020603050405020304" pitchFamily="18" charset="0"/>
              </a:rPr>
              <a:t>,</a:t>
            </a:r>
            <a:r>
              <a:rPr lang="vi-VN" sz="2000" dirty="0">
                <a:latin typeface="Times New Roman" panose="02020603050405020304" pitchFamily="18" charset="0"/>
                <a:cs typeface="Times New Roman" panose="02020603050405020304" pitchFamily="18" charset="0"/>
              </a:rPr>
              <a:t> đã lần lượt phân tích nghệ thuật trong các khổ thơ. Sự ấn tượng của tôi dồn cả vào việc tác giả phân tích khổ thơ cuối. Ở khổ thơ cuối, anh chiến sĩ thốt lên tiếng gọi “</a:t>
            </a:r>
            <a:r>
              <a:rPr lang="vi-VN" sz="2000" i="1" dirty="0">
                <a:latin typeface="Times New Roman" panose="02020603050405020304" pitchFamily="18" charset="0"/>
                <a:cs typeface="Times New Roman" panose="02020603050405020304" pitchFamily="18" charset="0"/>
              </a:rPr>
              <a:t>Bà ơi”</a:t>
            </a:r>
            <a:r>
              <a:rPr lang="vi-VN" sz="2000" dirty="0">
                <a:latin typeface="Times New Roman" panose="02020603050405020304" pitchFamily="18" charset="0"/>
                <a:cs typeface="Times New Roman" panose="02020603050405020304" pitchFamily="18" charset="0"/>
              </a:rPr>
              <a:t> thật cảm động. Đó là tình cảm chất chứa lâu ngày nay được phát tiết. Việc Xuân Quỳnh để cho từ “</a:t>
            </a:r>
            <a:r>
              <a:rPr lang="vi-VN" sz="2000" i="1" dirty="0">
                <a:latin typeface="Times New Roman" panose="02020603050405020304" pitchFamily="18" charset="0"/>
                <a:cs typeface="Times New Roman" panose="02020603050405020304" pitchFamily="18" charset="0"/>
              </a:rPr>
              <a:t>Vì” </a:t>
            </a:r>
            <a:r>
              <a:rPr lang="vi-VN" sz="2000" dirty="0">
                <a:latin typeface="Times New Roman" panose="02020603050405020304" pitchFamily="18" charset="0"/>
                <a:cs typeface="Times New Roman" panose="02020603050405020304" pitchFamily="18" charset="0"/>
              </a:rPr>
              <a:t>ở đầu các dòng thơ lặp lại nhiều lần đã góp phần biểu hiện ý chí chiến đấu mạnh mẽ của người cháu - chiến sĩ. Đó là vì Tổ quốc, vì nhân dân mà trong đó bao gồm cả những người thân yêu trong gia đình, mà sâu sắc nhất là người bà với biết bao kỉ niệm tuổi thơ êm đẹp.</a:t>
            </a:r>
            <a:endParaRPr lang="en-US" sz="2000" dirty="0">
              <a:latin typeface="Times New Roman" panose="02020603050405020304" pitchFamily="18" charset="0"/>
              <a:cs typeface="Times New Roman" panose="02020603050405020304" pitchFamily="18" charset="0"/>
            </a:endParaRPr>
          </a:p>
        </p:txBody>
      </p:sp>
      <p:sp>
        <p:nvSpPr>
          <p:cNvPr id="16" name="Rounded Rectangle 15"/>
          <p:cNvSpPr/>
          <p:nvPr/>
        </p:nvSpPr>
        <p:spPr>
          <a:xfrm>
            <a:off x="4612130" y="156589"/>
            <a:ext cx="3056153" cy="734157"/>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LUYỆN TẬP</a:t>
            </a:r>
            <a:endParaRPr lang="en-US" sz="2800" dirty="0">
              <a:latin typeface="Times New Roman" panose="02020603050405020304" pitchFamily="18" charset="0"/>
              <a:cs typeface="Times New Roman" panose="02020603050405020304" pitchFamily="18" charset="0"/>
            </a:endParaRPr>
          </a:p>
        </p:txBody>
      </p:sp>
      <p:sp>
        <p:nvSpPr>
          <p:cNvPr id="17" name="TextBox 16"/>
          <p:cNvSpPr txBox="1"/>
          <p:nvPr/>
        </p:nvSpPr>
        <p:spPr>
          <a:xfrm>
            <a:off x="2049602" y="1407092"/>
            <a:ext cx="2086232" cy="461665"/>
          </a:xfrm>
          <a:prstGeom prst="rect">
            <a:avLst/>
          </a:prstGeom>
          <a:noFill/>
        </p:spPr>
        <p:txBody>
          <a:bodyPr wrap="square" rtlCol="0">
            <a:spAutoFit/>
          </a:bodyPr>
          <a:lstStyle/>
          <a:p>
            <a:r>
              <a:rPr lang="en-US" sz="2400" b="1" dirty="0">
                <a:solidFill>
                  <a:srgbClr val="002060"/>
                </a:solidFill>
                <a:latin typeface="Times New Roman" panose="02020603050405020304" pitchFamily="18" charset="0"/>
                <a:cs typeface="Times New Roman" panose="02020603050405020304" pitchFamily="18" charset="0"/>
              </a:rPr>
              <a:t>VẬN DỤNG</a:t>
            </a:r>
          </a:p>
        </p:txBody>
      </p:sp>
    </p:spTree>
    <p:extLst>
      <p:ext uri="{BB962C8B-B14F-4D97-AF65-F5344CB8AC3E}">
        <p14:creationId xmlns:p14="http://schemas.microsoft.com/office/powerpoint/2010/main" val="351550433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779228" y="1844703"/>
            <a:ext cx="8606293" cy="3116911"/>
          </a:xfrm>
          <a:prstGeom prst="round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accent5">
                    <a:lumMod val="50000"/>
                  </a:schemeClr>
                </a:solidFill>
                <a:latin typeface="Times New Roman" panose="02020603050405020304" pitchFamily="18" charset="0"/>
                <a:cs typeface="Times New Roman" panose="02020603050405020304" pitchFamily="18" charset="0"/>
              </a:rPr>
              <a:t>DẶN DÒ VỀ NHÀ:</a:t>
            </a:r>
          </a:p>
          <a:p>
            <a:r>
              <a:rPr lang="nl-NL" dirty="0">
                <a:solidFill>
                  <a:schemeClr val="tx1"/>
                </a:solidFill>
              </a:rPr>
              <a:t>- Ôn tập lại kiến thức về các thành phần biệt lập trong câu</a:t>
            </a:r>
            <a:endParaRPr lang="en-US" dirty="0">
              <a:solidFill>
                <a:schemeClr val="tx1"/>
              </a:solidFill>
            </a:endParaRPr>
          </a:p>
          <a:p>
            <a:r>
              <a:rPr lang="nl-NL" dirty="0">
                <a:solidFill>
                  <a:schemeClr val="tx1"/>
                </a:solidFill>
              </a:rPr>
              <a:t>- Hoàn thiện các bài tập trong phần luyện tập và vận dụng vào vở.</a:t>
            </a:r>
            <a:r>
              <a:rPr lang="en-US" dirty="0">
                <a:solidFill>
                  <a:schemeClr val="tx1"/>
                </a:solidFill>
              </a:rPr>
              <a:t> </a:t>
            </a:r>
          </a:p>
          <a:p>
            <a:r>
              <a:rPr lang="nl-NL" dirty="0">
                <a:solidFill>
                  <a:schemeClr val="tx1"/>
                </a:solidFill>
              </a:rPr>
              <a:t>- Chuẩn bị bài THĐH:  </a:t>
            </a:r>
            <a:r>
              <a:rPr lang="nl-NL" i="1" dirty="0">
                <a:solidFill>
                  <a:schemeClr val="tx1"/>
                </a:solidFill>
              </a:rPr>
              <a:t>Nắng mới, áo đỏ và nét cười đen nhánh.</a:t>
            </a:r>
            <a:endParaRPr lang="en-US" dirty="0">
              <a:solidFill>
                <a:schemeClr val="tx1"/>
              </a:solidFill>
            </a:endParaRPr>
          </a:p>
          <a:p>
            <a:r>
              <a:rPr lang="en-US" dirty="0">
                <a:solidFill>
                  <a:schemeClr val="tx1"/>
                </a:solidFill>
              </a:rPr>
              <a:t>- </a:t>
            </a:r>
            <a:r>
              <a:rPr lang="en-US" dirty="0" err="1">
                <a:solidFill>
                  <a:schemeClr val="tx1"/>
                </a:solidFill>
              </a:rPr>
              <a:t>Đọc</a:t>
            </a:r>
            <a:r>
              <a:rPr lang="en-US" dirty="0">
                <a:solidFill>
                  <a:schemeClr val="tx1"/>
                </a:solidFill>
              </a:rPr>
              <a:t> </a:t>
            </a:r>
            <a:r>
              <a:rPr lang="en-US" dirty="0" err="1">
                <a:solidFill>
                  <a:schemeClr val="tx1"/>
                </a:solidFill>
              </a:rPr>
              <a:t>kĩ</a:t>
            </a:r>
            <a:r>
              <a:rPr lang="en-US" dirty="0">
                <a:solidFill>
                  <a:schemeClr val="tx1"/>
                </a:solidFill>
              </a:rPr>
              <a:t> </a:t>
            </a:r>
            <a:r>
              <a:rPr lang="en-US" dirty="0" err="1">
                <a:solidFill>
                  <a:schemeClr val="tx1"/>
                </a:solidFill>
              </a:rPr>
              <a:t>văn</a:t>
            </a:r>
            <a:r>
              <a:rPr lang="en-US" dirty="0">
                <a:solidFill>
                  <a:schemeClr val="tx1"/>
                </a:solidFill>
              </a:rPr>
              <a:t> </a:t>
            </a:r>
            <a:r>
              <a:rPr lang="en-US" dirty="0" err="1">
                <a:solidFill>
                  <a:schemeClr val="tx1"/>
                </a:solidFill>
              </a:rPr>
              <a:t>bản</a:t>
            </a:r>
            <a:r>
              <a:rPr lang="en-US" dirty="0">
                <a:solidFill>
                  <a:schemeClr val="tx1"/>
                </a:solidFill>
              </a:rPr>
              <a:t>, </a:t>
            </a:r>
            <a:r>
              <a:rPr lang="en-US" dirty="0" err="1">
                <a:solidFill>
                  <a:schemeClr val="tx1"/>
                </a:solidFill>
              </a:rPr>
              <a:t>tìm</a:t>
            </a:r>
            <a:r>
              <a:rPr lang="en-US" dirty="0">
                <a:solidFill>
                  <a:schemeClr val="tx1"/>
                </a:solidFill>
              </a:rPr>
              <a:t> </a:t>
            </a:r>
            <a:r>
              <a:rPr lang="en-US" dirty="0" err="1">
                <a:solidFill>
                  <a:schemeClr val="tx1"/>
                </a:solidFill>
              </a:rPr>
              <a:t>hiểu</a:t>
            </a:r>
            <a:r>
              <a:rPr lang="en-US" dirty="0">
                <a:solidFill>
                  <a:schemeClr val="tx1"/>
                </a:solidFill>
              </a:rPr>
              <a:t> </a:t>
            </a:r>
            <a:r>
              <a:rPr lang="en-US" dirty="0" err="1">
                <a:solidFill>
                  <a:schemeClr val="tx1"/>
                </a:solidFill>
              </a:rPr>
              <a:t>thêm</a:t>
            </a:r>
            <a:r>
              <a:rPr lang="en-US" dirty="0">
                <a:solidFill>
                  <a:schemeClr val="tx1"/>
                </a:solidFill>
              </a:rPr>
              <a:t> </a:t>
            </a:r>
            <a:r>
              <a:rPr lang="en-US" dirty="0" err="1">
                <a:solidFill>
                  <a:schemeClr val="tx1"/>
                </a:solidFill>
              </a:rPr>
              <a:t>những</a:t>
            </a:r>
            <a:r>
              <a:rPr lang="en-US" dirty="0">
                <a:solidFill>
                  <a:schemeClr val="tx1"/>
                </a:solidFill>
              </a:rPr>
              <a:t> VBNL </a:t>
            </a:r>
            <a:r>
              <a:rPr lang="en-US" dirty="0" err="1">
                <a:solidFill>
                  <a:schemeClr val="tx1"/>
                </a:solidFill>
              </a:rPr>
              <a:t>viết</a:t>
            </a:r>
            <a:r>
              <a:rPr lang="en-US" dirty="0">
                <a:solidFill>
                  <a:schemeClr val="tx1"/>
                </a:solidFill>
              </a:rPr>
              <a:t> </a:t>
            </a:r>
            <a:r>
              <a:rPr lang="en-US" dirty="0" err="1">
                <a:solidFill>
                  <a:schemeClr val="tx1"/>
                </a:solidFill>
              </a:rPr>
              <a:t>về</a:t>
            </a:r>
            <a:r>
              <a:rPr lang="en-US" dirty="0">
                <a:solidFill>
                  <a:schemeClr val="tx1"/>
                </a:solidFill>
              </a:rPr>
              <a:t> </a:t>
            </a:r>
            <a:r>
              <a:rPr lang="en-US" dirty="0" err="1">
                <a:solidFill>
                  <a:schemeClr val="tx1"/>
                </a:solidFill>
              </a:rPr>
              <a:t>tp</a:t>
            </a:r>
            <a:r>
              <a:rPr lang="en-US" dirty="0">
                <a:solidFill>
                  <a:schemeClr val="tx1"/>
                </a:solidFill>
              </a:rPr>
              <a:t> “</a:t>
            </a:r>
            <a:r>
              <a:rPr lang="en-US" dirty="0" err="1">
                <a:solidFill>
                  <a:schemeClr val="tx1"/>
                </a:solidFill>
              </a:rPr>
              <a:t>Nắng</a:t>
            </a:r>
            <a:r>
              <a:rPr lang="en-US" dirty="0">
                <a:solidFill>
                  <a:schemeClr val="tx1"/>
                </a:solidFill>
              </a:rPr>
              <a:t> </a:t>
            </a:r>
            <a:r>
              <a:rPr lang="en-US" dirty="0" err="1">
                <a:solidFill>
                  <a:schemeClr val="tx1"/>
                </a:solidFill>
              </a:rPr>
              <a:t>mới</a:t>
            </a:r>
            <a:r>
              <a:rPr lang="en-US" dirty="0">
                <a:solidFill>
                  <a:schemeClr val="tx1"/>
                </a:solidFill>
              </a:rPr>
              <a:t>” </a:t>
            </a:r>
            <a:r>
              <a:rPr lang="en-US" dirty="0" err="1">
                <a:solidFill>
                  <a:schemeClr val="tx1"/>
                </a:solidFill>
              </a:rPr>
              <a:t>của</a:t>
            </a:r>
            <a:r>
              <a:rPr lang="en-US" dirty="0">
                <a:solidFill>
                  <a:schemeClr val="tx1"/>
                </a:solidFill>
              </a:rPr>
              <a:t> </a:t>
            </a:r>
            <a:r>
              <a:rPr lang="en-US" dirty="0" err="1">
                <a:solidFill>
                  <a:schemeClr val="tx1"/>
                </a:solidFill>
              </a:rPr>
              <a:t>Lưu</a:t>
            </a:r>
            <a:r>
              <a:rPr lang="en-US" dirty="0">
                <a:solidFill>
                  <a:schemeClr val="tx1"/>
                </a:solidFill>
              </a:rPr>
              <a:t> </a:t>
            </a:r>
            <a:r>
              <a:rPr lang="en-US" dirty="0" err="1">
                <a:solidFill>
                  <a:schemeClr val="tx1"/>
                </a:solidFill>
              </a:rPr>
              <a:t>Trọng</a:t>
            </a:r>
            <a:r>
              <a:rPr lang="en-US" dirty="0">
                <a:solidFill>
                  <a:schemeClr val="tx1"/>
                </a:solidFill>
              </a:rPr>
              <a:t> </a:t>
            </a:r>
            <a:r>
              <a:rPr lang="en-US" dirty="0" err="1">
                <a:solidFill>
                  <a:schemeClr val="tx1"/>
                </a:solidFill>
              </a:rPr>
              <a:t>Lư</a:t>
            </a:r>
            <a:r>
              <a:rPr lang="en-US" dirty="0">
                <a:solidFill>
                  <a:schemeClr val="tx1"/>
                </a:solidFill>
              </a:rPr>
              <a:t>.</a:t>
            </a:r>
          </a:p>
          <a:p>
            <a:r>
              <a:rPr lang="en-US" dirty="0">
                <a:solidFill>
                  <a:schemeClr val="tx1"/>
                </a:solidFill>
              </a:rPr>
              <a:t> - </a:t>
            </a:r>
            <a:r>
              <a:rPr lang="en-US" dirty="0" err="1">
                <a:solidFill>
                  <a:schemeClr val="tx1"/>
                </a:solidFill>
              </a:rPr>
              <a:t>Vận</a:t>
            </a:r>
            <a:r>
              <a:rPr lang="en-US" dirty="0">
                <a:solidFill>
                  <a:schemeClr val="tx1"/>
                </a:solidFill>
              </a:rPr>
              <a:t> </a:t>
            </a:r>
            <a:r>
              <a:rPr lang="en-US" dirty="0" err="1">
                <a:solidFill>
                  <a:schemeClr val="tx1"/>
                </a:solidFill>
              </a:rPr>
              <a:t>dụng</a:t>
            </a:r>
            <a:r>
              <a:rPr lang="en-US" dirty="0">
                <a:solidFill>
                  <a:schemeClr val="tx1"/>
                </a:solidFill>
              </a:rPr>
              <a:t> </a:t>
            </a:r>
            <a:r>
              <a:rPr lang="en-US" dirty="0" err="1">
                <a:solidFill>
                  <a:schemeClr val="tx1"/>
                </a:solidFill>
              </a:rPr>
              <a:t>những</a:t>
            </a:r>
            <a:r>
              <a:rPr lang="en-US" dirty="0">
                <a:solidFill>
                  <a:schemeClr val="tx1"/>
                </a:solidFill>
              </a:rPr>
              <a:t> tri </a:t>
            </a:r>
            <a:r>
              <a:rPr lang="en-US" dirty="0" err="1">
                <a:solidFill>
                  <a:schemeClr val="tx1"/>
                </a:solidFill>
              </a:rPr>
              <a:t>thức</a:t>
            </a:r>
            <a:r>
              <a:rPr lang="en-US" dirty="0">
                <a:solidFill>
                  <a:schemeClr val="tx1"/>
                </a:solidFill>
              </a:rPr>
              <a:t> </a:t>
            </a:r>
            <a:r>
              <a:rPr lang="en-US" dirty="0" err="1">
                <a:solidFill>
                  <a:schemeClr val="tx1"/>
                </a:solidFill>
              </a:rPr>
              <a:t>đã</a:t>
            </a:r>
            <a:r>
              <a:rPr lang="en-US" dirty="0">
                <a:solidFill>
                  <a:schemeClr val="tx1"/>
                </a:solidFill>
              </a:rPr>
              <a:t> </a:t>
            </a:r>
            <a:r>
              <a:rPr lang="en-US" dirty="0" err="1">
                <a:solidFill>
                  <a:schemeClr val="tx1"/>
                </a:solidFill>
              </a:rPr>
              <a:t>có</a:t>
            </a:r>
            <a:r>
              <a:rPr lang="en-US" dirty="0">
                <a:solidFill>
                  <a:schemeClr val="tx1"/>
                </a:solidFill>
              </a:rPr>
              <a:t> </a:t>
            </a:r>
            <a:r>
              <a:rPr lang="en-US" dirty="0" err="1">
                <a:solidFill>
                  <a:schemeClr val="tx1"/>
                </a:solidFill>
              </a:rPr>
              <a:t>sau</a:t>
            </a:r>
            <a:r>
              <a:rPr lang="en-US" dirty="0">
                <a:solidFill>
                  <a:schemeClr val="tx1"/>
                </a:solidFill>
              </a:rPr>
              <a:t> </a:t>
            </a:r>
            <a:r>
              <a:rPr lang="en-US" dirty="0" err="1">
                <a:solidFill>
                  <a:schemeClr val="tx1"/>
                </a:solidFill>
              </a:rPr>
              <a:t>khi</a:t>
            </a:r>
            <a:r>
              <a:rPr lang="en-US" dirty="0">
                <a:solidFill>
                  <a:schemeClr val="tx1"/>
                </a:solidFill>
              </a:rPr>
              <a:t> </a:t>
            </a:r>
            <a:r>
              <a:rPr lang="en-US" dirty="0" err="1">
                <a:solidFill>
                  <a:schemeClr val="tx1"/>
                </a:solidFill>
              </a:rPr>
              <a:t>học</a:t>
            </a:r>
            <a:r>
              <a:rPr lang="en-US" dirty="0">
                <a:solidFill>
                  <a:schemeClr val="tx1"/>
                </a:solidFill>
              </a:rPr>
              <a:t> </a:t>
            </a:r>
            <a:r>
              <a:rPr lang="en-US" dirty="0" err="1">
                <a:solidFill>
                  <a:schemeClr val="tx1"/>
                </a:solidFill>
              </a:rPr>
              <a:t>bài</a:t>
            </a:r>
            <a:r>
              <a:rPr lang="en-US" dirty="0">
                <a:solidFill>
                  <a:schemeClr val="tx1"/>
                </a:solidFill>
              </a:rPr>
              <a:t> </a:t>
            </a:r>
            <a:r>
              <a:rPr lang="en-US" dirty="0" err="1">
                <a:solidFill>
                  <a:schemeClr val="tx1"/>
                </a:solidFill>
              </a:rPr>
              <a:t>thơ</a:t>
            </a:r>
            <a:r>
              <a:rPr lang="en-US" dirty="0">
                <a:solidFill>
                  <a:schemeClr val="tx1"/>
                </a:solidFill>
              </a:rPr>
              <a:t> “</a:t>
            </a:r>
            <a:r>
              <a:rPr lang="en-US" dirty="0" err="1">
                <a:solidFill>
                  <a:schemeClr val="tx1"/>
                </a:solidFill>
              </a:rPr>
              <a:t>Nắng</a:t>
            </a:r>
            <a:r>
              <a:rPr lang="en-US" dirty="0">
                <a:solidFill>
                  <a:schemeClr val="tx1"/>
                </a:solidFill>
              </a:rPr>
              <a:t> </a:t>
            </a:r>
            <a:r>
              <a:rPr lang="en-US" dirty="0" err="1">
                <a:solidFill>
                  <a:schemeClr val="tx1"/>
                </a:solidFill>
              </a:rPr>
              <a:t>mới</a:t>
            </a:r>
            <a:r>
              <a:rPr lang="en-US" dirty="0">
                <a:solidFill>
                  <a:schemeClr val="tx1"/>
                </a:solidFill>
              </a:rPr>
              <a:t>” (</a:t>
            </a:r>
            <a:r>
              <a:rPr lang="en-US" dirty="0" err="1">
                <a:solidFill>
                  <a:schemeClr val="tx1"/>
                </a:solidFill>
              </a:rPr>
              <a:t>Bài</a:t>
            </a:r>
            <a:r>
              <a:rPr lang="en-US" dirty="0">
                <a:solidFill>
                  <a:schemeClr val="tx1"/>
                </a:solidFill>
              </a:rPr>
              <a:t> 2 – NV 8, </a:t>
            </a:r>
            <a:r>
              <a:rPr lang="en-US" dirty="0" err="1">
                <a:solidFill>
                  <a:schemeClr val="tx1"/>
                </a:solidFill>
              </a:rPr>
              <a:t>tập</a:t>
            </a:r>
            <a:r>
              <a:rPr lang="en-US" dirty="0">
                <a:solidFill>
                  <a:schemeClr val="tx1"/>
                </a:solidFill>
              </a:rPr>
              <a:t> 1) </a:t>
            </a:r>
            <a:r>
              <a:rPr lang="en-US" dirty="0" err="1">
                <a:solidFill>
                  <a:schemeClr val="tx1"/>
                </a:solidFill>
              </a:rPr>
              <a:t>để</a:t>
            </a:r>
            <a:r>
              <a:rPr lang="en-US" dirty="0">
                <a:solidFill>
                  <a:schemeClr val="tx1"/>
                </a:solidFill>
              </a:rPr>
              <a:t> </a:t>
            </a:r>
            <a:r>
              <a:rPr lang="en-US" dirty="0" err="1">
                <a:solidFill>
                  <a:schemeClr val="tx1"/>
                </a:solidFill>
              </a:rPr>
              <a:t>hiểu</a:t>
            </a:r>
            <a:r>
              <a:rPr lang="en-US" dirty="0">
                <a:solidFill>
                  <a:schemeClr val="tx1"/>
                </a:solidFill>
              </a:rPr>
              <a:t> </a:t>
            </a:r>
            <a:r>
              <a:rPr lang="en-US" dirty="0" err="1">
                <a:solidFill>
                  <a:schemeClr val="tx1"/>
                </a:solidFill>
              </a:rPr>
              <a:t>thêm</a:t>
            </a:r>
            <a:r>
              <a:rPr lang="en-US" dirty="0">
                <a:solidFill>
                  <a:schemeClr val="tx1"/>
                </a:solidFill>
              </a:rPr>
              <a:t> </a:t>
            </a:r>
            <a:r>
              <a:rPr lang="en-US" dirty="0" err="1">
                <a:solidFill>
                  <a:schemeClr val="tx1"/>
                </a:solidFill>
              </a:rPr>
              <a:t>về</a:t>
            </a:r>
            <a:r>
              <a:rPr lang="en-US" dirty="0">
                <a:solidFill>
                  <a:schemeClr val="tx1"/>
                </a:solidFill>
              </a:rPr>
              <a:t> </a:t>
            </a:r>
            <a:r>
              <a:rPr lang="en-US" dirty="0" err="1">
                <a:solidFill>
                  <a:schemeClr val="tx1"/>
                </a:solidFill>
              </a:rPr>
              <a:t>nội</a:t>
            </a:r>
            <a:r>
              <a:rPr lang="en-US" dirty="0">
                <a:solidFill>
                  <a:schemeClr val="tx1"/>
                </a:solidFill>
              </a:rPr>
              <a:t> dung </a:t>
            </a:r>
            <a:r>
              <a:rPr lang="en-US" dirty="0" err="1">
                <a:solidFill>
                  <a:schemeClr val="tx1"/>
                </a:solidFill>
              </a:rPr>
              <a:t>của</a:t>
            </a:r>
            <a:r>
              <a:rPr lang="en-US" dirty="0">
                <a:solidFill>
                  <a:schemeClr val="tx1"/>
                </a:solidFill>
              </a:rPr>
              <a:t> VBNL </a:t>
            </a:r>
            <a:r>
              <a:rPr lang="en-US" dirty="0" err="1">
                <a:solidFill>
                  <a:schemeClr val="tx1"/>
                </a:solidFill>
              </a:rPr>
              <a:t>này</a:t>
            </a:r>
            <a:r>
              <a:rPr lang="en-US" dirty="0">
                <a:solidFill>
                  <a:schemeClr val="tx1"/>
                </a:solidFill>
              </a:rPr>
              <a:t>.</a:t>
            </a:r>
          </a:p>
          <a:p>
            <a:pPr marL="285750" indent="-285750">
              <a:buFontTx/>
              <a:buChar char="-"/>
            </a:pPr>
            <a:r>
              <a:rPr lang="en-US" dirty="0" err="1">
                <a:solidFill>
                  <a:schemeClr val="tx1"/>
                </a:solidFill>
              </a:rPr>
              <a:t>Trả</a:t>
            </a:r>
            <a:r>
              <a:rPr lang="en-US" dirty="0">
                <a:solidFill>
                  <a:schemeClr val="tx1"/>
                </a:solidFill>
              </a:rPr>
              <a:t> </a:t>
            </a:r>
            <a:r>
              <a:rPr lang="en-US" dirty="0" err="1">
                <a:solidFill>
                  <a:schemeClr val="tx1"/>
                </a:solidFill>
              </a:rPr>
              <a:t>lời</a:t>
            </a:r>
            <a:r>
              <a:rPr lang="en-US" dirty="0">
                <a:solidFill>
                  <a:schemeClr val="tx1"/>
                </a:solidFill>
              </a:rPr>
              <a:t> </a:t>
            </a:r>
            <a:r>
              <a:rPr lang="en-US" dirty="0" err="1">
                <a:solidFill>
                  <a:schemeClr val="tx1"/>
                </a:solidFill>
              </a:rPr>
              <a:t>các</a:t>
            </a:r>
            <a:r>
              <a:rPr lang="en-US" dirty="0">
                <a:solidFill>
                  <a:schemeClr val="tx1"/>
                </a:solidFill>
              </a:rPr>
              <a:t> </a:t>
            </a:r>
            <a:r>
              <a:rPr lang="en-US" dirty="0" err="1">
                <a:solidFill>
                  <a:schemeClr val="tx1"/>
                </a:solidFill>
              </a:rPr>
              <a:t>câu</a:t>
            </a:r>
            <a:r>
              <a:rPr lang="en-US" dirty="0">
                <a:solidFill>
                  <a:schemeClr val="tx1"/>
                </a:solidFill>
              </a:rPr>
              <a:t> </a:t>
            </a:r>
            <a:r>
              <a:rPr lang="en-US" dirty="0" err="1">
                <a:solidFill>
                  <a:schemeClr val="tx1"/>
                </a:solidFill>
              </a:rPr>
              <a:t>hỏi</a:t>
            </a:r>
            <a:r>
              <a:rPr lang="en-US" dirty="0">
                <a:solidFill>
                  <a:schemeClr val="tx1"/>
                </a:solidFill>
              </a:rPr>
              <a:t> </a:t>
            </a:r>
            <a:r>
              <a:rPr lang="en-US" dirty="0" err="1">
                <a:solidFill>
                  <a:schemeClr val="tx1"/>
                </a:solidFill>
              </a:rPr>
              <a:t>bên</a:t>
            </a:r>
            <a:r>
              <a:rPr lang="en-US" dirty="0">
                <a:solidFill>
                  <a:schemeClr val="tx1"/>
                </a:solidFill>
              </a:rPr>
              <a:t> </a:t>
            </a:r>
            <a:r>
              <a:rPr lang="en-US" dirty="0" err="1">
                <a:solidFill>
                  <a:schemeClr val="tx1"/>
                </a:solidFill>
              </a:rPr>
              <a:t>cạnh</a:t>
            </a:r>
            <a:r>
              <a:rPr lang="en-US" dirty="0">
                <a:solidFill>
                  <a:schemeClr val="tx1"/>
                </a:solidFill>
              </a:rPr>
              <a:t> </a:t>
            </a:r>
            <a:r>
              <a:rPr lang="en-US" dirty="0" err="1">
                <a:solidFill>
                  <a:schemeClr val="tx1"/>
                </a:solidFill>
              </a:rPr>
              <a:t>mỗi</a:t>
            </a:r>
            <a:r>
              <a:rPr lang="en-US" dirty="0">
                <a:solidFill>
                  <a:schemeClr val="tx1"/>
                </a:solidFill>
              </a:rPr>
              <a:t> </a:t>
            </a:r>
            <a:r>
              <a:rPr lang="en-US" dirty="0" err="1">
                <a:solidFill>
                  <a:schemeClr val="tx1"/>
                </a:solidFill>
              </a:rPr>
              <a:t>phần</a:t>
            </a:r>
            <a:r>
              <a:rPr lang="en-US" dirty="0">
                <a:solidFill>
                  <a:schemeClr val="tx1"/>
                </a:solidFill>
              </a:rPr>
              <a:t> </a:t>
            </a:r>
            <a:r>
              <a:rPr lang="en-US" dirty="0" err="1">
                <a:solidFill>
                  <a:schemeClr val="tx1"/>
                </a:solidFill>
              </a:rPr>
              <a:t>nhỏ</a:t>
            </a:r>
            <a:r>
              <a:rPr lang="en-US" dirty="0">
                <a:solidFill>
                  <a:schemeClr val="tx1"/>
                </a:solidFill>
              </a:rPr>
              <a:t> </a:t>
            </a:r>
            <a:r>
              <a:rPr lang="en-US" dirty="0" err="1">
                <a:solidFill>
                  <a:schemeClr val="tx1"/>
                </a:solidFill>
              </a:rPr>
              <a:t>và</a:t>
            </a:r>
            <a:r>
              <a:rPr lang="en-US" dirty="0">
                <a:solidFill>
                  <a:schemeClr val="tx1"/>
                </a:solidFill>
              </a:rPr>
              <a:t> </a:t>
            </a:r>
            <a:r>
              <a:rPr lang="en-US" dirty="0" err="1">
                <a:solidFill>
                  <a:schemeClr val="tx1"/>
                </a:solidFill>
              </a:rPr>
              <a:t>các</a:t>
            </a:r>
            <a:r>
              <a:rPr lang="en-US" dirty="0">
                <a:solidFill>
                  <a:schemeClr val="tx1"/>
                </a:solidFill>
              </a:rPr>
              <a:t> </a:t>
            </a:r>
            <a:r>
              <a:rPr lang="en-US" dirty="0" err="1">
                <a:solidFill>
                  <a:schemeClr val="tx1"/>
                </a:solidFill>
              </a:rPr>
              <a:t>câu</a:t>
            </a:r>
            <a:r>
              <a:rPr lang="en-US" dirty="0">
                <a:solidFill>
                  <a:schemeClr val="tx1"/>
                </a:solidFill>
              </a:rPr>
              <a:t> </a:t>
            </a:r>
            <a:r>
              <a:rPr lang="en-US" dirty="0" err="1">
                <a:solidFill>
                  <a:schemeClr val="tx1"/>
                </a:solidFill>
              </a:rPr>
              <a:t>hỏi</a:t>
            </a:r>
            <a:r>
              <a:rPr lang="en-US" dirty="0">
                <a:solidFill>
                  <a:schemeClr val="tx1"/>
                </a:solidFill>
              </a:rPr>
              <a:t> </a:t>
            </a:r>
            <a:r>
              <a:rPr lang="en-US" dirty="0" err="1">
                <a:solidFill>
                  <a:schemeClr val="tx1"/>
                </a:solidFill>
              </a:rPr>
              <a:t>cuối</a:t>
            </a:r>
            <a:r>
              <a:rPr lang="en-US" dirty="0">
                <a:solidFill>
                  <a:schemeClr val="tx1"/>
                </a:solidFill>
              </a:rPr>
              <a:t> VB.</a:t>
            </a:r>
            <a:r>
              <a:rPr lang="nl-NL" dirty="0">
                <a:solidFill>
                  <a:schemeClr val="tx1"/>
                </a:solidFill>
              </a:rPr>
              <a:t> </a:t>
            </a:r>
          </a:p>
        </p:txBody>
      </p:sp>
      <p:pic>
        <p:nvPicPr>
          <p:cNvPr id="5" name="Picture 4"/>
          <p:cNvPicPr>
            <a:picLocks noChangeAspect="1"/>
          </p:cNvPicPr>
          <p:nvPr/>
        </p:nvPicPr>
        <p:blipFill>
          <a:blip r:embed="rId2"/>
          <a:stretch>
            <a:fillRect/>
          </a:stretch>
        </p:blipFill>
        <p:spPr>
          <a:xfrm>
            <a:off x="9448800" y="274320"/>
            <a:ext cx="2628900" cy="6423660"/>
          </a:xfrm>
          <a:prstGeom prst="rect">
            <a:avLst/>
          </a:prstGeom>
          <a:solidFill>
            <a:schemeClr val="bg1"/>
          </a:solidFill>
        </p:spPr>
      </p:pic>
    </p:spTree>
    <p:extLst>
      <p:ext uri="{BB962C8B-B14F-4D97-AF65-F5344CB8AC3E}">
        <p14:creationId xmlns:p14="http://schemas.microsoft.com/office/powerpoint/2010/main" val="8118898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五角星 4"/>
          <p:cNvSpPr/>
          <p:nvPr/>
        </p:nvSpPr>
        <p:spPr>
          <a:xfrm rot="19903756">
            <a:off x="164366" y="54748"/>
            <a:ext cx="1055387" cy="1056365"/>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6" name="五角星 4"/>
          <p:cNvSpPr/>
          <p:nvPr/>
        </p:nvSpPr>
        <p:spPr>
          <a:xfrm rot="19903756">
            <a:off x="10527637" y="5144"/>
            <a:ext cx="1140057" cy="1087791"/>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7" name="五角星 5"/>
          <p:cNvSpPr/>
          <p:nvPr/>
        </p:nvSpPr>
        <p:spPr>
          <a:xfrm rot="21380687">
            <a:off x="10941596" y="870333"/>
            <a:ext cx="892440" cy="758655"/>
          </a:xfrm>
          <a:prstGeom prst="star5">
            <a:avLst>
              <a:gd name="adj" fmla="val 23926"/>
              <a:gd name="hf" fmla="val 105146"/>
              <a:gd name="vf" fmla="val 110557"/>
            </a:avLst>
          </a:prstGeom>
          <a:blipFill dpi="0" rotWithShape="1">
            <a:blip r:embed="rId5">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10"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33570" y="4989514"/>
            <a:ext cx="1251337" cy="1967878"/>
          </a:xfrm>
          <a:prstGeom prst="rect">
            <a:avLst/>
          </a:prstGeom>
        </p:spPr>
      </p:pic>
      <p:sp>
        <p:nvSpPr>
          <p:cNvPr id="13" name="五角星 5"/>
          <p:cNvSpPr/>
          <p:nvPr/>
        </p:nvSpPr>
        <p:spPr>
          <a:xfrm rot="21380687">
            <a:off x="11248105" y="1674769"/>
            <a:ext cx="588895" cy="655968"/>
          </a:xfrm>
          <a:prstGeom prst="star5">
            <a:avLst>
              <a:gd name="adj" fmla="val 23926"/>
              <a:gd name="hf" fmla="val 105146"/>
              <a:gd name="vf" fmla="val 110557"/>
            </a:avLst>
          </a:prstGeom>
          <a:solidFill>
            <a:srgbClr val="FFC0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5"/>
          <p:cNvSpPr/>
          <p:nvPr/>
        </p:nvSpPr>
        <p:spPr>
          <a:xfrm rot="21380687">
            <a:off x="11633453" y="2348840"/>
            <a:ext cx="447716" cy="700899"/>
          </a:xfrm>
          <a:prstGeom prst="star5">
            <a:avLst>
              <a:gd name="adj" fmla="val 23926"/>
              <a:gd name="hf" fmla="val 105146"/>
              <a:gd name="vf" fmla="val 110557"/>
            </a:avLst>
          </a:prstGeom>
          <a:solidFill>
            <a:schemeClr val="accent4">
              <a:lumMod val="20000"/>
              <a:lumOff val="80000"/>
            </a:schemeClr>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1" name="Rectangle 20"/>
          <p:cNvSpPr/>
          <p:nvPr/>
        </p:nvSpPr>
        <p:spPr>
          <a:xfrm>
            <a:off x="1179836" y="59920"/>
            <a:ext cx="9040043" cy="8734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6">
                    <a:lumMod val="75000"/>
                  </a:schemeClr>
                </a:solidFill>
                <a:latin typeface="Times New Roman" panose="02020603050405020304" pitchFamily="18" charset="0"/>
                <a:cs typeface="Times New Roman" panose="02020603050405020304" pitchFamily="18" charset="0"/>
              </a:rPr>
              <a:t>XEM VIDEO, TRẢ LỜI CÂU HỎI:</a:t>
            </a:r>
          </a:p>
        </p:txBody>
      </p:sp>
      <p:sp>
        <p:nvSpPr>
          <p:cNvPr id="4" name="Rectangle 3"/>
          <p:cNvSpPr/>
          <p:nvPr/>
        </p:nvSpPr>
        <p:spPr>
          <a:xfrm>
            <a:off x="1179836" y="756360"/>
            <a:ext cx="9372233" cy="954107"/>
          </a:xfrm>
          <a:prstGeom prst="rect">
            <a:avLst/>
          </a:prstGeom>
        </p:spPr>
        <p:txBody>
          <a:bodyPr wrap="square">
            <a:spAutoFit/>
          </a:bodyPr>
          <a:lstStyle/>
          <a:p>
            <a:pPr algn="ctr">
              <a:spcAft>
                <a:spcPts val="0"/>
              </a:spcAft>
            </a:pP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Các</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nhân</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vật</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nói</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với</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chúng</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ta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về</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những</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cảm</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xúc</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nào</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p>
          <a:p>
            <a:pPr algn="ctr">
              <a:spcAft>
                <a:spcPts val="0"/>
              </a:spcAft>
            </a:pP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Cảm</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xúc</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đó</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được</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thể</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hiện</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bằng</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những</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từ</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ngữ</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 </a:t>
            </a:r>
            <a:r>
              <a:rPr lang="en-US" sz="2800" b="1" kern="100" dirty="0" err="1">
                <a:latin typeface="Times New Roman" panose="02020603050405020304" pitchFamily="18" charset="0"/>
                <a:ea typeface="SimSun" panose="02010600030101010101" pitchFamily="2" charset="-122"/>
                <a:cs typeface="Times New Roman" panose="02020603050405020304" pitchFamily="18" charset="0"/>
              </a:rPr>
              <a:t>nào</a:t>
            </a:r>
            <a:r>
              <a:rPr lang="en-US" sz="2800" b="1" kern="100" dirty="0">
                <a:latin typeface="Times New Roman" panose="02020603050405020304" pitchFamily="18" charset="0"/>
                <a:ea typeface="SimSun" panose="02010600030101010101" pitchFamily="2" charset="-122"/>
                <a:cs typeface="Times New Roman" panose="02020603050405020304" pitchFamily="18" charset="0"/>
              </a:rPr>
              <a:t>?</a:t>
            </a:r>
            <a:endParaRPr lang="en-US" sz="2800" b="1" dirty="0">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y2matecom-di-tim-cam-xuc-that-lac-vui-buon-tuc-gian-so-hai-nh_lsNDtTV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017767" y="1781092"/>
            <a:ext cx="10050450" cy="5076908"/>
          </a:xfrm>
          <a:prstGeom prst="rect">
            <a:avLst/>
          </a:prstGeom>
        </p:spPr>
      </p:pic>
    </p:spTree>
    <p:extLst>
      <p:ext uri="{BB962C8B-B14F-4D97-AF65-F5344CB8AC3E}">
        <p14:creationId xmlns:p14="http://schemas.microsoft.com/office/powerpoint/2010/main" val="16410610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8" presetClass="emph" presetSubtype="0" repeatCount="2000" fill="hold" grpId="1" nodeType="afterEffect">
                                  <p:stCondLst>
                                    <p:cond delay="0"/>
                                  </p:stCondLst>
                                  <p:childTnLst>
                                    <p:animRot by="21600000">
                                      <p:cBhvr>
                                        <p:cTn id="11" dur="3500" fill="hold"/>
                                        <p:tgtEl>
                                          <p:spTgt spid="5"/>
                                        </p:tgtEl>
                                        <p:attrNameLst>
                                          <p:attrName>r</p:attrName>
                                        </p:attrNameLst>
                                      </p:cBhvr>
                                    </p:animRot>
                                  </p:childTnLst>
                                </p:cTn>
                              </p:par>
                              <p:par>
                                <p:cTn id="12" presetID="2" presetClass="entr" presetSubtype="1"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0-#ppt_h/2"/>
                                          </p:val>
                                        </p:tav>
                                        <p:tav tm="100000">
                                          <p:val>
                                            <p:strVal val="#ppt_y"/>
                                          </p:val>
                                        </p:tav>
                                      </p:tavLst>
                                    </p:anim>
                                  </p:childTnLst>
                                </p:cTn>
                              </p:par>
                              <p:par>
                                <p:cTn id="16" presetID="8" presetClass="emph" presetSubtype="0" repeatCount="2000" fill="hold" grpId="1" nodeType="withEffect">
                                  <p:stCondLst>
                                    <p:cond delay="0"/>
                                  </p:stCondLst>
                                  <p:childTnLst>
                                    <p:animRot by="21600000">
                                      <p:cBhvr>
                                        <p:cTn id="17" dur="3500" fill="hold"/>
                                        <p:tgtEl>
                                          <p:spTgt spid="6"/>
                                        </p:tgtEl>
                                        <p:attrNameLst>
                                          <p:attrName>r</p:attrName>
                                        </p:attrNameLst>
                                      </p:cBhvr>
                                    </p:animRot>
                                  </p:childTnLst>
                                </p:cTn>
                              </p:par>
                              <p:par>
                                <p:cTn id="18" presetID="2" presetClass="entr" presetSubtype="1" fill="hold" grpId="0" nodeType="withEffect">
                                  <p:stCondLst>
                                    <p:cond delay="25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0-#ppt_h/2"/>
                                          </p:val>
                                        </p:tav>
                                        <p:tav tm="100000">
                                          <p:val>
                                            <p:strVal val="#ppt_y"/>
                                          </p:val>
                                        </p:tav>
                                      </p:tavLst>
                                    </p:anim>
                                  </p:childTnLst>
                                </p:cTn>
                              </p:par>
                            </p:childTnLst>
                          </p:cTn>
                        </p:par>
                        <p:par>
                          <p:cTn id="22" fill="hold">
                            <p:stCondLst>
                              <p:cond delay="7500"/>
                            </p:stCondLst>
                            <p:childTnLst>
                              <p:par>
                                <p:cTn id="23" presetID="6" presetClass="emph" presetSubtype="0" repeatCount="2000" autoRev="1" fill="hold" grpId="1" nodeType="afterEffect">
                                  <p:stCondLst>
                                    <p:cond delay="0"/>
                                  </p:stCondLst>
                                  <p:childTnLst>
                                    <p:animScale>
                                      <p:cBhvr>
                                        <p:cTn id="24" dur="2000" fill="hold"/>
                                        <p:tgtEl>
                                          <p:spTgt spid="7"/>
                                        </p:tgtEl>
                                      </p:cBhvr>
                                      <p:by x="150000" y="150000"/>
                                    </p:animScale>
                                  </p:childTnLst>
                                </p:cTn>
                              </p:par>
                              <p:par>
                                <p:cTn id="25" presetID="2" presetClass="entr" presetSubtype="1" fill="hold" grpId="0" nodeType="withEffect">
                                  <p:stCondLst>
                                    <p:cond delay="25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ppt_x"/>
                                          </p:val>
                                        </p:tav>
                                        <p:tav tm="100000">
                                          <p:val>
                                            <p:strVal val="#ppt_x"/>
                                          </p:val>
                                        </p:tav>
                                      </p:tavLst>
                                    </p:anim>
                                    <p:anim calcmode="lin" valueType="num">
                                      <p:cBhvr additive="base">
                                        <p:cTn id="28" dur="500" fill="hold"/>
                                        <p:tgtEl>
                                          <p:spTgt spid="13"/>
                                        </p:tgtEl>
                                        <p:attrNameLst>
                                          <p:attrName>ppt_y</p:attrName>
                                        </p:attrNameLst>
                                      </p:cBhvr>
                                      <p:tavLst>
                                        <p:tav tm="0">
                                          <p:val>
                                            <p:strVal val="0-#ppt_h/2"/>
                                          </p:val>
                                        </p:tav>
                                        <p:tav tm="100000">
                                          <p:val>
                                            <p:strVal val="#ppt_y"/>
                                          </p:val>
                                        </p:tav>
                                      </p:tavLst>
                                    </p:anim>
                                  </p:childTnLst>
                                </p:cTn>
                              </p:par>
                            </p:childTnLst>
                          </p:cTn>
                        </p:par>
                        <p:par>
                          <p:cTn id="29" fill="hold">
                            <p:stCondLst>
                              <p:cond delay="15500"/>
                            </p:stCondLst>
                            <p:childTnLst>
                              <p:par>
                                <p:cTn id="30" presetID="6" presetClass="emph" presetSubtype="0" repeatCount="2000" autoRev="1" fill="hold" grpId="1" nodeType="afterEffect">
                                  <p:stCondLst>
                                    <p:cond delay="0"/>
                                  </p:stCondLst>
                                  <p:childTnLst>
                                    <p:animScale>
                                      <p:cBhvr>
                                        <p:cTn id="31" dur="2000" fill="hold"/>
                                        <p:tgtEl>
                                          <p:spTgt spid="13"/>
                                        </p:tgtEl>
                                      </p:cBhvr>
                                      <p:by x="150000" y="150000"/>
                                    </p:animScale>
                                  </p:childTnLst>
                                </p:cTn>
                              </p:par>
                              <p:par>
                                <p:cTn id="32" presetID="2" presetClass="entr" presetSubtype="1" fill="hold" grpId="0" nodeType="withEffect">
                                  <p:stCondLst>
                                    <p:cond delay="250"/>
                                  </p:stCondLst>
                                  <p:childTnLst>
                                    <p:set>
                                      <p:cBhvr>
                                        <p:cTn id="33" dur="1" fill="hold">
                                          <p:stCondLst>
                                            <p:cond delay="0"/>
                                          </p:stCondLst>
                                        </p:cTn>
                                        <p:tgtEl>
                                          <p:spTgt spid="14"/>
                                        </p:tgtEl>
                                        <p:attrNameLst>
                                          <p:attrName>style.visibility</p:attrName>
                                        </p:attrNameLst>
                                      </p:cBhvr>
                                      <p:to>
                                        <p:strVal val="visible"/>
                                      </p:to>
                                    </p:set>
                                    <p:anim calcmode="lin" valueType="num">
                                      <p:cBhvr additive="base">
                                        <p:cTn id="34" dur="500" fill="hold"/>
                                        <p:tgtEl>
                                          <p:spTgt spid="14"/>
                                        </p:tgtEl>
                                        <p:attrNameLst>
                                          <p:attrName>ppt_x</p:attrName>
                                        </p:attrNameLst>
                                      </p:cBhvr>
                                      <p:tavLst>
                                        <p:tav tm="0">
                                          <p:val>
                                            <p:strVal val="#ppt_x"/>
                                          </p:val>
                                        </p:tav>
                                        <p:tav tm="100000">
                                          <p:val>
                                            <p:strVal val="#ppt_x"/>
                                          </p:val>
                                        </p:tav>
                                      </p:tavLst>
                                    </p:anim>
                                    <p:anim calcmode="lin" valueType="num">
                                      <p:cBhvr additive="base">
                                        <p:cTn id="35" dur="500" fill="hold"/>
                                        <p:tgtEl>
                                          <p:spTgt spid="14"/>
                                        </p:tgtEl>
                                        <p:attrNameLst>
                                          <p:attrName>ppt_y</p:attrName>
                                        </p:attrNameLst>
                                      </p:cBhvr>
                                      <p:tavLst>
                                        <p:tav tm="0">
                                          <p:val>
                                            <p:strVal val="0-#ppt_h/2"/>
                                          </p:val>
                                        </p:tav>
                                        <p:tav tm="100000">
                                          <p:val>
                                            <p:strVal val="#ppt_y"/>
                                          </p:val>
                                        </p:tav>
                                      </p:tavLst>
                                    </p:anim>
                                  </p:childTnLst>
                                </p:cTn>
                              </p:par>
                            </p:childTnLst>
                          </p:cTn>
                        </p:par>
                        <p:par>
                          <p:cTn id="36" fill="hold">
                            <p:stCondLst>
                              <p:cond delay="23500"/>
                            </p:stCondLst>
                            <p:childTnLst>
                              <p:par>
                                <p:cTn id="37" presetID="6" presetClass="emph" presetSubtype="0" repeatCount="2000" autoRev="1" fill="hold" grpId="1" nodeType="afterEffect">
                                  <p:stCondLst>
                                    <p:cond delay="0"/>
                                  </p:stCondLst>
                                  <p:childTnLst>
                                    <p:animScale>
                                      <p:cBhvr>
                                        <p:cTn id="38" dur="2000" fill="hold"/>
                                        <p:tgtEl>
                                          <p:spTgt spid="1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8"/>
                    </p:tgtEl>
                  </p:cond>
                </p:stCondLst>
                <p:endSync evt="end" delay="0">
                  <p:rtn val="all"/>
                </p:endSync>
                <p:childTnLst>
                  <p:par>
                    <p:cTn id="40" fill="hold">
                      <p:stCondLst>
                        <p:cond delay="0"/>
                      </p:stCondLst>
                      <p:childTnLst>
                        <p:par>
                          <p:cTn id="41" fill="hold">
                            <p:stCondLst>
                              <p:cond delay="0"/>
                            </p:stCondLst>
                            <p:childTnLst>
                              <p:par>
                                <p:cTn id="42" presetID="2" presetClass="mediacall" presetSubtype="0" fill="hold" nodeType="clickEffect">
                                  <p:stCondLst>
                                    <p:cond delay="0"/>
                                  </p:stCondLst>
                                  <p:childTnLst>
                                    <p:cmd type="call" cmd="togglePause">
                                      <p:cBhvr>
                                        <p:cTn id="43" dur="1" fill="hold"/>
                                        <p:tgtEl>
                                          <p:spTgt spid="8"/>
                                        </p:tgtEl>
                                      </p:cBhvr>
                                    </p:cmd>
                                  </p:childTnLst>
                                </p:cTn>
                              </p:par>
                            </p:childTnLst>
                          </p:cTn>
                        </p:par>
                      </p:childTnLst>
                    </p:cTn>
                  </p:par>
                </p:childTnLst>
              </p:cTn>
              <p:nextCondLst>
                <p:cond evt="onClick" delay="0">
                  <p:tgtEl>
                    <p:spTgt spid="8"/>
                  </p:tgtEl>
                </p:cond>
              </p:nextCondLst>
            </p:seq>
            <p:video>
              <p:cMediaNode vol="80000">
                <p:cTn id="44" fill="hold" display="0">
                  <p:stCondLst>
                    <p:cond delay="indefinite"/>
                  </p:stCondLst>
                </p:cTn>
                <p:tgtEl>
                  <p:spTgt spid="8"/>
                </p:tgtEl>
              </p:cMediaNode>
            </p:video>
          </p:childTnLst>
        </p:cTn>
      </p:par>
    </p:tnLst>
    <p:bldLst>
      <p:bldP spid="5" grpId="0" animBg="1"/>
      <p:bldP spid="5" grpId="1" animBg="1"/>
      <p:bldP spid="6" grpId="0" animBg="1"/>
      <p:bldP spid="6" grpId="1" animBg="1"/>
      <p:bldP spid="7" grpId="0" animBg="1"/>
      <p:bldP spid="7" grpId="1" animBg="1"/>
      <p:bldP spid="13" grpId="0" animBg="1"/>
      <p:bldP spid="13" grpId="1" animBg="1"/>
      <p:bldP spid="14" grpId="0" animBg="1"/>
      <p:bldP spid="14" grpId="1"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五角星 4"/>
          <p:cNvSpPr/>
          <p:nvPr/>
        </p:nvSpPr>
        <p:spPr>
          <a:xfrm rot="19903756">
            <a:off x="164366" y="54748"/>
            <a:ext cx="1055387" cy="1056365"/>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6" name="五角星 4"/>
          <p:cNvSpPr/>
          <p:nvPr/>
        </p:nvSpPr>
        <p:spPr>
          <a:xfrm rot="19903756">
            <a:off x="9757426" y="79745"/>
            <a:ext cx="1140057" cy="10877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7" name="五角星 5"/>
          <p:cNvSpPr/>
          <p:nvPr/>
        </p:nvSpPr>
        <p:spPr>
          <a:xfrm rot="21380687">
            <a:off x="10651446" y="860349"/>
            <a:ext cx="892440" cy="75865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pic>
        <p:nvPicPr>
          <p:cNvPr id="10"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 y="4798682"/>
            <a:ext cx="1418314" cy="1967878"/>
          </a:xfrm>
          <a:prstGeom prst="rect">
            <a:avLst/>
          </a:prstGeom>
        </p:spPr>
      </p:pic>
      <p:grpSp>
        <p:nvGrpSpPr>
          <p:cNvPr id="3" name="Group 2"/>
          <p:cNvGrpSpPr/>
          <p:nvPr/>
        </p:nvGrpSpPr>
        <p:grpSpPr>
          <a:xfrm>
            <a:off x="1176793" y="492981"/>
            <a:ext cx="11179534" cy="5814461"/>
            <a:chOff x="2222512" y="1816864"/>
            <a:chExt cx="9939501" cy="5041136"/>
          </a:xfrm>
        </p:grpSpPr>
        <p:pic>
          <p:nvPicPr>
            <p:cNvPr id="11" name="Picture 10"/>
            <p:cNvPicPr>
              <a:picLocks noChangeAspect="1"/>
            </p:cNvPicPr>
            <p:nvPr/>
          </p:nvPicPr>
          <p:blipFill>
            <a:blip r:embed="rId5"/>
            <a:stretch>
              <a:fillRect/>
            </a:stretch>
          </p:blipFill>
          <p:spPr>
            <a:xfrm>
              <a:off x="9767915" y="3566267"/>
              <a:ext cx="2394098" cy="3291733"/>
            </a:xfrm>
            <a:prstGeom prst="rect">
              <a:avLst/>
            </a:prstGeom>
          </p:spPr>
        </p:pic>
        <p:sp>
          <p:nvSpPr>
            <p:cNvPr id="12" name="Line Callout 3 11"/>
            <p:cNvSpPr/>
            <p:nvPr/>
          </p:nvSpPr>
          <p:spPr>
            <a:xfrm>
              <a:off x="2222512" y="1816864"/>
              <a:ext cx="7545403" cy="3747120"/>
            </a:xfrm>
            <a:prstGeom prst="borderCallout3">
              <a:avLst>
                <a:gd name="adj1" fmla="val 99844"/>
                <a:gd name="adj2" fmla="val 52082"/>
                <a:gd name="adj3" fmla="val 130375"/>
                <a:gd name="adj4" fmla="val 59074"/>
                <a:gd name="adj5" fmla="val 110653"/>
                <a:gd name="adj6" fmla="val 76952"/>
                <a:gd name="adj7" fmla="val 85281"/>
                <a:gd name="adj8" fmla="val 106322"/>
              </a:avLst>
            </a:prstGeom>
            <a:solidFill>
              <a:schemeClr val="bg1">
                <a:lumMod val="95000"/>
              </a:schemeClr>
            </a:solidFill>
          </p:spPr>
          <p:style>
            <a:lnRef idx="1">
              <a:schemeClr val="accent1"/>
            </a:lnRef>
            <a:fillRef idx="2">
              <a:schemeClr val="accent1"/>
            </a:fillRef>
            <a:effectRef idx="1">
              <a:schemeClr val="accent1"/>
            </a:effectRef>
            <a:fontRef idx="minor">
              <a:schemeClr val="dk1"/>
            </a:fontRef>
          </p:style>
          <p:txBody>
            <a:bodyPr rtlCol="0" anchor="ctr"/>
            <a:lstStyle/>
            <a:p>
              <a:pPr algn="just"/>
              <a:endParaRPr lang="en-US" sz="4400" b="1" dirty="0">
                <a:solidFill>
                  <a:srgbClr val="C00000"/>
                </a:solidFill>
                <a:latin typeface="Times New Roman" panose="02020603050405020304" pitchFamily="18" charset="0"/>
                <a:cs typeface="Times New Roman" panose="02020603050405020304" pitchFamily="18" charset="0"/>
              </a:endParaRPr>
            </a:p>
            <a:p>
              <a:pPr algn="just">
                <a:lnSpc>
                  <a:spcPct val="250000"/>
                </a:lnSpc>
              </a:pPr>
              <a:r>
                <a:rPr lang="en-US" sz="2800" b="1" dirty="0">
                  <a:solidFill>
                    <a:srgbClr val="C00000"/>
                  </a:solidFill>
                  <a:latin typeface="Times New Roman" panose="02020603050405020304" pitchFamily="18" charset="0"/>
                  <a:cs typeface="Times New Roman" panose="02020603050405020304" pitchFamily="18" charset="0"/>
                </a:rPr>
                <a:t>     </a:t>
              </a:r>
              <a:endParaRPr lang="en-US" sz="4400" b="1" dirty="0">
                <a:solidFill>
                  <a:srgbClr val="C00000"/>
                </a:solidFill>
                <a:latin typeface="Times New Roman" panose="02020603050405020304" pitchFamily="18" charset="0"/>
                <a:cs typeface="Times New Roman" panose="02020603050405020304" pitchFamily="18" charset="0"/>
              </a:endParaRPr>
            </a:p>
          </p:txBody>
        </p:sp>
      </p:grpSp>
      <p:sp>
        <p:nvSpPr>
          <p:cNvPr id="13" name="五角星 5"/>
          <p:cNvSpPr/>
          <p:nvPr/>
        </p:nvSpPr>
        <p:spPr>
          <a:xfrm rot="21380687">
            <a:off x="11117978" y="1720492"/>
            <a:ext cx="588895" cy="655968"/>
          </a:xfrm>
          <a:prstGeom prst="star5">
            <a:avLst>
              <a:gd name="adj" fmla="val 23926"/>
              <a:gd name="hf" fmla="val 105146"/>
              <a:gd name="vf" fmla="val 110557"/>
            </a:avLst>
          </a:prstGeom>
          <a:solidFill>
            <a:srgbClr val="FFC0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4" name="五角星 5"/>
          <p:cNvSpPr/>
          <p:nvPr/>
        </p:nvSpPr>
        <p:spPr>
          <a:xfrm rot="21380687">
            <a:off x="11589049" y="2664670"/>
            <a:ext cx="447716" cy="700899"/>
          </a:xfrm>
          <a:prstGeom prst="star5">
            <a:avLst>
              <a:gd name="adj" fmla="val 23926"/>
              <a:gd name="hf" fmla="val 105146"/>
              <a:gd name="vf" fmla="val 110557"/>
            </a:avLst>
          </a:prstGeom>
          <a:solidFill>
            <a:schemeClr val="accent4">
              <a:lumMod val="20000"/>
              <a:lumOff val="80000"/>
            </a:schemeClr>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4" name="Rectangle 3"/>
          <p:cNvSpPr/>
          <p:nvPr/>
        </p:nvSpPr>
        <p:spPr>
          <a:xfrm>
            <a:off x="1634944" y="469887"/>
            <a:ext cx="8028601" cy="4228850"/>
          </a:xfrm>
          <a:prstGeom prst="rect">
            <a:avLst/>
          </a:prstGeom>
        </p:spPr>
        <p:txBody>
          <a:bodyPr wrap="square">
            <a:spAutoFit/>
          </a:bodyPr>
          <a:lstStyle/>
          <a:p>
            <a:pPr algn="just">
              <a:lnSpc>
                <a:spcPct val="115000"/>
              </a:lnSpc>
              <a:spcAft>
                <a:spcPts val="0"/>
              </a:spcAft>
            </a:pPr>
            <a:r>
              <a:rPr lang="it-IT" sz="2800" i="1" dirty="0">
                <a:latin typeface="Times New Roman" panose="02020603050405020304" pitchFamily="18" charset="0"/>
                <a:ea typeface="Times New Roman" panose="02020603050405020304" pitchFamily="18" charset="0"/>
                <a:cs typeface="Times New Roman" panose="02020603050405020304" pitchFamily="18" charset="0"/>
              </a:rPr>
              <a:t>Trong cuộc sống, mỗi người đều có những cảm xúc trước một tình huống nào đó. Cảm xúc ấy được thể hiện qua nhiều các hành động, ngôn từ: a, ô, ôi  chao, ơ kìa,  trời ơi...</a:t>
            </a:r>
            <a:endParaRPr lang="en-US" sz="2800" dirty="0">
              <a:latin typeface="Times New Roman" panose="02020603050405020304" pitchFamily="18" charset="0"/>
              <a:ea typeface="Calibri" panose="020F0502020204030204" pitchFamily="34" charset="0"/>
              <a:cs typeface="Times New Roman" panose="02020603050405020304" pitchFamily="18" charset="0"/>
            </a:endParaRPr>
          </a:p>
          <a:p>
            <a:r>
              <a:rPr lang="it-IT" sz="2800" i="1" dirty="0">
                <a:latin typeface="Times New Roman" panose="02020603050405020304" pitchFamily="18" charset="0"/>
                <a:ea typeface="Times New Roman" panose="02020603050405020304" pitchFamily="18" charset="0"/>
              </a:rPr>
              <a:t>Vậy, những từ đó khi dùng trong câu là để bộc lộ cảm xúc, được gọi là thành phần cảm thán.  Nó chính là một trong những thành phần biệt lập trong câu - là nội dung của bài học hôm nay. Sau đây, chúng ta cùng tìm hiểu về “Thành phần biệt lập” nhé!</a:t>
            </a:r>
            <a:endParaRPr lang="en-US" sz="2800" dirty="0"/>
          </a:p>
        </p:txBody>
      </p:sp>
    </p:spTree>
    <p:extLst>
      <p:ext uri="{BB962C8B-B14F-4D97-AF65-F5344CB8AC3E}">
        <p14:creationId xmlns:p14="http://schemas.microsoft.com/office/powerpoint/2010/main" val="426838181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251336" y="1917259"/>
            <a:ext cx="9247367" cy="2230340"/>
            <a:chOff x="1479936" y="2191579"/>
            <a:chExt cx="9247367" cy="2230340"/>
          </a:xfrm>
        </p:grpSpPr>
        <p:sp>
          <p:nvSpPr>
            <p:cNvPr id="4" name="Rounded Rectangle 3"/>
            <p:cNvSpPr/>
            <p:nvPr/>
          </p:nvSpPr>
          <p:spPr>
            <a:xfrm>
              <a:off x="2400299" y="2191579"/>
              <a:ext cx="7406640" cy="982980"/>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accent5">
                      <a:lumMod val="75000"/>
                    </a:schemeClr>
                  </a:solidFill>
                  <a:latin typeface="Times New Roman" panose="02020603050405020304" pitchFamily="18" charset="0"/>
                  <a:cs typeface="Times New Roman" panose="02020603050405020304" pitchFamily="18" charset="0"/>
                </a:rPr>
                <a:t>BÀI 9</a:t>
              </a:r>
            </a:p>
            <a:p>
              <a:pPr algn="ctr"/>
              <a:r>
                <a:rPr lang="en-US" sz="2800" b="1" dirty="0">
                  <a:solidFill>
                    <a:srgbClr val="C00000"/>
                  </a:solidFill>
                  <a:latin typeface="Times New Roman" panose="02020603050405020304" pitchFamily="18" charset="0"/>
                  <a:cs typeface="Times New Roman" panose="02020603050405020304" pitchFamily="18" charset="0"/>
                </a:rPr>
                <a:t>THỰC HÀNH TIẾNG VIỆT </a:t>
              </a:r>
            </a:p>
          </p:txBody>
        </p:sp>
        <p:sp>
          <p:nvSpPr>
            <p:cNvPr id="5" name="Parallelogram 4"/>
            <p:cNvSpPr/>
            <p:nvPr/>
          </p:nvSpPr>
          <p:spPr>
            <a:xfrm>
              <a:off x="1479936" y="3347499"/>
              <a:ext cx="9247367" cy="1074420"/>
            </a:xfrm>
            <a:prstGeom prst="parallelogram">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70C0"/>
                  </a:solidFill>
                  <a:latin typeface="Times New Roman" panose="02020603050405020304" pitchFamily="18" charset="0"/>
                  <a:cs typeface="Times New Roman" panose="02020603050405020304" pitchFamily="18" charset="0"/>
                </a:rPr>
                <a:t>Tiết</a:t>
              </a:r>
              <a:r>
                <a:rPr lang="vi-VN" sz="3200" b="1" dirty="0">
                  <a:solidFill>
                    <a:srgbClr val="0070C0"/>
                  </a:solidFill>
                  <a:latin typeface="Times New Roman" panose="02020603050405020304" pitchFamily="18" charset="0"/>
                  <a:cs typeface="Times New Roman" panose="02020603050405020304" pitchFamily="18" charset="0"/>
                </a:rPr>
                <a:t> 117,118</a:t>
              </a:r>
              <a:r>
                <a:rPr lang="en-US" sz="3200" b="1" dirty="0">
                  <a:solidFill>
                    <a:srgbClr val="0070C0"/>
                  </a:solidFill>
                  <a:latin typeface="Times New Roman" panose="02020603050405020304" pitchFamily="18" charset="0"/>
                  <a:cs typeface="Times New Roman" panose="02020603050405020304" pitchFamily="18" charset="0"/>
                </a:rPr>
                <a:t> </a:t>
              </a:r>
            </a:p>
            <a:p>
              <a:pPr algn="ctr"/>
              <a:r>
                <a:rPr lang="en-US" sz="3200" b="1" dirty="0">
                  <a:solidFill>
                    <a:srgbClr val="0070C0"/>
                  </a:solidFill>
                  <a:latin typeface="Times New Roman" panose="02020603050405020304" pitchFamily="18" charset="0"/>
                  <a:cs typeface="Times New Roman" panose="02020603050405020304" pitchFamily="18" charset="0"/>
                </a:rPr>
                <a:t>THÀNH PHẦN BIỆT LẬP TRONG CÂU </a:t>
              </a:r>
            </a:p>
          </p:txBody>
        </p:sp>
      </p:grpSp>
    </p:spTree>
    <p:extLst>
      <p:ext uri="{BB962C8B-B14F-4D97-AF65-F5344CB8AC3E}">
        <p14:creationId xmlns:p14="http://schemas.microsoft.com/office/powerpoint/2010/main" val="8266396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22860"/>
            <a:ext cx="12192000" cy="112014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4000" b="1" dirty="0">
              <a:solidFill>
                <a:srgbClr val="002060"/>
              </a:solidFill>
              <a:latin typeface="Times New Roman" panose="02020603050405020304" pitchFamily="18" charset="0"/>
              <a:cs typeface="Times New Roman" panose="02020603050405020304" pitchFamily="18" charset="0"/>
            </a:endParaRPr>
          </a:p>
        </p:txBody>
      </p:sp>
      <p:sp>
        <p:nvSpPr>
          <p:cNvPr id="5" name="五角星 4"/>
          <p:cNvSpPr/>
          <p:nvPr/>
        </p:nvSpPr>
        <p:spPr>
          <a:xfrm rot="19903756">
            <a:off x="164366" y="54748"/>
            <a:ext cx="1055387" cy="1056365"/>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6" name="五角星 4"/>
          <p:cNvSpPr/>
          <p:nvPr/>
        </p:nvSpPr>
        <p:spPr>
          <a:xfrm rot="19903756">
            <a:off x="9129273" y="-13479"/>
            <a:ext cx="1140057" cy="10877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7" name="五角星 5"/>
          <p:cNvSpPr/>
          <p:nvPr/>
        </p:nvSpPr>
        <p:spPr>
          <a:xfrm rot="21380687">
            <a:off x="10361238" y="511714"/>
            <a:ext cx="892440" cy="75865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8" name="五角星 5"/>
          <p:cNvSpPr/>
          <p:nvPr/>
        </p:nvSpPr>
        <p:spPr>
          <a:xfrm rot="21380687">
            <a:off x="11164210" y="916913"/>
            <a:ext cx="610625" cy="61119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9" name="五角星 6"/>
          <p:cNvSpPr/>
          <p:nvPr/>
        </p:nvSpPr>
        <p:spPr>
          <a:xfrm rot="19938392">
            <a:off x="11637120" y="1272235"/>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 name="TextBox 1"/>
          <p:cNvSpPr txBox="1"/>
          <p:nvPr/>
        </p:nvSpPr>
        <p:spPr>
          <a:xfrm>
            <a:off x="4082537" y="1212478"/>
            <a:ext cx="4389120" cy="461665"/>
          </a:xfrm>
          <a:prstGeom prst="rect">
            <a:avLst/>
          </a:prstGeom>
          <a:noFill/>
        </p:spPr>
        <p:txBody>
          <a:bodyPr wrap="square" rtlCol="0">
            <a:spAutoFit/>
          </a:bodyPr>
          <a:lstStyle/>
          <a:p>
            <a:r>
              <a:rPr lang="en-US" sz="2400" b="1" dirty="0">
                <a:solidFill>
                  <a:srgbClr val="002060"/>
                </a:solidFill>
                <a:latin typeface="Times New Roman" panose="02020603050405020304" pitchFamily="18" charset="0"/>
                <a:cs typeface="Times New Roman" panose="02020603050405020304" pitchFamily="18" charset="0"/>
              </a:rPr>
              <a:t>I. KIẾN THỨC NGỮ VĂN</a:t>
            </a:r>
          </a:p>
        </p:txBody>
      </p:sp>
      <p:cxnSp>
        <p:nvCxnSpPr>
          <p:cNvPr id="12" name="Straight Connector 11"/>
          <p:cNvCxnSpPr/>
          <p:nvPr/>
        </p:nvCxnSpPr>
        <p:spPr>
          <a:xfrm>
            <a:off x="6096000" y="1646680"/>
            <a:ext cx="0" cy="5211320"/>
          </a:xfrm>
          <a:prstGeom prst="line">
            <a:avLst/>
          </a:prstGeom>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114302" y="1897845"/>
            <a:ext cx="5867397" cy="2878480"/>
          </a:xfrm>
          <a:prstGeom prst="rect">
            <a:avLst/>
          </a:prstGeom>
        </p:spPr>
        <p:txBody>
          <a:bodyPr wrap="square">
            <a:spAutoFit/>
          </a:bodyPr>
          <a:lstStyle/>
          <a:p>
            <a:pPr algn="just">
              <a:lnSpc>
                <a:spcPct val="115000"/>
              </a:lnSpc>
              <a:spcAft>
                <a:spcPts val="0"/>
              </a:spcAft>
            </a:pP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Xem</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trao</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đổi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bên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cạnh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(2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phút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thống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biệt</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lập</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sơ</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đồ</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tư</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cs typeface="Times New Roman" panose="02020603050405020304" pitchFamily="18" charset="0"/>
              </a:rPr>
              <a:t>duy</a:t>
            </a:r>
            <a:r>
              <a:rPr lang="en-US" sz="3200"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1" name="Rectangle 10"/>
          <p:cNvSpPr/>
          <p:nvPr/>
        </p:nvSpPr>
        <p:spPr>
          <a:xfrm>
            <a:off x="2423509" y="222428"/>
            <a:ext cx="6603987" cy="523220"/>
          </a:xfrm>
          <a:prstGeom prst="rect">
            <a:avLst/>
          </a:prstGeom>
        </p:spPr>
        <p:txBody>
          <a:bodyPr wrap="none">
            <a:spAutoFit/>
          </a:bodyPr>
          <a:lstStyle/>
          <a:p>
            <a:pPr algn="ctr"/>
            <a:r>
              <a:rPr lang="en-US" sz="2800" b="1" dirty="0">
                <a:solidFill>
                  <a:srgbClr val="002060"/>
                </a:solidFill>
                <a:latin typeface="Times New Roman" panose="02020603050405020304" pitchFamily="18" charset="0"/>
                <a:cs typeface="Times New Roman" panose="02020603050405020304" pitchFamily="18" charset="0"/>
              </a:rPr>
              <a:t>THÀNH PHẦN BIỆT LẬP TRONG CÂU</a:t>
            </a:r>
          </a:p>
        </p:txBody>
      </p:sp>
      <p:pic>
        <p:nvPicPr>
          <p:cNvPr id="15"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59103" y="1960979"/>
            <a:ext cx="2496709" cy="4683782"/>
          </a:xfrm>
          <a:prstGeom prst="rect">
            <a:avLst/>
          </a:prstGeom>
        </p:spPr>
      </p:pic>
      <p:sp>
        <p:nvSpPr>
          <p:cNvPr id="3" name="Rectangle 2"/>
          <p:cNvSpPr/>
          <p:nvPr/>
        </p:nvSpPr>
        <p:spPr>
          <a:xfrm>
            <a:off x="6456458" y="2013935"/>
            <a:ext cx="3450867" cy="2357568"/>
          </a:xfrm>
          <a:prstGeom prst="rect">
            <a:avLst/>
          </a:prstGeom>
        </p:spPr>
        <p:txBody>
          <a:bodyPr wrap="square">
            <a:spAutoFit/>
          </a:bodyPr>
          <a:lstStyle/>
          <a:p>
            <a:pPr algn="just">
              <a:lnSpc>
                <a:spcPct val="115000"/>
              </a:lnSpc>
              <a:spcAft>
                <a:spcPts val="0"/>
              </a:spcAft>
            </a:pP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Đại</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diện</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nhóm</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báo</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cáo</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kết</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quả</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15000"/>
              </a:lnSpc>
              <a:spcAft>
                <a:spcPts val="0"/>
              </a:spcAft>
            </a:pP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Nhóm</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khác</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nhận</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xét</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7030A0"/>
                </a:solidFill>
                <a:latin typeface="Times New Roman" panose="02020603050405020304" pitchFamily="18" charset="0"/>
                <a:ea typeface="Calibri" panose="020F0502020204030204" pitchFamily="34" charset="0"/>
                <a:cs typeface="Times New Roman" panose="02020603050405020304" pitchFamily="18" charset="0"/>
              </a:rPr>
              <a:t>bổ</a:t>
            </a:r>
            <a:r>
              <a:rPr lang="en-US" sz="3200" dirty="0">
                <a:solidFill>
                  <a:srgbClr val="7030A0"/>
                </a:solidFill>
                <a:latin typeface="Times New Roman" panose="02020603050405020304" pitchFamily="18" charset="0"/>
                <a:ea typeface="Calibri" panose="020F0502020204030204" pitchFamily="34" charset="0"/>
                <a:cs typeface="Times New Roman" panose="02020603050405020304" pitchFamily="18" charset="0"/>
              </a:rPr>
              <a:t> sung.</a:t>
            </a:r>
          </a:p>
        </p:txBody>
      </p:sp>
    </p:spTree>
    <p:extLst>
      <p:ext uri="{BB962C8B-B14F-4D97-AF65-F5344CB8AC3E}">
        <p14:creationId xmlns:p14="http://schemas.microsoft.com/office/powerpoint/2010/main" val="4752027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22860"/>
            <a:ext cx="12192000" cy="112014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4000" b="1" dirty="0">
                <a:solidFill>
                  <a:srgbClr val="002060"/>
                </a:solidFill>
                <a:latin typeface="Times New Roman" panose="02020603050405020304" pitchFamily="18" charset="0"/>
                <a:cs typeface="Times New Roman" panose="02020603050405020304" pitchFamily="18" charset="0"/>
              </a:rPr>
              <a:t>THÀNH PHẦN BIỆT LẬP TRONG CÂU</a:t>
            </a:r>
          </a:p>
        </p:txBody>
      </p:sp>
      <p:sp>
        <p:nvSpPr>
          <p:cNvPr id="5" name="五角星 4"/>
          <p:cNvSpPr/>
          <p:nvPr/>
        </p:nvSpPr>
        <p:spPr>
          <a:xfrm rot="19903756">
            <a:off x="164366" y="54748"/>
            <a:ext cx="1055387" cy="1056365"/>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6" name="五角星 4"/>
          <p:cNvSpPr/>
          <p:nvPr/>
        </p:nvSpPr>
        <p:spPr>
          <a:xfrm rot="19903756">
            <a:off x="11031098" y="-51130"/>
            <a:ext cx="1140057" cy="10877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7" name="五角星 5"/>
          <p:cNvSpPr/>
          <p:nvPr/>
        </p:nvSpPr>
        <p:spPr>
          <a:xfrm rot="21380687">
            <a:off x="10651446" y="860349"/>
            <a:ext cx="892440" cy="75865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8" name="五角星 5"/>
          <p:cNvSpPr/>
          <p:nvPr/>
        </p:nvSpPr>
        <p:spPr>
          <a:xfrm rot="21380687">
            <a:off x="11295815" y="1675236"/>
            <a:ext cx="610625" cy="61119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9" name="五角星 6"/>
          <p:cNvSpPr/>
          <p:nvPr/>
        </p:nvSpPr>
        <p:spPr>
          <a:xfrm rot="19938392">
            <a:off x="11590896" y="2506893"/>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2" name="TextBox 1"/>
          <p:cNvSpPr txBox="1"/>
          <p:nvPr/>
        </p:nvSpPr>
        <p:spPr>
          <a:xfrm>
            <a:off x="365760" y="1331954"/>
            <a:ext cx="4389120" cy="461665"/>
          </a:xfrm>
          <a:prstGeom prst="rect">
            <a:avLst/>
          </a:prstGeom>
          <a:noFill/>
        </p:spPr>
        <p:txBody>
          <a:bodyPr wrap="square" rtlCol="0">
            <a:spAutoFit/>
          </a:bodyPr>
          <a:lstStyle/>
          <a:p>
            <a:r>
              <a:rPr lang="en-US" sz="2400" b="1" dirty="0">
                <a:solidFill>
                  <a:srgbClr val="002060"/>
                </a:solidFill>
                <a:latin typeface="Times New Roman" panose="02020603050405020304" pitchFamily="18" charset="0"/>
                <a:cs typeface="Times New Roman" panose="02020603050405020304" pitchFamily="18" charset="0"/>
              </a:rPr>
              <a:t>I. KIẾN THỨC NGỮ VĂN</a:t>
            </a:r>
          </a:p>
        </p:txBody>
      </p:sp>
      <p:sp>
        <p:nvSpPr>
          <p:cNvPr id="3" name="TextBox 2"/>
          <p:cNvSpPr txBox="1"/>
          <p:nvPr/>
        </p:nvSpPr>
        <p:spPr>
          <a:xfrm>
            <a:off x="365760" y="3373310"/>
            <a:ext cx="1200243" cy="1200329"/>
          </a:xfrm>
          <a:prstGeom prst="rect">
            <a:avLst/>
          </a:prstGeom>
          <a:noFill/>
        </p:spPr>
        <p:txBody>
          <a:bodyPr wrap="squar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TP BIỆT LẬP</a:t>
            </a:r>
          </a:p>
        </p:txBody>
      </p:sp>
      <p:sp>
        <p:nvSpPr>
          <p:cNvPr id="16" name="Rounded Rectangle 15"/>
          <p:cNvSpPr/>
          <p:nvPr/>
        </p:nvSpPr>
        <p:spPr>
          <a:xfrm>
            <a:off x="2322696" y="1922132"/>
            <a:ext cx="1485979" cy="65649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Gọi</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đáp</a:t>
            </a:r>
            <a:r>
              <a:rPr lang="en-US" sz="2400" b="1" dirty="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7" name="Line Callout 2 (Accent Bar) 16"/>
          <p:cNvSpPr/>
          <p:nvPr/>
        </p:nvSpPr>
        <p:spPr>
          <a:xfrm>
            <a:off x="4443060" y="1646679"/>
            <a:ext cx="6644040" cy="775155"/>
          </a:xfrm>
          <a:prstGeom prst="accentCallout2">
            <a:avLst>
              <a:gd name="adj1" fmla="val 58630"/>
              <a:gd name="adj2" fmla="val -437"/>
              <a:gd name="adj3" fmla="val 58987"/>
              <a:gd name="adj4" fmla="val -5130"/>
              <a:gd name="adj5" fmla="val 82150"/>
              <a:gd name="adj6" fmla="val -9839"/>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a:solidFill>
                  <a:schemeClr val="tx1"/>
                </a:solidFill>
                <a:latin typeface="Times New Roman" panose="02020603050405020304" pitchFamily="18" charset="0"/>
                <a:cs typeface="Times New Roman" panose="02020603050405020304" pitchFamily="18" charset="0"/>
              </a:rPr>
              <a:t>Tạo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lập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hoặc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duy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trì</a:t>
            </a:r>
            <a:r>
              <a:rPr lang="en-US" sz="2400" dirty="0">
                <a:solidFill>
                  <a:schemeClr val="tx1"/>
                </a:solidFill>
                <a:latin typeface="Times New Roman" panose="02020603050405020304" pitchFamily="18" charset="0"/>
                <a:cs typeface="Times New Roman" panose="02020603050405020304" pitchFamily="18" charset="0"/>
              </a:rPr>
              <a:t> q/h </a:t>
            </a:r>
            <a:r>
              <a:rPr lang="en-US" sz="2400" dirty="0" err="1">
                <a:solidFill>
                  <a:schemeClr val="tx1"/>
                </a:solidFill>
                <a:latin typeface="Times New Roman" panose="02020603050405020304" pitchFamily="18" charset="0"/>
                <a:cs typeface="Times New Roman" panose="02020603050405020304" pitchFamily="18" charset="0"/>
              </a:rPr>
              <a:t>giao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tiếp</a:t>
            </a:r>
            <a:r>
              <a:rPr lang="en-US" sz="2400" dirty="0">
                <a:solidFill>
                  <a:schemeClr val="tx1"/>
                </a:solidFill>
                <a:latin typeface="Times New Roman" panose="02020603050405020304" pitchFamily="18" charset="0"/>
                <a:cs typeface="Times New Roman" panose="02020603050405020304" pitchFamily="18" charset="0"/>
              </a:rPr>
              <a:t>: </a:t>
            </a:r>
            <a:r>
              <a:rPr lang="en-US" sz="2400" b="1" i="1" dirty="0">
                <a:solidFill>
                  <a:schemeClr val="tx1"/>
                </a:solidFill>
                <a:latin typeface="Times New Roman" panose="02020603050405020304" pitchFamily="18" charset="0"/>
                <a:cs typeface="Times New Roman" panose="02020603050405020304" pitchFamily="18" charset="0"/>
              </a:rPr>
              <a:t>à, ừ, </a:t>
            </a:r>
            <a:r>
              <a:rPr lang="en-US" sz="2400" b="1" i="1" dirty="0" err="1">
                <a:solidFill>
                  <a:schemeClr val="tx1"/>
                </a:solidFill>
                <a:latin typeface="Times New Roman" panose="02020603050405020304" pitchFamily="18" charset="0"/>
                <a:cs typeface="Times New Roman" panose="02020603050405020304" pitchFamily="18" charset="0"/>
              </a:rPr>
              <a:t>dạ</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vâng</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này</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thưa</a:t>
            </a:r>
            <a:r>
              <a:rPr lang="en-US" sz="2400" b="1" i="1" dirty="0">
                <a:solidFill>
                  <a:schemeClr val="tx1"/>
                </a:solidFill>
                <a:latin typeface="Times New Roman" panose="02020603050405020304" pitchFamily="18" charset="0"/>
                <a:cs typeface="Times New Roman" panose="02020603050405020304" pitchFamily="18" charset="0"/>
              </a:rPr>
              <a:t>…</a:t>
            </a:r>
            <a:endParaRPr lang="en-US" sz="2400" b="1" i="1" dirty="0">
              <a:solidFill>
                <a:srgbClr val="FF0000"/>
              </a:solidFill>
              <a:latin typeface="Times New Roman" panose="02020603050405020304" pitchFamily="18" charset="0"/>
              <a:cs typeface="Times New Roman" panose="02020603050405020304" pitchFamily="18" charset="0"/>
            </a:endParaRPr>
          </a:p>
        </p:txBody>
      </p:sp>
      <p:sp>
        <p:nvSpPr>
          <p:cNvPr id="18" name="Line Callout 2 (Accent Bar) 17"/>
          <p:cNvSpPr/>
          <p:nvPr/>
        </p:nvSpPr>
        <p:spPr>
          <a:xfrm>
            <a:off x="4419900" y="2600633"/>
            <a:ext cx="6667200" cy="784428"/>
          </a:xfrm>
          <a:prstGeom prst="accentCallout2">
            <a:avLst>
              <a:gd name="adj1" fmla="val 41145"/>
              <a:gd name="adj2" fmla="val 289"/>
              <a:gd name="adj3" fmla="val 54334"/>
              <a:gd name="adj4" fmla="val -10644"/>
              <a:gd name="adj5" fmla="val 62384"/>
              <a:gd name="adj6" fmla="val -1721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err="1">
                <a:solidFill>
                  <a:schemeClr val="tx1"/>
                </a:solidFill>
                <a:latin typeface="Times New Roman" panose="02020603050405020304" pitchFamily="18" charset="0"/>
                <a:cs typeface="Times New Roman" panose="02020603050405020304" pitchFamily="18" charset="0"/>
              </a:rPr>
              <a:t>Bộc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lộ</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cảm</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xúc</a:t>
            </a:r>
            <a:r>
              <a:rPr lang="en-US" sz="2400" dirty="0">
                <a:solidFill>
                  <a:schemeClr val="tx1"/>
                </a:solidFill>
                <a:latin typeface="Times New Roman" panose="02020603050405020304" pitchFamily="18" charset="0"/>
                <a:cs typeface="Times New Roman" panose="02020603050405020304" pitchFamily="18" charset="0"/>
              </a:rPr>
              <a:t>: </a:t>
            </a:r>
            <a:r>
              <a:rPr lang="en-US" sz="2400" b="1" i="1" dirty="0">
                <a:solidFill>
                  <a:schemeClr val="tx1"/>
                </a:solidFill>
                <a:latin typeface="Times New Roman" panose="02020603050405020304" pitchFamily="18" charset="0"/>
                <a:cs typeface="Times New Roman" panose="02020603050405020304" pitchFamily="18" charset="0"/>
              </a:rPr>
              <a:t>a, á, ô hay, </a:t>
            </a:r>
            <a:r>
              <a:rPr lang="en-US" sz="2400" b="1" i="1" dirty="0" err="1">
                <a:solidFill>
                  <a:schemeClr val="tx1"/>
                </a:solidFill>
                <a:latin typeface="Times New Roman" panose="02020603050405020304" pitchFamily="18" charset="0"/>
                <a:cs typeface="Times New Roman" panose="02020603050405020304" pitchFamily="18" charset="0"/>
              </a:rPr>
              <a:t>chao</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ôi</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trời</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ơi</a:t>
            </a:r>
            <a:r>
              <a:rPr lang="en-US" sz="2400" b="1" i="1" dirty="0">
                <a:solidFill>
                  <a:schemeClr val="tx1"/>
                </a:solidFill>
                <a:latin typeface="Times New Roman" panose="02020603050405020304" pitchFamily="18" charset="0"/>
                <a:cs typeface="Times New Roman" panose="02020603050405020304" pitchFamily="18" charset="0"/>
              </a:rPr>
              <a:t>, ơ </a:t>
            </a:r>
            <a:r>
              <a:rPr lang="en-US" sz="2400" b="1" i="1" dirty="0" err="1">
                <a:solidFill>
                  <a:schemeClr val="tx1"/>
                </a:solidFill>
                <a:latin typeface="Times New Roman" panose="02020603050405020304" pitchFamily="18" charset="0"/>
                <a:cs typeface="Times New Roman" panose="02020603050405020304" pitchFamily="18" charset="0"/>
              </a:rPr>
              <a:t>kìa</a:t>
            </a:r>
            <a:r>
              <a:rPr lang="en-US" sz="2400" b="1" i="1" dirty="0">
                <a:solidFill>
                  <a:schemeClr val="tx1"/>
                </a:solidFill>
                <a:latin typeface="Times New Roman" panose="02020603050405020304" pitchFamily="18" charset="0"/>
                <a:cs typeface="Times New Roman" panose="02020603050405020304" pitchFamily="18" charset="0"/>
              </a:rPr>
              <a:t>…</a:t>
            </a:r>
            <a:endParaRPr lang="en-US" sz="2400" b="1" i="1" dirty="0">
              <a:solidFill>
                <a:srgbClr val="FF0000"/>
              </a:solidFill>
              <a:latin typeface="Times New Roman" panose="02020603050405020304" pitchFamily="18" charset="0"/>
              <a:cs typeface="Times New Roman" panose="02020603050405020304" pitchFamily="18" charset="0"/>
            </a:endParaRPr>
          </a:p>
        </p:txBody>
      </p:sp>
      <p:sp>
        <p:nvSpPr>
          <p:cNvPr id="19" name="Rounded Rectangle 18"/>
          <p:cNvSpPr/>
          <p:nvPr/>
        </p:nvSpPr>
        <p:spPr>
          <a:xfrm>
            <a:off x="2354434" y="4788368"/>
            <a:ext cx="1531620" cy="79353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Chuyển</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tiếp</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0" name="Line Callout 2 (Accent Bar) 19"/>
          <p:cNvSpPr/>
          <p:nvPr/>
        </p:nvSpPr>
        <p:spPr>
          <a:xfrm>
            <a:off x="4467725" y="3646533"/>
            <a:ext cx="6619375" cy="1001109"/>
          </a:xfrm>
          <a:prstGeom prst="accentCallout2">
            <a:avLst>
              <a:gd name="adj1" fmla="val 58630"/>
              <a:gd name="adj2" fmla="val -437"/>
              <a:gd name="adj3" fmla="val 53762"/>
              <a:gd name="adj4" fmla="val -9156"/>
              <a:gd name="adj5" fmla="val 37555"/>
              <a:gd name="adj6" fmla="val -18649"/>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a:solidFill>
                  <a:schemeClr val="tx1"/>
                </a:solidFill>
                <a:latin typeface="Times New Roman" panose="02020603050405020304" pitchFamily="18" charset="0"/>
                <a:cs typeface="Times New Roman" panose="02020603050405020304" pitchFamily="18" charset="0"/>
              </a:rPr>
              <a:t>Biểu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thị</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cách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nhìn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đánh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giá</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người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nói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đối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với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sự</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việc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nói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đến</a:t>
            </a:r>
            <a:r>
              <a:rPr lang="en-US" sz="2400"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chắc</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có</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lẽ</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hình</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như</a:t>
            </a:r>
            <a:r>
              <a:rPr lang="en-US" sz="2400" b="1" i="1" dirty="0">
                <a:solidFill>
                  <a:schemeClr val="tx1"/>
                </a:solidFill>
                <a:latin typeface="Times New Roman" panose="02020603050405020304" pitchFamily="18" charset="0"/>
                <a:cs typeface="Times New Roman" panose="02020603050405020304" pitchFamily="18" charset="0"/>
              </a:rPr>
              <a:t>, may </a:t>
            </a:r>
            <a:r>
              <a:rPr lang="en-US" sz="2400" b="1" i="1" dirty="0" err="1">
                <a:solidFill>
                  <a:schemeClr val="tx1"/>
                </a:solidFill>
                <a:latin typeface="Times New Roman" panose="02020603050405020304" pitchFamily="18" charset="0"/>
                <a:cs typeface="Times New Roman" panose="02020603050405020304" pitchFamily="18" charset="0"/>
              </a:rPr>
              <a:t>ra</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nhất</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định</a:t>
            </a:r>
            <a:r>
              <a:rPr lang="en-US" sz="2400" b="1" i="1" dirty="0">
                <a:solidFill>
                  <a:schemeClr val="tx1"/>
                </a:solidFill>
                <a:latin typeface="Times New Roman" panose="02020603050405020304" pitchFamily="18" charset="0"/>
                <a:cs typeface="Times New Roman" panose="02020603050405020304" pitchFamily="18" charset="0"/>
              </a:rPr>
              <a:t>….</a:t>
            </a:r>
            <a:endParaRPr lang="en-US" sz="2400" b="1" i="1" dirty="0">
              <a:solidFill>
                <a:srgbClr val="FF0000"/>
              </a:solidFill>
              <a:latin typeface="Times New Roman" panose="02020603050405020304" pitchFamily="18" charset="0"/>
              <a:cs typeface="Times New Roman" panose="02020603050405020304" pitchFamily="18" charset="0"/>
            </a:endParaRPr>
          </a:p>
        </p:txBody>
      </p:sp>
      <p:sp>
        <p:nvSpPr>
          <p:cNvPr id="21" name="Line Callout 2 (Accent Bar) 20"/>
          <p:cNvSpPr/>
          <p:nvPr/>
        </p:nvSpPr>
        <p:spPr>
          <a:xfrm>
            <a:off x="4459702" y="4889102"/>
            <a:ext cx="6627398" cy="784428"/>
          </a:xfrm>
          <a:prstGeom prst="accentCallout2">
            <a:avLst>
              <a:gd name="adj1" fmla="val 41145"/>
              <a:gd name="adj2" fmla="val 289"/>
              <a:gd name="adj3" fmla="val 47239"/>
              <a:gd name="adj4" fmla="val -3696"/>
              <a:gd name="adj5" fmla="val 42031"/>
              <a:gd name="adj6" fmla="val -8753"/>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a:solidFill>
                  <a:schemeClr val="tx1"/>
                </a:solidFill>
                <a:latin typeface="Times New Roman" panose="02020603050405020304" pitchFamily="18" charset="0"/>
                <a:cs typeface="Times New Roman" panose="02020603050405020304" pitchFamily="18" charset="0"/>
              </a:rPr>
              <a:t>Nêu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ý </a:t>
            </a:r>
            <a:r>
              <a:rPr lang="en-US" sz="2400" dirty="0" err="1">
                <a:solidFill>
                  <a:schemeClr val="tx1"/>
                </a:solidFill>
                <a:latin typeface="Times New Roman" panose="02020603050405020304" pitchFamily="18" charset="0"/>
                <a:cs typeface="Times New Roman" panose="02020603050405020304" pitchFamily="18" charset="0"/>
              </a:rPr>
              <a:t>chuyển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tiếp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với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câu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hoặc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đoạn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đứng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sau</a:t>
            </a:r>
            <a:r>
              <a:rPr lang="en-US" sz="2400"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Tóm</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lại</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hơn</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nữa</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ngoài</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ra</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như</a:t>
            </a:r>
            <a:r>
              <a:rPr lang="en-US" sz="2400" b="1" i="1" dirty="0">
                <a:solidFill>
                  <a:schemeClr val="tx1"/>
                </a:solidFill>
                <a:latin typeface="Times New Roman" panose="02020603050405020304" pitchFamily="18" charset="0"/>
                <a:cs typeface="Times New Roman" panose="02020603050405020304" pitchFamily="18" charset="0"/>
              </a:rPr>
              <a:t> </a:t>
            </a:r>
            <a:r>
              <a:rPr lang="en-US" sz="2400" b="1" i="1" dirty="0" err="1">
                <a:solidFill>
                  <a:schemeClr val="tx1"/>
                </a:solidFill>
                <a:latin typeface="Times New Roman" panose="02020603050405020304" pitchFamily="18" charset="0"/>
                <a:cs typeface="Times New Roman" panose="02020603050405020304" pitchFamily="18" charset="0"/>
              </a:rPr>
              <a:t>vậy</a:t>
            </a:r>
            <a:r>
              <a:rPr lang="en-US" sz="2400" b="1" i="1" dirty="0">
                <a:solidFill>
                  <a:schemeClr val="tx1"/>
                </a:solidFill>
                <a:latin typeface="Times New Roman" panose="02020603050405020304" pitchFamily="18" charset="0"/>
                <a:cs typeface="Times New Roman" panose="02020603050405020304" pitchFamily="18" charset="0"/>
              </a:rPr>
              <a:t>…..</a:t>
            </a:r>
            <a:endParaRPr lang="en-US" sz="2400" b="1" i="1" dirty="0">
              <a:solidFill>
                <a:srgbClr val="FF0000"/>
              </a:solidFill>
              <a:latin typeface="Times New Roman" panose="02020603050405020304" pitchFamily="18" charset="0"/>
              <a:cs typeface="Times New Roman" panose="02020603050405020304" pitchFamily="18" charset="0"/>
            </a:endParaRPr>
          </a:p>
        </p:txBody>
      </p:sp>
      <p:sp>
        <p:nvSpPr>
          <p:cNvPr id="22" name="Rounded Rectangle 21"/>
          <p:cNvSpPr/>
          <p:nvPr/>
        </p:nvSpPr>
        <p:spPr>
          <a:xfrm>
            <a:off x="2322696" y="5947759"/>
            <a:ext cx="1531620" cy="65649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Phụ</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chú</a:t>
            </a:r>
            <a:r>
              <a:rPr lang="en-US" sz="2400" b="1" dirty="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4" name="Rounded Rectangle 23"/>
          <p:cNvSpPr/>
          <p:nvPr/>
        </p:nvSpPr>
        <p:spPr>
          <a:xfrm>
            <a:off x="2322696" y="2784743"/>
            <a:ext cx="1531620" cy="736034"/>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Cảm</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thán</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5" name="Rounded Rectangle 24"/>
          <p:cNvSpPr/>
          <p:nvPr/>
        </p:nvSpPr>
        <p:spPr>
          <a:xfrm>
            <a:off x="2354434" y="3789939"/>
            <a:ext cx="1531620" cy="695619"/>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FF0000"/>
                </a:solidFill>
                <a:latin typeface="Times New Roman" panose="02020603050405020304" pitchFamily="18" charset="0"/>
                <a:cs typeface="Times New Roman" panose="02020603050405020304" pitchFamily="18" charset="0"/>
              </a:rPr>
              <a:t>Tình</a:t>
            </a:r>
            <a:r>
              <a:rPr lang="en-US" sz="2400" b="1" dirty="0">
                <a:solidFill>
                  <a:srgbClr val="FF0000"/>
                </a:solidFill>
                <a:latin typeface="Times New Roman" panose="02020603050405020304" pitchFamily="18" charset="0"/>
                <a:cs typeface="Times New Roman" panose="02020603050405020304" pitchFamily="18" charset="0"/>
              </a:rPr>
              <a:t> </a:t>
            </a:r>
            <a:r>
              <a:rPr lang="en-US" sz="2400" b="1" dirty="0" err="1">
                <a:solidFill>
                  <a:srgbClr val="FF0000"/>
                </a:solidFill>
                <a:latin typeface="Times New Roman" panose="02020603050405020304" pitchFamily="18" charset="0"/>
                <a:cs typeface="Times New Roman" panose="02020603050405020304" pitchFamily="18" charset="0"/>
              </a:rPr>
              <a:t>thái</a:t>
            </a:r>
            <a:r>
              <a:rPr lang="en-US" sz="2400" b="1" dirty="0">
                <a:solidFill>
                  <a:srgbClr val="FF0000"/>
                </a:solidFill>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26" name="Line Callout 2 (Accent Bar) 25"/>
          <p:cNvSpPr/>
          <p:nvPr/>
        </p:nvSpPr>
        <p:spPr>
          <a:xfrm>
            <a:off x="4467725" y="5963648"/>
            <a:ext cx="6619375" cy="784428"/>
          </a:xfrm>
          <a:prstGeom prst="accentCallout2">
            <a:avLst>
              <a:gd name="adj1" fmla="val 47227"/>
              <a:gd name="adj2" fmla="val 289"/>
              <a:gd name="adj3" fmla="val 40143"/>
              <a:gd name="adj4" fmla="val -3284"/>
              <a:gd name="adj5" fmla="val 40003"/>
              <a:gd name="adj6" fmla="val -9313"/>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dirty="0" err="1">
                <a:solidFill>
                  <a:schemeClr val="tx1"/>
                </a:solidFill>
                <a:latin typeface="Times New Roman" panose="02020603050405020304" pitchFamily="18" charset="0"/>
                <a:cs typeface="Times New Roman" panose="02020603050405020304" pitchFamily="18" charset="0"/>
              </a:rPr>
              <a:t>Dùng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để</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giải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thích</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hoặc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nêu</a:t>
            </a:r>
            <a:r>
              <a:rPr lang="en-US" dirty="0">
                <a:solidFill>
                  <a:schemeClr val="tx1"/>
                </a:solidFill>
                <a:latin typeface="Times New Roman" panose="02020603050405020304" pitchFamily="18" charset="0"/>
                <a:cs typeface="Times New Roman" panose="02020603050405020304" pitchFamily="18" charset="0"/>
              </a:rPr>
              <a:t> ý </a:t>
            </a:r>
            <a:r>
              <a:rPr lang="en-US" dirty="0" err="1">
                <a:solidFill>
                  <a:schemeClr val="tx1"/>
                </a:solidFill>
                <a:latin typeface="Times New Roman" panose="02020603050405020304" pitchFamily="18" charset="0"/>
                <a:cs typeface="Times New Roman" panose="02020603050405020304" pitchFamily="18" charset="0"/>
              </a:rPr>
              <a:t>kiến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bình</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luận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đối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với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sự</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vật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sự</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việc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được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nói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đến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dấu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hiệu</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đánh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dấu</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bằng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dấu</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phẩy</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dấu</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gạch</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ngang</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dấu</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ngoặc</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đơn</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dấu</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hai</a:t>
            </a:r>
            <a:r>
              <a:rPr lang="en-US" b="1" i="1" dirty="0">
                <a:solidFill>
                  <a:schemeClr val="tx1"/>
                </a:solidFill>
                <a:latin typeface="Times New Roman" panose="02020603050405020304" pitchFamily="18" charset="0"/>
                <a:cs typeface="Times New Roman" panose="02020603050405020304" pitchFamily="18" charset="0"/>
              </a:rPr>
              <a:t> </a:t>
            </a:r>
            <a:r>
              <a:rPr lang="en-US" b="1" i="1" dirty="0" err="1">
                <a:solidFill>
                  <a:schemeClr val="tx1"/>
                </a:solidFill>
                <a:latin typeface="Times New Roman" panose="02020603050405020304" pitchFamily="18" charset="0"/>
                <a:cs typeface="Times New Roman" panose="02020603050405020304" pitchFamily="18" charset="0"/>
              </a:rPr>
              <a:t>chấm</a:t>
            </a:r>
            <a:r>
              <a:rPr lang="en-US" b="1" i="1" dirty="0">
                <a:solidFill>
                  <a:schemeClr val="tx1"/>
                </a:solidFill>
                <a:latin typeface="Times New Roman" panose="02020603050405020304" pitchFamily="18" charset="0"/>
                <a:cs typeface="Times New Roman" panose="02020603050405020304" pitchFamily="18" charset="0"/>
              </a:rPr>
              <a:t>…</a:t>
            </a:r>
            <a:endParaRPr lang="en-US" b="1" dirty="0">
              <a:solidFill>
                <a:srgbClr val="FF0000"/>
              </a:solidFill>
              <a:latin typeface="Times New Roman" panose="02020603050405020304" pitchFamily="18" charset="0"/>
              <a:cs typeface="Times New Roman" panose="02020603050405020304" pitchFamily="18" charset="0"/>
            </a:endParaRPr>
          </a:p>
        </p:txBody>
      </p:sp>
      <p:cxnSp>
        <p:nvCxnSpPr>
          <p:cNvPr id="11" name="Straight Arrow Connector 10"/>
          <p:cNvCxnSpPr/>
          <p:nvPr/>
        </p:nvCxnSpPr>
        <p:spPr>
          <a:xfrm flipV="1">
            <a:off x="1137037" y="2421835"/>
            <a:ext cx="1185659" cy="1577671"/>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a:endCxn id="24" idx="1"/>
          </p:cNvCxnSpPr>
          <p:nvPr/>
        </p:nvCxnSpPr>
        <p:spPr>
          <a:xfrm flipV="1">
            <a:off x="1137037" y="3152760"/>
            <a:ext cx="1185659" cy="846746"/>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endCxn id="25" idx="1"/>
          </p:cNvCxnSpPr>
          <p:nvPr/>
        </p:nvCxnSpPr>
        <p:spPr>
          <a:xfrm>
            <a:off x="1137037" y="3999506"/>
            <a:ext cx="1217397" cy="138243"/>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endCxn id="19" idx="1"/>
          </p:cNvCxnSpPr>
          <p:nvPr/>
        </p:nvCxnSpPr>
        <p:spPr>
          <a:xfrm>
            <a:off x="1137037" y="3999506"/>
            <a:ext cx="1217397" cy="1185628"/>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endCxn id="22" idx="1"/>
          </p:cNvCxnSpPr>
          <p:nvPr/>
        </p:nvCxnSpPr>
        <p:spPr>
          <a:xfrm>
            <a:off x="1137037" y="3999506"/>
            <a:ext cx="1185659" cy="2276501"/>
          </a:xfrm>
          <a:prstGeom prst="straightConnector1">
            <a:avLst/>
          </a:prstGeom>
          <a:ln>
            <a:solidFill>
              <a:schemeClr val="accent5">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379031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randombar(horizontal)">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circle(in)">
                                      <p:cBhvr>
                                        <p:cTn id="17" dur="20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heel(1)">
                                      <p:cBhvr>
                                        <p:cTn id="22" dur="20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circle(in)">
                                      <p:cBhvr>
                                        <p:cTn id="27" dur="20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randombar(horizontal)">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20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heel(1)">
                                      <p:cBhvr>
                                        <p:cTn id="42" dur="20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2"/>
                                        </p:tgtEl>
                                        <p:attrNameLst>
                                          <p:attrName>style.visibility</p:attrName>
                                        </p:attrNameLst>
                                      </p:cBhvr>
                                      <p:to>
                                        <p:strVal val="visible"/>
                                      </p:to>
                                    </p:set>
                                    <p:animEffect transition="in" filter="circle(in)">
                                      <p:cBhvr>
                                        <p:cTn id="47" dur="2000"/>
                                        <p:tgtEl>
                                          <p:spTgt spid="22"/>
                                        </p:tgtEl>
                                      </p:cBhvr>
                                    </p:animEffect>
                                  </p:childTnLst>
                                </p:cTn>
                              </p:par>
                            </p:childTnLst>
                          </p:cTn>
                        </p:par>
                      </p:childTnLst>
                    </p:cTn>
                  </p:par>
                  <p:par>
                    <p:cTn id="48" fill="hold">
                      <p:stCondLst>
                        <p:cond delay="indefinite"/>
                      </p:stCondLst>
                      <p:childTnLst>
                        <p:par>
                          <p:cTn id="49" fill="hold">
                            <p:stCondLst>
                              <p:cond delay="0"/>
                            </p:stCondLst>
                            <p:childTnLst>
                              <p:par>
                                <p:cTn id="50" presetID="21" presetClass="entr" presetSubtype="1"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wheel(1)">
                                      <p:cBhvr>
                                        <p:cTn id="52"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P spid="20" grpId="0" animBg="1"/>
      <p:bldP spid="21" grpId="0" animBg="1"/>
      <p:bldP spid="22" grpId="0" animBg="1"/>
      <p:bldP spid="24" grpId="0" animBg="1"/>
      <p:bldP spid="25"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0" y="22860"/>
            <a:ext cx="12192000" cy="693248"/>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4000" b="1" dirty="0">
                <a:solidFill>
                  <a:srgbClr val="002060"/>
                </a:solidFill>
                <a:latin typeface="Times New Roman" panose="02020603050405020304" pitchFamily="18" charset="0"/>
                <a:cs typeface="Times New Roman" panose="02020603050405020304" pitchFamily="18" charset="0"/>
              </a:rPr>
              <a:t>THÀNH PHẦN BIỆT LẬP TRONG CÂU</a:t>
            </a:r>
          </a:p>
        </p:txBody>
      </p:sp>
      <p:sp>
        <p:nvSpPr>
          <p:cNvPr id="5" name="五角星 4"/>
          <p:cNvSpPr/>
          <p:nvPr/>
        </p:nvSpPr>
        <p:spPr>
          <a:xfrm rot="19903756">
            <a:off x="18451" y="-24992"/>
            <a:ext cx="1055387" cy="1056365"/>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6" name="五角星 4"/>
          <p:cNvSpPr/>
          <p:nvPr/>
        </p:nvSpPr>
        <p:spPr>
          <a:xfrm rot="19903756">
            <a:off x="11031098" y="20887"/>
            <a:ext cx="1140057" cy="10877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7" name="五角星 5"/>
          <p:cNvSpPr/>
          <p:nvPr/>
        </p:nvSpPr>
        <p:spPr>
          <a:xfrm rot="21380687">
            <a:off x="10651446" y="860349"/>
            <a:ext cx="892440" cy="75865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8" name="五角星 5"/>
          <p:cNvSpPr/>
          <p:nvPr/>
        </p:nvSpPr>
        <p:spPr>
          <a:xfrm rot="21380687">
            <a:off x="11295815" y="1675236"/>
            <a:ext cx="610625" cy="61119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9" name="五角星 6"/>
          <p:cNvSpPr/>
          <p:nvPr/>
        </p:nvSpPr>
        <p:spPr>
          <a:xfrm rot="19938392">
            <a:off x="11590896" y="2506893"/>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6" name="Rounded Rectangle 15"/>
          <p:cNvSpPr/>
          <p:nvPr/>
        </p:nvSpPr>
        <p:spPr>
          <a:xfrm>
            <a:off x="405177" y="2072438"/>
            <a:ext cx="5398936" cy="65649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Times New Roman" panose="02020603050405020304" pitchFamily="18" charset="0"/>
                <a:cs typeface="Times New Roman" panose="02020603050405020304" pitchFamily="18" charset="0"/>
              </a:rPr>
              <a:t>a) </a:t>
            </a:r>
            <a:r>
              <a:rPr lang="en-US" dirty="0" err="1">
                <a:solidFill>
                  <a:schemeClr val="tx1"/>
                </a:solidFill>
                <a:latin typeface="Times New Roman" panose="02020603050405020304" pitchFamily="18" charset="0"/>
                <a:cs typeface="Times New Roman" panose="02020603050405020304" pitchFamily="18" charset="0"/>
              </a:rPr>
              <a:t>Với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lòng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mong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nhớ</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của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anh</a:t>
            </a:r>
            <a:r>
              <a:rPr lang="en-US"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chắc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anh</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nghĩ</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rằng</a:t>
            </a:r>
            <a:r>
              <a:rPr lang="en-US" dirty="0">
                <a:solidFill>
                  <a:schemeClr val="tx1"/>
                </a:solidFill>
                <a:latin typeface="Times New Roman" panose="02020603050405020304" pitchFamily="18" charset="0"/>
                <a:cs typeface="Times New Roman" panose="02020603050405020304" pitchFamily="18" charset="0"/>
              </a:rPr>
              <a:t>, con </a:t>
            </a:r>
            <a:r>
              <a:rPr lang="en-US" dirty="0" err="1">
                <a:solidFill>
                  <a:schemeClr val="tx1"/>
                </a:solidFill>
                <a:latin typeface="Times New Roman" panose="02020603050405020304" pitchFamily="18" charset="0"/>
                <a:cs typeface="Times New Roman" panose="02020603050405020304" pitchFamily="18" charset="0"/>
              </a:rPr>
              <a:t>anh</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sẽ</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chạy</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xô</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vào</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lòng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anh</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sẽ</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ôm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chặt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lấy</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cổ</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anh</a:t>
            </a:r>
            <a:r>
              <a:rPr lang="en-US" dirty="0">
                <a:solidFill>
                  <a:schemeClr val="tx1"/>
                </a:solidFill>
                <a:latin typeface="Times New Roman" panose="02020603050405020304" pitchFamily="18" charset="0"/>
                <a:cs typeface="Times New Roman" panose="02020603050405020304" pitchFamily="18" charset="0"/>
              </a:rPr>
              <a:t>.</a:t>
            </a:r>
          </a:p>
        </p:txBody>
      </p:sp>
      <p:sp>
        <p:nvSpPr>
          <p:cNvPr id="19" name="Rounded Rectangle 18"/>
          <p:cNvSpPr/>
          <p:nvPr/>
        </p:nvSpPr>
        <p:spPr>
          <a:xfrm>
            <a:off x="5933201" y="2072437"/>
            <a:ext cx="5277798" cy="656495"/>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15" name="Rounded Rectangle 14"/>
          <p:cNvSpPr/>
          <p:nvPr/>
        </p:nvSpPr>
        <p:spPr>
          <a:xfrm>
            <a:off x="972912" y="897745"/>
            <a:ext cx="9827811" cy="953907"/>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latin typeface="Times New Roman" panose="02020603050405020304" pitchFamily="18" charset="0"/>
                <a:cs typeface="Times New Roman" panose="02020603050405020304" pitchFamily="18" charset="0"/>
              </a:rPr>
              <a:t>Xác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định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từ</a:t>
            </a:r>
            <a:r>
              <a:rPr lang="en-US" sz="2400" b="1" dirty="0">
                <a:latin typeface="Times New Roman" panose="02020603050405020304" pitchFamily="18" charset="0"/>
                <a:cs typeface="Times New Roman" panose="02020603050405020304" pitchFamily="18" charset="0"/>
              </a:rPr>
              <a:t> in </a:t>
            </a:r>
            <a:r>
              <a:rPr lang="en-US" sz="2400" b="1" dirty="0" err="1">
                <a:latin typeface="Times New Roman" panose="02020603050405020304" pitchFamily="18" charset="0"/>
                <a:cs typeface="Times New Roman" panose="02020603050405020304" pitchFamily="18" charset="0"/>
              </a:rPr>
              <a:t>đậm</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trong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câu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sau</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có</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tác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dụng</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gì</a:t>
            </a:r>
            <a:r>
              <a:rPr lang="en-US" sz="2400" b="1" dirty="0">
                <a:latin typeface="Times New Roman" panose="02020603050405020304" pitchFamily="18" charset="0"/>
                <a:cs typeface="Times New Roman" panose="02020603050405020304" pitchFamily="18" charset="0"/>
              </a:rPr>
              <a:t>? </a:t>
            </a:r>
          </a:p>
          <a:p>
            <a:pPr algn="ctr"/>
            <a:r>
              <a:rPr lang="en-US" sz="2400" b="1" dirty="0" err="1">
                <a:latin typeface="Times New Roman" panose="02020603050405020304" pitchFamily="18" charset="0"/>
                <a:cs typeface="Times New Roman" panose="02020603050405020304" pitchFamily="18" charset="0"/>
              </a:rPr>
              <a:t>Thuộc</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thành</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phần</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biệt</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lập</a:t>
            </a:r>
            <a:r>
              <a:rPr lang="en-US" sz="2400" b="1" dirty="0">
                <a:latin typeface="Times New Roman" panose="02020603050405020304" pitchFamily="18" charset="0"/>
                <a:cs typeface="Times New Roman" panose="02020603050405020304" pitchFamily="18" charset="0"/>
              </a:rPr>
              <a:t> </a:t>
            </a:r>
            <a:r>
              <a:rPr lang="en-US" sz="2400" b="1" dirty="0" err="1">
                <a:latin typeface="Times New Roman" panose="02020603050405020304" pitchFamily="18" charset="0"/>
                <a:cs typeface="Times New Roman" panose="02020603050405020304" pitchFamily="18" charset="0"/>
              </a:rPr>
              <a:t>nào</a:t>
            </a:r>
            <a:r>
              <a:rPr lang="en-US" sz="2400" b="1" dirty="0">
                <a:latin typeface="Times New Roman" panose="02020603050405020304" pitchFamily="18" charset="0"/>
                <a:cs typeface="Times New Roman" panose="02020603050405020304" pitchFamily="18" charset="0"/>
              </a:rPr>
              <a:t>?</a:t>
            </a:r>
            <a:endParaRPr lang="en-US" sz="2400" dirty="0">
              <a:latin typeface="Times New Roman" panose="02020603050405020304" pitchFamily="18" charset="0"/>
              <a:cs typeface="Times New Roman" panose="02020603050405020304" pitchFamily="18" charset="0"/>
            </a:endParaRPr>
          </a:p>
        </p:txBody>
      </p:sp>
      <p:pic>
        <p:nvPicPr>
          <p:cNvPr id="28" name="Picture 27"/>
          <p:cNvPicPr>
            <a:picLocks noChangeAspect="1"/>
          </p:cNvPicPr>
          <p:nvPr/>
        </p:nvPicPr>
        <p:blipFill>
          <a:blip r:embed="rId4"/>
          <a:stretch>
            <a:fillRect/>
          </a:stretch>
        </p:blipFill>
        <p:spPr>
          <a:xfrm>
            <a:off x="10925092" y="2206314"/>
            <a:ext cx="1266908" cy="4584099"/>
          </a:xfrm>
          <a:prstGeom prst="rect">
            <a:avLst/>
          </a:prstGeom>
        </p:spPr>
      </p:pic>
      <p:sp>
        <p:nvSpPr>
          <p:cNvPr id="3" name="Rectangle 2"/>
          <p:cNvSpPr/>
          <p:nvPr/>
        </p:nvSpPr>
        <p:spPr>
          <a:xfrm>
            <a:off x="6009414" y="2371340"/>
            <a:ext cx="4297074" cy="410882"/>
          </a:xfrm>
          <a:prstGeom prst="rect">
            <a:avLst/>
          </a:prstGeom>
        </p:spPr>
        <p:txBody>
          <a:bodyPr wrap="none">
            <a:spAutoFit/>
          </a:bodyPr>
          <a:lstStyle/>
          <a:p>
            <a:pPr algn="just">
              <a:lnSpc>
                <a:spcPct val="115000"/>
              </a:lnSpc>
              <a:spcAft>
                <a:spcPts val="0"/>
              </a:spcAft>
            </a:pPr>
            <a:r>
              <a:rPr lang="en-US" dirty="0">
                <a:latin typeface="Times New Roman" panose="02020603050405020304" pitchFamily="18" charset="0"/>
                <a:ea typeface="Times New Roman" panose="02020603050405020304" pitchFamily="18" charset="0"/>
                <a:cs typeface="Times New Roman" panose="02020603050405020304" pitchFamily="18" charset="0"/>
              </a:rPr>
              <a:t>a) </a:t>
            </a:r>
            <a:r>
              <a:rPr lang="en-US" dirty="0">
                <a:latin typeface="Times New Roman" panose="02020603050405020304" pitchFamily="18" charset="0"/>
                <a:ea typeface="Calibri" panose="020F0502020204030204" pitchFamily="34" charset="0"/>
                <a:cs typeface="Times New Roman" panose="02020603050405020304" pitchFamily="18" charset="0"/>
              </a:rPr>
              <a:t>“</a:t>
            </a:r>
            <a:r>
              <a:rPr lang="en-US" b="1" dirty="0" err="1">
                <a:latin typeface="Times New Roman" panose="02020603050405020304" pitchFamily="18" charset="0"/>
                <a:ea typeface="Calibri" panose="020F0502020204030204" pitchFamily="34" charset="0"/>
                <a:cs typeface="Times New Roman" panose="02020603050405020304" pitchFamily="18" charset="0"/>
              </a:rPr>
              <a:t>Chắc</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thể</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hiện</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độ</a:t>
            </a:r>
            <a:r>
              <a:rPr lang="en-US" dirty="0">
                <a:latin typeface="Times New Roman" panose="02020603050405020304" pitchFamily="18" charset="0"/>
                <a:ea typeface="Calibri" panose="020F0502020204030204" pitchFamily="34" charset="0"/>
                <a:cs typeface="Times New Roman" panose="02020603050405020304" pitchFamily="18" charset="0"/>
              </a:rPr>
              <a:t> tin </a:t>
            </a:r>
            <a:r>
              <a:rPr lang="en-US" dirty="0" err="1">
                <a:latin typeface="Times New Roman" panose="02020603050405020304" pitchFamily="18" charset="0"/>
                <a:ea typeface="Calibri" panose="020F0502020204030204" pitchFamily="34" charset="0"/>
                <a:cs typeface="Times New Roman" panose="02020603050405020304" pitchFamily="18" charset="0"/>
              </a:rPr>
              <a:t>cậy</a:t>
            </a:r>
            <a:r>
              <a:rPr lang="en-US" dirty="0">
                <a:latin typeface="Times New Roman" panose="02020603050405020304" pitchFamily="18" charset="0"/>
                <a:ea typeface="Calibri" panose="020F0502020204030204" pitchFamily="34" charset="0"/>
                <a:cs typeface="Times New Roman" panose="02020603050405020304" pitchFamily="18" charset="0"/>
              </a:rPr>
              <a:t>: TP </a:t>
            </a:r>
            <a:r>
              <a:rPr lang="en-US" dirty="0" err="1">
                <a:latin typeface="Times New Roman" panose="02020603050405020304" pitchFamily="18" charset="0"/>
                <a:ea typeface="Calibri" panose="020F0502020204030204" pitchFamily="34" charset="0"/>
                <a:cs typeface="Times New Roman" panose="02020603050405020304" pitchFamily="18" charset="0"/>
              </a:rPr>
              <a:t>Tình</a:t>
            </a:r>
            <a:r>
              <a:rPr lang="en-US" dirty="0">
                <a:latin typeface="Times New Roman" panose="02020603050405020304" pitchFamily="18" charset="0"/>
                <a:ea typeface="Calibri" panose="020F0502020204030204" pitchFamily="34" charset="0"/>
                <a:cs typeface="Times New Roman" panose="02020603050405020304" pitchFamily="18" charset="0"/>
              </a:rPr>
              <a:t> </a:t>
            </a:r>
            <a:r>
              <a:rPr lang="en-US" dirty="0" err="1">
                <a:latin typeface="Times New Roman" panose="02020603050405020304" pitchFamily="18" charset="0"/>
                <a:ea typeface="Calibri" panose="020F0502020204030204" pitchFamily="34" charset="0"/>
                <a:cs typeface="Times New Roman" panose="02020603050405020304" pitchFamily="18" charset="0"/>
              </a:rPr>
              <a:t>thái</a:t>
            </a:r>
            <a:endParaRPr lang="en-US"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23" name="Rounded Rectangle 22"/>
          <p:cNvSpPr/>
          <p:nvPr/>
        </p:nvSpPr>
        <p:spPr>
          <a:xfrm>
            <a:off x="405177" y="2910570"/>
            <a:ext cx="5398936" cy="69707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Times New Roman" panose="02020603050405020304" pitchFamily="18" charset="0"/>
                <a:cs typeface="Times New Roman" panose="02020603050405020304" pitchFamily="18" charset="0"/>
              </a:rPr>
              <a:t>b) </a:t>
            </a:r>
            <a:r>
              <a:rPr lang="en-US" b="1" dirty="0" err="1">
                <a:solidFill>
                  <a:schemeClr val="tx1"/>
                </a:solidFill>
                <a:latin typeface="Times New Roman" panose="02020603050405020304" pitchFamily="18" charset="0"/>
                <a:cs typeface="Times New Roman" panose="02020603050405020304" pitchFamily="18" charset="0"/>
              </a:rPr>
              <a:t>Trời</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ơi</a:t>
            </a:r>
            <a:r>
              <a:rPr lang="en-US" b="1"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Chỉ</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còn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có</a:t>
            </a:r>
            <a:r>
              <a:rPr lang="en-US" dirty="0">
                <a:solidFill>
                  <a:schemeClr val="tx1"/>
                </a:solidFill>
                <a:latin typeface="Times New Roman" panose="02020603050405020304" pitchFamily="18" charset="0"/>
                <a:cs typeface="Times New Roman" panose="02020603050405020304" pitchFamily="18" charset="0"/>
              </a:rPr>
              <a:t> 5 </a:t>
            </a:r>
            <a:r>
              <a:rPr lang="en-US" dirty="0" err="1">
                <a:solidFill>
                  <a:schemeClr val="tx1"/>
                </a:solidFill>
                <a:latin typeface="Times New Roman" panose="02020603050405020304" pitchFamily="18" charset="0"/>
                <a:cs typeface="Times New Roman" panose="02020603050405020304" pitchFamily="18" charset="0"/>
              </a:rPr>
              <a:t>phút</a:t>
            </a:r>
            <a:r>
              <a:rPr lang="en-US" dirty="0">
                <a:solidFill>
                  <a:schemeClr val="tx1"/>
                </a:solidFill>
                <a:latin typeface="Times New Roman" panose="02020603050405020304" pitchFamily="18" charset="0"/>
                <a:cs typeface="Times New Roman" panose="02020603050405020304" pitchFamily="18" charset="0"/>
              </a:rPr>
              <a:t>!</a:t>
            </a:r>
          </a:p>
        </p:txBody>
      </p:sp>
      <p:sp>
        <p:nvSpPr>
          <p:cNvPr id="24" name="Rounded Rectangle 23"/>
          <p:cNvSpPr/>
          <p:nvPr/>
        </p:nvSpPr>
        <p:spPr>
          <a:xfrm>
            <a:off x="5933201" y="2930861"/>
            <a:ext cx="5398936" cy="65649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b) </a:t>
            </a:r>
            <a:r>
              <a:rPr lang="en-US"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r>
              <a:rPr lang="en-US"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Trời</a:t>
            </a:r>
            <a:r>
              <a:rPr lang="en-US"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ơi</a:t>
            </a:r>
            <a:r>
              <a:rPr lang="en-US"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Bộc</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lộ</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cảm</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xúc</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tiếc</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nuối</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cảm</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a:t>
            </a:r>
            <a:r>
              <a:rPr lang="en-US"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thán</a:t>
            </a: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t>
            </a:r>
          </a:p>
        </p:txBody>
      </p:sp>
      <p:sp>
        <p:nvSpPr>
          <p:cNvPr id="26" name="Rounded Rectangle 25"/>
          <p:cNvSpPr/>
          <p:nvPr/>
        </p:nvSpPr>
        <p:spPr>
          <a:xfrm>
            <a:off x="405177" y="3854410"/>
            <a:ext cx="5398936" cy="65649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0"/>
              </a:spcAft>
            </a:pP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Hoàng</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ơi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Ra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công</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chơi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đi</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Ừ</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Chờ</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tớ</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1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tí</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nhé</a:t>
            </a:r>
            <a:r>
              <a:rPr lang="en-US"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27" name="Rounded Rectangle 26"/>
          <p:cNvSpPr/>
          <p:nvPr/>
        </p:nvSpPr>
        <p:spPr>
          <a:xfrm>
            <a:off x="5933201" y="3847657"/>
            <a:ext cx="5398936" cy="69707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rPr>
              <a:t>c) </a:t>
            </a:r>
            <a:r>
              <a:rPr lang="en-US" b="1" dirty="0">
                <a:solidFill>
                  <a:schemeClr val="tx1"/>
                </a:solidFill>
                <a:latin typeface="Times New Roman" panose="02020603050405020304" pitchFamily="18" charset="0"/>
                <a:cs typeface="Times New Roman" panose="02020603050405020304" pitchFamily="18" charset="0"/>
              </a:rPr>
              <a:t>“</a:t>
            </a:r>
            <a:r>
              <a:rPr lang="en-US" b="1" dirty="0" err="1">
                <a:solidFill>
                  <a:schemeClr val="tx1"/>
                </a:solidFill>
                <a:latin typeface="Times New Roman" panose="02020603050405020304" pitchFamily="18" charset="0"/>
                <a:cs typeface="Times New Roman" panose="02020603050405020304" pitchFamily="18" charset="0"/>
              </a:rPr>
              <a:t>Ơi</a:t>
            </a:r>
            <a:r>
              <a:rPr lang="en-US" b="1" dirty="0">
                <a:solidFill>
                  <a:schemeClr val="tx1"/>
                </a:solidFill>
                <a:latin typeface="Times New Roman" panose="02020603050405020304" pitchFamily="18" charset="0"/>
                <a:cs typeface="Times New Roman" panose="02020603050405020304" pitchFamily="18" charset="0"/>
              </a:rPr>
              <a:t>, ừ</a:t>
            </a:r>
            <a:r>
              <a:rPr lang="en-US" dirty="0">
                <a:solidFill>
                  <a:schemeClr val="tx1"/>
                </a:solidFill>
              </a:rPr>
              <a:t>” </a:t>
            </a:r>
            <a:r>
              <a:rPr lang="en-US" dirty="0" err="1">
                <a:solidFill>
                  <a:schemeClr val="tx1"/>
                </a:solidFill>
                <a:latin typeface="Times New Roman" panose="02020603050405020304" pitchFamily="18" charset="0"/>
                <a:cs typeface="Times New Roman" panose="02020603050405020304" pitchFamily="18" charset="0"/>
              </a:rPr>
              <a:t>gọi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đáp</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29" name="Rounded Rectangle 28"/>
          <p:cNvSpPr/>
          <p:nvPr/>
        </p:nvSpPr>
        <p:spPr>
          <a:xfrm>
            <a:off x="405177" y="4796181"/>
            <a:ext cx="5398936" cy="69707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Times New Roman" panose="02020603050405020304" pitchFamily="18" charset="0"/>
                <a:cs typeface="Times New Roman" panose="02020603050405020304" pitchFamily="18" charset="0"/>
              </a:rPr>
              <a:t>d) </a:t>
            </a:r>
            <a:r>
              <a:rPr lang="en-US" dirty="0" err="1">
                <a:solidFill>
                  <a:schemeClr val="tx1"/>
                </a:solidFill>
                <a:latin typeface="Times New Roman" panose="02020603050405020304" pitchFamily="18" charset="0"/>
                <a:cs typeface="Times New Roman" panose="02020603050405020304" pitchFamily="18" charset="0"/>
              </a:rPr>
              <a:t>Lão</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không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hiểu</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tôi</a:t>
            </a:r>
            <a:r>
              <a:rPr lang="en-US"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tôi</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nghĩ</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vậy</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và</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tôi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càng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buồn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lắm</a:t>
            </a:r>
            <a:r>
              <a:rPr lang="en-US" dirty="0">
                <a:solidFill>
                  <a:schemeClr val="tx1"/>
                </a:solidFill>
                <a:latin typeface="Times New Roman" panose="02020603050405020304" pitchFamily="18" charset="0"/>
                <a:cs typeface="Times New Roman" panose="02020603050405020304" pitchFamily="18" charset="0"/>
              </a:rPr>
              <a:t>.</a:t>
            </a:r>
          </a:p>
        </p:txBody>
      </p:sp>
      <p:sp>
        <p:nvSpPr>
          <p:cNvPr id="30" name="Rounded Rectangle 29"/>
          <p:cNvSpPr/>
          <p:nvPr/>
        </p:nvSpPr>
        <p:spPr>
          <a:xfrm>
            <a:off x="5933201" y="4836764"/>
            <a:ext cx="5398936" cy="65649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Times New Roman" panose="02020603050405020304" pitchFamily="18" charset="0"/>
                <a:cs typeface="Times New Roman" panose="02020603050405020304" pitchFamily="18" charset="0"/>
              </a:rPr>
              <a:t>d) </a:t>
            </a:r>
            <a:r>
              <a:rPr lang="en-US" b="1" dirty="0">
                <a:solidFill>
                  <a:schemeClr val="tx1"/>
                </a:solidFill>
                <a:latin typeface="Times New Roman" panose="02020603050405020304" pitchFamily="18" charset="0"/>
                <a:cs typeface="Times New Roman" panose="02020603050405020304" pitchFamily="18" charset="0"/>
              </a:rPr>
              <a:t>“</a:t>
            </a:r>
            <a:r>
              <a:rPr lang="en-US" b="1" dirty="0" err="1">
                <a:solidFill>
                  <a:schemeClr val="tx1"/>
                </a:solidFill>
                <a:latin typeface="Times New Roman" panose="02020603050405020304" pitchFamily="18" charset="0"/>
                <a:cs typeface="Times New Roman" panose="02020603050405020304" pitchFamily="18" charset="0"/>
              </a:rPr>
              <a:t>Tôi</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nghĩ</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vậy</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giải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thích</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tp</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phụ</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chú</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1" name="Rounded Rectangle 30"/>
          <p:cNvSpPr/>
          <p:nvPr/>
        </p:nvSpPr>
        <p:spPr>
          <a:xfrm>
            <a:off x="405177" y="5692487"/>
            <a:ext cx="5398936" cy="865094"/>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Times New Roman" panose="02020603050405020304" pitchFamily="18" charset="0"/>
                <a:cs typeface="Times New Roman" panose="02020603050405020304" pitchFamily="18" charset="0"/>
              </a:rPr>
              <a:t>e) </a:t>
            </a:r>
            <a:r>
              <a:rPr lang="en-US" dirty="0" err="1">
                <a:solidFill>
                  <a:schemeClr val="tx1"/>
                </a:solidFill>
                <a:latin typeface="Times New Roman" panose="02020603050405020304" pitchFamily="18" charset="0"/>
                <a:cs typeface="Times New Roman" panose="02020603050405020304" pitchFamily="18" charset="0"/>
              </a:rPr>
              <a:t>Đơn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vị</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chăm</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chúng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tôi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ra</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trò</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Có</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gì</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lại</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bảo</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Để</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cho</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bọn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trinh</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sát</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chúng</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nó</a:t>
            </a:r>
            <a:r>
              <a:rPr lang="en-US" dirty="0">
                <a:solidFill>
                  <a:schemeClr val="tx1"/>
                </a:solidFill>
                <a:latin typeface="Times New Roman" panose="02020603050405020304" pitchFamily="18" charset="0"/>
                <a:cs typeface="Times New Roman" panose="02020603050405020304" pitchFamily="18" charset="0"/>
              </a:rPr>
              <a:t> ở </a:t>
            </a:r>
            <a:r>
              <a:rPr lang="en-US" dirty="0" err="1">
                <a:solidFill>
                  <a:schemeClr val="tx1"/>
                </a:solidFill>
                <a:latin typeface="Times New Roman" panose="02020603050405020304" pitchFamily="18" charset="0"/>
                <a:cs typeface="Times New Roman" panose="02020603050405020304" pitchFamily="18" charset="0"/>
              </a:rPr>
              <a:t>trên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đó</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vắng</a:t>
            </a:r>
            <a:r>
              <a:rPr lang="en-US"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Điều</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đó</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cũng</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dễ</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hiểu</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thôi</a:t>
            </a:r>
            <a:r>
              <a:rPr lang="en-US" b="1" dirty="0">
                <a:solidFill>
                  <a:schemeClr val="tx1"/>
                </a:solidFill>
                <a:latin typeface="Times New Roman" panose="02020603050405020304" pitchFamily="18" charset="0"/>
                <a:cs typeface="Times New Roman" panose="02020603050405020304" pitchFamily="18" charset="0"/>
              </a:rPr>
              <a:t>…</a:t>
            </a:r>
            <a:endParaRPr lang="en-US" dirty="0">
              <a:solidFill>
                <a:schemeClr val="tx1"/>
              </a:solidFill>
              <a:latin typeface="Times New Roman" panose="02020603050405020304" pitchFamily="18" charset="0"/>
              <a:cs typeface="Times New Roman" panose="02020603050405020304" pitchFamily="18" charset="0"/>
            </a:endParaRPr>
          </a:p>
        </p:txBody>
      </p:sp>
      <p:sp>
        <p:nvSpPr>
          <p:cNvPr id="32" name="Rounded Rectangle 31"/>
          <p:cNvSpPr/>
          <p:nvPr/>
        </p:nvSpPr>
        <p:spPr>
          <a:xfrm>
            <a:off x="5933201" y="5785288"/>
            <a:ext cx="5398936" cy="697078"/>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tx1"/>
                </a:solidFill>
                <a:latin typeface="Times New Roman" panose="02020603050405020304" pitchFamily="18" charset="0"/>
                <a:cs typeface="Times New Roman" panose="02020603050405020304" pitchFamily="18" charset="0"/>
              </a:rPr>
              <a:t>e) </a:t>
            </a:r>
            <a:r>
              <a:rPr lang="en-US" b="1" dirty="0">
                <a:solidFill>
                  <a:schemeClr val="tx1"/>
                </a:solidFill>
                <a:latin typeface="Times New Roman" panose="02020603050405020304" pitchFamily="18" charset="0"/>
                <a:cs typeface="Times New Roman" panose="02020603050405020304" pitchFamily="18" charset="0"/>
              </a:rPr>
              <a:t>“</a:t>
            </a:r>
            <a:r>
              <a:rPr lang="en-US" b="1" dirty="0" err="1">
                <a:solidFill>
                  <a:schemeClr val="tx1"/>
                </a:solidFill>
                <a:latin typeface="Times New Roman" panose="02020603050405020304" pitchFamily="18" charset="0"/>
                <a:cs typeface="Times New Roman" panose="02020603050405020304" pitchFamily="18" charset="0"/>
              </a:rPr>
              <a:t>Điều</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đó</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cũng</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dễ</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hiểu</a:t>
            </a:r>
            <a:r>
              <a:rPr lang="en-US" b="1" dirty="0">
                <a:solidFill>
                  <a:schemeClr val="tx1"/>
                </a:solidFill>
                <a:latin typeface="Times New Roman" panose="02020603050405020304" pitchFamily="18" charset="0"/>
                <a:cs typeface="Times New Roman" panose="02020603050405020304" pitchFamily="18" charset="0"/>
              </a:rPr>
              <a:t> </a:t>
            </a:r>
            <a:r>
              <a:rPr lang="en-US" b="1" dirty="0" err="1">
                <a:solidFill>
                  <a:schemeClr val="tx1"/>
                </a:solidFill>
                <a:latin typeface="Times New Roman" panose="02020603050405020304" pitchFamily="18" charset="0"/>
                <a:cs typeface="Times New Roman" panose="02020603050405020304" pitchFamily="18" charset="0"/>
              </a:rPr>
              <a:t>thôi</a:t>
            </a:r>
            <a:r>
              <a:rPr lang="en-US" b="1"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chuyển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tiếp</a:t>
            </a:r>
            <a:r>
              <a:rPr lang="en-US" dirty="0">
                <a:solidFill>
                  <a:schemeClr val="tx1"/>
                </a:solidFill>
                <a:latin typeface="Times New Roman" panose="02020603050405020304" pitchFamily="18" charset="0"/>
                <a:cs typeface="Times New Roman" panose="02020603050405020304" pitchFamily="18" charset="0"/>
              </a:rPr>
              <a:t> ý </a:t>
            </a:r>
            <a:r>
              <a:rPr lang="en-US" dirty="0" err="1">
                <a:solidFill>
                  <a:schemeClr val="tx1"/>
                </a:solidFill>
                <a:latin typeface="Times New Roman" panose="02020603050405020304" pitchFamily="18" charset="0"/>
                <a:cs typeface="Times New Roman" panose="02020603050405020304" pitchFamily="18" charset="0"/>
              </a:rPr>
              <a:t>trước</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đó</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tp</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chuyển</a:t>
            </a:r>
            <a:r>
              <a:rPr lang="en-US" dirty="0">
                <a:solidFill>
                  <a:schemeClr val="tx1"/>
                </a:solidFill>
                <a:latin typeface="Times New Roman" panose="02020603050405020304" pitchFamily="18" charset="0"/>
                <a:cs typeface="Times New Roman" panose="02020603050405020304" pitchFamily="18" charset="0"/>
              </a:rPr>
              <a:t> </a:t>
            </a:r>
            <a:r>
              <a:rPr lang="en-US" dirty="0" err="1">
                <a:solidFill>
                  <a:schemeClr val="tx1"/>
                </a:solidFill>
                <a:latin typeface="Times New Roman" panose="02020603050405020304" pitchFamily="18" charset="0"/>
                <a:cs typeface="Times New Roman" panose="02020603050405020304" pitchFamily="18" charset="0"/>
              </a:rPr>
              <a:t>tiếp</a:t>
            </a:r>
            <a:r>
              <a:rPr lang="en-US" dirty="0">
                <a:solidFill>
                  <a:schemeClr val="tx1"/>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0463477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1000"/>
                                        <p:tgtEl>
                                          <p:spTgt spid="24"/>
                                        </p:tgtEl>
                                      </p:cBhvr>
                                    </p:animEffect>
                                    <p:anim calcmode="lin" valueType="num">
                                      <p:cBhvr>
                                        <p:cTn id="20" dur="1000" fill="hold"/>
                                        <p:tgtEl>
                                          <p:spTgt spid="24"/>
                                        </p:tgtEl>
                                        <p:attrNameLst>
                                          <p:attrName>ppt_x</p:attrName>
                                        </p:attrNameLst>
                                      </p:cBhvr>
                                      <p:tavLst>
                                        <p:tav tm="0">
                                          <p:val>
                                            <p:strVal val="#ppt_x"/>
                                          </p:val>
                                        </p:tav>
                                        <p:tav tm="100000">
                                          <p:val>
                                            <p:strVal val="#ppt_x"/>
                                          </p:val>
                                        </p:tav>
                                      </p:tavLst>
                                    </p:anim>
                                    <p:anim calcmode="lin" valueType="num">
                                      <p:cBhvr>
                                        <p:cTn id="21"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fade">
                                      <p:cBhvr>
                                        <p:cTn id="33" dur="1000"/>
                                        <p:tgtEl>
                                          <p:spTgt spid="30"/>
                                        </p:tgtEl>
                                      </p:cBhvr>
                                    </p:animEffect>
                                    <p:anim calcmode="lin" valueType="num">
                                      <p:cBhvr>
                                        <p:cTn id="34" dur="1000" fill="hold"/>
                                        <p:tgtEl>
                                          <p:spTgt spid="30"/>
                                        </p:tgtEl>
                                        <p:attrNameLst>
                                          <p:attrName>ppt_x</p:attrName>
                                        </p:attrNameLst>
                                      </p:cBhvr>
                                      <p:tavLst>
                                        <p:tav tm="0">
                                          <p:val>
                                            <p:strVal val="#ppt_x"/>
                                          </p:val>
                                        </p:tav>
                                        <p:tav tm="100000">
                                          <p:val>
                                            <p:strVal val="#ppt_x"/>
                                          </p:val>
                                        </p:tav>
                                      </p:tavLst>
                                    </p:anim>
                                    <p:anim calcmode="lin" valueType="num">
                                      <p:cBhvr>
                                        <p:cTn id="35"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1000"/>
                                        <p:tgtEl>
                                          <p:spTgt spid="32"/>
                                        </p:tgtEl>
                                      </p:cBhvr>
                                    </p:animEffect>
                                    <p:anim calcmode="lin" valueType="num">
                                      <p:cBhvr>
                                        <p:cTn id="41" dur="1000" fill="hold"/>
                                        <p:tgtEl>
                                          <p:spTgt spid="32"/>
                                        </p:tgtEl>
                                        <p:attrNameLst>
                                          <p:attrName>ppt_x</p:attrName>
                                        </p:attrNameLst>
                                      </p:cBhvr>
                                      <p:tavLst>
                                        <p:tav tm="0">
                                          <p:val>
                                            <p:strVal val="#ppt_x"/>
                                          </p:val>
                                        </p:tav>
                                        <p:tav tm="100000">
                                          <p:val>
                                            <p:strVal val="#ppt_x"/>
                                          </p:val>
                                        </p:tav>
                                      </p:tavLst>
                                    </p:anim>
                                    <p:anim calcmode="lin" valueType="num">
                                      <p:cBhvr>
                                        <p:cTn id="42"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p:bldP spid="24" grpId="0" animBg="1"/>
      <p:bldP spid="27" grpId="0" animBg="1"/>
      <p:bldP spid="30" grpId="0" animBg="1"/>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68557" y="2568230"/>
            <a:ext cx="7657106" cy="605293"/>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3200" b="1" dirty="0">
                <a:solidFill>
                  <a:srgbClr val="002060"/>
                </a:solidFill>
                <a:latin typeface="Times New Roman" panose="02020603050405020304" pitchFamily="18" charset="0"/>
                <a:cs typeface="Times New Roman" panose="02020603050405020304" pitchFamily="18" charset="0"/>
              </a:rPr>
              <a:t>THÀNH PHẦN BIỆT LẬP TRONG CÂU</a:t>
            </a:r>
          </a:p>
        </p:txBody>
      </p:sp>
      <p:sp>
        <p:nvSpPr>
          <p:cNvPr id="5" name="五角星 4"/>
          <p:cNvSpPr/>
          <p:nvPr/>
        </p:nvSpPr>
        <p:spPr>
          <a:xfrm rot="19903756">
            <a:off x="164366" y="54748"/>
            <a:ext cx="1055387" cy="1056365"/>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6" name="五角星 4"/>
          <p:cNvSpPr/>
          <p:nvPr/>
        </p:nvSpPr>
        <p:spPr>
          <a:xfrm rot="19903756">
            <a:off x="10935679" y="5145"/>
            <a:ext cx="1140057" cy="1087791"/>
          </a:xfrm>
          <a:prstGeom prst="star5">
            <a:avLst>
              <a:gd name="adj" fmla="val 23926"/>
              <a:gd name="hf" fmla="val 105146"/>
              <a:gd name="vf" fmla="val 110557"/>
            </a:avLst>
          </a:prstGeom>
          <a:blipFill dpi="0" rotWithShape="1">
            <a:blip r:embed="rId2">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7" name="五角星 5"/>
          <p:cNvSpPr/>
          <p:nvPr/>
        </p:nvSpPr>
        <p:spPr>
          <a:xfrm rot="21380687">
            <a:off x="11276284" y="1097892"/>
            <a:ext cx="892440" cy="758655"/>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8" name="五角星 5"/>
          <p:cNvSpPr/>
          <p:nvPr/>
        </p:nvSpPr>
        <p:spPr>
          <a:xfrm rot="21380687">
            <a:off x="11562515" y="1884762"/>
            <a:ext cx="610625" cy="611191"/>
          </a:xfrm>
          <a:prstGeom prst="star5">
            <a:avLst>
              <a:gd name="adj" fmla="val 23926"/>
              <a:gd name="hf" fmla="val 105146"/>
              <a:gd name="vf" fmla="val 110557"/>
            </a:avLst>
          </a:prstGeom>
          <a:blipFill dpi="0" rotWithShape="1">
            <a:blip r:embed="rId3">
              <a:extLst>
                <a:ext uri="{28A0092B-C50C-407E-A947-70E740481C1C}">
                  <a14:useLocalDpi xmlns:a14="http://schemas.microsoft.com/office/drawing/2010/main" val="0"/>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9" name="五角星 6"/>
          <p:cNvSpPr/>
          <p:nvPr/>
        </p:nvSpPr>
        <p:spPr>
          <a:xfrm rot="19938392">
            <a:off x="11682814" y="2537151"/>
            <a:ext cx="485929" cy="486379"/>
          </a:xfrm>
          <a:prstGeom prst="star5">
            <a:avLst>
              <a:gd name="adj" fmla="val 23926"/>
              <a:gd name="hf" fmla="val 105146"/>
              <a:gd name="vf" fmla="val 110557"/>
            </a:avLst>
          </a:prstGeom>
          <a:solidFill>
            <a:srgbClr val="FFFF00"/>
          </a:solid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lIns="91355" tIns="45678" rIns="91355" bIns="45678" rtlCol="0" anchor="ctr"/>
          <a:lstStyle/>
          <a:p>
            <a:pPr algn="ctr" defTabSz="1218072"/>
            <a:endParaRPr lang="zh-CN" altLang="en-US" sz="2398" dirty="0">
              <a:solidFill>
                <a:prstClr val="white"/>
              </a:solidFill>
            </a:endParaRPr>
          </a:p>
        </p:txBody>
      </p:sp>
      <p:sp>
        <p:nvSpPr>
          <p:cNvPr id="12" name="Rounded Rectangle 11"/>
          <p:cNvSpPr/>
          <p:nvPr/>
        </p:nvSpPr>
        <p:spPr>
          <a:xfrm>
            <a:off x="4102873" y="3311334"/>
            <a:ext cx="3056153" cy="734157"/>
          </a:xfrm>
          <a:prstGeom prst="round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LUYỆN TẬP</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55400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4064341218"/>
              </p:ext>
            </p:extLst>
          </p:nvPr>
        </p:nvGraphicFramePr>
        <p:xfrm>
          <a:off x="228600" y="2202177"/>
          <a:ext cx="11734800" cy="4751359"/>
        </p:xfrm>
        <a:graphic>
          <a:graphicData uri="http://schemas.openxmlformats.org/drawingml/2006/table">
            <a:tbl>
              <a:tblPr firstRow="1" firstCol="1" bandRow="1"/>
              <a:tblGrid>
                <a:gridCol w="2520226">
                  <a:extLst>
                    <a:ext uri="{9D8B030D-6E8A-4147-A177-3AD203B41FA5}">
                      <a16:colId xmlns:a16="http://schemas.microsoft.com/office/drawing/2014/main" val="20000"/>
                    </a:ext>
                  </a:extLst>
                </a:gridCol>
                <a:gridCol w="9214574">
                  <a:extLst>
                    <a:ext uri="{9D8B030D-6E8A-4147-A177-3AD203B41FA5}">
                      <a16:colId xmlns:a16="http://schemas.microsoft.com/office/drawing/2014/main" val="20001"/>
                    </a:ext>
                  </a:extLst>
                </a:gridCol>
              </a:tblGrid>
              <a:tr h="1695520">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Học</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baseline="0" dirty="0" err="1">
                          <a:solidFill>
                            <a:srgbClr val="FF0000"/>
                          </a:solidFill>
                          <a:effectLst/>
                          <a:latin typeface="Times New Roman" panose="02020603050405020304" pitchFamily="18" charset="0"/>
                          <a:ea typeface="DengXian"/>
                          <a:cs typeface="Times New Roman" panose="02020603050405020304" pitchFamily="18" charset="0"/>
                        </a:rPr>
                        <a:t>sinh</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thực</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hiện</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hoạt</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động</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cá</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nhân</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“Think</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Suy</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nghĩ</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độc</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lập</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về</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vi-VN" sz="3200" dirty="0">
                          <a:solidFill>
                            <a:srgbClr val="000000"/>
                          </a:solidFill>
                          <a:effectLst/>
                          <a:latin typeface="Times New Roman" panose="02020603050405020304" pitchFamily="18" charset="0"/>
                          <a:ea typeface="DengXian"/>
                          <a:cs typeface="Times New Roman" panose="02020603050405020304" pitchFamily="18" charset="0"/>
                        </a:rPr>
                        <a:t>bài tập 1 và hoàn thành phiếu bài tập số 1</a:t>
                      </a:r>
                      <a:r>
                        <a:rPr lang="en-US" sz="3200" baseline="0" dirty="0">
                          <a:solidFill>
                            <a:srgbClr val="000000"/>
                          </a:solidFill>
                          <a:effectLst/>
                          <a:latin typeface="Times New Roman" panose="02020603050405020304" pitchFamily="18" charset="0"/>
                          <a:ea typeface="DengXian"/>
                          <a:cs typeface="Times New Roman" panose="02020603050405020304" pitchFamily="18" charset="0"/>
                        </a:rPr>
                        <a:t>:</a:t>
                      </a:r>
                      <a:endParaRPr lang="en-US" sz="3200" b="0" i="0" kern="12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0"/>
                  </a:ext>
                </a:extLst>
              </a:tr>
              <a:tr h="1105119">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Học</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baseline="0" dirty="0" err="1">
                          <a:solidFill>
                            <a:srgbClr val="FF0000"/>
                          </a:solidFill>
                          <a:effectLst/>
                          <a:latin typeface="Times New Roman" panose="02020603050405020304" pitchFamily="18" charset="0"/>
                          <a:ea typeface="DengXian"/>
                          <a:cs typeface="Times New Roman" panose="02020603050405020304" pitchFamily="18" charset="0"/>
                        </a:rPr>
                        <a:t>sinh</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thực</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hiện</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hoạt</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động</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cặp</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đôi</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“Pair”: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Trao</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đổi</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với</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bạn</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suy</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nghĩ</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của</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mình</a:t>
                      </a:r>
                      <a:r>
                        <a:rPr lang="en-US" sz="3200" dirty="0">
                          <a:solidFill>
                            <a:srgbClr val="000000"/>
                          </a:solidFill>
                          <a:effectLst/>
                          <a:latin typeface="Times New Roman" panose="02020603050405020304" pitchFamily="18" charset="0"/>
                          <a:ea typeface="DengXian"/>
                          <a:cs typeface="Times New Roman" panose="02020603050405020304" pitchFamily="18" charset="0"/>
                        </a:rPr>
                        <a:t>.</a:t>
                      </a:r>
                      <a:endPar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1"/>
                  </a:ext>
                </a:extLst>
              </a:tr>
              <a:tr h="1825945">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Học</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baseline="0" dirty="0" err="1">
                          <a:solidFill>
                            <a:srgbClr val="FF0000"/>
                          </a:solidFill>
                          <a:effectLst/>
                          <a:latin typeface="Times New Roman" panose="02020603050405020304" pitchFamily="18" charset="0"/>
                          <a:ea typeface="DengXian"/>
                          <a:cs typeface="Times New Roman" panose="02020603050405020304" pitchFamily="18" charset="0"/>
                        </a:rPr>
                        <a:t>sinh</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baseline="0" dirty="0" err="1">
                          <a:solidFill>
                            <a:srgbClr val="FF0000"/>
                          </a:solidFill>
                          <a:effectLst/>
                          <a:latin typeface="Times New Roman" panose="02020603050405020304" pitchFamily="18" charset="0"/>
                          <a:ea typeface="DengXian"/>
                          <a:cs typeface="Times New Roman" panose="02020603050405020304" pitchFamily="18" charset="0"/>
                        </a:rPr>
                        <a:t>trình</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baseline="0" dirty="0" err="1">
                          <a:solidFill>
                            <a:srgbClr val="FF0000"/>
                          </a:solidFill>
                          <a:effectLst/>
                          <a:latin typeface="Times New Roman" panose="02020603050405020304" pitchFamily="18" charset="0"/>
                          <a:ea typeface="DengXian"/>
                          <a:cs typeface="Times New Roman" panose="02020603050405020304" pitchFamily="18" charset="0"/>
                        </a:rPr>
                        <a:t>bày</a:t>
                      </a:r>
                      <a:r>
                        <a:rPr lang="en-US" sz="3200" b="1" baseline="0"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cá</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nhân</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trước</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lớp</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hoạt</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a:t>
                      </a:r>
                      <a:r>
                        <a:rPr lang="en-US" sz="3200" b="1" dirty="0" err="1">
                          <a:solidFill>
                            <a:srgbClr val="FF0000"/>
                          </a:solidFill>
                          <a:effectLst/>
                          <a:latin typeface="Times New Roman" panose="02020603050405020304" pitchFamily="18" charset="0"/>
                          <a:ea typeface="DengXian"/>
                          <a:cs typeface="Times New Roman" panose="02020603050405020304" pitchFamily="18" charset="0"/>
                        </a:rPr>
                        <a:t>động</a:t>
                      </a:r>
                      <a:r>
                        <a:rPr lang="en-US" sz="3200" b="1" dirty="0">
                          <a:solidFill>
                            <a:srgbClr val="FF0000"/>
                          </a:solidFill>
                          <a:effectLst/>
                          <a:latin typeface="Times New Roman" panose="02020603050405020304" pitchFamily="18" charset="0"/>
                          <a:ea typeface="DengXian"/>
                          <a:cs typeface="Times New Roman" panose="02020603050405020304" pitchFamily="18" charset="0"/>
                        </a:rPr>
                        <a:t> “Share”: </a:t>
                      </a:r>
                      <a:r>
                        <a:rPr lang="en-US" sz="3200" dirty="0">
                          <a:solidFill>
                            <a:srgbClr val="000000"/>
                          </a:solidFill>
                          <a:effectLst/>
                          <a:latin typeface="Times New Roman" panose="02020603050405020304" pitchFamily="18" charset="0"/>
                          <a:ea typeface="DengXian"/>
                          <a:cs typeface="Times New Roman" panose="02020603050405020304" pitchFamily="18" charset="0"/>
                        </a:rPr>
                        <a:t>Chia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sẻ</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những</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điều</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vừa</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trao</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đổi</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về</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vi-VN" sz="3200" dirty="0">
                          <a:solidFill>
                            <a:srgbClr val="000000"/>
                          </a:solidFill>
                          <a:effectLst/>
                          <a:latin typeface="Times New Roman" panose="02020603050405020304" pitchFamily="18" charset="0"/>
                          <a:ea typeface="DengXian"/>
                          <a:cs typeface="Times New Roman" panose="02020603050405020304" pitchFamily="18" charset="0"/>
                        </a:rPr>
                        <a:t>bài tập 1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trước</a:t>
                      </a:r>
                      <a:r>
                        <a:rPr lang="en-US" sz="3200" dirty="0">
                          <a:solidFill>
                            <a:srgbClr val="000000"/>
                          </a:solidFill>
                          <a:effectLst/>
                          <a:latin typeface="Times New Roman" panose="02020603050405020304" pitchFamily="18" charset="0"/>
                          <a:ea typeface="DengXian"/>
                          <a:cs typeface="Times New Roman" panose="02020603050405020304" pitchFamily="18" charset="0"/>
                        </a:rPr>
                        <a:t> </a:t>
                      </a:r>
                      <a:r>
                        <a:rPr lang="en-US" sz="3200" dirty="0" err="1">
                          <a:solidFill>
                            <a:srgbClr val="000000"/>
                          </a:solidFill>
                          <a:effectLst/>
                          <a:latin typeface="Times New Roman" panose="02020603050405020304" pitchFamily="18" charset="0"/>
                          <a:ea typeface="DengXian"/>
                          <a:cs typeface="Times New Roman" panose="02020603050405020304" pitchFamily="18" charset="0"/>
                        </a:rPr>
                        <a:t>lớp</a:t>
                      </a:r>
                      <a:r>
                        <a:rPr lang="en-US" sz="3200" dirty="0">
                          <a:solidFill>
                            <a:srgbClr val="000000"/>
                          </a:solidFill>
                          <a:effectLst/>
                          <a:latin typeface="Times New Roman" panose="02020603050405020304" pitchFamily="18" charset="0"/>
                          <a:ea typeface="DengXian"/>
                          <a:cs typeface="Times New Roman" panose="02020603050405020304" pitchFamily="18" charset="0"/>
                        </a:rPr>
                        <a:t>.</a:t>
                      </a:r>
                      <a:endParaRPr lang="en-US" sz="3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gn="just">
                        <a:spcBef>
                          <a:spcPts val="0"/>
                        </a:spcBef>
                        <a:spcAft>
                          <a:spcPts val="0"/>
                        </a:spcAft>
                      </a:pPr>
                      <a:r>
                        <a:rPr lang="en-US" sz="3200" dirty="0">
                          <a:solidFill>
                            <a:srgbClr val="000000"/>
                          </a:solidFill>
                          <a:effectLst/>
                          <a:latin typeface="#9Slide05 Brannboll Ny" panose="02000000000000000000" pitchFamily="2" charset="0"/>
                          <a:ea typeface="DengXian"/>
                        </a:rPr>
                        <a:t> </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0002"/>
                  </a:ext>
                </a:extLst>
              </a:tr>
            </a:tbl>
          </a:graphicData>
        </a:graphic>
      </p:graphicFrame>
      <p:pic>
        <p:nvPicPr>
          <p:cNvPr id="10" name="Picture 9" descr="Think, Pair, Share – phương pháp học tốt cho nhóm trẻ - CTH EDU"/>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1510" y="0"/>
            <a:ext cx="3324357" cy="2202178"/>
          </a:xfrm>
          <a:prstGeom prst="rect">
            <a:avLst/>
          </a:prstGeom>
          <a:noFill/>
          <a:ln>
            <a:noFill/>
          </a:ln>
        </p:spPr>
      </p:pic>
      <p:sp>
        <p:nvSpPr>
          <p:cNvPr id="13" name="WordArt 5"/>
          <p:cNvSpPr>
            <a:spLocks noChangeArrowheads="1" noChangeShapeType="1" noTextEdit="1"/>
          </p:cNvSpPr>
          <p:nvPr/>
        </p:nvSpPr>
        <p:spPr bwMode="auto">
          <a:xfrm>
            <a:off x="3566322" y="714249"/>
            <a:ext cx="6381297" cy="936199"/>
          </a:xfrm>
          <a:prstGeom prst="rect">
            <a:avLst/>
          </a:prstGeom>
        </p:spPr>
        <p:txBody>
          <a:bodyPr wrap="none" fromWordArt="1">
            <a:prstTxWarp prst="textPlain">
              <a:avLst>
                <a:gd name="adj" fmla="val 49706"/>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Thảo</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luận</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nhóm</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đôi</a:t>
            </a:r>
            <a:endPar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endParaRPr>
          </a:p>
        </p:txBody>
      </p:sp>
      <p:grpSp>
        <p:nvGrpSpPr>
          <p:cNvPr id="15" name="Group 14"/>
          <p:cNvGrpSpPr/>
          <p:nvPr/>
        </p:nvGrpSpPr>
        <p:grpSpPr>
          <a:xfrm rot="198028">
            <a:off x="3108803" y="-152426"/>
            <a:ext cx="8001285" cy="2113680"/>
            <a:chOff x="5855626" y="-119829"/>
            <a:chExt cx="5927300" cy="3556577"/>
          </a:xfrm>
        </p:grpSpPr>
        <p:sp>
          <p:nvSpPr>
            <p:cNvPr id="16" name="Rectangle 15"/>
            <p:cNvSpPr/>
            <p:nvPr/>
          </p:nvSpPr>
          <p:spPr>
            <a:xfrm rot="21415615">
              <a:off x="6017340" y="626201"/>
              <a:ext cx="5027723" cy="2810547"/>
            </a:xfrm>
            <a:prstGeom prst="rect">
              <a:avLst/>
            </a:prstGeom>
            <a:noFill/>
            <a:ln w="57150" cap="flat" cmpd="sng" algn="ctr">
              <a:solidFill>
                <a:srgbClr val="AFC98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7" name="Picture 16"/>
            <p:cNvPicPr>
              <a:picLocks noChangeAspect="1"/>
            </p:cNvPicPr>
            <p:nvPr/>
          </p:nvPicPr>
          <p:blipFill rotWithShape="1">
            <a:blip r:embed="rId4">
              <a:extLst>
                <a:ext uri="{BEBA8EAE-BF5A-486C-A8C5-ECC9F3942E4B}">
                  <a14:imgProps xmlns:a14="http://schemas.microsoft.com/office/drawing/2010/main">
                    <a14:imgLayer r:embed="rId5">
                      <a14:imgEffect>
                        <a14:backgroundRemoval t="0" b="12800" l="46286" r="100000">
                          <a14:foregroundMark x1="4429" y1="30800" x2="4429" y2="30800"/>
                          <a14:foregroundMark x1="5714" y1="52000" x2="5714" y2="52400"/>
                          <a14:foregroundMark x1="6857" y1="64800" x2="6857" y2="64800"/>
                          <a14:foregroundMark x1="5714" y1="79400" x2="5714" y2="79400"/>
                          <a14:foregroundMark x1="16143" y1="79400" x2="16143" y2="79400"/>
                          <a14:foregroundMark x1="9143" y1="62000" x2="9143" y2="62000"/>
                          <a14:foregroundMark x1="9286" y1="62600" x2="5000" y2="65200"/>
                          <a14:foregroundMark x1="5857" y1="41400" x2="5857" y2="41400"/>
                          <a14:foregroundMark x1="3857" y1="19200" x2="3857" y2="19200"/>
                          <a14:foregroundMark x1="2571" y1="12600" x2="2571" y2="12600"/>
                          <a14:foregroundMark x1="5714" y1="71200" x2="5714" y2="71200"/>
                          <a14:foregroundMark x1="50143" y1="61000" x2="50143" y2="61000"/>
                          <a14:foregroundMark x1="41857" y1="78200" x2="41857" y2="78200"/>
                          <a14:foregroundMark x1="40143" y1="96400" x2="40143" y2="96400"/>
                          <a14:foregroundMark x1="51000" y1="62000" x2="51000" y2="62000"/>
                          <a14:foregroundMark x1="58857" y1="55200" x2="58857" y2="55200"/>
                          <a14:foregroundMark x1="70143" y1="57000" x2="70143" y2="57000"/>
                          <a14:foregroundMark x1="78714" y1="66400" x2="78714" y2="66400"/>
                          <a14:foregroundMark x1="84714" y1="78400" x2="84714" y2="78400"/>
                          <a14:foregroundMark x1="84429" y1="96200" x2="84429" y2="96200"/>
                          <a14:foregroundMark x1="43571" y1="71200" x2="43571" y2="71200"/>
                          <a14:foregroundMark x1="42571" y1="74200" x2="45000" y2="69800"/>
                          <a14:foregroundMark x1="45429" y1="64000" x2="45429" y2="64000"/>
                          <a14:foregroundMark x1="46571" y1="58600" x2="46571" y2="58600"/>
                          <a14:foregroundMark x1="44286" y1="55600" x2="44286" y2="55600"/>
                          <a14:foregroundMark x1="79429" y1="65400" x2="79429" y2="65400"/>
                          <a14:foregroundMark x1="75571" y1="61200" x2="75571" y2="61200"/>
                          <a14:foregroundMark x1="74714" y1="60400" x2="74714" y2="60400"/>
                          <a14:foregroundMark x1="76286" y1="62600" x2="76286" y2="62600"/>
                          <a14:foregroundMark x1="71000" y1="59200" x2="71000" y2="59200"/>
                          <a14:foregroundMark x1="73571" y1="60200" x2="73571" y2="60200"/>
                          <a14:foregroundMark x1="49286" y1="6800" x2="49286" y2="6800"/>
                          <a14:foregroundMark x1="54714" y1="7800" x2="54714" y2="7800"/>
                          <a14:foregroundMark x1="49286" y1="8600" x2="49286" y2="8600"/>
                          <a14:foregroundMark x1="59143" y1="6400" x2="59143" y2="6400"/>
                          <a14:foregroundMark x1="60286" y1="6200" x2="60286" y2="6200"/>
                          <a14:foregroundMark x1="65714" y1="6600" x2="65714" y2="6600"/>
                          <a14:foregroundMark x1="56714" y1="6200" x2="56714" y2="6200"/>
                          <a14:foregroundMark x1="53000" y1="6600" x2="53000" y2="6600"/>
                          <a14:foregroundMark x1="48714" y1="13000" x2="48714" y2="13000"/>
                          <a14:foregroundMark x1="48714" y1="14600" x2="48714" y2="14600"/>
                          <a14:foregroundMark x1="48857" y1="16800" x2="48857" y2="16800"/>
                          <a14:foregroundMark x1="48857" y1="19800" x2="48857" y2="19800"/>
                          <a14:foregroundMark x1="49000" y1="22200" x2="49000" y2="22200"/>
                          <a14:foregroundMark x1="49000" y1="24600" x2="49000" y2="24600"/>
                          <a14:foregroundMark x1="49143" y1="26400" x2="49143" y2="26400"/>
                          <a14:foregroundMark x1="49286" y1="29400" x2="49286" y2="29400"/>
                          <a14:foregroundMark x1="49143" y1="31800" x2="49143" y2="31800"/>
                          <a14:foregroundMark x1="49143" y1="34600" x2="49143" y2="35200"/>
                          <a14:foregroundMark x1="49143" y1="38200" x2="49143" y2="38600"/>
                          <a14:foregroundMark x1="49286" y1="40200" x2="49286" y2="40200"/>
                          <a14:foregroundMark x1="49571" y1="43200" x2="49571" y2="43200"/>
                          <a14:foregroundMark x1="49714" y1="45600" x2="49714" y2="45600"/>
                          <a14:foregroundMark x1="48571" y1="19000" x2="48429" y2="18600"/>
                          <a14:foregroundMark x1="48429" y1="14000" x2="48429" y2="14000"/>
                          <a14:foregroundMark x1="48429" y1="12600" x2="48429" y2="12600"/>
                          <a14:foregroundMark x1="48143" y1="10400" x2="48143" y2="10400"/>
                          <a14:foregroundMark x1="49000" y1="36600" x2="49000" y2="37200"/>
                          <a14:foregroundMark x1="49429" y1="40000" x2="49429" y2="40600"/>
                          <a14:foregroundMark x1="49714" y1="47200" x2="49714" y2="47200"/>
                          <a14:foregroundMark x1="49857" y1="49600" x2="49857" y2="49600"/>
                          <a14:foregroundMark x1="49857" y1="55600" x2="49857" y2="55600"/>
                          <a14:foregroundMark x1="80000" y1="65600" x2="80000" y2="65600"/>
                          <a14:foregroundMark x1="82714" y1="73800" x2="82714" y2="73800"/>
                          <a14:foregroundMark x1="83571" y1="79200" x2="83571" y2="79200"/>
                          <a14:foregroundMark x1="81571" y1="72000" x2="81571" y2="72000"/>
                          <a14:foregroundMark x1="81000" y1="69600" x2="81000" y2="69600"/>
                          <a14:foregroundMark x1="84429" y1="84800" x2="84429" y2="84800"/>
                          <a14:foregroundMark x1="84571" y1="90000" x2="84571" y2="90000"/>
                          <a14:foregroundMark x1="81429" y1="5200" x2="81429" y2="5200"/>
                          <a14:foregroundMark x1="88571" y1="4600" x2="88571" y2="4600"/>
                          <a14:foregroundMark x1="93429" y1="3400" x2="93429" y2="3400"/>
                          <a14:foregroundMark x1="94714" y1="4400" x2="94714" y2="4400"/>
                          <a14:foregroundMark x1="77286" y1="4800" x2="77286" y2="4800"/>
                          <a14:foregroundMark x1="76000" y1="5400" x2="76000" y2="5400"/>
                          <a14:foregroundMark x1="72429" y1="5800" x2="72429" y2="5800"/>
                          <a14:foregroundMark x1="68286" y1="5600" x2="68286" y2="5600"/>
                          <a14:foregroundMark x1="79286" y1="4800" x2="79286" y2="4800"/>
                          <a14:foregroundMark x1="89571" y1="4400" x2="89571" y2="4400"/>
                          <a14:foregroundMark x1="94143" y1="8200" x2="94143" y2="8200"/>
                          <a14:foregroundMark x1="51571" y1="60000" x2="51571" y2="60000"/>
                          <a14:foregroundMark x1="8429" y1="76200" x2="8429" y2="76200"/>
                          <a14:foregroundMark x1="3571" y1="65000" x2="3571" y2="65000"/>
                          <a14:foregroundMark x1="8571" y1="69200" x2="8571" y2="69200"/>
                          <a14:foregroundMark x1="8143" y1="70600" x2="8143" y2="70600"/>
                          <a14:foregroundMark x1="3000" y1="69400" x2="3000" y2="69400"/>
                          <a14:foregroundMark x1="4714" y1="76000" x2="4714" y2="76000"/>
                          <a14:foregroundMark x1="7571" y1="81800" x2="7571" y2="81800"/>
                          <a14:foregroundMark x1="7429" y1="83600" x2="7429" y2="83600"/>
                          <a14:foregroundMark x1="2714" y1="79600" x2="2714" y2="79600"/>
                          <a14:foregroundMark x1="3429" y1="83000" x2="3429" y2="83000"/>
                          <a14:foregroundMark x1="10571" y1="84000" x2="10571" y2="84000"/>
                          <a14:foregroundMark x1="11286" y1="78600" x2="11286" y2="78600"/>
                          <a14:foregroundMark x1="10857" y1="74800" x2="10857" y2="74800"/>
                          <a14:foregroundMark x1="6143" y1="55800" x2="6143" y2="55800"/>
                          <a14:foregroundMark x1="5429" y1="46800" x2="5429" y2="46800"/>
                          <a14:foregroundMark x1="5571" y1="56600" x2="5571" y2="56600"/>
                          <a14:foregroundMark x1="16714" y1="80000" x2="16714" y2="80000"/>
                          <a14:foregroundMark x1="40714" y1="85600" x2="40714" y2="85600"/>
                          <a14:foregroundMark x1="40571" y1="90000" x2="40571" y2="90000"/>
                          <a14:foregroundMark x1="41000" y1="82600" x2="41000" y2="82600"/>
                          <a14:foregroundMark x1="40571" y1="86600" x2="40571" y2="86600"/>
                          <a14:foregroundMark x1="40714" y1="89600" x2="40714" y2="89600"/>
                          <a14:foregroundMark x1="40714" y1="83600" x2="40714" y2="83600"/>
                          <a14:foregroundMark x1="17714" y1="77200" x2="17714" y2="77200"/>
                          <a14:foregroundMark x1="87429" y1="4000" x2="87429" y2="4000"/>
                          <a14:foregroundMark x1="86429" y1="4600" x2="86429" y2="4600"/>
                          <a14:foregroundMark x1="85714" y1="5000" x2="85714" y2="5000"/>
                          <a14:foregroundMark x1="64000" y1="5800" x2="64000" y2="5800"/>
                          <a14:backgroundMark x1="47571" y1="4600" x2="49571" y2="2600"/>
                          <a14:backgroundMark x1="50429" y1="3200" x2="51571" y2="3400"/>
                          <a14:backgroundMark x1="53000" y1="3800" x2="53000" y2="3800"/>
                          <a14:backgroundMark x1="61714" y1="1600" x2="61714" y2="1600"/>
                          <a14:backgroundMark x1="65000" y1="2600" x2="65000" y2="2600"/>
                          <a14:backgroundMark x1="74714" y1="1400" x2="74714" y2="1400"/>
                          <a14:backgroundMark x1="76571" y1="1800" x2="76571" y2="1800"/>
                          <a14:backgroundMark x1="75429" y1="3800" x2="75429" y2="3800"/>
                          <a14:backgroundMark x1="77286" y1="1800" x2="77286" y2="1800"/>
                          <a14:backgroundMark x1="78714" y1="2000" x2="78714" y2="2000"/>
                          <a14:backgroundMark x1="78714" y1="2000" x2="78714" y2="2000"/>
                          <a14:backgroundMark x1="84429" y1="1400" x2="84429" y2="1400"/>
                          <a14:backgroundMark x1="86143" y1="1800" x2="86429" y2="2200"/>
                          <a14:backgroundMark x1="87714" y1="2200" x2="87714" y2="2200"/>
                          <a14:backgroundMark x1="86286" y1="4400" x2="86286" y2="4400"/>
                          <a14:backgroundMark x1="88857" y1="1800" x2="88857" y2="1800"/>
                          <a14:backgroundMark x1="95143" y1="1000" x2="95143" y2="1000"/>
                          <a14:backgroundMark x1="97000" y1="3200" x2="97000" y2="3200"/>
                          <a14:backgroundMark x1="96429" y1="6600" x2="96429" y2="6600"/>
                          <a14:backgroundMark x1="97000" y1="7800" x2="97000" y2="7800"/>
                        </a14:backgroundRemoval>
                      </a14:imgEffect>
                    </a14:imgLayer>
                  </a14:imgProps>
                </a:ext>
                <a:ext uri="{28A0092B-C50C-407E-A947-70E740481C1C}">
                  <a14:useLocalDpi xmlns:a14="http://schemas.microsoft.com/office/drawing/2010/main" val="0"/>
                </a:ext>
              </a:extLst>
            </a:blip>
            <a:srcRect l="47086" t="-6463" r="-779" b="87337"/>
            <a:stretch/>
          </p:blipFill>
          <p:spPr>
            <a:xfrm>
              <a:off x="5855626" y="-119829"/>
              <a:ext cx="5927300" cy="1209103"/>
            </a:xfrm>
            <a:prstGeom prst="rect">
              <a:avLst/>
            </a:prstGeom>
          </p:spPr>
        </p:pic>
      </p:grpSp>
      <p:pic>
        <p:nvPicPr>
          <p:cNvPr id="20" name="Picture 12"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b="67768"/>
          <a:stretch/>
        </p:blipFill>
        <p:spPr bwMode="auto">
          <a:xfrm>
            <a:off x="393446" y="2780676"/>
            <a:ext cx="2208127" cy="83820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35388" b="29105"/>
          <a:stretch/>
        </p:blipFill>
        <p:spPr bwMode="auto">
          <a:xfrm>
            <a:off x="393446" y="3959289"/>
            <a:ext cx="2208127" cy="85981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69639"/>
          <a:stretch/>
        </p:blipFill>
        <p:spPr bwMode="auto">
          <a:xfrm>
            <a:off x="306472" y="5375988"/>
            <a:ext cx="2084491" cy="1374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139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820</TotalTime>
  <Words>1631</Words>
  <Application>Microsoft Office PowerPoint</Application>
  <PresentationFormat>Widescreen</PresentationFormat>
  <Paragraphs>239</Paragraphs>
  <Slides>15</Slides>
  <Notes>0</Notes>
  <HiddenSlides>0</HiddenSlides>
  <MMClips>1</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#9Slide05 Brannboll Ny</vt:lpstr>
      <vt:lpstr>#9Slide07 Marbelia Regular</vt:lpstr>
      <vt:lpstr>Arial</vt:lpstr>
      <vt:lpstr>Calibri</vt:lpstr>
      <vt:lpstr>Calibri Light</vt:lpstr>
      <vt:lpstr>Times New Roman</vt:lpstr>
      <vt:lpstr>Office Theme</vt:lpstr>
      <vt:lpstr>10_Office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Nguyễn Thị Hường(V)</cp:lastModifiedBy>
  <cp:revision>103</cp:revision>
  <dcterms:created xsi:type="dcterms:W3CDTF">2022-06-14T07:43:49Z</dcterms:created>
  <dcterms:modified xsi:type="dcterms:W3CDTF">2024-02-19T22:40:18Z</dcterms:modified>
</cp:coreProperties>
</file>