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1" r:id="rId3"/>
    <p:sldId id="257" r:id="rId4"/>
    <p:sldId id="258" r:id="rId5"/>
    <p:sldId id="260"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41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2/20/2024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98445" y="1690370"/>
            <a:ext cx="6687185" cy="3757295"/>
          </a:xfrm>
          <a:prstGeom prst="rect">
            <a:avLst/>
          </a:prstGeom>
        </p:spPr>
      </p:pic>
      <p:sp>
        <p:nvSpPr>
          <p:cNvPr id="5" name="Text Box 4"/>
          <p:cNvSpPr txBox="1"/>
          <p:nvPr/>
        </p:nvSpPr>
        <p:spPr>
          <a:xfrm>
            <a:off x="91440" y="0"/>
            <a:ext cx="12100560" cy="156845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vi-VN" altLang="en-US" sz="3200" b="1" dirty="0">
                <a:solidFill>
                  <a:srgbClr val="0F02BE"/>
                </a:solidFill>
                <a:latin typeface="Times New Roman" panose="02020603050405020304" charset="0"/>
                <a:cs typeface="Times New Roman" panose="02020603050405020304" charset="0"/>
                <a:sym typeface="+mn-ea"/>
              </a:rPr>
              <a:t>BÀI 10: VĂN BẢN THÔNG TIN </a:t>
            </a:r>
            <a:endParaRPr lang="vi-VN" altLang="en-US" sz="3200" b="1" dirty="0">
              <a:solidFill>
                <a:srgbClr val="0F02BE"/>
              </a:solidFill>
              <a:latin typeface="Times New Roman" panose="02020603050405020304" charset="0"/>
              <a:cs typeface="Times New Roman" panose="02020603050405020304" charset="0"/>
            </a:endParaRPr>
          </a:p>
          <a:p>
            <a:pPr algn="ctr"/>
            <a:r>
              <a:rPr lang="vi-VN" altLang="en-US" sz="3200" b="1" dirty="0">
                <a:latin typeface="Times New Roman" panose="02020603050405020304" charset="0"/>
                <a:cs typeface="Times New Roman" panose="02020603050405020304" charset="0"/>
                <a:sym typeface="+mn-ea"/>
              </a:rPr>
              <a:t>THĐH</a:t>
            </a:r>
            <a:r>
              <a:rPr lang="vi-VN" altLang="en-US" sz="3200" dirty="0">
                <a:latin typeface="Times New Roman" panose="02020603050405020304" charset="0"/>
                <a:cs typeface="Times New Roman" panose="02020603050405020304" charset="0"/>
                <a:sym typeface="+mn-ea"/>
              </a:rPr>
              <a:t>:</a:t>
            </a:r>
            <a:r>
              <a:rPr lang="vi-VN" altLang="en-US" sz="3200" dirty="0">
                <a:solidFill>
                  <a:srgbClr val="FF0000"/>
                </a:solidFill>
                <a:latin typeface="Times New Roman" panose="02020603050405020304" charset="0"/>
                <a:cs typeface="Times New Roman" panose="02020603050405020304" charset="0"/>
                <a:sym typeface="+mn-ea"/>
              </a:rPr>
              <a:t> </a:t>
            </a:r>
            <a:r>
              <a:rPr lang="vi-VN" altLang="en-US" sz="3200" b="1" dirty="0">
                <a:solidFill>
                  <a:srgbClr val="FF0000"/>
                </a:solidFill>
                <a:latin typeface="Times New Roman" panose="02020603050405020304" charset="0"/>
                <a:cs typeface="Times New Roman" panose="02020603050405020304" charset="0"/>
                <a:sym typeface="+mn-ea"/>
              </a:rPr>
              <a:t>CUỐN SÁCH CHÌA KHÓA VŨ TRỤ CỦA GIOÓC - GIƠ</a:t>
            </a:r>
          </a:p>
          <a:p>
            <a:pPr algn="r"/>
            <a:r>
              <a:rPr lang="vi-VN" altLang="en-US" sz="2800" i="1" dirty="0">
                <a:latin typeface="Times New Roman" panose="02020603050405020304" charset="0"/>
                <a:cs typeface="Times New Roman" panose="02020603050405020304" charset="0"/>
                <a:sym typeface="+mn-ea"/>
              </a:rPr>
              <a:t>(Theo Phúc Yên, vnexpress.net, 24/3/2008)</a:t>
            </a:r>
            <a:r>
              <a:rPr lang="vi-VN" altLang="en-US" sz="3200" i="1" dirty="0">
                <a:latin typeface="Times New Roman" panose="02020603050405020304" charset="0"/>
                <a:cs typeface="Times New Roman" panose="02020603050405020304" charset="0"/>
                <a:sym typeface="+mn-ea"/>
              </a:rPr>
              <a:t> </a:t>
            </a:r>
            <a:endParaRPr lang="en-US" sz="3200"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9220" descr="21"/>
          <p:cNvPicPr/>
          <p:nvPr/>
        </p:nvPicPr>
        <p:blipFill>
          <a:blip r:embed="rId2"/>
          <a:stretch>
            <a:fillRect/>
          </a:stretch>
        </p:blipFill>
        <p:spPr>
          <a:xfrm>
            <a:off x="146050" y="128270"/>
            <a:ext cx="11900535" cy="6826250"/>
          </a:xfrm>
          <a:prstGeom prst="rect">
            <a:avLst/>
          </a:prstGeom>
          <a:noFill/>
          <a:ln w="9525">
            <a:noFill/>
          </a:ln>
        </p:spPr>
      </p:pic>
      <p:sp>
        <p:nvSpPr>
          <p:cNvPr id="2" name="Title 1"/>
          <p:cNvSpPr>
            <a:spLocks noGrp="1"/>
          </p:cNvSpPr>
          <p:nvPr>
            <p:ph type="title"/>
          </p:nvPr>
        </p:nvSpPr>
        <p:spPr>
          <a:xfrm rot="21300000">
            <a:off x="3958590" y="711200"/>
            <a:ext cx="3350895" cy="723265"/>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vi-VN" altLang="en-US" b="1" dirty="0">
                <a:solidFill>
                  <a:srgbClr val="FF0000"/>
                </a:solidFill>
                <a:latin typeface="Times New Roman" panose="02020603050405020304" charset="0"/>
                <a:cs typeface="Times New Roman" panose="02020603050405020304" charset="0"/>
              </a:rPr>
              <a:t>MỞ ĐẦU </a:t>
            </a:r>
          </a:p>
        </p:txBody>
      </p:sp>
      <p:pic>
        <p:nvPicPr>
          <p:cNvPr id="7" name="图片 40"/>
          <p:cNvPicPr/>
          <p:nvPr/>
        </p:nvPicPr>
        <p:blipFill>
          <a:blip r:embed="rId3" cstate="print">
            <a:extLst>
              <a:ext uri="{28A0092B-C50C-407E-A947-70E740481C1C}">
                <a14:useLocalDpi xmlns:a14="http://schemas.microsoft.com/office/drawing/2010/main" val="0"/>
              </a:ext>
            </a:extLst>
          </a:blip>
          <a:stretch>
            <a:fillRect/>
          </a:stretch>
        </p:blipFill>
        <p:spPr>
          <a:xfrm rot="1530165">
            <a:off x="10255640" y="76200"/>
            <a:ext cx="1659890" cy="1659890"/>
          </a:xfrm>
          <a:prstGeom prst="rect">
            <a:avLst/>
          </a:prstGeom>
        </p:spPr>
      </p:pic>
      <p:sp>
        <p:nvSpPr>
          <p:cNvPr id="3" name="Text Box 2"/>
          <p:cNvSpPr txBox="1"/>
          <p:nvPr/>
        </p:nvSpPr>
        <p:spPr>
          <a:xfrm rot="21360000">
            <a:off x="4567555" y="1586230"/>
            <a:ext cx="3607435" cy="3107690"/>
          </a:xfrm>
          <a:prstGeom prst="rect">
            <a:avLst/>
          </a:prstGeom>
          <a:noFill/>
        </p:spPr>
        <p:txBody>
          <a:bodyPr wrap="square" rtlCol="0">
            <a:spAutoFit/>
          </a:bodyPr>
          <a:lstStyle/>
          <a:p>
            <a:pPr algn="just"/>
            <a:r>
              <a:rPr lang="vi-VN" altLang="en-US" sz="2800" b="1" i="1">
                <a:solidFill>
                  <a:srgbClr val="1D41D5"/>
                </a:solidFill>
                <a:latin typeface="Times New Roman" panose="02020603050405020304" charset="0"/>
                <a:cs typeface="Times New Roman" panose="02020603050405020304" charset="0"/>
              </a:rPr>
              <a:t>? Em đã được học tác phẩm nào viết về chủ đề du hành vũ trụ ở Ngữ văn 7? Nêu cảm nhận và suy nghĩ của em sau khi được học xong tác phẩm đó?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1905" y="74930"/>
            <a:ext cx="8010525" cy="581025"/>
          </a:xfrm>
        </p:spPr>
        <p:style>
          <a:lnRef idx="1">
            <a:schemeClr val="accent2"/>
          </a:lnRef>
          <a:fillRef idx="2">
            <a:schemeClr val="accent2"/>
          </a:fillRef>
          <a:effectRef idx="1">
            <a:schemeClr val="accent2"/>
          </a:effectRef>
          <a:fontRef idx="minor">
            <a:schemeClr val="dk1"/>
          </a:fontRef>
        </p:style>
        <p:txBody>
          <a:bodyPr/>
          <a:lstStyle/>
          <a:p>
            <a:pPr algn="ctr"/>
            <a:r>
              <a:rPr lang="vi-VN" altLang="en-US" sz="2800" b="1">
                <a:solidFill>
                  <a:srgbClr val="FF0000"/>
                </a:solidFill>
                <a:latin typeface="Times New Roman" panose="02020603050405020304" charset="0"/>
                <a:cs typeface="Times New Roman" panose="02020603050405020304" charset="0"/>
              </a:rPr>
              <a:t>TÌM HIỂU CHUNG </a:t>
            </a:r>
          </a:p>
        </p:txBody>
      </p:sp>
      <p:pic>
        <p:nvPicPr>
          <p:cNvPr id="5" name="Content Placeholder 4"/>
          <p:cNvPicPr>
            <a:picLocks noGrp="1" noChangeAspect="1"/>
          </p:cNvPicPr>
          <p:nvPr>
            <p:ph idx="1"/>
          </p:nvPr>
        </p:nvPicPr>
        <p:blipFill>
          <a:blip r:embed="rId2"/>
          <a:stretch>
            <a:fillRect/>
          </a:stretch>
        </p:blipFill>
        <p:spPr>
          <a:xfrm>
            <a:off x="751205" y="4069080"/>
            <a:ext cx="10603230" cy="2568575"/>
          </a:xfrm>
          <a:prstGeom prst="rect">
            <a:avLst/>
          </a:prstGeom>
          <a:noFill/>
          <a:ln>
            <a:noFill/>
          </a:ln>
        </p:spPr>
      </p:pic>
      <p:sp>
        <p:nvSpPr>
          <p:cNvPr id="6" name="Text Box 5"/>
          <p:cNvSpPr txBox="1"/>
          <p:nvPr/>
        </p:nvSpPr>
        <p:spPr>
          <a:xfrm>
            <a:off x="643255" y="655955"/>
            <a:ext cx="9265920" cy="156845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latin typeface="Times New Roman" panose="02020603050405020304" charset="0"/>
                <a:cs typeface="Times New Roman" panose="02020603050405020304" charset="0"/>
              </a:rPr>
              <a:t>- Xuất xứ:</a:t>
            </a:r>
            <a:r>
              <a:rPr lang="en-US" sz="2400">
                <a:latin typeface="Times New Roman" panose="02020603050405020304" charset="0"/>
                <a:cs typeface="Times New Roman" panose="02020603050405020304" charset="0"/>
              </a:rPr>
              <a:t> theo Phúc Yên, vnexpress.net, 24/3/2008</a:t>
            </a:r>
          </a:p>
          <a:p>
            <a:r>
              <a:rPr lang="en-US" sz="2400" b="1">
                <a:latin typeface="Times New Roman" panose="02020603050405020304" charset="0"/>
                <a:cs typeface="Times New Roman" panose="02020603050405020304" charset="0"/>
              </a:rPr>
              <a:t>- Kiểu văn bản: </a:t>
            </a:r>
            <a:r>
              <a:rPr lang="en-US" sz="2400">
                <a:latin typeface="Times New Roman" panose="02020603050405020304" charset="0"/>
                <a:cs typeface="Times New Roman" panose="02020603050405020304" charset="0"/>
              </a:rPr>
              <a:t>Văn bản thông tin</a:t>
            </a:r>
          </a:p>
          <a:p>
            <a:r>
              <a:rPr lang="en-US" sz="2400" b="1">
                <a:latin typeface="Times New Roman" panose="02020603050405020304" charset="0"/>
                <a:cs typeface="Times New Roman" panose="02020603050405020304" charset="0"/>
              </a:rPr>
              <a:t>- Mục đích:</a:t>
            </a:r>
            <a:r>
              <a:rPr lang="en-US" sz="2400">
                <a:latin typeface="Times New Roman" panose="02020603050405020304" charset="0"/>
                <a:cs typeface="Times New Roman" panose="02020603050405020304" charset="0"/>
              </a:rPr>
              <a:t> giới thiệu đến bạn đọc cuốn sách  Chìa khóa vũ trụ của Gioóc - giơ</a:t>
            </a:r>
          </a:p>
        </p:txBody>
      </p:sp>
      <p:sp>
        <p:nvSpPr>
          <p:cNvPr id="7" name="Text Box 6"/>
          <p:cNvSpPr txBox="1"/>
          <p:nvPr/>
        </p:nvSpPr>
        <p:spPr>
          <a:xfrm>
            <a:off x="643255" y="2500947"/>
            <a:ext cx="5080000" cy="1568450"/>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indent="0"/>
            <a:r>
              <a:rPr lang="en-US" sz="2400" b="1">
                <a:solidFill>
                  <a:srgbClr val="000000"/>
                </a:solidFill>
                <a:latin typeface="Times New Roman" panose="02020603050405020304" charset="0"/>
                <a:ea typeface="SimSun" panose="02010600030101010101" pitchFamily="2" charset="-122"/>
                <a:cs typeface="Times New Roman" panose="02020603050405020304" charset="0"/>
              </a:rPr>
              <a:t>- Bố cục:</a:t>
            </a:r>
            <a:r>
              <a:rPr lang="en-US" sz="2400" b="0">
                <a:solidFill>
                  <a:srgbClr val="000000"/>
                </a:solidFill>
                <a:latin typeface="Times New Roman" panose="02020603050405020304" charset="0"/>
                <a:ea typeface="SimSun" panose="02010600030101010101" pitchFamily="2" charset="-122"/>
                <a:cs typeface="Times New Roman" panose="02020603050405020304" charset="0"/>
              </a:rPr>
              <a:t> 2 Phần</a:t>
            </a:r>
          </a:p>
          <a:p>
            <a:pPr indent="0"/>
            <a:r>
              <a:rPr lang="en-US" sz="2400" b="1">
                <a:solidFill>
                  <a:srgbClr val="000000"/>
                </a:solidFill>
                <a:latin typeface="Times New Roman" panose="02020603050405020304" charset="0"/>
                <a:ea typeface="SimSun" panose="02010600030101010101" pitchFamily="2" charset="-122"/>
                <a:cs typeface="Times New Roman" panose="02020603050405020304" charset="0"/>
              </a:rPr>
              <a:t>+ Phần 1:</a:t>
            </a:r>
            <a:r>
              <a:rPr lang="en-US" sz="2400" b="0">
                <a:solidFill>
                  <a:srgbClr val="000000"/>
                </a:solidFill>
                <a:latin typeface="Times New Roman" panose="02020603050405020304" charset="0"/>
                <a:ea typeface="SimSun" panose="02010600030101010101" pitchFamily="2" charset="-122"/>
                <a:cs typeface="Times New Roman" panose="02020603050405020304" charset="0"/>
              </a:rPr>
              <a:t> Sa pô </a:t>
            </a:r>
          </a:p>
          <a:p>
            <a:pPr indent="0"/>
            <a:r>
              <a:rPr lang="en-US" sz="2400" b="1">
                <a:solidFill>
                  <a:srgbClr val="000000"/>
                </a:solidFill>
                <a:latin typeface="Times New Roman" panose="02020603050405020304" charset="0"/>
                <a:ea typeface="SimSun" panose="02010600030101010101" pitchFamily="2" charset="-122"/>
                <a:cs typeface="Times New Roman" panose="02020603050405020304" charset="0"/>
              </a:rPr>
              <a:t>+ Phần 2:</a:t>
            </a:r>
            <a:r>
              <a:rPr lang="en-US" sz="2400" b="0">
                <a:solidFill>
                  <a:srgbClr val="000000"/>
                </a:solidFill>
                <a:latin typeface="Times New Roman" panose="02020603050405020304" charset="0"/>
                <a:ea typeface="SimSun" panose="02010600030101010101" pitchFamily="2" charset="-122"/>
                <a:cs typeface="Times New Roman" panose="02020603050405020304" charset="0"/>
              </a:rPr>
              <a:t> Nội dung văn bản</a:t>
            </a:r>
          </a:p>
          <a:p>
            <a:endParaRPr lang="en-US" sz="2400" b="0">
              <a:solidFill>
                <a:srgbClr val="000000"/>
              </a:solidFill>
              <a:latin typeface="Times New Roman" panose="02020603050405020304" charset="0"/>
              <a:ea typeface="SimSun" panose="02010600030101010101" pitchFamily="2" charset="-122"/>
              <a:cs typeface="Times New Roman" panose="02020603050405020304" charset="0"/>
            </a:endParaRP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blinds(horizontal)">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linds(horizontal)">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blinds(horizontal)">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bg/>
                                          </p:spTgt>
                                        </p:tgtEl>
                                        <p:attrNameLst>
                                          <p:attrName>style.visibility</p:attrName>
                                        </p:attrNameLst>
                                      </p:cBhvr>
                                      <p:to>
                                        <p:strVal val="visible"/>
                                      </p:to>
                                    </p:set>
                                    <p:animEffect transition="in" filter="circle(in)">
                                      <p:cBhvr>
                                        <p:cTn id="27" dur="2000"/>
                                        <p:tgtEl>
                                          <p:spTgt spid="7">
                                            <p:bg/>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circle(in)">
                                      <p:cBhvr>
                                        <p:cTn id="32" dur="20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9550" y="0"/>
            <a:ext cx="8486140" cy="581025"/>
          </a:xfrm>
        </p:spPr>
        <p:style>
          <a:lnRef idx="1">
            <a:schemeClr val="accent2"/>
          </a:lnRef>
          <a:fillRef idx="2">
            <a:schemeClr val="accent2"/>
          </a:fillRef>
          <a:effectRef idx="1">
            <a:schemeClr val="accent2"/>
          </a:effectRef>
          <a:fontRef idx="minor">
            <a:schemeClr val="dk1"/>
          </a:fontRef>
        </p:style>
        <p:txBody>
          <a:bodyPr/>
          <a:lstStyle/>
          <a:p>
            <a:pPr algn="ctr"/>
            <a:r>
              <a:rPr lang="en-US" sz="2800" b="1">
                <a:solidFill>
                  <a:srgbClr val="FF0000"/>
                </a:solidFill>
                <a:latin typeface="Times New Roman" panose="02020603050405020304" charset="0"/>
                <a:cs typeface="Times New Roman" panose="02020603050405020304" charset="0"/>
              </a:rPr>
              <a:t>TÌM HIỂU CHI TIẾT VĂN BẢN</a:t>
            </a:r>
          </a:p>
        </p:txBody>
      </p:sp>
      <p:sp>
        <p:nvSpPr>
          <p:cNvPr id="4" name="Rounded Rectangle 3"/>
          <p:cNvSpPr/>
          <p:nvPr/>
        </p:nvSpPr>
        <p:spPr>
          <a:xfrm>
            <a:off x="1727835" y="1917065"/>
            <a:ext cx="2613025" cy="159893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400">
                <a:latin typeface="Times New Roman" panose="02020603050405020304" charset="0"/>
                <a:cs typeface="Times New Roman" panose="02020603050405020304" charset="0"/>
              </a:rPr>
              <a:t>Mục đích và nội dung chính của</a:t>
            </a:r>
            <a:r>
              <a:rPr lang="vi-VN" altLang="en-US" sz="2400">
                <a:latin typeface="Times New Roman" panose="02020603050405020304" charset="0"/>
                <a:cs typeface="Times New Roman" panose="02020603050405020304" charset="0"/>
              </a:rPr>
              <a:t> văn bản</a:t>
            </a:r>
          </a:p>
        </p:txBody>
      </p:sp>
      <p:sp>
        <p:nvSpPr>
          <p:cNvPr id="6" name="Text Box 5"/>
          <p:cNvSpPr txBox="1"/>
          <p:nvPr/>
        </p:nvSpPr>
        <p:spPr>
          <a:xfrm>
            <a:off x="2056130" y="718185"/>
            <a:ext cx="7063105" cy="119888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400" b="1">
                <a:latin typeface="Times New Roman" panose="02020603050405020304" charset="0"/>
                <a:cs typeface="Times New Roman" panose="02020603050405020304" charset="0"/>
              </a:rPr>
              <a:t>- Mục đích </a:t>
            </a:r>
            <a:r>
              <a:rPr lang="en-US" sz="2400">
                <a:latin typeface="Times New Roman" panose="02020603050405020304" charset="0"/>
                <a:cs typeface="Times New Roman" panose="02020603050405020304" charset="0"/>
              </a:rPr>
              <a:t>giới thiệu cuốn sách “Chìa khóa vũ trụ của Gioóc-giơ” đến bạn đọc.</a:t>
            </a:r>
          </a:p>
          <a:p>
            <a:endParaRPr lang="en-US" sz="2400">
              <a:latin typeface="Times New Roman" panose="02020603050405020304" charset="0"/>
              <a:cs typeface="Times New Roman" panose="02020603050405020304" charset="0"/>
            </a:endParaRPr>
          </a:p>
        </p:txBody>
      </p:sp>
      <p:sp>
        <p:nvSpPr>
          <p:cNvPr id="7" name="Text Box 6"/>
          <p:cNvSpPr txBox="1"/>
          <p:nvPr/>
        </p:nvSpPr>
        <p:spPr>
          <a:xfrm>
            <a:off x="2151380" y="3442970"/>
            <a:ext cx="7143115" cy="230695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vi-VN" altLang="en-US" sz="2400" b="1">
                <a:latin typeface="Times New Roman" panose="02020603050405020304" charset="0"/>
                <a:cs typeface="Times New Roman" panose="02020603050405020304" charset="0"/>
                <a:sym typeface="+mn-ea"/>
              </a:rPr>
              <a:t>-</a:t>
            </a:r>
            <a:r>
              <a:rPr lang="en-US" sz="2400" b="1">
                <a:latin typeface="Times New Roman" panose="02020603050405020304" charset="0"/>
                <a:cs typeface="Times New Roman" panose="02020603050405020304" charset="0"/>
                <a:sym typeface="+mn-ea"/>
              </a:rPr>
              <a:t> Nội dung thông tin trong văn bản: </a:t>
            </a:r>
            <a:endParaRPr lang="en-US" sz="2400" b="1">
              <a:latin typeface="Times New Roman" panose="02020603050405020304" charset="0"/>
              <a:cs typeface="Times New Roman" panose="02020603050405020304" charset="0"/>
            </a:endParaRPr>
          </a:p>
          <a:p>
            <a:r>
              <a:rPr lang="vi-VN" altLang="en-US" sz="2400">
                <a:latin typeface="Times New Roman" panose="02020603050405020304" charset="0"/>
                <a:cs typeface="Times New Roman" panose="02020603050405020304" charset="0"/>
                <a:sym typeface="+mn-ea"/>
              </a:rPr>
              <a:t>+</a:t>
            </a:r>
            <a:r>
              <a:rPr lang="en-US" sz="2400">
                <a:latin typeface="Times New Roman" panose="02020603050405020304" charset="0"/>
                <a:cs typeface="Times New Roman" panose="02020603050405020304" charset="0"/>
                <a:sym typeface="+mn-ea"/>
              </a:rPr>
              <a:t> Thông tin khái quát về tác giả, tác phẩm </a:t>
            </a:r>
            <a:endParaRPr lang="en-US" sz="2400">
              <a:latin typeface="Times New Roman" panose="02020603050405020304" charset="0"/>
              <a:cs typeface="Times New Roman" panose="02020603050405020304" charset="0"/>
            </a:endParaRPr>
          </a:p>
          <a:p>
            <a:r>
              <a:rPr lang="vi-VN" altLang="en-US" sz="2400">
                <a:latin typeface="Times New Roman" panose="02020603050405020304" charset="0"/>
                <a:cs typeface="Times New Roman" panose="02020603050405020304" charset="0"/>
                <a:sym typeface="+mn-ea"/>
              </a:rPr>
              <a:t>+</a:t>
            </a:r>
            <a:r>
              <a:rPr lang="en-US" sz="2400">
                <a:latin typeface="Times New Roman" panose="02020603050405020304" charset="0"/>
                <a:cs typeface="Times New Roman" panose="02020603050405020304" charset="0"/>
                <a:sym typeface="+mn-ea"/>
              </a:rPr>
              <a:t>Thông tin cụ thể về nội dung, hình thức của cuốn sách.</a:t>
            </a:r>
            <a:endParaRPr lang="en-US" sz="2400">
              <a:latin typeface="Times New Roman" panose="02020603050405020304" charset="0"/>
              <a:cs typeface="Times New Roman" panose="02020603050405020304" charset="0"/>
            </a:endParaRPr>
          </a:p>
          <a:p>
            <a:r>
              <a:rPr lang="vi-VN" altLang="en-US" sz="2400">
                <a:latin typeface="Times New Roman" panose="02020603050405020304" charset="0"/>
                <a:cs typeface="Times New Roman" panose="02020603050405020304" charset="0"/>
                <a:sym typeface="+mn-ea"/>
              </a:rPr>
              <a:t>+ </a:t>
            </a:r>
            <a:r>
              <a:rPr lang="en-US" sz="2400">
                <a:latin typeface="Times New Roman" panose="02020603050405020304" charset="0"/>
                <a:cs typeface="Times New Roman" panose="02020603050405020304" charset="0"/>
                <a:sym typeface="+mn-ea"/>
              </a:rPr>
              <a:t>Thông điệp của cuốn sách </a:t>
            </a:r>
            <a:endParaRPr lang="en-US" sz="2400">
              <a:latin typeface="Times New Roman" panose="02020603050405020304" charset="0"/>
              <a:cs typeface="Times New Roman" panose="02020603050405020304" charset="0"/>
            </a:endParaRPr>
          </a:p>
          <a:p>
            <a:r>
              <a:rPr lang="en-US" sz="2400" b="1" i="1">
                <a:latin typeface="Times New Roman" panose="02020603050405020304" charset="0"/>
                <a:cs typeface="Times New Roman" panose="02020603050405020304" charset="0"/>
                <a:sym typeface="+mn-ea"/>
              </a:rPr>
              <a:t>=&gt; Thông tin đầy đủ, cụ thể rõ ràng, xác thực. </a:t>
            </a:r>
            <a:endParaRPr lang="en-US" sz="2400" b="1" i="1">
              <a:latin typeface="Times New Roman" panose="02020603050405020304" charset="0"/>
              <a:cs typeface="Times New Roman" panose="02020603050405020304" charset="0"/>
            </a:endParaRPr>
          </a:p>
          <a:p>
            <a:endParaRPr lang="en-US" sz="2400" b="1" i="1">
              <a:latin typeface="Times New Roman" panose="02020603050405020304" charset="0"/>
              <a:cs typeface="Times New Roman" panose="02020603050405020304" charset="0"/>
            </a:endParaRPr>
          </a:p>
        </p:txBody>
      </p:sp>
      <p:pic>
        <p:nvPicPr>
          <p:cNvPr id="9" name="Content Placeholder 8"/>
          <p:cNvPicPr>
            <a:picLocks noGrp="1" noChangeAspect="1"/>
          </p:cNvPicPr>
          <p:nvPr>
            <p:ph idx="1"/>
          </p:nvPr>
        </p:nvPicPr>
        <p:blipFill>
          <a:blip r:embed="rId2"/>
          <a:stretch>
            <a:fillRect/>
          </a:stretch>
        </p:blipFill>
        <p:spPr>
          <a:xfrm>
            <a:off x="100965" y="2137410"/>
            <a:ext cx="1485900" cy="2142490"/>
          </a:xfrm>
          <a:prstGeom prst="rect">
            <a:avLst/>
          </a:prstGeom>
        </p:spPr>
      </p:pic>
      <p:sp>
        <p:nvSpPr>
          <p:cNvPr id="10" name="Rounded Rectangle 9"/>
          <p:cNvSpPr/>
          <p:nvPr/>
        </p:nvSpPr>
        <p:spPr>
          <a:xfrm>
            <a:off x="6891020" y="1917065"/>
            <a:ext cx="2613025" cy="159893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sz="2400">
                <a:latin typeface="Times New Roman" panose="02020603050405020304" charset="0"/>
                <a:cs typeface="Times New Roman" panose="02020603050405020304" charset="0"/>
              </a:rPr>
              <a:t>Cách trình bày thông tin trong văn bản</a:t>
            </a:r>
          </a:p>
        </p:txBody>
      </p:sp>
      <p:sp>
        <p:nvSpPr>
          <p:cNvPr id="11" name="Text Box 10"/>
          <p:cNvSpPr txBox="1"/>
          <p:nvPr/>
        </p:nvSpPr>
        <p:spPr>
          <a:xfrm>
            <a:off x="9504045" y="982345"/>
            <a:ext cx="2441575" cy="48926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2400">
                <a:latin typeface="Times New Roman" panose="02020603050405020304" charset="0"/>
                <a:cs typeface="Times New Roman" panose="02020603050405020304" charset="0"/>
              </a:rPr>
              <a:t>  Cách trình bày khoa học, sử dụng kết hợp việc trích dẫn các chi tiết trong tác phẩm với phương tiện phi ngôn ngữ  (hình ảnh) giúp cho người đọc dễ theo dõi, làm tăng tính khách quan cho thông tin được giới thiệu.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bldLvl="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82881" y="193430"/>
            <a:ext cx="1814732" cy="1723293"/>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solidFill>
                  <a:srgbClr val="FF0000"/>
                </a:solidFill>
                <a:effectLst/>
                <a:latin typeface="Times New Roman" panose="02020603050405020304" charset="0"/>
                <a:ea typeface="ArialMT"/>
                <a:cs typeface="Times New Roman" panose="02020603050405020304" charset="0"/>
              </a:rPr>
              <a:t>1. Nội dung:</a:t>
            </a:r>
            <a:r>
              <a:rPr lang="it-IT" sz="2800" dirty="0">
                <a:solidFill>
                  <a:srgbClr val="FF0000"/>
                </a:solidFill>
                <a:effectLst/>
                <a:latin typeface="Times New Roman" panose="02020603050405020304" charset="0"/>
                <a:ea typeface="Calibri" panose="020F0502020204030204" charset="0"/>
                <a:cs typeface="Times New Roman" panose="02020603050405020304" charset="0"/>
              </a:rPr>
              <a:t> </a:t>
            </a:r>
            <a:endParaRPr lang="en-US" sz="2800" dirty="0">
              <a:solidFill>
                <a:srgbClr val="FF0000"/>
              </a:solidFill>
              <a:effectLst/>
              <a:latin typeface="Times New Roman" panose="02020603050405020304" charset="0"/>
              <a:ea typeface="Calibri" panose="020F0502020204030204" charset="0"/>
              <a:cs typeface="Times New Roman" panose="02020603050405020304" charset="0"/>
            </a:endParaRPr>
          </a:p>
          <a:p>
            <a:pPr algn="ctr"/>
            <a:endParaRPr lang="en-US" dirty="0"/>
          </a:p>
        </p:txBody>
      </p:sp>
      <p:sp>
        <p:nvSpPr>
          <p:cNvPr id="3" name="Rectangle: Rounded Corners 2"/>
          <p:cNvSpPr/>
          <p:nvPr/>
        </p:nvSpPr>
        <p:spPr>
          <a:xfrm>
            <a:off x="1364567" y="1055077"/>
            <a:ext cx="4051495" cy="560949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marR="36195" algn="just">
              <a:spcBef>
                <a:spcPts val="600"/>
              </a:spcBef>
              <a:spcAft>
                <a:spcPts val="600"/>
              </a:spcAft>
            </a:pPr>
            <a:r>
              <a:rPr lang="en-US" sz="2400"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Văn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bản</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cung</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cấp</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cho</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người</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đọc</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thông</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tin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cụ</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thể</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chi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tiết</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về</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nội</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dung,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nghệ</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thuật</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ý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nghĩa</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của</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Cuốn</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sách</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Chìa</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khóa</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vũ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tru</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của</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Giooc-giơ</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hiểu</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về</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các</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vấn</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đề</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của</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vũ</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trụ</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Qua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đó</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khơi</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dậy</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ước</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mơ</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khám</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phá</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chinh</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phục</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thiên</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nhiên</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tự</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r>
              <a:rPr lang="en-US" sz="2400" b="1" dirty="0" err="1">
                <a:solidFill>
                  <a:srgbClr val="000000"/>
                </a:solidFill>
                <a:effectLst/>
                <a:latin typeface="Times New Roman" panose="02020603050405020304" charset="0"/>
                <a:ea typeface="Calibri" panose="020F0502020204030204" charset="0"/>
                <a:cs typeface="Times New Roman" panose="02020603050405020304" charset="0"/>
              </a:rPr>
              <a:t>nhiên</a:t>
            </a:r>
            <a:r>
              <a:rPr lang="en-US" sz="2400" b="1" dirty="0">
                <a:solidFill>
                  <a:srgbClr val="000000"/>
                </a:solidFill>
                <a:effectLst/>
                <a:latin typeface="Times New Roman" panose="02020603050405020304" charset="0"/>
                <a:ea typeface="Calibri" panose="020F0502020204030204" charset="0"/>
                <a:cs typeface="Times New Roman" panose="02020603050405020304" charset="0"/>
              </a:rPr>
              <a:t>. </a:t>
            </a:r>
          </a:p>
        </p:txBody>
      </p:sp>
      <p:sp>
        <p:nvSpPr>
          <p:cNvPr id="4" name="Oval 3"/>
          <p:cNvSpPr/>
          <p:nvPr/>
        </p:nvSpPr>
        <p:spPr>
          <a:xfrm>
            <a:off x="6302330" y="193430"/>
            <a:ext cx="1814732" cy="15755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t-IT" sz="2800" b="1" dirty="0">
                <a:solidFill>
                  <a:srgbClr val="FF0000"/>
                </a:solidFill>
                <a:effectLst/>
                <a:latin typeface="Times New Roman" panose="02020603050405020304" charset="0"/>
                <a:ea typeface="ArialMT"/>
                <a:cs typeface="Times New Roman" panose="02020603050405020304" charset="0"/>
              </a:rPr>
              <a:t>2. Nghệ thuật:</a:t>
            </a:r>
            <a:r>
              <a:rPr lang="it-IT" sz="2800" dirty="0">
                <a:solidFill>
                  <a:srgbClr val="FF0000"/>
                </a:solidFill>
                <a:effectLst/>
                <a:latin typeface="Times New Roman" panose="02020603050405020304" charset="0"/>
                <a:ea typeface="ArialMT"/>
                <a:cs typeface="Times New Roman" panose="02020603050405020304" charset="0"/>
              </a:rPr>
              <a:t> </a:t>
            </a:r>
            <a:endParaRPr lang="en-US" sz="2800" dirty="0">
              <a:solidFill>
                <a:srgbClr val="FF0000"/>
              </a:solidFill>
              <a:effectLst/>
              <a:latin typeface="Times New Roman" panose="02020603050405020304" charset="0"/>
              <a:ea typeface="Calibri" panose="020F0502020204030204" charset="0"/>
              <a:cs typeface="Times New Roman" panose="02020603050405020304" charset="0"/>
            </a:endParaRPr>
          </a:p>
          <a:p>
            <a:pPr algn="ctr"/>
            <a:endParaRPr lang="en-US" dirty="0"/>
          </a:p>
        </p:txBody>
      </p:sp>
      <p:sp>
        <p:nvSpPr>
          <p:cNvPr id="5" name="Rectangle: Rounded Corners 4"/>
          <p:cNvSpPr/>
          <p:nvPr/>
        </p:nvSpPr>
        <p:spPr>
          <a:xfrm>
            <a:off x="7413674" y="1055076"/>
            <a:ext cx="4276577" cy="560949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spcBef>
                <a:spcPts val="600"/>
              </a:spcBef>
              <a:spcAft>
                <a:spcPts val="600"/>
              </a:spcAft>
            </a:pPr>
            <a:r>
              <a:rPr sz="2400" b="1" dirty="0">
                <a:solidFill>
                  <a:srgbClr val="000000"/>
                </a:solidFill>
                <a:effectLst/>
                <a:latin typeface="Times New Roman" panose="02020603050405020304" charset="0"/>
                <a:cs typeface="Times New Roman" panose="02020603050405020304" charset="0"/>
              </a:rPr>
              <a:t>- Văn </a:t>
            </a:r>
            <a:r>
              <a:rPr sz="2400" b="1" dirty="0" err="1">
                <a:solidFill>
                  <a:srgbClr val="000000"/>
                </a:solidFill>
                <a:effectLst/>
                <a:latin typeface="Times New Roman" panose="02020603050405020304" charset="0"/>
                <a:cs typeface="Times New Roman" panose="02020603050405020304" charset="0"/>
              </a:rPr>
              <a:t>bản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được</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trình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bày</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theo</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trình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tự</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hợp</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lí</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từ</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khái</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quát</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đến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cụ</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thể</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từ</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thông</a:t>
            </a:r>
            <a:r>
              <a:rPr sz="2400" b="1" dirty="0">
                <a:solidFill>
                  <a:srgbClr val="000000"/>
                </a:solidFill>
                <a:effectLst/>
                <a:latin typeface="Times New Roman" panose="02020603050405020304" charset="0"/>
                <a:cs typeface="Times New Roman" panose="02020603050405020304" charset="0"/>
              </a:rPr>
              <a:t> tin </a:t>
            </a:r>
            <a:r>
              <a:rPr sz="2400" b="1" dirty="0" err="1">
                <a:solidFill>
                  <a:srgbClr val="000000"/>
                </a:solidFill>
                <a:effectLst/>
                <a:latin typeface="Times New Roman" panose="02020603050405020304" charset="0"/>
                <a:cs typeface="Times New Roman" panose="02020603050405020304" charset="0"/>
              </a:rPr>
              <a:t>khách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quan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về</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cuốn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sách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đến</a:t>
            </a:r>
            <a:r>
              <a:rPr sz="2400" b="1" dirty="0">
                <a:solidFill>
                  <a:srgbClr val="000000"/>
                </a:solidFill>
                <a:effectLst/>
                <a:latin typeface="Times New Roman" panose="02020603050405020304" charset="0"/>
                <a:cs typeface="Times New Roman" panose="02020603050405020304" charset="0"/>
              </a:rPr>
              <a:t> ý </a:t>
            </a:r>
            <a:r>
              <a:rPr sz="2400" b="1" dirty="0" err="1">
                <a:solidFill>
                  <a:srgbClr val="000000"/>
                </a:solidFill>
                <a:effectLst/>
                <a:latin typeface="Times New Roman" panose="02020603050405020304" charset="0"/>
                <a:cs typeface="Times New Roman" panose="02020603050405020304" charset="0"/>
              </a:rPr>
              <a:t>kiến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chủ</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quan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của</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người</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viết</a:t>
            </a:r>
            <a:r>
              <a:rPr sz="2400" b="1" dirty="0">
                <a:solidFill>
                  <a:srgbClr val="000000"/>
                </a:solidFill>
                <a:effectLst/>
                <a:latin typeface="Times New Roman" panose="02020603050405020304" charset="0"/>
                <a:cs typeface="Times New Roman" panose="02020603050405020304" charset="0"/>
              </a:rPr>
              <a:t>.</a:t>
            </a:r>
          </a:p>
          <a:p>
            <a:pPr algn="just">
              <a:spcBef>
                <a:spcPts val="600"/>
              </a:spcBef>
              <a:spcAft>
                <a:spcPts val="600"/>
              </a:spcAft>
            </a:pPr>
            <a:r>
              <a:rPr sz="2400" b="1" dirty="0">
                <a:solidFill>
                  <a:srgbClr val="000000"/>
                </a:solidFill>
                <a:effectLst/>
                <a:latin typeface="Times New Roman" panose="02020603050405020304" charset="0"/>
                <a:cs typeface="Times New Roman" panose="02020603050405020304" charset="0"/>
              </a:rPr>
              <a:t> - </a:t>
            </a:r>
            <a:r>
              <a:rPr sz="2400" b="1" dirty="0" err="1">
                <a:solidFill>
                  <a:srgbClr val="000000"/>
                </a:solidFill>
                <a:effectLst/>
                <a:latin typeface="Times New Roman" panose="02020603050405020304" charset="0"/>
                <a:cs typeface="Times New Roman" panose="02020603050405020304" charset="0"/>
              </a:rPr>
              <a:t>Sử</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dụng</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kết</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hợp</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trích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dẫn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các</a:t>
            </a:r>
            <a:r>
              <a:rPr sz="2400" b="1" dirty="0">
                <a:solidFill>
                  <a:srgbClr val="000000"/>
                </a:solidFill>
                <a:effectLst/>
                <a:latin typeface="Times New Roman" panose="02020603050405020304" charset="0"/>
                <a:cs typeface="Times New Roman" panose="02020603050405020304" charset="0"/>
              </a:rPr>
              <a:t> chi </a:t>
            </a:r>
            <a:r>
              <a:rPr sz="2400" b="1" dirty="0" err="1">
                <a:solidFill>
                  <a:srgbClr val="000000"/>
                </a:solidFill>
                <a:effectLst/>
                <a:latin typeface="Times New Roman" panose="02020603050405020304" charset="0"/>
                <a:cs typeface="Times New Roman" panose="02020603050405020304" charset="0"/>
              </a:rPr>
              <a:t>tiết</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tiêu</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biểu</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trong</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tác</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phẩm</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với</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hình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ảnh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minh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họa</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góp</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phần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làm</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tăng</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tính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khách</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quan</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cho</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thông</a:t>
            </a:r>
            <a:r>
              <a:rPr sz="2400" b="1" dirty="0">
                <a:solidFill>
                  <a:srgbClr val="000000"/>
                </a:solidFill>
                <a:effectLst/>
                <a:latin typeface="Times New Roman" panose="02020603050405020304" charset="0"/>
                <a:cs typeface="Times New Roman" panose="02020603050405020304" charset="0"/>
              </a:rPr>
              <a:t> tin </a:t>
            </a:r>
            <a:r>
              <a:rPr sz="2400" b="1" dirty="0" err="1">
                <a:solidFill>
                  <a:srgbClr val="000000"/>
                </a:solidFill>
                <a:effectLst/>
                <a:latin typeface="Times New Roman" panose="02020603050405020304" charset="0"/>
                <a:cs typeface="Times New Roman" panose="02020603050405020304" charset="0"/>
              </a:rPr>
              <a:t>được</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giới</a:t>
            </a:r>
            <a:r>
              <a:rPr sz="2400" b="1" dirty="0">
                <a:solidFill>
                  <a:srgbClr val="000000"/>
                </a:solidFill>
                <a:effectLst/>
                <a:latin typeface="Times New Roman" panose="02020603050405020304" charset="0"/>
                <a:cs typeface="Times New Roman" panose="02020603050405020304" charset="0"/>
              </a:rPr>
              <a:t> </a:t>
            </a:r>
            <a:r>
              <a:rPr sz="2400" b="1" dirty="0" err="1">
                <a:solidFill>
                  <a:srgbClr val="000000"/>
                </a:solidFill>
                <a:effectLst/>
                <a:latin typeface="Times New Roman" panose="02020603050405020304" charset="0"/>
                <a:cs typeface="Times New Roman" panose="02020603050405020304" charset="0"/>
              </a:rPr>
              <a:t>thiệu</a:t>
            </a:r>
            <a:r>
              <a:rPr sz="2400" b="1" dirty="0">
                <a:solidFill>
                  <a:srgbClr val="000000"/>
                </a:solidFill>
                <a:effectLst/>
                <a:latin typeface="Times New Roman" panose="02020603050405020304" charset="0"/>
                <a:cs typeface="Times New Roman" panose="02020603050405020304" charset="0"/>
              </a:rPr>
              <a:t>.</a:t>
            </a:r>
          </a:p>
        </p:txBody>
      </p:sp>
      <p:pic>
        <p:nvPicPr>
          <p:cNvPr id="6" name="Picture 5"/>
          <p:cNvPicPr/>
          <p:nvPr/>
        </p:nvPicPr>
        <p:blipFill>
          <a:blip r:embed="rId2"/>
          <a:stretch>
            <a:fillRect/>
          </a:stretch>
        </p:blipFill>
        <p:spPr>
          <a:xfrm>
            <a:off x="5064369" y="5269832"/>
            <a:ext cx="2630659" cy="1588168"/>
          </a:xfrm>
          <a:prstGeom prst="rect">
            <a:avLst/>
          </a:prstGeom>
        </p:spPr>
      </p:pic>
      <p:pic>
        <p:nvPicPr>
          <p:cNvPr id="7" name="图片 33"/>
          <p:cNvPicPr/>
          <p:nvPr/>
        </p:nvPicPr>
        <p:blipFill rotWithShape="1">
          <a:blip r:embed="rId3" cstate="screen"/>
          <a:srcRect/>
          <a:stretch>
            <a:fillRect/>
          </a:stretch>
        </p:blipFill>
        <p:spPr>
          <a:xfrm>
            <a:off x="0" y="5088989"/>
            <a:ext cx="12192000" cy="1769011"/>
          </a:xfrm>
          <a:prstGeom prst="rect">
            <a:avLst/>
          </a:prstGeom>
        </p:spPr>
      </p:pic>
      <p:pic>
        <p:nvPicPr>
          <p:cNvPr id="8" name="图片 40"/>
          <p:cNvPicPr/>
          <p:nvPr/>
        </p:nvPicPr>
        <p:blipFill>
          <a:blip r:embed="rId4" cstate="print">
            <a:extLst>
              <a:ext uri="{28A0092B-C50C-407E-A947-70E740481C1C}">
                <a14:useLocalDpi xmlns:a14="http://schemas.microsoft.com/office/drawing/2010/main" val="0"/>
              </a:ext>
            </a:extLst>
          </a:blip>
          <a:stretch>
            <a:fillRect/>
          </a:stretch>
        </p:blipFill>
        <p:spPr>
          <a:xfrm>
            <a:off x="10977428" y="-41185"/>
            <a:ext cx="1214572" cy="1330877"/>
          </a:xfrm>
          <a:prstGeom prst="rect">
            <a:avLst/>
          </a:prstGeom>
        </p:spPr>
      </p:pic>
      <p:pic>
        <p:nvPicPr>
          <p:cNvPr id="9" name="图片 4"/>
          <p:cNvPicPr/>
          <p:nvPr/>
        </p:nvPicPr>
        <p:blipFill>
          <a:blip r:embed="rId5" cstate="print">
            <a:extLst>
              <a:ext uri="{28A0092B-C50C-407E-A947-70E740481C1C}">
                <a14:useLocalDpi xmlns:a14="http://schemas.microsoft.com/office/drawing/2010/main" val="0"/>
              </a:ext>
            </a:extLst>
          </a:blip>
          <a:stretch>
            <a:fillRect/>
          </a:stretch>
        </p:blipFill>
        <p:spPr>
          <a:xfrm>
            <a:off x="4942590" y="2043520"/>
            <a:ext cx="2306037" cy="1285089"/>
          </a:xfrm>
          <a:prstGeom prst="rect">
            <a:avLst/>
          </a:prstGeom>
          <a:noFill/>
        </p:spPr>
      </p:pic>
      <p:sp>
        <p:nvSpPr>
          <p:cNvPr id="10" name="Text Box 9"/>
          <p:cNvSpPr txBox="1"/>
          <p:nvPr/>
        </p:nvSpPr>
        <p:spPr>
          <a:xfrm>
            <a:off x="2150110" y="107315"/>
            <a:ext cx="3999230" cy="70675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vi-VN" altLang="en-US" sz="4000" b="1">
                <a:solidFill>
                  <a:srgbClr val="FF0000"/>
                </a:solidFill>
                <a:latin typeface="Times New Roman" panose="02020603050405020304" charset="0"/>
                <a:cs typeface="Times New Roman" panose="02020603050405020304" charset="0"/>
              </a:rPr>
              <a:t>TỔNG KẾT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bldLvl="0" animBg="1"/>
      <p:bldP spid="4" grpId="0" bldLvl="0" animBg="1"/>
      <p:bldP spid="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644775" y="420370"/>
            <a:ext cx="6490970" cy="583565"/>
          </a:xfrm>
          <a:prstGeom prst="rect">
            <a:avLst/>
          </a:prstGeom>
          <a:solidFill>
            <a:schemeClr val="accent4">
              <a:lumMod val="60000"/>
              <a:lumOff val="4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vi-VN" altLang="en-US" sz="3200" b="1">
                <a:solidFill>
                  <a:srgbClr val="FF0000"/>
                </a:solidFill>
                <a:latin typeface="Times New Roman" panose="02020603050405020304" charset="0"/>
                <a:cs typeface="Times New Roman" panose="02020603050405020304" charset="0"/>
              </a:rPr>
              <a:t>LUYỆN TẬP </a:t>
            </a:r>
          </a:p>
        </p:txBody>
      </p:sp>
      <p:sp>
        <p:nvSpPr>
          <p:cNvPr id="3" name="Text Box 2"/>
          <p:cNvSpPr txBox="1"/>
          <p:nvPr/>
        </p:nvSpPr>
        <p:spPr>
          <a:xfrm>
            <a:off x="2499360" y="3077845"/>
            <a:ext cx="9070975" cy="230695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vi-VN" altLang="en-US" sz="3600" b="1">
                <a:latin typeface="Times New Roman" panose="02020603050405020304" charset="0"/>
                <a:cs typeface="Times New Roman" panose="02020603050405020304" charset="0"/>
              </a:rPr>
              <a:t>Nội dung: </a:t>
            </a:r>
            <a:r>
              <a:rPr lang="en-US" sz="3600">
                <a:latin typeface="Times New Roman" panose="02020603050405020304" charset="0"/>
                <a:cs typeface="Times New Roman" panose="02020603050405020304" charset="0"/>
              </a:rPr>
              <a:t>Có bạn cho rằng sách khoa học thường khô khan và khó đọc. Theo em, nếu được đọc bài giới thiệu sách này, bạn đó có thay đổi suy nghĩ ban đầu không? Vì sao?</a:t>
            </a:r>
          </a:p>
        </p:txBody>
      </p:sp>
      <p:pic>
        <p:nvPicPr>
          <p:cNvPr id="8" name="Content Placeholder 7"/>
          <p:cNvPicPr>
            <a:picLocks noGrp="1" noChangeAspect="1"/>
          </p:cNvPicPr>
          <p:nvPr>
            <p:ph idx="1"/>
          </p:nvPr>
        </p:nvPicPr>
        <p:blipFill>
          <a:blip r:embed="rId2" cstate="print"/>
          <a:stretch>
            <a:fillRect/>
          </a:stretch>
        </p:blipFill>
        <p:spPr>
          <a:xfrm flipH="1">
            <a:off x="-376555" y="3657600"/>
            <a:ext cx="3200400" cy="3200400"/>
          </a:xfrm>
          <a:prstGeom prst="rect">
            <a:avLst/>
          </a:prstGeom>
        </p:spPr>
      </p:pic>
      <p:sp>
        <p:nvSpPr>
          <p:cNvPr id="5" name="Text Box 4"/>
          <p:cNvSpPr txBox="1"/>
          <p:nvPr/>
        </p:nvSpPr>
        <p:spPr>
          <a:xfrm>
            <a:off x="4549775" y="1263015"/>
            <a:ext cx="4970145" cy="1814830"/>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t">
            <a:spAutoFit/>
          </a:bodyPr>
          <a:lstStyle/>
          <a:p>
            <a:pPr marL="0" marR="36195" algn="ctr"/>
            <a:r>
              <a:rPr lang="it-IT" sz="2800" b="1" dirty="0">
                <a:solidFill>
                  <a:srgbClr val="1D41D5"/>
                </a:solidFill>
                <a:effectLst/>
                <a:latin typeface="Times New Roman" panose="02020603050405020304" charset="0"/>
                <a:ea typeface="ArialMT"/>
                <a:sym typeface="+mn-ea"/>
              </a:rPr>
              <a:t>Thảo luận </a:t>
            </a:r>
          </a:p>
          <a:p>
            <a:pPr marL="0" marR="36195" algn="l"/>
            <a:r>
              <a:rPr lang="vi-VN" altLang="it-IT" sz="2800" b="1" dirty="0">
                <a:effectLst/>
                <a:latin typeface="Times New Roman" panose="02020603050405020304" charset="0"/>
                <a:ea typeface="ArialMT"/>
                <a:sym typeface="+mn-ea"/>
              </a:rPr>
              <a:t>Hình thức: Nhóm bàn</a:t>
            </a:r>
          </a:p>
          <a:p>
            <a:pPr marL="0" marR="36195" algn="l"/>
            <a:r>
              <a:rPr lang="vi-VN" altLang="it-IT" sz="2800" b="1" dirty="0">
                <a:effectLst/>
                <a:latin typeface="Times New Roman" panose="02020603050405020304" charset="0"/>
                <a:ea typeface="ArialMT"/>
                <a:sym typeface="+mn-ea"/>
              </a:rPr>
              <a:t>K</a:t>
            </a:r>
            <a:r>
              <a:rPr lang="it-IT" sz="2800" b="1" dirty="0">
                <a:effectLst/>
                <a:latin typeface="Times New Roman" panose="02020603050405020304" charset="0"/>
                <a:ea typeface="ArialMT"/>
                <a:sym typeface="+mn-ea"/>
              </a:rPr>
              <a:t>ĩ thuật khăn trải bàn</a:t>
            </a:r>
          </a:p>
          <a:p>
            <a:pPr marL="0" marR="36195" algn="l"/>
            <a:r>
              <a:rPr lang="vi-VN" altLang="it-IT" sz="2800" b="1" dirty="0">
                <a:effectLst/>
                <a:latin typeface="Times New Roman" panose="02020603050405020304" charset="0"/>
                <a:ea typeface="ArialMT"/>
              </a:rPr>
              <a:t>Thời gian: 5 phút</a:t>
            </a: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0220" y="0"/>
            <a:ext cx="7167880" cy="622935"/>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br>
              <a:rPr lang="en-US" b="1" dirty="0">
                <a:solidFill>
                  <a:schemeClr val="accent6">
                    <a:lumMod val="50000"/>
                  </a:schemeClr>
                </a:solidFill>
                <a:latin typeface="Times New Roman" panose="02020603050405020304" charset="0"/>
                <a:cs typeface="Times New Roman" panose="02020603050405020304" charset="0"/>
                <a:sym typeface="+mn-ea"/>
              </a:rPr>
            </a:br>
            <a:r>
              <a:rPr lang="en-US" b="1" dirty="0">
                <a:solidFill>
                  <a:srgbClr val="FF0000"/>
                </a:solidFill>
                <a:latin typeface="Times New Roman" panose="02020603050405020304" charset="0"/>
                <a:cs typeface="Times New Roman" panose="02020603050405020304" charset="0"/>
                <a:sym typeface="+mn-ea"/>
              </a:rPr>
              <a:t>VẬN DỤNG</a:t>
            </a:r>
            <a:br>
              <a:rPr lang="en-US" b="1" dirty="0">
                <a:solidFill>
                  <a:srgbClr val="FF0000"/>
                </a:solidFill>
                <a:latin typeface="Times New Roman" panose="02020603050405020304" charset="0"/>
                <a:cs typeface="Times New Roman" panose="02020603050405020304" charset="0"/>
              </a:rPr>
            </a:br>
            <a:endParaRPr lang="en-US" b="1" dirty="0">
              <a:solidFill>
                <a:srgbClr val="FF0000"/>
              </a:solidFill>
              <a:latin typeface="Times New Roman" panose="02020603050405020304" charset="0"/>
              <a:cs typeface="Times New Roman" panose="02020603050405020304" charset="0"/>
            </a:endParaRPr>
          </a:p>
        </p:txBody>
      </p:sp>
      <p:sp>
        <p:nvSpPr>
          <p:cNvPr id="3" name="Content Placeholder 2"/>
          <p:cNvSpPr>
            <a:spLocks noGrp="1"/>
          </p:cNvSpPr>
          <p:nvPr>
            <p:ph idx="1"/>
          </p:nvPr>
        </p:nvSpPr>
        <p:spPr>
          <a:xfrm>
            <a:off x="125095" y="1069975"/>
            <a:ext cx="11930380" cy="4351655"/>
          </a:xfrm>
          <a:solidFill>
            <a:schemeClr val="accent2">
              <a:lumMod val="20000"/>
              <a:lumOff val="80000"/>
            </a:schemeClr>
          </a:solidFill>
        </p:spPr>
        <p:txBody>
          <a:bodyPr/>
          <a:lstStyle/>
          <a:p>
            <a:pPr algn="just">
              <a:buFont typeface="Wingdings" panose="05000000000000000000" charset="0"/>
              <a:buChar char="Ø"/>
            </a:pPr>
            <a:r>
              <a:rPr lang="en-US" sz="3200">
                <a:latin typeface="Times New Roman" panose="02020603050405020304" charset="0"/>
                <a:cs typeface="Times New Roman" panose="02020603050405020304" charset="0"/>
              </a:rPr>
              <a:t>? Ngoài các thông tin mà văn bản đã cung cấp, em còn tìm hiểu thêm được điều gì về cuốn sách Chìa khóa vũ trụ của Giooc-giơ? Hãy chia sẻ những thông tin đó và cách mà em đã thực hiện để biết được các thông tin này.</a:t>
            </a:r>
          </a:p>
          <a:p>
            <a:pPr algn="just">
              <a:buFont typeface="Wingdings" panose="05000000000000000000" charset="0"/>
              <a:buChar char="Ø"/>
            </a:pPr>
            <a:endParaRPr lang="en-US" sz="3200">
              <a:latin typeface="Times New Roman" panose="02020603050405020304" charset="0"/>
              <a:cs typeface="Times New Roman" panose="02020603050405020304" charset="0"/>
            </a:endParaRPr>
          </a:p>
          <a:p>
            <a:pPr algn="just">
              <a:buFont typeface="Wingdings" panose="05000000000000000000" charset="0"/>
              <a:buChar char="Ø"/>
            </a:pPr>
            <a:r>
              <a:rPr lang="en-US" sz="3200">
                <a:latin typeface="Times New Roman" panose="02020603050405020304" charset="0"/>
                <a:cs typeface="Times New Roman" panose="02020603050405020304" charset="0"/>
              </a:rPr>
              <a:t>? Em hãy tìm hiểu và giới thiệu tên một số cuốn sách khoa học phù hợp cho các bạn trong lớp tìm đọc. Nêu ngắn gọn lí do vì sao nên đọc các cuốn sách đó. (Trình bày với hình thức đoạn văn khoảng 8 - 10 câu)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598</Words>
  <Application>Microsoft Office PowerPoint</Application>
  <PresentationFormat>Widescreen</PresentationFormat>
  <Paragraphs>38</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Times New Roman</vt:lpstr>
      <vt:lpstr>Wingdings</vt:lpstr>
      <vt:lpstr>Office Theme</vt:lpstr>
      <vt:lpstr>PowerPoint Presentation</vt:lpstr>
      <vt:lpstr>MỞ ĐẦU </vt:lpstr>
      <vt:lpstr>TÌM HIỂU CHUNG </vt:lpstr>
      <vt:lpstr>TÌM HIỂU CHI TIẾT VĂN BẢN</vt:lpstr>
      <vt:lpstr>PowerPoint Presentation</vt:lpstr>
      <vt:lpstr>PowerPoint Presentation</vt:lpstr>
      <vt:lpstr> VẬN DỤNG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PC THUY</dc:creator>
  <cp:lastModifiedBy>Nguyễn Thị Hường(V)</cp:lastModifiedBy>
  <cp:revision>4</cp:revision>
  <dcterms:created xsi:type="dcterms:W3CDTF">2023-07-10T15:54:00Z</dcterms:created>
  <dcterms:modified xsi:type="dcterms:W3CDTF">2024-02-20T03:30:52Z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F11982F06F844B779FF3046F522E39CA</vt:lpwstr>
  </property>
  <property fmtid="{D5CDD505-2E9C-101B-9397-08002B2CF9AE}" pid="3" name="KSOProductBuildVer">
    <vt:lpwstr>1033-11.2.0.11537</vt:lpwstr>
  </property>
</Properties>
</file>