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62" r:id="rId4"/>
    <p:sldId id="274" r:id="rId5"/>
    <p:sldId id="272" r:id="rId6"/>
    <p:sldId id="261" r:id="rId7"/>
    <p:sldId id="282" r:id="rId8"/>
    <p:sldId id="266" r:id="rId9"/>
    <p:sldId id="281" r:id="rId10"/>
    <p:sldId id="267" r:id="rId11"/>
    <p:sldId id="275" r:id="rId12"/>
    <p:sldId id="276" r:id="rId13"/>
    <p:sldId id="265" r:id="rId14"/>
    <p:sldId id="278" r:id="rId15"/>
    <p:sldId id="283" r:id="rId16"/>
    <p:sldId id="279" r:id="rId17"/>
    <p:sldId id="280" r:id="rId18"/>
    <p:sldId id="277" r:id="rId19"/>
    <p:sldId id="269" r:id="rId20"/>
    <p:sldId id="271" r:id="rId21"/>
    <p:sldId id="25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400" autoAdjust="0"/>
  </p:normalViewPr>
  <p:slideViewPr>
    <p:cSldViewPr snapToGrid="0">
      <p:cViewPr varScale="1">
        <p:scale>
          <a:sx n="77" d="100"/>
          <a:sy n="77" d="100"/>
        </p:scale>
        <p:origin x="91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8537" y="2217446"/>
            <a:ext cx="94139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Cư-rơ-gư-xtan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con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Cư-rơ-gư-xtan</a:t>
            </a:r>
            <a:r>
              <a:rPr lang="en-US" sz="6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1646" y="940525"/>
            <a:ext cx="6723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</a:rPr>
              <a:t>DỰ ÁN 2</a:t>
            </a:r>
          </a:p>
        </p:txBody>
      </p:sp>
    </p:spTree>
    <p:extLst>
      <p:ext uri="{BB962C8B-B14F-4D97-AF65-F5344CB8AC3E}">
        <p14:creationId xmlns:p14="http://schemas.microsoft.com/office/powerpoint/2010/main" val="2083703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044885"/>
              </p:ext>
            </p:extLst>
          </p:nvPr>
        </p:nvGraphicFramePr>
        <p:xfrm>
          <a:off x="0" y="115512"/>
          <a:ext cx="12103510" cy="6609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2891">
                  <a:extLst>
                    <a:ext uri="{9D8B030D-6E8A-4147-A177-3AD203B41FA5}">
                      <a16:colId xmlns:a16="http://schemas.microsoft.com/office/drawing/2014/main" val="2999132592"/>
                    </a:ext>
                  </a:extLst>
                </a:gridCol>
                <a:gridCol w="2930012">
                  <a:extLst>
                    <a:ext uri="{9D8B030D-6E8A-4147-A177-3AD203B41FA5}">
                      <a16:colId xmlns:a16="http://schemas.microsoft.com/office/drawing/2014/main" val="1365545444"/>
                    </a:ext>
                  </a:extLst>
                </a:gridCol>
                <a:gridCol w="4860017">
                  <a:extLst>
                    <a:ext uri="{9D8B030D-6E8A-4147-A177-3AD203B41FA5}">
                      <a16:colId xmlns:a16="http://schemas.microsoft.com/office/drawing/2014/main" val="3485252702"/>
                    </a:ext>
                  </a:extLst>
                </a:gridCol>
                <a:gridCol w="3310590">
                  <a:extLst>
                    <a:ext uri="{9D8B030D-6E8A-4147-A177-3AD203B41FA5}">
                      <a16:colId xmlns:a16="http://schemas.microsoft.com/office/drawing/2014/main" val="3877674282"/>
                    </a:ext>
                  </a:extLst>
                </a:gridCol>
              </a:tblGrid>
              <a:tr h="98862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Đuy-sen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extLst>
                  <a:ext uri="{0D108BD9-81ED-4DB2-BD59-A6C34878D82A}">
                    <a16:rowId xmlns:a16="http://schemas.microsoft.com/office/drawing/2014/main" val="2027504727"/>
                  </a:ext>
                </a:extLst>
              </a:tr>
              <a:tr h="56211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ạ”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mỉm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niềm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vọng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Qua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sầm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khéo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Trằn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thượng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extLst>
                  <a:ext uri="{0D108BD9-81ED-4DB2-BD59-A6C34878D82A}">
                    <a16:rowId xmlns:a16="http://schemas.microsoft.com/office/drawing/2014/main" val="685518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3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538304"/>
              </p:ext>
            </p:extLst>
          </p:nvPr>
        </p:nvGraphicFramePr>
        <p:xfrm>
          <a:off x="0" y="115512"/>
          <a:ext cx="12103510" cy="6742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2891">
                  <a:extLst>
                    <a:ext uri="{9D8B030D-6E8A-4147-A177-3AD203B41FA5}">
                      <a16:colId xmlns:a16="http://schemas.microsoft.com/office/drawing/2014/main" val="2999132592"/>
                    </a:ext>
                  </a:extLst>
                </a:gridCol>
                <a:gridCol w="3480619">
                  <a:extLst>
                    <a:ext uri="{9D8B030D-6E8A-4147-A177-3AD203B41FA5}">
                      <a16:colId xmlns:a16="http://schemas.microsoft.com/office/drawing/2014/main" val="1365545444"/>
                    </a:ext>
                  </a:extLst>
                </a:gridCol>
                <a:gridCol w="4309410">
                  <a:extLst>
                    <a:ext uri="{9D8B030D-6E8A-4147-A177-3AD203B41FA5}">
                      <a16:colId xmlns:a16="http://schemas.microsoft.com/office/drawing/2014/main" val="3485252702"/>
                    </a:ext>
                  </a:extLst>
                </a:gridCol>
                <a:gridCol w="3310590">
                  <a:extLst>
                    <a:ext uri="{9D8B030D-6E8A-4147-A177-3AD203B41FA5}">
                      <a16:colId xmlns:a16="http://schemas.microsoft.com/office/drawing/2014/main" val="3877674282"/>
                    </a:ext>
                  </a:extLst>
                </a:gridCol>
              </a:tblGrid>
              <a:tr h="839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Đuy-sen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extLst>
                  <a:ext uri="{0D108BD9-81ED-4DB2-BD59-A6C34878D82A}">
                    <a16:rowId xmlns:a16="http://schemas.microsoft.com/office/drawing/2014/main" val="2027504727"/>
                  </a:ext>
                </a:extLst>
              </a:tr>
              <a:tr h="59034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bắt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lốc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xấc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xưng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hô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mày-tao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Chồm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Đuy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sen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+ 2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cầm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gậy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nhọn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gãy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liền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bò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bịt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mồm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xốc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lưng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ngựa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rắn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rỏi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điềm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tĩnh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ý,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Ở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chồng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Chặn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Đạp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gãy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ép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lùi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Lao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bấu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víu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5518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512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950029"/>
              </p:ext>
            </p:extLst>
          </p:nvPr>
        </p:nvGraphicFramePr>
        <p:xfrm>
          <a:off x="85725" y="0"/>
          <a:ext cx="12001500" cy="7140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4439">
                  <a:extLst>
                    <a:ext uri="{9D8B030D-6E8A-4147-A177-3AD203B41FA5}">
                      <a16:colId xmlns:a16="http://schemas.microsoft.com/office/drawing/2014/main" val="2999132592"/>
                    </a:ext>
                  </a:extLst>
                </a:gridCol>
                <a:gridCol w="3451283">
                  <a:extLst>
                    <a:ext uri="{9D8B030D-6E8A-4147-A177-3AD203B41FA5}">
                      <a16:colId xmlns:a16="http://schemas.microsoft.com/office/drawing/2014/main" val="1365545444"/>
                    </a:ext>
                  </a:extLst>
                </a:gridCol>
                <a:gridCol w="4273090">
                  <a:extLst>
                    <a:ext uri="{9D8B030D-6E8A-4147-A177-3AD203B41FA5}">
                      <a16:colId xmlns:a16="http://schemas.microsoft.com/office/drawing/2014/main" val="3485252702"/>
                    </a:ext>
                  </a:extLst>
                </a:gridCol>
                <a:gridCol w="3282688">
                  <a:extLst>
                    <a:ext uri="{9D8B030D-6E8A-4147-A177-3AD203B41FA5}">
                      <a16:colId xmlns:a16="http://schemas.microsoft.com/office/drawing/2014/main" val="3877674282"/>
                    </a:ext>
                  </a:extLst>
                </a:gridCol>
              </a:tblGrid>
              <a:tr h="5697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Đuy-sen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58" marR="11558" marT="0" marB="0"/>
                </a:tc>
                <a:extLst>
                  <a:ext uri="{0D108BD9-81ED-4DB2-BD59-A6C34878D82A}">
                    <a16:rowId xmlns:a16="http://schemas.microsoft.com/office/drawing/2014/main" val="2027504727"/>
                  </a:ext>
                </a:extLst>
              </a:tr>
              <a:tr h="34816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bắt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Dụi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chồm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kia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ngoan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ngoãn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Giận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Dằn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xin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dịu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dàng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ngựa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phắt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tấm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đắp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Túm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lay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hắn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lặng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vuốt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tóc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nín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khóc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đêm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trốn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mê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ngón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rớm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máu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quýnh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tắm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thầm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385599"/>
                  </a:ext>
                </a:extLst>
              </a:tr>
              <a:tr h="22922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xét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giờ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niềm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tươi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Só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nữ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bấy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thiệt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thòi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đói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nghèo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5518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963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125" y="0"/>
            <a:ext cx="1170622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Đuy-sen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tư-nai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Đuy-sen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Đuy-sen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thượng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An-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Đuy-sen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thòi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4426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38251" y="2308861"/>
            <a:ext cx="9801224" cy="2215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64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3925" y="314325"/>
            <a:ext cx="9982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Cư-rơ-gư-xtan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…</a:t>
            </a:r>
          </a:p>
        </p:txBody>
      </p:sp>
    </p:spTree>
    <p:extLst>
      <p:ext uri="{BB962C8B-B14F-4D97-AF65-F5344CB8AC3E}">
        <p14:creationId xmlns:p14="http://schemas.microsoft.com/office/powerpoint/2010/main" val="1375971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76EFAB-7214-4230-8F36-5C7AB4C8C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298746"/>
            <a:ext cx="6762749" cy="5128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C8589-FAC1-421D-BE20-85AA4E076093}"/>
              </a:ext>
            </a:extLst>
          </p:cNvPr>
          <p:cNvSpPr txBox="1"/>
          <p:nvPr/>
        </p:nvSpPr>
        <p:spPr>
          <a:xfrm>
            <a:off x="3038364" y="2748765"/>
            <a:ext cx="6000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</a:p>
        </p:txBody>
      </p:sp>
    </p:spTree>
    <p:extLst>
      <p:ext uri="{BB962C8B-B14F-4D97-AF65-F5344CB8AC3E}">
        <p14:creationId xmlns:p14="http://schemas.microsoft.com/office/powerpoint/2010/main" val="1449758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9C8589-FAC1-421D-BE20-85AA4E076093}"/>
              </a:ext>
            </a:extLst>
          </p:cNvPr>
          <p:cNvSpPr txBox="1"/>
          <p:nvPr/>
        </p:nvSpPr>
        <p:spPr>
          <a:xfrm>
            <a:off x="923925" y="1472415"/>
            <a:ext cx="10306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6291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463411-A731-4A60-B8FC-7D99EF728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-1014213"/>
            <a:ext cx="9208395" cy="81909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98C08E-CD5A-411E-99E9-0648667BD9D2}"/>
              </a:ext>
            </a:extLst>
          </p:cNvPr>
          <p:cNvSpPr txBox="1"/>
          <p:nvPr/>
        </p:nvSpPr>
        <p:spPr>
          <a:xfrm rot="20895881">
            <a:off x="3234783" y="2601599"/>
            <a:ext cx="575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Chia </a:t>
            </a:r>
            <a:r>
              <a:rPr lang="en-US" sz="3600" dirty="0" err="1"/>
              <a:t>sẻ</a:t>
            </a:r>
            <a:r>
              <a:rPr lang="en-US" sz="3600" dirty="0"/>
              <a:t> </a:t>
            </a:r>
            <a:r>
              <a:rPr lang="en-US" sz="3600" dirty="0" err="1"/>
              <a:t>kinh</a:t>
            </a:r>
            <a:r>
              <a:rPr lang="en-US" sz="3600" dirty="0"/>
              <a:t> </a:t>
            </a:r>
            <a:r>
              <a:rPr lang="en-US" sz="3600" dirty="0" err="1"/>
              <a:t>nghiệm</a:t>
            </a:r>
            <a:endParaRPr lang="en-US" sz="3600" dirty="0"/>
          </a:p>
          <a:p>
            <a:pPr algn="ctr"/>
            <a:r>
              <a:rPr lang="en-US" sz="3600" dirty="0" err="1"/>
              <a:t>đọc</a:t>
            </a:r>
            <a:r>
              <a:rPr lang="en-US" sz="3600" dirty="0"/>
              <a:t> </a:t>
            </a:r>
            <a:r>
              <a:rPr lang="en-US" sz="3600" dirty="0" err="1"/>
              <a:t>hiểu</a:t>
            </a:r>
            <a:r>
              <a:rPr lang="en-US" sz="3600" dirty="0"/>
              <a:t>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</a:t>
            </a:r>
            <a:r>
              <a:rPr lang="en-US" sz="3600" dirty="0" err="1"/>
              <a:t>truyện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55712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F4D2E3F-C3A3-4501-AB58-56AB54875531}"/>
              </a:ext>
            </a:extLst>
          </p:cNvPr>
          <p:cNvSpPr>
            <a:spLocks noGrp="1"/>
          </p:cNvSpPr>
          <p:nvPr/>
        </p:nvSpPr>
        <p:spPr>
          <a:xfrm>
            <a:off x="838200" y="3651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id="{670A004B-C980-4308-827B-48CB21511452}"/>
              </a:ext>
            </a:extLst>
          </p:cNvPr>
          <p:cNvSpPr/>
          <p:nvPr/>
        </p:nvSpPr>
        <p:spPr>
          <a:xfrm>
            <a:off x="409576" y="1790701"/>
            <a:ext cx="2790824" cy="46386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…</a:t>
            </a:r>
          </a:p>
        </p:txBody>
      </p:sp>
      <p:sp>
        <p:nvSpPr>
          <p:cNvPr id="7" name="Rectangle: Rounded Corners 8">
            <a:extLst>
              <a:ext uri="{FF2B5EF4-FFF2-40B4-BE49-F238E27FC236}">
                <a16:creationId xmlns:a16="http://schemas.microsoft.com/office/drawing/2014/main" id="{BCC53C86-6978-467A-BADA-E59363B76E3C}"/>
              </a:ext>
            </a:extLst>
          </p:cNvPr>
          <p:cNvSpPr/>
          <p:nvPr/>
        </p:nvSpPr>
        <p:spPr>
          <a:xfrm>
            <a:off x="3829049" y="1790701"/>
            <a:ext cx="3783331" cy="463867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8" name="Rectangle: Rounded Corners 9">
            <a:extLst>
              <a:ext uri="{FF2B5EF4-FFF2-40B4-BE49-F238E27FC236}">
                <a16:creationId xmlns:a16="http://schemas.microsoft.com/office/drawing/2014/main" id="{5C0893BE-0F03-4C6C-ADB8-AFD736977200}"/>
              </a:ext>
            </a:extLst>
          </p:cNvPr>
          <p:cNvSpPr/>
          <p:nvPr/>
        </p:nvSpPr>
        <p:spPr>
          <a:xfrm>
            <a:off x="8076236" y="1790701"/>
            <a:ext cx="3239464" cy="463867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3193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18133"/>
            <a:ext cx="11753850" cy="3367673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THẦY ĐẦU TIÊN</a:t>
            </a: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AI-MA-TỐP-</a:t>
            </a:r>
          </a:p>
          <a:p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37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8251" y="2308861"/>
            <a:ext cx="9801224" cy="3025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Đuy-sen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: Top Corners Rounded 11">
            <a:extLst>
              <a:ext uri="{FF2B5EF4-FFF2-40B4-BE49-F238E27FC236}">
                <a16:creationId xmlns:a16="http://schemas.microsoft.com/office/drawing/2014/main" id="{BF3D0903-5733-4DED-BD9A-10FEB38733EF}"/>
              </a:ext>
            </a:extLst>
          </p:cNvPr>
          <p:cNvSpPr/>
          <p:nvPr/>
        </p:nvSpPr>
        <p:spPr>
          <a:xfrm>
            <a:off x="2852777" y="1040935"/>
            <a:ext cx="5434885" cy="7984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23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-104775" y="3435985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22860"/>
            <a:ext cx="426615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" name="组合 37"/>
          <p:cNvGrpSpPr>
            <a:grpSpLocks/>
          </p:cNvGrpSpPr>
          <p:nvPr/>
        </p:nvGrpSpPr>
        <p:grpSpPr bwMode="auto">
          <a:xfrm>
            <a:off x="10764604" y="481093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/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8" name="Freeform 5"/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sp>
        <p:nvSpPr>
          <p:cNvPr id="9" name="文本框 33"/>
          <p:cNvSpPr txBox="1"/>
          <p:nvPr/>
        </p:nvSpPr>
        <p:spPr>
          <a:xfrm>
            <a:off x="5265976" y="4281290"/>
            <a:ext cx="5618163" cy="1481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thiếp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zh-CN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0" name="淘宝店chenying0907 22"/>
          <p:cNvGrpSpPr>
            <a:grpSpLocks/>
          </p:cNvGrpSpPr>
          <p:nvPr/>
        </p:nvGrpSpPr>
        <p:grpSpPr bwMode="auto">
          <a:xfrm>
            <a:off x="5845175" y="808990"/>
            <a:ext cx="5635625" cy="1349375"/>
            <a:chOff x="5649568" y="2028998"/>
            <a:chExt cx="2946474" cy="899647"/>
          </a:xfrm>
        </p:grpSpPr>
        <p:sp>
          <p:nvSpPr>
            <p:cNvPr id="11" name="文本框 43"/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itchFamily="2" charset="0"/>
              </a:endParaRPr>
            </a:p>
          </p:txBody>
        </p:sp>
        <p:grpSp>
          <p:nvGrpSpPr>
            <p:cNvPr id="12" name="Group 8"/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13" name="Freeform 9"/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14" name="Freeform 10"/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390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76EFAB-7214-4230-8F36-5C7AB4C8C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92" y="1581686"/>
            <a:ext cx="4378817" cy="3694627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FB9C8589-FAC1-421D-BE20-85AA4E076093}"/>
              </a:ext>
            </a:extLst>
          </p:cNvPr>
          <p:cNvSpPr txBox="1"/>
          <p:nvPr/>
        </p:nvSpPr>
        <p:spPr>
          <a:xfrm>
            <a:off x="4447236" y="3160226"/>
            <a:ext cx="3297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endParaRPr lang="en-US" sz="3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3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804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0491" y="2200028"/>
            <a:ext cx="9614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Trin-ghi-dơ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Ai-ma-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tốp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1646" y="940525"/>
            <a:ext cx="6723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</a:rPr>
              <a:t>DỰ ÁN 1</a:t>
            </a:r>
          </a:p>
        </p:txBody>
      </p:sp>
    </p:spTree>
    <p:extLst>
      <p:ext uri="{BB962C8B-B14F-4D97-AF65-F5344CB8AC3E}">
        <p14:creationId xmlns:p14="http://schemas.microsoft.com/office/powerpoint/2010/main" val="117573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9014"/>
              </p:ext>
            </p:extLst>
          </p:nvPr>
        </p:nvGraphicFramePr>
        <p:xfrm>
          <a:off x="200722" y="0"/>
          <a:ext cx="11809927" cy="6902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3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5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3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</a:t>
                      </a:r>
                      <a:r>
                        <a:rPr lang="en-US" sz="4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4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4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4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4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Thông tin về tác giả:</a:t>
                      </a:r>
                      <a:endParaRPr lang="en-US" sz="2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vi-VN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Ai-ma-tốp (1928 - 2008) là nhà văn Cư-gơ-rư-xtan, một nước cộng hòa ở vùng trung Á, thuộc Liên Xô trước đây.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vi-VN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Ông bắt đầu hoạt động sáng tác văn học từ năm 1952, khi ông còn là sinh viên.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vi-VN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Đề tài chủ yếu trong tác phẩm của ông: cuộc sống khắc nghiệt nhưng cũng đầy chất lãng mạn của người dân vùng đồi núi Cư-rơ-gư-xtan…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vi-VN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Một số tác phẩm như: </a:t>
                      </a:r>
                      <a:r>
                        <a:rPr lang="vi-VN" sz="2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Cây phong non trùm khăn đỏ, Người thầy đầu tiên, Con tàu trắng…</a:t>
                      </a:r>
                      <a:endParaRPr lang="en-US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3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Thông tin về tác phẩm:</a:t>
                      </a:r>
                      <a:endParaRPr lang="en-US" sz="2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“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1962,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-mi-li-a –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đồi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tặng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thưởng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Lê-nin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1963.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386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76EFAB-7214-4230-8F36-5C7AB4C8C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61" y="-146088"/>
            <a:ext cx="6524525" cy="55050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C8589-FAC1-421D-BE20-85AA4E076093}"/>
              </a:ext>
            </a:extLst>
          </p:cNvPr>
          <p:cNvSpPr txBox="1"/>
          <p:nvPr/>
        </p:nvSpPr>
        <p:spPr>
          <a:xfrm>
            <a:off x="2735512" y="1987014"/>
            <a:ext cx="55825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6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6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6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endParaRPr lang="en-US" sz="6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06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8537" y="2217446"/>
            <a:ext cx="94139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1646" y="940525"/>
            <a:ext cx="6723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</a:rPr>
              <a:t>DỰ ÁN 4</a:t>
            </a:r>
          </a:p>
        </p:txBody>
      </p:sp>
    </p:spTree>
    <p:extLst>
      <p:ext uri="{BB962C8B-B14F-4D97-AF65-F5344CB8AC3E}">
        <p14:creationId xmlns:p14="http://schemas.microsoft.com/office/powerpoint/2010/main" val="162946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005789"/>
              </p:ext>
            </p:extLst>
          </p:nvPr>
        </p:nvGraphicFramePr>
        <p:xfrm>
          <a:off x="294968" y="0"/>
          <a:ext cx="11710219" cy="6675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7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2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576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cốt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2" marR="3330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8585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33302" marR="33302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khiến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giàu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2" marR="3330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45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Cốt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2" marR="333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tiên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ức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Ku-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rêu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hẻo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lánh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vợ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kẻ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giàu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2" marR="3330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62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4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tắt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2" marR="33302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hứa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mưu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thím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tin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tươi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trải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vất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vả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thoát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An-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mòn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Đuy-sen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hôm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khứ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2" marR="3330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489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8537" y="2217446"/>
            <a:ext cx="9413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An-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Đuy-sen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1646" y="940525"/>
            <a:ext cx="6723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</a:rPr>
              <a:t>DỰ ÁN 3</a:t>
            </a:r>
          </a:p>
        </p:txBody>
      </p:sp>
    </p:spTree>
    <p:extLst>
      <p:ext uri="{BB962C8B-B14F-4D97-AF65-F5344CB8AC3E}">
        <p14:creationId xmlns:p14="http://schemas.microsoft.com/office/powerpoint/2010/main" val="364394160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297</TotalTime>
  <Words>1651</Words>
  <Application>Microsoft Office PowerPoint</Application>
  <PresentationFormat>Widescreen</PresentationFormat>
  <Paragraphs>142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Roboto</vt:lpstr>
      <vt:lpstr>Times New Roman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Nguyễn Thị Hường(V)</cp:lastModifiedBy>
  <cp:revision>50</cp:revision>
  <dcterms:created xsi:type="dcterms:W3CDTF">2022-06-25T08:44:00Z</dcterms:created>
  <dcterms:modified xsi:type="dcterms:W3CDTF">2024-02-17T22:54:26Z</dcterms:modified>
</cp:coreProperties>
</file>