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53"/>
  </p:notesMasterIdLst>
  <p:sldIdLst>
    <p:sldId id="259" r:id="rId3"/>
    <p:sldId id="448" r:id="rId4"/>
    <p:sldId id="430" r:id="rId5"/>
    <p:sldId id="449" r:id="rId6"/>
    <p:sldId id="431" r:id="rId7"/>
    <p:sldId id="450" r:id="rId8"/>
    <p:sldId id="432" r:id="rId9"/>
    <p:sldId id="434" r:id="rId10"/>
    <p:sldId id="451" r:id="rId11"/>
    <p:sldId id="308" r:id="rId12"/>
    <p:sldId id="452" r:id="rId13"/>
    <p:sldId id="440" r:id="rId14"/>
    <p:sldId id="408" r:id="rId15"/>
    <p:sldId id="350" r:id="rId16"/>
    <p:sldId id="435" r:id="rId17"/>
    <p:sldId id="436" r:id="rId18"/>
    <p:sldId id="352" r:id="rId19"/>
    <p:sldId id="353" r:id="rId20"/>
    <p:sldId id="354" r:id="rId21"/>
    <p:sldId id="356" r:id="rId22"/>
    <p:sldId id="437" r:id="rId23"/>
    <p:sldId id="438" r:id="rId24"/>
    <p:sldId id="359" r:id="rId25"/>
    <p:sldId id="360" r:id="rId26"/>
    <p:sldId id="386" r:id="rId27"/>
    <p:sldId id="393" r:id="rId28"/>
    <p:sldId id="394" r:id="rId29"/>
    <p:sldId id="442" r:id="rId30"/>
    <p:sldId id="389" r:id="rId31"/>
    <p:sldId id="388" r:id="rId32"/>
    <p:sldId id="361" r:id="rId33"/>
    <p:sldId id="443" r:id="rId34"/>
    <p:sldId id="391" r:id="rId35"/>
    <p:sldId id="444" r:id="rId36"/>
    <p:sldId id="362" r:id="rId37"/>
    <p:sldId id="445" r:id="rId38"/>
    <p:sldId id="262" r:id="rId39"/>
    <p:sldId id="379" r:id="rId40"/>
    <p:sldId id="395" r:id="rId41"/>
    <p:sldId id="396" r:id="rId42"/>
    <p:sldId id="397" r:id="rId43"/>
    <p:sldId id="398" r:id="rId44"/>
    <p:sldId id="399" r:id="rId45"/>
    <p:sldId id="400" r:id="rId46"/>
    <p:sldId id="401" r:id="rId47"/>
    <p:sldId id="402" r:id="rId48"/>
    <p:sldId id="403" r:id="rId49"/>
    <p:sldId id="404" r:id="rId50"/>
    <p:sldId id="405" r:id="rId51"/>
    <p:sldId id="406" r:id="rId52"/>
  </p:sldIdLst>
  <p:sldSz cx="18288000" cy="10287000"/>
  <p:notesSz cx="6858000" cy="9144000"/>
  <p:embeddedFontLst>
    <p:embeddedFont>
      <p:font typeface="#9Slide05 Brannboll Ny" panose="02000000000000000000" pitchFamily="2" charset="0"/>
      <p:regular r:id="rId54"/>
    </p:embeddedFont>
    <p:embeddedFont>
      <p:font typeface="#9Slide05 Braxton Regular" panose="03060000000000000000" pitchFamily="66" charset="0"/>
      <p:regular r:id="rId55"/>
    </p:embeddedFont>
    <p:embeddedFont>
      <p:font typeface="#9Slide05 Good Vibes Pro" panose="02000507080000020002" pitchFamily="2" charset="0"/>
      <p:regular r:id="rId56"/>
    </p:embeddedFont>
    <p:embeddedFont>
      <p:font typeface="#9Slide05 SVNBellico" panose="02000000000000000000" pitchFamily="2" charset="0"/>
      <p:regular r:id="rId57"/>
    </p:embeddedFont>
    <p:embeddedFont>
      <p:font typeface="#9Slide05 SVNKitten" pitchFamily="2" charset="0"/>
      <p:regular r:id="rId58"/>
    </p:embeddedFont>
    <p:embeddedFont>
      <p:font typeface="#9Slide05 SVNReklame Script" panose="03060502040607080D05" pitchFamily="66" charset="0"/>
      <p:regular r:id="rId59"/>
    </p:embeddedFont>
    <p:embeddedFont>
      <p:font typeface="#9Slide06 Thillends" pitchFamily="2" charset="0"/>
      <p:regular r:id="rId60"/>
    </p:embeddedFont>
    <p:embeddedFont>
      <p:font typeface="#9Slide07 Pangolin" panose="00000500000000000000" pitchFamily="2" charset="0"/>
      <p:regular r:id="rId61"/>
    </p:embeddedFont>
    <p:embeddedFont>
      <p:font typeface=".VnTime" panose="020B7200000000000000"/>
      <p:regular r:id="rId62"/>
      <p:bold r:id="rId63"/>
      <p:italic r:id="rId64"/>
      <p:boldItalic r:id="rId6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BD0B3"/>
    <a:srgbClr val="F9F6F2"/>
    <a:srgbClr val="C0504D"/>
    <a:srgbClr val="C8B99F"/>
    <a:srgbClr val="8C524B"/>
    <a:srgbClr val="FFF1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22" autoAdjust="0"/>
  </p:normalViewPr>
  <p:slideViewPr>
    <p:cSldViewPr>
      <p:cViewPr varScale="1">
        <p:scale>
          <a:sx n="54" d="100"/>
          <a:sy n="54" d="100"/>
        </p:scale>
        <p:origin x="739" y="29"/>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10.fntdata"/><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font" Target="fonts/font8.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6.fntdata"/><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fntdata"/><Relationship Id="rId62"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7.fntdata"/><Relationship Id="rId65" Type="http://schemas.openxmlformats.org/officeDocument/2006/relationships/font" Target="fonts/font12.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A1383D-373A-42BF-A6EF-0AC981353855}" type="datetimeFigureOut">
              <a:rPr lang="en-US" smtClean="0"/>
              <a:t>2/18/2024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33FA8B-3056-4714-A259-12B02178CAE9}" type="slidenum">
              <a:rPr lang="en-US" smtClean="0"/>
              <a:t>‹#›</a:t>
            </a:fld>
            <a:endParaRPr lang="en-US"/>
          </a:p>
        </p:txBody>
      </p:sp>
    </p:spTree>
    <p:extLst>
      <p:ext uri="{BB962C8B-B14F-4D97-AF65-F5344CB8AC3E}">
        <p14:creationId xmlns:p14="http://schemas.microsoft.com/office/powerpoint/2010/main" val="1941574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dirty="0" err="1"/>
              <a:t>Gv</a:t>
            </a:r>
            <a:r>
              <a:rPr lang="en-US" dirty="0"/>
              <a:t> </a:t>
            </a:r>
            <a:r>
              <a:rPr lang="en-US" dirty="0" err="1"/>
              <a:t>chuẩn</a:t>
            </a:r>
            <a:r>
              <a:rPr lang="en-US" baseline="0" dirty="0"/>
              <a:t> </a:t>
            </a:r>
            <a:r>
              <a:rPr lang="en-US" baseline="0" dirty="0" err="1"/>
              <a:t>bị</a:t>
            </a:r>
            <a:r>
              <a:rPr lang="en-US" baseline="0" dirty="0"/>
              <a:t> 1 </a:t>
            </a:r>
            <a:r>
              <a:rPr lang="en-US" baseline="0" dirty="0" err="1"/>
              <a:t>chiếc</a:t>
            </a:r>
            <a:r>
              <a:rPr lang="en-US" baseline="0" dirty="0"/>
              <a:t> </a:t>
            </a:r>
            <a:r>
              <a:rPr lang="en-US" baseline="0" dirty="0" err="1"/>
              <a:t>hộp</a:t>
            </a:r>
            <a:r>
              <a:rPr lang="en-US" baseline="0" dirty="0"/>
              <a:t>, </a:t>
            </a:r>
            <a:r>
              <a:rPr lang="en-US" baseline="0" dirty="0" err="1"/>
              <a:t>bên</a:t>
            </a:r>
            <a:r>
              <a:rPr lang="en-US" baseline="0" dirty="0"/>
              <a:t> </a:t>
            </a:r>
            <a:r>
              <a:rPr lang="en-US" baseline="0" dirty="0" err="1"/>
              <a:t>trong</a:t>
            </a:r>
            <a:r>
              <a:rPr lang="en-US" baseline="0" dirty="0"/>
              <a:t> </a:t>
            </a:r>
            <a:r>
              <a:rPr lang="en-US" baseline="0" dirty="0" err="1"/>
              <a:t>có</a:t>
            </a:r>
            <a:r>
              <a:rPr lang="en-US" baseline="0" dirty="0"/>
              <a:t> </a:t>
            </a:r>
            <a:r>
              <a:rPr lang="en-US" baseline="0" dirty="0" err="1"/>
              <a:t>các</a:t>
            </a:r>
            <a:r>
              <a:rPr lang="en-US" baseline="0" dirty="0"/>
              <a:t> </a:t>
            </a:r>
            <a:r>
              <a:rPr lang="en-US" baseline="0" dirty="0" err="1"/>
              <a:t>mảnh</a:t>
            </a:r>
            <a:r>
              <a:rPr lang="en-US" baseline="0" dirty="0"/>
              <a:t> </a:t>
            </a:r>
            <a:r>
              <a:rPr lang="en-US" baseline="0" dirty="0" err="1"/>
              <a:t>giấy</a:t>
            </a:r>
            <a:r>
              <a:rPr lang="en-US" baseline="0" dirty="0"/>
              <a:t> </a:t>
            </a:r>
            <a:r>
              <a:rPr lang="en-US" baseline="0" dirty="0" err="1"/>
              <a:t>ghi</a:t>
            </a:r>
            <a:r>
              <a:rPr lang="en-US" baseline="0" dirty="0"/>
              <a:t> </a:t>
            </a:r>
            <a:r>
              <a:rPr lang="en-US" baseline="0" dirty="0" err="1"/>
              <a:t>nội</a:t>
            </a:r>
            <a:r>
              <a:rPr lang="en-US" baseline="0" dirty="0"/>
              <a:t> dung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Thi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luật</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Thơ</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đường</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Thất</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ngôn</a:t>
            </a:r>
            <a:r>
              <a:rPr kumimoji="0" lang="en-US" sz="12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12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bát</a:t>
            </a:r>
            <a:r>
              <a:rPr kumimoji="0" lang="en-US" sz="12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12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cú</a:t>
            </a:r>
            <a:r>
              <a:rPr kumimoji="0" lang="en-US" sz="12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lang="en-US" sz="1200" baseline="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Thất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baseline="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ngôn</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tứ</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tuyệt</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Niêm</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Vần</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kumimoji="0" lang="en-US" sz="12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lang="en-US" sz="1200" baseline="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Luật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kumimoji="0" lang="en-US" sz="1200" b="0" i="0" u="none" strike="noStrike" kern="120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Nhịp</a:t>
            </a:r>
            <a:r>
              <a:rPr kumimoji="0" lang="en-US" sz="1200" b="0" i="0" u="none" strike="noStrike" kern="120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rPr>
              <a:t> </a:t>
            </a:r>
            <a:r>
              <a:rPr lang="en-US" sz="1200" noProof="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Đối</a:t>
            </a:r>
            <a:r>
              <a:rPr lang="en-US" sz="120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Trào</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phúng</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noProof="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Châm</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biếm</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Đả</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kích</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noProof="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Tiếng</a:t>
            </a:r>
            <a:r>
              <a:rPr lang="en-US" sz="120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noProof="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cười</a:t>
            </a:r>
            <a:r>
              <a:rPr lang="en-US" sz="120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noProof="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Đảo</a:t>
            </a:r>
            <a:r>
              <a:rPr lang="en-US" sz="120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noProof="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ngữ</a:t>
            </a:r>
            <a:r>
              <a:rPr lang="en-US" sz="120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Tượng</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hình</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noProof="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Tượng</a:t>
            </a:r>
            <a:r>
              <a:rPr lang="en-US" sz="120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noProof="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thanh</a:t>
            </a:r>
            <a:r>
              <a:rPr lang="en-US" sz="120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r>
              <a:rPr lang="en-US" sz="1200" baseline="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Câu</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hỏi</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tu</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từ</a:t>
            </a:r>
            <a:r>
              <a:rPr lang="en-US" sz="12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Bố</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baseline="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cục</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baseline="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Tạo</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baseline="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liên</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baseline="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kết</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baseline="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Biểu</a:t>
            </a:r>
            <a:r>
              <a:rPr lang="en-US" sz="1200" baseline="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sz="1200" baseline="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cảm</a:t>
            </a:r>
            <a:endParaRPr lang="en-US" sz="1200" noProof="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Gv</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chia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lớp</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thành</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2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mỗi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cử</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bạn</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đại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diện</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nên</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bốc</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thăm</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và</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miêu</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tả</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nội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dung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từ</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khoá</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bốc</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được</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để</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các</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thành</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viên</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trong</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cùng</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đoán</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Mỗi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bốc</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10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mảnh</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giấy</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(10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điểm</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thời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gian</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tối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đa</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cho</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mỗi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đội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là</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3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phút</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Yêu</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cầu</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từ</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ngữ</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miêu</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tả</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không</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trùng</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lặp</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với</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từ</a:t>
            </a:r>
            <a:r>
              <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1200" b="0"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khoá</a:t>
            </a:r>
            <a:endParaRPr kumimoji="0" lang="en-US" sz="1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C47574E-7EDA-47C7-A177-609015E859E6}" type="slidenum">
              <a:rPr lang="zh-CN" altLang="en-US" smtClean="0"/>
              <a:t>1</a:t>
            </a:fld>
            <a:endParaRPr lang="zh-CN" altLang="en-US"/>
          </a:p>
        </p:txBody>
      </p:sp>
    </p:spTree>
    <p:extLst>
      <p:ext uri="{BB962C8B-B14F-4D97-AF65-F5344CB8AC3E}">
        <p14:creationId xmlns:p14="http://schemas.microsoft.com/office/powerpoint/2010/main" val="33728408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47574E-7EDA-47C7-A177-609015E859E6}" type="slidenum">
              <a:rPr lang="zh-CN" altLang="en-US" smtClean="0"/>
              <a:t>10</a:t>
            </a:fld>
            <a:endParaRPr lang="zh-CN" altLang="en-US"/>
          </a:p>
        </p:txBody>
      </p:sp>
    </p:spTree>
    <p:extLst>
      <p:ext uri="{BB962C8B-B14F-4D97-AF65-F5344CB8AC3E}">
        <p14:creationId xmlns:p14="http://schemas.microsoft.com/office/powerpoint/2010/main" val="785433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47574E-7EDA-47C7-A177-609015E859E6}" type="slidenum">
              <a:rPr lang="zh-CN" altLang="en-US" smtClean="0"/>
              <a:t>11</a:t>
            </a:fld>
            <a:endParaRPr lang="zh-CN" altLang="en-US"/>
          </a:p>
        </p:txBody>
      </p:sp>
    </p:spTree>
    <p:extLst>
      <p:ext uri="{BB962C8B-B14F-4D97-AF65-F5344CB8AC3E}">
        <p14:creationId xmlns:p14="http://schemas.microsoft.com/office/powerpoint/2010/main" val="9602567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F8BEE-4E2D-4924-A075-94A020EE8DB0}" type="slidenum">
              <a:rPr lang="en-US" smtClean="0"/>
              <a:t>12</a:t>
            </a:fld>
            <a:endParaRPr lang="en-US"/>
          </a:p>
        </p:txBody>
      </p:sp>
    </p:spTree>
    <p:extLst>
      <p:ext uri="{BB962C8B-B14F-4D97-AF65-F5344CB8AC3E}">
        <p14:creationId xmlns:p14="http://schemas.microsoft.com/office/powerpoint/2010/main" val="31533661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F8BEE-4E2D-4924-A075-94A020EE8DB0}" type="slidenum">
              <a:rPr lang="en-US" smtClean="0"/>
              <a:t>13</a:t>
            </a:fld>
            <a:endParaRPr lang="en-US"/>
          </a:p>
        </p:txBody>
      </p:sp>
    </p:spTree>
    <p:extLst>
      <p:ext uri="{BB962C8B-B14F-4D97-AF65-F5344CB8AC3E}">
        <p14:creationId xmlns:p14="http://schemas.microsoft.com/office/powerpoint/2010/main" val="3135769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14</a:t>
            </a:fld>
            <a:endParaRPr lang="en-US"/>
          </a:p>
        </p:txBody>
      </p:sp>
    </p:spTree>
    <p:extLst>
      <p:ext uri="{BB962C8B-B14F-4D97-AF65-F5344CB8AC3E}">
        <p14:creationId xmlns:p14="http://schemas.microsoft.com/office/powerpoint/2010/main" val="2222606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Vốn</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một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hình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ảnh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rất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quen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thuộc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gần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gũi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giản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dị</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Nhưng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mấy</a:t>
            </a:r>
            <a:r>
              <a:rPr lang="en-US" sz="1200" b="0" i="0" kern="1200" baseline="0" dirty="0">
                <a:solidFill>
                  <a:schemeClr val="tx1"/>
                </a:solidFill>
                <a:effectLst/>
                <a:latin typeface="+mn-lt"/>
                <a:ea typeface="+mn-ea"/>
                <a:cs typeface="+mn-cs"/>
              </a:rPr>
              <a:t> ai </a:t>
            </a:r>
            <a:r>
              <a:rPr lang="en-US" sz="1200" b="0" i="0" kern="1200" baseline="0" dirty="0" err="1">
                <a:solidFill>
                  <a:schemeClr val="tx1"/>
                </a:solidFill>
                <a:effectLst/>
                <a:latin typeface="+mn-lt"/>
                <a:ea typeface="+mn-ea"/>
                <a:cs typeface="+mn-cs"/>
              </a:rPr>
              <a:t>hiểu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được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hết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nguồn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gốc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giá</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trị</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của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cau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trầu</a:t>
            </a:r>
            <a:r>
              <a:rPr lang="en-US" sz="1200" b="0" i="0" kern="1200" baseline="0" dirty="0">
                <a:solidFill>
                  <a:schemeClr val="tx1"/>
                </a:solidFill>
                <a:effectLst/>
                <a:latin typeface="+mn-lt"/>
                <a:ea typeface="+mn-ea"/>
                <a:cs typeface="+mn-cs"/>
              </a:rPr>
              <a:t>. Cau </a:t>
            </a:r>
            <a:r>
              <a:rPr lang="en-US" sz="1200" b="0" i="0" kern="1200" baseline="0" dirty="0" err="1">
                <a:solidFill>
                  <a:schemeClr val="tx1"/>
                </a:solidFill>
                <a:effectLst/>
                <a:latin typeface="+mn-lt"/>
                <a:ea typeface="+mn-ea"/>
                <a:cs typeface="+mn-cs"/>
              </a:rPr>
              <a:t>và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trầu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là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hai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món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ăn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luôn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đồng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hành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cùng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với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nhau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xuất</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hiện</a:t>
            </a:r>
            <a:r>
              <a:rPr lang="en-US" sz="1200" b="0" i="0" kern="1200" baseline="0" dirty="0">
                <a:solidFill>
                  <a:schemeClr val="tx1"/>
                </a:solidFill>
                <a:effectLst/>
                <a:latin typeface="+mn-lt"/>
                <a:ea typeface="+mn-ea"/>
                <a:cs typeface="+mn-cs"/>
              </a:rPr>
              <a:t> ở </a:t>
            </a:r>
            <a:r>
              <a:rPr lang="en-US" sz="1200" b="0" i="0" kern="1200" baseline="0" dirty="0" err="1">
                <a:solidFill>
                  <a:schemeClr val="tx1"/>
                </a:solidFill>
                <a:effectLst/>
                <a:latin typeface="+mn-lt"/>
                <a:ea typeface="+mn-ea"/>
                <a:cs typeface="+mn-cs"/>
              </a:rPr>
              <a:t>mọi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không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gian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phim</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ảnh</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cuộc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sống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Thế</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nhưng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khi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đi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vào</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văn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học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cau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trầu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lại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được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gửi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gắm</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trong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đó</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nhiều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tâm</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sự</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ẩn</a:t>
            </a:r>
            <a:r>
              <a:rPr lang="en-US" sz="1200" b="0" i="0" kern="1200" baseline="0" dirty="0">
                <a:solidFill>
                  <a:schemeClr val="tx1"/>
                </a:solidFill>
                <a:effectLst/>
                <a:latin typeface="+mn-lt"/>
                <a:ea typeface="+mn-ea"/>
                <a:cs typeface="+mn-cs"/>
              </a:rPr>
              <a:t> ý. </a:t>
            </a:r>
            <a:r>
              <a:rPr lang="en-US" sz="1200" b="0" i="0" kern="1200" baseline="0" dirty="0" err="1">
                <a:solidFill>
                  <a:schemeClr val="tx1"/>
                </a:solidFill>
                <a:effectLst/>
                <a:latin typeface="+mn-lt"/>
                <a:ea typeface="+mn-ea"/>
                <a:cs typeface="+mn-cs"/>
              </a:rPr>
              <a:t>Buổi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học</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ngày</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hôm</a:t>
            </a:r>
            <a:r>
              <a:rPr lang="en-US" sz="1200" b="0" i="0" kern="1200" baseline="0" dirty="0">
                <a:solidFill>
                  <a:schemeClr val="tx1"/>
                </a:solidFill>
                <a:effectLst/>
                <a:latin typeface="+mn-lt"/>
                <a:ea typeface="+mn-ea"/>
                <a:cs typeface="+mn-cs"/>
              </a:rPr>
              <a:t> nay, </a:t>
            </a:r>
            <a:r>
              <a:rPr lang="en-US" sz="1200" b="0" i="0" kern="1200" baseline="0" dirty="0" err="1">
                <a:solidFill>
                  <a:schemeClr val="tx1"/>
                </a:solidFill>
                <a:effectLst/>
                <a:latin typeface="+mn-lt"/>
                <a:ea typeface="+mn-ea"/>
                <a:cs typeface="+mn-cs"/>
              </a:rPr>
              <a:t>chúng</a:t>
            </a:r>
            <a:r>
              <a:rPr lang="en-US" sz="1200" b="0" i="0" kern="1200" baseline="0" dirty="0">
                <a:solidFill>
                  <a:schemeClr val="tx1"/>
                </a:solidFill>
                <a:effectLst/>
                <a:latin typeface="+mn-lt"/>
                <a:ea typeface="+mn-ea"/>
                <a:cs typeface="+mn-cs"/>
              </a:rPr>
              <a:t> ta </a:t>
            </a:r>
            <a:r>
              <a:rPr lang="en-US" sz="1200" b="0" i="0" kern="1200" baseline="0" dirty="0" err="1">
                <a:solidFill>
                  <a:schemeClr val="tx1"/>
                </a:solidFill>
                <a:effectLst/>
                <a:latin typeface="+mn-lt"/>
                <a:ea typeface="+mn-ea"/>
                <a:cs typeface="+mn-cs"/>
              </a:rPr>
              <a:t>sẽ</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cùng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nhau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tìm</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hiểu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khám</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phá</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những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ẩn</a:t>
            </a:r>
            <a:r>
              <a:rPr lang="en-US" sz="1200" b="0" i="0" kern="1200" baseline="0" dirty="0">
                <a:solidFill>
                  <a:schemeClr val="tx1"/>
                </a:solidFill>
                <a:effectLst/>
                <a:latin typeface="+mn-lt"/>
                <a:ea typeface="+mn-ea"/>
                <a:cs typeface="+mn-cs"/>
              </a:rPr>
              <a:t> ý </a:t>
            </a:r>
            <a:r>
              <a:rPr lang="en-US" sz="1200" b="0" i="0" kern="1200" baseline="0" dirty="0" err="1">
                <a:solidFill>
                  <a:schemeClr val="tx1"/>
                </a:solidFill>
                <a:effectLst/>
                <a:latin typeface="+mn-lt"/>
                <a:ea typeface="+mn-ea"/>
                <a:cs typeface="+mn-cs"/>
              </a:rPr>
              <a:t>của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món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ăn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cau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và</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trầu</a:t>
            </a:r>
            <a:r>
              <a:rPr lang="en-US" sz="1200" b="0" i="0" kern="1200" baseline="0" dirty="0">
                <a:solidFill>
                  <a:schemeClr val="tx1"/>
                </a:solidFill>
                <a:effectLst/>
                <a:latin typeface="+mn-lt"/>
                <a:ea typeface="+mn-ea"/>
                <a:cs typeface="+mn-cs"/>
              </a:rPr>
              <a:t> qua </a:t>
            </a:r>
            <a:r>
              <a:rPr lang="en-US" sz="1200" b="0" i="0" kern="1200" baseline="0" dirty="0" err="1">
                <a:solidFill>
                  <a:schemeClr val="tx1"/>
                </a:solidFill>
                <a:effectLst/>
                <a:latin typeface="+mn-lt"/>
                <a:ea typeface="+mn-ea"/>
                <a:cs typeface="+mn-cs"/>
              </a:rPr>
              <a:t>văn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bản</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Mời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trầu</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của</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nữ</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thi</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sĩ</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Hồ</a:t>
            </a:r>
            <a:r>
              <a:rPr lang="en-US" sz="1200" b="0" i="0" kern="1200" baseline="0" dirty="0">
                <a:solidFill>
                  <a:schemeClr val="tx1"/>
                </a:solidFill>
                <a:effectLst/>
                <a:latin typeface="+mn-lt"/>
                <a:ea typeface="+mn-ea"/>
                <a:cs typeface="+mn-cs"/>
              </a:rPr>
              <a:t> Xuân </a:t>
            </a:r>
            <a:r>
              <a:rPr lang="en-US" sz="1200" b="0" i="0" kern="1200" baseline="0" dirty="0" err="1">
                <a:solidFill>
                  <a:schemeClr val="tx1"/>
                </a:solidFill>
                <a:effectLst/>
                <a:latin typeface="+mn-lt"/>
                <a:ea typeface="+mn-ea"/>
                <a:cs typeface="+mn-cs"/>
              </a:rPr>
              <a:t>Hương</a:t>
            </a:r>
            <a:r>
              <a:rPr lang="en-US" sz="1200" b="0" i="0" kern="1200" baseline="0" dirty="0">
                <a:solidFill>
                  <a:schemeClr val="tx1"/>
                </a:solidFill>
                <a:effectLst/>
                <a:latin typeface="+mn-lt"/>
                <a:ea typeface="+mn-ea"/>
                <a:cs typeface="+mn-cs"/>
              </a:rPr>
              <a:t> </a:t>
            </a:r>
            <a:r>
              <a:rPr lang="en-US" sz="1200" b="0" i="0" kern="1200" baseline="0" dirty="0" err="1">
                <a:solidFill>
                  <a:schemeClr val="tx1"/>
                </a:solidFill>
                <a:effectLst/>
                <a:latin typeface="+mn-lt"/>
                <a:ea typeface="+mn-ea"/>
                <a:cs typeface="+mn-cs"/>
              </a:rPr>
              <a:t>nhé</a:t>
            </a:r>
            <a:r>
              <a:rPr lang="en-US" sz="1200" b="0" i="0" kern="1200" baseline="0" dirty="0">
                <a:solidFill>
                  <a:schemeClr val="tx1"/>
                </a:solidFill>
                <a:effectLst/>
                <a:latin typeface="+mn-lt"/>
                <a:ea typeface="+mn-ea"/>
                <a:cs typeface="+mn-cs"/>
              </a:rPr>
              <a:t>!</a:t>
            </a:r>
            <a:endParaRPr lang="en-US" dirty="0"/>
          </a:p>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15</a:t>
            </a:fld>
            <a:endParaRPr lang="en-US"/>
          </a:p>
        </p:txBody>
      </p:sp>
    </p:spTree>
    <p:extLst>
      <p:ext uri="{BB962C8B-B14F-4D97-AF65-F5344CB8AC3E}">
        <p14:creationId xmlns:p14="http://schemas.microsoft.com/office/powerpoint/2010/main" val="2189932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16</a:t>
            </a:fld>
            <a:endParaRPr lang="en-US"/>
          </a:p>
        </p:txBody>
      </p:sp>
    </p:spTree>
    <p:extLst>
      <p:ext uri="{BB962C8B-B14F-4D97-AF65-F5344CB8AC3E}">
        <p14:creationId xmlns:p14="http://schemas.microsoft.com/office/powerpoint/2010/main" val="34789667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17</a:t>
            </a:fld>
            <a:endParaRPr lang="en-US"/>
          </a:p>
        </p:txBody>
      </p:sp>
    </p:spTree>
    <p:extLst>
      <p:ext uri="{BB962C8B-B14F-4D97-AF65-F5344CB8AC3E}">
        <p14:creationId xmlns:p14="http://schemas.microsoft.com/office/powerpoint/2010/main" val="2711250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18</a:t>
            </a:fld>
            <a:endParaRPr lang="en-US"/>
          </a:p>
        </p:txBody>
      </p:sp>
    </p:spTree>
    <p:extLst>
      <p:ext uri="{BB962C8B-B14F-4D97-AF65-F5344CB8AC3E}">
        <p14:creationId xmlns:p14="http://schemas.microsoft.com/office/powerpoint/2010/main" val="2825899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19</a:t>
            </a:fld>
            <a:endParaRPr lang="en-US"/>
          </a:p>
        </p:txBody>
      </p:sp>
    </p:spTree>
    <p:extLst>
      <p:ext uri="{BB962C8B-B14F-4D97-AF65-F5344CB8AC3E}">
        <p14:creationId xmlns:p14="http://schemas.microsoft.com/office/powerpoint/2010/main" val="3832259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F8BEE-4E2D-4924-A075-94A020EE8DB0}" type="slidenum">
              <a:rPr lang="en-US" smtClean="0"/>
              <a:t>2</a:t>
            </a:fld>
            <a:endParaRPr lang="en-US"/>
          </a:p>
        </p:txBody>
      </p:sp>
    </p:spTree>
    <p:extLst>
      <p:ext uri="{BB962C8B-B14F-4D97-AF65-F5344CB8AC3E}">
        <p14:creationId xmlns:p14="http://schemas.microsoft.com/office/powerpoint/2010/main" val="40708195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20</a:t>
            </a:fld>
            <a:endParaRPr lang="en-US"/>
          </a:p>
        </p:txBody>
      </p:sp>
    </p:spTree>
    <p:extLst>
      <p:ext uri="{BB962C8B-B14F-4D97-AF65-F5344CB8AC3E}">
        <p14:creationId xmlns:p14="http://schemas.microsoft.com/office/powerpoint/2010/main" val="1065132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21</a:t>
            </a:fld>
            <a:endParaRPr lang="en-US"/>
          </a:p>
        </p:txBody>
      </p:sp>
    </p:spTree>
    <p:extLst>
      <p:ext uri="{BB962C8B-B14F-4D97-AF65-F5344CB8AC3E}">
        <p14:creationId xmlns:p14="http://schemas.microsoft.com/office/powerpoint/2010/main" val="9387758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22</a:t>
            </a:fld>
            <a:endParaRPr lang="en-US"/>
          </a:p>
        </p:txBody>
      </p:sp>
    </p:spTree>
    <p:extLst>
      <p:ext uri="{BB962C8B-B14F-4D97-AF65-F5344CB8AC3E}">
        <p14:creationId xmlns:p14="http://schemas.microsoft.com/office/powerpoint/2010/main" val="4015591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23</a:t>
            </a:fld>
            <a:endParaRPr lang="en-US"/>
          </a:p>
        </p:txBody>
      </p:sp>
    </p:spTree>
    <p:extLst>
      <p:ext uri="{BB962C8B-B14F-4D97-AF65-F5344CB8AC3E}">
        <p14:creationId xmlns:p14="http://schemas.microsoft.com/office/powerpoint/2010/main" val="1674262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24</a:t>
            </a:fld>
            <a:endParaRPr lang="en-US"/>
          </a:p>
        </p:txBody>
      </p:sp>
    </p:spTree>
    <p:extLst>
      <p:ext uri="{BB962C8B-B14F-4D97-AF65-F5344CB8AC3E}">
        <p14:creationId xmlns:p14="http://schemas.microsoft.com/office/powerpoint/2010/main" val="37627438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33FA8B-3056-4714-A259-12B02178CA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68865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26</a:t>
            </a:fld>
            <a:endParaRPr lang="en-US"/>
          </a:p>
        </p:txBody>
      </p:sp>
    </p:spTree>
    <p:extLst>
      <p:ext uri="{BB962C8B-B14F-4D97-AF65-F5344CB8AC3E}">
        <p14:creationId xmlns:p14="http://schemas.microsoft.com/office/powerpoint/2010/main" val="28757230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27</a:t>
            </a:fld>
            <a:endParaRPr lang="en-US"/>
          </a:p>
        </p:txBody>
      </p:sp>
    </p:spTree>
    <p:extLst>
      <p:ext uri="{BB962C8B-B14F-4D97-AF65-F5344CB8AC3E}">
        <p14:creationId xmlns:p14="http://schemas.microsoft.com/office/powerpoint/2010/main" val="11586767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493423"/>
                </a:solidFill>
                <a:effectLst/>
                <a:uLnTx/>
                <a:uFillTx/>
                <a:latin typeface="#9Slide05 Brannboll Ny" panose="02000000000000000000" pitchFamily="2" charset="0"/>
                <a:ea typeface="+mn-ea"/>
                <a:cs typeface="+mn-cs"/>
              </a:rPr>
              <a:t>Nghệ</a:t>
            </a:r>
            <a:r>
              <a:rPr kumimoji="0" lang="en-US" sz="1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1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thuật</a:t>
            </a:r>
            <a:r>
              <a:rPr kumimoji="0" lang="en-US" sz="1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1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sử</a:t>
            </a:r>
            <a:r>
              <a:rPr kumimoji="0" lang="en-US" sz="1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1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dụng</a:t>
            </a:r>
            <a:r>
              <a:rPr kumimoji="0" lang="en-US" sz="1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1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ngôn</a:t>
            </a:r>
            <a:r>
              <a:rPr kumimoji="0" lang="en-US" sz="1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1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từ</a:t>
            </a:r>
            <a:r>
              <a:rPr kumimoji="0" lang="en-US" sz="1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1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của</a:t>
            </a:r>
            <a:r>
              <a:rPr kumimoji="0" lang="en-US" sz="1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1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Hồ</a:t>
            </a:r>
            <a:r>
              <a:rPr kumimoji="0" lang="en-US" sz="1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Xuân </a:t>
            </a:r>
            <a:r>
              <a:rPr kumimoji="0" lang="en-US" sz="1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Hương</a:t>
            </a:r>
            <a:endParaRPr kumimoji="0" lang="en-US" sz="1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endParaRPr>
          </a:p>
          <a:p>
            <a:r>
              <a:rPr lang="en-US" sz="1200" b="0" i="0" kern="1200" dirty="0">
                <a:solidFill>
                  <a:schemeClr val="tx1"/>
                </a:solidFill>
                <a:effectLst/>
                <a:latin typeface="+mn-lt"/>
                <a:ea typeface="+mn-ea"/>
                <a:cs typeface="+mn-cs"/>
              </a:rPr>
              <a:t>- </a:t>
            </a:r>
            <a:r>
              <a:rPr lang="vi-VN" sz="1200" b="0" i="0" kern="1200" dirty="0">
                <a:solidFill>
                  <a:schemeClr val="tx1"/>
                </a:solidFill>
                <a:effectLst/>
                <a:latin typeface="+mn-lt"/>
                <a:ea typeface="+mn-ea"/>
                <a:cs typeface="+mn-cs"/>
              </a:rPr>
              <a:t>Ở bài </a:t>
            </a:r>
            <a:r>
              <a:rPr lang="vi-VN" sz="1200" b="0" i="1" kern="1200" dirty="0">
                <a:solidFill>
                  <a:schemeClr val="tx1"/>
                </a:solidFill>
                <a:effectLst/>
                <a:latin typeface="+mn-lt"/>
                <a:ea typeface="+mn-ea"/>
                <a:cs typeface="+mn-cs"/>
              </a:rPr>
              <a:t>Mời trầu</a:t>
            </a:r>
            <a:r>
              <a:rPr lang="vi-VN" sz="1200" b="0" i="0" kern="1200" dirty="0">
                <a:solidFill>
                  <a:schemeClr val="tx1"/>
                </a:solidFill>
                <a:effectLst/>
                <a:latin typeface="+mn-lt"/>
                <a:ea typeface="+mn-ea"/>
                <a:cs typeface="+mn-cs"/>
              </a:rPr>
              <a:t> có những từ ngữ liên quan đến ca dao, tục ngữ, thành ngữ. Hãy phân tích tác dụng của các yếu tố đó trong việc thể hiện nội dung bài thơ</a:t>
            </a:r>
          </a:p>
          <a:p>
            <a:r>
              <a:rPr lang="en-US" sz="1200" b="0" i="0" kern="1200" dirty="0">
                <a:solidFill>
                  <a:schemeClr val="tx1"/>
                </a:solidFill>
                <a:effectLst/>
                <a:latin typeface="+mn-lt"/>
                <a:ea typeface="+mn-ea"/>
                <a:cs typeface="+mn-cs"/>
              </a:rPr>
              <a:t>-</a:t>
            </a:r>
            <a:r>
              <a:rPr lang="vi-VN" sz="1200" b="0" i="0" kern="1200" dirty="0">
                <a:solidFill>
                  <a:schemeClr val="tx1"/>
                </a:solidFill>
                <a:effectLst/>
                <a:latin typeface="+mn-lt"/>
                <a:ea typeface="+mn-ea"/>
                <a:cs typeface="+mn-cs"/>
              </a:rPr>
              <a:t> Chỉ ra những từ ngữ được sử dụng mang dấu ấn cá nhân của Hồ Xuân Hương. Những từ ngữ đó đã thể hiện thái độ và tình cảm gì của tác giả?</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28</a:t>
            </a:fld>
            <a:endParaRPr lang="en-US"/>
          </a:p>
        </p:txBody>
      </p:sp>
    </p:spTree>
    <p:extLst>
      <p:ext uri="{BB962C8B-B14F-4D97-AF65-F5344CB8AC3E}">
        <p14:creationId xmlns:p14="http://schemas.microsoft.com/office/powerpoint/2010/main" val="42586348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33FA8B-3056-4714-A259-12B02178CA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37916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F8BEE-4E2D-4924-A075-94A020EE8DB0}" type="slidenum">
              <a:rPr lang="en-US" smtClean="0"/>
              <a:t>3</a:t>
            </a:fld>
            <a:endParaRPr lang="en-US"/>
          </a:p>
        </p:txBody>
      </p:sp>
    </p:spTree>
    <p:extLst>
      <p:ext uri="{BB962C8B-B14F-4D97-AF65-F5344CB8AC3E}">
        <p14:creationId xmlns:p14="http://schemas.microsoft.com/office/powerpoint/2010/main" val="26411308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33FA8B-3056-4714-A259-12B02178CA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58549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31</a:t>
            </a:fld>
            <a:endParaRPr lang="en-US"/>
          </a:p>
        </p:txBody>
      </p:sp>
    </p:spTree>
    <p:extLst>
      <p:ext uri="{BB962C8B-B14F-4D97-AF65-F5344CB8AC3E}">
        <p14:creationId xmlns:p14="http://schemas.microsoft.com/office/powerpoint/2010/main" val="25889820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b="0" i="0" kern="1200" dirty="0">
                <a:solidFill>
                  <a:schemeClr val="tx1"/>
                </a:solidFill>
                <a:effectLst/>
                <a:latin typeface="+mn-lt"/>
                <a:ea typeface="+mn-ea"/>
                <a:cs typeface="+mn-cs"/>
              </a:rPr>
              <a:t>Bài </a:t>
            </a:r>
            <a:r>
              <a:rPr lang="vi-VN" sz="1200" b="0" i="1" kern="1200" dirty="0">
                <a:solidFill>
                  <a:schemeClr val="tx1"/>
                </a:solidFill>
                <a:effectLst/>
                <a:latin typeface="+mn-lt"/>
                <a:ea typeface="+mn-ea"/>
                <a:cs typeface="+mn-cs"/>
              </a:rPr>
              <a:t>Mời trầu</a:t>
            </a:r>
            <a:r>
              <a:rPr lang="vi-VN" sz="1200" b="0" i="0" kern="1200" dirty="0">
                <a:solidFill>
                  <a:schemeClr val="tx1"/>
                </a:solidFill>
                <a:effectLst/>
                <a:latin typeface="+mn-lt"/>
                <a:ea typeface="+mn-ea"/>
                <a:cs typeface="+mn-cs"/>
              </a:rPr>
              <a:t> thể hiện tâm trạng của tác giả với nhiều cung bậc cảm xúc. Theo em, đó là những cảm xúc gì? Hãy làm sáng tỏ điều đó.</a:t>
            </a:r>
          </a:p>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32</a:t>
            </a:fld>
            <a:endParaRPr lang="en-US"/>
          </a:p>
        </p:txBody>
      </p:sp>
    </p:spTree>
    <p:extLst>
      <p:ext uri="{BB962C8B-B14F-4D97-AF65-F5344CB8AC3E}">
        <p14:creationId xmlns:p14="http://schemas.microsoft.com/office/powerpoint/2010/main" val="26849423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33FA8B-3056-4714-A259-12B02178CA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95279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Xác</a:t>
            </a:r>
            <a:r>
              <a:rPr lang="en-US" baseline="0" dirty="0"/>
              <a:t> </a:t>
            </a:r>
            <a:r>
              <a:rPr lang="en-US" baseline="0" dirty="0" err="1"/>
              <a:t>định</a:t>
            </a:r>
            <a:r>
              <a:rPr lang="en-US" baseline="0" dirty="0"/>
              <a:t> </a:t>
            </a:r>
            <a:r>
              <a:rPr lang="en-US" baseline="0" dirty="0" err="1"/>
              <a:t>chủ</a:t>
            </a:r>
            <a:r>
              <a:rPr lang="en-US" baseline="0" dirty="0"/>
              <a:t> </a:t>
            </a:r>
            <a:r>
              <a:rPr lang="en-US" baseline="0" dirty="0" err="1"/>
              <a:t>đề</a:t>
            </a:r>
            <a:r>
              <a:rPr lang="en-US" baseline="0" dirty="0"/>
              <a:t> </a:t>
            </a:r>
            <a:r>
              <a:rPr lang="en-US" baseline="0" dirty="0" err="1"/>
              <a:t>của</a:t>
            </a:r>
            <a:r>
              <a:rPr lang="en-US" baseline="0" dirty="0"/>
              <a:t> </a:t>
            </a:r>
            <a:r>
              <a:rPr lang="en-US" baseline="0" dirty="0" err="1"/>
              <a:t>bài</a:t>
            </a:r>
            <a:r>
              <a:rPr lang="en-US" baseline="0" dirty="0"/>
              <a:t> </a:t>
            </a:r>
            <a:r>
              <a:rPr lang="en-US" baseline="0" dirty="0" err="1"/>
              <a:t>thơ</a:t>
            </a:r>
            <a:r>
              <a:rPr lang="en-US" baseline="0" dirty="0"/>
              <a:t> </a:t>
            </a:r>
            <a:r>
              <a:rPr lang="en-US" baseline="0" dirty="0" err="1"/>
              <a:t>Mời</a:t>
            </a:r>
            <a:r>
              <a:rPr lang="en-US" baseline="0" dirty="0"/>
              <a:t> </a:t>
            </a:r>
            <a:r>
              <a:rPr lang="en-US" baseline="0" dirty="0" err="1"/>
              <a:t>trầu</a:t>
            </a:r>
            <a:r>
              <a:rPr lang="en-US" baseline="0" dirty="0"/>
              <a:t>.</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833FA8B-3056-4714-A259-12B02178CAE9}" type="slidenum">
              <a:rPr lang="en-US" smtClean="0"/>
              <a:t>34</a:t>
            </a:fld>
            <a:endParaRPr lang="en-US"/>
          </a:p>
        </p:txBody>
      </p:sp>
    </p:spTree>
    <p:extLst>
      <p:ext uri="{BB962C8B-B14F-4D97-AF65-F5344CB8AC3E}">
        <p14:creationId xmlns:p14="http://schemas.microsoft.com/office/powerpoint/2010/main" val="16587146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35</a:t>
            </a:fld>
            <a:endParaRPr lang="en-US"/>
          </a:p>
        </p:txBody>
      </p:sp>
    </p:spTree>
    <p:extLst>
      <p:ext uri="{BB962C8B-B14F-4D97-AF65-F5344CB8AC3E}">
        <p14:creationId xmlns:p14="http://schemas.microsoft.com/office/powerpoint/2010/main" val="25033169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36</a:t>
            </a:fld>
            <a:endParaRPr lang="en-US"/>
          </a:p>
        </p:txBody>
      </p:sp>
    </p:spTree>
    <p:extLst>
      <p:ext uri="{BB962C8B-B14F-4D97-AF65-F5344CB8AC3E}">
        <p14:creationId xmlns:p14="http://schemas.microsoft.com/office/powerpoint/2010/main" val="34688391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37</a:t>
            </a:fld>
            <a:endParaRPr lang="en-US"/>
          </a:p>
        </p:txBody>
      </p:sp>
    </p:spTree>
    <p:extLst>
      <p:ext uri="{BB962C8B-B14F-4D97-AF65-F5344CB8AC3E}">
        <p14:creationId xmlns:p14="http://schemas.microsoft.com/office/powerpoint/2010/main" val="9891954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38</a:t>
            </a:fld>
            <a:endParaRPr lang="en-US"/>
          </a:p>
        </p:txBody>
      </p:sp>
    </p:spTree>
    <p:extLst>
      <p:ext uri="{BB962C8B-B14F-4D97-AF65-F5344CB8AC3E}">
        <p14:creationId xmlns:p14="http://schemas.microsoft.com/office/powerpoint/2010/main" val="29697164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33FA8B-3056-4714-A259-12B02178CAE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0016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F8BEE-4E2D-4924-A075-94A020EE8DB0}" type="slidenum">
              <a:rPr lang="en-US" smtClean="0"/>
              <a:t>4</a:t>
            </a:fld>
            <a:endParaRPr lang="en-US"/>
          </a:p>
        </p:txBody>
      </p:sp>
    </p:spTree>
    <p:extLst>
      <p:ext uri="{BB962C8B-B14F-4D97-AF65-F5344CB8AC3E}">
        <p14:creationId xmlns:p14="http://schemas.microsoft.com/office/powerpoint/2010/main" val="1519964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40</a:t>
            </a:fld>
            <a:endParaRPr lang="en-US"/>
          </a:p>
        </p:txBody>
      </p:sp>
    </p:spTree>
    <p:extLst>
      <p:ext uri="{BB962C8B-B14F-4D97-AF65-F5344CB8AC3E}">
        <p14:creationId xmlns:p14="http://schemas.microsoft.com/office/powerpoint/2010/main" val="23607437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41</a:t>
            </a:fld>
            <a:endParaRPr lang="en-US"/>
          </a:p>
        </p:txBody>
      </p:sp>
    </p:spTree>
    <p:extLst>
      <p:ext uri="{BB962C8B-B14F-4D97-AF65-F5344CB8AC3E}">
        <p14:creationId xmlns:p14="http://schemas.microsoft.com/office/powerpoint/2010/main" val="25172576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42</a:t>
            </a:fld>
            <a:endParaRPr lang="en-US"/>
          </a:p>
        </p:txBody>
      </p:sp>
    </p:spTree>
    <p:extLst>
      <p:ext uri="{BB962C8B-B14F-4D97-AF65-F5344CB8AC3E}">
        <p14:creationId xmlns:p14="http://schemas.microsoft.com/office/powerpoint/2010/main" val="25949704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43</a:t>
            </a:fld>
            <a:endParaRPr lang="en-US"/>
          </a:p>
        </p:txBody>
      </p:sp>
    </p:spTree>
    <p:extLst>
      <p:ext uri="{BB962C8B-B14F-4D97-AF65-F5344CB8AC3E}">
        <p14:creationId xmlns:p14="http://schemas.microsoft.com/office/powerpoint/2010/main" val="26977040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33FA8B-3056-4714-A259-12B02178CAE9}" type="slidenum">
              <a:rPr lang="en-US" smtClean="0"/>
              <a:t>44</a:t>
            </a:fld>
            <a:endParaRPr lang="en-US"/>
          </a:p>
        </p:txBody>
      </p:sp>
    </p:spTree>
    <p:extLst>
      <p:ext uri="{BB962C8B-B14F-4D97-AF65-F5344CB8AC3E}">
        <p14:creationId xmlns:p14="http://schemas.microsoft.com/office/powerpoint/2010/main" val="3167016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F8BEE-4E2D-4924-A075-94A020EE8DB0}" type="slidenum">
              <a:rPr lang="en-US" smtClean="0"/>
              <a:t>5</a:t>
            </a:fld>
            <a:endParaRPr lang="en-US"/>
          </a:p>
        </p:txBody>
      </p:sp>
    </p:spTree>
    <p:extLst>
      <p:ext uri="{BB962C8B-B14F-4D97-AF65-F5344CB8AC3E}">
        <p14:creationId xmlns:p14="http://schemas.microsoft.com/office/powerpoint/2010/main" val="37702032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0755F1-F911-487E-BD71-705673CBD1A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18115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2F8BEE-4E2D-4924-A075-94A020EE8DB0}" type="slidenum">
              <a:rPr lang="en-US" smtClean="0"/>
              <a:t>7</a:t>
            </a:fld>
            <a:endParaRPr lang="en-US"/>
          </a:p>
        </p:txBody>
      </p:sp>
    </p:spTree>
    <p:extLst>
      <p:ext uri="{BB962C8B-B14F-4D97-AF65-F5344CB8AC3E}">
        <p14:creationId xmlns:p14="http://schemas.microsoft.com/office/powerpoint/2010/main" val="35405775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C47574E-7EDA-47C7-A177-609015E859E6}" type="slidenum">
              <a:rPr lang="zh-CN" altLang="en-US" smtClean="0"/>
              <a:t>8</a:t>
            </a:fld>
            <a:endParaRPr lang="zh-CN" altLang="en-US"/>
          </a:p>
        </p:txBody>
      </p:sp>
    </p:spTree>
    <p:extLst>
      <p:ext uri="{BB962C8B-B14F-4D97-AF65-F5344CB8AC3E}">
        <p14:creationId xmlns:p14="http://schemas.microsoft.com/office/powerpoint/2010/main" val="3191578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8D7FDE-8DF9-4EBF-84F7-10C7049D051D}" type="slidenum">
              <a:rPr lang="en-US" smtClean="0"/>
              <a:t>9</a:t>
            </a:fld>
            <a:endParaRPr lang="en-US"/>
          </a:p>
        </p:txBody>
      </p:sp>
    </p:spTree>
    <p:extLst>
      <p:ext uri="{BB962C8B-B14F-4D97-AF65-F5344CB8AC3E}">
        <p14:creationId xmlns:p14="http://schemas.microsoft.com/office/powerpoint/2010/main" val="1907958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3195640"/>
            <a:ext cx="15544800" cy="2205038"/>
          </a:xfrm>
        </p:spPr>
        <p:txBody>
          <a:bodyPr/>
          <a:lstStyle/>
          <a:p>
            <a:r>
              <a:rPr lang="en-US"/>
              <a:t>Click to edit Master title style</a:t>
            </a:r>
          </a:p>
        </p:txBody>
      </p:sp>
      <p:sp>
        <p:nvSpPr>
          <p:cNvPr id="3" name="Subtitle 2"/>
          <p:cNvSpPr>
            <a:spLocks noGrp="1"/>
          </p:cNvSpPr>
          <p:nvPr>
            <p:ph type="subTitle" idx="1"/>
          </p:nvPr>
        </p:nvSpPr>
        <p:spPr>
          <a:xfrm>
            <a:off x="2743200" y="5829300"/>
            <a:ext cx="12801600" cy="2628900"/>
          </a:xfrm>
        </p:spPr>
        <p:txBody>
          <a:bodyPr/>
          <a:lstStyle>
            <a:lvl1pPr marL="0" indent="0" algn="ctr">
              <a:buNone/>
              <a:defRPr>
                <a:solidFill>
                  <a:schemeClr val="tx1">
                    <a:tint val="75000"/>
                  </a:schemeClr>
                </a:solidFill>
              </a:defRPr>
            </a:lvl1pPr>
            <a:lvl2pPr marL="685835" indent="0" algn="ctr">
              <a:buNone/>
              <a:defRPr>
                <a:solidFill>
                  <a:schemeClr val="tx1">
                    <a:tint val="75000"/>
                  </a:schemeClr>
                </a:solidFill>
              </a:defRPr>
            </a:lvl2pPr>
            <a:lvl3pPr marL="1371669" indent="0" algn="ctr">
              <a:buNone/>
              <a:defRPr>
                <a:solidFill>
                  <a:schemeClr val="tx1">
                    <a:tint val="75000"/>
                  </a:schemeClr>
                </a:solidFill>
              </a:defRPr>
            </a:lvl3pPr>
            <a:lvl4pPr marL="2057504" indent="0" algn="ctr">
              <a:buNone/>
              <a:defRPr>
                <a:solidFill>
                  <a:schemeClr val="tx1">
                    <a:tint val="75000"/>
                  </a:schemeClr>
                </a:solidFill>
              </a:defRPr>
            </a:lvl4pPr>
            <a:lvl5pPr marL="2743337" indent="0" algn="ctr">
              <a:buNone/>
              <a:defRPr>
                <a:solidFill>
                  <a:schemeClr val="tx1">
                    <a:tint val="75000"/>
                  </a:schemeClr>
                </a:solidFill>
              </a:defRPr>
            </a:lvl5pPr>
            <a:lvl6pPr marL="3429171" indent="0" algn="ctr">
              <a:buNone/>
              <a:defRPr>
                <a:solidFill>
                  <a:schemeClr val="tx1">
                    <a:tint val="75000"/>
                  </a:schemeClr>
                </a:solidFill>
              </a:defRPr>
            </a:lvl6pPr>
            <a:lvl7pPr marL="4115006" indent="0" algn="ctr">
              <a:buNone/>
              <a:defRPr>
                <a:solidFill>
                  <a:schemeClr val="tx1">
                    <a:tint val="75000"/>
                  </a:schemeClr>
                </a:solidFill>
              </a:defRPr>
            </a:lvl7pPr>
            <a:lvl8pPr marL="4800840" indent="0" algn="ctr">
              <a:buNone/>
              <a:defRPr>
                <a:solidFill>
                  <a:schemeClr val="tx1">
                    <a:tint val="75000"/>
                  </a:schemeClr>
                </a:solidFill>
              </a:defRPr>
            </a:lvl8pPr>
            <a:lvl9pPr marL="548667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6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3072622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6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40344933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626" y="6610352"/>
            <a:ext cx="15544800" cy="2043113"/>
          </a:xfrm>
        </p:spPr>
        <p:txBody>
          <a:bodyPr anchor="t"/>
          <a:lstStyle>
            <a:lvl1pPr algn="l">
              <a:defRPr sz="6000" b="1" cap="all"/>
            </a:lvl1pPr>
          </a:lstStyle>
          <a:p>
            <a:r>
              <a:rPr lang="en-US"/>
              <a:t>Click to edit Master title style</a:t>
            </a:r>
          </a:p>
        </p:txBody>
      </p:sp>
      <p:sp>
        <p:nvSpPr>
          <p:cNvPr id="3" name="Text Placeholder 2"/>
          <p:cNvSpPr>
            <a:spLocks noGrp="1"/>
          </p:cNvSpPr>
          <p:nvPr>
            <p:ph type="body" idx="1"/>
          </p:nvPr>
        </p:nvSpPr>
        <p:spPr>
          <a:xfrm>
            <a:off x="1444626" y="4360072"/>
            <a:ext cx="15544800" cy="2250281"/>
          </a:xfrm>
        </p:spPr>
        <p:txBody>
          <a:bodyPr anchor="b"/>
          <a:lstStyle>
            <a:lvl1pPr marL="0" indent="0">
              <a:buNone/>
              <a:defRPr sz="3000">
                <a:solidFill>
                  <a:schemeClr val="tx1">
                    <a:tint val="75000"/>
                  </a:schemeClr>
                </a:solidFill>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6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1892559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296400" y="2400302"/>
            <a:ext cx="8077200" cy="6788945"/>
          </a:xfrm>
        </p:spPr>
        <p:txBody>
          <a:bodyPr/>
          <a:lstStyle>
            <a:lvl1pPr>
              <a:defRPr sz="4200"/>
            </a:lvl1pPr>
            <a:lvl2pPr>
              <a:defRPr sz="3600"/>
            </a:lvl2pPr>
            <a:lvl3pPr>
              <a:defRPr sz="30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6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5603123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1" y="2302671"/>
            <a:ext cx="8080376" cy="959643"/>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914401" y="3262313"/>
            <a:ext cx="8080376"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0053" y="2302671"/>
            <a:ext cx="8083550" cy="959643"/>
          </a:xfrm>
        </p:spPr>
        <p:txBody>
          <a:bodyPr anchor="b"/>
          <a:lstStyle>
            <a:lvl1pPr marL="0" indent="0">
              <a:buNone/>
              <a:defRPr sz="3600" b="1"/>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290053" y="3262313"/>
            <a:ext cx="8083550" cy="5926932"/>
          </a:xfrm>
        </p:spPr>
        <p:txBody>
          <a:bodyPr/>
          <a:lstStyle>
            <a:lvl1pPr>
              <a:defRPr sz="3600"/>
            </a:lvl1pPr>
            <a:lvl2pPr>
              <a:defRPr sz="30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1371669"/>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1455108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1371669"/>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2672968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1371669"/>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22498757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2" y="409575"/>
            <a:ext cx="6016626" cy="1743075"/>
          </a:xfrm>
        </p:spPr>
        <p:txBody>
          <a:bodyPr anchor="b"/>
          <a:lstStyle>
            <a:lvl1pPr algn="l">
              <a:defRPr sz="3000" b="1"/>
            </a:lvl1pPr>
          </a:lstStyle>
          <a:p>
            <a:r>
              <a:rPr lang="en-US"/>
              <a:t>Click to edit Master title style</a:t>
            </a:r>
          </a:p>
        </p:txBody>
      </p:sp>
      <p:sp>
        <p:nvSpPr>
          <p:cNvPr id="3" name="Content Placeholder 2"/>
          <p:cNvSpPr>
            <a:spLocks noGrp="1"/>
          </p:cNvSpPr>
          <p:nvPr>
            <p:ph idx="1"/>
          </p:nvPr>
        </p:nvSpPr>
        <p:spPr>
          <a:xfrm>
            <a:off x="7150100" y="409577"/>
            <a:ext cx="10223501" cy="8779670"/>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2" y="2152652"/>
            <a:ext cx="6016626" cy="7036595"/>
          </a:xfrm>
        </p:spPr>
        <p:txBody>
          <a:bodyPr/>
          <a:lstStyle>
            <a:lvl1pPr marL="0" indent="0">
              <a:buNone/>
              <a:defRPr sz="2100"/>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6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2722135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584576" y="7200900"/>
            <a:ext cx="10972800" cy="850107"/>
          </a:xfrm>
        </p:spPr>
        <p:txBody>
          <a:bodyPr anchor="b"/>
          <a:lstStyle>
            <a:lvl1pPr algn="l">
              <a:defRPr sz="3000" b="1"/>
            </a:lvl1pPr>
          </a:lstStyle>
          <a:p>
            <a:r>
              <a:rPr lang="en-US"/>
              <a:t>Click to edit Master title style</a:t>
            </a:r>
          </a:p>
        </p:txBody>
      </p:sp>
      <p:sp>
        <p:nvSpPr>
          <p:cNvPr id="3" name="Picture Placeholder 2"/>
          <p:cNvSpPr>
            <a:spLocks noGrp="1"/>
          </p:cNvSpPr>
          <p:nvPr>
            <p:ph type="pic" idx="1"/>
          </p:nvPr>
        </p:nvSpPr>
        <p:spPr>
          <a:xfrm>
            <a:off x="3584576" y="919163"/>
            <a:ext cx="10972800" cy="6172200"/>
          </a:xfrm>
        </p:spPr>
        <p:txBody>
          <a:bodyPr/>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endParaRPr lang="en-US"/>
          </a:p>
        </p:txBody>
      </p:sp>
      <p:sp>
        <p:nvSpPr>
          <p:cNvPr id="4" name="Text Placeholder 3"/>
          <p:cNvSpPr>
            <a:spLocks noGrp="1"/>
          </p:cNvSpPr>
          <p:nvPr>
            <p:ph type="body" sz="half" idx="2"/>
          </p:nvPr>
        </p:nvSpPr>
        <p:spPr>
          <a:xfrm>
            <a:off x="3584576" y="8051007"/>
            <a:ext cx="10972800" cy="1207293"/>
          </a:xfrm>
        </p:spPr>
        <p:txBody>
          <a:bodyPr/>
          <a:lstStyle>
            <a:lvl1pPr marL="0" indent="0">
              <a:buNone/>
              <a:defRPr sz="2100"/>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1371669"/>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1987693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6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8738921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258800" y="411959"/>
            <a:ext cx="4114800" cy="8777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411959"/>
            <a:ext cx="12039600" cy="8777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1371669"/>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249042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4000"/>
            <a:lum/>
            <a:extLst>
              <a:ext uri="{96DAC541-7B7A-43D3-8B79-37D633B846F1}">
                <asvg:svgBlip xmlns:asvg="http://schemas.microsoft.com/office/drawing/2016/SVG/main" r:embed="rId14"/>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14400" y="2400302"/>
            <a:ext cx="16459200" cy="67889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534527"/>
            <a:ext cx="42672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pPr defTabSz="1371669"/>
            <a:fld id="{411E9A5C-35A2-4C87-9D5B-FD128F0C16A1}" type="datetimeFigureOut">
              <a:rPr lang="en-US" smtClean="0">
                <a:solidFill>
                  <a:prstClr val="black">
                    <a:tint val="75000"/>
                  </a:prstClr>
                </a:solidFill>
              </a:rPr>
              <a:pPr defTabSz="1371669"/>
              <a:t>2/18/2024</a:t>
            </a:fld>
            <a:endParaRPr lang="en-US">
              <a:solidFill>
                <a:prstClr val="black">
                  <a:tint val="75000"/>
                </a:prstClr>
              </a:solidFill>
            </a:endParaRPr>
          </a:p>
        </p:txBody>
      </p:sp>
      <p:sp>
        <p:nvSpPr>
          <p:cNvPr id="5" name="Footer Placeholder 4"/>
          <p:cNvSpPr>
            <a:spLocks noGrp="1"/>
          </p:cNvSpPr>
          <p:nvPr>
            <p:ph type="ftr" sz="quarter" idx="3"/>
          </p:nvPr>
        </p:nvSpPr>
        <p:spPr>
          <a:xfrm>
            <a:off x="6248400" y="9534527"/>
            <a:ext cx="5791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pPr defTabSz="1371669"/>
            <a:endParaRPr lang="en-US">
              <a:solidFill>
                <a:prstClr val="black">
                  <a:tint val="75000"/>
                </a:prstClr>
              </a:solidFill>
            </a:endParaRPr>
          </a:p>
        </p:txBody>
      </p:sp>
      <p:sp>
        <p:nvSpPr>
          <p:cNvPr id="6" name="Slide Number Placeholder 5"/>
          <p:cNvSpPr>
            <a:spLocks noGrp="1"/>
          </p:cNvSpPr>
          <p:nvPr>
            <p:ph type="sldNum" sz="quarter" idx="4"/>
          </p:nvPr>
        </p:nvSpPr>
        <p:spPr>
          <a:xfrm>
            <a:off x="13106400" y="9534527"/>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pPr defTabSz="1371669"/>
            <a:fld id="{F55BA874-1D26-4199-B4C1-394EEF75C4B1}" type="slidenum">
              <a:rPr lang="en-US" smtClean="0">
                <a:solidFill>
                  <a:prstClr val="black">
                    <a:tint val="75000"/>
                  </a:prstClr>
                </a:solidFill>
              </a:rPr>
              <a:pPr defTabSz="1371669"/>
              <a:t>‹#›</a:t>
            </a:fld>
            <a:endParaRPr lang="en-US">
              <a:solidFill>
                <a:prstClr val="black">
                  <a:tint val="75000"/>
                </a:prstClr>
              </a:solidFill>
            </a:endParaRPr>
          </a:p>
        </p:txBody>
      </p:sp>
    </p:spTree>
    <p:extLst>
      <p:ext uri="{BB962C8B-B14F-4D97-AF65-F5344CB8AC3E}">
        <p14:creationId xmlns:p14="http://schemas.microsoft.com/office/powerpoint/2010/main" val="1752727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1371669" rtl="0" eaLnBrk="1" latinLnBrk="0" hangingPunct="1">
        <a:spcBef>
          <a:spcPct val="0"/>
        </a:spcBef>
        <a:buNone/>
        <a:defRPr sz="6600" b="0" i="0" u="none" kern="1200">
          <a:solidFill>
            <a:schemeClr val="tx1"/>
          </a:solidFill>
          <a:latin typeface="+mj-lt"/>
          <a:ea typeface="+mj-ea"/>
          <a:cs typeface="+mj-cs"/>
        </a:defRPr>
      </a:lvl1pPr>
    </p:titleStyle>
    <p:bodyStyle>
      <a:lvl1pPr marL="514376" indent="-514376" algn="l" defTabSz="1371669" rtl="0" eaLnBrk="1" latinLnBrk="0" hangingPunct="1">
        <a:spcBef>
          <a:spcPct val="20000"/>
        </a:spcBef>
        <a:buFont typeface="Arial" pitchFamily="34" charset="0"/>
        <a:buChar char="•"/>
        <a:defRPr sz="4800" kern="1200">
          <a:solidFill>
            <a:schemeClr val="tx1"/>
          </a:solidFill>
          <a:latin typeface="+mn-lt"/>
          <a:ea typeface="+mn-ea"/>
          <a:cs typeface="+mn-cs"/>
        </a:defRPr>
      </a:lvl1pPr>
      <a:lvl2pPr marL="1114481" indent="-428646" algn="l" defTabSz="1371669" rtl="0" eaLnBrk="1" latinLnBrk="0" hangingPunct="1">
        <a:spcBef>
          <a:spcPct val="20000"/>
        </a:spcBef>
        <a:buFont typeface="Arial" pitchFamily="34" charset="0"/>
        <a:buChar char="–"/>
        <a:defRPr sz="4200" b="0" i="0" u="none" kern="1200">
          <a:solidFill>
            <a:schemeClr val="tx1"/>
          </a:solidFill>
          <a:latin typeface="+mn-lt"/>
          <a:ea typeface="+mn-ea"/>
          <a:cs typeface="+mn-cs"/>
        </a:defRPr>
      </a:lvl2pPr>
      <a:lvl3pPr marL="1714586" indent="-342917" algn="l" defTabSz="1371669" rtl="0" eaLnBrk="1" latinLnBrk="0" hangingPunct="1">
        <a:spcBef>
          <a:spcPct val="20000"/>
        </a:spcBef>
        <a:buFont typeface="Arial" pitchFamily="34" charset="0"/>
        <a:buChar char="•"/>
        <a:defRPr sz="3600" kern="1200">
          <a:solidFill>
            <a:schemeClr val="tx1"/>
          </a:solidFill>
          <a:latin typeface="+mn-lt"/>
          <a:ea typeface="+mn-ea"/>
          <a:cs typeface="+mn-cs"/>
        </a:defRPr>
      </a:lvl3pPr>
      <a:lvl4pPr marL="2400420"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4pPr>
      <a:lvl5pPr marL="3086255"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5pPr>
      <a:lvl6pPr marL="3772089"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6pPr>
      <a:lvl7pPr marL="4457924"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7pPr>
      <a:lvl8pPr marL="5143757"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8pPr>
      <a:lvl9pPr marL="5829591" indent="-342917" algn="l" defTabSz="1371669" rtl="0" eaLnBrk="1" latinLnBrk="0" hangingPunct="1">
        <a:spcBef>
          <a:spcPct val="20000"/>
        </a:spcBef>
        <a:buFont typeface="Arial" pitchFamily="34" charset="0"/>
        <a:buChar char="•"/>
        <a:defRPr sz="3000" kern="1200">
          <a:solidFill>
            <a:schemeClr val="tx1"/>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3.svg"/><Relationship Id="rId18" Type="http://schemas.openxmlformats.org/officeDocument/2006/relationships/image" Target="../media/image18.png"/><Relationship Id="rId26" Type="http://schemas.openxmlformats.org/officeDocument/2006/relationships/image" Target="../media/image26.png"/><Relationship Id="rId39" Type="http://schemas.openxmlformats.org/officeDocument/2006/relationships/image" Target="../media/image39.svg"/><Relationship Id="rId21" Type="http://schemas.openxmlformats.org/officeDocument/2006/relationships/image" Target="../media/image21.svg"/><Relationship Id="rId34" Type="http://schemas.openxmlformats.org/officeDocument/2006/relationships/image" Target="../media/image34.png"/><Relationship Id="rId42" Type="http://schemas.openxmlformats.org/officeDocument/2006/relationships/image" Target="../media/image42.png"/><Relationship Id="rId7" Type="http://schemas.openxmlformats.org/officeDocument/2006/relationships/image" Target="../media/image7.svg"/><Relationship Id="rId2" Type="http://schemas.openxmlformats.org/officeDocument/2006/relationships/notesSlide" Target="../notesSlides/notesSlide1.xml"/><Relationship Id="rId16" Type="http://schemas.openxmlformats.org/officeDocument/2006/relationships/image" Target="../media/image16.png"/><Relationship Id="rId29" Type="http://schemas.openxmlformats.org/officeDocument/2006/relationships/image" Target="../media/image29.sv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svg"/><Relationship Id="rId24" Type="http://schemas.openxmlformats.org/officeDocument/2006/relationships/image" Target="../media/image24.png"/><Relationship Id="rId32" Type="http://schemas.openxmlformats.org/officeDocument/2006/relationships/image" Target="../media/image32.png"/><Relationship Id="rId37" Type="http://schemas.openxmlformats.org/officeDocument/2006/relationships/image" Target="../media/image37.svg"/><Relationship Id="rId40" Type="http://schemas.openxmlformats.org/officeDocument/2006/relationships/image" Target="../media/image40.png"/><Relationship Id="rId45" Type="http://schemas.openxmlformats.org/officeDocument/2006/relationships/image" Target="../media/image45.svg"/><Relationship Id="rId5" Type="http://schemas.openxmlformats.org/officeDocument/2006/relationships/image" Target="../media/image5.svg"/><Relationship Id="rId15" Type="http://schemas.openxmlformats.org/officeDocument/2006/relationships/image" Target="../media/image15.svg"/><Relationship Id="rId23" Type="http://schemas.openxmlformats.org/officeDocument/2006/relationships/image" Target="../media/image23.svg"/><Relationship Id="rId28" Type="http://schemas.openxmlformats.org/officeDocument/2006/relationships/image" Target="../media/image28.png"/><Relationship Id="rId36" Type="http://schemas.openxmlformats.org/officeDocument/2006/relationships/image" Target="../media/image36.png"/><Relationship Id="rId10" Type="http://schemas.openxmlformats.org/officeDocument/2006/relationships/image" Target="../media/image10.png"/><Relationship Id="rId19" Type="http://schemas.openxmlformats.org/officeDocument/2006/relationships/image" Target="../media/image19.svg"/><Relationship Id="rId31" Type="http://schemas.openxmlformats.org/officeDocument/2006/relationships/image" Target="../media/image31.svg"/><Relationship Id="rId44" Type="http://schemas.openxmlformats.org/officeDocument/2006/relationships/image" Target="../media/image44.png"/><Relationship Id="rId4" Type="http://schemas.openxmlformats.org/officeDocument/2006/relationships/image" Target="../media/image4.png"/><Relationship Id="rId9" Type="http://schemas.openxmlformats.org/officeDocument/2006/relationships/image" Target="../media/image9.svg"/><Relationship Id="rId14" Type="http://schemas.openxmlformats.org/officeDocument/2006/relationships/image" Target="../media/image14.png"/><Relationship Id="rId22" Type="http://schemas.openxmlformats.org/officeDocument/2006/relationships/image" Target="../media/image22.png"/><Relationship Id="rId27" Type="http://schemas.openxmlformats.org/officeDocument/2006/relationships/image" Target="../media/image27.svg"/><Relationship Id="rId30" Type="http://schemas.openxmlformats.org/officeDocument/2006/relationships/image" Target="../media/image30.png"/><Relationship Id="rId35" Type="http://schemas.openxmlformats.org/officeDocument/2006/relationships/image" Target="../media/image35.svg"/><Relationship Id="rId43" Type="http://schemas.openxmlformats.org/officeDocument/2006/relationships/image" Target="../media/image43.svg"/><Relationship Id="rId8" Type="http://schemas.openxmlformats.org/officeDocument/2006/relationships/image" Target="../media/image8.png"/><Relationship Id="rId3" Type="http://schemas.openxmlformats.org/officeDocument/2006/relationships/image" Target="../media/image3.png"/><Relationship Id="rId12" Type="http://schemas.openxmlformats.org/officeDocument/2006/relationships/image" Target="../media/image12.png"/><Relationship Id="rId17" Type="http://schemas.openxmlformats.org/officeDocument/2006/relationships/image" Target="../media/image17.svg"/><Relationship Id="rId25" Type="http://schemas.openxmlformats.org/officeDocument/2006/relationships/image" Target="../media/image25.svg"/><Relationship Id="rId33" Type="http://schemas.openxmlformats.org/officeDocument/2006/relationships/image" Target="../media/image33.svg"/><Relationship Id="rId38" Type="http://schemas.openxmlformats.org/officeDocument/2006/relationships/image" Target="../media/image38.png"/><Relationship Id="rId20" Type="http://schemas.openxmlformats.org/officeDocument/2006/relationships/image" Target="../media/image20.png"/><Relationship Id="rId41" Type="http://schemas.openxmlformats.org/officeDocument/2006/relationships/image" Target="../media/image41.svg"/></Relationships>
</file>

<file path=ppt/slides/_rels/slide1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jpeg"/></Relationships>
</file>

<file path=ppt/slides/_rels/slide1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1.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4.jpeg"/><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microsoft.com/office/2007/relationships/hdphoto" Target="../media/hdphoto3.wdp"/></Relationships>
</file>

<file path=ppt/slides/_rels/slide1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70.png"/><Relationship Id="rId4" Type="http://schemas.openxmlformats.org/officeDocument/2006/relationships/image" Target="../media/image69.svg"/></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73.svg"/></Relationships>
</file>

<file path=ppt/slides/_rels/slide2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microsoft.com/office/2007/relationships/hdphoto" Target="../media/hdphoto4.wdp"/></Relationships>
</file>

<file path=ppt/slides/_rels/slide2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7.jpeg"/></Relationships>
</file>

<file path=ppt/slides/_rels/slide4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5.png"/><Relationship Id="rId5" Type="http://schemas.openxmlformats.org/officeDocument/2006/relationships/image" Target="../media/image84.jp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85.png"/><Relationship Id="rId3" Type="http://schemas.microsoft.com/office/2007/relationships/media" Target="../media/media4.mp3"/><Relationship Id="rId7" Type="http://schemas.openxmlformats.org/officeDocument/2006/relationships/image" Target="../media/image87.jpg"/><Relationship Id="rId12" Type="http://schemas.openxmlformats.org/officeDocument/2006/relationships/image" Target="../media/image9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6.jpeg"/><Relationship Id="rId11" Type="http://schemas.microsoft.com/office/2007/relationships/hdphoto" Target="../media/hdphoto6.wdp"/><Relationship Id="rId5" Type="http://schemas.openxmlformats.org/officeDocument/2006/relationships/slideLayout" Target="../slideLayouts/slideLayout18.xml"/><Relationship Id="rId10" Type="http://schemas.openxmlformats.org/officeDocument/2006/relationships/image" Target="../media/image89.png"/><Relationship Id="rId4" Type="http://schemas.openxmlformats.org/officeDocument/2006/relationships/audio" Target="../media/media4.mp3"/><Relationship Id="rId9" Type="http://schemas.microsoft.com/office/2007/relationships/hdphoto" Target="../media/hdphoto5.wdp"/></Relationships>
</file>

<file path=ppt/slides/_rels/slide46.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85.png"/><Relationship Id="rId3" Type="http://schemas.microsoft.com/office/2007/relationships/media" Target="../media/media4.mp3"/><Relationship Id="rId7" Type="http://schemas.openxmlformats.org/officeDocument/2006/relationships/image" Target="../media/image87.jpg"/><Relationship Id="rId12" Type="http://schemas.openxmlformats.org/officeDocument/2006/relationships/image" Target="../media/image9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91.jpg"/><Relationship Id="rId11" Type="http://schemas.microsoft.com/office/2007/relationships/hdphoto" Target="../media/hdphoto6.wdp"/><Relationship Id="rId5" Type="http://schemas.openxmlformats.org/officeDocument/2006/relationships/slideLayout" Target="../slideLayouts/slideLayout18.xml"/><Relationship Id="rId10" Type="http://schemas.openxmlformats.org/officeDocument/2006/relationships/image" Target="../media/image89.png"/><Relationship Id="rId4" Type="http://schemas.openxmlformats.org/officeDocument/2006/relationships/audio" Target="../media/media4.mp3"/><Relationship Id="rId9" Type="http://schemas.microsoft.com/office/2007/relationships/hdphoto" Target="../media/hdphoto5.wdp"/></Relationships>
</file>

<file path=ppt/slides/_rels/slide47.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85.png"/><Relationship Id="rId3" Type="http://schemas.microsoft.com/office/2007/relationships/media" Target="../media/media4.mp3"/><Relationship Id="rId7" Type="http://schemas.openxmlformats.org/officeDocument/2006/relationships/image" Target="../media/image87.jpg"/><Relationship Id="rId12" Type="http://schemas.openxmlformats.org/officeDocument/2006/relationships/image" Target="../media/image9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92.jpeg"/><Relationship Id="rId11" Type="http://schemas.microsoft.com/office/2007/relationships/hdphoto" Target="../media/hdphoto6.wdp"/><Relationship Id="rId5" Type="http://schemas.openxmlformats.org/officeDocument/2006/relationships/slideLayout" Target="../slideLayouts/slideLayout18.xml"/><Relationship Id="rId10" Type="http://schemas.openxmlformats.org/officeDocument/2006/relationships/image" Target="../media/image89.png"/><Relationship Id="rId4" Type="http://schemas.openxmlformats.org/officeDocument/2006/relationships/audio" Target="../media/media4.mp3"/><Relationship Id="rId9" Type="http://schemas.microsoft.com/office/2007/relationships/hdphoto" Target="../media/hdphoto5.wdp"/></Relationships>
</file>

<file path=ppt/slides/_rels/slide48.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85.png"/><Relationship Id="rId3" Type="http://schemas.microsoft.com/office/2007/relationships/media" Target="../media/media4.mp3"/><Relationship Id="rId7" Type="http://schemas.openxmlformats.org/officeDocument/2006/relationships/image" Target="../media/image87.jpg"/><Relationship Id="rId12" Type="http://schemas.openxmlformats.org/officeDocument/2006/relationships/image" Target="../media/image9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86.jpeg"/><Relationship Id="rId11" Type="http://schemas.microsoft.com/office/2007/relationships/hdphoto" Target="../media/hdphoto6.wdp"/><Relationship Id="rId5" Type="http://schemas.openxmlformats.org/officeDocument/2006/relationships/slideLayout" Target="../slideLayouts/slideLayout18.xml"/><Relationship Id="rId10" Type="http://schemas.openxmlformats.org/officeDocument/2006/relationships/image" Target="../media/image89.png"/><Relationship Id="rId4" Type="http://schemas.openxmlformats.org/officeDocument/2006/relationships/audio" Target="../media/media4.mp3"/><Relationship Id="rId9" Type="http://schemas.microsoft.com/office/2007/relationships/hdphoto" Target="../media/hdphoto5.wdp"/></Relationships>
</file>

<file path=ppt/slides/_rels/slide49.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85.png"/><Relationship Id="rId3" Type="http://schemas.microsoft.com/office/2007/relationships/media" Target="../media/media4.mp3"/><Relationship Id="rId7" Type="http://schemas.openxmlformats.org/officeDocument/2006/relationships/image" Target="../media/image87.jpg"/><Relationship Id="rId12" Type="http://schemas.openxmlformats.org/officeDocument/2006/relationships/image" Target="../media/image9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92.jpeg"/><Relationship Id="rId11" Type="http://schemas.microsoft.com/office/2007/relationships/hdphoto" Target="../media/hdphoto6.wdp"/><Relationship Id="rId5" Type="http://schemas.openxmlformats.org/officeDocument/2006/relationships/slideLayout" Target="../slideLayouts/slideLayout18.xml"/><Relationship Id="rId10" Type="http://schemas.openxmlformats.org/officeDocument/2006/relationships/image" Target="../media/image89.png"/><Relationship Id="rId4" Type="http://schemas.openxmlformats.org/officeDocument/2006/relationships/audio" Target="../media/media4.mp3"/><Relationship Id="rId9" Type="http://schemas.microsoft.com/office/2007/relationships/hdphoto" Target="../media/hdphoto5.wdp"/></Relationships>
</file>

<file path=ppt/slides/_rels/slide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2.svg"/></Relationships>
</file>

<file path=ppt/slides/_rels/slide50.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85.png"/><Relationship Id="rId3" Type="http://schemas.microsoft.com/office/2007/relationships/media" Target="../media/media4.mp3"/><Relationship Id="rId7" Type="http://schemas.openxmlformats.org/officeDocument/2006/relationships/image" Target="../media/image87.jpg"/><Relationship Id="rId12" Type="http://schemas.openxmlformats.org/officeDocument/2006/relationships/image" Target="../media/image90.pn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91.jpg"/><Relationship Id="rId11" Type="http://schemas.microsoft.com/office/2007/relationships/hdphoto" Target="../media/hdphoto6.wdp"/><Relationship Id="rId5" Type="http://schemas.openxmlformats.org/officeDocument/2006/relationships/slideLayout" Target="../slideLayouts/slideLayout18.xml"/><Relationship Id="rId10" Type="http://schemas.openxmlformats.org/officeDocument/2006/relationships/image" Target="../media/image89.png"/><Relationship Id="rId4" Type="http://schemas.openxmlformats.org/officeDocument/2006/relationships/audio" Target="../media/media4.mp3"/><Relationship Id="rId9" Type="http://schemas.microsoft.com/office/2007/relationships/hdphoto" Target="../media/hdphoto5.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44186" y="2312594"/>
            <a:ext cx="7588806" cy="7228338"/>
            <a:chOff x="0" y="0"/>
            <a:chExt cx="11520000" cy="10972800"/>
          </a:xfrm>
        </p:grpSpPr>
        <p:sp>
          <p:nvSpPr>
            <p:cNvPr id="3" name="Freeform 3"/>
            <p:cNvSpPr/>
            <p:nvPr/>
          </p:nvSpPr>
          <p:spPr>
            <a:xfrm>
              <a:off x="0" y="0"/>
              <a:ext cx="11520000" cy="10972800"/>
            </a:xfrm>
            <a:custGeom>
              <a:avLst/>
              <a:gdLst/>
              <a:ahLst/>
              <a:cxnLst/>
              <a:rect l="l" t="t" r="r" b="b"/>
              <a:pathLst>
                <a:path w="11520000" h="10972800">
                  <a:moveTo>
                    <a:pt x="0" y="0"/>
                  </a:moveTo>
                  <a:lnTo>
                    <a:pt x="11520000" y="0"/>
                  </a:lnTo>
                  <a:lnTo>
                    <a:pt x="11520000" y="10972800"/>
                  </a:lnTo>
                  <a:lnTo>
                    <a:pt x="0" y="10972800"/>
                  </a:lnTo>
                  <a:lnTo>
                    <a:pt x="0" y="0"/>
                  </a:lnTo>
                  <a:close/>
                </a:path>
              </a:pathLst>
            </a:custGeom>
            <a:blipFill>
              <a:blip r:embed="rId3"/>
              <a:stretch>
                <a:fillRect/>
              </a:stretch>
            </a:blipFill>
          </p:spPr>
          <p:txBody>
            <a:bodyPr/>
            <a:lstStyle/>
            <a:p>
              <a:endParaRPr lang="en-US"/>
            </a:p>
          </p:txBody>
        </p:sp>
        <p:sp>
          <p:nvSpPr>
            <p:cNvPr id="4" name="Freeform 4"/>
            <p:cNvSpPr/>
            <p:nvPr/>
          </p:nvSpPr>
          <p:spPr>
            <a:xfrm rot="-627211">
              <a:off x="4311032" y="3989849"/>
              <a:ext cx="3833825" cy="3582884"/>
            </a:xfrm>
            <a:custGeom>
              <a:avLst/>
              <a:gdLst/>
              <a:ahLst/>
              <a:cxnLst/>
              <a:rect l="l" t="t" r="r" b="b"/>
              <a:pathLst>
                <a:path w="3833825" h="3582884">
                  <a:moveTo>
                    <a:pt x="0" y="0"/>
                  </a:moveTo>
                  <a:lnTo>
                    <a:pt x="3833825" y="0"/>
                  </a:lnTo>
                  <a:lnTo>
                    <a:pt x="3833825" y="3582883"/>
                  </a:lnTo>
                  <a:lnTo>
                    <a:pt x="0" y="358288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28" name="Group 27">
            <a:extLst>
              <a:ext uri="{FF2B5EF4-FFF2-40B4-BE49-F238E27FC236}">
                <a16:creationId xmlns:a16="http://schemas.microsoft.com/office/drawing/2014/main" id="{160131D3-C4F9-BBF7-85B2-68F0CEF91EE7}"/>
              </a:ext>
            </a:extLst>
          </p:cNvPr>
          <p:cNvGrpSpPr/>
          <p:nvPr/>
        </p:nvGrpSpPr>
        <p:grpSpPr>
          <a:xfrm>
            <a:off x="4943291" y="329186"/>
            <a:ext cx="3933540" cy="1349282"/>
            <a:chOff x="3295527" y="219457"/>
            <a:chExt cx="2622360" cy="899521"/>
          </a:xfrm>
        </p:grpSpPr>
        <p:sp>
          <p:nvSpPr>
            <p:cNvPr id="5" name="Freeform 5"/>
            <p:cNvSpPr/>
            <p:nvPr/>
          </p:nvSpPr>
          <p:spPr>
            <a:xfrm>
              <a:off x="3295527" y="364203"/>
              <a:ext cx="715149" cy="754775"/>
            </a:xfrm>
            <a:custGeom>
              <a:avLst/>
              <a:gdLst/>
              <a:ahLst/>
              <a:cxnLst/>
              <a:rect l="l" t="t" r="r" b="b"/>
              <a:pathLst>
                <a:path w="1072724" h="1132163">
                  <a:moveTo>
                    <a:pt x="0" y="0"/>
                  </a:moveTo>
                  <a:lnTo>
                    <a:pt x="1072724" y="0"/>
                  </a:lnTo>
                  <a:lnTo>
                    <a:pt x="1072724" y="1132163"/>
                  </a:lnTo>
                  <a:lnTo>
                    <a:pt x="0" y="113216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p:cNvSpPr/>
            <p:nvPr/>
          </p:nvSpPr>
          <p:spPr>
            <a:xfrm>
              <a:off x="4108055" y="508693"/>
              <a:ext cx="457216" cy="513017"/>
            </a:xfrm>
            <a:custGeom>
              <a:avLst/>
              <a:gdLst/>
              <a:ahLst/>
              <a:cxnLst/>
              <a:rect l="l" t="t" r="r" b="b"/>
              <a:pathLst>
                <a:path w="891243" h="1000014">
                  <a:moveTo>
                    <a:pt x="0" y="0"/>
                  </a:moveTo>
                  <a:lnTo>
                    <a:pt x="891243" y="0"/>
                  </a:lnTo>
                  <a:lnTo>
                    <a:pt x="891243" y="1000014"/>
                  </a:lnTo>
                  <a:lnTo>
                    <a:pt x="0" y="100001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7" name="Freeform 7"/>
            <p:cNvSpPr/>
            <p:nvPr/>
          </p:nvSpPr>
          <p:spPr>
            <a:xfrm>
              <a:off x="4651745" y="236271"/>
              <a:ext cx="345824" cy="754775"/>
            </a:xfrm>
            <a:custGeom>
              <a:avLst/>
              <a:gdLst/>
              <a:ahLst/>
              <a:cxnLst/>
              <a:rect l="l" t="t" r="r" b="b"/>
              <a:pathLst>
                <a:path w="682537" h="1489665">
                  <a:moveTo>
                    <a:pt x="0" y="0"/>
                  </a:moveTo>
                  <a:lnTo>
                    <a:pt x="682537" y="0"/>
                  </a:lnTo>
                  <a:lnTo>
                    <a:pt x="682537" y="1489665"/>
                  </a:lnTo>
                  <a:lnTo>
                    <a:pt x="0" y="148966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grpSp>
          <p:nvGrpSpPr>
            <p:cNvPr id="27" name="Group 26">
              <a:extLst>
                <a:ext uri="{FF2B5EF4-FFF2-40B4-BE49-F238E27FC236}">
                  <a16:creationId xmlns:a16="http://schemas.microsoft.com/office/drawing/2014/main" id="{692AE571-62D6-10CC-9E30-B71AAC01DC70}"/>
                </a:ext>
              </a:extLst>
            </p:cNvPr>
            <p:cNvGrpSpPr/>
            <p:nvPr/>
          </p:nvGrpSpPr>
          <p:grpSpPr>
            <a:xfrm>
              <a:off x="4990053" y="219457"/>
              <a:ext cx="556917" cy="754775"/>
              <a:chOff x="6594065" y="165927"/>
              <a:chExt cx="905191" cy="1229765"/>
            </a:xfrm>
          </p:grpSpPr>
          <p:sp>
            <p:nvSpPr>
              <p:cNvPr id="8" name="Freeform 8"/>
              <p:cNvSpPr/>
              <p:nvPr/>
            </p:nvSpPr>
            <p:spPr>
              <a:xfrm>
                <a:off x="6719576" y="848145"/>
                <a:ext cx="522223" cy="547547"/>
              </a:xfrm>
              <a:custGeom>
                <a:avLst/>
                <a:gdLst/>
                <a:ahLst/>
                <a:cxnLst/>
                <a:rect l="l" t="t" r="r" b="b"/>
                <a:pathLst>
                  <a:path w="783334" h="821320">
                    <a:moveTo>
                      <a:pt x="0" y="0"/>
                    </a:moveTo>
                    <a:lnTo>
                      <a:pt x="783334" y="0"/>
                    </a:lnTo>
                    <a:lnTo>
                      <a:pt x="783334" y="821320"/>
                    </a:lnTo>
                    <a:lnTo>
                      <a:pt x="0" y="82132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9" name="Freeform 9"/>
              <p:cNvSpPr/>
              <p:nvPr/>
            </p:nvSpPr>
            <p:spPr>
              <a:xfrm>
                <a:off x="6594065" y="165927"/>
                <a:ext cx="895908" cy="889189"/>
              </a:xfrm>
              <a:custGeom>
                <a:avLst/>
                <a:gdLst/>
                <a:ahLst/>
                <a:cxnLst/>
                <a:rect l="l" t="t" r="r" b="b"/>
                <a:pathLst>
                  <a:path w="1343862" h="1333783">
                    <a:moveTo>
                      <a:pt x="0" y="0"/>
                    </a:moveTo>
                    <a:lnTo>
                      <a:pt x="1343861" y="0"/>
                    </a:lnTo>
                    <a:lnTo>
                      <a:pt x="1343861" y="1333783"/>
                    </a:lnTo>
                    <a:lnTo>
                      <a:pt x="0" y="133378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en-US"/>
              </a:p>
            </p:txBody>
          </p:sp>
          <p:sp>
            <p:nvSpPr>
              <p:cNvPr id="10" name="Freeform 10"/>
              <p:cNvSpPr/>
              <p:nvPr/>
            </p:nvSpPr>
            <p:spPr>
              <a:xfrm>
                <a:off x="7279709" y="286563"/>
                <a:ext cx="219547" cy="333278"/>
              </a:xfrm>
              <a:custGeom>
                <a:avLst/>
                <a:gdLst/>
                <a:ahLst/>
                <a:cxnLst/>
                <a:rect l="l" t="t" r="r" b="b"/>
                <a:pathLst>
                  <a:path w="329320" h="499917">
                    <a:moveTo>
                      <a:pt x="0" y="0"/>
                    </a:moveTo>
                    <a:lnTo>
                      <a:pt x="329320" y="0"/>
                    </a:lnTo>
                    <a:lnTo>
                      <a:pt x="329320" y="499917"/>
                    </a:lnTo>
                    <a:lnTo>
                      <a:pt x="0" y="499917"/>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endParaRPr lang="en-US" sz="2700" dirty="0"/>
              </a:p>
            </p:txBody>
          </p:sp>
        </p:grpSp>
        <p:sp>
          <p:nvSpPr>
            <p:cNvPr id="11" name="Freeform 11"/>
            <p:cNvSpPr/>
            <p:nvPr/>
          </p:nvSpPr>
          <p:spPr>
            <a:xfrm>
              <a:off x="5479432" y="611681"/>
              <a:ext cx="438455" cy="409751"/>
            </a:xfrm>
            <a:custGeom>
              <a:avLst/>
              <a:gdLst/>
              <a:ahLst/>
              <a:cxnLst/>
              <a:rect l="l" t="t" r="r" b="b"/>
              <a:pathLst>
                <a:path w="1039810" h="971739">
                  <a:moveTo>
                    <a:pt x="0" y="0"/>
                  </a:moveTo>
                  <a:lnTo>
                    <a:pt x="1039811" y="0"/>
                  </a:lnTo>
                  <a:lnTo>
                    <a:pt x="1039811" y="971738"/>
                  </a:lnTo>
                  <a:lnTo>
                    <a:pt x="0" y="971738"/>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endParaRPr lang="en-US"/>
            </a:p>
          </p:txBody>
        </p:sp>
      </p:grpSp>
      <p:grpSp>
        <p:nvGrpSpPr>
          <p:cNvPr id="30" name="Group 29">
            <a:extLst>
              <a:ext uri="{FF2B5EF4-FFF2-40B4-BE49-F238E27FC236}">
                <a16:creationId xmlns:a16="http://schemas.microsoft.com/office/drawing/2014/main" id="{04C10948-3222-2231-B02A-3FABBA5A7D86}"/>
              </a:ext>
            </a:extLst>
          </p:cNvPr>
          <p:cNvGrpSpPr/>
          <p:nvPr/>
        </p:nvGrpSpPr>
        <p:grpSpPr>
          <a:xfrm>
            <a:off x="9301632" y="376683"/>
            <a:ext cx="2066841" cy="1457532"/>
            <a:chOff x="6427491" y="324715"/>
            <a:chExt cx="1377894" cy="971688"/>
          </a:xfrm>
        </p:grpSpPr>
        <p:sp>
          <p:nvSpPr>
            <p:cNvPr id="12" name="Freeform 12"/>
            <p:cNvSpPr/>
            <p:nvPr/>
          </p:nvSpPr>
          <p:spPr>
            <a:xfrm>
              <a:off x="6427491" y="379101"/>
              <a:ext cx="404558" cy="739877"/>
            </a:xfrm>
            <a:custGeom>
              <a:avLst/>
              <a:gdLst/>
              <a:ahLst/>
              <a:cxnLst/>
              <a:rect l="l" t="t" r="r" b="b"/>
              <a:pathLst>
                <a:path w="1215068" h="1415863">
                  <a:moveTo>
                    <a:pt x="0" y="0"/>
                  </a:moveTo>
                  <a:lnTo>
                    <a:pt x="1215068" y="0"/>
                  </a:lnTo>
                  <a:lnTo>
                    <a:pt x="1215068" y="1415863"/>
                  </a:lnTo>
                  <a:lnTo>
                    <a:pt x="0" y="1415863"/>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endParaRPr lang="en-US"/>
            </a:p>
          </p:txBody>
        </p:sp>
        <p:grpSp>
          <p:nvGrpSpPr>
            <p:cNvPr id="29" name="Group 28">
              <a:extLst>
                <a:ext uri="{FF2B5EF4-FFF2-40B4-BE49-F238E27FC236}">
                  <a16:creationId xmlns:a16="http://schemas.microsoft.com/office/drawing/2014/main" id="{5FD9B345-3252-2031-BEE2-504119AA290E}"/>
                </a:ext>
              </a:extLst>
            </p:cNvPr>
            <p:cNvGrpSpPr/>
            <p:nvPr/>
          </p:nvGrpSpPr>
          <p:grpSpPr>
            <a:xfrm>
              <a:off x="6734895" y="324715"/>
              <a:ext cx="586852" cy="971688"/>
              <a:chOff x="6681945" y="1761251"/>
              <a:chExt cx="895908" cy="1483412"/>
            </a:xfrm>
          </p:grpSpPr>
          <p:sp>
            <p:nvSpPr>
              <p:cNvPr id="13" name="Freeform 13"/>
              <p:cNvSpPr/>
              <p:nvPr/>
            </p:nvSpPr>
            <p:spPr>
              <a:xfrm>
                <a:off x="6880332" y="2366506"/>
                <a:ext cx="533101" cy="598989"/>
              </a:xfrm>
              <a:custGeom>
                <a:avLst/>
                <a:gdLst/>
                <a:ahLst/>
                <a:cxnLst/>
                <a:rect l="l" t="t" r="r" b="b"/>
                <a:pathLst>
                  <a:path w="799651" h="898484">
                    <a:moveTo>
                      <a:pt x="0" y="0"/>
                    </a:moveTo>
                    <a:lnTo>
                      <a:pt x="799650" y="0"/>
                    </a:lnTo>
                    <a:lnTo>
                      <a:pt x="799650" y="898484"/>
                    </a:lnTo>
                    <a:lnTo>
                      <a:pt x="0" y="898484"/>
                    </a:lnTo>
                    <a:lnTo>
                      <a:pt x="0" y="0"/>
                    </a:lnTo>
                    <a:close/>
                  </a:path>
                </a:pathLst>
              </a:custGeom>
              <a:blipFill>
                <a:blip r:embed="rId22">
                  <a:extLst>
                    <a:ext uri="{96DAC541-7B7A-43D3-8B79-37D633B846F1}">
                      <asvg:svgBlip xmlns:asvg="http://schemas.microsoft.com/office/drawing/2016/SVG/main" r:embed="rId23"/>
                    </a:ext>
                  </a:extLst>
                </a:blip>
                <a:stretch>
                  <a:fillRect/>
                </a:stretch>
              </a:blipFill>
            </p:spPr>
            <p:txBody>
              <a:bodyPr/>
              <a:lstStyle/>
              <a:p>
                <a:endParaRPr lang="en-US"/>
              </a:p>
            </p:txBody>
          </p:sp>
          <p:sp>
            <p:nvSpPr>
              <p:cNvPr id="14" name="Freeform 14"/>
              <p:cNvSpPr/>
              <p:nvPr/>
            </p:nvSpPr>
            <p:spPr>
              <a:xfrm>
                <a:off x="6681945" y="1761251"/>
                <a:ext cx="895908" cy="889189"/>
              </a:xfrm>
              <a:custGeom>
                <a:avLst/>
                <a:gdLst/>
                <a:ahLst/>
                <a:cxnLst/>
                <a:rect l="l" t="t" r="r" b="b"/>
                <a:pathLst>
                  <a:path w="1343862" h="1333783">
                    <a:moveTo>
                      <a:pt x="0" y="0"/>
                    </a:moveTo>
                    <a:lnTo>
                      <a:pt x="1343861" y="0"/>
                    </a:lnTo>
                    <a:lnTo>
                      <a:pt x="1343861" y="1333782"/>
                    </a:lnTo>
                    <a:lnTo>
                      <a:pt x="0" y="1333782"/>
                    </a:lnTo>
                    <a:lnTo>
                      <a:pt x="0" y="0"/>
                    </a:lnTo>
                    <a:close/>
                  </a:path>
                </a:pathLst>
              </a:custGeom>
              <a:blipFill>
                <a:blip r:embed="rId24">
                  <a:extLst>
                    <a:ext uri="{96DAC541-7B7A-43D3-8B79-37D633B846F1}">
                      <asvg:svgBlip xmlns:asvg="http://schemas.microsoft.com/office/drawing/2016/SVG/main" r:embed="rId25"/>
                    </a:ext>
                  </a:extLst>
                </a:blip>
                <a:stretch>
                  <a:fillRect/>
                </a:stretch>
              </a:blipFill>
            </p:spPr>
            <p:txBody>
              <a:bodyPr/>
              <a:lstStyle/>
              <a:p>
                <a:endParaRPr lang="en-US"/>
              </a:p>
            </p:txBody>
          </p:sp>
          <p:sp>
            <p:nvSpPr>
              <p:cNvPr id="15" name="Freeform 15"/>
              <p:cNvSpPr/>
              <p:nvPr/>
            </p:nvSpPr>
            <p:spPr>
              <a:xfrm>
                <a:off x="7025647" y="3027471"/>
                <a:ext cx="208504" cy="217192"/>
              </a:xfrm>
              <a:custGeom>
                <a:avLst/>
                <a:gdLst/>
                <a:ahLst/>
                <a:cxnLst/>
                <a:rect l="l" t="t" r="r" b="b"/>
                <a:pathLst>
                  <a:path w="312756" h="325788">
                    <a:moveTo>
                      <a:pt x="0" y="0"/>
                    </a:moveTo>
                    <a:lnTo>
                      <a:pt x="312757" y="0"/>
                    </a:lnTo>
                    <a:lnTo>
                      <a:pt x="312757" y="325788"/>
                    </a:lnTo>
                    <a:lnTo>
                      <a:pt x="0" y="325788"/>
                    </a:lnTo>
                    <a:lnTo>
                      <a:pt x="0" y="0"/>
                    </a:lnTo>
                    <a:close/>
                  </a:path>
                </a:pathLst>
              </a:custGeom>
              <a:blipFill>
                <a:blip r:embed="rId26">
                  <a:extLst>
                    <a:ext uri="{96DAC541-7B7A-43D3-8B79-37D633B846F1}">
                      <asvg:svgBlip xmlns:asvg="http://schemas.microsoft.com/office/drawing/2016/SVG/main" r:embed="rId27"/>
                    </a:ext>
                  </a:extLst>
                </a:blip>
                <a:stretch>
                  <a:fillRect/>
                </a:stretch>
              </a:blipFill>
            </p:spPr>
            <p:txBody>
              <a:bodyPr/>
              <a:lstStyle/>
              <a:p>
                <a:endParaRPr lang="en-US"/>
              </a:p>
            </p:txBody>
          </p:sp>
        </p:grpSp>
        <p:sp>
          <p:nvSpPr>
            <p:cNvPr id="16" name="Freeform 16"/>
            <p:cNvSpPr/>
            <p:nvPr/>
          </p:nvSpPr>
          <p:spPr>
            <a:xfrm>
              <a:off x="7287074" y="611410"/>
              <a:ext cx="518311" cy="591511"/>
            </a:xfrm>
            <a:custGeom>
              <a:avLst/>
              <a:gdLst/>
              <a:ahLst/>
              <a:cxnLst/>
              <a:rect l="l" t="t" r="r" b="b"/>
              <a:pathLst>
                <a:path w="1053963" h="1202811">
                  <a:moveTo>
                    <a:pt x="0" y="0"/>
                  </a:moveTo>
                  <a:lnTo>
                    <a:pt x="1053963" y="0"/>
                  </a:lnTo>
                  <a:lnTo>
                    <a:pt x="1053963" y="1202811"/>
                  </a:lnTo>
                  <a:lnTo>
                    <a:pt x="0" y="1202811"/>
                  </a:lnTo>
                  <a:lnTo>
                    <a:pt x="0" y="0"/>
                  </a:lnTo>
                  <a:close/>
                </a:path>
              </a:pathLst>
            </a:custGeom>
            <a:blipFill>
              <a:blip r:embed="rId28">
                <a:extLst>
                  <a:ext uri="{96DAC541-7B7A-43D3-8B79-37D633B846F1}">
                    <asvg:svgBlip xmlns:asvg="http://schemas.microsoft.com/office/drawing/2016/SVG/main" r:embed="rId29"/>
                  </a:ext>
                </a:extLst>
              </a:blip>
              <a:stretch>
                <a:fillRect/>
              </a:stretch>
            </a:blipFill>
          </p:spPr>
          <p:txBody>
            <a:bodyPr/>
            <a:lstStyle/>
            <a:p>
              <a:endParaRPr lang="en-US"/>
            </a:p>
          </p:txBody>
        </p:sp>
      </p:grpSp>
      <p:grpSp>
        <p:nvGrpSpPr>
          <p:cNvPr id="32" name="Group 31">
            <a:extLst>
              <a:ext uri="{FF2B5EF4-FFF2-40B4-BE49-F238E27FC236}">
                <a16:creationId xmlns:a16="http://schemas.microsoft.com/office/drawing/2014/main" id="{E0734CEC-7EB5-CFCD-338D-BD9EFF469E7A}"/>
              </a:ext>
            </a:extLst>
          </p:cNvPr>
          <p:cNvGrpSpPr/>
          <p:nvPr/>
        </p:nvGrpSpPr>
        <p:grpSpPr>
          <a:xfrm>
            <a:off x="11833644" y="557714"/>
            <a:ext cx="3222813" cy="1357398"/>
            <a:chOff x="3620931" y="2298933"/>
            <a:chExt cx="2148542" cy="904932"/>
          </a:xfrm>
        </p:grpSpPr>
        <p:sp>
          <p:nvSpPr>
            <p:cNvPr id="17" name="Freeform 17"/>
            <p:cNvSpPr/>
            <p:nvPr/>
          </p:nvSpPr>
          <p:spPr>
            <a:xfrm>
              <a:off x="3620931" y="2441713"/>
              <a:ext cx="603763" cy="582451"/>
            </a:xfrm>
            <a:custGeom>
              <a:avLst/>
              <a:gdLst/>
              <a:ahLst/>
              <a:cxnLst/>
              <a:rect l="l" t="t" r="r" b="b"/>
              <a:pathLst>
                <a:path w="1374780" h="1326252">
                  <a:moveTo>
                    <a:pt x="0" y="0"/>
                  </a:moveTo>
                  <a:lnTo>
                    <a:pt x="1374780" y="0"/>
                  </a:lnTo>
                  <a:lnTo>
                    <a:pt x="1374780" y="1326252"/>
                  </a:lnTo>
                  <a:lnTo>
                    <a:pt x="0" y="1326252"/>
                  </a:lnTo>
                  <a:lnTo>
                    <a:pt x="0" y="0"/>
                  </a:lnTo>
                  <a:close/>
                </a:path>
              </a:pathLst>
            </a:custGeom>
            <a:blipFill>
              <a:blip r:embed="rId30">
                <a:extLst>
                  <a:ext uri="{96DAC541-7B7A-43D3-8B79-37D633B846F1}">
                    <asvg:svgBlip xmlns:asvg="http://schemas.microsoft.com/office/drawing/2016/SVG/main" r:embed="rId31"/>
                  </a:ext>
                </a:extLst>
              </a:blip>
              <a:stretch>
                <a:fillRect/>
              </a:stretch>
            </a:blipFill>
          </p:spPr>
          <p:txBody>
            <a:bodyPr/>
            <a:lstStyle/>
            <a:p>
              <a:endParaRPr lang="en-US"/>
            </a:p>
          </p:txBody>
        </p:sp>
        <p:sp>
          <p:nvSpPr>
            <p:cNvPr id="18" name="Freeform 18"/>
            <p:cNvSpPr/>
            <p:nvPr/>
          </p:nvSpPr>
          <p:spPr>
            <a:xfrm>
              <a:off x="4192688" y="2445808"/>
              <a:ext cx="503160" cy="758057"/>
            </a:xfrm>
            <a:custGeom>
              <a:avLst/>
              <a:gdLst/>
              <a:ahLst/>
              <a:cxnLst/>
              <a:rect l="l" t="t" r="r" b="b"/>
              <a:pathLst>
                <a:path w="754740" h="1137085">
                  <a:moveTo>
                    <a:pt x="0" y="0"/>
                  </a:moveTo>
                  <a:lnTo>
                    <a:pt x="754740" y="0"/>
                  </a:lnTo>
                  <a:lnTo>
                    <a:pt x="754740" y="1137085"/>
                  </a:lnTo>
                  <a:lnTo>
                    <a:pt x="0" y="1137085"/>
                  </a:lnTo>
                  <a:lnTo>
                    <a:pt x="0" y="0"/>
                  </a:lnTo>
                  <a:close/>
                </a:path>
              </a:pathLst>
            </a:custGeom>
            <a:blipFill>
              <a:blip r:embed="rId32">
                <a:extLst>
                  <a:ext uri="{96DAC541-7B7A-43D3-8B79-37D633B846F1}">
                    <asvg:svgBlip xmlns:asvg="http://schemas.microsoft.com/office/drawing/2016/SVG/main" r:embed="rId33"/>
                  </a:ext>
                </a:extLst>
              </a:blip>
              <a:stretch>
                <a:fillRect/>
              </a:stretch>
            </a:blipFill>
          </p:spPr>
          <p:txBody>
            <a:bodyPr/>
            <a:lstStyle/>
            <a:p>
              <a:endParaRPr lang="en-US"/>
            </a:p>
          </p:txBody>
        </p:sp>
        <p:grpSp>
          <p:nvGrpSpPr>
            <p:cNvPr id="31" name="Group 30">
              <a:extLst>
                <a:ext uri="{FF2B5EF4-FFF2-40B4-BE49-F238E27FC236}">
                  <a16:creationId xmlns:a16="http://schemas.microsoft.com/office/drawing/2014/main" id="{94EA93E9-08BD-E48E-BE2E-3C41931A1D09}"/>
                </a:ext>
              </a:extLst>
            </p:cNvPr>
            <p:cNvGrpSpPr/>
            <p:nvPr/>
          </p:nvGrpSpPr>
          <p:grpSpPr>
            <a:xfrm>
              <a:off x="4628779" y="2298933"/>
              <a:ext cx="651567" cy="876477"/>
              <a:chOff x="6819000" y="3560635"/>
              <a:chExt cx="895908" cy="1205161"/>
            </a:xfrm>
          </p:grpSpPr>
          <p:sp>
            <p:nvSpPr>
              <p:cNvPr id="19" name="Freeform 19"/>
              <p:cNvSpPr/>
              <p:nvPr/>
            </p:nvSpPr>
            <p:spPr>
              <a:xfrm>
                <a:off x="6925180" y="4133850"/>
                <a:ext cx="683549" cy="631946"/>
              </a:xfrm>
              <a:custGeom>
                <a:avLst/>
                <a:gdLst/>
                <a:ahLst/>
                <a:cxnLst/>
                <a:rect l="l" t="t" r="r" b="b"/>
                <a:pathLst>
                  <a:path w="1025324" h="947919">
                    <a:moveTo>
                      <a:pt x="0" y="0"/>
                    </a:moveTo>
                    <a:lnTo>
                      <a:pt x="1025324" y="0"/>
                    </a:lnTo>
                    <a:lnTo>
                      <a:pt x="1025324" y="947919"/>
                    </a:lnTo>
                    <a:lnTo>
                      <a:pt x="0" y="947919"/>
                    </a:lnTo>
                    <a:lnTo>
                      <a:pt x="0" y="0"/>
                    </a:lnTo>
                    <a:close/>
                  </a:path>
                </a:pathLst>
              </a:custGeom>
              <a:blipFill>
                <a:blip r:embed="rId34">
                  <a:extLst>
                    <a:ext uri="{96DAC541-7B7A-43D3-8B79-37D633B846F1}">
                      <asvg:svgBlip xmlns:asvg="http://schemas.microsoft.com/office/drawing/2016/SVG/main" r:embed="rId35"/>
                    </a:ext>
                  </a:extLst>
                </a:blip>
                <a:stretch>
                  <a:fillRect/>
                </a:stretch>
              </a:blipFill>
            </p:spPr>
            <p:txBody>
              <a:bodyPr/>
              <a:lstStyle/>
              <a:p>
                <a:endParaRPr lang="en-US"/>
              </a:p>
            </p:txBody>
          </p:sp>
          <p:sp>
            <p:nvSpPr>
              <p:cNvPr id="20" name="Freeform 20"/>
              <p:cNvSpPr/>
              <p:nvPr/>
            </p:nvSpPr>
            <p:spPr>
              <a:xfrm>
                <a:off x="6819000" y="3560635"/>
                <a:ext cx="895908" cy="889189"/>
              </a:xfrm>
              <a:custGeom>
                <a:avLst/>
                <a:gdLst/>
                <a:ahLst/>
                <a:cxnLst/>
                <a:rect l="l" t="t" r="r" b="b"/>
                <a:pathLst>
                  <a:path w="1343862" h="1333783">
                    <a:moveTo>
                      <a:pt x="0" y="0"/>
                    </a:moveTo>
                    <a:lnTo>
                      <a:pt x="1343862" y="0"/>
                    </a:lnTo>
                    <a:lnTo>
                      <a:pt x="1343862" y="1333782"/>
                    </a:lnTo>
                    <a:lnTo>
                      <a:pt x="0" y="1333782"/>
                    </a:lnTo>
                    <a:lnTo>
                      <a:pt x="0" y="0"/>
                    </a:lnTo>
                    <a:close/>
                  </a:path>
                </a:pathLst>
              </a:custGeom>
              <a:blipFill>
                <a:blip r:embed="rId36">
                  <a:extLst>
                    <a:ext uri="{96DAC541-7B7A-43D3-8B79-37D633B846F1}">
                      <asvg:svgBlip xmlns:asvg="http://schemas.microsoft.com/office/drawing/2016/SVG/main" r:embed="rId37"/>
                    </a:ext>
                  </a:extLst>
                </a:blip>
                <a:stretch>
                  <a:fillRect/>
                </a:stretch>
              </a:blipFill>
            </p:spPr>
            <p:txBody>
              <a:bodyPr/>
              <a:lstStyle/>
              <a:p>
                <a:endParaRPr lang="en-US"/>
              </a:p>
            </p:txBody>
          </p:sp>
        </p:grpSp>
        <p:sp>
          <p:nvSpPr>
            <p:cNvPr id="21" name="Freeform 21"/>
            <p:cNvSpPr/>
            <p:nvPr/>
          </p:nvSpPr>
          <p:spPr>
            <a:xfrm>
              <a:off x="5313045" y="2624668"/>
              <a:ext cx="456428" cy="550742"/>
            </a:xfrm>
            <a:custGeom>
              <a:avLst/>
              <a:gdLst/>
              <a:ahLst/>
              <a:cxnLst/>
              <a:rect l="l" t="t" r="r" b="b"/>
              <a:pathLst>
                <a:path w="1222699" h="1475354">
                  <a:moveTo>
                    <a:pt x="0" y="0"/>
                  </a:moveTo>
                  <a:lnTo>
                    <a:pt x="1222700" y="0"/>
                  </a:lnTo>
                  <a:lnTo>
                    <a:pt x="1222700" y="1475354"/>
                  </a:lnTo>
                  <a:lnTo>
                    <a:pt x="0" y="1475354"/>
                  </a:lnTo>
                  <a:lnTo>
                    <a:pt x="0" y="0"/>
                  </a:lnTo>
                  <a:close/>
                </a:path>
              </a:pathLst>
            </a:custGeom>
            <a:blipFill>
              <a:blip r:embed="rId38">
                <a:extLst>
                  <a:ext uri="{96DAC541-7B7A-43D3-8B79-37D633B846F1}">
                    <asvg:svgBlip xmlns:asvg="http://schemas.microsoft.com/office/drawing/2016/SVG/main" r:embed="rId39"/>
                  </a:ext>
                </a:extLst>
              </a:blip>
              <a:stretch>
                <a:fillRect/>
              </a:stretch>
            </a:blipFill>
          </p:spPr>
          <p:txBody>
            <a:bodyPr/>
            <a:lstStyle/>
            <a:p>
              <a:endParaRPr lang="en-US"/>
            </a:p>
          </p:txBody>
        </p:sp>
      </p:grpSp>
      <p:grpSp>
        <p:nvGrpSpPr>
          <p:cNvPr id="34" name="Group 33">
            <a:extLst>
              <a:ext uri="{FF2B5EF4-FFF2-40B4-BE49-F238E27FC236}">
                <a16:creationId xmlns:a16="http://schemas.microsoft.com/office/drawing/2014/main" id="{CD612F13-A750-BF3D-53F1-242A10030971}"/>
              </a:ext>
            </a:extLst>
          </p:cNvPr>
          <p:cNvGrpSpPr/>
          <p:nvPr/>
        </p:nvGrpSpPr>
        <p:grpSpPr>
          <a:xfrm>
            <a:off x="15426293" y="493410"/>
            <a:ext cx="1976639" cy="1379253"/>
            <a:chOff x="6368219" y="2306160"/>
            <a:chExt cx="1317759" cy="919502"/>
          </a:xfrm>
        </p:grpSpPr>
        <p:sp>
          <p:nvSpPr>
            <p:cNvPr id="22" name="Freeform 22"/>
            <p:cNvSpPr/>
            <p:nvPr/>
          </p:nvSpPr>
          <p:spPr>
            <a:xfrm>
              <a:off x="6368219" y="2467605"/>
              <a:ext cx="616869" cy="758057"/>
            </a:xfrm>
            <a:custGeom>
              <a:avLst/>
              <a:gdLst/>
              <a:ahLst/>
              <a:cxnLst/>
              <a:rect l="l" t="t" r="r" b="b"/>
              <a:pathLst>
                <a:path w="1630311" h="2003454">
                  <a:moveTo>
                    <a:pt x="0" y="0"/>
                  </a:moveTo>
                  <a:lnTo>
                    <a:pt x="1630310" y="0"/>
                  </a:lnTo>
                  <a:lnTo>
                    <a:pt x="1630310" y="2003454"/>
                  </a:lnTo>
                  <a:lnTo>
                    <a:pt x="0" y="2003454"/>
                  </a:lnTo>
                  <a:lnTo>
                    <a:pt x="0" y="0"/>
                  </a:lnTo>
                  <a:close/>
                </a:path>
              </a:pathLst>
            </a:custGeom>
            <a:blipFill>
              <a:blip r:embed="rId40">
                <a:extLst>
                  <a:ext uri="{96DAC541-7B7A-43D3-8B79-37D633B846F1}">
                    <asvg:svgBlip xmlns:asvg="http://schemas.microsoft.com/office/drawing/2016/SVG/main" r:embed="rId41"/>
                  </a:ext>
                </a:extLst>
              </a:blip>
              <a:stretch>
                <a:fillRect/>
              </a:stretch>
            </a:blipFill>
          </p:spPr>
          <p:txBody>
            <a:bodyPr/>
            <a:lstStyle/>
            <a:p>
              <a:endParaRPr lang="en-US"/>
            </a:p>
          </p:txBody>
        </p:sp>
        <p:grpSp>
          <p:nvGrpSpPr>
            <p:cNvPr id="33" name="Group 32">
              <a:extLst>
                <a:ext uri="{FF2B5EF4-FFF2-40B4-BE49-F238E27FC236}">
                  <a16:creationId xmlns:a16="http://schemas.microsoft.com/office/drawing/2014/main" id="{0609144B-9862-E3F5-CCAB-0B8EAC1D7B70}"/>
                </a:ext>
              </a:extLst>
            </p:cNvPr>
            <p:cNvGrpSpPr/>
            <p:nvPr/>
          </p:nvGrpSpPr>
          <p:grpSpPr>
            <a:xfrm>
              <a:off x="7019053" y="2306160"/>
              <a:ext cx="666925" cy="919502"/>
              <a:chOff x="9596113" y="4401221"/>
              <a:chExt cx="1839088" cy="2456779"/>
            </a:xfrm>
          </p:grpSpPr>
          <p:grpSp>
            <p:nvGrpSpPr>
              <p:cNvPr id="23" name="Group 23"/>
              <p:cNvGrpSpPr/>
              <p:nvPr/>
            </p:nvGrpSpPr>
            <p:grpSpPr>
              <a:xfrm>
                <a:off x="9596113" y="5269987"/>
                <a:ext cx="1839088" cy="1588013"/>
                <a:chOff x="0" y="0"/>
                <a:chExt cx="3678176" cy="3176026"/>
              </a:xfrm>
            </p:grpSpPr>
            <p:sp>
              <p:nvSpPr>
                <p:cNvPr id="24" name="Freeform 24"/>
                <p:cNvSpPr/>
                <p:nvPr/>
              </p:nvSpPr>
              <p:spPr>
                <a:xfrm>
                  <a:off x="0" y="82031"/>
                  <a:ext cx="3088079" cy="3093995"/>
                </a:xfrm>
                <a:custGeom>
                  <a:avLst/>
                  <a:gdLst/>
                  <a:ahLst/>
                  <a:cxnLst/>
                  <a:rect l="l" t="t" r="r" b="b"/>
                  <a:pathLst>
                    <a:path w="3088079" h="3093995">
                      <a:moveTo>
                        <a:pt x="0" y="0"/>
                      </a:moveTo>
                      <a:lnTo>
                        <a:pt x="3088079" y="0"/>
                      </a:lnTo>
                      <a:lnTo>
                        <a:pt x="3088079" y="3093995"/>
                      </a:lnTo>
                      <a:lnTo>
                        <a:pt x="0" y="3093995"/>
                      </a:lnTo>
                      <a:lnTo>
                        <a:pt x="0" y="0"/>
                      </a:lnTo>
                      <a:close/>
                    </a:path>
                  </a:pathLst>
                </a:custGeom>
                <a:blipFill>
                  <a:blip r:embed="rId42">
                    <a:extLst>
                      <a:ext uri="{96DAC541-7B7A-43D3-8B79-37D633B846F1}">
                        <asvg:svgBlip xmlns:asvg="http://schemas.microsoft.com/office/drawing/2016/SVG/main" r:embed="rId43"/>
                      </a:ext>
                    </a:extLst>
                  </a:blip>
                  <a:stretch>
                    <a:fillRect/>
                  </a:stretch>
                </a:blipFill>
              </p:spPr>
              <p:txBody>
                <a:bodyPr/>
                <a:lstStyle/>
                <a:p>
                  <a:endParaRPr lang="en-US"/>
                </a:p>
              </p:txBody>
            </p:sp>
            <p:sp>
              <p:nvSpPr>
                <p:cNvPr id="25" name="Freeform 25"/>
                <p:cNvSpPr/>
                <p:nvPr/>
              </p:nvSpPr>
              <p:spPr>
                <a:xfrm rot="4847251">
                  <a:off x="2340206" y="338003"/>
                  <a:ext cx="1495747" cy="953022"/>
                </a:xfrm>
                <a:custGeom>
                  <a:avLst/>
                  <a:gdLst/>
                  <a:ahLst/>
                  <a:cxnLst/>
                  <a:rect l="l" t="t" r="r" b="b"/>
                  <a:pathLst>
                    <a:path w="1495747" h="953022">
                      <a:moveTo>
                        <a:pt x="0" y="0"/>
                      </a:moveTo>
                      <a:lnTo>
                        <a:pt x="1495746" y="0"/>
                      </a:lnTo>
                      <a:lnTo>
                        <a:pt x="1495746" y="953022"/>
                      </a:lnTo>
                      <a:lnTo>
                        <a:pt x="0" y="953022"/>
                      </a:lnTo>
                      <a:lnTo>
                        <a:pt x="0" y="0"/>
                      </a:lnTo>
                      <a:close/>
                    </a:path>
                  </a:pathLst>
                </a:custGeom>
                <a:blipFill>
                  <a:blip r:embed="rId42">
                    <a:extLst>
                      <a:ext uri="{96DAC541-7B7A-43D3-8B79-37D633B846F1}">
                        <asvg:svgBlip xmlns:asvg="http://schemas.microsoft.com/office/drawing/2016/SVG/main" r:embed="rId43"/>
                      </a:ext>
                    </a:extLst>
                  </a:blip>
                  <a:stretch>
                    <a:fillRect r="-106457" b="-224650"/>
                  </a:stretch>
                </a:blipFill>
              </p:spPr>
              <p:txBody>
                <a:bodyPr/>
                <a:lstStyle/>
                <a:p>
                  <a:endParaRPr lang="en-US"/>
                </a:p>
              </p:txBody>
            </p:sp>
          </p:grpSp>
          <p:sp>
            <p:nvSpPr>
              <p:cNvPr id="26" name="Freeform 26"/>
              <p:cNvSpPr/>
              <p:nvPr/>
            </p:nvSpPr>
            <p:spPr>
              <a:xfrm>
                <a:off x="10104343" y="4401221"/>
                <a:ext cx="1193340" cy="794773"/>
              </a:xfrm>
              <a:custGeom>
                <a:avLst/>
                <a:gdLst/>
                <a:ahLst/>
                <a:cxnLst/>
                <a:rect l="l" t="t" r="r" b="b"/>
                <a:pathLst>
                  <a:path w="2346075" h="2038152">
                    <a:moveTo>
                      <a:pt x="0" y="0"/>
                    </a:moveTo>
                    <a:lnTo>
                      <a:pt x="2346074" y="0"/>
                    </a:lnTo>
                    <a:lnTo>
                      <a:pt x="2346074" y="2038152"/>
                    </a:lnTo>
                    <a:lnTo>
                      <a:pt x="0" y="2038152"/>
                    </a:lnTo>
                    <a:lnTo>
                      <a:pt x="0" y="0"/>
                    </a:lnTo>
                    <a:close/>
                  </a:path>
                </a:pathLst>
              </a:custGeom>
              <a:blipFill>
                <a:blip r:embed="rId44">
                  <a:extLst>
                    <a:ext uri="{96DAC541-7B7A-43D3-8B79-37D633B846F1}">
                      <asvg:svgBlip xmlns:asvg="http://schemas.microsoft.com/office/drawing/2016/SVG/main" r:embed="rId45"/>
                    </a:ext>
                  </a:extLst>
                </a:blip>
                <a:stretch>
                  <a:fillRect/>
                </a:stretch>
              </a:blipFill>
            </p:spPr>
            <p:txBody>
              <a:bodyPr/>
              <a:lstStyle/>
              <a:p>
                <a:endParaRPr lang="en-US" sz="2700" dirty="0"/>
              </a:p>
            </p:txBody>
          </p:sp>
        </p:grpSp>
      </p:grpSp>
      <p:sp>
        <p:nvSpPr>
          <p:cNvPr id="35" name="Rectangle 34">
            <a:extLst>
              <a:ext uri="{FF2B5EF4-FFF2-40B4-BE49-F238E27FC236}">
                <a16:creationId xmlns:a16="http://schemas.microsoft.com/office/drawing/2014/main" id="{EA3B5173-02AB-63D8-11F2-7272343B2C2F}"/>
              </a:ext>
            </a:extLst>
          </p:cNvPr>
          <p:cNvSpPr/>
          <p:nvPr/>
        </p:nvSpPr>
        <p:spPr>
          <a:xfrm>
            <a:off x="7366346" y="2470437"/>
            <a:ext cx="4467299" cy="7478970"/>
          </a:xfrm>
          <a:prstGeom prst="rect">
            <a:avLst/>
          </a:prstGeom>
        </p:spPr>
        <p:txBody>
          <a:bodyPr wrap="square">
            <a:spAutoFit/>
          </a:bodyPr>
          <a:lstStyle/>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Thi</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luật</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Thơ</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Đường</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Thất</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ngôn</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bát</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cú</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Thất</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ngôn</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tứ</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tuyệt</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Niêm</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Vần</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Luật</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Nhịp</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Đối</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Bố</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cục</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p:txBody>
      </p:sp>
      <p:sp>
        <p:nvSpPr>
          <p:cNvPr id="36" name="Rectangle 35">
            <a:extLst>
              <a:ext uri="{FF2B5EF4-FFF2-40B4-BE49-F238E27FC236}">
                <a16:creationId xmlns:a16="http://schemas.microsoft.com/office/drawing/2014/main" id="{29BF8CA1-06B6-766A-5EB3-67FE9F8E0569}"/>
              </a:ext>
            </a:extLst>
          </p:cNvPr>
          <p:cNvSpPr/>
          <p:nvPr/>
        </p:nvSpPr>
        <p:spPr>
          <a:xfrm>
            <a:off x="12737541" y="2470437"/>
            <a:ext cx="4183323" cy="7478970"/>
          </a:xfrm>
          <a:prstGeom prst="rect">
            <a:avLst/>
          </a:prstGeom>
        </p:spPr>
        <p:txBody>
          <a:bodyPr wrap="square">
            <a:spAutoFit/>
          </a:bodyPr>
          <a:lstStyle/>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Trào</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phúng</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Châm</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biếm</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Đả</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kích</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Tiếng</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cười</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Đảo</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ngữ</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Tượng</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hình</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Tượng</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thanh</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Câu</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hỏi</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tu</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từ</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sym typeface="Wingdings" panose="05000000000000000000" pitchFamily="2" charset="2"/>
              </a:rPr>
              <a:t>Tạo</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liên</a:t>
            </a:r>
            <a:r>
              <a:rPr lang="en-US" sz="4800" dirty="0">
                <a:latin typeface="#9Slide05 SVNBellico" panose="02000000000000000000" pitchFamily="2" charset="0"/>
                <a:cs typeface="Times New Roman" panose="02020603050405020304" pitchFamily="18" charset="0"/>
                <a:sym typeface="Wingdings" panose="05000000000000000000" pitchFamily="2" charset="2"/>
              </a:rPr>
              <a:t> </a:t>
            </a:r>
            <a:r>
              <a:rPr lang="en-US" sz="4800" dirty="0" err="1">
                <a:latin typeface="#9Slide05 SVNBellico" panose="02000000000000000000" pitchFamily="2" charset="0"/>
                <a:cs typeface="Times New Roman" panose="02020603050405020304" pitchFamily="18" charset="0"/>
                <a:sym typeface="Wingdings" panose="05000000000000000000" pitchFamily="2" charset="2"/>
              </a:rPr>
              <a:t>kết</a:t>
            </a:r>
            <a:endParaRPr lang="en-US" sz="4800" dirty="0">
              <a:latin typeface="#9Slide05 SVNBellico" panose="02000000000000000000" pitchFamily="2" charset="0"/>
              <a:cs typeface="Times New Roman" panose="02020603050405020304" pitchFamily="18" charset="0"/>
              <a:sym typeface="Wingdings" panose="05000000000000000000" pitchFamily="2" charset="2"/>
            </a:endParaRPr>
          </a:p>
          <a:p>
            <a:pPr algn="just" defTabSz="1371600">
              <a:defRPr/>
            </a:pPr>
            <a:r>
              <a:rPr lang="en-US" sz="4800" dirty="0" err="1">
                <a:latin typeface="#9Slide05 SVNBellico" panose="02000000000000000000" pitchFamily="2" charset="0"/>
                <a:cs typeface="Times New Roman" panose="02020603050405020304" pitchFamily="18" charset="0"/>
              </a:rPr>
              <a:t>Biểu</a:t>
            </a:r>
            <a:r>
              <a:rPr lang="en-US" sz="4800" dirty="0">
                <a:latin typeface="#9Slide05 SVNBellico" panose="02000000000000000000" pitchFamily="2" charset="0"/>
                <a:cs typeface="Times New Roman" panose="02020603050405020304" pitchFamily="18" charset="0"/>
              </a:rPr>
              <a:t> </a:t>
            </a:r>
            <a:r>
              <a:rPr lang="en-US" sz="4800" dirty="0" err="1">
                <a:latin typeface="#9Slide05 SVNBellico" panose="02000000000000000000" pitchFamily="2" charset="0"/>
                <a:cs typeface="Times New Roman" panose="02020603050405020304" pitchFamily="18" charset="0"/>
              </a:rPr>
              <a:t>cảm</a:t>
            </a:r>
            <a:endParaRPr lang="en-US" sz="4800" dirty="0">
              <a:latin typeface="#9Slide05 SVNBellico" panose="02000000000000000000" pitchFamily="2"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par>
                                <p:cTn id="8" presetID="22" presetClass="entr" presetSubtype="8" fill="hold"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wipe(left)">
                                      <p:cBhvr>
                                        <p:cTn id="10" dur="500"/>
                                        <p:tgtEl>
                                          <p:spTgt spid="30"/>
                                        </p:tgtEl>
                                      </p:cBhvr>
                                    </p:animEffect>
                                  </p:childTnLst>
                                </p:cTn>
                              </p:par>
                              <p:par>
                                <p:cTn id="11" presetID="22" presetClass="entr" presetSubtype="8"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wipe(left)">
                                      <p:cBhvr>
                                        <p:cTn id="13" dur="500"/>
                                        <p:tgtEl>
                                          <p:spTgt spid="32"/>
                                        </p:tgtEl>
                                      </p:cBhvr>
                                    </p:animEffect>
                                  </p:childTnLst>
                                </p:cTn>
                              </p:par>
                              <p:par>
                                <p:cTn id="14" presetID="22" presetClass="entr" presetSubtype="8" fill="hold"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wipe(left)">
                                      <p:cBhvr>
                                        <p:cTn id="16" dur="500"/>
                                        <p:tgtEl>
                                          <p:spTgt spid="34"/>
                                        </p:tgtEl>
                                      </p:cBhvr>
                                    </p:animEffect>
                                  </p:childTnLst>
                                </p:cTn>
                              </p:par>
                              <p:par>
                                <p:cTn id="17" presetID="22" presetClass="entr" presetSubtype="8"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ipe(left)">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wipe(down)">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down)">
                                      <p:cBhvr>
                                        <p:cTn id="2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382FB2-4C28-933E-643B-44D0B4D0F138}"/>
              </a:ext>
            </a:extLst>
          </p:cNvPr>
          <p:cNvSpPr txBox="1"/>
          <p:nvPr/>
        </p:nvSpPr>
        <p:spPr>
          <a:xfrm>
            <a:off x="1676400" y="678401"/>
            <a:ext cx="15697200" cy="3017686"/>
          </a:xfrm>
          <a:prstGeom prst="rect">
            <a:avLst/>
          </a:prstGeom>
          <a:noFill/>
        </p:spPr>
        <p:txBody>
          <a:bodyPr wrap="square">
            <a:spAutoFit/>
          </a:bodyPr>
          <a:lstStyle/>
          <a:p>
            <a:pPr algn="just">
              <a:lnSpc>
                <a:spcPct val="150000"/>
              </a:lnSpc>
            </a:pP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Nhịp</a:t>
            </a:r>
            <a:endPar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endParaRPr>
          </a:p>
          <a:p>
            <a:pPr algn="just">
              <a:lnSpc>
                <a:spcPct val="150000"/>
              </a:lnSpc>
            </a:pP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thất</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ngôn</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thường</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2/2/4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hoặc</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4/3</a:t>
            </a:r>
          </a:p>
          <a:p>
            <a:pPr algn="just">
              <a:lnSpc>
                <a:spcPct val="150000"/>
              </a:lnSpc>
            </a:pP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ngũ</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ngôn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thường</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2/3</a:t>
            </a:r>
          </a:p>
        </p:txBody>
      </p:sp>
      <p:sp>
        <p:nvSpPr>
          <p:cNvPr id="4" name="TextBox 3">
            <a:extLst>
              <a:ext uri="{FF2B5EF4-FFF2-40B4-BE49-F238E27FC236}">
                <a16:creationId xmlns:a16="http://schemas.microsoft.com/office/drawing/2014/main" id="{E776CEE5-56F5-7750-9C85-33CC815BEA96}"/>
              </a:ext>
            </a:extLst>
          </p:cNvPr>
          <p:cNvSpPr txBox="1">
            <a:spLocks noChangeArrowheads="1"/>
          </p:cNvSpPr>
          <p:nvPr/>
        </p:nvSpPr>
        <p:spPr bwMode="auto">
          <a:xfrm>
            <a:off x="2286000" y="4152900"/>
            <a:ext cx="8085000" cy="4033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defTabSz="1371669">
              <a:lnSpc>
                <a:spcPct val="150000"/>
              </a:lnSpc>
              <a:spcBef>
                <a:spcPct val="0"/>
              </a:spcBef>
              <a:buNone/>
            </a:pPr>
            <a:r>
              <a:rPr lang="en-US" altLang="en-US" sz="4400" i="1" dirty="0" err="1">
                <a:latin typeface="Times New Roman" panose="02020603050405020304" pitchFamily="18" charset="0"/>
                <a:cs typeface="Times New Roman" panose="02020603050405020304" pitchFamily="18" charset="0"/>
              </a:rPr>
              <a:t>Bước</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tới</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Đèo</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Ngang</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bóng</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xế</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tà</a:t>
            </a:r>
            <a:r>
              <a:rPr lang="en-US" altLang="en-US" sz="4400" i="1" dirty="0">
                <a:latin typeface="Times New Roman" panose="02020603050405020304" pitchFamily="18" charset="0"/>
                <a:cs typeface="Times New Roman" panose="02020603050405020304" pitchFamily="18" charset="0"/>
              </a:rPr>
              <a:t>,</a:t>
            </a:r>
          </a:p>
          <a:p>
            <a:pPr algn="just" defTabSz="1371669">
              <a:lnSpc>
                <a:spcPct val="150000"/>
              </a:lnSpc>
              <a:spcBef>
                <a:spcPct val="0"/>
              </a:spcBef>
              <a:buNone/>
            </a:pPr>
            <a:r>
              <a:rPr lang="en-US" altLang="en-US" sz="4400" i="1" dirty="0" err="1">
                <a:latin typeface="Times New Roman" panose="02020603050405020304" pitchFamily="18" charset="0"/>
                <a:cs typeface="Times New Roman" panose="02020603050405020304" pitchFamily="18" charset="0"/>
              </a:rPr>
              <a:t>Cỏ</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cây</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chen</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đá</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lá</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chen</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hoa</a:t>
            </a:r>
            <a:r>
              <a:rPr lang="en-US" altLang="en-US" sz="4400" i="1" dirty="0">
                <a:latin typeface="Times New Roman" panose="02020603050405020304" pitchFamily="18" charset="0"/>
                <a:cs typeface="Times New Roman" panose="02020603050405020304" pitchFamily="18" charset="0"/>
              </a:rPr>
              <a:t>.</a:t>
            </a:r>
          </a:p>
          <a:p>
            <a:pPr algn="just" defTabSz="1371669">
              <a:lnSpc>
                <a:spcPct val="150000"/>
              </a:lnSpc>
              <a:spcBef>
                <a:spcPct val="0"/>
              </a:spcBef>
              <a:buNone/>
            </a:pPr>
            <a:r>
              <a:rPr lang="en-US" altLang="en-US" sz="4400" i="1" dirty="0">
                <a:latin typeface="Times New Roman" panose="02020603050405020304" pitchFamily="18" charset="0"/>
                <a:cs typeface="Times New Roman" panose="02020603050405020304" pitchFamily="18" charset="0"/>
              </a:rPr>
              <a:t>Lom </a:t>
            </a:r>
            <a:r>
              <a:rPr lang="en-US" altLang="en-US" sz="4400" i="1" dirty="0" err="1">
                <a:latin typeface="Times New Roman" panose="02020603050405020304" pitchFamily="18" charset="0"/>
                <a:cs typeface="Times New Roman" panose="02020603050405020304" pitchFamily="18" charset="0"/>
              </a:rPr>
              <a:t>khom</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dưới</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núi</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tiều</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vài</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chú</a:t>
            </a:r>
            <a:r>
              <a:rPr lang="en-US" altLang="en-US" sz="4400" i="1" dirty="0">
                <a:latin typeface="Times New Roman" panose="02020603050405020304" pitchFamily="18" charset="0"/>
                <a:cs typeface="Times New Roman" panose="02020603050405020304" pitchFamily="18" charset="0"/>
              </a:rPr>
              <a:t>,</a:t>
            </a:r>
          </a:p>
          <a:p>
            <a:pPr algn="just" defTabSz="1371669">
              <a:lnSpc>
                <a:spcPct val="150000"/>
              </a:lnSpc>
              <a:spcBef>
                <a:spcPct val="0"/>
              </a:spcBef>
              <a:buNone/>
            </a:pPr>
            <a:r>
              <a:rPr lang="en-US" altLang="en-US" sz="4400" i="1" dirty="0" err="1">
                <a:latin typeface="Times New Roman" panose="02020603050405020304" pitchFamily="18" charset="0"/>
                <a:cs typeface="Times New Roman" panose="02020603050405020304" pitchFamily="18" charset="0"/>
              </a:rPr>
              <a:t>Lác</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đác</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bên</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sông</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chợ</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mấy</a:t>
            </a:r>
            <a:r>
              <a:rPr lang="en-US" altLang="en-US" sz="4400" i="1" dirty="0">
                <a:latin typeface="Times New Roman" panose="02020603050405020304" pitchFamily="18" charset="0"/>
                <a:cs typeface="Times New Roman" panose="02020603050405020304" pitchFamily="18" charset="0"/>
              </a:rPr>
              <a:t> </a:t>
            </a:r>
            <a:r>
              <a:rPr lang="en-US" altLang="en-US" sz="4400" i="1" dirty="0" err="1">
                <a:latin typeface="Times New Roman" panose="02020603050405020304" pitchFamily="18" charset="0"/>
                <a:cs typeface="Times New Roman" panose="02020603050405020304" pitchFamily="18" charset="0"/>
              </a:rPr>
              <a:t>nhà</a:t>
            </a:r>
            <a:r>
              <a:rPr lang="en-US" altLang="en-US" sz="4400" i="1" dirty="0">
                <a:latin typeface="Times New Roman" panose="02020603050405020304" pitchFamily="18" charset="0"/>
                <a:cs typeface="Times New Roman" panose="02020603050405020304" pitchFamily="18" charset="0"/>
              </a:rPr>
              <a:t>.</a:t>
            </a:r>
          </a:p>
        </p:txBody>
      </p:sp>
      <p:cxnSp>
        <p:nvCxnSpPr>
          <p:cNvPr id="5" name="Straight Connector 4"/>
          <p:cNvCxnSpPr/>
          <p:nvPr/>
        </p:nvCxnSpPr>
        <p:spPr>
          <a:xfrm flipH="1">
            <a:off x="7165776" y="4383368"/>
            <a:ext cx="116840" cy="8181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6858000" y="6376020"/>
            <a:ext cx="116840" cy="8181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5976849" y="5351396"/>
            <a:ext cx="116840" cy="8181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6479976" y="7407312"/>
            <a:ext cx="116840" cy="81817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5122" name="Picture 2" descr="Hoàn cảnh sáng tác bài thơ Qua đèo ngang">
            <a:extLst>
              <a:ext uri="{FF2B5EF4-FFF2-40B4-BE49-F238E27FC236}">
                <a16:creationId xmlns:a16="http://schemas.microsoft.com/office/drawing/2014/main" id="{AC74F14A-6816-901F-C021-72246CFBF6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6701" y="3962400"/>
            <a:ext cx="7143750" cy="4648200"/>
          </a:xfrm>
          <a:custGeom>
            <a:avLst/>
            <a:gdLst>
              <a:gd name="connsiteX0" fmla="*/ 0 w 7143750"/>
              <a:gd name="connsiteY0" fmla="*/ 0 h 4648200"/>
              <a:gd name="connsiteX1" fmla="*/ 7143750 w 7143750"/>
              <a:gd name="connsiteY1" fmla="*/ 0 h 4648200"/>
              <a:gd name="connsiteX2" fmla="*/ 7143750 w 7143750"/>
              <a:gd name="connsiteY2" fmla="*/ 4648200 h 4648200"/>
              <a:gd name="connsiteX3" fmla="*/ 0 w 7143750"/>
              <a:gd name="connsiteY3" fmla="*/ 4648200 h 4648200"/>
              <a:gd name="connsiteX4" fmla="*/ 0 w 7143750"/>
              <a:gd name="connsiteY4" fmla="*/ 0 h 4648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3750" h="4648200" extrusionOk="0">
                <a:moveTo>
                  <a:pt x="0" y="0"/>
                </a:moveTo>
                <a:cubicBezTo>
                  <a:pt x="2274380" y="116580"/>
                  <a:pt x="4752961" y="97722"/>
                  <a:pt x="7143750" y="0"/>
                </a:cubicBezTo>
                <a:cubicBezTo>
                  <a:pt x="7027801" y="1511429"/>
                  <a:pt x="7159297" y="3591605"/>
                  <a:pt x="7143750" y="4648200"/>
                </a:cubicBezTo>
                <a:cubicBezTo>
                  <a:pt x="4373028" y="4524962"/>
                  <a:pt x="2933022" y="4693726"/>
                  <a:pt x="0" y="4648200"/>
                </a:cubicBezTo>
                <a:cubicBezTo>
                  <a:pt x="-105837" y="2780069"/>
                  <a:pt x="50485" y="1520829"/>
                  <a:pt x="0" y="0"/>
                </a:cubicBezTo>
                <a:close/>
              </a:path>
            </a:pathLst>
          </a:custGeom>
          <a:noFill/>
          <a:ln>
            <a:solidFill>
              <a:schemeClr val="tx1"/>
            </a:solidFill>
            <a:extLst>
              <a:ext uri="{C807C97D-BFC1-408E-A445-0C87EB9F89A2}">
                <ask:lineSketchStyleProps xmlns:ask="http://schemas.microsoft.com/office/drawing/2018/sketchyshapes" sd="3232186676">
                  <a:prstGeom prst="rect">
                    <a:avLst/>
                  </a:prstGeom>
                  <ask:type>
                    <ask:lineSketchCurved/>
                  </ask:type>
                </ask:lineSketchStyleProps>
              </a:ext>
            </a:extLst>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932610"/>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barn(inVertical)">
                                      <p:cBhvr>
                                        <p:cTn id="15" dur="500"/>
                                        <p:tgtEl>
                                          <p:spTgt spid="512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par>
                                <p:cTn id="24" presetID="22" presetClass="entr" presetSubtype="4"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par>
                                <p:cTn id="27" presetID="22" presetClass="entr" presetSubtype="4"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3382FB2-4C28-933E-643B-44D0B4D0F138}"/>
              </a:ext>
            </a:extLst>
          </p:cNvPr>
          <p:cNvSpPr txBox="1"/>
          <p:nvPr/>
        </p:nvSpPr>
        <p:spPr>
          <a:xfrm>
            <a:off x="654714" y="506529"/>
            <a:ext cx="16978572" cy="2800767"/>
          </a:xfrm>
          <a:prstGeom prst="rect">
            <a:avLst/>
          </a:prstGeom>
          <a:noFill/>
        </p:spPr>
        <p:txBody>
          <a:bodyPr wrap="square">
            <a:spAutoFit/>
          </a:bodyPr>
          <a:lstStyle/>
          <a:p>
            <a:pPr algn="just" defTabSz="1371600">
              <a:defRPr/>
            </a:pPr>
            <a:r>
              <a:rPr lang="en-US" sz="4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44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cách</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đặt</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song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đôi</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sao</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cho</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ý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và</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chữ</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trong</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hai</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ấy</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cân</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xứng</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với</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nhau</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p>
          <a:p>
            <a:pPr algn="just" defTabSz="1371600">
              <a:defRPr/>
            </a:pP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thất</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ngôn</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bát</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cú</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3-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4;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5-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6.</a:t>
            </a:r>
          </a:p>
          <a:p>
            <a:pPr algn="just" defTabSz="1371600">
              <a:defRPr/>
            </a:pP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tứ</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tuyết</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không</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có</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quy</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định</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cụ</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thể</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và</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khắt</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khe</a:t>
            </a:r>
            <a:r>
              <a:rPr lang="en-US" sz="4400"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p>
        </p:txBody>
      </p:sp>
      <p:sp>
        <p:nvSpPr>
          <p:cNvPr id="4" name="Rectangle 3"/>
          <p:cNvSpPr/>
          <p:nvPr/>
        </p:nvSpPr>
        <p:spPr>
          <a:xfrm>
            <a:off x="8534400" y="4076700"/>
            <a:ext cx="11234738" cy="5509200"/>
          </a:xfrm>
          <a:prstGeom prst="rect">
            <a:avLst/>
          </a:prstGeom>
        </p:spPr>
        <p:txBody>
          <a:bodyPr wrap="square">
            <a:spAutoFit/>
          </a:bodyPr>
          <a:lstStyle/>
          <a:p>
            <a:pPr defTabSz="685800">
              <a:defRPr/>
            </a:pPr>
            <a:r>
              <a:rPr lang="vi-VN" sz="4400" i="1" dirty="0">
                <a:latin typeface="Times New Roman" panose="02020603050405020304" pitchFamily="18" charset="0"/>
              </a:rPr>
              <a:t>Tan chợ vừa nghe tiếng súng Tây,</a:t>
            </a:r>
            <a:br>
              <a:rPr lang="vi-VN" sz="4400" i="1" dirty="0">
                <a:latin typeface="Times New Roman" panose="02020603050405020304" pitchFamily="18" charset="0"/>
              </a:rPr>
            </a:br>
            <a:r>
              <a:rPr lang="vi-VN" sz="4400" i="1" dirty="0">
                <a:latin typeface="Times New Roman" panose="02020603050405020304" pitchFamily="18" charset="0"/>
              </a:rPr>
              <a:t>Một bàn cờ thế phút sa tay.</a:t>
            </a:r>
            <a:br>
              <a:rPr lang="vi-VN" sz="4400" i="1" dirty="0">
                <a:latin typeface="Times New Roman" panose="02020603050405020304" pitchFamily="18" charset="0"/>
              </a:rPr>
            </a:br>
            <a:r>
              <a:rPr lang="vi-VN" sz="4400" i="1" dirty="0">
                <a:latin typeface="Times New Roman" panose="02020603050405020304" pitchFamily="18" charset="0"/>
              </a:rPr>
              <a:t>Bỏ nhà lũ trẻ lơ xơ chạy,</a:t>
            </a:r>
            <a:br>
              <a:rPr lang="vi-VN" sz="4400" i="1" dirty="0">
                <a:latin typeface="Times New Roman" panose="02020603050405020304" pitchFamily="18" charset="0"/>
              </a:rPr>
            </a:br>
            <a:r>
              <a:rPr lang="vi-VN" sz="4400" i="1" dirty="0">
                <a:latin typeface="Times New Roman" panose="02020603050405020304" pitchFamily="18" charset="0"/>
              </a:rPr>
              <a:t>Mất ổ bầy chim dáo dác bay.</a:t>
            </a:r>
            <a:br>
              <a:rPr lang="vi-VN" sz="4400" i="1" dirty="0">
                <a:latin typeface="Times New Roman" panose="02020603050405020304" pitchFamily="18" charset="0"/>
              </a:rPr>
            </a:br>
            <a:r>
              <a:rPr lang="vi-VN" sz="4400" i="1" dirty="0">
                <a:latin typeface="Times New Roman" panose="02020603050405020304" pitchFamily="18" charset="0"/>
              </a:rPr>
              <a:t>Bến Nghé của tiền tan bọt nước,</a:t>
            </a:r>
            <a:br>
              <a:rPr lang="vi-VN" sz="4400" i="1" dirty="0">
                <a:latin typeface="Times New Roman" panose="02020603050405020304" pitchFamily="18" charset="0"/>
              </a:rPr>
            </a:br>
            <a:r>
              <a:rPr lang="vi-VN" sz="4400" i="1" dirty="0">
                <a:latin typeface="Times New Roman" panose="02020603050405020304" pitchFamily="18" charset="0"/>
              </a:rPr>
              <a:t>Đồng Nai tranh ngói nhuốm màu mây.</a:t>
            </a:r>
            <a:br>
              <a:rPr lang="vi-VN" sz="4400" i="1" dirty="0">
                <a:latin typeface="Times New Roman" panose="02020603050405020304" pitchFamily="18" charset="0"/>
              </a:rPr>
            </a:br>
            <a:r>
              <a:rPr lang="vi-VN" sz="4400" i="1" dirty="0">
                <a:latin typeface="Times New Roman" panose="02020603050405020304" pitchFamily="18" charset="0"/>
              </a:rPr>
              <a:t>Hỏi trang dẹp loạn rày đâu vắng,</a:t>
            </a:r>
            <a:br>
              <a:rPr lang="vi-VN" sz="4400" i="1" dirty="0">
                <a:latin typeface="Times New Roman" panose="02020603050405020304" pitchFamily="18" charset="0"/>
              </a:rPr>
            </a:br>
            <a:r>
              <a:rPr lang="vi-VN" sz="4400" i="1" dirty="0">
                <a:latin typeface="Times New Roman" panose="02020603050405020304" pitchFamily="18" charset="0"/>
              </a:rPr>
              <a:t>Nỡ để dân đen mắc nạn này?</a:t>
            </a:r>
            <a:endParaRPr lang="en-US" sz="4400" i="1" dirty="0">
              <a:latin typeface="Calibri"/>
            </a:endParaRPr>
          </a:p>
        </p:txBody>
      </p:sp>
      <p:sp>
        <p:nvSpPr>
          <p:cNvPr id="5" name="Left Brace 4"/>
          <p:cNvSpPr/>
          <p:nvPr/>
        </p:nvSpPr>
        <p:spPr>
          <a:xfrm>
            <a:off x="8205680" y="5858898"/>
            <a:ext cx="324036" cy="756084"/>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sz="2700"/>
          </a:p>
        </p:txBody>
      </p:sp>
      <p:sp>
        <p:nvSpPr>
          <p:cNvPr id="6" name="Left Brace 5"/>
          <p:cNvSpPr/>
          <p:nvPr/>
        </p:nvSpPr>
        <p:spPr>
          <a:xfrm>
            <a:off x="8141269" y="6993025"/>
            <a:ext cx="324036" cy="756084"/>
          </a:xfrm>
          <a:prstGeom prst="lef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sz="2700"/>
          </a:p>
        </p:txBody>
      </p:sp>
      <p:sp>
        <p:nvSpPr>
          <p:cNvPr id="7" name="Rectangle 6"/>
          <p:cNvSpPr/>
          <p:nvPr/>
        </p:nvSpPr>
        <p:spPr>
          <a:xfrm rot="16200000">
            <a:off x="7248368" y="5770314"/>
            <a:ext cx="1140497" cy="769441"/>
          </a:xfrm>
          <a:prstGeom prst="rect">
            <a:avLst/>
          </a:prstGeom>
        </p:spPr>
        <p:txBody>
          <a:bodyPr wrap="square">
            <a:spAutoFit/>
          </a:bodyPr>
          <a:lstStyle/>
          <a:p>
            <a:r>
              <a:rPr lang="en-US" sz="4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endParaRPr lang="en-US" sz="4400" dirty="0">
              <a:solidFill>
                <a:srgbClr val="FF0000"/>
              </a:solidFill>
            </a:endParaRPr>
          </a:p>
        </p:txBody>
      </p:sp>
      <p:sp>
        <p:nvSpPr>
          <p:cNvPr id="8" name="Rectangle 7"/>
          <p:cNvSpPr/>
          <p:nvPr/>
        </p:nvSpPr>
        <p:spPr>
          <a:xfrm rot="16200000">
            <a:off x="6970213" y="6890427"/>
            <a:ext cx="1290514" cy="769441"/>
          </a:xfrm>
          <a:prstGeom prst="rect">
            <a:avLst/>
          </a:prstGeom>
        </p:spPr>
        <p:txBody>
          <a:bodyPr wrap="square">
            <a:spAutoFit/>
          </a:bodyPr>
          <a:lstStyle/>
          <a:p>
            <a:r>
              <a:rPr lang="en-US" sz="4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endParaRPr lang="en-US" sz="4400" dirty="0">
              <a:solidFill>
                <a:srgbClr val="FF0000"/>
              </a:solidFill>
            </a:endParaRPr>
          </a:p>
        </p:txBody>
      </p:sp>
      <p:pic>
        <p:nvPicPr>
          <p:cNvPr id="6146" name="Picture 2" descr="Chạy giặc - Nguyễn Đình Chiểu - Thư viện thơ hay">
            <a:extLst>
              <a:ext uri="{FF2B5EF4-FFF2-40B4-BE49-F238E27FC236}">
                <a16:creationId xmlns:a16="http://schemas.microsoft.com/office/drawing/2014/main" id="{D5DDF21E-E56C-0182-CEDD-27C4FEF512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3" y="4727609"/>
            <a:ext cx="6159263" cy="4874089"/>
          </a:xfrm>
          <a:custGeom>
            <a:avLst/>
            <a:gdLst>
              <a:gd name="connsiteX0" fmla="*/ 0 w 6159263"/>
              <a:gd name="connsiteY0" fmla="*/ 2437045 h 4874089"/>
              <a:gd name="connsiteX1" fmla="*/ 3079632 w 6159263"/>
              <a:gd name="connsiteY1" fmla="*/ 0 h 4874089"/>
              <a:gd name="connsiteX2" fmla="*/ 6159264 w 6159263"/>
              <a:gd name="connsiteY2" fmla="*/ 2437045 h 4874089"/>
              <a:gd name="connsiteX3" fmla="*/ 3079632 w 6159263"/>
              <a:gd name="connsiteY3" fmla="*/ 4874090 h 4874089"/>
              <a:gd name="connsiteX4" fmla="*/ 0 w 6159263"/>
              <a:gd name="connsiteY4" fmla="*/ 2437045 h 48740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9263" h="4874089" extrusionOk="0">
                <a:moveTo>
                  <a:pt x="0" y="2437045"/>
                </a:moveTo>
                <a:cubicBezTo>
                  <a:pt x="31892" y="851205"/>
                  <a:pt x="1554718" y="141710"/>
                  <a:pt x="3079632" y="0"/>
                </a:cubicBezTo>
                <a:cubicBezTo>
                  <a:pt x="4486623" y="-111102"/>
                  <a:pt x="6238992" y="811550"/>
                  <a:pt x="6159264" y="2437045"/>
                </a:cubicBezTo>
                <a:cubicBezTo>
                  <a:pt x="6262500" y="3714751"/>
                  <a:pt x="4645738" y="5217392"/>
                  <a:pt x="3079632" y="4874090"/>
                </a:cubicBezTo>
                <a:cubicBezTo>
                  <a:pt x="1339149" y="5004305"/>
                  <a:pt x="88034" y="3705557"/>
                  <a:pt x="0" y="2437045"/>
                </a:cubicBezTo>
                <a:close/>
              </a:path>
            </a:pathLst>
          </a:custGeom>
          <a:noFill/>
          <a:ln>
            <a:solidFill>
              <a:schemeClr val="tx1"/>
            </a:solidFill>
            <a:extLst>
              <a:ext uri="{C807C97D-BFC1-408E-A445-0C87EB9F89A2}">
                <ask:lineSketchStyleProps xmlns:ask="http://schemas.microsoft.com/office/drawing/2018/sketchyshapes" sd="4266498984">
                  <a:prstGeom prst="ellipse">
                    <a:avLst/>
                  </a:prstGeom>
                  <ask:type>
                    <ask:lineSketchFreehand/>
                  </ask:type>
                </ask:lineSketchStyleProps>
              </a:ext>
            </a:extLst>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934670"/>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6146"/>
                                        </p:tgtEl>
                                        <p:attrNameLst>
                                          <p:attrName>style.visibility</p:attrName>
                                        </p:attrNameLst>
                                      </p:cBhvr>
                                      <p:to>
                                        <p:strVal val="visible"/>
                                      </p:to>
                                    </p:set>
                                    <p:animEffect transition="in" filter="barn(inVertical)">
                                      <p:cBhvr>
                                        <p:cTn id="15" dur="500"/>
                                        <p:tgtEl>
                                          <p:spTgt spid="614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down)">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animBg="1"/>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BAA8B0-F84B-687B-A74A-166574A4ACD3}"/>
              </a:ext>
            </a:extLst>
          </p:cNvPr>
          <p:cNvSpPr txBox="1"/>
          <p:nvPr/>
        </p:nvSpPr>
        <p:spPr>
          <a:xfrm>
            <a:off x="6172200" y="5676900"/>
            <a:ext cx="10946260" cy="3533385"/>
          </a:xfrm>
          <a:prstGeom prst="rect">
            <a:avLst/>
          </a:prstGeom>
        </p:spPr>
        <p:txBody>
          <a:bodyPr vert="horz" lIns="91440" tIns="45720" rIns="91440" bIns="45720" rtlCol="0" anchor="b">
            <a:normAutofit/>
          </a:bodyPr>
          <a:lstStyle/>
          <a:p>
            <a:pPr algn="ctr" defTabSz="914445">
              <a:defRPr/>
            </a:pPr>
            <a:r>
              <a:rPr lang="en-US" sz="6600" b="1" dirty="0">
                <a:solidFill>
                  <a:srgbClr val="683E38"/>
                </a:solidFill>
                <a:latin typeface="#9Slide05 Braxton Regular" panose="03060000000000000000" pitchFamily="66" charset="0"/>
                <a:cs typeface="Times New Roman" panose="02020603050405020304" pitchFamily="18" charset="0"/>
              </a:rPr>
              <a:t>II. </a:t>
            </a:r>
          </a:p>
          <a:p>
            <a:pPr algn="ctr" defTabSz="914445">
              <a:defRPr/>
            </a:pPr>
            <a:r>
              <a:rPr lang="en-US" sz="6600" b="1" dirty="0" err="1">
                <a:solidFill>
                  <a:srgbClr val="683E38"/>
                </a:solidFill>
                <a:latin typeface="#9Slide05 Braxton Regular" panose="03060000000000000000" pitchFamily="66" charset="0"/>
                <a:cs typeface="Times New Roman" panose="02020603050405020304" pitchFamily="18" charset="0"/>
              </a:rPr>
              <a:t>Thơ</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trào</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phúng</a:t>
            </a:r>
            <a:r>
              <a:rPr lang="en-US" sz="6600" b="1" dirty="0">
                <a:solidFill>
                  <a:srgbClr val="683E38"/>
                </a:solidFill>
                <a:latin typeface="#9Slide05 Braxton Regular" panose="03060000000000000000" pitchFamily="66" charset="0"/>
                <a:cs typeface="Times New Roman" panose="02020603050405020304" pitchFamily="18" charset="0"/>
              </a:rPr>
              <a:t> </a:t>
            </a:r>
          </a:p>
          <a:p>
            <a:pPr algn="ctr" defTabSz="914445">
              <a:defRPr/>
            </a:pPr>
            <a:r>
              <a:rPr lang="en-US" sz="6600" b="1" dirty="0" err="1">
                <a:solidFill>
                  <a:srgbClr val="683E38"/>
                </a:solidFill>
                <a:latin typeface="#9Slide05 Braxton Regular" panose="03060000000000000000" pitchFamily="66" charset="0"/>
                <a:cs typeface="Times New Roman" panose="02020603050405020304" pitchFamily="18" charset="0"/>
              </a:rPr>
              <a:t>và</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một</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số</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thủ</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pháp</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nghệ</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thuật</a:t>
            </a:r>
            <a:endParaRPr lang="en-US" sz="6600" b="1" dirty="0">
              <a:solidFill>
                <a:srgbClr val="683E38"/>
              </a:solidFill>
              <a:latin typeface="#9Slide05 Braxton Regular" panose="03060000000000000000" pitchFamily="66" charset="0"/>
              <a:cs typeface="Times New Roman" panose="02020603050405020304" pitchFamily="18" charset="0"/>
            </a:endParaRPr>
          </a:p>
        </p:txBody>
      </p:sp>
      <p:pic>
        <p:nvPicPr>
          <p:cNvPr id="1030" name="Picture 6" descr="Soạn bài một số giọng điệu của tiếng cười trong thơ trào phúng">
            <a:extLst>
              <a:ext uri="{FF2B5EF4-FFF2-40B4-BE49-F238E27FC236}">
                <a16:creationId xmlns:a16="http://schemas.microsoft.com/office/drawing/2014/main" id="{DA4D3BC0-087E-2186-9A97-1A39CA3A269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428" r="19795" b="2"/>
          <a:stretch/>
        </p:blipFill>
        <p:spPr bwMode="auto">
          <a:xfrm>
            <a:off x="6610267" y="6"/>
            <a:ext cx="6151932" cy="5128195"/>
          </a:xfrm>
          <a:custGeom>
            <a:avLst/>
            <a:gdLst/>
            <a:ahLst/>
            <a:cxnLst/>
            <a:rect l="l" t="t" r="r" b="b"/>
            <a:pathLst>
              <a:path w="4101288" h="3418797">
                <a:moveTo>
                  <a:pt x="989912" y="0"/>
                </a:moveTo>
                <a:lnTo>
                  <a:pt x="3844502" y="0"/>
                </a:lnTo>
                <a:lnTo>
                  <a:pt x="3760850" y="25406"/>
                </a:lnTo>
                <a:cubicBezTo>
                  <a:pt x="3711615" y="43967"/>
                  <a:pt x="3663870" y="67007"/>
                  <a:pt x="3618425" y="98254"/>
                </a:cubicBezTo>
                <a:cubicBezTo>
                  <a:pt x="3626136" y="110145"/>
                  <a:pt x="3665355" y="144049"/>
                  <a:pt x="3649272" y="146579"/>
                </a:cubicBezTo>
                <a:cubicBezTo>
                  <a:pt x="3604102" y="153917"/>
                  <a:pt x="3564000" y="178711"/>
                  <a:pt x="3522797" y="199205"/>
                </a:cubicBezTo>
                <a:cubicBezTo>
                  <a:pt x="3504948" y="208060"/>
                  <a:pt x="3483356" y="219700"/>
                  <a:pt x="3491728" y="251325"/>
                </a:cubicBezTo>
                <a:cubicBezTo>
                  <a:pt x="3506932" y="260181"/>
                  <a:pt x="3518169" y="247783"/>
                  <a:pt x="3530727" y="246772"/>
                </a:cubicBezTo>
                <a:cubicBezTo>
                  <a:pt x="3543507" y="245761"/>
                  <a:pt x="3572153" y="252336"/>
                  <a:pt x="3564219" y="256638"/>
                </a:cubicBezTo>
                <a:cubicBezTo>
                  <a:pt x="3528083" y="276121"/>
                  <a:pt x="3593085" y="322928"/>
                  <a:pt x="3550339" y="322928"/>
                </a:cubicBezTo>
                <a:cubicBezTo>
                  <a:pt x="3478728" y="323181"/>
                  <a:pt x="3440609" y="406169"/>
                  <a:pt x="3371643" y="408447"/>
                </a:cubicBezTo>
                <a:cubicBezTo>
                  <a:pt x="3360627" y="408698"/>
                  <a:pt x="3355338" y="423373"/>
                  <a:pt x="3355558" y="436278"/>
                </a:cubicBezTo>
                <a:cubicBezTo>
                  <a:pt x="3355558" y="451712"/>
                  <a:pt x="3365694" y="454494"/>
                  <a:pt x="3376931" y="456013"/>
                </a:cubicBezTo>
                <a:cubicBezTo>
                  <a:pt x="3394118" y="458289"/>
                  <a:pt x="3411965" y="436278"/>
                  <a:pt x="3434660" y="466133"/>
                </a:cubicBezTo>
                <a:cubicBezTo>
                  <a:pt x="3393898" y="483590"/>
                  <a:pt x="3353135" y="501049"/>
                  <a:pt x="3353797" y="561013"/>
                </a:cubicBezTo>
                <a:cubicBezTo>
                  <a:pt x="3354015" y="577205"/>
                  <a:pt x="3337050" y="583277"/>
                  <a:pt x="3324270" y="587325"/>
                </a:cubicBezTo>
                <a:cubicBezTo>
                  <a:pt x="3303117" y="593904"/>
                  <a:pt x="3285272" y="605543"/>
                  <a:pt x="3273812" y="628061"/>
                </a:cubicBezTo>
                <a:cubicBezTo>
                  <a:pt x="3274033" y="632362"/>
                  <a:pt x="3274254" y="636917"/>
                  <a:pt x="3272930" y="640459"/>
                </a:cubicBezTo>
                <a:cubicBezTo>
                  <a:pt x="3276676" y="694855"/>
                  <a:pt x="3307523" y="693336"/>
                  <a:pt x="3341676" y="684230"/>
                </a:cubicBezTo>
                <a:cubicBezTo>
                  <a:pt x="3382439" y="673096"/>
                  <a:pt x="3422762" y="652855"/>
                  <a:pt x="3465728" y="672338"/>
                </a:cubicBezTo>
                <a:cubicBezTo>
                  <a:pt x="3405133" y="698397"/>
                  <a:pt x="3339253" y="700422"/>
                  <a:pt x="3282405" y="737615"/>
                </a:cubicBezTo>
                <a:cubicBezTo>
                  <a:pt x="3490406" y="744447"/>
                  <a:pt x="3674169" y="627048"/>
                  <a:pt x="3875781" y="582013"/>
                </a:cubicBezTo>
                <a:cubicBezTo>
                  <a:pt x="3868951" y="612120"/>
                  <a:pt x="3852646" y="618193"/>
                  <a:pt x="3837883" y="622747"/>
                </a:cubicBezTo>
                <a:cubicBezTo>
                  <a:pt x="3763408" y="645519"/>
                  <a:pt x="3698188" y="690809"/>
                  <a:pt x="3630322" y="730023"/>
                </a:cubicBezTo>
                <a:cubicBezTo>
                  <a:pt x="3602340" y="746216"/>
                  <a:pt x="3582066" y="762411"/>
                  <a:pt x="3571492" y="797327"/>
                </a:cubicBezTo>
                <a:cubicBezTo>
                  <a:pt x="3562015" y="828953"/>
                  <a:pt x="3543728" y="843628"/>
                  <a:pt x="3509797" y="834518"/>
                </a:cubicBezTo>
                <a:cubicBezTo>
                  <a:pt x="3482254" y="826927"/>
                  <a:pt x="3452068" y="830975"/>
                  <a:pt x="3423203" y="833760"/>
                </a:cubicBezTo>
                <a:cubicBezTo>
                  <a:pt x="3389931" y="836796"/>
                  <a:pt x="3352693" y="872470"/>
                  <a:pt x="3361728" y="890941"/>
                </a:cubicBezTo>
                <a:cubicBezTo>
                  <a:pt x="3377151" y="922314"/>
                  <a:pt x="3402931" y="906627"/>
                  <a:pt x="3425847" y="903084"/>
                </a:cubicBezTo>
                <a:cubicBezTo>
                  <a:pt x="3451848" y="898784"/>
                  <a:pt x="3500100" y="889927"/>
                  <a:pt x="3500982" y="893723"/>
                </a:cubicBezTo>
                <a:cubicBezTo>
                  <a:pt x="3517950" y="972410"/>
                  <a:pt x="3637374" y="903845"/>
                  <a:pt x="3663154" y="896758"/>
                </a:cubicBezTo>
                <a:cubicBezTo>
                  <a:pt x="3695322" y="887904"/>
                  <a:pt x="3725509" y="904097"/>
                  <a:pt x="3756136" y="907891"/>
                </a:cubicBezTo>
                <a:cubicBezTo>
                  <a:pt x="3783459" y="911433"/>
                  <a:pt x="3937918" y="922314"/>
                  <a:pt x="3969866" y="888915"/>
                </a:cubicBezTo>
                <a:cubicBezTo>
                  <a:pt x="3974273" y="914976"/>
                  <a:pt x="3965020" y="925602"/>
                  <a:pt x="3957306" y="937494"/>
                </a:cubicBezTo>
                <a:cubicBezTo>
                  <a:pt x="3946511" y="954445"/>
                  <a:pt x="3944747" y="966337"/>
                  <a:pt x="3965239" y="979747"/>
                </a:cubicBezTo>
                <a:cubicBezTo>
                  <a:pt x="4023630" y="1018206"/>
                  <a:pt x="4022747" y="1019470"/>
                  <a:pt x="3968324" y="1071591"/>
                </a:cubicBezTo>
                <a:cubicBezTo>
                  <a:pt x="3965678" y="1073867"/>
                  <a:pt x="3966782" y="1081459"/>
                  <a:pt x="3966341" y="1086519"/>
                </a:cubicBezTo>
                <a:cubicBezTo>
                  <a:pt x="3980663" y="1094615"/>
                  <a:pt x="3997409" y="1074373"/>
                  <a:pt x="4014153" y="1096133"/>
                </a:cubicBezTo>
                <a:cubicBezTo>
                  <a:pt x="3941222" y="1191771"/>
                  <a:pt x="3829950" y="1215299"/>
                  <a:pt x="3729254" y="1287157"/>
                </a:cubicBezTo>
                <a:cubicBezTo>
                  <a:pt x="3810780" y="1310939"/>
                  <a:pt x="3859696" y="1227952"/>
                  <a:pt x="3919628" y="1238578"/>
                </a:cubicBezTo>
                <a:cubicBezTo>
                  <a:pt x="3949596" y="1264639"/>
                  <a:pt x="3860577" y="1306386"/>
                  <a:pt x="3945409" y="1318784"/>
                </a:cubicBezTo>
                <a:cubicBezTo>
                  <a:pt x="3908610" y="1341555"/>
                  <a:pt x="3881289" y="1363817"/>
                  <a:pt x="3855951" y="1390133"/>
                </a:cubicBezTo>
                <a:cubicBezTo>
                  <a:pt x="3810780" y="1437192"/>
                  <a:pt x="3801967" y="1468060"/>
                  <a:pt x="3822900" y="1531314"/>
                </a:cubicBezTo>
                <a:cubicBezTo>
                  <a:pt x="3836562" y="1572808"/>
                  <a:pt x="3856611" y="1611013"/>
                  <a:pt x="3838986" y="1660349"/>
                </a:cubicBezTo>
                <a:cubicBezTo>
                  <a:pt x="3826646" y="1694254"/>
                  <a:pt x="3831494" y="1716517"/>
                  <a:pt x="3877323" y="1701337"/>
                </a:cubicBezTo>
                <a:cubicBezTo>
                  <a:pt x="3926679" y="1685144"/>
                  <a:pt x="3945187" y="1715505"/>
                  <a:pt x="3932849" y="1774963"/>
                </a:cubicBezTo>
                <a:cubicBezTo>
                  <a:pt x="3924917" y="1813169"/>
                  <a:pt x="3933291" y="1824806"/>
                  <a:pt x="3967221" y="1820505"/>
                </a:cubicBezTo>
                <a:cubicBezTo>
                  <a:pt x="4004680" y="1815698"/>
                  <a:pt x="4040375" y="1790649"/>
                  <a:pt x="4086646" y="1802795"/>
                </a:cubicBezTo>
                <a:cubicBezTo>
                  <a:pt x="4049631" y="1872120"/>
                  <a:pt x="3970527" y="1852385"/>
                  <a:pt x="3927340" y="1918423"/>
                </a:cubicBezTo>
                <a:cubicBezTo>
                  <a:pt x="3978900" y="1918674"/>
                  <a:pt x="4018341" y="1918423"/>
                  <a:pt x="4056460" y="1903999"/>
                </a:cubicBezTo>
                <a:cubicBezTo>
                  <a:pt x="4072325" y="1898179"/>
                  <a:pt x="4089732" y="1892109"/>
                  <a:pt x="4098545" y="1912096"/>
                </a:cubicBezTo>
                <a:cubicBezTo>
                  <a:pt x="4108901" y="1936132"/>
                  <a:pt x="4087529" y="1945241"/>
                  <a:pt x="4074527" y="1949542"/>
                </a:cubicBezTo>
                <a:cubicBezTo>
                  <a:pt x="4037951" y="1961686"/>
                  <a:pt x="4009969" y="1990529"/>
                  <a:pt x="3979782" y="2013047"/>
                </a:cubicBezTo>
                <a:cubicBezTo>
                  <a:pt x="3913460" y="2062386"/>
                  <a:pt x="3840746" y="2103626"/>
                  <a:pt x="3784559" y="2185097"/>
                </a:cubicBezTo>
                <a:cubicBezTo>
                  <a:pt x="3855290" y="2164349"/>
                  <a:pt x="3907951" y="2116025"/>
                  <a:pt x="3973612" y="2106157"/>
                </a:cubicBezTo>
                <a:cubicBezTo>
                  <a:pt x="3916764" y="2180290"/>
                  <a:pt x="3843611" y="2229120"/>
                  <a:pt x="3774426" y="2283011"/>
                </a:cubicBezTo>
                <a:cubicBezTo>
                  <a:pt x="3754594" y="2298192"/>
                  <a:pt x="3734543" y="2308566"/>
                  <a:pt x="3730136" y="2341710"/>
                </a:cubicBezTo>
                <a:cubicBezTo>
                  <a:pt x="3721542" y="2405976"/>
                  <a:pt x="3695763" y="2459107"/>
                  <a:pt x="3640678" y="2487444"/>
                </a:cubicBezTo>
                <a:cubicBezTo>
                  <a:pt x="3640238" y="2487699"/>
                  <a:pt x="3643322" y="2497314"/>
                  <a:pt x="3645085" y="2503890"/>
                </a:cubicBezTo>
                <a:cubicBezTo>
                  <a:pt x="3678797" y="2505916"/>
                  <a:pt x="3705458" y="2467963"/>
                  <a:pt x="3748425" y="2480360"/>
                </a:cubicBezTo>
                <a:cubicBezTo>
                  <a:pt x="3707220" y="2531974"/>
                  <a:pt x="3672847" y="2578277"/>
                  <a:pt x="3614458" y="2602819"/>
                </a:cubicBezTo>
                <a:cubicBezTo>
                  <a:pt x="3567745" y="2622300"/>
                  <a:pt x="3510016" y="2633686"/>
                  <a:pt x="3476083" y="2696937"/>
                </a:cubicBezTo>
                <a:cubicBezTo>
                  <a:pt x="3515524" y="2709337"/>
                  <a:pt x="3544831" y="2693651"/>
                  <a:pt x="3574357" y="2682517"/>
                </a:cubicBezTo>
                <a:cubicBezTo>
                  <a:pt x="3619525" y="2665312"/>
                  <a:pt x="3664255" y="2645832"/>
                  <a:pt x="3709425" y="2628625"/>
                </a:cubicBezTo>
                <a:cubicBezTo>
                  <a:pt x="3726611" y="2622047"/>
                  <a:pt x="3745340" y="2617491"/>
                  <a:pt x="3756357" y="2648866"/>
                </a:cubicBezTo>
                <a:cubicBezTo>
                  <a:pt x="3698847" y="2655446"/>
                  <a:pt x="3664475" y="2697951"/>
                  <a:pt x="3628340" y="2737926"/>
                </a:cubicBezTo>
                <a:cubicBezTo>
                  <a:pt x="3608067" y="2760445"/>
                  <a:pt x="3591541" y="2790554"/>
                  <a:pt x="3554967" y="2779169"/>
                </a:cubicBezTo>
                <a:cubicBezTo>
                  <a:pt x="3535796" y="2773097"/>
                  <a:pt x="3523678" y="2790046"/>
                  <a:pt x="3525662" y="2810794"/>
                </a:cubicBezTo>
                <a:cubicBezTo>
                  <a:pt x="3532932" y="2883915"/>
                  <a:pt x="3488203" y="2909469"/>
                  <a:pt x="3441932" y="2923637"/>
                </a:cubicBezTo>
                <a:cubicBezTo>
                  <a:pt x="3354236" y="2950204"/>
                  <a:pt x="3281303" y="3012697"/>
                  <a:pt x="3196032" y="3046854"/>
                </a:cubicBezTo>
                <a:cubicBezTo>
                  <a:pt x="3113184" y="3079999"/>
                  <a:pt x="3049065" y="3158685"/>
                  <a:pt x="2965998" y="3199927"/>
                </a:cubicBezTo>
                <a:cubicBezTo>
                  <a:pt x="2905843" y="3229783"/>
                  <a:pt x="2848335" y="3268239"/>
                  <a:pt x="2786418" y="3295311"/>
                </a:cubicBezTo>
                <a:cubicBezTo>
                  <a:pt x="2639894" y="3359324"/>
                  <a:pt x="2490503" y="3410685"/>
                  <a:pt x="2332519" y="3418022"/>
                </a:cubicBezTo>
                <a:cubicBezTo>
                  <a:pt x="2202077" y="3423842"/>
                  <a:pt x="1070633" y="3418277"/>
                  <a:pt x="611003" y="2585615"/>
                </a:cubicBezTo>
                <a:cubicBezTo>
                  <a:pt x="602189" y="2581565"/>
                  <a:pt x="592275" y="2570939"/>
                  <a:pt x="589190" y="2560818"/>
                </a:cubicBezTo>
                <a:cubicBezTo>
                  <a:pt x="574427" y="2513505"/>
                  <a:pt x="538291" y="2493011"/>
                  <a:pt x="505681" y="2467457"/>
                </a:cubicBezTo>
                <a:cubicBezTo>
                  <a:pt x="477036" y="2444939"/>
                  <a:pt x="446628" y="2421409"/>
                  <a:pt x="434730" y="2383456"/>
                </a:cubicBezTo>
                <a:cubicBezTo>
                  <a:pt x="419086" y="2332854"/>
                  <a:pt x="463594" y="2374348"/>
                  <a:pt x="471748" y="2355119"/>
                </a:cubicBezTo>
                <a:cubicBezTo>
                  <a:pt x="454782" y="2328807"/>
                  <a:pt x="428560" y="2304770"/>
                  <a:pt x="421730" y="2274915"/>
                </a:cubicBezTo>
                <a:cubicBezTo>
                  <a:pt x="396833" y="2167131"/>
                  <a:pt x="343069" y="2088698"/>
                  <a:pt x="262645" y="2027722"/>
                </a:cubicBezTo>
                <a:cubicBezTo>
                  <a:pt x="239509" y="2010264"/>
                  <a:pt x="224307" y="1978384"/>
                  <a:pt x="192799" y="1973326"/>
                </a:cubicBezTo>
                <a:cubicBezTo>
                  <a:pt x="122730" y="1962193"/>
                  <a:pt x="144764" y="1875156"/>
                  <a:pt x="107746" y="1836446"/>
                </a:cubicBezTo>
                <a:cubicBezTo>
                  <a:pt x="100695" y="1829107"/>
                  <a:pt x="94306" y="1814687"/>
                  <a:pt x="95627" y="1804821"/>
                </a:cubicBezTo>
                <a:cubicBezTo>
                  <a:pt x="97609" y="1790649"/>
                  <a:pt x="105983" y="1777240"/>
                  <a:pt x="113034" y="1764589"/>
                </a:cubicBezTo>
                <a:cubicBezTo>
                  <a:pt x="120306" y="1751939"/>
                  <a:pt x="131322" y="1740806"/>
                  <a:pt x="126034" y="1724108"/>
                </a:cubicBezTo>
                <a:cubicBezTo>
                  <a:pt x="123833" y="1717277"/>
                  <a:pt x="125373" y="1693494"/>
                  <a:pt x="109068" y="1712215"/>
                </a:cubicBezTo>
                <a:cubicBezTo>
                  <a:pt x="64340" y="1763578"/>
                  <a:pt x="38339" y="1715001"/>
                  <a:pt x="0" y="1691723"/>
                </a:cubicBezTo>
                <a:cubicBezTo>
                  <a:pt x="30848" y="1667686"/>
                  <a:pt x="58610" y="1650735"/>
                  <a:pt x="63238" y="1614808"/>
                </a:cubicBezTo>
                <a:cubicBezTo>
                  <a:pt x="72712" y="1540674"/>
                  <a:pt x="113253" y="1506772"/>
                  <a:pt x="174729" y="1500192"/>
                </a:cubicBezTo>
                <a:cubicBezTo>
                  <a:pt x="152034" y="1428591"/>
                  <a:pt x="152034" y="1428591"/>
                  <a:pt x="225408" y="1418722"/>
                </a:cubicBezTo>
                <a:cubicBezTo>
                  <a:pt x="197204" y="1373181"/>
                  <a:pt x="197204" y="1361542"/>
                  <a:pt x="231358" y="1345855"/>
                </a:cubicBezTo>
                <a:cubicBezTo>
                  <a:pt x="264188" y="1330927"/>
                  <a:pt x="300543" y="1325867"/>
                  <a:pt x="330952" y="1302844"/>
                </a:cubicBezTo>
                <a:cubicBezTo>
                  <a:pt x="302967" y="1244651"/>
                  <a:pt x="295035" y="1177097"/>
                  <a:pt x="237307" y="1148758"/>
                </a:cubicBezTo>
                <a:cubicBezTo>
                  <a:pt x="228273" y="1144458"/>
                  <a:pt x="222103" y="1127000"/>
                  <a:pt x="227831" y="1116880"/>
                </a:cubicBezTo>
                <a:cubicBezTo>
                  <a:pt x="248764" y="1080194"/>
                  <a:pt x="218798" y="1010614"/>
                  <a:pt x="284017" y="1002772"/>
                </a:cubicBezTo>
                <a:cubicBezTo>
                  <a:pt x="292171" y="1002013"/>
                  <a:pt x="299663" y="994421"/>
                  <a:pt x="293273" y="984554"/>
                </a:cubicBezTo>
                <a:cubicBezTo>
                  <a:pt x="271238" y="950145"/>
                  <a:pt x="297900" y="952421"/>
                  <a:pt x="313983" y="948120"/>
                </a:cubicBezTo>
                <a:cubicBezTo>
                  <a:pt x="333375" y="942809"/>
                  <a:pt x="355409" y="957988"/>
                  <a:pt x="373477" y="939265"/>
                </a:cubicBezTo>
                <a:cubicBezTo>
                  <a:pt x="369289" y="919530"/>
                  <a:pt x="353646" y="919783"/>
                  <a:pt x="342629" y="913458"/>
                </a:cubicBezTo>
                <a:cubicBezTo>
                  <a:pt x="310460" y="895240"/>
                  <a:pt x="284238" y="873483"/>
                  <a:pt x="282695" y="826169"/>
                </a:cubicBezTo>
                <a:cubicBezTo>
                  <a:pt x="281595" y="787964"/>
                  <a:pt x="278069" y="754314"/>
                  <a:pt x="322578" y="742675"/>
                </a:cubicBezTo>
                <a:cubicBezTo>
                  <a:pt x="341086" y="737866"/>
                  <a:pt x="335797" y="710289"/>
                  <a:pt x="325221" y="696626"/>
                </a:cubicBezTo>
                <a:cubicBezTo>
                  <a:pt x="306272" y="672338"/>
                  <a:pt x="290629" y="639953"/>
                  <a:pt x="258017" y="637675"/>
                </a:cubicBezTo>
                <a:cubicBezTo>
                  <a:pt x="238187" y="636158"/>
                  <a:pt x="222983" y="626035"/>
                  <a:pt x="207340" y="614398"/>
                </a:cubicBezTo>
                <a:cubicBezTo>
                  <a:pt x="196103" y="606047"/>
                  <a:pt x="182662" y="598964"/>
                  <a:pt x="183983" y="581001"/>
                </a:cubicBezTo>
                <a:cubicBezTo>
                  <a:pt x="185306" y="563795"/>
                  <a:pt x="198305" y="556711"/>
                  <a:pt x="211526" y="553169"/>
                </a:cubicBezTo>
                <a:cubicBezTo>
                  <a:pt x="255595" y="541784"/>
                  <a:pt x="297017" y="525085"/>
                  <a:pt x="333816" y="486880"/>
                </a:cubicBezTo>
                <a:cubicBezTo>
                  <a:pt x="309357" y="466639"/>
                  <a:pt x="286001" y="451964"/>
                  <a:pt x="267934" y="431469"/>
                </a:cubicBezTo>
                <a:cubicBezTo>
                  <a:pt x="224307" y="381881"/>
                  <a:pt x="593817" y="225772"/>
                  <a:pt x="612325" y="170108"/>
                </a:cubicBezTo>
                <a:cubicBezTo>
                  <a:pt x="618054" y="152904"/>
                  <a:pt x="637663" y="135194"/>
                  <a:pt x="653971" y="130133"/>
                </a:cubicBezTo>
                <a:cubicBezTo>
                  <a:pt x="730427" y="106350"/>
                  <a:pt x="796748" y="52963"/>
                  <a:pt x="874970" y="33228"/>
                </a:cubicBezTo>
                <a:cubicBezTo>
                  <a:pt x="911877" y="23867"/>
                  <a:pt x="948509" y="12925"/>
                  <a:pt x="986021" y="1223"/>
                </a:cubicBezTo>
                <a:close/>
              </a:path>
            </a:pathLst>
          </a:custGeom>
          <a:noFill/>
          <a:extLst>
            <a:ext uri="{909E8E84-426E-40DD-AFC4-6F175D3DCCD1}">
              <a14:hiddenFill xmlns:a14="http://schemas.microsoft.com/office/drawing/2010/main">
                <a:solidFill>
                  <a:srgbClr val="FFFFFF"/>
                </a:solidFill>
              </a14:hiddenFill>
            </a:ext>
          </a:extLst>
        </p:spPr>
      </p:pic>
      <p:pic>
        <p:nvPicPr>
          <p:cNvPr id="1028" name="Picture 4" descr="Thơ trào phúng dự phần chống tiêu cực - Báo Công an Nhân dân điện tử">
            <a:extLst>
              <a:ext uri="{FF2B5EF4-FFF2-40B4-BE49-F238E27FC236}">
                <a16:creationId xmlns:a16="http://schemas.microsoft.com/office/drawing/2014/main" id="{9DE8799C-1040-0B26-7D98-0DD58E12F1C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912" r="18664"/>
          <a:stretch/>
        </p:blipFill>
        <p:spPr bwMode="auto">
          <a:xfrm>
            <a:off x="20" y="416208"/>
            <a:ext cx="6829087" cy="8919327"/>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BDE7F6D-8A0D-CE56-EA34-6B6EE85F13C3}"/>
              </a:ext>
            </a:extLst>
          </p:cNvPr>
          <p:cNvPicPr>
            <a:picLocks noChangeAspect="1"/>
          </p:cNvPicPr>
          <p:nvPr/>
        </p:nvPicPr>
        <p:blipFill rotWithShape="1">
          <a:blip r:embed="rId5"/>
          <a:srcRect l="6762" t="3293" r="47663" b="-3293"/>
          <a:stretch/>
        </p:blipFill>
        <p:spPr>
          <a:xfrm>
            <a:off x="12979611" y="-4"/>
            <a:ext cx="5308389" cy="6435272"/>
          </a:xfrm>
          <a:custGeom>
            <a:avLst/>
            <a:gdLst/>
            <a:ahLst/>
            <a:cxnLst/>
            <a:rect l="l" t="t" r="r" b="b"/>
            <a:pathLst>
              <a:path w="3538926" h="4290182">
                <a:moveTo>
                  <a:pt x="1370437" y="0"/>
                </a:moveTo>
                <a:lnTo>
                  <a:pt x="3538926" y="0"/>
                </a:lnTo>
                <a:lnTo>
                  <a:pt x="3538926" y="4256362"/>
                </a:lnTo>
                <a:lnTo>
                  <a:pt x="3455334" y="4273195"/>
                </a:lnTo>
                <a:cubicBezTo>
                  <a:pt x="3401009" y="4281478"/>
                  <a:pt x="3346052" y="4287025"/>
                  <a:pt x="3290337" y="4289244"/>
                </a:cubicBezTo>
                <a:cubicBezTo>
                  <a:pt x="3106332" y="4296285"/>
                  <a:pt x="1510274" y="4289552"/>
                  <a:pt x="861903" y="3282295"/>
                </a:cubicBezTo>
                <a:cubicBezTo>
                  <a:pt x="849470" y="3277397"/>
                  <a:pt x="835485" y="3264542"/>
                  <a:pt x="831133" y="3252299"/>
                </a:cubicBezTo>
                <a:cubicBezTo>
                  <a:pt x="810307" y="3195065"/>
                  <a:pt x="759333" y="3170274"/>
                  <a:pt x="713332" y="3139362"/>
                </a:cubicBezTo>
                <a:cubicBezTo>
                  <a:pt x="672925" y="3112122"/>
                  <a:pt x="630030" y="3083658"/>
                  <a:pt x="613246" y="3037747"/>
                </a:cubicBezTo>
                <a:cubicBezTo>
                  <a:pt x="591178" y="2976535"/>
                  <a:pt x="653963" y="3026730"/>
                  <a:pt x="665465" y="3003469"/>
                </a:cubicBezTo>
                <a:cubicBezTo>
                  <a:pt x="641532" y="2971640"/>
                  <a:pt x="604543" y="2942562"/>
                  <a:pt x="594908" y="2906447"/>
                </a:cubicBezTo>
                <a:cubicBezTo>
                  <a:pt x="559787" y="2776063"/>
                  <a:pt x="483946" y="2681183"/>
                  <a:pt x="370497" y="2607422"/>
                </a:cubicBezTo>
                <a:cubicBezTo>
                  <a:pt x="337860" y="2586304"/>
                  <a:pt x="316415" y="2547739"/>
                  <a:pt x="271969" y="2541620"/>
                </a:cubicBezTo>
                <a:cubicBezTo>
                  <a:pt x="173127" y="2528152"/>
                  <a:pt x="204209" y="2422866"/>
                  <a:pt x="151990" y="2376038"/>
                </a:cubicBezTo>
                <a:cubicBezTo>
                  <a:pt x="142044" y="2367161"/>
                  <a:pt x="133031" y="2349717"/>
                  <a:pt x="134895" y="2337782"/>
                </a:cubicBezTo>
                <a:cubicBezTo>
                  <a:pt x="137691" y="2320639"/>
                  <a:pt x="149504" y="2304419"/>
                  <a:pt x="159450" y="2289115"/>
                </a:cubicBezTo>
                <a:cubicBezTo>
                  <a:pt x="169707" y="2273813"/>
                  <a:pt x="185247" y="2260344"/>
                  <a:pt x="177788" y="2240145"/>
                </a:cubicBezTo>
                <a:cubicBezTo>
                  <a:pt x="174683" y="2231882"/>
                  <a:pt x="176855" y="2203112"/>
                  <a:pt x="153855" y="2225759"/>
                </a:cubicBezTo>
                <a:cubicBezTo>
                  <a:pt x="90759" y="2287892"/>
                  <a:pt x="54081" y="2229129"/>
                  <a:pt x="0" y="2200970"/>
                </a:cubicBezTo>
                <a:cubicBezTo>
                  <a:pt x="43514" y="2171892"/>
                  <a:pt x="82677" y="2151388"/>
                  <a:pt x="89205" y="2107927"/>
                </a:cubicBezTo>
                <a:cubicBezTo>
                  <a:pt x="102570" y="2018249"/>
                  <a:pt x="159758" y="1977237"/>
                  <a:pt x="246479" y="1969279"/>
                </a:cubicBezTo>
                <a:cubicBezTo>
                  <a:pt x="214465" y="1882663"/>
                  <a:pt x="214465" y="1882663"/>
                  <a:pt x="317968" y="1870725"/>
                </a:cubicBezTo>
                <a:cubicBezTo>
                  <a:pt x="278183" y="1815635"/>
                  <a:pt x="278183" y="1801556"/>
                  <a:pt x="326361" y="1782580"/>
                </a:cubicBezTo>
                <a:cubicBezTo>
                  <a:pt x="372673" y="1764521"/>
                  <a:pt x="423957" y="1758400"/>
                  <a:pt x="466852" y="1730550"/>
                </a:cubicBezTo>
                <a:cubicBezTo>
                  <a:pt x="427377" y="1660155"/>
                  <a:pt x="416187" y="1578436"/>
                  <a:pt x="334753" y="1544155"/>
                </a:cubicBezTo>
                <a:cubicBezTo>
                  <a:pt x="322010" y="1538952"/>
                  <a:pt x="313307" y="1517834"/>
                  <a:pt x="321386" y="1505592"/>
                </a:cubicBezTo>
                <a:cubicBezTo>
                  <a:pt x="350915" y="1461214"/>
                  <a:pt x="308644" y="1377045"/>
                  <a:pt x="400645" y="1367557"/>
                </a:cubicBezTo>
                <a:cubicBezTo>
                  <a:pt x="412147" y="1366640"/>
                  <a:pt x="422716" y="1357456"/>
                  <a:pt x="413701" y="1345520"/>
                </a:cubicBezTo>
                <a:cubicBezTo>
                  <a:pt x="382618" y="1303896"/>
                  <a:pt x="420228" y="1306649"/>
                  <a:pt x="442916" y="1301447"/>
                </a:cubicBezTo>
                <a:cubicBezTo>
                  <a:pt x="470270" y="1295021"/>
                  <a:pt x="501352" y="1313384"/>
                  <a:pt x="526840" y="1290735"/>
                </a:cubicBezTo>
                <a:cubicBezTo>
                  <a:pt x="520932" y="1266862"/>
                  <a:pt x="498866" y="1267167"/>
                  <a:pt x="483325" y="1259517"/>
                </a:cubicBezTo>
                <a:cubicBezTo>
                  <a:pt x="437945" y="1237479"/>
                  <a:pt x="400956" y="1211159"/>
                  <a:pt x="398780" y="1153924"/>
                </a:cubicBezTo>
                <a:cubicBezTo>
                  <a:pt x="397228" y="1107708"/>
                  <a:pt x="392254" y="1067003"/>
                  <a:pt x="455041" y="1052922"/>
                </a:cubicBezTo>
                <a:cubicBezTo>
                  <a:pt x="481149" y="1047106"/>
                  <a:pt x="473687" y="1013747"/>
                  <a:pt x="458768" y="997218"/>
                </a:cubicBezTo>
                <a:cubicBezTo>
                  <a:pt x="432038" y="967837"/>
                  <a:pt x="409972" y="928661"/>
                  <a:pt x="363968" y="925907"/>
                </a:cubicBezTo>
                <a:cubicBezTo>
                  <a:pt x="335995" y="924071"/>
                  <a:pt x="314548" y="911826"/>
                  <a:pt x="292481" y="897749"/>
                </a:cubicBezTo>
                <a:cubicBezTo>
                  <a:pt x="276630" y="887646"/>
                  <a:pt x="257670" y="879078"/>
                  <a:pt x="259533" y="857348"/>
                </a:cubicBezTo>
                <a:cubicBezTo>
                  <a:pt x="261399" y="836535"/>
                  <a:pt x="279736" y="827966"/>
                  <a:pt x="298387" y="823681"/>
                </a:cubicBezTo>
                <a:cubicBezTo>
                  <a:pt x="360552" y="809909"/>
                  <a:pt x="418983" y="789708"/>
                  <a:pt x="470893" y="743493"/>
                </a:cubicBezTo>
                <a:cubicBezTo>
                  <a:pt x="436390" y="719007"/>
                  <a:pt x="403444" y="701256"/>
                  <a:pt x="377957" y="676463"/>
                </a:cubicBezTo>
                <a:cubicBezTo>
                  <a:pt x="316415" y="616477"/>
                  <a:pt x="837660" y="427634"/>
                  <a:pt x="863768" y="360299"/>
                </a:cubicBezTo>
                <a:cubicBezTo>
                  <a:pt x="871849" y="339488"/>
                  <a:pt x="899511" y="318064"/>
                  <a:pt x="922515" y="311942"/>
                </a:cubicBezTo>
                <a:cubicBezTo>
                  <a:pt x="1030367" y="283171"/>
                  <a:pt x="1123922" y="218591"/>
                  <a:pt x="1234265" y="194718"/>
                </a:cubicBezTo>
                <a:cubicBezTo>
                  <a:pt x="1338390" y="172070"/>
                  <a:pt x="1440960" y="141768"/>
                  <a:pt x="1555030" y="111776"/>
                </a:cubicBezTo>
                <a:cubicBezTo>
                  <a:pt x="1520063" y="74130"/>
                  <a:pt x="1471575" y="57526"/>
                  <a:pt x="1428216" y="36752"/>
                </a:cubicBezTo>
                <a:close/>
              </a:path>
            </a:pathLst>
          </a:custGeom>
        </p:spPr>
      </p:pic>
    </p:spTree>
    <p:extLst>
      <p:ext uri="{BB962C8B-B14F-4D97-AF65-F5344CB8AC3E}">
        <p14:creationId xmlns:p14="http://schemas.microsoft.com/office/powerpoint/2010/main" val="1380950836"/>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FDAB993-A54F-7F1D-83E8-C1BC0B92BFBA}"/>
              </a:ext>
            </a:extLst>
          </p:cNvPr>
          <p:cNvSpPr txBox="1"/>
          <p:nvPr/>
        </p:nvSpPr>
        <p:spPr>
          <a:xfrm>
            <a:off x="395038" y="323347"/>
            <a:ext cx="5891693" cy="1015663"/>
          </a:xfrm>
          <a:prstGeom prst="rect">
            <a:avLst/>
          </a:prstGeom>
        </p:spPr>
        <p:txBody>
          <a:bodyPr wrap="square" lIns="0" tIns="0" rIns="0" bIns="0" rtlCol="0" anchor="t">
            <a:spAutoFit/>
          </a:bodyPr>
          <a:lstStyle/>
          <a:p>
            <a:pPr algn="just" defTabSz="914445">
              <a:defRPr/>
            </a:pPr>
            <a:r>
              <a:rPr lang="en-US" sz="6600" b="1" dirty="0" err="1">
                <a:solidFill>
                  <a:srgbClr val="FF0000"/>
                </a:solidFill>
                <a:latin typeface="#9Slide05 Braxton Regular" panose="03060000000000000000" pitchFamily="66" charset="0"/>
                <a:cs typeface="Times New Roman" panose="02020603050405020304" pitchFamily="18" charset="0"/>
              </a:rPr>
              <a:t>Giải</a:t>
            </a:r>
            <a:r>
              <a:rPr lang="en-US" sz="6600" b="1" dirty="0">
                <a:solidFill>
                  <a:srgbClr val="FF0000"/>
                </a:solidFill>
                <a:latin typeface="#9Slide05 Braxton Regular" panose="03060000000000000000" pitchFamily="66" charset="0"/>
                <a:cs typeface="Times New Roman" panose="02020603050405020304" pitchFamily="18" charset="0"/>
              </a:rPr>
              <a:t> </a:t>
            </a:r>
            <a:r>
              <a:rPr lang="en-US" sz="6600" b="1" dirty="0" err="1">
                <a:solidFill>
                  <a:srgbClr val="FF0000"/>
                </a:solidFill>
                <a:latin typeface="#9Slide05 Braxton Regular" panose="03060000000000000000" pitchFamily="66" charset="0"/>
                <a:cs typeface="Times New Roman" panose="02020603050405020304" pitchFamily="18" charset="0"/>
              </a:rPr>
              <a:t>mật</a:t>
            </a:r>
            <a:r>
              <a:rPr lang="en-US" sz="6600" b="1" dirty="0">
                <a:solidFill>
                  <a:srgbClr val="FF0000"/>
                </a:solidFill>
                <a:latin typeface="#9Slide05 Braxton Regular" panose="03060000000000000000" pitchFamily="66" charset="0"/>
                <a:cs typeface="Times New Roman" panose="02020603050405020304" pitchFamily="18" charset="0"/>
              </a:rPr>
              <a:t> </a:t>
            </a:r>
            <a:r>
              <a:rPr lang="en-US" sz="6600" b="1" dirty="0" err="1">
                <a:solidFill>
                  <a:srgbClr val="FF0000"/>
                </a:solidFill>
                <a:latin typeface="#9Slide05 Braxton Regular" panose="03060000000000000000" pitchFamily="66" charset="0"/>
                <a:cs typeface="Times New Roman" panose="02020603050405020304" pitchFamily="18" charset="0"/>
              </a:rPr>
              <a:t>thư</a:t>
            </a:r>
            <a:endParaRPr lang="en-US" sz="6600" b="1" dirty="0">
              <a:solidFill>
                <a:srgbClr val="FF0000"/>
              </a:solidFill>
              <a:latin typeface="#9Slide05 Braxton Regular" panose="03060000000000000000" pitchFamily="66" charset="0"/>
              <a:cs typeface="Times New Roman" panose="02020603050405020304" pitchFamily="18" charset="0"/>
            </a:endParaRPr>
          </a:p>
        </p:txBody>
      </p:sp>
      <p:sp>
        <p:nvSpPr>
          <p:cNvPr id="3" name="Rounded Rectangle 2"/>
          <p:cNvSpPr/>
          <p:nvPr/>
        </p:nvSpPr>
        <p:spPr>
          <a:xfrm>
            <a:off x="13888126" y="1709529"/>
            <a:ext cx="3654911" cy="86409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anose="02020603050405020304" pitchFamily="18" charset="0"/>
                <a:cs typeface="Times New Roman" panose="02020603050405020304" pitchFamily="18" charset="0"/>
              </a:rPr>
              <a:t>thể</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loại</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đặc</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biệt</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4" name="Rounded Rectangle 3"/>
          <p:cNvSpPr/>
          <p:nvPr/>
        </p:nvSpPr>
        <p:spPr>
          <a:xfrm>
            <a:off x="812058" y="1695526"/>
            <a:ext cx="4226516" cy="86409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anose="02020603050405020304" pitchFamily="18" charset="0"/>
                <a:cs typeface="Times New Roman" panose="02020603050405020304" pitchFamily="18" charset="0"/>
              </a:rPr>
              <a:t>cung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bậc</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tiếng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cười</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15163800" y="339018"/>
            <a:ext cx="2379237" cy="86409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anose="02020603050405020304" pitchFamily="18" charset="0"/>
                <a:cs typeface="Times New Roman" panose="02020603050405020304" pitchFamily="18" charset="0"/>
              </a:rPr>
              <a:t>hài</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hước</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5355392" y="388740"/>
            <a:ext cx="2754641" cy="86409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anose="02020603050405020304" pitchFamily="18" charset="0"/>
                <a:cs typeface="Times New Roman" panose="02020603050405020304" pitchFamily="18" charset="0"/>
              </a:rPr>
              <a:t>châm</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biếm</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5355392" y="1702453"/>
            <a:ext cx="2111796" cy="871171"/>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anose="02020603050405020304" pitchFamily="18" charset="0"/>
                <a:cs typeface="Times New Roman" panose="02020603050405020304" pitchFamily="18" charset="0"/>
              </a:rPr>
              <a:t>đả</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kích</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8" name="Rounded Rectangle 7"/>
          <p:cNvSpPr/>
          <p:nvPr/>
        </p:nvSpPr>
        <p:spPr>
          <a:xfrm>
            <a:off x="12783706" y="399131"/>
            <a:ext cx="2126544" cy="86409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anose="02020603050405020304" pitchFamily="18" charset="0"/>
                <a:cs typeface="Times New Roman" panose="02020603050405020304" pitchFamily="18" charset="0"/>
              </a:rPr>
              <a:t>chơi</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chữ</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9" name="Rounded Rectangle 8"/>
          <p:cNvSpPr/>
          <p:nvPr/>
        </p:nvSpPr>
        <p:spPr>
          <a:xfrm>
            <a:off x="8451677" y="399131"/>
            <a:ext cx="4078479" cy="86409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anose="02020603050405020304" pitchFamily="18" charset="0"/>
                <a:cs typeface="Times New Roman" panose="02020603050405020304" pitchFamily="18" charset="0"/>
              </a:rPr>
              <a:t>sử</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dụng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khẩu</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ngữ</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10" name="Rounded Rectangle 9"/>
          <p:cNvSpPr/>
          <p:nvPr/>
        </p:nvSpPr>
        <p:spPr>
          <a:xfrm>
            <a:off x="10823078" y="1709529"/>
            <a:ext cx="2750343" cy="86409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anose="02020603050405020304" pitchFamily="18" charset="0"/>
                <a:cs typeface="Times New Roman" panose="02020603050405020304" pitchFamily="18" charset="0"/>
              </a:rPr>
              <a:t>cường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điệu</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11" name="Rounded Rectangle 10"/>
          <p:cNvSpPr/>
          <p:nvPr/>
        </p:nvSpPr>
        <p:spPr>
          <a:xfrm>
            <a:off x="7784006" y="1709529"/>
            <a:ext cx="2724368" cy="86409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chemeClr val="tx1"/>
                </a:solidFill>
                <a:latin typeface="Times New Roman" panose="02020603050405020304" pitchFamily="18" charset="0"/>
                <a:cs typeface="Times New Roman" panose="02020603050405020304" pitchFamily="18" charset="0"/>
              </a:rPr>
              <a:t>tương</a:t>
            </a:r>
            <a:r>
              <a:rPr lang="en-US" sz="3600" b="1" dirty="0">
                <a:solidFill>
                  <a:schemeClr val="tx1"/>
                </a:solidFill>
                <a:latin typeface="Times New Roman" panose="02020603050405020304" pitchFamily="18" charset="0"/>
                <a:cs typeface="Times New Roman" panose="02020603050405020304" pitchFamily="18" charset="0"/>
              </a:rPr>
              <a:t> </a:t>
            </a:r>
            <a:r>
              <a:rPr lang="en-US" sz="3600" b="1" dirty="0" err="1">
                <a:solidFill>
                  <a:schemeClr val="tx1"/>
                </a:solidFill>
                <a:latin typeface="Times New Roman" panose="02020603050405020304" pitchFamily="18" charset="0"/>
                <a:cs typeface="Times New Roman" panose="02020603050405020304" pitchFamily="18" charset="0"/>
              </a:rPr>
              <a:t>phản</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53382FB2-4C28-933E-643B-44D0B4D0F138}"/>
              </a:ext>
            </a:extLst>
          </p:cNvPr>
          <p:cNvSpPr txBox="1"/>
          <p:nvPr/>
        </p:nvSpPr>
        <p:spPr>
          <a:xfrm>
            <a:off x="517352" y="2870186"/>
            <a:ext cx="16927397" cy="7294305"/>
          </a:xfrm>
          <a:prstGeom prst="rect">
            <a:avLst/>
          </a:prstGeom>
          <a:noFill/>
        </p:spPr>
        <p:txBody>
          <a:bodyPr wrap="square">
            <a:spAutoFit/>
          </a:bodyPr>
          <a:lstStyle/>
          <a:p>
            <a:pPr algn="just"/>
            <a:r>
              <a:rPr lang="en-US" sz="35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Khái</a:t>
            </a:r>
            <a:r>
              <a:rPr lang="en-US" sz="35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niệm</a:t>
            </a:r>
            <a:r>
              <a:rPr lang="en-US" sz="35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trào</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phúng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một</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của</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sáng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tác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văn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học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gắn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liền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với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các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mang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ý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nghĩa</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xã</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hội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sự</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phê</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phán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nhẹ</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nhàng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dùng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lời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lẽ</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sắc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sảo</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thâm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thuý</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để</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phê</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phán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vạch</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trần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tượng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tiếng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cười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phủ</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định</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thường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dùng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để</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chỉ</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trích</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phản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gay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gắt</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tượng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trào</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phúng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p>
          <a:p>
            <a:pPr algn="just"/>
            <a:r>
              <a:rPr lang="en-US" sz="35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Phân</a:t>
            </a:r>
            <a:r>
              <a:rPr lang="en-US" sz="35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loại</a:t>
            </a:r>
            <a:r>
              <a:rPr lang="en-US" sz="35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p>
          <a:p>
            <a:pPr algn="just"/>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vận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dụng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các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hiện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tượng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đồng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âm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trái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nghĩa</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đa</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nghĩa</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từ</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láy</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trong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để</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tạ</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nên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ý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nghĩa</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bất</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ngờ</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bật</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ra</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tiếng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cười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p>
          <a:p>
            <a:pPr algn="just"/>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ngôn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ngữ</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đời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thường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một</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cách</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hài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hước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cũng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thủ</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pháp</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căn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bản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tạo</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nên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tiếng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cười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trong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trào</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phúng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p>
          <a:p>
            <a:pPr algn="just"/>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nói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quá</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phóng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đại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nhân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lên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gấp</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nhiều</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lần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tính</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chất</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mức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độ</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nhằm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nổi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bật</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tính</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chất</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hài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hước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của</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tượng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p>
          <a:p>
            <a:pPr algn="just"/>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sử</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dụng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các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từ</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ngữ</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hình</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ảnh</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trái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ngược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nhau</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tạo</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nên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sự</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lập</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nhằm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khắc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hoạ</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tô</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đậm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đặc</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điểm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của</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tượng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và</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châm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biếm</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phê</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phán</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đả</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kích</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đối</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35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tượng</a:t>
            </a:r>
            <a:r>
              <a:rPr lang="en-US" sz="35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p>
        </p:txBody>
      </p:sp>
      <p:sp>
        <p:nvSpPr>
          <p:cNvPr id="14" name="Freeform 4">
            <a:extLst>
              <a:ext uri="{FF2B5EF4-FFF2-40B4-BE49-F238E27FC236}">
                <a16:creationId xmlns:a16="http://schemas.microsoft.com/office/drawing/2014/main" id="{42698AE5-5B3E-D93E-6844-6F094FED23A1}"/>
              </a:ext>
            </a:extLst>
          </p:cNvPr>
          <p:cNvSpPr/>
          <p:nvPr/>
        </p:nvSpPr>
        <p:spPr>
          <a:xfrm>
            <a:off x="4057393" y="647221"/>
            <a:ext cx="1322825" cy="1131015"/>
          </a:xfrm>
          <a:custGeom>
            <a:avLst/>
            <a:gdLst/>
            <a:ahLst/>
            <a:cxnLst/>
            <a:rect l="l" t="t" r="r" b="b"/>
            <a:pathLst>
              <a:path w="9625263" h="8229600">
                <a:moveTo>
                  <a:pt x="0" y="0"/>
                </a:moveTo>
                <a:lnTo>
                  <a:pt x="9625263" y="0"/>
                </a:lnTo>
                <a:lnTo>
                  <a:pt x="9625263" y="8229600"/>
                </a:lnTo>
                <a:lnTo>
                  <a:pt x="0" y="8229600"/>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731301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1.80556E-6 9.87654E-7 L -0.35512 0.08642 " pathEditMode="relative" rAng="0" ptsTypes="AA">
                                      <p:cBhvr>
                                        <p:cTn id="6" dur="2000" fill="hold"/>
                                        <p:tgtEl>
                                          <p:spTgt spid="3"/>
                                        </p:tgtEl>
                                        <p:attrNameLst>
                                          <p:attrName>ppt_x</p:attrName>
                                          <p:attrName>ppt_y</p:attrName>
                                        </p:attrNameLst>
                                      </p:cBhvr>
                                      <p:rCtr x="-17760" y="4321"/>
                                    </p:animMotion>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0" nodeType="clickEffect">
                                  <p:stCondLst>
                                    <p:cond delay="0"/>
                                  </p:stCondLst>
                                  <p:childTnLst>
                                    <p:animMotion origin="layout" path="M -2.63889E-6 -1.23457E-7 L 0.01085 0.14506 " pathEditMode="relative" rAng="0" ptsTypes="AA">
                                      <p:cBhvr>
                                        <p:cTn id="10" dur="2000" fill="hold"/>
                                        <p:tgtEl>
                                          <p:spTgt spid="4"/>
                                        </p:tgtEl>
                                        <p:attrNameLst>
                                          <p:attrName>ppt_x</p:attrName>
                                          <p:attrName>ppt_y</p:attrName>
                                        </p:attrNameLst>
                                      </p:cBhvr>
                                      <p:rCtr x="538" y="7253"/>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grpId="0" nodeType="clickEffect">
                                  <p:stCondLst>
                                    <p:cond delay="0"/>
                                  </p:stCondLst>
                                  <p:childTnLst>
                                    <p:animMotion origin="layout" path="M -4.02778E-6 0.00509 L -0.31085 0.28426 " pathEditMode="relative" rAng="0" ptsTypes="AA">
                                      <p:cBhvr>
                                        <p:cTn id="14" dur="2000" fill="hold"/>
                                        <p:tgtEl>
                                          <p:spTgt spid="5"/>
                                        </p:tgtEl>
                                        <p:attrNameLst>
                                          <p:attrName>ppt_x</p:attrName>
                                          <p:attrName>ppt_y</p:attrName>
                                        </p:attrNameLst>
                                      </p:cBhvr>
                                      <p:rCtr x="-15547" y="13951"/>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grpId="0" nodeType="clickEffect">
                                  <p:stCondLst>
                                    <p:cond delay="0"/>
                                  </p:stCondLst>
                                  <p:childTnLst>
                                    <p:animMotion origin="layout" path="M -2.36111E-6 -3.95062E-6 L -0.29731 0.33133 " pathEditMode="relative" rAng="0" ptsTypes="AA">
                                      <p:cBhvr>
                                        <p:cTn id="18" dur="2000" fill="hold"/>
                                        <p:tgtEl>
                                          <p:spTgt spid="6"/>
                                        </p:tgtEl>
                                        <p:attrNameLst>
                                          <p:attrName>ppt_x</p:attrName>
                                          <p:attrName>ppt_y</p:attrName>
                                        </p:attrNameLst>
                                      </p:cBhvr>
                                      <p:rCtr x="-14870" y="16559"/>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grpId="0" nodeType="clickEffect">
                                  <p:stCondLst>
                                    <p:cond delay="0"/>
                                  </p:stCondLst>
                                  <p:childTnLst>
                                    <p:animMotion origin="layout" path="M -8.33333E-7 3.95062E-6 L 0.48698 0.19969 " pathEditMode="relative" rAng="0" ptsTypes="AA">
                                      <p:cBhvr>
                                        <p:cTn id="22" dur="2000" fill="hold"/>
                                        <p:tgtEl>
                                          <p:spTgt spid="7"/>
                                        </p:tgtEl>
                                        <p:attrNameLst>
                                          <p:attrName>ppt_x</p:attrName>
                                          <p:attrName>ppt_y</p:attrName>
                                        </p:attrNameLst>
                                      </p:cBhvr>
                                      <p:rCtr x="24349" y="9985"/>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grpId="0" nodeType="clickEffect">
                                  <p:stCondLst>
                                    <p:cond delay="0"/>
                                  </p:stCondLst>
                                  <p:childTnLst>
                                    <p:animMotion origin="layout" path="M 1.94444E-6 1.23457E-7 L -0.66129 0.48596 " pathEditMode="relative" rAng="0" ptsTypes="AA">
                                      <p:cBhvr>
                                        <p:cTn id="26" dur="2000" fill="hold"/>
                                        <p:tgtEl>
                                          <p:spTgt spid="8"/>
                                        </p:tgtEl>
                                        <p:attrNameLst>
                                          <p:attrName>ppt_x</p:attrName>
                                          <p:attrName>ppt_y</p:attrName>
                                        </p:attrNameLst>
                                      </p:cBhvr>
                                      <p:rCtr x="-33064" y="24290"/>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grpId="0" nodeType="clickEffect">
                                  <p:stCondLst>
                                    <p:cond delay="0"/>
                                  </p:stCondLst>
                                  <p:childTnLst>
                                    <p:animMotion origin="layout" path="M -1.11111E-6 1.23457E-7 L -0.42361 0.58225 " pathEditMode="relative" rAng="0" ptsTypes="AA">
                                      <p:cBhvr>
                                        <p:cTn id="30" dur="2000" fill="hold"/>
                                        <p:tgtEl>
                                          <p:spTgt spid="9"/>
                                        </p:tgtEl>
                                        <p:attrNameLst>
                                          <p:attrName>ppt_x</p:attrName>
                                          <p:attrName>ppt_y</p:attrName>
                                        </p:attrNameLst>
                                      </p:cBhvr>
                                      <p:rCtr x="-21181" y="29105"/>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grpId="0" nodeType="clickEffect">
                                  <p:stCondLst>
                                    <p:cond delay="0"/>
                                  </p:stCondLst>
                                  <p:childTnLst>
                                    <p:animMotion origin="layout" path="M -3.88889E-6 9.87654E-7 L -0.55868 0.55849 " pathEditMode="relative" rAng="0" ptsTypes="AA">
                                      <p:cBhvr>
                                        <p:cTn id="34" dur="2000" fill="hold"/>
                                        <p:tgtEl>
                                          <p:spTgt spid="10"/>
                                        </p:tgtEl>
                                        <p:attrNameLst>
                                          <p:attrName>ppt_x</p:attrName>
                                          <p:attrName>ppt_y</p:attrName>
                                        </p:attrNameLst>
                                      </p:cBhvr>
                                      <p:rCtr x="-27934" y="27917"/>
                                    </p:animMotion>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grpId="0" nodeType="clickEffect">
                                  <p:stCondLst>
                                    <p:cond delay="0"/>
                                  </p:stCondLst>
                                  <p:childTnLst>
                                    <p:animMotion origin="layout" path="M 3.19444E-6 9.87654E-7 L -0.38759 0.6696 " pathEditMode="relative" rAng="0" ptsTypes="AA">
                                      <p:cBhvr>
                                        <p:cTn id="38" dur="2000" fill="hold"/>
                                        <p:tgtEl>
                                          <p:spTgt spid="11"/>
                                        </p:tgtEl>
                                        <p:attrNameLst>
                                          <p:attrName>ppt_x</p:attrName>
                                          <p:attrName>ppt_y</p:attrName>
                                        </p:attrNameLst>
                                      </p:cBhvr>
                                      <p:rCtr x="-19384" y="334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7.2 Miền Cổ Tích - Sự Tích Trầu Cau">
            <a:hlinkClick r:id="" action="ppaction://media"/>
            <a:extLst>
              <a:ext uri="{FF2B5EF4-FFF2-40B4-BE49-F238E27FC236}">
                <a16:creationId xmlns:a16="http://schemas.microsoft.com/office/drawing/2014/main" id="{03035CAA-96FC-442E-0BEE-FB5BEEE2503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8600" y="266700"/>
            <a:ext cx="17678400" cy="9906000"/>
          </a:xfrm>
          <a:prstGeom prst="rect">
            <a:avLst/>
          </a:prstGeom>
        </p:spPr>
      </p:pic>
    </p:spTree>
    <p:extLst>
      <p:ext uri="{BB962C8B-B14F-4D97-AF65-F5344CB8AC3E}">
        <p14:creationId xmlns:p14="http://schemas.microsoft.com/office/powerpoint/2010/main" val="3989466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90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206" name="Rectangle 8205">
            <a:extLst>
              <a:ext uri="{FF2B5EF4-FFF2-40B4-BE49-F238E27FC236}">
                <a16:creationId xmlns:a16="http://schemas.microsoft.com/office/drawing/2014/main" id="{7B4F6806-5898-4FE8-B610-A058C8B847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CC0A7DC-379A-108D-D4C7-C10ED8DBBBD8}"/>
              </a:ext>
            </a:extLst>
          </p:cNvPr>
          <p:cNvPicPr>
            <a:picLocks noChangeAspect="1"/>
          </p:cNvPicPr>
          <p:nvPr/>
        </p:nvPicPr>
        <p:blipFill rotWithShape="1">
          <a:blip r:embed="rId3"/>
          <a:srcRect l="-2144" t="-820" r="41861" b="818"/>
          <a:stretch/>
        </p:blipFill>
        <p:spPr>
          <a:xfrm>
            <a:off x="6610267" y="6"/>
            <a:ext cx="6151932" cy="5128195"/>
          </a:xfrm>
          <a:custGeom>
            <a:avLst/>
            <a:gdLst/>
            <a:ahLst/>
            <a:cxnLst/>
            <a:rect l="l" t="t" r="r" b="b"/>
            <a:pathLst>
              <a:path w="4101288" h="3418797">
                <a:moveTo>
                  <a:pt x="989912" y="0"/>
                </a:moveTo>
                <a:lnTo>
                  <a:pt x="3844502" y="0"/>
                </a:lnTo>
                <a:lnTo>
                  <a:pt x="3760850" y="25406"/>
                </a:lnTo>
                <a:cubicBezTo>
                  <a:pt x="3711615" y="43967"/>
                  <a:pt x="3663870" y="67007"/>
                  <a:pt x="3618425" y="98254"/>
                </a:cubicBezTo>
                <a:cubicBezTo>
                  <a:pt x="3626136" y="110145"/>
                  <a:pt x="3665355" y="144049"/>
                  <a:pt x="3649272" y="146579"/>
                </a:cubicBezTo>
                <a:cubicBezTo>
                  <a:pt x="3604102" y="153917"/>
                  <a:pt x="3564000" y="178711"/>
                  <a:pt x="3522797" y="199205"/>
                </a:cubicBezTo>
                <a:cubicBezTo>
                  <a:pt x="3504948" y="208060"/>
                  <a:pt x="3483356" y="219700"/>
                  <a:pt x="3491728" y="251325"/>
                </a:cubicBezTo>
                <a:cubicBezTo>
                  <a:pt x="3506932" y="260181"/>
                  <a:pt x="3518169" y="247783"/>
                  <a:pt x="3530727" y="246772"/>
                </a:cubicBezTo>
                <a:cubicBezTo>
                  <a:pt x="3543507" y="245761"/>
                  <a:pt x="3572153" y="252336"/>
                  <a:pt x="3564219" y="256638"/>
                </a:cubicBezTo>
                <a:cubicBezTo>
                  <a:pt x="3528083" y="276121"/>
                  <a:pt x="3593085" y="322928"/>
                  <a:pt x="3550339" y="322928"/>
                </a:cubicBezTo>
                <a:cubicBezTo>
                  <a:pt x="3478728" y="323181"/>
                  <a:pt x="3440609" y="406169"/>
                  <a:pt x="3371643" y="408447"/>
                </a:cubicBezTo>
                <a:cubicBezTo>
                  <a:pt x="3360627" y="408698"/>
                  <a:pt x="3355338" y="423373"/>
                  <a:pt x="3355558" y="436278"/>
                </a:cubicBezTo>
                <a:cubicBezTo>
                  <a:pt x="3355558" y="451712"/>
                  <a:pt x="3365694" y="454494"/>
                  <a:pt x="3376931" y="456013"/>
                </a:cubicBezTo>
                <a:cubicBezTo>
                  <a:pt x="3394118" y="458289"/>
                  <a:pt x="3411965" y="436278"/>
                  <a:pt x="3434660" y="466133"/>
                </a:cubicBezTo>
                <a:cubicBezTo>
                  <a:pt x="3393898" y="483590"/>
                  <a:pt x="3353135" y="501049"/>
                  <a:pt x="3353797" y="561013"/>
                </a:cubicBezTo>
                <a:cubicBezTo>
                  <a:pt x="3354015" y="577205"/>
                  <a:pt x="3337050" y="583277"/>
                  <a:pt x="3324270" y="587325"/>
                </a:cubicBezTo>
                <a:cubicBezTo>
                  <a:pt x="3303117" y="593904"/>
                  <a:pt x="3285272" y="605543"/>
                  <a:pt x="3273812" y="628061"/>
                </a:cubicBezTo>
                <a:cubicBezTo>
                  <a:pt x="3274033" y="632362"/>
                  <a:pt x="3274254" y="636917"/>
                  <a:pt x="3272930" y="640459"/>
                </a:cubicBezTo>
                <a:cubicBezTo>
                  <a:pt x="3276676" y="694855"/>
                  <a:pt x="3307523" y="693336"/>
                  <a:pt x="3341676" y="684230"/>
                </a:cubicBezTo>
                <a:cubicBezTo>
                  <a:pt x="3382439" y="673096"/>
                  <a:pt x="3422762" y="652855"/>
                  <a:pt x="3465728" y="672338"/>
                </a:cubicBezTo>
                <a:cubicBezTo>
                  <a:pt x="3405133" y="698397"/>
                  <a:pt x="3339253" y="700422"/>
                  <a:pt x="3282405" y="737615"/>
                </a:cubicBezTo>
                <a:cubicBezTo>
                  <a:pt x="3490406" y="744447"/>
                  <a:pt x="3674169" y="627048"/>
                  <a:pt x="3875781" y="582013"/>
                </a:cubicBezTo>
                <a:cubicBezTo>
                  <a:pt x="3868951" y="612120"/>
                  <a:pt x="3852646" y="618193"/>
                  <a:pt x="3837883" y="622747"/>
                </a:cubicBezTo>
                <a:cubicBezTo>
                  <a:pt x="3763408" y="645519"/>
                  <a:pt x="3698188" y="690809"/>
                  <a:pt x="3630322" y="730023"/>
                </a:cubicBezTo>
                <a:cubicBezTo>
                  <a:pt x="3602340" y="746216"/>
                  <a:pt x="3582066" y="762411"/>
                  <a:pt x="3571492" y="797327"/>
                </a:cubicBezTo>
                <a:cubicBezTo>
                  <a:pt x="3562015" y="828953"/>
                  <a:pt x="3543728" y="843628"/>
                  <a:pt x="3509797" y="834518"/>
                </a:cubicBezTo>
                <a:cubicBezTo>
                  <a:pt x="3482254" y="826927"/>
                  <a:pt x="3452068" y="830975"/>
                  <a:pt x="3423203" y="833760"/>
                </a:cubicBezTo>
                <a:cubicBezTo>
                  <a:pt x="3389931" y="836796"/>
                  <a:pt x="3352693" y="872470"/>
                  <a:pt x="3361728" y="890941"/>
                </a:cubicBezTo>
                <a:cubicBezTo>
                  <a:pt x="3377151" y="922314"/>
                  <a:pt x="3402931" y="906627"/>
                  <a:pt x="3425847" y="903084"/>
                </a:cubicBezTo>
                <a:cubicBezTo>
                  <a:pt x="3451848" y="898784"/>
                  <a:pt x="3500100" y="889927"/>
                  <a:pt x="3500982" y="893723"/>
                </a:cubicBezTo>
                <a:cubicBezTo>
                  <a:pt x="3517950" y="972410"/>
                  <a:pt x="3637374" y="903845"/>
                  <a:pt x="3663154" y="896758"/>
                </a:cubicBezTo>
                <a:cubicBezTo>
                  <a:pt x="3695322" y="887904"/>
                  <a:pt x="3725509" y="904097"/>
                  <a:pt x="3756136" y="907891"/>
                </a:cubicBezTo>
                <a:cubicBezTo>
                  <a:pt x="3783459" y="911433"/>
                  <a:pt x="3937918" y="922314"/>
                  <a:pt x="3969866" y="888915"/>
                </a:cubicBezTo>
                <a:cubicBezTo>
                  <a:pt x="3974273" y="914976"/>
                  <a:pt x="3965020" y="925602"/>
                  <a:pt x="3957306" y="937494"/>
                </a:cubicBezTo>
                <a:cubicBezTo>
                  <a:pt x="3946511" y="954445"/>
                  <a:pt x="3944747" y="966337"/>
                  <a:pt x="3965239" y="979747"/>
                </a:cubicBezTo>
                <a:cubicBezTo>
                  <a:pt x="4023630" y="1018206"/>
                  <a:pt x="4022747" y="1019470"/>
                  <a:pt x="3968324" y="1071591"/>
                </a:cubicBezTo>
                <a:cubicBezTo>
                  <a:pt x="3965678" y="1073867"/>
                  <a:pt x="3966782" y="1081459"/>
                  <a:pt x="3966341" y="1086519"/>
                </a:cubicBezTo>
                <a:cubicBezTo>
                  <a:pt x="3980663" y="1094615"/>
                  <a:pt x="3997409" y="1074373"/>
                  <a:pt x="4014153" y="1096133"/>
                </a:cubicBezTo>
                <a:cubicBezTo>
                  <a:pt x="3941222" y="1191771"/>
                  <a:pt x="3829950" y="1215299"/>
                  <a:pt x="3729254" y="1287157"/>
                </a:cubicBezTo>
                <a:cubicBezTo>
                  <a:pt x="3810780" y="1310939"/>
                  <a:pt x="3859696" y="1227952"/>
                  <a:pt x="3919628" y="1238578"/>
                </a:cubicBezTo>
                <a:cubicBezTo>
                  <a:pt x="3949596" y="1264639"/>
                  <a:pt x="3860577" y="1306386"/>
                  <a:pt x="3945409" y="1318784"/>
                </a:cubicBezTo>
                <a:cubicBezTo>
                  <a:pt x="3908610" y="1341555"/>
                  <a:pt x="3881289" y="1363817"/>
                  <a:pt x="3855951" y="1390133"/>
                </a:cubicBezTo>
                <a:cubicBezTo>
                  <a:pt x="3810780" y="1437192"/>
                  <a:pt x="3801967" y="1468060"/>
                  <a:pt x="3822900" y="1531314"/>
                </a:cubicBezTo>
                <a:cubicBezTo>
                  <a:pt x="3836562" y="1572808"/>
                  <a:pt x="3856611" y="1611013"/>
                  <a:pt x="3838986" y="1660349"/>
                </a:cubicBezTo>
                <a:cubicBezTo>
                  <a:pt x="3826646" y="1694254"/>
                  <a:pt x="3831494" y="1716517"/>
                  <a:pt x="3877323" y="1701337"/>
                </a:cubicBezTo>
                <a:cubicBezTo>
                  <a:pt x="3926679" y="1685144"/>
                  <a:pt x="3945187" y="1715505"/>
                  <a:pt x="3932849" y="1774963"/>
                </a:cubicBezTo>
                <a:cubicBezTo>
                  <a:pt x="3924917" y="1813169"/>
                  <a:pt x="3933291" y="1824806"/>
                  <a:pt x="3967221" y="1820505"/>
                </a:cubicBezTo>
                <a:cubicBezTo>
                  <a:pt x="4004680" y="1815698"/>
                  <a:pt x="4040375" y="1790649"/>
                  <a:pt x="4086646" y="1802795"/>
                </a:cubicBezTo>
                <a:cubicBezTo>
                  <a:pt x="4049631" y="1872120"/>
                  <a:pt x="3970527" y="1852385"/>
                  <a:pt x="3927340" y="1918423"/>
                </a:cubicBezTo>
                <a:cubicBezTo>
                  <a:pt x="3978900" y="1918674"/>
                  <a:pt x="4018341" y="1918423"/>
                  <a:pt x="4056460" y="1903999"/>
                </a:cubicBezTo>
                <a:cubicBezTo>
                  <a:pt x="4072325" y="1898179"/>
                  <a:pt x="4089732" y="1892109"/>
                  <a:pt x="4098545" y="1912096"/>
                </a:cubicBezTo>
                <a:cubicBezTo>
                  <a:pt x="4108901" y="1936132"/>
                  <a:pt x="4087529" y="1945241"/>
                  <a:pt x="4074527" y="1949542"/>
                </a:cubicBezTo>
                <a:cubicBezTo>
                  <a:pt x="4037951" y="1961686"/>
                  <a:pt x="4009969" y="1990529"/>
                  <a:pt x="3979782" y="2013047"/>
                </a:cubicBezTo>
                <a:cubicBezTo>
                  <a:pt x="3913460" y="2062386"/>
                  <a:pt x="3840746" y="2103626"/>
                  <a:pt x="3784559" y="2185097"/>
                </a:cubicBezTo>
                <a:cubicBezTo>
                  <a:pt x="3855290" y="2164349"/>
                  <a:pt x="3907951" y="2116025"/>
                  <a:pt x="3973612" y="2106157"/>
                </a:cubicBezTo>
                <a:cubicBezTo>
                  <a:pt x="3916764" y="2180290"/>
                  <a:pt x="3843611" y="2229120"/>
                  <a:pt x="3774426" y="2283011"/>
                </a:cubicBezTo>
                <a:cubicBezTo>
                  <a:pt x="3754594" y="2298192"/>
                  <a:pt x="3734543" y="2308566"/>
                  <a:pt x="3730136" y="2341710"/>
                </a:cubicBezTo>
                <a:cubicBezTo>
                  <a:pt x="3721542" y="2405976"/>
                  <a:pt x="3695763" y="2459107"/>
                  <a:pt x="3640678" y="2487444"/>
                </a:cubicBezTo>
                <a:cubicBezTo>
                  <a:pt x="3640238" y="2487699"/>
                  <a:pt x="3643322" y="2497314"/>
                  <a:pt x="3645085" y="2503890"/>
                </a:cubicBezTo>
                <a:cubicBezTo>
                  <a:pt x="3678797" y="2505916"/>
                  <a:pt x="3705458" y="2467963"/>
                  <a:pt x="3748425" y="2480360"/>
                </a:cubicBezTo>
                <a:cubicBezTo>
                  <a:pt x="3707220" y="2531974"/>
                  <a:pt x="3672847" y="2578277"/>
                  <a:pt x="3614458" y="2602819"/>
                </a:cubicBezTo>
                <a:cubicBezTo>
                  <a:pt x="3567745" y="2622300"/>
                  <a:pt x="3510016" y="2633686"/>
                  <a:pt x="3476083" y="2696937"/>
                </a:cubicBezTo>
                <a:cubicBezTo>
                  <a:pt x="3515524" y="2709337"/>
                  <a:pt x="3544831" y="2693651"/>
                  <a:pt x="3574357" y="2682517"/>
                </a:cubicBezTo>
                <a:cubicBezTo>
                  <a:pt x="3619525" y="2665312"/>
                  <a:pt x="3664255" y="2645832"/>
                  <a:pt x="3709425" y="2628625"/>
                </a:cubicBezTo>
                <a:cubicBezTo>
                  <a:pt x="3726611" y="2622047"/>
                  <a:pt x="3745340" y="2617491"/>
                  <a:pt x="3756357" y="2648866"/>
                </a:cubicBezTo>
                <a:cubicBezTo>
                  <a:pt x="3698847" y="2655446"/>
                  <a:pt x="3664475" y="2697951"/>
                  <a:pt x="3628340" y="2737926"/>
                </a:cubicBezTo>
                <a:cubicBezTo>
                  <a:pt x="3608067" y="2760445"/>
                  <a:pt x="3591541" y="2790554"/>
                  <a:pt x="3554967" y="2779169"/>
                </a:cubicBezTo>
                <a:cubicBezTo>
                  <a:pt x="3535796" y="2773097"/>
                  <a:pt x="3523678" y="2790046"/>
                  <a:pt x="3525662" y="2810794"/>
                </a:cubicBezTo>
                <a:cubicBezTo>
                  <a:pt x="3532932" y="2883915"/>
                  <a:pt x="3488203" y="2909469"/>
                  <a:pt x="3441932" y="2923637"/>
                </a:cubicBezTo>
                <a:cubicBezTo>
                  <a:pt x="3354236" y="2950204"/>
                  <a:pt x="3281303" y="3012697"/>
                  <a:pt x="3196032" y="3046854"/>
                </a:cubicBezTo>
                <a:cubicBezTo>
                  <a:pt x="3113184" y="3079999"/>
                  <a:pt x="3049065" y="3158685"/>
                  <a:pt x="2965998" y="3199927"/>
                </a:cubicBezTo>
                <a:cubicBezTo>
                  <a:pt x="2905843" y="3229783"/>
                  <a:pt x="2848335" y="3268239"/>
                  <a:pt x="2786418" y="3295311"/>
                </a:cubicBezTo>
                <a:cubicBezTo>
                  <a:pt x="2639894" y="3359324"/>
                  <a:pt x="2490503" y="3410685"/>
                  <a:pt x="2332519" y="3418022"/>
                </a:cubicBezTo>
                <a:cubicBezTo>
                  <a:pt x="2202077" y="3423842"/>
                  <a:pt x="1070633" y="3418277"/>
                  <a:pt x="611003" y="2585615"/>
                </a:cubicBezTo>
                <a:cubicBezTo>
                  <a:pt x="602189" y="2581565"/>
                  <a:pt x="592275" y="2570939"/>
                  <a:pt x="589190" y="2560818"/>
                </a:cubicBezTo>
                <a:cubicBezTo>
                  <a:pt x="574427" y="2513505"/>
                  <a:pt x="538291" y="2493011"/>
                  <a:pt x="505681" y="2467457"/>
                </a:cubicBezTo>
                <a:cubicBezTo>
                  <a:pt x="477036" y="2444939"/>
                  <a:pt x="446628" y="2421409"/>
                  <a:pt x="434730" y="2383456"/>
                </a:cubicBezTo>
                <a:cubicBezTo>
                  <a:pt x="419086" y="2332854"/>
                  <a:pt x="463594" y="2374348"/>
                  <a:pt x="471748" y="2355119"/>
                </a:cubicBezTo>
                <a:cubicBezTo>
                  <a:pt x="454782" y="2328807"/>
                  <a:pt x="428560" y="2304770"/>
                  <a:pt x="421730" y="2274915"/>
                </a:cubicBezTo>
                <a:cubicBezTo>
                  <a:pt x="396833" y="2167131"/>
                  <a:pt x="343069" y="2088698"/>
                  <a:pt x="262645" y="2027722"/>
                </a:cubicBezTo>
                <a:cubicBezTo>
                  <a:pt x="239509" y="2010264"/>
                  <a:pt x="224307" y="1978384"/>
                  <a:pt x="192799" y="1973326"/>
                </a:cubicBezTo>
                <a:cubicBezTo>
                  <a:pt x="122730" y="1962193"/>
                  <a:pt x="144764" y="1875156"/>
                  <a:pt x="107746" y="1836446"/>
                </a:cubicBezTo>
                <a:cubicBezTo>
                  <a:pt x="100695" y="1829107"/>
                  <a:pt x="94306" y="1814687"/>
                  <a:pt x="95627" y="1804821"/>
                </a:cubicBezTo>
                <a:cubicBezTo>
                  <a:pt x="97609" y="1790649"/>
                  <a:pt x="105983" y="1777240"/>
                  <a:pt x="113034" y="1764589"/>
                </a:cubicBezTo>
                <a:cubicBezTo>
                  <a:pt x="120306" y="1751939"/>
                  <a:pt x="131322" y="1740806"/>
                  <a:pt x="126034" y="1724108"/>
                </a:cubicBezTo>
                <a:cubicBezTo>
                  <a:pt x="123833" y="1717277"/>
                  <a:pt x="125373" y="1693494"/>
                  <a:pt x="109068" y="1712215"/>
                </a:cubicBezTo>
                <a:cubicBezTo>
                  <a:pt x="64340" y="1763578"/>
                  <a:pt x="38339" y="1715001"/>
                  <a:pt x="0" y="1691723"/>
                </a:cubicBezTo>
                <a:cubicBezTo>
                  <a:pt x="30848" y="1667686"/>
                  <a:pt x="58610" y="1650735"/>
                  <a:pt x="63238" y="1614808"/>
                </a:cubicBezTo>
                <a:cubicBezTo>
                  <a:pt x="72712" y="1540674"/>
                  <a:pt x="113253" y="1506772"/>
                  <a:pt x="174729" y="1500192"/>
                </a:cubicBezTo>
                <a:cubicBezTo>
                  <a:pt x="152034" y="1428591"/>
                  <a:pt x="152034" y="1428591"/>
                  <a:pt x="225408" y="1418722"/>
                </a:cubicBezTo>
                <a:cubicBezTo>
                  <a:pt x="197204" y="1373181"/>
                  <a:pt x="197204" y="1361542"/>
                  <a:pt x="231358" y="1345855"/>
                </a:cubicBezTo>
                <a:cubicBezTo>
                  <a:pt x="264188" y="1330927"/>
                  <a:pt x="300543" y="1325867"/>
                  <a:pt x="330952" y="1302844"/>
                </a:cubicBezTo>
                <a:cubicBezTo>
                  <a:pt x="302967" y="1244651"/>
                  <a:pt x="295035" y="1177097"/>
                  <a:pt x="237307" y="1148758"/>
                </a:cubicBezTo>
                <a:cubicBezTo>
                  <a:pt x="228273" y="1144458"/>
                  <a:pt x="222103" y="1127000"/>
                  <a:pt x="227831" y="1116880"/>
                </a:cubicBezTo>
                <a:cubicBezTo>
                  <a:pt x="248764" y="1080194"/>
                  <a:pt x="218798" y="1010614"/>
                  <a:pt x="284017" y="1002772"/>
                </a:cubicBezTo>
                <a:cubicBezTo>
                  <a:pt x="292171" y="1002013"/>
                  <a:pt x="299663" y="994421"/>
                  <a:pt x="293273" y="984554"/>
                </a:cubicBezTo>
                <a:cubicBezTo>
                  <a:pt x="271238" y="950145"/>
                  <a:pt x="297900" y="952421"/>
                  <a:pt x="313983" y="948120"/>
                </a:cubicBezTo>
                <a:cubicBezTo>
                  <a:pt x="333375" y="942809"/>
                  <a:pt x="355409" y="957988"/>
                  <a:pt x="373477" y="939265"/>
                </a:cubicBezTo>
                <a:cubicBezTo>
                  <a:pt x="369289" y="919530"/>
                  <a:pt x="353646" y="919783"/>
                  <a:pt x="342629" y="913458"/>
                </a:cubicBezTo>
                <a:cubicBezTo>
                  <a:pt x="310460" y="895240"/>
                  <a:pt x="284238" y="873483"/>
                  <a:pt x="282695" y="826169"/>
                </a:cubicBezTo>
                <a:cubicBezTo>
                  <a:pt x="281595" y="787964"/>
                  <a:pt x="278069" y="754314"/>
                  <a:pt x="322578" y="742675"/>
                </a:cubicBezTo>
                <a:cubicBezTo>
                  <a:pt x="341086" y="737866"/>
                  <a:pt x="335797" y="710289"/>
                  <a:pt x="325221" y="696626"/>
                </a:cubicBezTo>
                <a:cubicBezTo>
                  <a:pt x="306272" y="672338"/>
                  <a:pt x="290629" y="639953"/>
                  <a:pt x="258017" y="637675"/>
                </a:cubicBezTo>
                <a:cubicBezTo>
                  <a:pt x="238187" y="636158"/>
                  <a:pt x="222983" y="626035"/>
                  <a:pt x="207340" y="614398"/>
                </a:cubicBezTo>
                <a:cubicBezTo>
                  <a:pt x="196103" y="606047"/>
                  <a:pt x="182662" y="598964"/>
                  <a:pt x="183983" y="581001"/>
                </a:cubicBezTo>
                <a:cubicBezTo>
                  <a:pt x="185306" y="563795"/>
                  <a:pt x="198305" y="556711"/>
                  <a:pt x="211526" y="553169"/>
                </a:cubicBezTo>
                <a:cubicBezTo>
                  <a:pt x="255595" y="541784"/>
                  <a:pt x="297017" y="525085"/>
                  <a:pt x="333816" y="486880"/>
                </a:cubicBezTo>
                <a:cubicBezTo>
                  <a:pt x="309357" y="466639"/>
                  <a:pt x="286001" y="451964"/>
                  <a:pt x="267934" y="431469"/>
                </a:cubicBezTo>
                <a:cubicBezTo>
                  <a:pt x="224307" y="381881"/>
                  <a:pt x="593817" y="225772"/>
                  <a:pt x="612325" y="170108"/>
                </a:cubicBezTo>
                <a:cubicBezTo>
                  <a:pt x="618054" y="152904"/>
                  <a:pt x="637663" y="135194"/>
                  <a:pt x="653971" y="130133"/>
                </a:cubicBezTo>
                <a:cubicBezTo>
                  <a:pt x="730427" y="106350"/>
                  <a:pt x="796748" y="52963"/>
                  <a:pt x="874970" y="33228"/>
                </a:cubicBezTo>
                <a:cubicBezTo>
                  <a:pt x="911877" y="23867"/>
                  <a:pt x="948509" y="12925"/>
                  <a:pt x="986021" y="1223"/>
                </a:cubicBezTo>
                <a:close/>
              </a:path>
            </a:pathLst>
          </a:custGeom>
        </p:spPr>
      </p:pic>
      <p:pic>
        <p:nvPicPr>
          <p:cNvPr id="5" name="Picture 4">
            <a:extLst>
              <a:ext uri="{FF2B5EF4-FFF2-40B4-BE49-F238E27FC236}">
                <a16:creationId xmlns:a16="http://schemas.microsoft.com/office/drawing/2014/main" id="{005CD862-3F58-2274-80D1-FBA0D0BF38AB}"/>
              </a:ext>
            </a:extLst>
          </p:cNvPr>
          <p:cNvPicPr>
            <a:picLocks noChangeAspect="1"/>
          </p:cNvPicPr>
          <p:nvPr/>
        </p:nvPicPr>
        <p:blipFill rotWithShape="1">
          <a:blip r:embed="rId4"/>
          <a:srcRect l="27091" r="3617"/>
          <a:stretch/>
        </p:blipFill>
        <p:spPr>
          <a:xfrm>
            <a:off x="20" y="416208"/>
            <a:ext cx="6829087" cy="8919327"/>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p:spPr>
      </p:pic>
      <p:pic>
        <p:nvPicPr>
          <p:cNvPr id="8194" name="Picture 2" descr="Bài Thơ] Mời Trầu - Hồ Xuân Hương - Việt Nam Overnight">
            <a:extLst>
              <a:ext uri="{FF2B5EF4-FFF2-40B4-BE49-F238E27FC236}">
                <a16:creationId xmlns:a16="http://schemas.microsoft.com/office/drawing/2014/main" id="{A713861D-3EE2-2A82-C6AF-3B114052268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9693" r="34626" b="-1"/>
          <a:stretch/>
        </p:blipFill>
        <p:spPr bwMode="auto">
          <a:xfrm>
            <a:off x="12979611" y="-4"/>
            <a:ext cx="5308389" cy="6435272"/>
          </a:xfrm>
          <a:custGeom>
            <a:avLst/>
            <a:gdLst/>
            <a:ahLst/>
            <a:cxnLst/>
            <a:rect l="l" t="t" r="r" b="b"/>
            <a:pathLst>
              <a:path w="3538926" h="4290182">
                <a:moveTo>
                  <a:pt x="1370437" y="0"/>
                </a:moveTo>
                <a:lnTo>
                  <a:pt x="3538926" y="0"/>
                </a:lnTo>
                <a:lnTo>
                  <a:pt x="3538926" y="4256362"/>
                </a:lnTo>
                <a:lnTo>
                  <a:pt x="3455334" y="4273195"/>
                </a:lnTo>
                <a:cubicBezTo>
                  <a:pt x="3401009" y="4281478"/>
                  <a:pt x="3346052" y="4287025"/>
                  <a:pt x="3290337" y="4289244"/>
                </a:cubicBezTo>
                <a:cubicBezTo>
                  <a:pt x="3106332" y="4296285"/>
                  <a:pt x="1510274" y="4289552"/>
                  <a:pt x="861903" y="3282295"/>
                </a:cubicBezTo>
                <a:cubicBezTo>
                  <a:pt x="849470" y="3277397"/>
                  <a:pt x="835485" y="3264542"/>
                  <a:pt x="831133" y="3252299"/>
                </a:cubicBezTo>
                <a:cubicBezTo>
                  <a:pt x="810307" y="3195065"/>
                  <a:pt x="759333" y="3170274"/>
                  <a:pt x="713332" y="3139362"/>
                </a:cubicBezTo>
                <a:cubicBezTo>
                  <a:pt x="672925" y="3112122"/>
                  <a:pt x="630030" y="3083658"/>
                  <a:pt x="613246" y="3037747"/>
                </a:cubicBezTo>
                <a:cubicBezTo>
                  <a:pt x="591178" y="2976535"/>
                  <a:pt x="653963" y="3026730"/>
                  <a:pt x="665465" y="3003469"/>
                </a:cubicBezTo>
                <a:cubicBezTo>
                  <a:pt x="641532" y="2971640"/>
                  <a:pt x="604543" y="2942562"/>
                  <a:pt x="594908" y="2906447"/>
                </a:cubicBezTo>
                <a:cubicBezTo>
                  <a:pt x="559787" y="2776063"/>
                  <a:pt x="483946" y="2681183"/>
                  <a:pt x="370497" y="2607422"/>
                </a:cubicBezTo>
                <a:cubicBezTo>
                  <a:pt x="337860" y="2586304"/>
                  <a:pt x="316415" y="2547739"/>
                  <a:pt x="271969" y="2541620"/>
                </a:cubicBezTo>
                <a:cubicBezTo>
                  <a:pt x="173127" y="2528152"/>
                  <a:pt x="204209" y="2422866"/>
                  <a:pt x="151990" y="2376038"/>
                </a:cubicBezTo>
                <a:cubicBezTo>
                  <a:pt x="142044" y="2367161"/>
                  <a:pt x="133031" y="2349717"/>
                  <a:pt x="134895" y="2337782"/>
                </a:cubicBezTo>
                <a:cubicBezTo>
                  <a:pt x="137691" y="2320639"/>
                  <a:pt x="149504" y="2304419"/>
                  <a:pt x="159450" y="2289115"/>
                </a:cubicBezTo>
                <a:cubicBezTo>
                  <a:pt x="169707" y="2273813"/>
                  <a:pt x="185247" y="2260344"/>
                  <a:pt x="177788" y="2240145"/>
                </a:cubicBezTo>
                <a:cubicBezTo>
                  <a:pt x="174683" y="2231882"/>
                  <a:pt x="176855" y="2203112"/>
                  <a:pt x="153855" y="2225759"/>
                </a:cubicBezTo>
                <a:cubicBezTo>
                  <a:pt x="90759" y="2287892"/>
                  <a:pt x="54081" y="2229129"/>
                  <a:pt x="0" y="2200970"/>
                </a:cubicBezTo>
                <a:cubicBezTo>
                  <a:pt x="43514" y="2171892"/>
                  <a:pt x="82677" y="2151388"/>
                  <a:pt x="89205" y="2107927"/>
                </a:cubicBezTo>
                <a:cubicBezTo>
                  <a:pt x="102570" y="2018249"/>
                  <a:pt x="159758" y="1977237"/>
                  <a:pt x="246479" y="1969279"/>
                </a:cubicBezTo>
                <a:cubicBezTo>
                  <a:pt x="214465" y="1882663"/>
                  <a:pt x="214465" y="1882663"/>
                  <a:pt x="317968" y="1870725"/>
                </a:cubicBezTo>
                <a:cubicBezTo>
                  <a:pt x="278183" y="1815635"/>
                  <a:pt x="278183" y="1801556"/>
                  <a:pt x="326361" y="1782580"/>
                </a:cubicBezTo>
                <a:cubicBezTo>
                  <a:pt x="372673" y="1764521"/>
                  <a:pt x="423957" y="1758400"/>
                  <a:pt x="466852" y="1730550"/>
                </a:cubicBezTo>
                <a:cubicBezTo>
                  <a:pt x="427377" y="1660155"/>
                  <a:pt x="416187" y="1578436"/>
                  <a:pt x="334753" y="1544155"/>
                </a:cubicBezTo>
                <a:cubicBezTo>
                  <a:pt x="322010" y="1538952"/>
                  <a:pt x="313307" y="1517834"/>
                  <a:pt x="321386" y="1505592"/>
                </a:cubicBezTo>
                <a:cubicBezTo>
                  <a:pt x="350915" y="1461214"/>
                  <a:pt x="308644" y="1377045"/>
                  <a:pt x="400645" y="1367557"/>
                </a:cubicBezTo>
                <a:cubicBezTo>
                  <a:pt x="412147" y="1366640"/>
                  <a:pt x="422716" y="1357456"/>
                  <a:pt x="413701" y="1345520"/>
                </a:cubicBezTo>
                <a:cubicBezTo>
                  <a:pt x="382618" y="1303896"/>
                  <a:pt x="420228" y="1306649"/>
                  <a:pt x="442916" y="1301447"/>
                </a:cubicBezTo>
                <a:cubicBezTo>
                  <a:pt x="470270" y="1295021"/>
                  <a:pt x="501352" y="1313384"/>
                  <a:pt x="526840" y="1290735"/>
                </a:cubicBezTo>
                <a:cubicBezTo>
                  <a:pt x="520932" y="1266862"/>
                  <a:pt x="498866" y="1267167"/>
                  <a:pt x="483325" y="1259517"/>
                </a:cubicBezTo>
                <a:cubicBezTo>
                  <a:pt x="437945" y="1237479"/>
                  <a:pt x="400956" y="1211159"/>
                  <a:pt x="398780" y="1153924"/>
                </a:cubicBezTo>
                <a:cubicBezTo>
                  <a:pt x="397228" y="1107708"/>
                  <a:pt x="392254" y="1067003"/>
                  <a:pt x="455041" y="1052922"/>
                </a:cubicBezTo>
                <a:cubicBezTo>
                  <a:pt x="481149" y="1047106"/>
                  <a:pt x="473687" y="1013747"/>
                  <a:pt x="458768" y="997218"/>
                </a:cubicBezTo>
                <a:cubicBezTo>
                  <a:pt x="432038" y="967837"/>
                  <a:pt x="409972" y="928661"/>
                  <a:pt x="363968" y="925907"/>
                </a:cubicBezTo>
                <a:cubicBezTo>
                  <a:pt x="335995" y="924071"/>
                  <a:pt x="314548" y="911826"/>
                  <a:pt x="292481" y="897749"/>
                </a:cubicBezTo>
                <a:cubicBezTo>
                  <a:pt x="276630" y="887646"/>
                  <a:pt x="257670" y="879078"/>
                  <a:pt x="259533" y="857348"/>
                </a:cubicBezTo>
                <a:cubicBezTo>
                  <a:pt x="261399" y="836535"/>
                  <a:pt x="279736" y="827966"/>
                  <a:pt x="298387" y="823681"/>
                </a:cubicBezTo>
                <a:cubicBezTo>
                  <a:pt x="360552" y="809909"/>
                  <a:pt x="418983" y="789708"/>
                  <a:pt x="470893" y="743493"/>
                </a:cubicBezTo>
                <a:cubicBezTo>
                  <a:pt x="436390" y="719007"/>
                  <a:pt x="403444" y="701256"/>
                  <a:pt x="377957" y="676463"/>
                </a:cubicBezTo>
                <a:cubicBezTo>
                  <a:pt x="316415" y="616477"/>
                  <a:pt x="837660" y="427634"/>
                  <a:pt x="863768" y="360299"/>
                </a:cubicBezTo>
                <a:cubicBezTo>
                  <a:pt x="871849" y="339488"/>
                  <a:pt x="899511" y="318064"/>
                  <a:pt x="922515" y="311942"/>
                </a:cubicBezTo>
                <a:cubicBezTo>
                  <a:pt x="1030367" y="283171"/>
                  <a:pt x="1123922" y="218591"/>
                  <a:pt x="1234265" y="194718"/>
                </a:cubicBezTo>
                <a:cubicBezTo>
                  <a:pt x="1338390" y="172070"/>
                  <a:pt x="1440960" y="141768"/>
                  <a:pt x="1555030" y="111776"/>
                </a:cubicBezTo>
                <a:cubicBezTo>
                  <a:pt x="1520063" y="74130"/>
                  <a:pt x="1471575" y="57526"/>
                  <a:pt x="1428216" y="36752"/>
                </a:cubicBezTo>
                <a:close/>
              </a:path>
            </a:pathLst>
          </a:custGeom>
          <a:noFill/>
          <a:extLst>
            <a:ext uri="{909E8E84-426E-40DD-AFC4-6F175D3DCCD1}">
              <a14:hiddenFill xmlns:a14="http://schemas.microsoft.com/office/drawing/2010/main">
                <a:solidFill>
                  <a:srgbClr val="FFFFFF"/>
                </a:solidFill>
              </a14:hiddenFill>
            </a:ext>
          </a:extLst>
        </p:spPr>
      </p:pic>
      <p:sp>
        <p:nvSpPr>
          <p:cNvPr id="8" name="TextBox 4">
            <a:extLst>
              <a:ext uri="{FF2B5EF4-FFF2-40B4-BE49-F238E27FC236}">
                <a16:creationId xmlns:a16="http://schemas.microsoft.com/office/drawing/2014/main" id="{E2BDAC94-C2A0-C4CC-C92E-7C784B3EB418}"/>
              </a:ext>
            </a:extLst>
          </p:cNvPr>
          <p:cNvSpPr txBox="1"/>
          <p:nvPr/>
        </p:nvSpPr>
        <p:spPr>
          <a:xfrm>
            <a:off x="6324600" y="7694068"/>
            <a:ext cx="9546325" cy="932115"/>
          </a:xfrm>
          <a:prstGeom prst="rect">
            <a:avLst/>
          </a:prstGeom>
        </p:spPr>
        <p:txBody>
          <a:bodyPr wrap="square" lIns="0" tIns="0" rIns="0" bIns="0" rtlCol="0" anchor="t">
            <a:spAutoFit/>
          </a:bodyPr>
          <a:lstStyle/>
          <a:p>
            <a:pPr marL="0" lvl="0" indent="0" algn="ctr">
              <a:lnSpc>
                <a:spcPts val="5880"/>
              </a:lnSpc>
              <a:spcBef>
                <a:spcPct val="0"/>
              </a:spcBef>
            </a:pPr>
            <a:r>
              <a:rPr lang="en-US" sz="8800" spc="-186" dirty="0" err="1">
                <a:solidFill>
                  <a:srgbClr val="60311B"/>
                </a:solidFill>
                <a:latin typeface="#9Slide05 SVNKitten" pitchFamily="2" charset="0"/>
              </a:rPr>
              <a:t>Mời</a:t>
            </a:r>
            <a:r>
              <a:rPr lang="en-US" sz="8800" spc="-186" dirty="0">
                <a:solidFill>
                  <a:srgbClr val="60311B"/>
                </a:solidFill>
                <a:latin typeface="#9Slide05 SVNKitten" pitchFamily="2" charset="0"/>
              </a:rPr>
              <a:t> </a:t>
            </a:r>
            <a:r>
              <a:rPr lang="en-US" sz="8800" spc="-186" dirty="0" err="1">
                <a:solidFill>
                  <a:srgbClr val="60311B"/>
                </a:solidFill>
                <a:latin typeface="#9Slide05 SVNKitten" pitchFamily="2" charset="0"/>
              </a:rPr>
              <a:t>trầu</a:t>
            </a:r>
            <a:endParaRPr lang="en-US" sz="8800" spc="-186" dirty="0">
              <a:solidFill>
                <a:srgbClr val="60311B"/>
              </a:solidFill>
              <a:latin typeface="#9Slide05 SVNKitten" pitchFamily="2" charset="0"/>
            </a:endParaRPr>
          </a:p>
        </p:txBody>
      </p:sp>
      <p:sp>
        <p:nvSpPr>
          <p:cNvPr id="9" name="TextBox 4">
            <a:extLst>
              <a:ext uri="{FF2B5EF4-FFF2-40B4-BE49-F238E27FC236}">
                <a16:creationId xmlns:a16="http://schemas.microsoft.com/office/drawing/2014/main" id="{2C7B3E03-566D-105F-813C-D610DA072ED5}"/>
              </a:ext>
            </a:extLst>
          </p:cNvPr>
          <p:cNvSpPr txBox="1"/>
          <p:nvPr/>
        </p:nvSpPr>
        <p:spPr>
          <a:xfrm>
            <a:off x="7783105" y="8957226"/>
            <a:ext cx="9546325" cy="756617"/>
          </a:xfrm>
          <a:prstGeom prst="rect">
            <a:avLst/>
          </a:prstGeom>
        </p:spPr>
        <p:txBody>
          <a:bodyPr wrap="square" lIns="0" tIns="0" rIns="0" bIns="0" rtlCol="0" anchor="t">
            <a:spAutoFit/>
          </a:bodyPr>
          <a:lstStyle/>
          <a:p>
            <a:pPr marL="0" lvl="0" indent="0" algn="r">
              <a:lnSpc>
                <a:spcPts val="5880"/>
              </a:lnSpc>
              <a:spcBef>
                <a:spcPct val="0"/>
              </a:spcBef>
            </a:pPr>
            <a:r>
              <a:rPr lang="en-US" sz="6000" spc="-186" dirty="0">
                <a:solidFill>
                  <a:srgbClr val="60311B"/>
                </a:solidFill>
                <a:latin typeface="#9Slide07 Pangolin" panose="00000500000000000000" pitchFamily="2" charset="0"/>
              </a:rPr>
              <a:t>- </a:t>
            </a:r>
            <a:r>
              <a:rPr lang="en-US" sz="6000" spc="-186" dirty="0" err="1">
                <a:solidFill>
                  <a:srgbClr val="60311B"/>
                </a:solidFill>
                <a:latin typeface="#9Slide07 Pangolin" panose="00000500000000000000" pitchFamily="2" charset="0"/>
              </a:rPr>
              <a:t>Hồ</a:t>
            </a:r>
            <a:r>
              <a:rPr lang="en-US" sz="6000" spc="-186" dirty="0">
                <a:solidFill>
                  <a:srgbClr val="60311B"/>
                </a:solidFill>
                <a:latin typeface="#9Slide07 Pangolin" panose="00000500000000000000" pitchFamily="2" charset="0"/>
              </a:rPr>
              <a:t> </a:t>
            </a:r>
            <a:r>
              <a:rPr lang="en-US" sz="6000" spc="-186" dirty="0" err="1">
                <a:solidFill>
                  <a:srgbClr val="60311B"/>
                </a:solidFill>
                <a:latin typeface="#9Slide07 Pangolin" panose="00000500000000000000" pitchFamily="2" charset="0"/>
              </a:rPr>
              <a:t>Xuân</a:t>
            </a:r>
            <a:r>
              <a:rPr lang="en-US" sz="6000" spc="-186" dirty="0">
                <a:solidFill>
                  <a:srgbClr val="60311B"/>
                </a:solidFill>
                <a:latin typeface="#9Slide07 Pangolin" panose="00000500000000000000" pitchFamily="2" charset="0"/>
              </a:rPr>
              <a:t> </a:t>
            </a:r>
            <a:r>
              <a:rPr lang="en-US" sz="6000" spc="-186" dirty="0" err="1">
                <a:solidFill>
                  <a:srgbClr val="60311B"/>
                </a:solidFill>
                <a:latin typeface="#9Slide07 Pangolin" panose="00000500000000000000" pitchFamily="2" charset="0"/>
              </a:rPr>
              <a:t>Hương</a:t>
            </a:r>
            <a:r>
              <a:rPr lang="en-US" sz="6000" spc="-186" dirty="0">
                <a:solidFill>
                  <a:srgbClr val="60311B"/>
                </a:solidFill>
                <a:latin typeface="#9Slide07 Pangolin" panose="00000500000000000000" pitchFamily="2" charset="0"/>
              </a:rPr>
              <a:t>-</a:t>
            </a:r>
          </a:p>
        </p:txBody>
      </p:sp>
      <p:sp>
        <p:nvSpPr>
          <p:cNvPr id="10" name="TextBox 14">
            <a:extLst>
              <a:ext uri="{FF2B5EF4-FFF2-40B4-BE49-F238E27FC236}">
                <a16:creationId xmlns:a16="http://schemas.microsoft.com/office/drawing/2014/main" id="{E0982074-C353-3A21-E44A-3F0052F1BFB6}"/>
              </a:ext>
            </a:extLst>
          </p:cNvPr>
          <p:cNvSpPr txBox="1"/>
          <p:nvPr/>
        </p:nvSpPr>
        <p:spPr>
          <a:xfrm>
            <a:off x="5638800" y="5680868"/>
            <a:ext cx="10058400" cy="1231106"/>
          </a:xfrm>
          <a:prstGeom prst="rect">
            <a:avLst/>
          </a:prstGeom>
        </p:spPr>
        <p:txBody>
          <a:bodyPr wrap="square" lIns="0" tIns="0" rIns="0" bIns="0" rtlCol="0" anchor="t">
            <a:spAutoFit/>
          </a:bodyPr>
          <a:lstStyle/>
          <a:p>
            <a:pPr algn="ctr" defTabSz="609630">
              <a:defRPr/>
            </a:pPr>
            <a:r>
              <a:rPr lang="en-US" sz="8000" b="1" dirty="0" err="1">
                <a:solidFill>
                  <a:srgbClr val="2E3137"/>
                </a:solidFill>
                <a:latin typeface="#9Slide05 SVNBellico" panose="02000000000000000000" pitchFamily="2" charset="0"/>
                <a:cs typeface="Times New Roman" panose="02020603050405020304" pitchFamily="18" charset="0"/>
              </a:rPr>
              <a:t>Bài</a:t>
            </a:r>
            <a:r>
              <a:rPr lang="en-US" sz="8000" b="1" dirty="0">
                <a:solidFill>
                  <a:srgbClr val="2E3137"/>
                </a:solidFill>
                <a:latin typeface="#9Slide05 SVNBellico" panose="02000000000000000000" pitchFamily="2" charset="0"/>
                <a:cs typeface="Times New Roman" panose="02020603050405020304" pitchFamily="18" charset="0"/>
              </a:rPr>
              <a:t> 7: </a:t>
            </a:r>
            <a:r>
              <a:rPr lang="en-US" sz="8000" b="1" dirty="0" err="1">
                <a:solidFill>
                  <a:srgbClr val="2E3137"/>
                </a:solidFill>
                <a:latin typeface="#9Slide05 SVNBellico" panose="02000000000000000000" pitchFamily="2" charset="0"/>
                <a:cs typeface="Times New Roman" panose="02020603050405020304" pitchFamily="18" charset="0"/>
              </a:rPr>
              <a:t>Thơ</a:t>
            </a:r>
            <a:r>
              <a:rPr lang="en-US" sz="8000" b="1" dirty="0">
                <a:solidFill>
                  <a:srgbClr val="2E3137"/>
                </a:solidFill>
                <a:latin typeface="#9Slide05 SVNBellico" panose="02000000000000000000" pitchFamily="2" charset="0"/>
                <a:cs typeface="Times New Roman" panose="02020603050405020304" pitchFamily="18" charset="0"/>
              </a:rPr>
              <a:t> </a:t>
            </a:r>
            <a:r>
              <a:rPr lang="en-US" sz="8000" b="1" dirty="0" err="1">
                <a:solidFill>
                  <a:srgbClr val="2E3137"/>
                </a:solidFill>
                <a:latin typeface="#9Slide05 SVNBellico" panose="02000000000000000000" pitchFamily="2" charset="0"/>
                <a:cs typeface="Times New Roman" panose="02020603050405020304" pitchFamily="18" charset="0"/>
              </a:rPr>
              <a:t>Đường</a:t>
            </a:r>
            <a:r>
              <a:rPr lang="en-US" sz="8000" b="1" dirty="0">
                <a:solidFill>
                  <a:srgbClr val="2E3137"/>
                </a:solidFill>
                <a:latin typeface="#9Slide05 SVNBellico" panose="02000000000000000000" pitchFamily="2" charset="0"/>
                <a:cs typeface="Times New Roman" panose="02020603050405020304" pitchFamily="18" charset="0"/>
              </a:rPr>
              <a:t> </a:t>
            </a:r>
            <a:r>
              <a:rPr lang="en-US" sz="8000" b="1" dirty="0" err="1">
                <a:solidFill>
                  <a:srgbClr val="2E3137"/>
                </a:solidFill>
                <a:latin typeface="#9Slide05 SVNBellico" panose="02000000000000000000" pitchFamily="2" charset="0"/>
                <a:cs typeface="Times New Roman" panose="02020603050405020304" pitchFamily="18" charset="0"/>
              </a:rPr>
              <a:t>luật</a:t>
            </a:r>
            <a:endParaRPr lang="en-US" sz="11500" b="1" dirty="0">
              <a:solidFill>
                <a:srgbClr val="2E3137"/>
              </a:solidFill>
              <a:latin typeface="#9Slide05 SVNBellic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845928012"/>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BA86D9-593B-3CE1-8EA7-879020FE7F24}"/>
              </a:ext>
            </a:extLst>
          </p:cNvPr>
          <p:cNvPicPr>
            <a:picLocks noChangeAspect="1"/>
          </p:cNvPicPr>
          <p:nvPr/>
        </p:nvPicPr>
        <p:blipFill rotWithShape="1">
          <a:blip r:embed="rId3"/>
          <a:srcRect t="45652"/>
          <a:stretch/>
        </p:blipFill>
        <p:spPr>
          <a:xfrm>
            <a:off x="20" y="10"/>
            <a:ext cx="18287980" cy="556590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5" name="TextBox 4">
            <a:extLst>
              <a:ext uri="{FF2B5EF4-FFF2-40B4-BE49-F238E27FC236}">
                <a16:creationId xmlns:a16="http://schemas.microsoft.com/office/drawing/2014/main" id="{540B6106-257C-33F9-5ACF-E90D5A4977BC}"/>
              </a:ext>
            </a:extLst>
          </p:cNvPr>
          <p:cNvSpPr txBox="1"/>
          <p:nvPr/>
        </p:nvSpPr>
        <p:spPr>
          <a:xfrm>
            <a:off x="4583875" y="5829300"/>
            <a:ext cx="9120249" cy="2954655"/>
          </a:xfrm>
          <a:prstGeom prst="rect">
            <a:avLst/>
          </a:prstGeom>
        </p:spPr>
        <p:txBody>
          <a:bodyPr wrap="square" lIns="0" tIns="0" rIns="0" bIns="0" rtlCol="0" anchor="t">
            <a:spAutoFit/>
          </a:bodyPr>
          <a:lstStyle/>
          <a:p>
            <a:pPr marL="0" lvl="0" indent="0" algn="ctr"/>
            <a:r>
              <a:rPr lang="en-US" sz="9600" spc="-232" dirty="0">
                <a:solidFill>
                  <a:srgbClr val="60311B"/>
                </a:solidFill>
                <a:latin typeface="#9Slide05 SVNReklame Script" panose="03060502040607080D05" pitchFamily="66" charset="0"/>
              </a:rPr>
              <a:t>I. </a:t>
            </a:r>
          </a:p>
          <a:p>
            <a:pPr marL="0" lvl="0" indent="0" algn="ctr"/>
            <a:r>
              <a:rPr lang="en-US" sz="9600" spc="-232" dirty="0" err="1">
                <a:solidFill>
                  <a:srgbClr val="60311B"/>
                </a:solidFill>
                <a:latin typeface="#9Slide05 SVNReklame Script" panose="03060502040607080D05" pitchFamily="66" charset="0"/>
              </a:rPr>
              <a:t>Đọc</a:t>
            </a:r>
            <a:r>
              <a:rPr lang="en-US" sz="9600" spc="-232" dirty="0">
                <a:solidFill>
                  <a:srgbClr val="60311B"/>
                </a:solidFill>
                <a:latin typeface="#9Slide05 SVNReklame Script" panose="03060502040607080D05" pitchFamily="66" charset="0"/>
              </a:rPr>
              <a:t> – </a:t>
            </a:r>
            <a:r>
              <a:rPr lang="en-US" sz="9600" spc="-232" dirty="0" err="1">
                <a:solidFill>
                  <a:srgbClr val="60311B"/>
                </a:solidFill>
                <a:latin typeface="#9Slide05 SVNReklame Script" panose="03060502040607080D05" pitchFamily="66" charset="0"/>
              </a:rPr>
              <a:t>Tìm</a:t>
            </a:r>
            <a:r>
              <a:rPr lang="en-US" sz="9600" spc="-232" dirty="0">
                <a:solidFill>
                  <a:srgbClr val="60311B"/>
                </a:solidFill>
                <a:latin typeface="#9Slide05 SVNReklame Script" panose="03060502040607080D05" pitchFamily="66" charset="0"/>
              </a:rPr>
              <a:t> </a:t>
            </a:r>
            <a:r>
              <a:rPr lang="en-US" sz="9600" spc="-232" dirty="0" err="1">
                <a:solidFill>
                  <a:srgbClr val="60311B"/>
                </a:solidFill>
                <a:latin typeface="#9Slide05 SVNReklame Script" panose="03060502040607080D05" pitchFamily="66" charset="0"/>
              </a:rPr>
              <a:t>hiểu</a:t>
            </a:r>
            <a:r>
              <a:rPr lang="en-US" sz="9600" spc="-232" dirty="0">
                <a:solidFill>
                  <a:srgbClr val="60311B"/>
                </a:solidFill>
                <a:latin typeface="#9Slide05 SVNReklame Script" panose="03060502040607080D05" pitchFamily="66" charset="0"/>
              </a:rPr>
              <a:t> </a:t>
            </a:r>
            <a:r>
              <a:rPr lang="en-US" sz="9600" spc="-232" dirty="0" err="1">
                <a:solidFill>
                  <a:srgbClr val="60311B"/>
                </a:solidFill>
                <a:latin typeface="#9Slide05 SVNReklame Script" panose="03060502040607080D05" pitchFamily="66" charset="0"/>
              </a:rPr>
              <a:t>chung</a:t>
            </a:r>
            <a:endParaRPr lang="en-US" sz="9600" spc="-232" dirty="0">
              <a:solidFill>
                <a:srgbClr val="60311B"/>
              </a:solidFill>
              <a:latin typeface="#9Slide05 SVNReklame Script" panose="03060502040607080D05" pitchFamily="66" charset="0"/>
            </a:endParaRPr>
          </a:p>
        </p:txBody>
      </p:sp>
    </p:spTree>
    <p:extLst>
      <p:ext uri="{BB962C8B-B14F-4D97-AF65-F5344CB8AC3E}">
        <p14:creationId xmlns:p14="http://schemas.microsoft.com/office/powerpoint/2010/main" val="176598284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6">
            <a:extLst>
              <a:ext uri="{FF2B5EF4-FFF2-40B4-BE49-F238E27FC236}">
                <a16:creationId xmlns:a16="http://schemas.microsoft.com/office/drawing/2014/main" id="{34A7991B-35D1-B489-91E8-8548C7102F21}"/>
              </a:ext>
            </a:extLst>
          </p:cNvPr>
          <p:cNvSpPr txBox="1"/>
          <p:nvPr/>
        </p:nvSpPr>
        <p:spPr>
          <a:xfrm>
            <a:off x="685800" y="419100"/>
            <a:ext cx="11643580" cy="1047146"/>
          </a:xfrm>
          <a:prstGeom prst="rect">
            <a:avLst/>
          </a:prstGeom>
        </p:spPr>
        <p:txBody>
          <a:bodyPr wrap="square" lIns="0" tIns="0" rIns="0" bIns="0" rtlCol="0" anchor="t">
            <a:spAutoFit/>
          </a:bodyPr>
          <a:lstStyle/>
          <a:p>
            <a:pPr algn="just">
              <a:lnSpc>
                <a:spcPts val="9239"/>
              </a:lnSpc>
            </a:pPr>
            <a:r>
              <a:rPr lang="en-US" sz="4800" b="1" dirty="0">
                <a:latin typeface="Times New Roman" panose="02020603050405020304" pitchFamily="18" charset="0"/>
                <a:cs typeface="Times New Roman" panose="02020603050405020304" pitchFamily="18" charset="0"/>
              </a:rPr>
              <a:t>1. </a:t>
            </a:r>
            <a:r>
              <a:rPr lang="en-US" sz="4800" b="1" dirty="0" err="1">
                <a:latin typeface="Times New Roman" panose="02020603050405020304" pitchFamily="18" charset="0"/>
                <a:cs typeface="Times New Roman" panose="02020603050405020304" pitchFamily="18" charset="0"/>
              </a:rPr>
              <a:t>Đọc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Chú</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thích</a:t>
            </a:r>
            <a:endParaRPr lang="en-US" sz="4800" b="1" dirty="0">
              <a:latin typeface="Times New Roman" panose="02020603050405020304" pitchFamily="18" charset="0"/>
              <a:cs typeface="Times New Roman" panose="02020603050405020304" pitchFamily="18" charset="0"/>
            </a:endParaRPr>
          </a:p>
        </p:txBody>
      </p:sp>
      <p:sp>
        <p:nvSpPr>
          <p:cNvPr id="4" name="TextBox 12">
            <a:extLst>
              <a:ext uri="{FF2B5EF4-FFF2-40B4-BE49-F238E27FC236}">
                <a16:creationId xmlns:a16="http://schemas.microsoft.com/office/drawing/2014/main" id="{10A8811A-ED4B-E7DF-BEF8-C970065DF3C6}"/>
              </a:ext>
            </a:extLst>
          </p:cNvPr>
          <p:cNvSpPr txBox="1"/>
          <p:nvPr/>
        </p:nvSpPr>
        <p:spPr>
          <a:xfrm>
            <a:off x="1851597" y="1639066"/>
            <a:ext cx="3352800" cy="913712"/>
          </a:xfrm>
          <a:prstGeom prst="rect">
            <a:avLst/>
          </a:prstGeom>
        </p:spPr>
        <p:txBody>
          <a:bodyPr wrap="square" lIns="0" tIns="0" rIns="0" bIns="0" rtlCol="0" anchor="t">
            <a:spAutoFit/>
          </a:bodyPr>
          <a:lstStyle/>
          <a:p>
            <a:pPr algn="just">
              <a:lnSpc>
                <a:spcPts val="7979"/>
              </a:lnSpc>
            </a:pPr>
            <a:r>
              <a:rPr lang="en-US" sz="4400" b="1" dirty="0">
                <a:latin typeface="Times New Roman" panose="02020603050405020304" pitchFamily="18" charset="0"/>
                <a:cs typeface="Times New Roman" panose="02020603050405020304" pitchFamily="18" charset="0"/>
              </a:rPr>
              <a:t>a. </a:t>
            </a:r>
            <a:r>
              <a:rPr lang="en-US" sz="4400" b="1" dirty="0" err="1">
                <a:latin typeface="Times New Roman" panose="02020603050405020304" pitchFamily="18" charset="0"/>
                <a:cs typeface="Times New Roman" panose="02020603050405020304" pitchFamily="18" charset="0"/>
              </a:rPr>
              <a:t>Đọc</a:t>
            </a:r>
            <a:endParaRPr lang="en-US" sz="4400" b="1" dirty="0">
              <a:latin typeface="Times New Roman" panose="02020603050405020304" pitchFamily="18" charset="0"/>
              <a:cs typeface="Times New Roman" panose="02020603050405020304" pitchFamily="18" charset="0"/>
            </a:endParaRPr>
          </a:p>
        </p:txBody>
      </p:sp>
      <p:sp>
        <p:nvSpPr>
          <p:cNvPr id="7" name="Rectangle 6"/>
          <p:cNvSpPr/>
          <p:nvPr/>
        </p:nvSpPr>
        <p:spPr>
          <a:xfrm>
            <a:off x="7071580" y="4305300"/>
            <a:ext cx="10515600" cy="3416320"/>
          </a:xfrm>
          <a:prstGeom prst="rect">
            <a:avLst/>
          </a:prstGeom>
        </p:spPr>
        <p:txBody>
          <a:bodyPr wrap="square">
            <a:spAutoFit/>
          </a:bodyPr>
          <a:lstStyle/>
          <a:p>
            <a:pPr algn="just"/>
            <a:r>
              <a:rPr lang="vi-VN" sz="5400" dirty="0">
                <a:solidFill>
                  <a:schemeClr val="tx1">
                    <a:lumMod val="95000"/>
                    <a:lumOff val="5000"/>
                  </a:schemeClr>
                </a:solidFill>
                <a:latin typeface="#9Slide05 Braxton Regular" panose="03060000000000000000" pitchFamily="66" charset="0"/>
              </a:rPr>
              <a:t>“Quả cau nho nhỏ miếng trầu hôi,</a:t>
            </a:r>
          </a:p>
          <a:p>
            <a:pPr algn="just"/>
            <a:r>
              <a:rPr lang="vi-VN" sz="5400" dirty="0">
                <a:solidFill>
                  <a:schemeClr val="tx1">
                    <a:lumMod val="95000"/>
                    <a:lumOff val="5000"/>
                  </a:schemeClr>
                </a:solidFill>
                <a:latin typeface="#9Slide05 Braxton Regular" panose="03060000000000000000" pitchFamily="66" charset="0"/>
              </a:rPr>
              <a:t>Này của Xuân Hương mới quệt rồi.</a:t>
            </a:r>
          </a:p>
          <a:p>
            <a:pPr algn="just"/>
            <a:r>
              <a:rPr lang="vi-VN" sz="5400" dirty="0">
                <a:solidFill>
                  <a:schemeClr val="tx1">
                    <a:lumMod val="95000"/>
                    <a:lumOff val="5000"/>
                  </a:schemeClr>
                </a:solidFill>
                <a:latin typeface="#9Slide05 Braxton Regular" panose="03060000000000000000" pitchFamily="66" charset="0"/>
              </a:rPr>
              <a:t>Có phải duyên nhau thì thắm lại,</a:t>
            </a:r>
          </a:p>
          <a:p>
            <a:pPr algn="just"/>
            <a:r>
              <a:rPr lang="vi-VN" sz="5400" dirty="0">
                <a:solidFill>
                  <a:schemeClr val="tx1">
                    <a:lumMod val="95000"/>
                    <a:lumOff val="5000"/>
                  </a:schemeClr>
                </a:solidFill>
                <a:latin typeface="#9Slide05 Braxton Regular" panose="03060000000000000000" pitchFamily="66" charset="0"/>
              </a:rPr>
              <a:t>Đừng xanh như lá, bạc như vôi”</a:t>
            </a:r>
          </a:p>
        </p:txBody>
      </p:sp>
      <p:pic>
        <p:nvPicPr>
          <p:cNvPr id="5" name="Picture 4">
            <a:extLst>
              <a:ext uri="{FF2B5EF4-FFF2-40B4-BE49-F238E27FC236}">
                <a16:creationId xmlns:a16="http://schemas.microsoft.com/office/drawing/2014/main" id="{F04B98D9-CEF8-6998-D34A-24F67532F92F}"/>
              </a:ext>
            </a:extLst>
          </p:cNvPr>
          <p:cNvPicPr>
            <a:picLocks noChangeAspect="1"/>
          </p:cNvPicPr>
          <p:nvPr/>
        </p:nvPicPr>
        <p:blipFill rotWithShape="1">
          <a:blip r:embed="rId3"/>
          <a:srcRect l="27091" r="3617"/>
          <a:stretch/>
        </p:blipFill>
        <p:spPr>
          <a:xfrm>
            <a:off x="1" y="3162300"/>
            <a:ext cx="5455030" cy="7124700"/>
          </a:xfrm>
          <a:custGeom>
            <a:avLst/>
            <a:gdLst/>
            <a:ahLst/>
            <a:cxnLst/>
            <a:rect l="l" t="t" r="r" b="b"/>
            <a:pathLst>
              <a:path w="4552738" h="5946218">
                <a:moveTo>
                  <a:pt x="0" y="0"/>
                </a:moveTo>
                <a:lnTo>
                  <a:pt x="193217" y="10418"/>
                </a:lnTo>
                <a:cubicBezTo>
                  <a:pt x="612089" y="35802"/>
                  <a:pt x="1030148" y="71660"/>
                  <a:pt x="1446580" y="128061"/>
                </a:cubicBezTo>
                <a:cubicBezTo>
                  <a:pt x="1735723" y="167547"/>
                  <a:pt x="2027715" y="194943"/>
                  <a:pt x="2320927" y="163517"/>
                </a:cubicBezTo>
                <a:cubicBezTo>
                  <a:pt x="2335563" y="161905"/>
                  <a:pt x="2352239" y="156669"/>
                  <a:pt x="2364438" y="161905"/>
                </a:cubicBezTo>
                <a:cubicBezTo>
                  <a:pt x="2506776" y="220729"/>
                  <a:pt x="2662121" y="178424"/>
                  <a:pt x="2809744" y="215490"/>
                </a:cubicBezTo>
                <a:cubicBezTo>
                  <a:pt x="2771925" y="358517"/>
                  <a:pt x="2609662" y="346832"/>
                  <a:pt x="2518162" y="445944"/>
                </a:cubicBezTo>
                <a:cubicBezTo>
                  <a:pt x="2667409" y="485424"/>
                  <a:pt x="2801610" y="525312"/>
                  <a:pt x="2937846" y="555124"/>
                </a:cubicBezTo>
                <a:cubicBezTo>
                  <a:pt x="3082216" y="586550"/>
                  <a:pt x="3204622" y="671561"/>
                  <a:pt x="3345734" y="709433"/>
                </a:cubicBezTo>
                <a:cubicBezTo>
                  <a:pt x="3375832" y="717492"/>
                  <a:pt x="3412025" y="745693"/>
                  <a:pt x="3422598" y="773089"/>
                </a:cubicBezTo>
                <a:cubicBezTo>
                  <a:pt x="3456757" y="861726"/>
                  <a:pt x="4138745" y="1110310"/>
                  <a:pt x="4058225" y="1189273"/>
                </a:cubicBezTo>
                <a:cubicBezTo>
                  <a:pt x="4024878" y="1221909"/>
                  <a:pt x="3981773" y="1245276"/>
                  <a:pt x="3936629" y="1277508"/>
                </a:cubicBezTo>
                <a:cubicBezTo>
                  <a:pt x="4004547" y="1338344"/>
                  <a:pt x="4080998" y="1364935"/>
                  <a:pt x="4162334" y="1383065"/>
                </a:cubicBezTo>
                <a:cubicBezTo>
                  <a:pt x="4186736" y="1388705"/>
                  <a:pt x="4210728" y="1399986"/>
                  <a:pt x="4213168" y="1427383"/>
                </a:cubicBezTo>
                <a:cubicBezTo>
                  <a:pt x="4215607" y="1455987"/>
                  <a:pt x="4190800" y="1467266"/>
                  <a:pt x="4170061" y="1480564"/>
                </a:cubicBezTo>
                <a:cubicBezTo>
                  <a:pt x="4141188" y="1499095"/>
                  <a:pt x="4113127" y="1515214"/>
                  <a:pt x="4076527" y="1517630"/>
                </a:cubicBezTo>
                <a:cubicBezTo>
                  <a:pt x="4016337" y="1521257"/>
                  <a:pt x="3987466" y="1572826"/>
                  <a:pt x="3952493" y="1611502"/>
                </a:cubicBezTo>
                <a:cubicBezTo>
                  <a:pt x="3932973" y="1633259"/>
                  <a:pt x="3923211" y="1677172"/>
                  <a:pt x="3957370" y="1684828"/>
                </a:cubicBezTo>
                <a:cubicBezTo>
                  <a:pt x="4039518" y="1703363"/>
                  <a:pt x="4033011" y="1756946"/>
                  <a:pt x="4030981" y="1817782"/>
                </a:cubicBezTo>
                <a:cubicBezTo>
                  <a:pt x="4028133" y="1893124"/>
                  <a:pt x="3979737" y="1927770"/>
                  <a:pt x="3920363" y="1956780"/>
                </a:cubicBezTo>
                <a:cubicBezTo>
                  <a:pt x="3900029" y="1966851"/>
                  <a:pt x="3871158" y="1966449"/>
                  <a:pt x="3863429" y="1997874"/>
                </a:cubicBezTo>
                <a:cubicBezTo>
                  <a:pt x="3896777" y="2027688"/>
                  <a:pt x="3937444" y="2003517"/>
                  <a:pt x="3973233" y="2011975"/>
                </a:cubicBezTo>
                <a:cubicBezTo>
                  <a:pt x="4002918" y="2018824"/>
                  <a:pt x="4052127" y="2015199"/>
                  <a:pt x="4011458" y="2069991"/>
                </a:cubicBezTo>
                <a:cubicBezTo>
                  <a:pt x="3999664" y="2085704"/>
                  <a:pt x="4013491" y="2097792"/>
                  <a:pt x="4028540" y="2099000"/>
                </a:cubicBezTo>
                <a:cubicBezTo>
                  <a:pt x="4148913" y="2111489"/>
                  <a:pt x="4093606" y="2222285"/>
                  <a:pt x="4132241" y="2280703"/>
                </a:cubicBezTo>
                <a:cubicBezTo>
                  <a:pt x="4142812" y="2296818"/>
                  <a:pt x="4131425" y="2324618"/>
                  <a:pt x="4114752" y="2331466"/>
                </a:cubicBezTo>
                <a:cubicBezTo>
                  <a:pt x="4008205" y="2376592"/>
                  <a:pt x="3993565" y="2484163"/>
                  <a:pt x="3941916" y="2576828"/>
                </a:cubicBezTo>
                <a:cubicBezTo>
                  <a:pt x="3998039" y="2613488"/>
                  <a:pt x="4065138" y="2621547"/>
                  <a:pt x="4125732" y="2645318"/>
                </a:cubicBezTo>
                <a:cubicBezTo>
                  <a:pt x="4188768" y="2670298"/>
                  <a:pt x="4188768" y="2688831"/>
                  <a:pt x="4136714" y="2761349"/>
                </a:cubicBezTo>
                <a:cubicBezTo>
                  <a:pt x="4272135" y="2777064"/>
                  <a:pt x="4272135" y="2777064"/>
                  <a:pt x="4230249" y="2891080"/>
                </a:cubicBezTo>
                <a:cubicBezTo>
                  <a:pt x="4343713" y="2901557"/>
                  <a:pt x="4418537" y="2955542"/>
                  <a:pt x="4436023" y="3073591"/>
                </a:cubicBezTo>
                <a:cubicBezTo>
                  <a:pt x="4444564" y="3130800"/>
                  <a:pt x="4495804" y="3157792"/>
                  <a:pt x="4552738" y="3196068"/>
                </a:cubicBezTo>
                <a:cubicBezTo>
                  <a:pt x="4481978" y="3233136"/>
                  <a:pt x="4433989" y="3310489"/>
                  <a:pt x="4351436" y="3228700"/>
                </a:cubicBezTo>
                <a:cubicBezTo>
                  <a:pt x="4321344" y="3198888"/>
                  <a:pt x="4324186" y="3236761"/>
                  <a:pt x="4320122" y="3247637"/>
                </a:cubicBezTo>
                <a:cubicBezTo>
                  <a:pt x="4310364" y="3274227"/>
                  <a:pt x="4330695" y="3291956"/>
                  <a:pt x="4344116" y="3312099"/>
                </a:cubicBezTo>
                <a:cubicBezTo>
                  <a:pt x="4357130" y="3332244"/>
                  <a:pt x="4372586" y="3353596"/>
                  <a:pt x="4376244" y="3376163"/>
                </a:cubicBezTo>
                <a:cubicBezTo>
                  <a:pt x="4378682" y="3391874"/>
                  <a:pt x="4366890" y="3414835"/>
                  <a:pt x="4353877" y="3426522"/>
                </a:cubicBezTo>
                <a:cubicBezTo>
                  <a:pt x="4285554" y="3488163"/>
                  <a:pt x="4326221" y="3626757"/>
                  <a:pt x="4196898" y="3644486"/>
                </a:cubicBezTo>
                <a:cubicBezTo>
                  <a:pt x="4138745" y="3652541"/>
                  <a:pt x="4110687" y="3703306"/>
                  <a:pt x="4067986" y="3731106"/>
                </a:cubicBezTo>
                <a:cubicBezTo>
                  <a:pt x="3919551" y="3828201"/>
                  <a:pt x="3820322" y="3953097"/>
                  <a:pt x="3774370" y="4124729"/>
                </a:cubicBezTo>
                <a:cubicBezTo>
                  <a:pt x="3761764" y="4172269"/>
                  <a:pt x="3713368" y="4210546"/>
                  <a:pt x="3682054" y="4252444"/>
                </a:cubicBezTo>
                <a:cubicBezTo>
                  <a:pt x="3697103" y="4283064"/>
                  <a:pt x="3779250" y="4216990"/>
                  <a:pt x="3750377" y="4297567"/>
                </a:cubicBezTo>
                <a:cubicBezTo>
                  <a:pt x="3728417" y="4358002"/>
                  <a:pt x="3672294" y="4395470"/>
                  <a:pt x="3619425" y="4431328"/>
                </a:cubicBezTo>
                <a:cubicBezTo>
                  <a:pt x="3559239" y="4472019"/>
                  <a:pt x="3492545" y="4504653"/>
                  <a:pt x="3465296" y="4579993"/>
                </a:cubicBezTo>
                <a:cubicBezTo>
                  <a:pt x="3459603" y="4596110"/>
                  <a:pt x="3441305" y="4613031"/>
                  <a:pt x="3425038" y="4619479"/>
                </a:cubicBezTo>
                <a:cubicBezTo>
                  <a:pt x="2576720" y="5945389"/>
                  <a:pt x="488463" y="5954251"/>
                  <a:pt x="247714" y="5944983"/>
                </a:cubicBezTo>
                <a:cubicBezTo>
                  <a:pt x="174818" y="5942062"/>
                  <a:pt x="102913" y="5934760"/>
                  <a:pt x="31834" y="5923857"/>
                </a:cubicBezTo>
                <a:lnTo>
                  <a:pt x="0" y="5917408"/>
                </a:lnTo>
                <a:close/>
              </a:path>
            </a:pathLst>
          </a:custGeom>
        </p:spPr>
      </p:pic>
    </p:spTree>
    <p:extLst>
      <p:ext uri="{BB962C8B-B14F-4D97-AF65-F5344CB8AC3E}">
        <p14:creationId xmlns:p14="http://schemas.microsoft.com/office/powerpoint/2010/main" val="131754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6">
            <a:extLst>
              <a:ext uri="{FF2B5EF4-FFF2-40B4-BE49-F238E27FC236}">
                <a16:creationId xmlns:a16="http://schemas.microsoft.com/office/drawing/2014/main" id="{34A7991B-35D1-B489-91E8-8548C7102F21}"/>
              </a:ext>
            </a:extLst>
          </p:cNvPr>
          <p:cNvSpPr txBox="1"/>
          <p:nvPr/>
        </p:nvSpPr>
        <p:spPr>
          <a:xfrm>
            <a:off x="838200" y="395291"/>
            <a:ext cx="11643580" cy="1047146"/>
          </a:xfrm>
          <a:prstGeom prst="rect">
            <a:avLst/>
          </a:prstGeom>
        </p:spPr>
        <p:txBody>
          <a:bodyPr wrap="square" lIns="0" tIns="0" rIns="0" bIns="0" rtlCol="0" anchor="t">
            <a:spAutoFit/>
          </a:bodyPr>
          <a:lstStyle/>
          <a:p>
            <a:pPr algn="just">
              <a:lnSpc>
                <a:spcPts val="9239"/>
              </a:lnSpc>
            </a:pPr>
            <a:r>
              <a:rPr lang="en-US" sz="4800" b="1" dirty="0">
                <a:latin typeface="Times New Roman" panose="02020603050405020304" pitchFamily="18" charset="0"/>
                <a:cs typeface="Times New Roman" panose="02020603050405020304" pitchFamily="18" charset="0"/>
              </a:rPr>
              <a:t>1. </a:t>
            </a:r>
            <a:r>
              <a:rPr lang="en-US" sz="4800" b="1" dirty="0" err="1">
                <a:latin typeface="Times New Roman" panose="02020603050405020304" pitchFamily="18" charset="0"/>
                <a:cs typeface="Times New Roman" panose="02020603050405020304" pitchFamily="18" charset="0"/>
              </a:rPr>
              <a:t>Đọc</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Chú</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thích</a:t>
            </a:r>
            <a:endParaRPr lang="en-US" sz="4800" b="1" dirty="0">
              <a:latin typeface="Times New Roman" panose="02020603050405020304" pitchFamily="18" charset="0"/>
              <a:cs typeface="Times New Roman" panose="02020603050405020304" pitchFamily="18" charset="0"/>
            </a:endParaRPr>
          </a:p>
        </p:txBody>
      </p:sp>
      <p:sp>
        <p:nvSpPr>
          <p:cNvPr id="4" name="TextBox 12">
            <a:extLst>
              <a:ext uri="{FF2B5EF4-FFF2-40B4-BE49-F238E27FC236}">
                <a16:creationId xmlns:a16="http://schemas.microsoft.com/office/drawing/2014/main" id="{10A8811A-ED4B-E7DF-BEF8-C970065DF3C6}"/>
              </a:ext>
            </a:extLst>
          </p:cNvPr>
          <p:cNvSpPr txBox="1"/>
          <p:nvPr/>
        </p:nvSpPr>
        <p:spPr>
          <a:xfrm>
            <a:off x="2133600" y="1562100"/>
            <a:ext cx="3352800" cy="913712"/>
          </a:xfrm>
          <a:prstGeom prst="rect">
            <a:avLst/>
          </a:prstGeom>
        </p:spPr>
        <p:txBody>
          <a:bodyPr wrap="square" lIns="0" tIns="0" rIns="0" bIns="0" rtlCol="0" anchor="t">
            <a:spAutoFit/>
          </a:bodyPr>
          <a:lstStyle/>
          <a:p>
            <a:pPr algn="just">
              <a:lnSpc>
                <a:spcPts val="7979"/>
              </a:lnSpc>
            </a:pPr>
            <a:r>
              <a:rPr lang="en-US" sz="4400" b="1" dirty="0">
                <a:latin typeface="Times New Roman" panose="02020603050405020304" pitchFamily="18" charset="0"/>
                <a:cs typeface="Times New Roman" panose="02020603050405020304" pitchFamily="18" charset="0"/>
              </a:rPr>
              <a:t>b. </a:t>
            </a:r>
            <a:r>
              <a:rPr lang="en-US" sz="4400" b="1" dirty="0" err="1">
                <a:latin typeface="Times New Roman" panose="02020603050405020304" pitchFamily="18" charset="0"/>
                <a:cs typeface="Times New Roman" panose="02020603050405020304" pitchFamily="18" charset="0"/>
              </a:rPr>
              <a:t>Chú</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thích</a:t>
            </a:r>
            <a:endParaRPr lang="en-US" sz="4400" b="1" dirty="0">
              <a:latin typeface="Times New Roman" panose="02020603050405020304" pitchFamily="18" charset="0"/>
              <a:cs typeface="Times New Roman" panose="02020603050405020304" pitchFamily="18" charset="0"/>
            </a:endParaRPr>
          </a:p>
        </p:txBody>
      </p:sp>
      <p:sp>
        <p:nvSpPr>
          <p:cNvPr id="7" name="Rectangle 6"/>
          <p:cNvSpPr/>
          <p:nvPr/>
        </p:nvSpPr>
        <p:spPr>
          <a:xfrm>
            <a:off x="1219200" y="7212414"/>
            <a:ext cx="14859000" cy="2123658"/>
          </a:xfrm>
          <a:prstGeom prst="rect">
            <a:avLst/>
          </a:prstGeom>
        </p:spPr>
        <p:txBody>
          <a:bodyPr wrap="square">
            <a:spAutoFit/>
          </a:bodyPr>
          <a:lstStyle/>
          <a:p>
            <a:pPr algn="just"/>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b="1" dirty="0" err="1">
                <a:solidFill>
                  <a:schemeClr val="tx1">
                    <a:lumMod val="95000"/>
                    <a:lumOff val="5000"/>
                  </a:schemeClr>
                </a:solidFill>
                <a:latin typeface="Times New Roman" panose="02020603050405020304" pitchFamily="18" charset="0"/>
                <a:cs typeface="Times New Roman" panose="02020603050405020304" pitchFamily="18" charset="0"/>
              </a:rPr>
              <a:t>Bạc</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p>
          <a:p>
            <a:pPr algn="just"/>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(1):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màu</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trắng</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màu</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vôi</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a:t>
            </a:r>
          </a:p>
          <a:p>
            <a:pPr algn="just"/>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(2):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sự</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bạc</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bẽo</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nói</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về</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lòng</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dạ</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con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người</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a:t>
            </a:r>
            <a:endParaRPr lang="vi-VN" sz="4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8F3A5EB9-2D4A-BA68-14F4-E13D309AF377}"/>
              </a:ext>
            </a:extLst>
          </p:cNvPr>
          <p:cNvSpPr/>
          <p:nvPr/>
        </p:nvSpPr>
        <p:spPr>
          <a:xfrm>
            <a:off x="1219200" y="2881342"/>
            <a:ext cx="9753600" cy="2123658"/>
          </a:xfrm>
          <a:prstGeom prst="rect">
            <a:avLst/>
          </a:prstGeom>
        </p:spPr>
        <p:txBody>
          <a:bodyPr wrap="square">
            <a:spAutoFit/>
          </a:bodyPr>
          <a:lstStyle/>
          <a:p>
            <a:pPr algn="just"/>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b="1" dirty="0" err="1">
                <a:solidFill>
                  <a:schemeClr val="tx1">
                    <a:lumMod val="95000"/>
                    <a:lumOff val="5000"/>
                  </a:schemeClr>
                </a:solidFill>
                <a:latin typeface="Times New Roman" panose="02020603050405020304" pitchFamily="18" charset="0"/>
                <a:cs typeface="Times New Roman" panose="02020603050405020304" pitchFamily="18" charset="0"/>
              </a:rPr>
              <a:t>Trầu</a:t>
            </a:r>
            <a:r>
              <a:rPr lang="en-US" sz="4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b="1" dirty="0" err="1">
                <a:solidFill>
                  <a:schemeClr val="tx1">
                    <a:lumMod val="95000"/>
                    <a:lumOff val="5000"/>
                  </a:schemeClr>
                </a:solidFill>
                <a:latin typeface="Times New Roman" panose="02020603050405020304" pitchFamily="18" charset="0"/>
                <a:cs typeface="Times New Roman" panose="02020603050405020304" pitchFamily="18" charset="0"/>
              </a:rPr>
              <a:t>hôi</a:t>
            </a:r>
            <a:r>
              <a:rPr lang="en-US" sz="4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loại</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trầu</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không</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thơm</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ngon</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như</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các</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loại</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trầu</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khác</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Đây</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là</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cách</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nói</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khiêm</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nhường</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của</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Hồ</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Xuân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Hương</a:t>
            </a:r>
            <a:endParaRPr lang="vi-VN" sz="4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C458C4F-DC8E-347B-32ED-202510C0CBA1}"/>
              </a:ext>
            </a:extLst>
          </p:cNvPr>
          <p:cNvSpPr/>
          <p:nvPr/>
        </p:nvSpPr>
        <p:spPr>
          <a:xfrm>
            <a:off x="1219200" y="5417728"/>
            <a:ext cx="9753600" cy="1446550"/>
          </a:xfrm>
          <a:prstGeom prst="rect">
            <a:avLst/>
          </a:prstGeom>
        </p:spPr>
        <p:txBody>
          <a:bodyPr wrap="square">
            <a:spAutoFit/>
          </a:bodyPr>
          <a:lstStyle/>
          <a:p>
            <a:pPr algn="just"/>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b="1" dirty="0" err="1">
                <a:solidFill>
                  <a:schemeClr val="tx1">
                    <a:lumMod val="95000"/>
                    <a:lumOff val="5000"/>
                  </a:schemeClr>
                </a:solidFill>
                <a:latin typeface="Times New Roman" panose="02020603050405020304" pitchFamily="18" charset="0"/>
                <a:cs typeface="Times New Roman" panose="02020603050405020304" pitchFamily="18" charset="0"/>
              </a:rPr>
              <a:t>Quệt</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động</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tác</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phết</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vôi</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vào</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lá</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trầu</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khi</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têm</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trầu</a:t>
            </a:r>
            <a:endParaRPr lang="vi-VN" sz="4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393DC187-D446-1837-DCD0-AB333345312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707" b="89927" l="9530" r="90597">
                        <a14:foregroundMark x1="9530" y1="48352" x2="14867" y2="41575"/>
                        <a14:foregroundMark x1="90597" y1="82234" x2="85133" y2="77656"/>
                      </a14:backgroundRemoval>
                    </a14:imgEffect>
                  </a14:imgLayer>
                </a14:imgProps>
              </a:ext>
            </a:extLst>
          </a:blip>
          <a:stretch>
            <a:fillRect/>
          </a:stretch>
        </p:blipFill>
        <p:spPr>
          <a:xfrm>
            <a:off x="10515600" y="2012757"/>
            <a:ext cx="8848329" cy="6138739"/>
          </a:xfrm>
          <a:prstGeom prst="rect">
            <a:avLst/>
          </a:prstGeom>
        </p:spPr>
      </p:pic>
    </p:spTree>
    <p:extLst>
      <p:ext uri="{BB962C8B-B14F-4D97-AF65-F5344CB8AC3E}">
        <p14:creationId xmlns:p14="http://schemas.microsoft.com/office/powerpoint/2010/main" val="66975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2"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6">
            <a:extLst>
              <a:ext uri="{FF2B5EF4-FFF2-40B4-BE49-F238E27FC236}">
                <a16:creationId xmlns:a16="http://schemas.microsoft.com/office/drawing/2014/main" id="{34A7991B-35D1-B489-91E8-8548C7102F21}"/>
              </a:ext>
            </a:extLst>
          </p:cNvPr>
          <p:cNvSpPr txBox="1"/>
          <p:nvPr/>
        </p:nvSpPr>
        <p:spPr>
          <a:xfrm>
            <a:off x="1262205" y="115285"/>
            <a:ext cx="11643580" cy="1047146"/>
          </a:xfrm>
          <a:prstGeom prst="rect">
            <a:avLst/>
          </a:prstGeom>
        </p:spPr>
        <p:txBody>
          <a:bodyPr wrap="square" lIns="0" tIns="0" rIns="0" bIns="0" rtlCol="0" anchor="t">
            <a:spAutoFit/>
          </a:bodyPr>
          <a:lstStyle/>
          <a:p>
            <a:pPr algn="just">
              <a:lnSpc>
                <a:spcPts val="9239"/>
              </a:lnSpc>
            </a:pPr>
            <a:r>
              <a:rPr lang="en-US" sz="4800" b="1" dirty="0">
                <a:latin typeface="Times New Roman" panose="02020603050405020304" pitchFamily="18" charset="0"/>
                <a:cs typeface="Times New Roman" panose="02020603050405020304" pitchFamily="18" charset="0"/>
              </a:rPr>
              <a:t>2. </a:t>
            </a:r>
            <a:r>
              <a:rPr lang="en-US" sz="4800" b="1" dirty="0" err="1">
                <a:latin typeface="Times New Roman" panose="02020603050405020304" pitchFamily="18" charset="0"/>
                <a:cs typeface="Times New Roman" panose="02020603050405020304" pitchFamily="18" charset="0"/>
              </a:rPr>
              <a:t>Tìm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hiểu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chung</a:t>
            </a:r>
            <a:endParaRPr lang="en-US" sz="4800" b="1" dirty="0">
              <a:latin typeface="Times New Roman" panose="02020603050405020304" pitchFamily="18" charset="0"/>
              <a:cs typeface="Times New Roman" panose="02020603050405020304" pitchFamily="18" charset="0"/>
            </a:endParaRPr>
          </a:p>
        </p:txBody>
      </p:sp>
      <p:sp>
        <p:nvSpPr>
          <p:cNvPr id="4" name="TextBox 12">
            <a:extLst>
              <a:ext uri="{FF2B5EF4-FFF2-40B4-BE49-F238E27FC236}">
                <a16:creationId xmlns:a16="http://schemas.microsoft.com/office/drawing/2014/main" id="{10A8811A-ED4B-E7DF-BEF8-C970065DF3C6}"/>
              </a:ext>
            </a:extLst>
          </p:cNvPr>
          <p:cNvSpPr txBox="1"/>
          <p:nvPr/>
        </p:nvSpPr>
        <p:spPr>
          <a:xfrm>
            <a:off x="2209800" y="1560445"/>
            <a:ext cx="3352800" cy="913712"/>
          </a:xfrm>
          <a:prstGeom prst="rect">
            <a:avLst/>
          </a:prstGeom>
        </p:spPr>
        <p:txBody>
          <a:bodyPr wrap="square" lIns="0" tIns="0" rIns="0" bIns="0" rtlCol="0" anchor="t">
            <a:spAutoFit/>
          </a:bodyPr>
          <a:lstStyle/>
          <a:p>
            <a:pPr algn="just">
              <a:lnSpc>
                <a:spcPts val="7979"/>
              </a:lnSpc>
            </a:pPr>
            <a:r>
              <a:rPr lang="en-US" sz="4400" b="1" dirty="0">
                <a:latin typeface="Times New Roman" panose="02020603050405020304" pitchFamily="18" charset="0"/>
                <a:cs typeface="Times New Roman" panose="02020603050405020304" pitchFamily="18" charset="0"/>
              </a:rPr>
              <a:t>a. </a:t>
            </a:r>
            <a:r>
              <a:rPr lang="en-US" sz="4400" b="1" dirty="0" err="1">
                <a:latin typeface="Times New Roman" panose="02020603050405020304" pitchFamily="18" charset="0"/>
                <a:cs typeface="Times New Roman" panose="02020603050405020304" pitchFamily="18" charset="0"/>
              </a:rPr>
              <a:t>Tác</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giả</a:t>
            </a:r>
            <a:endParaRPr lang="en-US" sz="4400" b="1"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AA997519-5159-5C23-E102-C66674A6F2B9}"/>
              </a:ext>
            </a:extLst>
          </p:cNvPr>
          <p:cNvSpPr txBox="1"/>
          <p:nvPr/>
        </p:nvSpPr>
        <p:spPr>
          <a:xfrm>
            <a:off x="7842322" y="2703097"/>
            <a:ext cx="10293278" cy="769441"/>
          </a:xfrm>
          <a:prstGeom prst="rect">
            <a:avLst/>
          </a:prstGeom>
          <a:noFill/>
        </p:spPr>
        <p:txBody>
          <a:bodyPr wrap="square">
            <a:spAutoFit/>
          </a:bodyPr>
          <a:lstStyle/>
          <a:p>
            <a:pPr algn="just" defTabSz="1828756"/>
            <a:r>
              <a:rPr lang="fr-FR" sz="4400" dirty="0">
                <a:solidFill>
                  <a:prstClr val="black"/>
                </a:solidFill>
                <a:latin typeface="Times New Roman" panose="02020603050405020304" pitchFamily="18" charset="0"/>
                <a:cs typeface="Times New Roman" panose="02020603050405020304" pitchFamily="18" charset="0"/>
              </a:rPr>
              <a:t>- </a:t>
            </a:r>
            <a:r>
              <a:rPr lang="fr-FR" sz="4400" dirty="0" err="1">
                <a:solidFill>
                  <a:prstClr val="black"/>
                </a:solidFill>
                <a:latin typeface="Times New Roman" panose="02020603050405020304" pitchFamily="18" charset="0"/>
                <a:cs typeface="Times New Roman" panose="02020603050405020304" pitchFamily="18" charset="0"/>
              </a:rPr>
              <a:t>Cuối</a:t>
            </a:r>
            <a:r>
              <a:rPr lang="fr-FR" sz="4400" dirty="0">
                <a:solidFill>
                  <a:prstClr val="black"/>
                </a:solidFill>
                <a:latin typeface="Times New Roman" panose="02020603050405020304" pitchFamily="18" charset="0"/>
                <a:cs typeface="Times New Roman" panose="02020603050405020304" pitchFamily="18" charset="0"/>
              </a:rPr>
              <a:t> </a:t>
            </a:r>
            <a:r>
              <a:rPr lang="fr-FR" sz="4400" dirty="0" err="1">
                <a:solidFill>
                  <a:prstClr val="black"/>
                </a:solidFill>
                <a:latin typeface="Times New Roman" panose="02020603050405020304" pitchFamily="18" charset="0"/>
                <a:cs typeface="Times New Roman" panose="02020603050405020304" pitchFamily="18" charset="0"/>
              </a:rPr>
              <a:t>thế</a:t>
            </a:r>
            <a:r>
              <a:rPr lang="fr-FR" sz="4400" dirty="0">
                <a:solidFill>
                  <a:prstClr val="black"/>
                </a:solidFill>
                <a:latin typeface="Times New Roman" panose="02020603050405020304" pitchFamily="18" charset="0"/>
                <a:cs typeface="Times New Roman" panose="02020603050405020304" pitchFamily="18" charset="0"/>
              </a:rPr>
              <a:t> </a:t>
            </a:r>
            <a:r>
              <a:rPr lang="fr-FR" sz="4400" dirty="0" err="1">
                <a:solidFill>
                  <a:prstClr val="black"/>
                </a:solidFill>
                <a:latin typeface="Times New Roman" panose="02020603050405020304" pitchFamily="18" charset="0"/>
                <a:cs typeface="Times New Roman" panose="02020603050405020304" pitchFamily="18" charset="0"/>
              </a:rPr>
              <a:t>kỉ</a:t>
            </a:r>
            <a:r>
              <a:rPr lang="fr-FR" sz="4400" dirty="0">
                <a:solidFill>
                  <a:prstClr val="black"/>
                </a:solidFill>
                <a:latin typeface="Times New Roman" panose="02020603050405020304" pitchFamily="18" charset="0"/>
                <a:cs typeface="Times New Roman" panose="02020603050405020304" pitchFamily="18" charset="0"/>
              </a:rPr>
              <a:t> XVIII- </a:t>
            </a:r>
            <a:r>
              <a:rPr lang="fr-FR" sz="4400" dirty="0" err="1">
                <a:solidFill>
                  <a:prstClr val="black"/>
                </a:solidFill>
                <a:latin typeface="Times New Roman" panose="02020603050405020304" pitchFamily="18" charset="0"/>
                <a:cs typeface="Times New Roman" panose="02020603050405020304" pitchFamily="18" charset="0"/>
              </a:rPr>
              <a:t>đầu</a:t>
            </a:r>
            <a:r>
              <a:rPr lang="fr-FR" sz="4400" dirty="0">
                <a:solidFill>
                  <a:prstClr val="black"/>
                </a:solidFill>
                <a:latin typeface="Times New Roman" panose="02020603050405020304" pitchFamily="18" charset="0"/>
                <a:cs typeface="Times New Roman" panose="02020603050405020304" pitchFamily="18" charset="0"/>
              </a:rPr>
              <a:t> </a:t>
            </a:r>
            <a:r>
              <a:rPr lang="fr-FR" sz="4400" dirty="0" err="1">
                <a:solidFill>
                  <a:prstClr val="black"/>
                </a:solidFill>
                <a:latin typeface="Times New Roman" panose="02020603050405020304" pitchFamily="18" charset="0"/>
                <a:cs typeface="Times New Roman" panose="02020603050405020304" pitchFamily="18" charset="0"/>
              </a:rPr>
              <a:t>thế</a:t>
            </a:r>
            <a:r>
              <a:rPr lang="fr-FR" sz="4400" dirty="0">
                <a:solidFill>
                  <a:prstClr val="black"/>
                </a:solidFill>
                <a:latin typeface="Times New Roman" panose="02020603050405020304" pitchFamily="18" charset="0"/>
                <a:cs typeface="Times New Roman" panose="02020603050405020304" pitchFamily="18" charset="0"/>
              </a:rPr>
              <a:t> </a:t>
            </a:r>
            <a:r>
              <a:rPr lang="fr-FR" sz="4400" dirty="0" err="1">
                <a:solidFill>
                  <a:prstClr val="black"/>
                </a:solidFill>
                <a:latin typeface="Times New Roman" panose="02020603050405020304" pitchFamily="18" charset="0"/>
                <a:cs typeface="Times New Roman" panose="02020603050405020304" pitchFamily="18" charset="0"/>
              </a:rPr>
              <a:t>kỉ</a:t>
            </a:r>
            <a:r>
              <a:rPr lang="fr-FR" sz="4400" dirty="0">
                <a:solidFill>
                  <a:prstClr val="black"/>
                </a:solidFill>
                <a:latin typeface="Times New Roman" panose="02020603050405020304" pitchFamily="18" charset="0"/>
                <a:cs typeface="Times New Roman" panose="02020603050405020304" pitchFamily="18" charset="0"/>
              </a:rPr>
              <a:t> XIX</a:t>
            </a:r>
            <a:endParaRPr lang="en-US" altLang="en-US" sz="4400" dirty="0">
              <a:solidFill>
                <a:prstClr val="black"/>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C3324546-D08A-BFAC-FC4D-73A2DFE2A4A0}"/>
              </a:ext>
            </a:extLst>
          </p:cNvPr>
          <p:cNvSpPr txBox="1"/>
          <p:nvPr/>
        </p:nvSpPr>
        <p:spPr>
          <a:xfrm>
            <a:off x="7851548" y="3533258"/>
            <a:ext cx="11523518" cy="769441"/>
          </a:xfrm>
          <a:prstGeom prst="rect">
            <a:avLst/>
          </a:prstGeom>
          <a:noFill/>
        </p:spPr>
        <p:txBody>
          <a:bodyPr wrap="square">
            <a:spAutoFit/>
          </a:bodyPr>
          <a:lstStyle/>
          <a:p>
            <a:pPr algn="just" defTabSz="1828756"/>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Quê</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Nghệ</a:t>
            </a:r>
            <a:r>
              <a:rPr lang="en-US" sz="4400" dirty="0">
                <a:latin typeface="Times New Roman" panose="02020603050405020304" pitchFamily="18" charset="0"/>
                <a:cs typeface="Times New Roman" panose="02020603050405020304" pitchFamily="18" charset="0"/>
              </a:rPr>
              <a:t> An</a:t>
            </a:r>
            <a:endParaRPr lang="en-US" altLang="en-US" sz="44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C65B3A8F-A684-B97C-94F8-E1310C563A1F}"/>
              </a:ext>
            </a:extLst>
          </p:cNvPr>
          <p:cNvSpPr txBox="1"/>
          <p:nvPr/>
        </p:nvSpPr>
        <p:spPr>
          <a:xfrm>
            <a:off x="7842322" y="4433896"/>
            <a:ext cx="9988478" cy="769441"/>
          </a:xfrm>
          <a:prstGeom prst="rect">
            <a:avLst/>
          </a:prstGeom>
          <a:noFill/>
        </p:spPr>
        <p:txBody>
          <a:bodyPr wrap="square">
            <a:spAutoFit/>
          </a:bodyPr>
          <a:lstStyle/>
          <a:p>
            <a:pPr algn="just" defTabSz="1828756"/>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Là</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nữ</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thi</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sĩ</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tài</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hoa</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cá</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tính</a:t>
            </a:r>
            <a:endParaRPr lang="en-US" altLang="en-US" sz="4400" dirty="0">
              <a:solidFill>
                <a:schemeClr val="tx1"/>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B97F1E69-8B99-4A5C-2F66-4D16BCC9758A}"/>
              </a:ext>
            </a:extLst>
          </p:cNvPr>
          <p:cNvSpPr txBox="1"/>
          <p:nvPr/>
        </p:nvSpPr>
        <p:spPr>
          <a:xfrm>
            <a:off x="7865403" y="5398298"/>
            <a:ext cx="9965397" cy="769441"/>
          </a:xfrm>
          <a:prstGeom prst="rect">
            <a:avLst/>
          </a:prstGeom>
          <a:noFill/>
        </p:spPr>
        <p:txBody>
          <a:bodyPr wrap="square">
            <a:spAutoFit/>
          </a:bodyPr>
          <a:lstStyle/>
          <a:p>
            <a:pPr algn="just" defTabSz="1828756"/>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Được</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mệnh</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danh</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là</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Bà</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chúa</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thơ</a:t>
            </a:r>
            <a:r>
              <a:rPr lang="en-US" sz="4400" dirty="0">
                <a:solidFill>
                  <a:schemeClr val="tx1"/>
                </a:solidFill>
                <a:latin typeface="Times New Roman" panose="02020603050405020304" pitchFamily="18" charset="0"/>
                <a:cs typeface="Times New Roman" panose="02020603050405020304" pitchFamily="18" charset="0"/>
              </a:rPr>
              <a:t> </a:t>
            </a:r>
            <a:r>
              <a:rPr lang="en-US" sz="4400" dirty="0" err="1">
                <a:solidFill>
                  <a:schemeClr val="tx1"/>
                </a:solidFill>
                <a:latin typeface="Times New Roman" panose="02020603050405020304" pitchFamily="18" charset="0"/>
                <a:cs typeface="Times New Roman" panose="02020603050405020304" pitchFamily="18" charset="0"/>
              </a:rPr>
              <a:t>Nôm</a:t>
            </a:r>
            <a:endParaRPr lang="en-US" altLang="en-US" sz="4400" dirty="0">
              <a:solidFill>
                <a:schemeClr val="tx1"/>
              </a:solidFill>
              <a:latin typeface="Times New Roman" panose="02020603050405020304" pitchFamily="18" charset="0"/>
              <a:cs typeface="Times New Roman" panose="02020603050405020304" pitchFamily="18" charset="0"/>
            </a:endParaRPr>
          </a:p>
        </p:txBody>
      </p:sp>
      <p:sp>
        <p:nvSpPr>
          <p:cNvPr id="21" name="TextBox 20">
            <a:extLst>
              <a:ext uri="{FF2B5EF4-FFF2-40B4-BE49-F238E27FC236}">
                <a16:creationId xmlns:a16="http://schemas.microsoft.com/office/drawing/2014/main" id="{1220B91A-0C68-33F1-F960-2EC2B8866B09}"/>
              </a:ext>
            </a:extLst>
          </p:cNvPr>
          <p:cNvSpPr txBox="1"/>
          <p:nvPr/>
        </p:nvSpPr>
        <p:spPr>
          <a:xfrm>
            <a:off x="7870598" y="6350963"/>
            <a:ext cx="10410475" cy="769441"/>
          </a:xfrm>
          <a:prstGeom prst="rect">
            <a:avLst/>
          </a:prstGeom>
          <a:noFill/>
        </p:spPr>
        <p:txBody>
          <a:bodyPr wrap="square">
            <a:spAutoFit/>
          </a:bodyPr>
          <a:lstStyle/>
          <a:p>
            <a:pPr algn="just" defTabSz="1828756"/>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Cuộc</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đời</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gặp</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nhiều</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bất</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hạnh</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về</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tình</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duyên</a:t>
            </a:r>
            <a:endParaRPr lang="en-US" altLang="en-US" sz="44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1220B91A-0C68-33F1-F960-2EC2B8866B09}"/>
              </a:ext>
            </a:extLst>
          </p:cNvPr>
          <p:cNvSpPr txBox="1"/>
          <p:nvPr/>
        </p:nvSpPr>
        <p:spPr>
          <a:xfrm>
            <a:off x="7842322" y="7356352"/>
            <a:ext cx="10293278" cy="2123658"/>
          </a:xfrm>
          <a:prstGeom prst="rect">
            <a:avLst/>
          </a:prstGeom>
          <a:noFill/>
        </p:spPr>
        <p:txBody>
          <a:bodyPr wrap="square">
            <a:spAutoFit/>
          </a:bodyPr>
          <a:lstStyle/>
          <a:p>
            <a:pPr algn="just" defTabSz="1828756"/>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Sự</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nghiệp</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sáng</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tác</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có</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khoảng</a:t>
            </a:r>
            <a:r>
              <a:rPr lang="en-US" altLang="en-US" sz="4400" dirty="0">
                <a:latin typeface="Times New Roman" panose="02020603050405020304" pitchFamily="18" charset="0"/>
                <a:cs typeface="Times New Roman" panose="02020603050405020304" pitchFamily="18" charset="0"/>
              </a:rPr>
              <a:t> 50 </a:t>
            </a:r>
            <a:r>
              <a:rPr lang="en-US" altLang="en-US" sz="4400" dirty="0" err="1">
                <a:latin typeface="Times New Roman" panose="02020603050405020304" pitchFamily="18" charset="0"/>
                <a:cs typeface="Times New Roman" panose="02020603050405020304" pitchFamily="18" charset="0"/>
              </a:rPr>
              <a:t>bài</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thơ</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chữ</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Nôm</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và</a:t>
            </a:r>
            <a:r>
              <a:rPr lang="en-US" altLang="en-US" sz="4400" dirty="0">
                <a:latin typeface="Times New Roman" panose="02020603050405020304" pitchFamily="18" charset="0"/>
                <a:cs typeface="Times New Roman" panose="02020603050405020304" pitchFamily="18" charset="0"/>
              </a:rPr>
              <a:t> 1 </a:t>
            </a:r>
            <a:r>
              <a:rPr lang="en-US" altLang="en-US" sz="4400" dirty="0" err="1">
                <a:latin typeface="Times New Roman" panose="02020603050405020304" pitchFamily="18" charset="0"/>
                <a:cs typeface="Times New Roman" panose="02020603050405020304" pitchFamily="18" charset="0"/>
              </a:rPr>
              <a:t>tập</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thơ</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chữ</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Hán</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Lưu</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Hương</a:t>
            </a:r>
            <a:r>
              <a:rPr lang="en-US" altLang="en-US" sz="4400" dirty="0">
                <a:latin typeface="Times New Roman" panose="02020603050405020304" pitchFamily="18" charset="0"/>
                <a:cs typeface="Times New Roman" panose="02020603050405020304" pitchFamily="18" charset="0"/>
              </a:rPr>
              <a:t> </a:t>
            </a:r>
            <a:r>
              <a:rPr lang="en-US" altLang="en-US" sz="4400" dirty="0" err="1">
                <a:latin typeface="Times New Roman" panose="02020603050405020304" pitchFamily="18" charset="0"/>
                <a:cs typeface="Times New Roman" panose="02020603050405020304" pitchFamily="18" charset="0"/>
              </a:rPr>
              <a:t>kí</a:t>
            </a:r>
            <a:r>
              <a:rPr lang="en-US" altLang="en-US" sz="4400" dirty="0">
                <a:latin typeface="Times New Roman" panose="02020603050405020304" pitchFamily="18" charset="0"/>
                <a:cs typeface="Times New Roman" panose="02020603050405020304" pitchFamily="18" charset="0"/>
              </a:rPr>
              <a:t>"</a:t>
            </a:r>
          </a:p>
        </p:txBody>
      </p:sp>
      <p:pic>
        <p:nvPicPr>
          <p:cNvPr id="5" name="Picture 2" descr="Triết lý phồn thực và tiếng nói phản kháng trong thơ Hồ Xuân Hương -  Sài·gòn·eer">
            <a:extLst>
              <a:ext uri="{FF2B5EF4-FFF2-40B4-BE49-F238E27FC236}">
                <a16:creationId xmlns:a16="http://schemas.microsoft.com/office/drawing/2014/main" id="{D6B381E3-3BA8-B961-2CB3-B5C50BF738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4"/>
          <a:stretch/>
        </p:blipFill>
        <p:spPr bwMode="auto">
          <a:xfrm>
            <a:off x="6927" y="3481156"/>
            <a:ext cx="7844621" cy="5245399"/>
          </a:xfrm>
          <a:custGeom>
            <a:avLst/>
            <a:gdLst/>
            <a:ahLst/>
            <a:cxnLst/>
            <a:rect l="l" t="t" r="r" b="b"/>
            <a:pathLst>
              <a:path w="10256294" h="6858000">
                <a:moveTo>
                  <a:pt x="1691450" y="0"/>
                </a:moveTo>
                <a:lnTo>
                  <a:pt x="4470259" y="0"/>
                </a:lnTo>
                <a:lnTo>
                  <a:pt x="4542814" y="0"/>
                </a:lnTo>
                <a:lnTo>
                  <a:pt x="5713480" y="0"/>
                </a:lnTo>
                <a:lnTo>
                  <a:pt x="5786036" y="0"/>
                </a:lnTo>
                <a:lnTo>
                  <a:pt x="8564844" y="0"/>
                </a:lnTo>
                <a:lnTo>
                  <a:pt x="8587900" y="14997"/>
                </a:lnTo>
                <a:cubicBezTo>
                  <a:pt x="9658369" y="754641"/>
                  <a:pt x="10256294" y="2093192"/>
                  <a:pt x="10256294" y="3621656"/>
                </a:cubicBezTo>
                <a:cubicBezTo>
                  <a:pt x="10256294" y="4969131"/>
                  <a:pt x="9288413" y="5602839"/>
                  <a:pt x="8302921" y="6374814"/>
                </a:cubicBezTo>
                <a:cubicBezTo>
                  <a:pt x="8123457" y="6515397"/>
                  <a:pt x="7945637" y="6653108"/>
                  <a:pt x="7764491" y="6780599"/>
                </a:cubicBezTo>
                <a:lnTo>
                  <a:pt x="7648023" y="6858000"/>
                </a:lnTo>
                <a:lnTo>
                  <a:pt x="5786036" y="6858000"/>
                </a:lnTo>
                <a:lnTo>
                  <a:pt x="5713480" y="6858000"/>
                </a:lnTo>
                <a:lnTo>
                  <a:pt x="4542814" y="6858000"/>
                </a:lnTo>
                <a:lnTo>
                  <a:pt x="4470259" y="6858000"/>
                </a:lnTo>
                <a:lnTo>
                  <a:pt x="2608272" y="6858000"/>
                </a:lnTo>
                <a:lnTo>
                  <a:pt x="2491804" y="6780599"/>
                </a:lnTo>
                <a:cubicBezTo>
                  <a:pt x="2310658" y="6653108"/>
                  <a:pt x="2132837" y="6515397"/>
                  <a:pt x="1953374" y="6374814"/>
                </a:cubicBezTo>
                <a:cubicBezTo>
                  <a:pt x="967880" y="5602839"/>
                  <a:pt x="0" y="4969131"/>
                  <a:pt x="0" y="3621656"/>
                </a:cubicBezTo>
                <a:cubicBezTo>
                  <a:pt x="0" y="2093192"/>
                  <a:pt x="597925" y="754641"/>
                  <a:pt x="1668394" y="14997"/>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788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barn(inVertical)">
                                      <p:cBhvr>
                                        <p:cTn id="21" dur="500"/>
                                        <p:tgtEl>
                                          <p:spTgt spid="1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barn(inVertical)">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P spid="15" grpId="0"/>
      <p:bldP spid="17" grpId="0"/>
      <p:bldP spid="19" grpId="0"/>
      <p:bldP spid="21"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Thơ Đường luật là gì? Đặc điểm của thơ Đường luật - Trường THCS Bình Chánh">
            <a:extLst>
              <a:ext uri="{FF2B5EF4-FFF2-40B4-BE49-F238E27FC236}">
                <a16:creationId xmlns:a16="http://schemas.microsoft.com/office/drawing/2014/main" id="{DEFFEE24-9187-4050-094C-3849A512806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69" t="1111" r="20572" b="-1111"/>
          <a:stretch/>
        </p:blipFill>
        <p:spPr bwMode="auto">
          <a:xfrm>
            <a:off x="1" y="10"/>
            <a:ext cx="14504463" cy="102869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14">
            <a:extLst>
              <a:ext uri="{FF2B5EF4-FFF2-40B4-BE49-F238E27FC236}">
                <a16:creationId xmlns:a16="http://schemas.microsoft.com/office/drawing/2014/main" id="{7D9ADE19-BE16-0AA6-B888-C994A58094B3}"/>
              </a:ext>
            </a:extLst>
          </p:cNvPr>
          <p:cNvSpPr txBox="1"/>
          <p:nvPr/>
        </p:nvSpPr>
        <p:spPr>
          <a:xfrm>
            <a:off x="8763000" y="3238500"/>
            <a:ext cx="10058400" cy="3539430"/>
          </a:xfrm>
          <a:prstGeom prst="rect">
            <a:avLst/>
          </a:prstGeom>
        </p:spPr>
        <p:txBody>
          <a:bodyPr wrap="square" lIns="0" tIns="0" rIns="0" bIns="0" rtlCol="0" anchor="t">
            <a:spAutoFit/>
          </a:bodyPr>
          <a:lstStyle/>
          <a:p>
            <a:pPr algn="ctr" defTabSz="609630">
              <a:defRPr/>
            </a:pPr>
            <a:r>
              <a:rPr lang="en-US" sz="11500" b="1" dirty="0" err="1">
                <a:solidFill>
                  <a:srgbClr val="2E3137"/>
                </a:solidFill>
                <a:latin typeface="#9Slide05 SVNBellico" panose="02000000000000000000" pitchFamily="2" charset="0"/>
                <a:cs typeface="Times New Roman" panose="02020603050405020304" pitchFamily="18" charset="0"/>
              </a:rPr>
              <a:t>Bài</a:t>
            </a:r>
            <a:r>
              <a:rPr lang="en-US" sz="11500" b="1" dirty="0">
                <a:solidFill>
                  <a:srgbClr val="2E3137"/>
                </a:solidFill>
                <a:latin typeface="#9Slide05 SVNBellico" panose="02000000000000000000" pitchFamily="2" charset="0"/>
                <a:cs typeface="Times New Roman" panose="02020603050405020304" pitchFamily="18" charset="0"/>
              </a:rPr>
              <a:t> 7</a:t>
            </a:r>
          </a:p>
          <a:p>
            <a:pPr algn="ctr" defTabSz="609630">
              <a:defRPr/>
            </a:pPr>
            <a:r>
              <a:rPr lang="en-US" sz="11500" b="1" dirty="0" err="1">
                <a:solidFill>
                  <a:srgbClr val="2E3137"/>
                </a:solidFill>
                <a:latin typeface="#9Slide05 SVNBellico" panose="02000000000000000000" pitchFamily="2" charset="0"/>
                <a:cs typeface="Times New Roman" panose="02020603050405020304" pitchFamily="18" charset="0"/>
              </a:rPr>
              <a:t>Thơ</a:t>
            </a:r>
            <a:r>
              <a:rPr lang="en-US" sz="11500" b="1" dirty="0">
                <a:solidFill>
                  <a:srgbClr val="2E3137"/>
                </a:solidFill>
                <a:latin typeface="#9Slide05 SVNBellico" panose="02000000000000000000" pitchFamily="2" charset="0"/>
                <a:cs typeface="Times New Roman" panose="02020603050405020304" pitchFamily="18" charset="0"/>
              </a:rPr>
              <a:t> </a:t>
            </a:r>
            <a:r>
              <a:rPr lang="en-US" sz="11500" b="1" dirty="0" err="1">
                <a:solidFill>
                  <a:srgbClr val="2E3137"/>
                </a:solidFill>
                <a:latin typeface="#9Slide05 SVNBellico" panose="02000000000000000000" pitchFamily="2" charset="0"/>
                <a:cs typeface="Times New Roman" panose="02020603050405020304" pitchFamily="18" charset="0"/>
              </a:rPr>
              <a:t>Đường</a:t>
            </a:r>
            <a:r>
              <a:rPr lang="en-US" sz="11500" b="1" dirty="0">
                <a:solidFill>
                  <a:srgbClr val="2E3137"/>
                </a:solidFill>
                <a:latin typeface="#9Slide05 SVNBellico" panose="02000000000000000000" pitchFamily="2" charset="0"/>
                <a:cs typeface="Times New Roman" panose="02020603050405020304" pitchFamily="18" charset="0"/>
              </a:rPr>
              <a:t> </a:t>
            </a:r>
            <a:r>
              <a:rPr lang="en-US" sz="11500" b="1" dirty="0" err="1">
                <a:solidFill>
                  <a:srgbClr val="2E3137"/>
                </a:solidFill>
                <a:latin typeface="#9Slide05 SVNBellico" panose="02000000000000000000" pitchFamily="2" charset="0"/>
                <a:cs typeface="Times New Roman" panose="02020603050405020304" pitchFamily="18" charset="0"/>
              </a:rPr>
              <a:t>luật</a:t>
            </a:r>
            <a:endParaRPr lang="en-US" sz="19900" b="1" dirty="0">
              <a:solidFill>
                <a:srgbClr val="2E3137"/>
              </a:solidFill>
              <a:latin typeface="#9Slide05 SVNBellico" panose="02000000000000000000" pitchFamily="2" charset="0"/>
              <a:cs typeface="Times New Roman" panose="02020603050405020304" pitchFamily="18" charset="0"/>
            </a:endParaRPr>
          </a:p>
        </p:txBody>
      </p:sp>
    </p:spTree>
    <p:extLst>
      <p:ext uri="{BB962C8B-B14F-4D97-AF65-F5344CB8AC3E}">
        <p14:creationId xmlns:p14="http://schemas.microsoft.com/office/powerpoint/2010/main" val="265431192"/>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6">
            <a:extLst>
              <a:ext uri="{FF2B5EF4-FFF2-40B4-BE49-F238E27FC236}">
                <a16:creationId xmlns:a16="http://schemas.microsoft.com/office/drawing/2014/main" id="{34A7991B-35D1-B489-91E8-8548C7102F21}"/>
              </a:ext>
            </a:extLst>
          </p:cNvPr>
          <p:cNvSpPr txBox="1"/>
          <p:nvPr/>
        </p:nvSpPr>
        <p:spPr>
          <a:xfrm>
            <a:off x="1262205" y="115285"/>
            <a:ext cx="11643580" cy="1047146"/>
          </a:xfrm>
          <a:prstGeom prst="rect">
            <a:avLst/>
          </a:prstGeom>
        </p:spPr>
        <p:txBody>
          <a:bodyPr wrap="square" lIns="0" tIns="0" rIns="0" bIns="0" rtlCol="0" anchor="t">
            <a:spAutoFit/>
          </a:bodyPr>
          <a:lstStyle/>
          <a:p>
            <a:pPr algn="just">
              <a:lnSpc>
                <a:spcPts val="9239"/>
              </a:lnSpc>
            </a:pPr>
            <a:r>
              <a:rPr lang="en-US" sz="4800" b="1" dirty="0">
                <a:latin typeface="Times New Roman" panose="02020603050405020304" pitchFamily="18" charset="0"/>
                <a:cs typeface="Times New Roman" panose="02020603050405020304" pitchFamily="18" charset="0"/>
              </a:rPr>
              <a:t>2. </a:t>
            </a:r>
            <a:r>
              <a:rPr lang="en-US" sz="4800" b="1" dirty="0" err="1">
                <a:latin typeface="Times New Roman" panose="02020603050405020304" pitchFamily="18" charset="0"/>
                <a:cs typeface="Times New Roman" panose="02020603050405020304" pitchFamily="18" charset="0"/>
              </a:rPr>
              <a:t>Tìm</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hiểu</a:t>
            </a:r>
            <a:r>
              <a:rPr lang="en-US" sz="4800" b="1" dirty="0">
                <a:latin typeface="Times New Roman" panose="02020603050405020304" pitchFamily="18" charset="0"/>
                <a:cs typeface="Times New Roman" panose="02020603050405020304" pitchFamily="18" charset="0"/>
              </a:rPr>
              <a:t> </a:t>
            </a:r>
            <a:r>
              <a:rPr lang="en-US" sz="4800" b="1" dirty="0" err="1">
                <a:latin typeface="Times New Roman" panose="02020603050405020304" pitchFamily="18" charset="0"/>
                <a:cs typeface="Times New Roman" panose="02020603050405020304" pitchFamily="18" charset="0"/>
              </a:rPr>
              <a:t>chung</a:t>
            </a:r>
            <a:endParaRPr lang="en-US" sz="4800" b="1" dirty="0">
              <a:latin typeface="Times New Roman" panose="02020603050405020304" pitchFamily="18" charset="0"/>
              <a:cs typeface="Times New Roman" panose="02020603050405020304" pitchFamily="18" charset="0"/>
            </a:endParaRPr>
          </a:p>
        </p:txBody>
      </p:sp>
      <p:sp>
        <p:nvSpPr>
          <p:cNvPr id="4" name="TextBox 12">
            <a:extLst>
              <a:ext uri="{FF2B5EF4-FFF2-40B4-BE49-F238E27FC236}">
                <a16:creationId xmlns:a16="http://schemas.microsoft.com/office/drawing/2014/main" id="{10A8811A-ED4B-E7DF-BEF8-C970065DF3C6}"/>
              </a:ext>
            </a:extLst>
          </p:cNvPr>
          <p:cNvSpPr txBox="1"/>
          <p:nvPr/>
        </p:nvSpPr>
        <p:spPr>
          <a:xfrm>
            <a:off x="2209800" y="1560445"/>
            <a:ext cx="3352800" cy="913712"/>
          </a:xfrm>
          <a:prstGeom prst="rect">
            <a:avLst/>
          </a:prstGeom>
        </p:spPr>
        <p:txBody>
          <a:bodyPr wrap="square" lIns="0" tIns="0" rIns="0" bIns="0" rtlCol="0" anchor="t">
            <a:spAutoFit/>
          </a:bodyPr>
          <a:lstStyle/>
          <a:p>
            <a:pPr algn="just">
              <a:lnSpc>
                <a:spcPts val="7979"/>
              </a:lnSpc>
            </a:pPr>
            <a:r>
              <a:rPr lang="en-US" sz="4400" b="1" dirty="0">
                <a:latin typeface="Times New Roman" panose="02020603050405020304" pitchFamily="18" charset="0"/>
                <a:cs typeface="Times New Roman" panose="02020603050405020304" pitchFamily="18" charset="0"/>
              </a:rPr>
              <a:t>b. </a:t>
            </a:r>
            <a:r>
              <a:rPr lang="en-US" sz="4400" b="1" dirty="0" err="1">
                <a:latin typeface="Times New Roman" panose="02020603050405020304" pitchFamily="18" charset="0"/>
                <a:cs typeface="Times New Roman" panose="02020603050405020304" pitchFamily="18" charset="0"/>
              </a:rPr>
              <a:t>Tác</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phẩm</a:t>
            </a:r>
            <a:endParaRPr lang="en-US" sz="4400" b="1" dirty="0">
              <a:latin typeface="Times New Roman" panose="02020603050405020304" pitchFamily="18" charset="0"/>
              <a:cs typeface="Times New Roman" panose="02020603050405020304" pitchFamily="18" charset="0"/>
            </a:endParaRPr>
          </a:p>
        </p:txBody>
      </p:sp>
      <p:sp>
        <p:nvSpPr>
          <p:cNvPr id="9" name="TextBox 12">
            <a:extLst>
              <a:ext uri="{FF2B5EF4-FFF2-40B4-BE49-F238E27FC236}">
                <a16:creationId xmlns:a16="http://schemas.microsoft.com/office/drawing/2014/main" id="{FE9E781C-0A94-5C3D-3818-489A7E90101D}"/>
              </a:ext>
            </a:extLst>
          </p:cNvPr>
          <p:cNvSpPr txBox="1"/>
          <p:nvPr/>
        </p:nvSpPr>
        <p:spPr>
          <a:xfrm>
            <a:off x="762000" y="3008871"/>
            <a:ext cx="5327829" cy="763029"/>
          </a:xfrm>
          <a:prstGeom prst="rect">
            <a:avLst/>
          </a:prstGeom>
        </p:spPr>
        <p:txBody>
          <a:bodyPr wrap="square" lIns="0" tIns="0" rIns="0" bIns="0" rtlCol="0" anchor="t">
            <a:spAutoFit/>
          </a:bodyPr>
          <a:lstStyle/>
          <a:p>
            <a:pPr marL="496569" lvl="1" algn="ctr">
              <a:lnSpc>
                <a:spcPts val="6439"/>
              </a:lnSpc>
            </a:pPr>
            <a:r>
              <a:rPr lang="en-US" sz="4400" b="1" dirty="0" err="1">
                <a:latin typeface="Times New Roman" panose="02020603050405020304" pitchFamily="18" charset="0"/>
                <a:cs typeface="Times New Roman" panose="02020603050405020304" pitchFamily="18" charset="0"/>
              </a:rPr>
              <a:t>Xuất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xứ</a:t>
            </a:r>
            <a:endParaRPr lang="en-US" sz="4400" b="1" dirty="0">
              <a:latin typeface="Times New Roman" panose="02020603050405020304" pitchFamily="18" charset="0"/>
              <a:cs typeface="Times New Roman" panose="02020603050405020304" pitchFamily="18" charset="0"/>
            </a:endParaRPr>
          </a:p>
        </p:txBody>
      </p:sp>
      <p:sp>
        <p:nvSpPr>
          <p:cNvPr id="10" name="TextBox 12">
            <a:extLst>
              <a:ext uri="{FF2B5EF4-FFF2-40B4-BE49-F238E27FC236}">
                <a16:creationId xmlns:a16="http://schemas.microsoft.com/office/drawing/2014/main" id="{5B9C8CB9-2CDE-03DF-C9D1-F8B2A0BA391F}"/>
              </a:ext>
            </a:extLst>
          </p:cNvPr>
          <p:cNvSpPr txBox="1"/>
          <p:nvPr/>
        </p:nvSpPr>
        <p:spPr>
          <a:xfrm>
            <a:off x="846206" y="4602677"/>
            <a:ext cx="5024295" cy="2031325"/>
          </a:xfrm>
          <a:prstGeom prst="rect">
            <a:avLst/>
          </a:prstGeom>
        </p:spPr>
        <p:txBody>
          <a:bodyPr wrap="square" lIns="0" tIns="0" rIns="0" bIns="0" rtlCol="0" anchor="t">
            <a:spAutoFit/>
          </a:bodyPr>
          <a:lstStyle/>
          <a:p>
            <a:pPr marL="496569" lvl="1" algn="just"/>
            <a:r>
              <a:rPr lang="en-US" sz="4400" dirty="0" err="1">
                <a:latin typeface="Times New Roman" panose="02020603050405020304" pitchFamily="18" charset="0"/>
                <a:cs typeface="Times New Roman" panose="02020603050405020304" pitchFamily="18" charset="0"/>
              </a:rPr>
              <a:t>Thơ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Hồ</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Xuân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Hương</a:t>
            </a:r>
            <a:r>
              <a:rPr lang="en-US" sz="4400" dirty="0">
                <a:latin typeface="Times New Roman" panose="02020603050405020304" pitchFamily="18" charset="0"/>
                <a:cs typeface="Times New Roman" panose="02020603050405020304" pitchFamily="18" charset="0"/>
              </a:rPr>
              <a:t>, NXB </a:t>
            </a:r>
            <a:r>
              <a:rPr lang="en-US" sz="4400" dirty="0" err="1">
                <a:latin typeface="Times New Roman" panose="02020603050405020304" pitchFamily="18" charset="0"/>
                <a:cs typeface="Times New Roman" panose="02020603050405020304" pitchFamily="18" charset="0"/>
              </a:rPr>
              <a:t>Văn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học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Nội</a:t>
            </a:r>
            <a:r>
              <a:rPr lang="en-US" sz="4400" dirty="0">
                <a:latin typeface="Times New Roman" panose="02020603050405020304" pitchFamily="18" charset="0"/>
                <a:cs typeface="Times New Roman" panose="02020603050405020304" pitchFamily="18" charset="0"/>
              </a:rPr>
              <a:t> 1987)</a:t>
            </a:r>
          </a:p>
        </p:txBody>
      </p:sp>
      <p:sp>
        <p:nvSpPr>
          <p:cNvPr id="11" name="TextBox 12">
            <a:extLst>
              <a:ext uri="{FF2B5EF4-FFF2-40B4-BE49-F238E27FC236}">
                <a16:creationId xmlns:a16="http://schemas.microsoft.com/office/drawing/2014/main" id="{142B7FB8-3915-4103-8251-BC73F8CF1A3B}"/>
              </a:ext>
            </a:extLst>
          </p:cNvPr>
          <p:cNvSpPr txBox="1"/>
          <p:nvPr/>
        </p:nvSpPr>
        <p:spPr>
          <a:xfrm>
            <a:off x="11603037" y="3008871"/>
            <a:ext cx="5327829" cy="763029"/>
          </a:xfrm>
          <a:prstGeom prst="rect">
            <a:avLst/>
          </a:prstGeom>
        </p:spPr>
        <p:txBody>
          <a:bodyPr wrap="square" lIns="0" tIns="0" rIns="0" bIns="0" rtlCol="0" anchor="t">
            <a:spAutoFit/>
          </a:bodyPr>
          <a:lstStyle/>
          <a:p>
            <a:pPr marL="496569" lvl="1" algn="ctr">
              <a:lnSpc>
                <a:spcPts val="6439"/>
              </a:lnSpc>
            </a:pPr>
            <a:r>
              <a:rPr lang="en-US" sz="4400" b="1" dirty="0" err="1">
                <a:latin typeface="Times New Roman" panose="02020603050405020304" pitchFamily="18" charset="0"/>
                <a:cs typeface="Times New Roman" panose="02020603050405020304" pitchFamily="18" charset="0"/>
              </a:rPr>
              <a:t>Thể</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loại</a:t>
            </a:r>
            <a:endParaRPr lang="en-US" sz="4400" b="1" dirty="0">
              <a:latin typeface="Times New Roman" panose="02020603050405020304" pitchFamily="18" charset="0"/>
              <a:cs typeface="Times New Roman" panose="02020603050405020304" pitchFamily="18" charset="0"/>
            </a:endParaRPr>
          </a:p>
        </p:txBody>
      </p:sp>
      <p:sp>
        <p:nvSpPr>
          <p:cNvPr id="12" name="TextBox 12">
            <a:extLst>
              <a:ext uri="{FF2B5EF4-FFF2-40B4-BE49-F238E27FC236}">
                <a16:creationId xmlns:a16="http://schemas.microsoft.com/office/drawing/2014/main" id="{DF6E51A8-6897-269F-F411-FC1BD0116697}"/>
              </a:ext>
            </a:extLst>
          </p:cNvPr>
          <p:cNvSpPr txBox="1"/>
          <p:nvPr/>
        </p:nvSpPr>
        <p:spPr>
          <a:xfrm>
            <a:off x="10684620" y="4000500"/>
            <a:ext cx="7164664" cy="4062651"/>
          </a:xfrm>
          <a:prstGeom prst="rect">
            <a:avLst/>
          </a:prstGeom>
        </p:spPr>
        <p:txBody>
          <a:bodyPr wrap="square" lIns="0" tIns="0" rIns="0" bIns="0" rtlCol="0" anchor="t">
            <a:spAutoFit/>
          </a:bodyPr>
          <a:lstStyle/>
          <a:p>
            <a:pPr marL="496569" lvl="1" algn="ctr"/>
            <a:r>
              <a:rPr lang="en-US" sz="4400" dirty="0" err="1">
                <a:latin typeface="Times New Roman" panose="02020603050405020304" pitchFamily="18" charset="0"/>
                <a:cs typeface="Times New Roman" panose="02020603050405020304" pitchFamily="18" charset="0"/>
              </a:rPr>
              <a:t>Thất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ngôn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tứ</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tuyệt</a:t>
            </a:r>
            <a:endParaRPr lang="en-US" sz="4400" dirty="0">
              <a:latin typeface="Times New Roman" panose="02020603050405020304" pitchFamily="18" charset="0"/>
              <a:cs typeface="Times New Roman" panose="02020603050405020304" pitchFamily="18" charset="0"/>
            </a:endParaRPr>
          </a:p>
          <a:p>
            <a:pPr marL="496569" lvl="1" algn="ctr"/>
            <a:r>
              <a:rPr lang="en-US" sz="4400" dirty="0">
                <a:latin typeface="Times New Roman" panose="02020603050405020304" pitchFamily="18" charset="0"/>
                <a:cs typeface="Times New Roman" panose="02020603050405020304" pitchFamily="18" charset="0"/>
              </a:rPr>
              <a:t>(</a:t>
            </a:r>
            <a:r>
              <a:rPr lang="en-US" sz="4400" dirty="0" err="1">
                <a:latin typeface="Times New Roman" panose="02020603050405020304" pitchFamily="18" charset="0"/>
                <a:cs typeface="Times New Roman" panose="02020603050405020304" pitchFamily="18" charset="0"/>
              </a:rPr>
              <a:t>về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thức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vẫn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một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bài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Đường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luật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nhưng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được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viết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bằng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chữ</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Nôm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mang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bản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sắc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tộc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tài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chủ</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đến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ảnh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ngôn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a:t>
            </a:r>
            <a:r>
              <a:rPr lang="en-US" sz="4400" dirty="0">
                <a:latin typeface="Times New Roman" panose="02020603050405020304" pitchFamily="18" charset="0"/>
                <a:cs typeface="Times New Roman" panose="02020603050405020304" pitchFamily="18" charset="0"/>
              </a:rPr>
              <a:t>.</a:t>
            </a:r>
          </a:p>
        </p:txBody>
      </p:sp>
      <p:sp>
        <p:nvSpPr>
          <p:cNvPr id="14" name="TextBox 12">
            <a:extLst>
              <a:ext uri="{FF2B5EF4-FFF2-40B4-BE49-F238E27FC236}">
                <a16:creationId xmlns:a16="http://schemas.microsoft.com/office/drawing/2014/main" id="{9E741C6B-406D-BEFC-40D3-466A3CD6B5EE}"/>
              </a:ext>
            </a:extLst>
          </p:cNvPr>
          <p:cNvSpPr txBox="1"/>
          <p:nvPr/>
        </p:nvSpPr>
        <p:spPr>
          <a:xfrm>
            <a:off x="5516489" y="7917834"/>
            <a:ext cx="5829300" cy="747833"/>
          </a:xfrm>
          <a:prstGeom prst="rect">
            <a:avLst/>
          </a:prstGeom>
        </p:spPr>
        <p:txBody>
          <a:bodyPr wrap="square" lIns="0" tIns="0" rIns="0" bIns="0" rtlCol="0" anchor="t">
            <a:spAutoFit/>
          </a:bodyPr>
          <a:lstStyle/>
          <a:p>
            <a:pPr marL="496569" lvl="1" algn="ctr">
              <a:lnSpc>
                <a:spcPts val="6439"/>
              </a:lnSpc>
            </a:pPr>
            <a:r>
              <a:rPr lang="en-US" sz="4400" b="1" dirty="0" err="1">
                <a:latin typeface="Times New Roman" panose="02020603050405020304" pitchFamily="18" charset="0"/>
                <a:cs typeface="Times New Roman" panose="02020603050405020304" pitchFamily="18" charset="0"/>
              </a:rPr>
              <a:t>Phương</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thức</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biểu</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đạt</a:t>
            </a:r>
            <a:endParaRPr lang="en-US" sz="4400" b="1" dirty="0">
              <a:latin typeface="Times New Roman" panose="02020603050405020304" pitchFamily="18" charset="0"/>
              <a:cs typeface="Times New Roman" panose="02020603050405020304" pitchFamily="18" charset="0"/>
            </a:endParaRPr>
          </a:p>
        </p:txBody>
      </p:sp>
      <p:sp>
        <p:nvSpPr>
          <p:cNvPr id="16" name="TextBox 12">
            <a:extLst>
              <a:ext uri="{FF2B5EF4-FFF2-40B4-BE49-F238E27FC236}">
                <a16:creationId xmlns:a16="http://schemas.microsoft.com/office/drawing/2014/main" id="{FF1B1104-3D77-BBAE-B456-032F3C34244D}"/>
              </a:ext>
            </a:extLst>
          </p:cNvPr>
          <p:cNvSpPr txBox="1"/>
          <p:nvPr/>
        </p:nvSpPr>
        <p:spPr>
          <a:xfrm>
            <a:off x="6019437" y="9008429"/>
            <a:ext cx="5024295" cy="677108"/>
          </a:xfrm>
          <a:prstGeom prst="rect">
            <a:avLst/>
          </a:prstGeom>
        </p:spPr>
        <p:txBody>
          <a:bodyPr wrap="square" lIns="0" tIns="0" rIns="0" bIns="0" rtlCol="0" anchor="t">
            <a:spAutoFit/>
          </a:bodyPr>
          <a:lstStyle/>
          <a:p>
            <a:pPr marL="496569" lvl="1" algn="ctr"/>
            <a:r>
              <a:rPr lang="en-US" sz="4400" dirty="0" err="1">
                <a:latin typeface="Times New Roman" panose="02020603050405020304" pitchFamily="18" charset="0"/>
                <a:cs typeface="Times New Roman" panose="02020603050405020304" pitchFamily="18" charset="0"/>
              </a:rPr>
              <a:t>Biểu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cảm</a:t>
            </a:r>
            <a:endParaRPr lang="en-US" sz="4400" dirty="0">
              <a:latin typeface="Times New Roman" panose="02020603050405020304" pitchFamily="18" charset="0"/>
              <a:cs typeface="Times New Roman" panose="02020603050405020304" pitchFamily="18" charset="0"/>
            </a:endParaRPr>
          </a:p>
        </p:txBody>
      </p:sp>
      <p:sp>
        <p:nvSpPr>
          <p:cNvPr id="2" name="Freeform 7">
            <a:extLst>
              <a:ext uri="{FF2B5EF4-FFF2-40B4-BE49-F238E27FC236}">
                <a16:creationId xmlns:a16="http://schemas.microsoft.com/office/drawing/2014/main" id="{51FB51E5-96CF-D75F-FD30-7F7D314CB7B1}"/>
              </a:ext>
            </a:extLst>
          </p:cNvPr>
          <p:cNvSpPr/>
          <p:nvPr/>
        </p:nvSpPr>
        <p:spPr>
          <a:xfrm>
            <a:off x="6555965" y="3605333"/>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7">
            <a:extLst>
              <a:ext uri="{FF2B5EF4-FFF2-40B4-BE49-F238E27FC236}">
                <a16:creationId xmlns:a16="http://schemas.microsoft.com/office/drawing/2014/main" id="{0A7B94F0-DDE9-B3CD-E580-2884C0FEE554}"/>
              </a:ext>
            </a:extLst>
          </p:cNvPr>
          <p:cNvSpPr/>
          <p:nvPr/>
        </p:nvSpPr>
        <p:spPr>
          <a:xfrm>
            <a:off x="13182600" y="-697271"/>
            <a:ext cx="5327829" cy="3103626"/>
          </a:xfrm>
          <a:custGeom>
            <a:avLst/>
            <a:gdLst/>
            <a:ahLst/>
            <a:cxnLst/>
            <a:rect l="l" t="t" r="r" b="b"/>
            <a:pathLst>
              <a:path w="12960000" h="8229600">
                <a:moveTo>
                  <a:pt x="0" y="0"/>
                </a:moveTo>
                <a:lnTo>
                  <a:pt x="12960000" y="0"/>
                </a:lnTo>
                <a:lnTo>
                  <a:pt x="12960000" y="8229600"/>
                </a:lnTo>
                <a:lnTo>
                  <a:pt x="0" y="8229600"/>
                </a:lnTo>
                <a:lnTo>
                  <a:pt x="0" y="0"/>
                </a:lnTo>
                <a:close/>
              </a:path>
            </a:pathLst>
          </a:custGeom>
          <a:blipFill>
            <a:blip r:embed="rId5"/>
            <a:stretch>
              <a:fillRect/>
            </a:stretch>
          </a:blipFill>
        </p:spPr>
        <p:txBody>
          <a:bodyPr/>
          <a:lstStyle/>
          <a:p>
            <a:endParaRPr lang="en-US"/>
          </a:p>
        </p:txBody>
      </p:sp>
    </p:spTree>
    <p:extLst>
      <p:ext uri="{BB962C8B-B14F-4D97-AF65-F5344CB8AC3E}">
        <p14:creationId xmlns:p14="http://schemas.microsoft.com/office/powerpoint/2010/main" val="1512066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down)">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down)">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2">
                                            <p:txEl>
                                              <p:pRg st="0" end="0"/>
                                            </p:txEl>
                                          </p:spTgt>
                                        </p:tgtEl>
                                        <p:attrNameLst>
                                          <p:attrName>style.visibility</p:attrName>
                                        </p:attrNameLst>
                                      </p:cBhvr>
                                      <p:to>
                                        <p:strVal val="visible"/>
                                      </p:to>
                                    </p:set>
                                    <p:animEffect transition="in" filter="wipe(down)">
                                      <p:cBhvr>
                                        <p:cTn id="31" dur="500"/>
                                        <p:tgtEl>
                                          <p:spTgt spid="12">
                                            <p:txEl>
                                              <p:pRg st="0" end="0"/>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12">
                                            <p:txEl>
                                              <p:pRg st="1" end="1"/>
                                            </p:txEl>
                                          </p:spTgt>
                                        </p:tgtEl>
                                        <p:attrNameLst>
                                          <p:attrName>style.visibility</p:attrName>
                                        </p:attrNameLst>
                                      </p:cBhvr>
                                      <p:to>
                                        <p:strVal val="visible"/>
                                      </p:to>
                                    </p:set>
                                    <p:animEffect transition="in" filter="wipe(down)">
                                      <p:cBhvr>
                                        <p:cTn id="34" dur="500"/>
                                        <p:tgtEl>
                                          <p:spTgt spid="12">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down)">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P spid="14"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BA86D9-593B-3CE1-8EA7-879020FE7F24}"/>
              </a:ext>
            </a:extLst>
          </p:cNvPr>
          <p:cNvPicPr>
            <a:picLocks noChangeAspect="1"/>
          </p:cNvPicPr>
          <p:nvPr/>
        </p:nvPicPr>
        <p:blipFill rotWithShape="1">
          <a:blip r:embed="rId3"/>
          <a:srcRect t="45652"/>
          <a:stretch/>
        </p:blipFill>
        <p:spPr>
          <a:xfrm>
            <a:off x="20" y="10"/>
            <a:ext cx="18287980" cy="556590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5" name="TextBox 4">
            <a:extLst>
              <a:ext uri="{FF2B5EF4-FFF2-40B4-BE49-F238E27FC236}">
                <a16:creationId xmlns:a16="http://schemas.microsoft.com/office/drawing/2014/main" id="{540B6106-257C-33F9-5ACF-E90D5A4977BC}"/>
              </a:ext>
            </a:extLst>
          </p:cNvPr>
          <p:cNvSpPr txBox="1"/>
          <p:nvPr/>
        </p:nvSpPr>
        <p:spPr>
          <a:xfrm>
            <a:off x="4583875" y="5829300"/>
            <a:ext cx="9120249" cy="2954655"/>
          </a:xfrm>
          <a:prstGeom prst="rect">
            <a:avLst/>
          </a:prstGeom>
        </p:spPr>
        <p:txBody>
          <a:bodyPr wrap="square" lIns="0" tIns="0" rIns="0" bIns="0" rtlCol="0" anchor="t">
            <a:spAutoFit/>
          </a:bodyPr>
          <a:lstStyle/>
          <a:p>
            <a:pPr marL="0" lvl="0" indent="0" algn="ctr"/>
            <a:r>
              <a:rPr lang="en-US" sz="9600" spc="-232" dirty="0">
                <a:solidFill>
                  <a:srgbClr val="60311B"/>
                </a:solidFill>
                <a:latin typeface="#9Slide05 SVNReklame Script" panose="03060502040607080D05" pitchFamily="66" charset="0"/>
              </a:rPr>
              <a:t>II. </a:t>
            </a:r>
          </a:p>
          <a:p>
            <a:pPr marL="0" lvl="0" indent="0" algn="ctr"/>
            <a:r>
              <a:rPr lang="en-US" sz="9600" spc="-232" dirty="0" err="1">
                <a:solidFill>
                  <a:srgbClr val="60311B"/>
                </a:solidFill>
                <a:latin typeface="#9Slide05 SVNReklame Script" panose="03060502040607080D05" pitchFamily="66" charset="0"/>
              </a:rPr>
              <a:t>Tìm</a:t>
            </a:r>
            <a:r>
              <a:rPr lang="en-US" sz="9600" spc="-232" dirty="0">
                <a:solidFill>
                  <a:srgbClr val="60311B"/>
                </a:solidFill>
                <a:latin typeface="#9Slide05 SVNReklame Script" panose="03060502040607080D05" pitchFamily="66" charset="0"/>
              </a:rPr>
              <a:t> </a:t>
            </a:r>
            <a:r>
              <a:rPr lang="en-US" sz="9600" spc="-232" dirty="0" err="1">
                <a:solidFill>
                  <a:srgbClr val="60311B"/>
                </a:solidFill>
                <a:latin typeface="#9Slide05 SVNReklame Script" panose="03060502040607080D05" pitchFamily="66" charset="0"/>
              </a:rPr>
              <a:t>hiểu</a:t>
            </a:r>
            <a:r>
              <a:rPr lang="en-US" sz="9600" spc="-232" dirty="0">
                <a:solidFill>
                  <a:srgbClr val="60311B"/>
                </a:solidFill>
                <a:latin typeface="#9Slide05 SVNReklame Script" panose="03060502040607080D05" pitchFamily="66" charset="0"/>
              </a:rPr>
              <a:t> chi </a:t>
            </a:r>
            <a:r>
              <a:rPr lang="en-US" sz="9600" spc="-232" dirty="0" err="1">
                <a:solidFill>
                  <a:srgbClr val="60311B"/>
                </a:solidFill>
                <a:latin typeface="#9Slide05 SVNReklame Script" panose="03060502040607080D05" pitchFamily="66" charset="0"/>
              </a:rPr>
              <a:t>tiết</a:t>
            </a:r>
            <a:endParaRPr lang="en-US" sz="9600" spc="-232" dirty="0">
              <a:solidFill>
                <a:srgbClr val="60311B"/>
              </a:solidFill>
              <a:latin typeface="#9Slide05 SVNReklame Script" panose="03060502040607080D05" pitchFamily="66" charset="0"/>
            </a:endParaRPr>
          </a:p>
        </p:txBody>
      </p:sp>
    </p:spTree>
    <p:extLst>
      <p:ext uri="{BB962C8B-B14F-4D97-AF65-F5344CB8AC3E}">
        <p14:creationId xmlns:p14="http://schemas.microsoft.com/office/powerpoint/2010/main" val="186935480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33B0578-DA43-9017-5D22-1719A8C387F8}"/>
              </a:ext>
            </a:extLst>
          </p:cNvPr>
          <p:cNvPicPr>
            <a:picLocks noChangeAspect="1"/>
          </p:cNvPicPr>
          <p:nvPr/>
        </p:nvPicPr>
        <p:blipFill rotWithShape="1">
          <a:blip r:embed="rId3"/>
          <a:srcRect t="22456" b="15999"/>
          <a:stretch/>
        </p:blipFill>
        <p:spPr>
          <a:xfrm>
            <a:off x="20" y="10"/>
            <a:ext cx="18287980" cy="6837635"/>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3"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91958" y="8202309"/>
            <a:ext cx="2057400" cy="27432"/>
          </a:xfrm>
          <a:custGeom>
            <a:avLst/>
            <a:gdLst>
              <a:gd name="connsiteX0" fmla="*/ 0 w 2057400"/>
              <a:gd name="connsiteY0" fmla="*/ 0 h 27432"/>
              <a:gd name="connsiteX1" fmla="*/ 685800 w 2057400"/>
              <a:gd name="connsiteY1" fmla="*/ 0 h 27432"/>
              <a:gd name="connsiteX2" fmla="*/ 1309878 w 2057400"/>
              <a:gd name="connsiteY2" fmla="*/ 0 h 27432"/>
              <a:gd name="connsiteX3" fmla="*/ 2057400 w 2057400"/>
              <a:gd name="connsiteY3" fmla="*/ 0 h 27432"/>
              <a:gd name="connsiteX4" fmla="*/ 2057400 w 2057400"/>
              <a:gd name="connsiteY4" fmla="*/ 27432 h 27432"/>
              <a:gd name="connsiteX5" fmla="*/ 1330452 w 2057400"/>
              <a:gd name="connsiteY5" fmla="*/ 27432 h 27432"/>
              <a:gd name="connsiteX6" fmla="*/ 685800 w 2057400"/>
              <a:gd name="connsiteY6" fmla="*/ 27432 h 27432"/>
              <a:gd name="connsiteX7" fmla="*/ 0 w 2057400"/>
              <a:gd name="connsiteY7" fmla="*/ 27432 h 27432"/>
              <a:gd name="connsiteX8" fmla="*/ 0 w 2057400"/>
              <a:gd name="connsiteY8" fmla="*/ 0 h 27432"/>
              <a:gd name="connsiteX0" fmla="*/ 0 w 2057400"/>
              <a:gd name="connsiteY0" fmla="*/ 0 h 27432"/>
              <a:gd name="connsiteX1" fmla="*/ 624078 w 2057400"/>
              <a:gd name="connsiteY1" fmla="*/ 0 h 27432"/>
              <a:gd name="connsiteX2" fmla="*/ 1289304 w 2057400"/>
              <a:gd name="connsiteY2" fmla="*/ 0 h 27432"/>
              <a:gd name="connsiteX3" fmla="*/ 2057400 w 2057400"/>
              <a:gd name="connsiteY3" fmla="*/ 0 h 27432"/>
              <a:gd name="connsiteX4" fmla="*/ 2057400 w 2057400"/>
              <a:gd name="connsiteY4" fmla="*/ 27432 h 27432"/>
              <a:gd name="connsiteX5" fmla="*/ 1412748 w 2057400"/>
              <a:gd name="connsiteY5" fmla="*/ 27432 h 27432"/>
              <a:gd name="connsiteX6" fmla="*/ 685800 w 2057400"/>
              <a:gd name="connsiteY6" fmla="*/ 27432 h 27432"/>
              <a:gd name="connsiteX7" fmla="*/ 0 w 2057400"/>
              <a:gd name="connsiteY7" fmla="*/ 27432 h 27432"/>
              <a:gd name="connsiteX8" fmla="*/ 0 w 2057400"/>
              <a:gd name="connsiteY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7400" h="27432" fill="none" extrusionOk="0">
                <a:moveTo>
                  <a:pt x="0" y="0"/>
                </a:moveTo>
                <a:cubicBezTo>
                  <a:pt x="295080" y="-17992"/>
                  <a:pt x="457190" y="35109"/>
                  <a:pt x="685800" y="0"/>
                </a:cubicBezTo>
                <a:cubicBezTo>
                  <a:pt x="920399" y="-26168"/>
                  <a:pt x="1009375" y="21872"/>
                  <a:pt x="1309878" y="0"/>
                </a:cubicBezTo>
                <a:cubicBezTo>
                  <a:pt x="1617916" y="-38014"/>
                  <a:pt x="1769603" y="62963"/>
                  <a:pt x="2057400" y="0"/>
                </a:cubicBezTo>
                <a:cubicBezTo>
                  <a:pt x="2056501" y="10050"/>
                  <a:pt x="2056931" y="20649"/>
                  <a:pt x="2057400" y="27432"/>
                </a:cubicBezTo>
                <a:cubicBezTo>
                  <a:pt x="1769413" y="-14084"/>
                  <a:pt x="1621917" y="21979"/>
                  <a:pt x="1330452" y="27432"/>
                </a:cubicBezTo>
                <a:cubicBezTo>
                  <a:pt x="1096764" y="-9627"/>
                  <a:pt x="837307" y="69690"/>
                  <a:pt x="685800" y="27432"/>
                </a:cubicBezTo>
                <a:cubicBezTo>
                  <a:pt x="541336" y="18623"/>
                  <a:pt x="254183" y="30694"/>
                  <a:pt x="0" y="27432"/>
                </a:cubicBezTo>
                <a:cubicBezTo>
                  <a:pt x="1800" y="18764"/>
                  <a:pt x="-1206" y="10788"/>
                  <a:pt x="0" y="0"/>
                </a:cubicBezTo>
                <a:close/>
              </a:path>
              <a:path w="2057400" h="27432" stroke="0" extrusionOk="0">
                <a:moveTo>
                  <a:pt x="0" y="0"/>
                </a:moveTo>
                <a:cubicBezTo>
                  <a:pt x="312055" y="-18809"/>
                  <a:pt x="399548" y="531"/>
                  <a:pt x="624078" y="0"/>
                </a:cubicBezTo>
                <a:cubicBezTo>
                  <a:pt x="844755" y="21852"/>
                  <a:pt x="1129452" y="16255"/>
                  <a:pt x="1289304" y="0"/>
                </a:cubicBezTo>
                <a:cubicBezTo>
                  <a:pt x="1457074" y="-40148"/>
                  <a:pt x="1677943" y="41816"/>
                  <a:pt x="2057400" y="0"/>
                </a:cubicBezTo>
                <a:cubicBezTo>
                  <a:pt x="2058366" y="11015"/>
                  <a:pt x="2057231" y="19170"/>
                  <a:pt x="2057400" y="27432"/>
                </a:cubicBezTo>
                <a:cubicBezTo>
                  <a:pt x="1748899" y="-5122"/>
                  <a:pt x="1641790" y="22814"/>
                  <a:pt x="1412748" y="27432"/>
                </a:cubicBezTo>
                <a:cubicBezTo>
                  <a:pt x="1195046" y="27585"/>
                  <a:pt x="922785" y="59988"/>
                  <a:pt x="685800" y="27432"/>
                </a:cubicBezTo>
                <a:cubicBezTo>
                  <a:pt x="382546" y="45800"/>
                  <a:pt x="246348" y="66760"/>
                  <a:pt x="0" y="27432"/>
                </a:cubicBezTo>
                <a:cubicBezTo>
                  <a:pt x="1190" y="20756"/>
                  <a:pt x="-156" y="12031"/>
                  <a:pt x="0" y="0"/>
                </a:cubicBezTo>
                <a:close/>
              </a:path>
              <a:path w="2057400" h="27432" fill="none" stroke="0" extrusionOk="0">
                <a:moveTo>
                  <a:pt x="0" y="0"/>
                </a:moveTo>
                <a:cubicBezTo>
                  <a:pt x="297188" y="-54836"/>
                  <a:pt x="420742" y="24277"/>
                  <a:pt x="685800" y="0"/>
                </a:cubicBezTo>
                <a:cubicBezTo>
                  <a:pt x="920829" y="-50801"/>
                  <a:pt x="1017528" y="25472"/>
                  <a:pt x="1309878" y="0"/>
                </a:cubicBezTo>
                <a:cubicBezTo>
                  <a:pt x="1604631" y="7646"/>
                  <a:pt x="1812836" y="18610"/>
                  <a:pt x="2057400" y="0"/>
                </a:cubicBezTo>
                <a:cubicBezTo>
                  <a:pt x="2055224" y="10369"/>
                  <a:pt x="2056719" y="19696"/>
                  <a:pt x="2057400" y="27432"/>
                </a:cubicBezTo>
                <a:cubicBezTo>
                  <a:pt x="1782928" y="-10207"/>
                  <a:pt x="1565253" y="12523"/>
                  <a:pt x="1330452" y="27432"/>
                </a:cubicBezTo>
                <a:cubicBezTo>
                  <a:pt x="1047657" y="14287"/>
                  <a:pt x="819532" y="57960"/>
                  <a:pt x="685800" y="27432"/>
                </a:cubicBezTo>
                <a:cubicBezTo>
                  <a:pt x="503211" y="2269"/>
                  <a:pt x="193842" y="50171"/>
                  <a:pt x="0" y="27432"/>
                </a:cubicBezTo>
                <a:cubicBezTo>
                  <a:pt x="362" y="16086"/>
                  <a:pt x="-728" y="970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custGeom>
                    <a:avLst/>
                    <a:gdLst>
                      <a:gd name="connsiteX0" fmla="*/ 0 w 2057400"/>
                      <a:gd name="connsiteY0" fmla="*/ 0 h 27432"/>
                      <a:gd name="connsiteX1" fmla="*/ 685800 w 2057400"/>
                      <a:gd name="connsiteY1" fmla="*/ 0 h 27432"/>
                      <a:gd name="connsiteX2" fmla="*/ 1309878 w 2057400"/>
                      <a:gd name="connsiteY2" fmla="*/ 0 h 27432"/>
                      <a:gd name="connsiteX3" fmla="*/ 2057400 w 2057400"/>
                      <a:gd name="connsiteY3" fmla="*/ 0 h 27432"/>
                      <a:gd name="connsiteX4" fmla="*/ 2057400 w 2057400"/>
                      <a:gd name="connsiteY4" fmla="*/ 27432 h 27432"/>
                      <a:gd name="connsiteX5" fmla="*/ 1330452 w 2057400"/>
                      <a:gd name="connsiteY5" fmla="*/ 27432 h 27432"/>
                      <a:gd name="connsiteX6" fmla="*/ 685800 w 2057400"/>
                      <a:gd name="connsiteY6" fmla="*/ 27432 h 27432"/>
                      <a:gd name="connsiteX7" fmla="*/ 0 w 2057400"/>
                      <a:gd name="connsiteY7" fmla="*/ 27432 h 27432"/>
                      <a:gd name="connsiteX8" fmla="*/ 0 w 2057400"/>
                      <a:gd name="connsiteY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7400" h="27432" fill="none" extrusionOk="0">
                        <a:moveTo>
                          <a:pt x="0" y="0"/>
                        </a:moveTo>
                        <a:cubicBezTo>
                          <a:pt x="302803" y="-32679"/>
                          <a:pt x="450041" y="32706"/>
                          <a:pt x="685800" y="0"/>
                        </a:cubicBezTo>
                        <a:cubicBezTo>
                          <a:pt x="921559" y="-32706"/>
                          <a:pt x="1009847" y="29047"/>
                          <a:pt x="1309878" y="0"/>
                        </a:cubicBezTo>
                        <a:cubicBezTo>
                          <a:pt x="1609909" y="-29047"/>
                          <a:pt x="1809302" y="29901"/>
                          <a:pt x="2057400" y="0"/>
                        </a:cubicBezTo>
                        <a:cubicBezTo>
                          <a:pt x="2056280" y="10493"/>
                          <a:pt x="2057243" y="20203"/>
                          <a:pt x="2057400" y="27432"/>
                        </a:cubicBezTo>
                        <a:cubicBezTo>
                          <a:pt x="1773018" y="-8870"/>
                          <a:pt x="1583133" y="36663"/>
                          <a:pt x="1330452" y="27432"/>
                        </a:cubicBezTo>
                        <a:cubicBezTo>
                          <a:pt x="1077771" y="18201"/>
                          <a:pt x="835436" y="58848"/>
                          <a:pt x="685800" y="27432"/>
                        </a:cubicBezTo>
                        <a:cubicBezTo>
                          <a:pt x="536164" y="-3984"/>
                          <a:pt x="241183" y="24057"/>
                          <a:pt x="0" y="27432"/>
                        </a:cubicBezTo>
                        <a:cubicBezTo>
                          <a:pt x="-47" y="18228"/>
                          <a:pt x="-305" y="9449"/>
                          <a:pt x="0" y="0"/>
                        </a:cubicBezTo>
                        <a:close/>
                      </a:path>
                      <a:path w="2057400" h="27432" stroke="0" extrusionOk="0">
                        <a:moveTo>
                          <a:pt x="0" y="0"/>
                        </a:moveTo>
                        <a:cubicBezTo>
                          <a:pt x="303435" y="-7297"/>
                          <a:pt x="415843" y="-14809"/>
                          <a:pt x="624078" y="0"/>
                        </a:cubicBezTo>
                        <a:cubicBezTo>
                          <a:pt x="832313" y="14809"/>
                          <a:pt x="1133755" y="24795"/>
                          <a:pt x="1289304" y="0"/>
                        </a:cubicBezTo>
                        <a:cubicBezTo>
                          <a:pt x="1444853" y="-24795"/>
                          <a:pt x="1722910" y="22004"/>
                          <a:pt x="2057400" y="0"/>
                        </a:cubicBezTo>
                        <a:cubicBezTo>
                          <a:pt x="2056965" y="10475"/>
                          <a:pt x="2058277" y="19313"/>
                          <a:pt x="2057400" y="27432"/>
                        </a:cubicBezTo>
                        <a:cubicBezTo>
                          <a:pt x="1751285" y="-1123"/>
                          <a:pt x="1645759" y="29270"/>
                          <a:pt x="1412748" y="27432"/>
                        </a:cubicBezTo>
                        <a:cubicBezTo>
                          <a:pt x="1179737" y="25594"/>
                          <a:pt x="962869" y="32322"/>
                          <a:pt x="685800" y="27432"/>
                        </a:cubicBezTo>
                        <a:cubicBezTo>
                          <a:pt x="408731" y="22542"/>
                          <a:pt x="220204" y="52941"/>
                          <a:pt x="0" y="27432"/>
                        </a:cubicBezTo>
                        <a:cubicBezTo>
                          <a:pt x="-933" y="21824"/>
                          <a:pt x="-517" y="1114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12">
            <a:extLst>
              <a:ext uri="{FF2B5EF4-FFF2-40B4-BE49-F238E27FC236}">
                <a16:creationId xmlns:a16="http://schemas.microsoft.com/office/drawing/2014/main" id="{97CEEC5D-9D6F-3512-EF00-6A08A6A6075F}"/>
              </a:ext>
            </a:extLst>
          </p:cNvPr>
          <p:cNvSpPr txBox="1"/>
          <p:nvPr/>
        </p:nvSpPr>
        <p:spPr>
          <a:xfrm>
            <a:off x="7254733" y="7263734"/>
            <a:ext cx="10308336" cy="2215991"/>
          </a:xfrm>
          <a:prstGeom prst="rect">
            <a:avLst/>
          </a:prstGeom>
        </p:spPr>
        <p:txBody>
          <a:bodyPr wrap="square" lIns="0" tIns="0" rIns="0" bIns="0" rtlCol="0" anchor="t">
            <a:spAutoFit/>
          </a:bodyPr>
          <a:lstStyle/>
          <a:p>
            <a:pPr algn="just">
              <a:spcBef>
                <a:spcPct val="0"/>
              </a:spcBef>
            </a:pPr>
            <a:r>
              <a:rPr lang="en-US" sz="7200" dirty="0" err="1">
                <a:solidFill>
                  <a:srgbClr val="493423"/>
                </a:solidFill>
                <a:latin typeface="#9Slide05 Brannboll Ny" panose="02000000000000000000" pitchFamily="2" charset="0"/>
              </a:rPr>
              <a:t>Bố</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cục</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và</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đặc</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điểm</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thi</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luật</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của</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bài</a:t>
            </a:r>
            <a:r>
              <a:rPr lang="en-US" sz="7200" dirty="0">
                <a:solidFill>
                  <a:srgbClr val="493423"/>
                </a:solidFill>
                <a:latin typeface="#9Slide05 Brannboll Ny" panose="02000000000000000000" pitchFamily="2" charset="0"/>
              </a:rPr>
              <a:t> </a:t>
            </a:r>
            <a:r>
              <a:rPr lang="en-US" sz="7200" dirty="0" err="1">
                <a:solidFill>
                  <a:srgbClr val="493423"/>
                </a:solidFill>
                <a:latin typeface="#9Slide05 Brannboll Ny" panose="02000000000000000000" pitchFamily="2" charset="0"/>
              </a:rPr>
              <a:t>thơ</a:t>
            </a:r>
            <a:endParaRPr lang="en-US" sz="7200" dirty="0">
              <a:solidFill>
                <a:srgbClr val="493423"/>
              </a:solidFill>
              <a:latin typeface="#9Slide05 Brannboll Ny" panose="02000000000000000000" pitchFamily="2" charset="0"/>
            </a:endParaRPr>
          </a:p>
        </p:txBody>
      </p:sp>
      <p:sp>
        <p:nvSpPr>
          <p:cNvPr id="6" name="TextBox 12">
            <a:extLst>
              <a:ext uri="{FF2B5EF4-FFF2-40B4-BE49-F238E27FC236}">
                <a16:creationId xmlns:a16="http://schemas.microsoft.com/office/drawing/2014/main" id="{C11B9926-11DB-91E9-2532-E5460A153D31}"/>
              </a:ext>
            </a:extLst>
          </p:cNvPr>
          <p:cNvSpPr txBox="1"/>
          <p:nvPr/>
        </p:nvSpPr>
        <p:spPr>
          <a:xfrm>
            <a:off x="4038600" y="7662027"/>
            <a:ext cx="1996440" cy="1107996"/>
          </a:xfrm>
          <a:custGeom>
            <a:avLst/>
            <a:gdLst>
              <a:gd name="connsiteX0" fmla="*/ 0 w 1996440"/>
              <a:gd name="connsiteY0" fmla="*/ 0 h 1107996"/>
              <a:gd name="connsiteX1" fmla="*/ 1996440 w 1996440"/>
              <a:gd name="connsiteY1" fmla="*/ 0 h 1107996"/>
              <a:gd name="connsiteX2" fmla="*/ 1996440 w 1996440"/>
              <a:gd name="connsiteY2" fmla="*/ 1107996 h 1107996"/>
              <a:gd name="connsiteX3" fmla="*/ 0 w 1996440"/>
              <a:gd name="connsiteY3" fmla="*/ 1107996 h 1107996"/>
              <a:gd name="connsiteX4" fmla="*/ 0 w 1996440"/>
              <a:gd name="connsiteY4" fmla="*/ 0 h 110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440" h="1107996" fill="none" extrusionOk="0">
                <a:moveTo>
                  <a:pt x="0" y="0"/>
                </a:moveTo>
                <a:cubicBezTo>
                  <a:pt x="847753" y="5241"/>
                  <a:pt x="1402284" y="-74092"/>
                  <a:pt x="1996440" y="0"/>
                </a:cubicBezTo>
                <a:cubicBezTo>
                  <a:pt x="2036388" y="330094"/>
                  <a:pt x="2032779" y="709361"/>
                  <a:pt x="1996440" y="1107996"/>
                </a:cubicBezTo>
                <a:cubicBezTo>
                  <a:pt x="1769714" y="962490"/>
                  <a:pt x="440945" y="1087882"/>
                  <a:pt x="0" y="1107996"/>
                </a:cubicBezTo>
                <a:cubicBezTo>
                  <a:pt x="-95336" y="905200"/>
                  <a:pt x="87228" y="316784"/>
                  <a:pt x="0" y="0"/>
                </a:cubicBezTo>
                <a:close/>
              </a:path>
              <a:path w="1996440" h="1107996" stroke="0" extrusionOk="0">
                <a:moveTo>
                  <a:pt x="0" y="0"/>
                </a:moveTo>
                <a:cubicBezTo>
                  <a:pt x="949455" y="122814"/>
                  <a:pt x="1735256" y="120343"/>
                  <a:pt x="1996440" y="0"/>
                </a:cubicBezTo>
                <a:cubicBezTo>
                  <a:pt x="1981128" y="324716"/>
                  <a:pt x="1928547" y="709085"/>
                  <a:pt x="1996440" y="1107996"/>
                </a:cubicBezTo>
                <a:cubicBezTo>
                  <a:pt x="1026092" y="1211204"/>
                  <a:pt x="358702" y="1222152"/>
                  <a:pt x="0" y="1107996"/>
                </a:cubicBezTo>
                <a:cubicBezTo>
                  <a:pt x="-55485" y="816545"/>
                  <a:pt x="16396" y="533219"/>
                  <a:pt x="0" y="0"/>
                </a:cubicBezTo>
                <a:close/>
              </a:path>
            </a:pathLst>
          </a:custGeom>
          <a:ln>
            <a:solidFill>
              <a:srgbClr val="C0504D"/>
            </a:solidFill>
            <a:extLst>
              <a:ext uri="{C807C97D-BFC1-408E-A445-0C87EB9F89A2}">
                <ask:lineSketchStyleProps xmlns:ask="http://schemas.microsoft.com/office/drawing/2018/sketchyshapes" sd="2247162806">
                  <a:prstGeom prst="rect">
                    <a:avLst/>
                  </a:prstGeom>
                  <ask:type>
                    <ask:lineSketchCurved/>
                  </ask:type>
                </ask:lineSketchStyleProps>
              </a:ext>
            </a:extLst>
          </a:ln>
        </p:spPr>
        <p:txBody>
          <a:bodyPr wrap="square" lIns="0" tIns="0" rIns="0" bIns="0" rtlCol="0" anchor="t">
            <a:spAutoFit/>
          </a:bodyPr>
          <a:lstStyle/>
          <a:p>
            <a:pPr algn="ctr">
              <a:spcBef>
                <a:spcPct val="0"/>
              </a:spcBef>
            </a:pPr>
            <a:r>
              <a:rPr lang="en-US" sz="7200" dirty="0">
                <a:solidFill>
                  <a:srgbClr val="493423"/>
                </a:solidFill>
                <a:latin typeface="#9Slide05 Brannboll Ny" panose="02000000000000000000" pitchFamily="2" charset="0"/>
              </a:rPr>
              <a:t>1. </a:t>
            </a:r>
          </a:p>
        </p:txBody>
      </p:sp>
    </p:spTree>
    <p:extLst>
      <p:ext uri="{BB962C8B-B14F-4D97-AF65-F5344CB8AC3E}">
        <p14:creationId xmlns:p14="http://schemas.microsoft.com/office/powerpoint/2010/main" val="1443647933"/>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629400" y="571500"/>
            <a:ext cx="4648200" cy="769441"/>
          </a:xfrm>
          <a:prstGeom prst="rect">
            <a:avLst/>
          </a:prstGeom>
          <a:noFill/>
        </p:spPr>
        <p:txBody>
          <a:bodyPr wrap="square" rtlCol="0">
            <a:spAutoFit/>
          </a:bodyPr>
          <a:lstStyle/>
          <a:p>
            <a:pPr algn="ctr"/>
            <a:r>
              <a:rPr lang="en-US" sz="4400" b="1" dirty="0">
                <a:latin typeface="Times New Roman" panose="02020603050405020304" pitchFamily="18" charset="0"/>
                <a:cs typeface="Times New Roman" panose="02020603050405020304" pitchFamily="18" charset="0"/>
              </a:rPr>
              <a:t>a. </a:t>
            </a:r>
            <a:r>
              <a:rPr lang="en-US" sz="4400" b="1" dirty="0" err="1">
                <a:latin typeface="Times New Roman" panose="02020603050405020304" pitchFamily="18" charset="0"/>
                <a:cs typeface="Times New Roman" panose="02020603050405020304" pitchFamily="18" charset="0"/>
              </a:rPr>
              <a:t>Bố</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cục</a:t>
            </a:r>
            <a:endParaRPr lang="en-US" sz="4400" b="1" dirty="0">
              <a:latin typeface="Times New Roman" panose="02020603050405020304" pitchFamily="18" charset="0"/>
              <a:cs typeface="Times New Roman" panose="02020603050405020304" pitchFamily="18" charset="0"/>
            </a:endParaRPr>
          </a:p>
        </p:txBody>
      </p:sp>
      <p:sp>
        <p:nvSpPr>
          <p:cNvPr id="9" name="Rectangle 8"/>
          <p:cNvSpPr/>
          <p:nvPr/>
        </p:nvSpPr>
        <p:spPr>
          <a:xfrm>
            <a:off x="4381500" y="2324100"/>
            <a:ext cx="9144000" cy="3046988"/>
          </a:xfrm>
          <a:prstGeom prst="rect">
            <a:avLst/>
          </a:prstGeom>
        </p:spPr>
        <p:txBody>
          <a:bodyPr>
            <a:spAutoFit/>
          </a:bodyPr>
          <a:lstStyle/>
          <a:p>
            <a:pPr algn="just"/>
            <a:r>
              <a:rPr lang="vi-VN" sz="4800" i="1" dirty="0">
                <a:solidFill>
                  <a:schemeClr val="tx1">
                    <a:lumMod val="95000"/>
                    <a:lumOff val="5000"/>
                  </a:schemeClr>
                </a:solidFill>
                <a:latin typeface="+mj-lt"/>
              </a:rPr>
              <a:t>“Quả cau nho nhỏ miếng trầu hôi,</a:t>
            </a:r>
          </a:p>
          <a:p>
            <a:pPr algn="just"/>
            <a:r>
              <a:rPr lang="vi-VN" sz="4800" i="1" dirty="0">
                <a:solidFill>
                  <a:schemeClr val="tx1">
                    <a:lumMod val="95000"/>
                    <a:lumOff val="5000"/>
                  </a:schemeClr>
                </a:solidFill>
                <a:latin typeface="+mj-lt"/>
              </a:rPr>
              <a:t>Này của Xuân Hương mới quệt rồi.</a:t>
            </a:r>
          </a:p>
          <a:p>
            <a:pPr algn="just"/>
            <a:r>
              <a:rPr lang="vi-VN" sz="4800" i="1" dirty="0">
                <a:solidFill>
                  <a:schemeClr val="tx1">
                    <a:lumMod val="95000"/>
                    <a:lumOff val="5000"/>
                  </a:schemeClr>
                </a:solidFill>
                <a:latin typeface="+mj-lt"/>
              </a:rPr>
              <a:t>Có phải duyên nhau thì thắm lại,</a:t>
            </a:r>
          </a:p>
          <a:p>
            <a:pPr algn="just"/>
            <a:r>
              <a:rPr lang="vi-VN" sz="4800" i="1" dirty="0">
                <a:solidFill>
                  <a:schemeClr val="tx1">
                    <a:lumMod val="95000"/>
                    <a:lumOff val="5000"/>
                  </a:schemeClr>
                </a:solidFill>
                <a:latin typeface="+mj-lt"/>
              </a:rPr>
              <a:t>Đừng xanh như lá, bạc như vôi”</a:t>
            </a:r>
          </a:p>
        </p:txBody>
      </p:sp>
      <p:sp>
        <p:nvSpPr>
          <p:cNvPr id="13" name="Rectangle 12"/>
          <p:cNvSpPr/>
          <p:nvPr/>
        </p:nvSpPr>
        <p:spPr>
          <a:xfrm>
            <a:off x="3124200" y="6210300"/>
            <a:ext cx="14173200" cy="769441"/>
          </a:xfrm>
          <a:prstGeom prst="rect">
            <a:avLst/>
          </a:prstGeom>
        </p:spPr>
        <p:txBody>
          <a:bodyPr wrap="square">
            <a:spAutoFit/>
          </a:bodyPr>
          <a:lstStyle/>
          <a:p>
            <a:pPr algn="just"/>
            <a:r>
              <a:rPr lang="en-US" sz="4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b="1" dirty="0" err="1">
                <a:solidFill>
                  <a:schemeClr val="tx1">
                    <a:lumMod val="95000"/>
                    <a:lumOff val="5000"/>
                  </a:schemeClr>
                </a:solidFill>
                <a:latin typeface="Times New Roman" panose="02020603050405020304" pitchFamily="18" charset="0"/>
                <a:cs typeface="Times New Roman" panose="02020603050405020304" pitchFamily="18" charset="0"/>
              </a:rPr>
              <a:t>Cách</a:t>
            </a:r>
            <a:r>
              <a:rPr lang="en-US" sz="4400" b="1" dirty="0">
                <a:solidFill>
                  <a:schemeClr val="tx1">
                    <a:lumMod val="95000"/>
                    <a:lumOff val="5000"/>
                  </a:schemeClr>
                </a:solidFill>
                <a:latin typeface="Times New Roman" panose="02020603050405020304" pitchFamily="18" charset="0"/>
                <a:cs typeface="Times New Roman" panose="02020603050405020304" pitchFamily="18" charset="0"/>
              </a:rPr>
              <a:t> 1: </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4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phần</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Khởi</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Thừa</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Chuyển</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Hợp</a:t>
            </a:r>
            <a:endParaRPr lang="vi-VN" sz="4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
        <p:nvSpPr>
          <p:cNvPr id="2" name="Freeform 6">
            <a:extLst>
              <a:ext uri="{FF2B5EF4-FFF2-40B4-BE49-F238E27FC236}">
                <a16:creationId xmlns:a16="http://schemas.microsoft.com/office/drawing/2014/main" id="{C0B27594-188E-0A5D-CE1E-03C0B058E04A}"/>
              </a:ext>
            </a:extLst>
          </p:cNvPr>
          <p:cNvSpPr/>
          <p:nvPr/>
        </p:nvSpPr>
        <p:spPr>
          <a:xfrm>
            <a:off x="609600" y="0"/>
            <a:ext cx="2743200" cy="5821116"/>
          </a:xfrm>
          <a:custGeom>
            <a:avLst/>
            <a:gdLst/>
            <a:ahLst/>
            <a:cxnLst/>
            <a:rect l="l" t="t" r="r" b="b"/>
            <a:pathLst>
              <a:path w="1939099" h="4114800">
                <a:moveTo>
                  <a:pt x="0" y="0"/>
                </a:moveTo>
                <a:lnTo>
                  <a:pt x="1939099" y="0"/>
                </a:lnTo>
                <a:lnTo>
                  <a:pt x="1939099"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Rectangle 3">
            <a:extLst>
              <a:ext uri="{FF2B5EF4-FFF2-40B4-BE49-F238E27FC236}">
                <a16:creationId xmlns:a16="http://schemas.microsoft.com/office/drawing/2014/main" id="{5706CB66-D310-8B58-6975-5450BEBE59FD}"/>
              </a:ext>
            </a:extLst>
          </p:cNvPr>
          <p:cNvSpPr/>
          <p:nvPr/>
        </p:nvSpPr>
        <p:spPr>
          <a:xfrm>
            <a:off x="3124200" y="7578179"/>
            <a:ext cx="14173200" cy="769441"/>
          </a:xfrm>
          <a:prstGeom prst="rect">
            <a:avLst/>
          </a:prstGeom>
        </p:spPr>
        <p:txBody>
          <a:bodyPr wrap="square">
            <a:spAutoFit/>
          </a:bodyPr>
          <a:lstStyle/>
          <a:p>
            <a:pPr algn="just"/>
            <a:r>
              <a:rPr lang="en-US" sz="4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b="1" dirty="0" err="1">
                <a:solidFill>
                  <a:schemeClr val="tx1">
                    <a:lumMod val="95000"/>
                    <a:lumOff val="5000"/>
                  </a:schemeClr>
                </a:solidFill>
                <a:latin typeface="Times New Roman" panose="02020603050405020304" pitchFamily="18" charset="0"/>
                <a:cs typeface="Times New Roman" panose="02020603050405020304" pitchFamily="18" charset="0"/>
              </a:rPr>
              <a:t>Cách</a:t>
            </a:r>
            <a:r>
              <a:rPr lang="en-US" sz="4400" b="1" dirty="0">
                <a:solidFill>
                  <a:schemeClr val="tx1">
                    <a:lumMod val="95000"/>
                    <a:lumOff val="5000"/>
                  </a:schemeClr>
                </a:solidFill>
                <a:latin typeface="Times New Roman" panose="02020603050405020304" pitchFamily="18" charset="0"/>
                <a:cs typeface="Times New Roman" panose="02020603050405020304" pitchFamily="18" charset="0"/>
              </a:rPr>
              <a:t> 2: </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2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phần</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2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đầu</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- 2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câu</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dirty="0" err="1">
                <a:solidFill>
                  <a:schemeClr val="tx1">
                    <a:lumMod val="95000"/>
                    <a:lumOff val="5000"/>
                  </a:schemeClr>
                </a:solidFill>
                <a:latin typeface="Times New Roman" panose="02020603050405020304" pitchFamily="18" charset="0"/>
                <a:cs typeface="Times New Roman" panose="02020603050405020304" pitchFamily="18" charset="0"/>
              </a:rPr>
              <a:t>cuối</a:t>
            </a:r>
            <a:endParaRPr lang="vi-VN" sz="44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2684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wipe(down)">
                                      <p:cBhvr>
                                        <p:cTn id="12" dur="500"/>
                                        <p:tgtEl>
                                          <p:spTgt spid="9">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Effect transition="in" filter="wipe(down)">
                                      <p:cBhvr>
                                        <p:cTn id="15" dur="500"/>
                                        <p:tgtEl>
                                          <p:spTgt spid="9">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wipe(down)">
                                      <p:cBhvr>
                                        <p:cTn id="18" dur="500"/>
                                        <p:tgtEl>
                                          <p:spTgt spid="9">
                                            <p:txEl>
                                              <p:pRg st="2" end="2"/>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9">
                                            <p:txEl>
                                              <p:pRg st="3" end="3"/>
                                            </p:txEl>
                                          </p:spTgt>
                                        </p:tgtEl>
                                        <p:attrNameLst>
                                          <p:attrName>style.visibility</p:attrName>
                                        </p:attrNameLst>
                                      </p:cBhvr>
                                      <p:to>
                                        <p:strVal val="visible"/>
                                      </p:to>
                                    </p:set>
                                    <p:animEffect transition="in" filter="wipe(down)">
                                      <p:cBhvr>
                                        <p:cTn id="21" dur="500"/>
                                        <p:tgtEl>
                                          <p:spTgt spid="9">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down)">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ipe(down)">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2200" y="571500"/>
            <a:ext cx="13868400" cy="769441"/>
          </a:xfrm>
          <a:prstGeom prst="rect">
            <a:avLst/>
          </a:prstGeom>
          <a:noFill/>
        </p:spPr>
        <p:txBody>
          <a:bodyPr wrap="square" rtlCol="0">
            <a:spAutoFit/>
          </a:bodyPr>
          <a:lstStyle/>
          <a:p>
            <a:pPr algn="ctr"/>
            <a:r>
              <a:rPr lang="en-US" sz="4400" b="1" dirty="0">
                <a:latin typeface="Times New Roman" panose="02020603050405020304" pitchFamily="18" charset="0"/>
                <a:cs typeface="Times New Roman" panose="02020603050405020304" pitchFamily="18" charset="0"/>
              </a:rPr>
              <a:t>b. </a:t>
            </a:r>
            <a:r>
              <a:rPr lang="en-US" sz="4400" b="1" dirty="0" err="1">
                <a:latin typeface="Times New Roman" panose="02020603050405020304" pitchFamily="18" charset="0"/>
                <a:cs typeface="Times New Roman" panose="02020603050405020304" pitchFamily="18" charset="0"/>
              </a:rPr>
              <a:t>Đặc</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điểm</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luật</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của</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bài</a:t>
            </a:r>
            <a:r>
              <a:rPr lang="en-US" sz="4400" b="1" dirty="0">
                <a:latin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cs typeface="Times New Roman" panose="02020603050405020304" pitchFamily="18" charset="0"/>
              </a:rPr>
              <a:t>thơ</a:t>
            </a:r>
            <a:endParaRPr lang="en-US" sz="4400" b="1" dirty="0">
              <a:latin typeface="Times New Roman" panose="02020603050405020304" pitchFamily="18" charset="0"/>
              <a:cs typeface="Times New Roman" panose="02020603050405020304" pitchFamily="18" charset="0"/>
            </a:endParaRPr>
          </a:p>
        </p:txBody>
      </p:sp>
      <p:sp>
        <p:nvSpPr>
          <p:cNvPr id="4" name="Rectangle 3"/>
          <p:cNvSpPr/>
          <p:nvPr/>
        </p:nvSpPr>
        <p:spPr>
          <a:xfrm>
            <a:off x="1019533" y="2095500"/>
            <a:ext cx="9144000" cy="4033348"/>
          </a:xfrm>
          <a:prstGeom prst="rect">
            <a:avLst/>
          </a:prstGeom>
        </p:spPr>
        <p:txBody>
          <a:bodyPr>
            <a:spAutoFit/>
          </a:bodyPr>
          <a:lstStyle/>
          <a:p>
            <a:pPr algn="just">
              <a:lnSpc>
                <a:spcPct val="150000"/>
              </a:lnSpc>
            </a:pPr>
            <a:r>
              <a:rPr lang="vi-VN" sz="4400" i="1" dirty="0">
                <a:solidFill>
                  <a:schemeClr val="tx1">
                    <a:lumMod val="95000"/>
                    <a:lumOff val="5000"/>
                  </a:schemeClr>
                </a:solidFill>
                <a:latin typeface="+mj-lt"/>
              </a:rPr>
              <a:t>“Quả cau nho nhỏ miếng trầu hôi,</a:t>
            </a:r>
          </a:p>
          <a:p>
            <a:pPr algn="just">
              <a:lnSpc>
                <a:spcPct val="150000"/>
              </a:lnSpc>
            </a:pPr>
            <a:r>
              <a:rPr lang="vi-VN" sz="4400" i="1" dirty="0">
                <a:solidFill>
                  <a:schemeClr val="tx1">
                    <a:lumMod val="95000"/>
                    <a:lumOff val="5000"/>
                  </a:schemeClr>
                </a:solidFill>
                <a:latin typeface="+mj-lt"/>
              </a:rPr>
              <a:t>Này của Xuân Hương mới quệt rồi.</a:t>
            </a:r>
          </a:p>
          <a:p>
            <a:pPr algn="just">
              <a:lnSpc>
                <a:spcPct val="150000"/>
              </a:lnSpc>
            </a:pPr>
            <a:r>
              <a:rPr lang="vi-VN" sz="4400" i="1" dirty="0">
                <a:solidFill>
                  <a:schemeClr val="tx1">
                    <a:lumMod val="95000"/>
                    <a:lumOff val="5000"/>
                  </a:schemeClr>
                </a:solidFill>
                <a:latin typeface="+mj-lt"/>
              </a:rPr>
              <a:t>Có phải duyên nhau thì thắm lại,</a:t>
            </a:r>
          </a:p>
          <a:p>
            <a:pPr algn="just">
              <a:lnSpc>
                <a:spcPct val="150000"/>
              </a:lnSpc>
            </a:pPr>
            <a:r>
              <a:rPr lang="vi-VN" sz="4400" i="1" dirty="0">
                <a:solidFill>
                  <a:schemeClr val="tx1">
                    <a:lumMod val="95000"/>
                    <a:lumOff val="5000"/>
                  </a:schemeClr>
                </a:solidFill>
                <a:latin typeface="+mj-lt"/>
              </a:rPr>
              <a:t>Đừng xanh như lá, bạc như vôi”</a:t>
            </a:r>
          </a:p>
        </p:txBody>
      </p:sp>
      <p:sp>
        <p:nvSpPr>
          <p:cNvPr id="5" name="矩形 8">
            <a:extLst>
              <a:ext uri="{FF2B5EF4-FFF2-40B4-BE49-F238E27FC236}">
                <a16:creationId xmlns:a16="http://schemas.microsoft.com/office/drawing/2014/main" id="{80E41969-0E91-46EF-86BD-9D01A348CFE0}"/>
              </a:ext>
            </a:extLst>
          </p:cNvPr>
          <p:cNvSpPr/>
          <p:nvPr/>
        </p:nvSpPr>
        <p:spPr>
          <a:xfrm>
            <a:off x="10163533" y="2332424"/>
            <a:ext cx="8109227" cy="3477875"/>
          </a:xfrm>
          <a:prstGeom prst="rect">
            <a:avLst/>
          </a:prstGeom>
        </p:spPr>
        <p:txBody>
          <a:bodyPr wrap="square">
            <a:spAutoFit/>
          </a:bodyPr>
          <a:lstStyle/>
          <a:p>
            <a:pPr defTabSz="1371600"/>
            <a:r>
              <a:rPr lang="vi-VN"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vi-VN"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Thể thơ</a:t>
            </a:r>
            <a:r>
              <a:rPr lang="vi-VN"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thất</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ngôn</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tứ</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tuyệt</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luật</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Đường</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a:t>
            </a:r>
          </a:p>
          <a:p>
            <a:pPr defTabSz="1371600"/>
            <a:r>
              <a:rPr lang="vi-VN"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Dấu</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hiệu</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nhận</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biết</a:t>
            </a:r>
            <a:r>
              <a:rPr lang="vi-VN"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endPar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endParaRPr>
          </a:p>
          <a:p>
            <a:pPr defTabSz="1371600"/>
            <a:r>
              <a:rPr lang="vi-VN"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Số</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câu</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4</a:t>
            </a:r>
          </a:p>
          <a:p>
            <a:pPr defTabSz="1371600"/>
            <a:r>
              <a:rPr lang="vi-VN"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Số</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chữ</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trong</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1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câu</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:7</a:t>
            </a:r>
          </a:p>
        </p:txBody>
      </p:sp>
      <p:sp>
        <p:nvSpPr>
          <p:cNvPr id="6" name="矩形 7">
            <a:extLst>
              <a:ext uri="{FF2B5EF4-FFF2-40B4-BE49-F238E27FC236}">
                <a16:creationId xmlns:a16="http://schemas.microsoft.com/office/drawing/2014/main" id="{49C21186-C5DC-48DD-8A2A-243873FB7C2F}"/>
              </a:ext>
            </a:extLst>
          </p:cNvPr>
          <p:cNvSpPr/>
          <p:nvPr/>
        </p:nvSpPr>
        <p:spPr>
          <a:xfrm>
            <a:off x="1050013" y="7063899"/>
            <a:ext cx="13427987" cy="2123658"/>
          </a:xfrm>
          <a:prstGeom prst="rect">
            <a:avLst/>
          </a:prstGeom>
        </p:spPr>
        <p:txBody>
          <a:bodyPr wrap="square">
            <a:spAutoFit/>
          </a:bodyPr>
          <a:lstStyle/>
          <a:p>
            <a:pPr algn="just" defTabSz="1371600"/>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a:t>
            </a:r>
            <a:r>
              <a:rPr lang="vi-VN"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Niêm</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vi-VN"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chữ thứ 2 trong câu một là</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bằng</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a:t>
            </a:r>
            <a:r>
              <a:rPr lang="vi-VN"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niêm với chữ thứ 2 của câu 4 cũng là </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bằng</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vi-VN"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chữ thứ 2 của câu 2 là</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trắc</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a:t>
            </a:r>
            <a:r>
              <a:rPr lang="vi-VN"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niêm với chữ thứ 2 của c</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âu</a:t>
            </a:r>
            <a:r>
              <a:rPr lang="vi-VN"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3 cũng là</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trắc</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a:t>
            </a:r>
          </a:p>
        </p:txBody>
      </p:sp>
      <p:sp>
        <p:nvSpPr>
          <p:cNvPr id="7" name="Rectangle 6"/>
          <p:cNvSpPr/>
          <p:nvPr/>
        </p:nvSpPr>
        <p:spPr>
          <a:xfrm>
            <a:off x="2580461" y="2796699"/>
            <a:ext cx="543739" cy="738664"/>
          </a:xfrm>
          <a:prstGeom prst="rect">
            <a:avLst/>
          </a:prstGeom>
        </p:spPr>
        <p:txBody>
          <a:bodyPr wrap="none">
            <a:spAutoFit/>
          </a:bodyPr>
          <a:lstStyle/>
          <a:p>
            <a:pPr defTabSz="1371600"/>
            <a:r>
              <a:rPr lang="en-US" sz="42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a:t>
            </a:r>
            <a:endParaRPr lang="en-US" sz="4200" dirty="0">
              <a:solidFill>
                <a:srgbClr val="FF0000"/>
              </a:solidFill>
              <a:latin typeface="Calibri"/>
            </a:endParaRPr>
          </a:p>
        </p:txBody>
      </p:sp>
      <p:sp>
        <p:nvSpPr>
          <p:cNvPr id="9" name="Rectangle 8"/>
          <p:cNvSpPr/>
          <p:nvPr/>
        </p:nvSpPr>
        <p:spPr>
          <a:xfrm>
            <a:off x="2318930" y="3836514"/>
            <a:ext cx="543739" cy="738664"/>
          </a:xfrm>
          <a:prstGeom prst="rect">
            <a:avLst/>
          </a:prstGeom>
        </p:spPr>
        <p:txBody>
          <a:bodyPr wrap="none">
            <a:spAutoFit/>
          </a:bodyPr>
          <a:lstStyle/>
          <a:p>
            <a:pPr defTabSz="1371600"/>
            <a:r>
              <a:rPr lang="vi-VN" sz="42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t>
            </a:r>
            <a:endParaRPr lang="en-US" sz="4200" dirty="0">
              <a:solidFill>
                <a:srgbClr val="FF0000"/>
              </a:solidFill>
              <a:latin typeface="Calibri"/>
            </a:endParaRPr>
          </a:p>
        </p:txBody>
      </p:sp>
      <p:sp>
        <p:nvSpPr>
          <p:cNvPr id="10" name="Rectangle 9"/>
          <p:cNvSpPr/>
          <p:nvPr/>
        </p:nvSpPr>
        <p:spPr>
          <a:xfrm>
            <a:off x="2090330" y="4915207"/>
            <a:ext cx="543739" cy="738664"/>
          </a:xfrm>
          <a:prstGeom prst="rect">
            <a:avLst/>
          </a:prstGeom>
        </p:spPr>
        <p:txBody>
          <a:bodyPr wrap="none">
            <a:spAutoFit/>
          </a:bodyPr>
          <a:lstStyle/>
          <a:p>
            <a:pPr defTabSz="1371600"/>
            <a:r>
              <a:rPr lang="vi-VN" sz="42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T</a:t>
            </a:r>
            <a:endParaRPr lang="en-US" sz="4200" dirty="0">
              <a:solidFill>
                <a:srgbClr val="FF0000"/>
              </a:solidFill>
              <a:latin typeface="Calibri"/>
            </a:endParaRPr>
          </a:p>
        </p:txBody>
      </p:sp>
      <p:sp>
        <p:nvSpPr>
          <p:cNvPr id="11" name="Rectangle 10"/>
          <p:cNvSpPr/>
          <p:nvPr/>
        </p:nvSpPr>
        <p:spPr>
          <a:xfrm>
            <a:off x="2732861" y="5879739"/>
            <a:ext cx="543739" cy="738664"/>
          </a:xfrm>
          <a:prstGeom prst="rect">
            <a:avLst/>
          </a:prstGeom>
        </p:spPr>
        <p:txBody>
          <a:bodyPr wrap="none">
            <a:spAutoFit/>
          </a:bodyPr>
          <a:lstStyle/>
          <a:p>
            <a:pPr defTabSz="1371600"/>
            <a:r>
              <a:rPr lang="en-US" sz="4200" b="1" dirty="0">
                <a:solidFill>
                  <a:srgbClr val="FF0000"/>
                </a:solidFill>
                <a:latin typeface="Times New Roman" panose="02020603050405020304" pitchFamily="18" charset="0"/>
                <a:ea typeface="Cambria" panose="02040503050406030204" pitchFamily="18" charset="0"/>
                <a:cs typeface="Times New Roman" panose="02020603050405020304" pitchFamily="18" charset="0"/>
              </a:rPr>
              <a:t>B</a:t>
            </a:r>
            <a:endParaRPr lang="en-US" sz="4200" dirty="0">
              <a:solidFill>
                <a:srgbClr val="FF0000"/>
              </a:solidFill>
              <a:latin typeface="Calibri"/>
            </a:endParaRPr>
          </a:p>
        </p:txBody>
      </p:sp>
      <p:sp>
        <p:nvSpPr>
          <p:cNvPr id="2" name="Freeform 5">
            <a:extLst>
              <a:ext uri="{FF2B5EF4-FFF2-40B4-BE49-F238E27FC236}">
                <a16:creationId xmlns:a16="http://schemas.microsoft.com/office/drawing/2014/main" id="{615869EE-C4AB-CD95-BF4A-D6B290C6D3D6}"/>
              </a:ext>
            </a:extLst>
          </p:cNvPr>
          <p:cNvSpPr/>
          <p:nvPr/>
        </p:nvSpPr>
        <p:spPr>
          <a:xfrm rot="20975273">
            <a:off x="12106958" y="7765473"/>
            <a:ext cx="6858000" cy="3900054"/>
          </a:xfrm>
          <a:custGeom>
            <a:avLst/>
            <a:gdLst/>
            <a:ahLst/>
            <a:cxnLst/>
            <a:rect l="l" t="t" r="r" b="b"/>
            <a:pathLst>
              <a:path w="14962909" h="8229600">
                <a:moveTo>
                  <a:pt x="0" y="0"/>
                </a:moveTo>
                <a:lnTo>
                  <a:pt x="14962909" y="0"/>
                </a:lnTo>
                <a:lnTo>
                  <a:pt x="14962909" y="8229600"/>
                </a:lnTo>
                <a:lnTo>
                  <a:pt x="0" y="8229600"/>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341168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down)">
                                      <p:cBhvr>
                                        <p:cTn id="18" dur="500"/>
                                        <p:tgtEl>
                                          <p:spTgt spid="10"/>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down)">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p:bldP spid="10"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19533" y="520281"/>
            <a:ext cx="9144000" cy="4154984"/>
          </a:xfrm>
          <a:prstGeom prst="rect">
            <a:avLst/>
          </a:prstGeom>
        </p:spPr>
        <p:txBody>
          <a:bodyPr>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“Quả cau nho nhỏ miếng trầu </a:t>
            </a:r>
            <a:r>
              <a:rPr kumimoji="0" lang="vi-VN" sz="4400" b="1"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hôi</a:t>
            </a: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Này của Xuân Hương mới quệt </a:t>
            </a:r>
            <a:r>
              <a:rPr kumimoji="0" lang="vi-VN" sz="4400" b="1"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rồi</a:t>
            </a: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Có phải duyên nhau thì thắm lại,</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Đừng xanh như lá, bạc như </a:t>
            </a:r>
            <a:r>
              <a:rPr kumimoji="0" lang="vi-VN" sz="4400" b="1"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vôi</a:t>
            </a: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ea typeface="+mn-ea"/>
                <a:cs typeface="+mn-cs"/>
              </a:rPr>
              <a:t>”</a:t>
            </a:r>
          </a:p>
        </p:txBody>
      </p:sp>
      <p:sp>
        <p:nvSpPr>
          <p:cNvPr id="7" name="Rectangle 6"/>
          <p:cNvSpPr/>
          <p:nvPr/>
        </p:nvSpPr>
        <p:spPr>
          <a:xfrm>
            <a:off x="2580461" y="1221480"/>
            <a:ext cx="543739" cy="738664"/>
          </a:xfrm>
          <a:prstGeom prst="rect">
            <a:avLst/>
          </a:prstGeom>
        </p:spPr>
        <p:txBody>
          <a:bodyPr wrap="none">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FF0000"/>
                </a:solidFill>
                <a:effectLst/>
                <a:uLnTx/>
                <a:uFillTx/>
                <a:latin typeface="Times New Roman" panose="02020603050405020304" pitchFamily="18" charset="0"/>
                <a:ea typeface="Cambria" panose="02040503050406030204" pitchFamily="18" charset="0"/>
                <a:cs typeface="Times New Roman" panose="02020603050405020304" pitchFamily="18" charset="0"/>
              </a:rPr>
              <a:t>B</a:t>
            </a:r>
            <a:endParaRPr kumimoji="0" lang="en-US" sz="4200" b="0" i="0" u="none" strike="noStrike" kern="1200" cap="none" spc="0" normalizeH="0" baseline="0" noProof="0" dirty="0">
              <a:ln>
                <a:noFill/>
              </a:ln>
              <a:solidFill>
                <a:srgbClr val="FF0000"/>
              </a:solidFill>
              <a:effectLst/>
              <a:uLnTx/>
              <a:uFillTx/>
              <a:latin typeface="Calibri"/>
              <a:ea typeface="+mn-ea"/>
              <a:cs typeface="+mn-cs"/>
            </a:endParaRPr>
          </a:p>
        </p:txBody>
      </p:sp>
      <p:sp>
        <p:nvSpPr>
          <p:cNvPr id="9" name="Rectangle 8"/>
          <p:cNvSpPr/>
          <p:nvPr/>
        </p:nvSpPr>
        <p:spPr>
          <a:xfrm>
            <a:off x="2318930" y="2261295"/>
            <a:ext cx="543739" cy="738664"/>
          </a:xfrm>
          <a:prstGeom prst="rect">
            <a:avLst/>
          </a:prstGeom>
        </p:spPr>
        <p:txBody>
          <a:bodyPr wrap="none">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vi-VN" sz="4200" b="1" i="0" u="none" strike="noStrike" kern="1200" cap="none" spc="0" normalizeH="0" baseline="0" noProof="0" dirty="0">
                <a:ln>
                  <a:noFill/>
                </a:ln>
                <a:solidFill>
                  <a:srgbClr val="FF0000"/>
                </a:solidFill>
                <a:effectLst/>
                <a:uLnTx/>
                <a:uFillTx/>
                <a:latin typeface="Times New Roman" panose="02020603050405020304" pitchFamily="18" charset="0"/>
                <a:ea typeface="Cambria" panose="02040503050406030204" pitchFamily="18" charset="0"/>
                <a:cs typeface="Times New Roman" panose="02020603050405020304" pitchFamily="18" charset="0"/>
              </a:rPr>
              <a:t>T</a:t>
            </a:r>
            <a:endParaRPr kumimoji="0" lang="en-US" sz="42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0" name="Rectangle 9"/>
          <p:cNvSpPr/>
          <p:nvPr/>
        </p:nvSpPr>
        <p:spPr>
          <a:xfrm>
            <a:off x="2090330" y="3339988"/>
            <a:ext cx="543739" cy="738664"/>
          </a:xfrm>
          <a:prstGeom prst="rect">
            <a:avLst/>
          </a:prstGeom>
        </p:spPr>
        <p:txBody>
          <a:bodyPr wrap="none">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vi-VN" sz="4200" b="1" i="0" u="none" strike="noStrike" kern="1200" cap="none" spc="0" normalizeH="0" baseline="0" noProof="0" dirty="0">
                <a:ln>
                  <a:noFill/>
                </a:ln>
                <a:solidFill>
                  <a:srgbClr val="FF0000"/>
                </a:solidFill>
                <a:effectLst/>
                <a:uLnTx/>
                <a:uFillTx/>
                <a:latin typeface="Times New Roman" panose="02020603050405020304" pitchFamily="18" charset="0"/>
                <a:ea typeface="Cambria" panose="02040503050406030204" pitchFamily="18" charset="0"/>
                <a:cs typeface="Times New Roman" panose="02020603050405020304" pitchFamily="18" charset="0"/>
              </a:rPr>
              <a:t>T</a:t>
            </a:r>
            <a:endParaRPr kumimoji="0" lang="en-US" sz="42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1" name="Rectangle 10"/>
          <p:cNvSpPr/>
          <p:nvPr/>
        </p:nvSpPr>
        <p:spPr>
          <a:xfrm>
            <a:off x="2732861" y="4304520"/>
            <a:ext cx="543739" cy="738664"/>
          </a:xfrm>
          <a:prstGeom prst="rect">
            <a:avLst/>
          </a:prstGeom>
        </p:spPr>
        <p:txBody>
          <a:bodyPr wrap="none">
            <a:spAutoFit/>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FF0000"/>
                </a:solidFill>
                <a:effectLst/>
                <a:uLnTx/>
                <a:uFillTx/>
                <a:latin typeface="Times New Roman" panose="02020603050405020304" pitchFamily="18" charset="0"/>
                <a:ea typeface="Cambria" panose="02040503050406030204" pitchFamily="18" charset="0"/>
                <a:cs typeface="Times New Roman" panose="02020603050405020304" pitchFamily="18" charset="0"/>
              </a:rPr>
              <a:t>B</a:t>
            </a:r>
            <a:endParaRPr kumimoji="0" lang="en-US" sz="4200" b="0" i="0" u="none" strike="noStrike" kern="1200" cap="none" spc="0" normalizeH="0" baseline="0" noProof="0" dirty="0">
              <a:ln>
                <a:noFill/>
              </a:ln>
              <a:solidFill>
                <a:srgbClr val="FF0000"/>
              </a:solidFill>
              <a:effectLst/>
              <a:uLnTx/>
              <a:uFillTx/>
              <a:latin typeface="Calibri"/>
              <a:ea typeface="+mn-ea"/>
              <a:cs typeface="+mn-cs"/>
            </a:endParaRPr>
          </a:p>
        </p:txBody>
      </p:sp>
      <p:sp>
        <p:nvSpPr>
          <p:cNvPr id="12" name="矩形 9">
            <a:extLst>
              <a:ext uri="{FF2B5EF4-FFF2-40B4-BE49-F238E27FC236}">
                <a16:creationId xmlns:a16="http://schemas.microsoft.com/office/drawing/2014/main" id="{E8047B4E-8D55-42E3-A46A-B24B50024CFF}"/>
              </a:ext>
            </a:extLst>
          </p:cNvPr>
          <p:cNvSpPr/>
          <p:nvPr/>
        </p:nvSpPr>
        <p:spPr>
          <a:xfrm>
            <a:off x="9743200" y="3434597"/>
            <a:ext cx="7636707" cy="2123658"/>
          </a:xfrm>
          <a:prstGeom prst="rect">
            <a:avLst/>
          </a:prstGeom>
        </p:spPr>
        <p:txBody>
          <a:bodyPr wrap="square">
            <a:spAutoFit/>
          </a:bodyPr>
          <a:lstStyle/>
          <a:p>
            <a:pPr algn="just" defTabSz="1371600"/>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Đối</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Thơ</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tứ</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tuyệt</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không</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có</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quy</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định</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đối</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cụ</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thể</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và</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khắt</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khe</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như</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thơ</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thất</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ngôn</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bát</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cú</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a:t>
            </a:r>
            <a:endParaRPr lang="ko-KR" altLang="ko-KR" sz="4400" dirty="0">
              <a:solidFill>
                <a:prstClr val="black"/>
              </a:solidFill>
              <a:latin typeface="Times New Roman" panose="02020603050405020304" pitchFamily="18" charset="0"/>
              <a:ea typeface="맑은 고딕" panose="020B0503020000020004" pitchFamily="34" charset="-127"/>
              <a:cs typeface="Times New Roman" panose="02020603050405020304" pitchFamily="18" charset="0"/>
            </a:endParaRPr>
          </a:p>
        </p:txBody>
      </p:sp>
      <p:sp>
        <p:nvSpPr>
          <p:cNvPr id="13" name="TextBox 12">
            <a:extLst>
              <a:ext uri="{FF2B5EF4-FFF2-40B4-BE49-F238E27FC236}">
                <a16:creationId xmlns:a16="http://schemas.microsoft.com/office/drawing/2014/main" id="{88AEE6F0-7BAC-2077-0E84-D9C7909B1C67}"/>
              </a:ext>
            </a:extLst>
          </p:cNvPr>
          <p:cNvSpPr txBox="1"/>
          <p:nvPr/>
        </p:nvSpPr>
        <p:spPr>
          <a:xfrm>
            <a:off x="9743201" y="1579418"/>
            <a:ext cx="7383599" cy="1446550"/>
          </a:xfrm>
          <a:prstGeom prst="rect">
            <a:avLst/>
          </a:prstGeom>
          <a:noFill/>
        </p:spPr>
        <p:txBody>
          <a:bodyPr wrap="square">
            <a:spAutoFit/>
          </a:bodyPr>
          <a:lstStyle/>
          <a:p>
            <a:pPr algn="just" defTabSz="1371600"/>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a:t>
            </a:r>
            <a:r>
              <a:rPr lang="vi-VN"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Vần</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chỉ</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hiệp</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theo</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một</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vần</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ở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các</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câu</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1,2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và</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4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hôi</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rồi</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vôi</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a:t>
            </a:r>
          </a:p>
        </p:txBody>
      </p:sp>
      <p:sp>
        <p:nvSpPr>
          <p:cNvPr id="14" name="矩形 9">
            <a:extLst>
              <a:ext uri="{FF2B5EF4-FFF2-40B4-BE49-F238E27FC236}">
                <a16:creationId xmlns:a16="http://schemas.microsoft.com/office/drawing/2014/main" id="{E8047B4E-8D55-42E3-A46A-B24B50024CFF}"/>
              </a:ext>
            </a:extLst>
          </p:cNvPr>
          <p:cNvSpPr/>
          <p:nvPr/>
        </p:nvSpPr>
        <p:spPr>
          <a:xfrm>
            <a:off x="3352800" y="6796898"/>
            <a:ext cx="14098506" cy="2123658"/>
          </a:xfrm>
          <a:prstGeom prst="rect">
            <a:avLst/>
          </a:prstGeom>
        </p:spPr>
        <p:txBody>
          <a:bodyPr wrap="square">
            <a:spAutoFit/>
          </a:bodyPr>
          <a:lstStyle/>
          <a:p>
            <a:pPr algn="just" defTabSz="1371600"/>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Bài</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thơ</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tuân</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thủ</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quy</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định</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về</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niêm</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vần</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đối</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nhịp</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của</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một</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bài</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thơ</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Thất</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ngôn</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tứ</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tuyệt</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luật</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bằng</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vần</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bằng</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theo</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luật</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sym typeface="Wingdings" panose="05000000000000000000" pitchFamily="2" charset="2"/>
              </a:rPr>
              <a:t>Đường</a:t>
            </a:r>
            <a:endParaRPr lang="ko-KR" altLang="ko-KR" sz="4400" b="1" dirty="0">
              <a:solidFill>
                <a:prstClr val="black"/>
              </a:solidFill>
              <a:latin typeface="Times New Roman" panose="02020603050405020304" pitchFamily="18" charset="0"/>
              <a:ea typeface="맑은 고딕" panose="020B0503020000020004" pitchFamily="34" charset="-127"/>
              <a:cs typeface="Times New Roman" panose="02020603050405020304" pitchFamily="18" charset="0"/>
            </a:endParaRPr>
          </a:p>
        </p:txBody>
      </p:sp>
      <p:sp>
        <p:nvSpPr>
          <p:cNvPr id="16" name="矩形 9">
            <a:extLst>
              <a:ext uri="{FF2B5EF4-FFF2-40B4-BE49-F238E27FC236}">
                <a16:creationId xmlns:a16="http://schemas.microsoft.com/office/drawing/2014/main" id="{E8047B4E-8D55-42E3-A46A-B24B50024CFF}"/>
              </a:ext>
            </a:extLst>
          </p:cNvPr>
          <p:cNvSpPr/>
          <p:nvPr/>
        </p:nvSpPr>
        <p:spPr>
          <a:xfrm>
            <a:off x="9743200" y="5734402"/>
            <a:ext cx="7636707" cy="769441"/>
          </a:xfrm>
          <a:prstGeom prst="rect">
            <a:avLst/>
          </a:prstGeom>
        </p:spPr>
        <p:txBody>
          <a:bodyPr wrap="square">
            <a:spAutoFit/>
          </a:bodyPr>
          <a:lstStyle/>
          <a:p>
            <a:pPr algn="just" defTabSz="1371600"/>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dirty="0" err="1">
                <a:solidFill>
                  <a:prstClr val="black"/>
                </a:solidFill>
                <a:latin typeface="Times New Roman" panose="02020603050405020304" pitchFamily="18" charset="0"/>
                <a:ea typeface="Cambria" panose="02040503050406030204" pitchFamily="18" charset="0"/>
                <a:cs typeface="Times New Roman" panose="02020603050405020304" pitchFamily="18" charset="0"/>
              </a:rPr>
              <a:t>Nhịp</a:t>
            </a:r>
            <a:r>
              <a:rPr lang="en-US" sz="4400" b="1"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 </a:t>
            </a:r>
            <a:r>
              <a:rPr lang="en-US" sz="4400" dirty="0">
                <a:solidFill>
                  <a:prstClr val="black"/>
                </a:solidFill>
                <a:latin typeface="Times New Roman" panose="02020603050405020304" pitchFamily="18" charset="0"/>
                <a:ea typeface="Cambria" panose="02040503050406030204" pitchFamily="18" charset="0"/>
                <a:cs typeface="Times New Roman" panose="02020603050405020304" pitchFamily="18" charset="0"/>
              </a:rPr>
              <a:t>4/3</a:t>
            </a:r>
            <a:endParaRPr lang="ko-KR" altLang="ko-KR" sz="4400" dirty="0">
              <a:solidFill>
                <a:prstClr val="black"/>
              </a:solidFill>
              <a:latin typeface="Times New Roman" panose="02020603050405020304" pitchFamily="18" charset="0"/>
              <a:ea typeface="맑은 고딕" panose="020B0503020000020004" pitchFamily="34" charset="-127"/>
              <a:cs typeface="Times New Roman" panose="02020603050405020304" pitchFamily="18" charset="0"/>
            </a:endParaRPr>
          </a:p>
        </p:txBody>
      </p:sp>
      <p:cxnSp>
        <p:nvCxnSpPr>
          <p:cNvPr id="8" name="Straight Connector 7"/>
          <p:cNvCxnSpPr/>
          <p:nvPr/>
        </p:nvCxnSpPr>
        <p:spPr>
          <a:xfrm flipH="1">
            <a:off x="5314604" y="740914"/>
            <a:ext cx="76200" cy="8385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019800" y="1661271"/>
            <a:ext cx="76200" cy="8385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5638800" y="2660108"/>
            <a:ext cx="76200" cy="8385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5273040" y="3737148"/>
            <a:ext cx="76200" cy="8385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Freeform 8">
            <a:extLst>
              <a:ext uri="{FF2B5EF4-FFF2-40B4-BE49-F238E27FC236}">
                <a16:creationId xmlns:a16="http://schemas.microsoft.com/office/drawing/2014/main" id="{85D945F9-A30E-1922-8920-ADAD8BB8883D}"/>
              </a:ext>
            </a:extLst>
          </p:cNvPr>
          <p:cNvSpPr/>
          <p:nvPr/>
        </p:nvSpPr>
        <p:spPr>
          <a:xfrm>
            <a:off x="-763506" y="4911339"/>
            <a:ext cx="3810000" cy="5375661"/>
          </a:xfrm>
          <a:custGeom>
            <a:avLst/>
            <a:gdLst/>
            <a:ahLst/>
            <a:cxnLst/>
            <a:rect l="l" t="t" r="r" b="b"/>
            <a:pathLst>
              <a:path w="5832729" h="8229600">
                <a:moveTo>
                  <a:pt x="0" y="0"/>
                </a:moveTo>
                <a:lnTo>
                  <a:pt x="5832729" y="0"/>
                </a:lnTo>
                <a:lnTo>
                  <a:pt x="5832729" y="8229600"/>
                </a:lnTo>
                <a:lnTo>
                  <a:pt x="0" y="8229600"/>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41112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par>
                                <p:cTn id="18" presetID="22" presetClass="entr" presetSubtype="4"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down)">
                                      <p:cBhvr>
                                        <p:cTn id="20" dur="500"/>
                                        <p:tgtEl>
                                          <p:spTgt spid="17"/>
                                        </p:tgtEl>
                                      </p:cBhvr>
                                    </p:animEffect>
                                  </p:childTnLst>
                                </p:cTn>
                              </p:par>
                              <p:par>
                                <p:cTn id="21" presetID="22" presetClass="entr" presetSubtype="4"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00"/>
                                        <p:tgtEl>
                                          <p:spTgt spid="18"/>
                                        </p:tgtEl>
                                      </p:cBhvr>
                                    </p:animEffect>
                                  </p:childTnLst>
                                </p:cTn>
                              </p:par>
                              <p:par>
                                <p:cTn id="24" presetID="22" presetClass="entr" presetSubtype="4"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down)">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down)">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266700"/>
            <a:ext cx="17602200" cy="1446550"/>
          </a:xfrm>
          <a:prstGeom prst="rect">
            <a:avLst/>
          </a:prstGeom>
          <a:solidFill>
            <a:schemeClr val="bg1"/>
          </a:solidFill>
        </p:spPr>
        <p:txBody>
          <a:bodyPr wrap="square">
            <a:spAutoFit/>
          </a:bodyPr>
          <a:lstStyle/>
          <a:p>
            <a:pPr algn="just"/>
            <a:r>
              <a:rPr lang="vi-VN" sz="4400" b="1" dirty="0">
                <a:solidFill>
                  <a:srgbClr val="000000"/>
                </a:solidFill>
                <a:latin typeface="+mj-lt"/>
              </a:rPr>
              <a:t>Bài thơ gắn với phong tục gì của người Việt? Nội dung phong tục ấy được thể hiện như thế nào trong tác phẩm này?</a:t>
            </a:r>
          </a:p>
        </p:txBody>
      </p:sp>
      <p:sp>
        <p:nvSpPr>
          <p:cNvPr id="3" name="Rectangle 2"/>
          <p:cNvSpPr/>
          <p:nvPr/>
        </p:nvSpPr>
        <p:spPr>
          <a:xfrm>
            <a:off x="381000" y="2171700"/>
            <a:ext cx="16687800" cy="769441"/>
          </a:xfrm>
          <a:prstGeom prst="rect">
            <a:avLst/>
          </a:prstGeom>
        </p:spPr>
        <p:txBody>
          <a:bodyPr wrap="square">
            <a:spAutoFit/>
          </a:bodyPr>
          <a:lstStyle/>
          <a:p>
            <a:pPr algn="just"/>
            <a:r>
              <a:rPr lang="vi-VN" sz="4400" dirty="0">
                <a:solidFill>
                  <a:srgbClr val="000000"/>
                </a:solidFill>
                <a:latin typeface="+mj-lt"/>
              </a:rPr>
              <a:t>– Bài thơ gắn với phong tục ăn trầu của người Việt.</a:t>
            </a:r>
          </a:p>
        </p:txBody>
      </p:sp>
      <p:pic>
        <p:nvPicPr>
          <p:cNvPr id="5" name="Picture 4">
            <a:extLst>
              <a:ext uri="{FF2B5EF4-FFF2-40B4-BE49-F238E27FC236}">
                <a16:creationId xmlns:a16="http://schemas.microsoft.com/office/drawing/2014/main" id="{633A4986-EF9E-3C58-05F7-FE8CBFFD554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28795" y1="26903" x2="45089" y2="13274"/>
                        <a14:foregroundMark x1="51228" y1="27257" x2="59487" y2="27257"/>
                        <a14:foregroundMark x1="25893" y1="37345" x2="25335" y2="69381"/>
                        <a14:foregroundMark x1="25335" y1="69381" x2="31473" y2="72035"/>
                        <a14:foregroundMark x1="26897" y1="80177" x2="25112" y2="68496"/>
                        <a14:foregroundMark x1="54911" y1="23717" x2="64397" y2="23009"/>
                      </a14:backgroundRemoval>
                    </a14:imgEffect>
                  </a14:imgLayer>
                </a14:imgProps>
              </a:ext>
            </a:extLst>
          </a:blip>
          <a:stretch>
            <a:fillRect/>
          </a:stretch>
        </p:blipFill>
        <p:spPr>
          <a:xfrm>
            <a:off x="13182600" y="1226127"/>
            <a:ext cx="6162894" cy="3886200"/>
          </a:xfrm>
          <a:prstGeom prst="rect">
            <a:avLst/>
          </a:prstGeom>
        </p:spPr>
      </p:pic>
      <p:sp>
        <p:nvSpPr>
          <p:cNvPr id="6" name="Rectangle 5">
            <a:extLst>
              <a:ext uri="{FF2B5EF4-FFF2-40B4-BE49-F238E27FC236}">
                <a16:creationId xmlns:a16="http://schemas.microsoft.com/office/drawing/2014/main" id="{7117CAA7-8834-AD95-6C72-C4DAF9BEF41A}"/>
              </a:ext>
            </a:extLst>
          </p:cNvPr>
          <p:cNvSpPr/>
          <p:nvPr/>
        </p:nvSpPr>
        <p:spPr>
          <a:xfrm>
            <a:off x="381000" y="5075190"/>
            <a:ext cx="17297400" cy="4832092"/>
          </a:xfrm>
          <a:prstGeom prst="rect">
            <a:avLst/>
          </a:prstGeom>
        </p:spPr>
        <p:txBody>
          <a:bodyPr wrap="square">
            <a:spAutoFit/>
          </a:bodyPr>
          <a:lstStyle/>
          <a:p>
            <a:pPr algn="just"/>
            <a:r>
              <a:rPr lang="vi-VN" sz="4400" dirty="0">
                <a:solidFill>
                  <a:srgbClr val="000000"/>
                </a:solidFill>
                <a:latin typeface="+mj-lt"/>
              </a:rPr>
              <a:t>+ Quả cau: Cau được hái về, bổ dọc ra làm bốn miếng, phơi héo hoặc để tươi. Lá trầu: Trầu được hái về, rửa sạch, thường được cắt dọc làm hai mảnh. Vôi đã được tôi để trong bình.</a:t>
            </a:r>
          </a:p>
          <a:p>
            <a:pPr algn="just"/>
            <a:r>
              <a:rPr lang="vi-VN" sz="4400" dirty="0">
                <a:solidFill>
                  <a:srgbClr val="000000"/>
                </a:solidFill>
                <a:latin typeface="+mj-lt"/>
              </a:rPr>
              <a:t>+ Người têm trầu quệt vôi vào lá trầu. Cuộn miếng cau vào lá trầu đã quệt vôi, tết lại thành hình “sâu kèn” hoặc hình “cánh phượng”, cho vào miệng nhai. Trong quá trình nhai trầu (ăn trầu), các thành phần trong miếng trầu hoà quyện vào nhau thành một khối có màu đỏ thắm.</a:t>
            </a:r>
          </a:p>
        </p:txBody>
      </p:sp>
      <p:sp>
        <p:nvSpPr>
          <p:cNvPr id="7" name="Rectangle 6">
            <a:extLst>
              <a:ext uri="{FF2B5EF4-FFF2-40B4-BE49-F238E27FC236}">
                <a16:creationId xmlns:a16="http://schemas.microsoft.com/office/drawing/2014/main" id="{8EAAA3E8-CD16-0B3F-350B-F999CBFF18E3}"/>
              </a:ext>
            </a:extLst>
          </p:cNvPr>
          <p:cNvSpPr/>
          <p:nvPr/>
        </p:nvSpPr>
        <p:spPr>
          <a:xfrm>
            <a:off x="381000" y="2968850"/>
            <a:ext cx="14173200" cy="2123658"/>
          </a:xfrm>
          <a:prstGeom prst="rect">
            <a:avLst/>
          </a:prstGeom>
        </p:spPr>
        <p:txBody>
          <a:bodyPr wrap="square">
            <a:spAutoFit/>
          </a:bodyPr>
          <a:lstStyle/>
          <a:p>
            <a:pPr algn="just"/>
            <a:r>
              <a:rPr lang="vi-VN" sz="4400" dirty="0">
                <a:solidFill>
                  <a:srgbClr val="000000"/>
                </a:solidFill>
                <a:latin typeface="+mj-lt"/>
              </a:rPr>
              <a:t>– Nội dung phong tục ấy đã được Hồ Xuân Hương thể hiện chỉ tiết trong bài thơ qua những đồ vật, thao tác gắn liền với việc thực hành phong tục đó..</a:t>
            </a:r>
          </a:p>
        </p:txBody>
      </p:sp>
    </p:spTree>
    <p:extLst>
      <p:ext uri="{BB962C8B-B14F-4D97-AF65-F5344CB8AC3E}">
        <p14:creationId xmlns:p14="http://schemas.microsoft.com/office/powerpoint/2010/main" val="117709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wipe(down)">
                                      <p:cBhvr>
                                        <p:cTn id="25" dur="500"/>
                                        <p:tgtEl>
                                          <p:spTgt spid="6">
                                            <p:txEl>
                                              <p:pRg st="0" end="0"/>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wipe(down)">
                                      <p:cBhvr>
                                        <p:cTn id="28"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388900"/>
            <a:ext cx="12598611" cy="4154984"/>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Khi gặp nhau hoặc tiếp khách, người Việt thường mời nhau ăn trầu, thể hiện tình nghĩa và sự hiếu khách: “Miếng trầu là đầu câu chuyện”.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Trong hôn nhân: Đồ sắm lễ của nhà trai đem tới nhà gái luôn phải có trầu cau, thể hiện sự gắn bó keo sơn khi thành vợ chồng.</a:t>
            </a:r>
          </a:p>
        </p:txBody>
      </p:sp>
      <p:sp>
        <p:nvSpPr>
          <p:cNvPr id="4" name="Rectangle 3">
            <a:extLst>
              <a:ext uri="{FF2B5EF4-FFF2-40B4-BE49-F238E27FC236}">
                <a16:creationId xmlns:a16="http://schemas.microsoft.com/office/drawing/2014/main" id="{17E8A870-5FBD-CA9B-AB5C-79AC8138AA7E}"/>
              </a:ext>
            </a:extLst>
          </p:cNvPr>
          <p:cNvSpPr/>
          <p:nvPr/>
        </p:nvSpPr>
        <p:spPr>
          <a:xfrm>
            <a:off x="381000" y="266700"/>
            <a:ext cx="17602200" cy="1446550"/>
          </a:xfrm>
          <a:prstGeom prst="rect">
            <a:avLst/>
          </a:prstGeom>
          <a:solidFill>
            <a:schemeClr val="bg1"/>
          </a:solidFill>
        </p:spPr>
        <p:txBody>
          <a:bodyPr wrap="square">
            <a:spAutoFit/>
          </a:bodyPr>
          <a:lstStyle/>
          <a:p>
            <a:pPr algn="just"/>
            <a:r>
              <a:rPr lang="vi-VN" sz="4400" b="1" dirty="0">
                <a:solidFill>
                  <a:srgbClr val="000000"/>
                </a:solidFill>
                <a:latin typeface="+mj-lt"/>
              </a:rPr>
              <a:t>Bài thơ gắn với phong tục gì của người Việt? Nội dung phong tục ấy được thể hiện như thế nào trong tác phẩm này?</a:t>
            </a:r>
          </a:p>
        </p:txBody>
      </p:sp>
      <p:sp>
        <p:nvSpPr>
          <p:cNvPr id="5" name="Rectangle 4">
            <a:extLst>
              <a:ext uri="{FF2B5EF4-FFF2-40B4-BE49-F238E27FC236}">
                <a16:creationId xmlns:a16="http://schemas.microsoft.com/office/drawing/2014/main" id="{3590A9D0-6F97-FD79-07B1-13746004C5F2}"/>
              </a:ext>
            </a:extLst>
          </p:cNvPr>
          <p:cNvSpPr/>
          <p:nvPr/>
        </p:nvSpPr>
        <p:spPr>
          <a:xfrm>
            <a:off x="381000" y="6700514"/>
            <a:ext cx="13411200" cy="2800767"/>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400" b="1" dirty="0">
                <a:solidFill>
                  <a:srgbClr val="000000"/>
                </a:solidFill>
                <a:latin typeface="Times New Roman" panose="02020603050405020304" pitchFamily="18" charset="0"/>
                <a:sym typeface="Wingdings" panose="05000000000000000000" pitchFamily="2" charset="2"/>
              </a:rPr>
              <a:t> </a:t>
            </a:r>
            <a:r>
              <a:rPr kumimoji="0" lang="vi-VN" sz="4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Vì vậy, nếu một người con trai hoặc một người con gái đến tuổi thành niên, khi nhận trầu mời từ người khác, thường ngụ ý đã nhận tình cảm của người đó và mong muốn tiến đến hôn nhân.</a:t>
            </a:r>
          </a:p>
        </p:txBody>
      </p:sp>
      <p:pic>
        <p:nvPicPr>
          <p:cNvPr id="6" name="Picture 2" descr="Bài Thơ] Mời Trầu - Hồ Xuân Hương - Việt Nam Overnight">
            <a:extLst>
              <a:ext uri="{FF2B5EF4-FFF2-40B4-BE49-F238E27FC236}">
                <a16:creationId xmlns:a16="http://schemas.microsoft.com/office/drawing/2014/main" id="{675B2B58-D646-1EDC-294C-AD7A77C247D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681" t="3743" r="50000" b="-3744"/>
          <a:stretch/>
        </p:blipFill>
        <p:spPr bwMode="auto">
          <a:xfrm>
            <a:off x="12979611" y="1981813"/>
            <a:ext cx="5308389" cy="6435272"/>
          </a:xfrm>
          <a:custGeom>
            <a:avLst/>
            <a:gdLst/>
            <a:ahLst/>
            <a:cxnLst/>
            <a:rect l="l" t="t" r="r" b="b"/>
            <a:pathLst>
              <a:path w="3538926" h="4290182">
                <a:moveTo>
                  <a:pt x="1370437" y="0"/>
                </a:moveTo>
                <a:lnTo>
                  <a:pt x="3538926" y="0"/>
                </a:lnTo>
                <a:lnTo>
                  <a:pt x="3538926" y="4256362"/>
                </a:lnTo>
                <a:lnTo>
                  <a:pt x="3455334" y="4273195"/>
                </a:lnTo>
                <a:cubicBezTo>
                  <a:pt x="3401009" y="4281478"/>
                  <a:pt x="3346052" y="4287025"/>
                  <a:pt x="3290337" y="4289244"/>
                </a:cubicBezTo>
                <a:cubicBezTo>
                  <a:pt x="3106332" y="4296285"/>
                  <a:pt x="1510274" y="4289552"/>
                  <a:pt x="861903" y="3282295"/>
                </a:cubicBezTo>
                <a:cubicBezTo>
                  <a:pt x="849470" y="3277397"/>
                  <a:pt x="835485" y="3264542"/>
                  <a:pt x="831133" y="3252299"/>
                </a:cubicBezTo>
                <a:cubicBezTo>
                  <a:pt x="810307" y="3195065"/>
                  <a:pt x="759333" y="3170274"/>
                  <a:pt x="713332" y="3139362"/>
                </a:cubicBezTo>
                <a:cubicBezTo>
                  <a:pt x="672925" y="3112122"/>
                  <a:pt x="630030" y="3083658"/>
                  <a:pt x="613246" y="3037747"/>
                </a:cubicBezTo>
                <a:cubicBezTo>
                  <a:pt x="591178" y="2976535"/>
                  <a:pt x="653963" y="3026730"/>
                  <a:pt x="665465" y="3003469"/>
                </a:cubicBezTo>
                <a:cubicBezTo>
                  <a:pt x="641532" y="2971640"/>
                  <a:pt x="604543" y="2942562"/>
                  <a:pt x="594908" y="2906447"/>
                </a:cubicBezTo>
                <a:cubicBezTo>
                  <a:pt x="559787" y="2776063"/>
                  <a:pt x="483946" y="2681183"/>
                  <a:pt x="370497" y="2607422"/>
                </a:cubicBezTo>
                <a:cubicBezTo>
                  <a:pt x="337860" y="2586304"/>
                  <a:pt x="316415" y="2547739"/>
                  <a:pt x="271969" y="2541620"/>
                </a:cubicBezTo>
                <a:cubicBezTo>
                  <a:pt x="173127" y="2528152"/>
                  <a:pt x="204209" y="2422866"/>
                  <a:pt x="151990" y="2376038"/>
                </a:cubicBezTo>
                <a:cubicBezTo>
                  <a:pt x="142044" y="2367161"/>
                  <a:pt x="133031" y="2349717"/>
                  <a:pt x="134895" y="2337782"/>
                </a:cubicBezTo>
                <a:cubicBezTo>
                  <a:pt x="137691" y="2320639"/>
                  <a:pt x="149504" y="2304419"/>
                  <a:pt x="159450" y="2289115"/>
                </a:cubicBezTo>
                <a:cubicBezTo>
                  <a:pt x="169707" y="2273813"/>
                  <a:pt x="185247" y="2260344"/>
                  <a:pt x="177788" y="2240145"/>
                </a:cubicBezTo>
                <a:cubicBezTo>
                  <a:pt x="174683" y="2231882"/>
                  <a:pt x="176855" y="2203112"/>
                  <a:pt x="153855" y="2225759"/>
                </a:cubicBezTo>
                <a:cubicBezTo>
                  <a:pt x="90759" y="2287892"/>
                  <a:pt x="54081" y="2229129"/>
                  <a:pt x="0" y="2200970"/>
                </a:cubicBezTo>
                <a:cubicBezTo>
                  <a:pt x="43514" y="2171892"/>
                  <a:pt x="82677" y="2151388"/>
                  <a:pt x="89205" y="2107927"/>
                </a:cubicBezTo>
                <a:cubicBezTo>
                  <a:pt x="102570" y="2018249"/>
                  <a:pt x="159758" y="1977237"/>
                  <a:pt x="246479" y="1969279"/>
                </a:cubicBezTo>
                <a:cubicBezTo>
                  <a:pt x="214465" y="1882663"/>
                  <a:pt x="214465" y="1882663"/>
                  <a:pt x="317968" y="1870725"/>
                </a:cubicBezTo>
                <a:cubicBezTo>
                  <a:pt x="278183" y="1815635"/>
                  <a:pt x="278183" y="1801556"/>
                  <a:pt x="326361" y="1782580"/>
                </a:cubicBezTo>
                <a:cubicBezTo>
                  <a:pt x="372673" y="1764521"/>
                  <a:pt x="423957" y="1758400"/>
                  <a:pt x="466852" y="1730550"/>
                </a:cubicBezTo>
                <a:cubicBezTo>
                  <a:pt x="427377" y="1660155"/>
                  <a:pt x="416187" y="1578436"/>
                  <a:pt x="334753" y="1544155"/>
                </a:cubicBezTo>
                <a:cubicBezTo>
                  <a:pt x="322010" y="1538952"/>
                  <a:pt x="313307" y="1517834"/>
                  <a:pt x="321386" y="1505592"/>
                </a:cubicBezTo>
                <a:cubicBezTo>
                  <a:pt x="350915" y="1461214"/>
                  <a:pt x="308644" y="1377045"/>
                  <a:pt x="400645" y="1367557"/>
                </a:cubicBezTo>
                <a:cubicBezTo>
                  <a:pt x="412147" y="1366640"/>
                  <a:pt x="422716" y="1357456"/>
                  <a:pt x="413701" y="1345520"/>
                </a:cubicBezTo>
                <a:cubicBezTo>
                  <a:pt x="382618" y="1303896"/>
                  <a:pt x="420228" y="1306649"/>
                  <a:pt x="442916" y="1301447"/>
                </a:cubicBezTo>
                <a:cubicBezTo>
                  <a:pt x="470270" y="1295021"/>
                  <a:pt x="501352" y="1313384"/>
                  <a:pt x="526840" y="1290735"/>
                </a:cubicBezTo>
                <a:cubicBezTo>
                  <a:pt x="520932" y="1266862"/>
                  <a:pt x="498866" y="1267167"/>
                  <a:pt x="483325" y="1259517"/>
                </a:cubicBezTo>
                <a:cubicBezTo>
                  <a:pt x="437945" y="1237479"/>
                  <a:pt x="400956" y="1211159"/>
                  <a:pt x="398780" y="1153924"/>
                </a:cubicBezTo>
                <a:cubicBezTo>
                  <a:pt x="397228" y="1107708"/>
                  <a:pt x="392254" y="1067003"/>
                  <a:pt x="455041" y="1052922"/>
                </a:cubicBezTo>
                <a:cubicBezTo>
                  <a:pt x="481149" y="1047106"/>
                  <a:pt x="473687" y="1013747"/>
                  <a:pt x="458768" y="997218"/>
                </a:cubicBezTo>
                <a:cubicBezTo>
                  <a:pt x="432038" y="967837"/>
                  <a:pt x="409972" y="928661"/>
                  <a:pt x="363968" y="925907"/>
                </a:cubicBezTo>
                <a:cubicBezTo>
                  <a:pt x="335995" y="924071"/>
                  <a:pt x="314548" y="911826"/>
                  <a:pt x="292481" y="897749"/>
                </a:cubicBezTo>
                <a:cubicBezTo>
                  <a:pt x="276630" y="887646"/>
                  <a:pt x="257670" y="879078"/>
                  <a:pt x="259533" y="857348"/>
                </a:cubicBezTo>
                <a:cubicBezTo>
                  <a:pt x="261399" y="836535"/>
                  <a:pt x="279736" y="827966"/>
                  <a:pt x="298387" y="823681"/>
                </a:cubicBezTo>
                <a:cubicBezTo>
                  <a:pt x="360552" y="809909"/>
                  <a:pt x="418983" y="789708"/>
                  <a:pt x="470893" y="743493"/>
                </a:cubicBezTo>
                <a:cubicBezTo>
                  <a:pt x="436390" y="719007"/>
                  <a:pt x="403444" y="701256"/>
                  <a:pt x="377957" y="676463"/>
                </a:cubicBezTo>
                <a:cubicBezTo>
                  <a:pt x="316415" y="616477"/>
                  <a:pt x="837660" y="427634"/>
                  <a:pt x="863768" y="360299"/>
                </a:cubicBezTo>
                <a:cubicBezTo>
                  <a:pt x="871849" y="339488"/>
                  <a:pt x="899511" y="318064"/>
                  <a:pt x="922515" y="311942"/>
                </a:cubicBezTo>
                <a:cubicBezTo>
                  <a:pt x="1030367" y="283171"/>
                  <a:pt x="1123922" y="218591"/>
                  <a:pt x="1234265" y="194718"/>
                </a:cubicBezTo>
                <a:cubicBezTo>
                  <a:pt x="1338390" y="172070"/>
                  <a:pt x="1440960" y="141768"/>
                  <a:pt x="1555030" y="111776"/>
                </a:cubicBezTo>
                <a:cubicBezTo>
                  <a:pt x="1520063" y="74130"/>
                  <a:pt x="1471575" y="57526"/>
                  <a:pt x="1428216" y="36752"/>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8702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ainting of a boat with flowers and a lemon&#10;&#10;Description automatically generated">
            <a:extLst>
              <a:ext uri="{FF2B5EF4-FFF2-40B4-BE49-F238E27FC236}">
                <a16:creationId xmlns:a16="http://schemas.microsoft.com/office/drawing/2014/main" id="{DEB15A29-BA9D-A81B-012F-B46B07528D5E}"/>
              </a:ext>
            </a:extLst>
          </p:cNvPr>
          <p:cNvPicPr>
            <a:picLocks noChangeAspect="1"/>
          </p:cNvPicPr>
          <p:nvPr/>
        </p:nvPicPr>
        <p:blipFill rotWithShape="1">
          <a:blip r:embed="rId3"/>
          <a:srcRect t="22456" b="15999"/>
          <a:stretch/>
        </p:blipFill>
        <p:spPr>
          <a:xfrm>
            <a:off x="20" y="10"/>
            <a:ext cx="18287980" cy="6837635"/>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0"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91958" y="8202309"/>
            <a:ext cx="2057400" cy="27432"/>
          </a:xfrm>
          <a:custGeom>
            <a:avLst/>
            <a:gdLst>
              <a:gd name="connsiteX0" fmla="*/ 0 w 2057400"/>
              <a:gd name="connsiteY0" fmla="*/ 0 h 27432"/>
              <a:gd name="connsiteX1" fmla="*/ 685800 w 2057400"/>
              <a:gd name="connsiteY1" fmla="*/ 0 h 27432"/>
              <a:gd name="connsiteX2" fmla="*/ 1309878 w 2057400"/>
              <a:gd name="connsiteY2" fmla="*/ 0 h 27432"/>
              <a:gd name="connsiteX3" fmla="*/ 2057400 w 2057400"/>
              <a:gd name="connsiteY3" fmla="*/ 0 h 27432"/>
              <a:gd name="connsiteX4" fmla="*/ 2057400 w 2057400"/>
              <a:gd name="connsiteY4" fmla="*/ 27432 h 27432"/>
              <a:gd name="connsiteX5" fmla="*/ 1330452 w 2057400"/>
              <a:gd name="connsiteY5" fmla="*/ 27432 h 27432"/>
              <a:gd name="connsiteX6" fmla="*/ 685800 w 2057400"/>
              <a:gd name="connsiteY6" fmla="*/ 27432 h 27432"/>
              <a:gd name="connsiteX7" fmla="*/ 0 w 2057400"/>
              <a:gd name="connsiteY7" fmla="*/ 27432 h 27432"/>
              <a:gd name="connsiteX8" fmla="*/ 0 w 2057400"/>
              <a:gd name="connsiteY8" fmla="*/ 0 h 27432"/>
              <a:gd name="connsiteX0" fmla="*/ 0 w 2057400"/>
              <a:gd name="connsiteY0" fmla="*/ 0 h 27432"/>
              <a:gd name="connsiteX1" fmla="*/ 624078 w 2057400"/>
              <a:gd name="connsiteY1" fmla="*/ 0 h 27432"/>
              <a:gd name="connsiteX2" fmla="*/ 1289304 w 2057400"/>
              <a:gd name="connsiteY2" fmla="*/ 0 h 27432"/>
              <a:gd name="connsiteX3" fmla="*/ 2057400 w 2057400"/>
              <a:gd name="connsiteY3" fmla="*/ 0 h 27432"/>
              <a:gd name="connsiteX4" fmla="*/ 2057400 w 2057400"/>
              <a:gd name="connsiteY4" fmla="*/ 27432 h 27432"/>
              <a:gd name="connsiteX5" fmla="*/ 1412748 w 2057400"/>
              <a:gd name="connsiteY5" fmla="*/ 27432 h 27432"/>
              <a:gd name="connsiteX6" fmla="*/ 685800 w 2057400"/>
              <a:gd name="connsiteY6" fmla="*/ 27432 h 27432"/>
              <a:gd name="connsiteX7" fmla="*/ 0 w 2057400"/>
              <a:gd name="connsiteY7" fmla="*/ 27432 h 27432"/>
              <a:gd name="connsiteX8" fmla="*/ 0 w 2057400"/>
              <a:gd name="connsiteY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7400" h="27432" fill="none" extrusionOk="0">
                <a:moveTo>
                  <a:pt x="0" y="0"/>
                </a:moveTo>
                <a:cubicBezTo>
                  <a:pt x="295080" y="-17992"/>
                  <a:pt x="457190" y="35109"/>
                  <a:pt x="685800" y="0"/>
                </a:cubicBezTo>
                <a:cubicBezTo>
                  <a:pt x="920399" y="-26168"/>
                  <a:pt x="1009375" y="21872"/>
                  <a:pt x="1309878" y="0"/>
                </a:cubicBezTo>
                <a:cubicBezTo>
                  <a:pt x="1617916" y="-38014"/>
                  <a:pt x="1769603" y="62963"/>
                  <a:pt x="2057400" y="0"/>
                </a:cubicBezTo>
                <a:cubicBezTo>
                  <a:pt x="2056501" y="10050"/>
                  <a:pt x="2056931" y="20649"/>
                  <a:pt x="2057400" y="27432"/>
                </a:cubicBezTo>
                <a:cubicBezTo>
                  <a:pt x="1769413" y="-14084"/>
                  <a:pt x="1621917" y="21979"/>
                  <a:pt x="1330452" y="27432"/>
                </a:cubicBezTo>
                <a:cubicBezTo>
                  <a:pt x="1096764" y="-9627"/>
                  <a:pt x="837307" y="69690"/>
                  <a:pt x="685800" y="27432"/>
                </a:cubicBezTo>
                <a:cubicBezTo>
                  <a:pt x="541336" y="18623"/>
                  <a:pt x="254183" y="30694"/>
                  <a:pt x="0" y="27432"/>
                </a:cubicBezTo>
                <a:cubicBezTo>
                  <a:pt x="1800" y="18764"/>
                  <a:pt x="-1206" y="10788"/>
                  <a:pt x="0" y="0"/>
                </a:cubicBezTo>
                <a:close/>
              </a:path>
              <a:path w="2057400" h="27432" stroke="0" extrusionOk="0">
                <a:moveTo>
                  <a:pt x="0" y="0"/>
                </a:moveTo>
                <a:cubicBezTo>
                  <a:pt x="312055" y="-18809"/>
                  <a:pt x="399548" y="531"/>
                  <a:pt x="624078" y="0"/>
                </a:cubicBezTo>
                <a:cubicBezTo>
                  <a:pt x="844755" y="21852"/>
                  <a:pt x="1129452" y="16255"/>
                  <a:pt x="1289304" y="0"/>
                </a:cubicBezTo>
                <a:cubicBezTo>
                  <a:pt x="1457074" y="-40148"/>
                  <a:pt x="1677943" y="41816"/>
                  <a:pt x="2057400" y="0"/>
                </a:cubicBezTo>
                <a:cubicBezTo>
                  <a:pt x="2058366" y="11015"/>
                  <a:pt x="2057231" y="19170"/>
                  <a:pt x="2057400" y="27432"/>
                </a:cubicBezTo>
                <a:cubicBezTo>
                  <a:pt x="1748899" y="-5122"/>
                  <a:pt x="1641790" y="22814"/>
                  <a:pt x="1412748" y="27432"/>
                </a:cubicBezTo>
                <a:cubicBezTo>
                  <a:pt x="1195046" y="27585"/>
                  <a:pt x="922785" y="59988"/>
                  <a:pt x="685800" y="27432"/>
                </a:cubicBezTo>
                <a:cubicBezTo>
                  <a:pt x="382546" y="45800"/>
                  <a:pt x="246348" y="66760"/>
                  <a:pt x="0" y="27432"/>
                </a:cubicBezTo>
                <a:cubicBezTo>
                  <a:pt x="1190" y="20756"/>
                  <a:pt x="-156" y="12031"/>
                  <a:pt x="0" y="0"/>
                </a:cubicBezTo>
                <a:close/>
              </a:path>
              <a:path w="2057400" h="27432" fill="none" stroke="0" extrusionOk="0">
                <a:moveTo>
                  <a:pt x="0" y="0"/>
                </a:moveTo>
                <a:cubicBezTo>
                  <a:pt x="297188" y="-54836"/>
                  <a:pt x="420742" y="24277"/>
                  <a:pt x="685800" y="0"/>
                </a:cubicBezTo>
                <a:cubicBezTo>
                  <a:pt x="920829" y="-50801"/>
                  <a:pt x="1017528" y="25472"/>
                  <a:pt x="1309878" y="0"/>
                </a:cubicBezTo>
                <a:cubicBezTo>
                  <a:pt x="1604631" y="7646"/>
                  <a:pt x="1812836" y="18610"/>
                  <a:pt x="2057400" y="0"/>
                </a:cubicBezTo>
                <a:cubicBezTo>
                  <a:pt x="2055224" y="10369"/>
                  <a:pt x="2056719" y="19696"/>
                  <a:pt x="2057400" y="27432"/>
                </a:cubicBezTo>
                <a:cubicBezTo>
                  <a:pt x="1782928" y="-10207"/>
                  <a:pt x="1565253" y="12523"/>
                  <a:pt x="1330452" y="27432"/>
                </a:cubicBezTo>
                <a:cubicBezTo>
                  <a:pt x="1047657" y="14287"/>
                  <a:pt x="819532" y="57960"/>
                  <a:pt x="685800" y="27432"/>
                </a:cubicBezTo>
                <a:cubicBezTo>
                  <a:pt x="503211" y="2269"/>
                  <a:pt x="193842" y="50171"/>
                  <a:pt x="0" y="27432"/>
                </a:cubicBezTo>
                <a:cubicBezTo>
                  <a:pt x="362" y="16086"/>
                  <a:pt x="-728" y="970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custGeom>
                    <a:avLst/>
                    <a:gdLst>
                      <a:gd name="connsiteX0" fmla="*/ 0 w 2057400"/>
                      <a:gd name="connsiteY0" fmla="*/ 0 h 27432"/>
                      <a:gd name="connsiteX1" fmla="*/ 685800 w 2057400"/>
                      <a:gd name="connsiteY1" fmla="*/ 0 h 27432"/>
                      <a:gd name="connsiteX2" fmla="*/ 1309878 w 2057400"/>
                      <a:gd name="connsiteY2" fmla="*/ 0 h 27432"/>
                      <a:gd name="connsiteX3" fmla="*/ 2057400 w 2057400"/>
                      <a:gd name="connsiteY3" fmla="*/ 0 h 27432"/>
                      <a:gd name="connsiteX4" fmla="*/ 2057400 w 2057400"/>
                      <a:gd name="connsiteY4" fmla="*/ 27432 h 27432"/>
                      <a:gd name="connsiteX5" fmla="*/ 1330452 w 2057400"/>
                      <a:gd name="connsiteY5" fmla="*/ 27432 h 27432"/>
                      <a:gd name="connsiteX6" fmla="*/ 685800 w 2057400"/>
                      <a:gd name="connsiteY6" fmla="*/ 27432 h 27432"/>
                      <a:gd name="connsiteX7" fmla="*/ 0 w 2057400"/>
                      <a:gd name="connsiteY7" fmla="*/ 27432 h 27432"/>
                      <a:gd name="connsiteX8" fmla="*/ 0 w 2057400"/>
                      <a:gd name="connsiteY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7400" h="27432" fill="none" extrusionOk="0">
                        <a:moveTo>
                          <a:pt x="0" y="0"/>
                        </a:moveTo>
                        <a:cubicBezTo>
                          <a:pt x="302803" y="-32679"/>
                          <a:pt x="450041" y="32706"/>
                          <a:pt x="685800" y="0"/>
                        </a:cubicBezTo>
                        <a:cubicBezTo>
                          <a:pt x="921559" y="-32706"/>
                          <a:pt x="1009847" y="29047"/>
                          <a:pt x="1309878" y="0"/>
                        </a:cubicBezTo>
                        <a:cubicBezTo>
                          <a:pt x="1609909" y="-29047"/>
                          <a:pt x="1809302" y="29901"/>
                          <a:pt x="2057400" y="0"/>
                        </a:cubicBezTo>
                        <a:cubicBezTo>
                          <a:pt x="2056280" y="10493"/>
                          <a:pt x="2057243" y="20203"/>
                          <a:pt x="2057400" y="27432"/>
                        </a:cubicBezTo>
                        <a:cubicBezTo>
                          <a:pt x="1773018" y="-8870"/>
                          <a:pt x="1583133" y="36663"/>
                          <a:pt x="1330452" y="27432"/>
                        </a:cubicBezTo>
                        <a:cubicBezTo>
                          <a:pt x="1077771" y="18201"/>
                          <a:pt x="835436" y="58848"/>
                          <a:pt x="685800" y="27432"/>
                        </a:cubicBezTo>
                        <a:cubicBezTo>
                          <a:pt x="536164" y="-3984"/>
                          <a:pt x="241183" y="24057"/>
                          <a:pt x="0" y="27432"/>
                        </a:cubicBezTo>
                        <a:cubicBezTo>
                          <a:pt x="-47" y="18228"/>
                          <a:pt x="-305" y="9449"/>
                          <a:pt x="0" y="0"/>
                        </a:cubicBezTo>
                        <a:close/>
                      </a:path>
                      <a:path w="2057400" h="27432" stroke="0" extrusionOk="0">
                        <a:moveTo>
                          <a:pt x="0" y="0"/>
                        </a:moveTo>
                        <a:cubicBezTo>
                          <a:pt x="303435" y="-7297"/>
                          <a:pt x="415843" y="-14809"/>
                          <a:pt x="624078" y="0"/>
                        </a:cubicBezTo>
                        <a:cubicBezTo>
                          <a:pt x="832313" y="14809"/>
                          <a:pt x="1133755" y="24795"/>
                          <a:pt x="1289304" y="0"/>
                        </a:cubicBezTo>
                        <a:cubicBezTo>
                          <a:pt x="1444853" y="-24795"/>
                          <a:pt x="1722910" y="22004"/>
                          <a:pt x="2057400" y="0"/>
                        </a:cubicBezTo>
                        <a:cubicBezTo>
                          <a:pt x="2056965" y="10475"/>
                          <a:pt x="2058277" y="19313"/>
                          <a:pt x="2057400" y="27432"/>
                        </a:cubicBezTo>
                        <a:cubicBezTo>
                          <a:pt x="1751285" y="-1123"/>
                          <a:pt x="1645759" y="29270"/>
                          <a:pt x="1412748" y="27432"/>
                        </a:cubicBezTo>
                        <a:cubicBezTo>
                          <a:pt x="1179737" y="25594"/>
                          <a:pt x="962869" y="32322"/>
                          <a:pt x="685800" y="27432"/>
                        </a:cubicBezTo>
                        <a:cubicBezTo>
                          <a:pt x="408731" y="22542"/>
                          <a:pt x="220204" y="52941"/>
                          <a:pt x="0" y="27432"/>
                        </a:cubicBezTo>
                        <a:cubicBezTo>
                          <a:pt x="-933" y="21824"/>
                          <a:pt x="-517" y="1114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2">
            <a:extLst>
              <a:ext uri="{FF2B5EF4-FFF2-40B4-BE49-F238E27FC236}">
                <a16:creationId xmlns:a16="http://schemas.microsoft.com/office/drawing/2014/main" id="{166FA69D-A9B8-7AE1-D06D-468EA77E0BCE}"/>
              </a:ext>
            </a:extLst>
          </p:cNvPr>
          <p:cNvSpPr txBox="1"/>
          <p:nvPr/>
        </p:nvSpPr>
        <p:spPr>
          <a:xfrm>
            <a:off x="7254733" y="7263734"/>
            <a:ext cx="10308336" cy="2215991"/>
          </a:xfrm>
          <a:prstGeom prst="rect">
            <a:avLst/>
          </a:prstGeom>
        </p:spPr>
        <p:txBody>
          <a:bodyPr wrap="square" lIns="0" tIns="0" rIns="0" bIns="0" rtlCol="0" anchor="t">
            <a:spAutoFit/>
          </a:bodyPr>
          <a:lstStyle/>
          <a:p>
            <a:pPr algn="just">
              <a:spcBef>
                <a:spcPct val="0"/>
              </a:spcBef>
            </a:pPr>
            <a:r>
              <a:rPr kumimoji="0" lang="en-US" sz="7200" b="0" i="0" u="none" strike="noStrike" kern="1200" cap="none" spc="0" normalizeH="0" baseline="0" noProof="0" dirty="0" err="1">
                <a:ln>
                  <a:noFill/>
                </a:ln>
                <a:solidFill>
                  <a:srgbClr val="493423"/>
                </a:solidFill>
                <a:effectLst/>
                <a:uLnTx/>
                <a:uFillTx/>
                <a:latin typeface="#9Slide05 Brannboll Ny" panose="02000000000000000000" pitchFamily="2" charset="0"/>
                <a:ea typeface="+mn-ea"/>
                <a:cs typeface="+mn-cs"/>
              </a:rPr>
              <a:t>Nghệ</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thuật</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sử</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dụng</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ngôn</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từ</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của</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Hồ</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Xuân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Hương</a:t>
            </a:r>
            <a:endParaRPr lang="en-US" sz="7200" dirty="0">
              <a:solidFill>
                <a:srgbClr val="493423"/>
              </a:solidFill>
              <a:latin typeface="#9Slide05 Brannboll Ny" panose="02000000000000000000" pitchFamily="2" charset="0"/>
            </a:endParaRPr>
          </a:p>
        </p:txBody>
      </p:sp>
      <p:sp>
        <p:nvSpPr>
          <p:cNvPr id="5" name="TextBox 12">
            <a:extLst>
              <a:ext uri="{FF2B5EF4-FFF2-40B4-BE49-F238E27FC236}">
                <a16:creationId xmlns:a16="http://schemas.microsoft.com/office/drawing/2014/main" id="{663C9947-17BE-566F-D8DF-CFDE758E7719}"/>
              </a:ext>
            </a:extLst>
          </p:cNvPr>
          <p:cNvSpPr txBox="1"/>
          <p:nvPr/>
        </p:nvSpPr>
        <p:spPr>
          <a:xfrm>
            <a:off x="4038600" y="7662027"/>
            <a:ext cx="1996440" cy="1107996"/>
          </a:xfrm>
          <a:custGeom>
            <a:avLst/>
            <a:gdLst>
              <a:gd name="connsiteX0" fmla="*/ 0 w 1996440"/>
              <a:gd name="connsiteY0" fmla="*/ 0 h 1107996"/>
              <a:gd name="connsiteX1" fmla="*/ 1996440 w 1996440"/>
              <a:gd name="connsiteY1" fmla="*/ 0 h 1107996"/>
              <a:gd name="connsiteX2" fmla="*/ 1996440 w 1996440"/>
              <a:gd name="connsiteY2" fmla="*/ 1107996 h 1107996"/>
              <a:gd name="connsiteX3" fmla="*/ 0 w 1996440"/>
              <a:gd name="connsiteY3" fmla="*/ 1107996 h 1107996"/>
              <a:gd name="connsiteX4" fmla="*/ 0 w 1996440"/>
              <a:gd name="connsiteY4" fmla="*/ 0 h 1107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6440" h="1107996" fill="none" extrusionOk="0">
                <a:moveTo>
                  <a:pt x="0" y="0"/>
                </a:moveTo>
                <a:cubicBezTo>
                  <a:pt x="847753" y="5241"/>
                  <a:pt x="1402284" y="-74092"/>
                  <a:pt x="1996440" y="0"/>
                </a:cubicBezTo>
                <a:cubicBezTo>
                  <a:pt x="2036388" y="330094"/>
                  <a:pt x="2032779" y="709361"/>
                  <a:pt x="1996440" y="1107996"/>
                </a:cubicBezTo>
                <a:cubicBezTo>
                  <a:pt x="1769714" y="962490"/>
                  <a:pt x="440945" y="1087882"/>
                  <a:pt x="0" y="1107996"/>
                </a:cubicBezTo>
                <a:cubicBezTo>
                  <a:pt x="-95336" y="905200"/>
                  <a:pt x="87228" y="316784"/>
                  <a:pt x="0" y="0"/>
                </a:cubicBezTo>
                <a:close/>
              </a:path>
              <a:path w="1996440" h="1107996" stroke="0" extrusionOk="0">
                <a:moveTo>
                  <a:pt x="0" y="0"/>
                </a:moveTo>
                <a:cubicBezTo>
                  <a:pt x="949455" y="122814"/>
                  <a:pt x="1735256" y="120343"/>
                  <a:pt x="1996440" y="0"/>
                </a:cubicBezTo>
                <a:cubicBezTo>
                  <a:pt x="1981128" y="324716"/>
                  <a:pt x="1928547" y="709085"/>
                  <a:pt x="1996440" y="1107996"/>
                </a:cubicBezTo>
                <a:cubicBezTo>
                  <a:pt x="1026092" y="1211204"/>
                  <a:pt x="358702" y="1222152"/>
                  <a:pt x="0" y="1107996"/>
                </a:cubicBezTo>
                <a:cubicBezTo>
                  <a:pt x="-55485" y="816545"/>
                  <a:pt x="16396" y="533219"/>
                  <a:pt x="0" y="0"/>
                </a:cubicBezTo>
                <a:close/>
              </a:path>
            </a:pathLst>
          </a:custGeom>
          <a:ln>
            <a:solidFill>
              <a:srgbClr val="C0504D"/>
            </a:solidFill>
            <a:extLst>
              <a:ext uri="{C807C97D-BFC1-408E-A445-0C87EB9F89A2}">
                <ask:lineSketchStyleProps xmlns:ask="http://schemas.microsoft.com/office/drawing/2018/sketchyshapes" sd="2247162806">
                  <a:prstGeom prst="rect">
                    <a:avLst/>
                  </a:prstGeom>
                  <ask:type>
                    <ask:lineSketchCurved/>
                  </ask:type>
                </ask:lineSketchStyleProps>
              </a:ext>
            </a:extLst>
          </a:ln>
        </p:spPr>
        <p:txBody>
          <a:bodyPr wrap="square" lIns="0" tIns="0" rIns="0" bIns="0" rtlCol="0" anchor="t">
            <a:spAutoFit/>
          </a:bodyPr>
          <a:lstStyle/>
          <a:p>
            <a:pPr algn="ctr">
              <a:spcBef>
                <a:spcPct val="0"/>
              </a:spcBef>
            </a:pPr>
            <a:r>
              <a:rPr lang="en-US" sz="7200" dirty="0">
                <a:solidFill>
                  <a:srgbClr val="493423"/>
                </a:solidFill>
                <a:latin typeface="#9Slide05 Brannboll Ny" panose="02000000000000000000" pitchFamily="2" charset="0"/>
              </a:rPr>
              <a:t>2. </a:t>
            </a:r>
          </a:p>
        </p:txBody>
      </p:sp>
    </p:spTree>
    <p:extLst>
      <p:ext uri="{BB962C8B-B14F-4D97-AF65-F5344CB8AC3E}">
        <p14:creationId xmlns:p14="http://schemas.microsoft.com/office/powerpoint/2010/main" val="983830055"/>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685800" y="526852"/>
            <a:ext cx="17221200" cy="7694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a. </a:t>
            </a:r>
            <a:r>
              <a:rPr kumimoji="0" lang="en-US" sz="44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Vận</a:t>
            </a:r>
            <a:r>
              <a:rPr kumimoji="0" lang="en-US"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dụng</a:t>
            </a:r>
            <a:r>
              <a:rPr kumimoji="0" lang="en-US"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các</a:t>
            </a:r>
            <a:r>
              <a:rPr kumimoji="0" lang="en-US"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a:t>
            </a:r>
            <a:r>
              <a:rPr kumimoji="0" lang="vi-VN"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từ ngữ liên quan đến ca dao, tục ngữ, thành ngữ. </a:t>
            </a:r>
          </a:p>
        </p:txBody>
      </p:sp>
      <p:sp>
        <p:nvSpPr>
          <p:cNvPr id="2" name="Rectangle 1">
            <a:extLst>
              <a:ext uri="{FF2B5EF4-FFF2-40B4-BE49-F238E27FC236}">
                <a16:creationId xmlns:a16="http://schemas.microsoft.com/office/drawing/2014/main" id="{85F05269-390C-BFE3-D1EA-A4D52794F9CF}"/>
              </a:ext>
            </a:extLst>
          </p:cNvPr>
          <p:cNvSpPr/>
          <p:nvPr/>
        </p:nvSpPr>
        <p:spPr>
          <a:xfrm>
            <a:off x="689264" y="1714500"/>
            <a:ext cx="17221200" cy="144655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a:t>
            </a:r>
            <a:r>
              <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Các cụm từ “quả cau nho nhỏ”, “miếng trầu” gợi nhớ đến các câu ca dao về tình yêu, hôn nhân</a:t>
            </a:r>
          </a:p>
        </p:txBody>
      </p:sp>
      <p:sp>
        <p:nvSpPr>
          <p:cNvPr id="4" name="Freeform 2">
            <a:extLst>
              <a:ext uri="{FF2B5EF4-FFF2-40B4-BE49-F238E27FC236}">
                <a16:creationId xmlns:a16="http://schemas.microsoft.com/office/drawing/2014/main" id="{F97C56D7-0B4E-9DFF-3EBC-E0485B92EAC8}"/>
              </a:ext>
            </a:extLst>
          </p:cNvPr>
          <p:cNvSpPr/>
          <p:nvPr/>
        </p:nvSpPr>
        <p:spPr>
          <a:xfrm>
            <a:off x="-399787" y="5875551"/>
            <a:ext cx="5365652" cy="4694946"/>
          </a:xfrm>
          <a:custGeom>
            <a:avLst/>
            <a:gdLst/>
            <a:ahLst/>
            <a:cxnLst/>
            <a:rect l="l" t="t" r="r" b="b"/>
            <a:pathLst>
              <a:path w="5365652" h="4694946">
                <a:moveTo>
                  <a:pt x="0" y="0"/>
                </a:moveTo>
                <a:lnTo>
                  <a:pt x="5365652" y="0"/>
                </a:lnTo>
                <a:lnTo>
                  <a:pt x="5365652" y="4694946"/>
                </a:lnTo>
                <a:lnTo>
                  <a:pt x="0" y="4694946"/>
                </a:lnTo>
                <a:lnTo>
                  <a:pt x="0" y="0"/>
                </a:lnTo>
                <a:close/>
              </a:path>
            </a:pathLst>
          </a:custGeom>
          <a:blipFill>
            <a:blip r:embed="rId3"/>
            <a:stretch>
              <a:fillRect/>
            </a:stretch>
          </a:blipFill>
        </p:spPr>
        <p:txBody>
          <a:bodyPr/>
          <a:lstStyle/>
          <a:p>
            <a:endParaRPr lang="en-US"/>
          </a:p>
        </p:txBody>
      </p:sp>
      <p:sp>
        <p:nvSpPr>
          <p:cNvPr id="5" name="Rectangle 4">
            <a:extLst>
              <a:ext uri="{FF2B5EF4-FFF2-40B4-BE49-F238E27FC236}">
                <a16:creationId xmlns:a16="http://schemas.microsoft.com/office/drawing/2014/main" id="{EEE8E801-DD18-6732-A3CD-DF890ED1CC94}"/>
              </a:ext>
            </a:extLst>
          </p:cNvPr>
          <p:cNvSpPr/>
          <p:nvPr/>
        </p:nvSpPr>
        <p:spPr>
          <a:xfrm>
            <a:off x="6477000" y="3573839"/>
            <a:ext cx="10363200" cy="6186309"/>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Quả cau nho nhỏ</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Cái vỏ vân vân</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Nay anh học gần</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Mai anh học xa...</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Thưa rằng tôi đi hải dân</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Hai anh mở tủi đưa trầu cho ăn.</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Từ ngày ăn phải miếng trầu</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Miệng ăn, môi đỏ, dạ sầu đăm chiêu.</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0" i="1"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Làm thân con gái chớ ăn trầu người.</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492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ác Phép Đối Trong Thơ Đường Luật - NÂNG CÁNH ƯỚC MƠ">
            <a:extLst>
              <a:ext uri="{FF2B5EF4-FFF2-40B4-BE49-F238E27FC236}">
                <a16:creationId xmlns:a16="http://schemas.microsoft.com/office/drawing/2014/main" id="{EDBC4CA6-0956-B0F1-09BF-C5CF449AF8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919" r="-1" b="1378"/>
          <a:stretch/>
        </p:blipFill>
        <p:spPr bwMode="auto">
          <a:xfrm>
            <a:off x="-6" y="-6"/>
            <a:ext cx="11301960" cy="10286976"/>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99E986A-0C63-815A-5995-E48CD20BF33C}"/>
              </a:ext>
            </a:extLst>
          </p:cNvPr>
          <p:cNvSpPr txBox="1"/>
          <p:nvPr/>
        </p:nvSpPr>
        <p:spPr>
          <a:xfrm>
            <a:off x="9166860" y="6362700"/>
            <a:ext cx="8258721" cy="2535613"/>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9600" b="1">
                <a:solidFill>
                  <a:srgbClr val="3A352E"/>
                </a:solidFill>
                <a:latin typeface="#9Slide05 Good Vibes Pro" panose="02000507080000020002" pitchFamily="2" charset="0"/>
                <a:ea typeface="+mj-ea"/>
                <a:cs typeface="+mj-cs"/>
              </a:rPr>
              <a:t>Tri thức Ngữ văn</a:t>
            </a:r>
            <a:endParaRPr lang="en-US" sz="9600" b="1" kern="1200" dirty="0">
              <a:solidFill>
                <a:srgbClr val="3A352E"/>
              </a:solidFill>
              <a:latin typeface="#9Slide05 Good Vibes Pro" panose="02000507080000020002" pitchFamily="2" charset="0"/>
              <a:ea typeface="+mj-ea"/>
              <a:cs typeface="+mj-cs"/>
            </a:endParaRPr>
          </a:p>
        </p:txBody>
      </p:sp>
      <p:pic>
        <p:nvPicPr>
          <p:cNvPr id="3076" name="Picture 4" descr="Huỳnh Hữu Đức : Phép Đối Trong Thơ Đường Luật">
            <a:extLst>
              <a:ext uri="{FF2B5EF4-FFF2-40B4-BE49-F238E27FC236}">
                <a16:creationId xmlns:a16="http://schemas.microsoft.com/office/drawing/2014/main" id="{8F83A8AA-258E-B020-1DB6-DD4201BAFD6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009" r="314" b="1"/>
          <a:stretch/>
        </p:blipFill>
        <p:spPr bwMode="auto">
          <a:xfrm>
            <a:off x="11480311" y="9"/>
            <a:ext cx="6807695" cy="5815870"/>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978046"/>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2A14520C-8607-9FF8-3618-DAB8A5E892E3}"/>
              </a:ext>
            </a:extLst>
          </p:cNvPr>
          <p:cNvSpPr/>
          <p:nvPr/>
        </p:nvSpPr>
        <p:spPr>
          <a:xfrm rot="4839165">
            <a:off x="-1826910" y="3315388"/>
            <a:ext cx="5313723" cy="3581399"/>
          </a:xfrm>
          <a:custGeom>
            <a:avLst/>
            <a:gdLst/>
            <a:ahLst/>
            <a:cxnLst/>
            <a:rect l="l" t="t" r="r" b="b"/>
            <a:pathLst>
              <a:path w="6380523" h="4609928">
                <a:moveTo>
                  <a:pt x="0" y="0"/>
                </a:moveTo>
                <a:lnTo>
                  <a:pt x="6380523" y="0"/>
                </a:lnTo>
                <a:lnTo>
                  <a:pt x="6380523" y="4609927"/>
                </a:lnTo>
                <a:lnTo>
                  <a:pt x="0" y="4609927"/>
                </a:lnTo>
                <a:lnTo>
                  <a:pt x="0" y="0"/>
                </a:lnTo>
                <a:close/>
              </a:path>
            </a:pathLst>
          </a:custGeom>
          <a:blipFill>
            <a:blip r:embed="rId3"/>
            <a:stretch>
              <a:fillRect/>
            </a:stretch>
          </a:blipFill>
        </p:spPr>
        <p:txBody>
          <a:bodyPr/>
          <a:lstStyle/>
          <a:p>
            <a:endParaRPr lang="en-US"/>
          </a:p>
        </p:txBody>
      </p:sp>
      <p:sp>
        <p:nvSpPr>
          <p:cNvPr id="24" name="Rectangle 23"/>
          <p:cNvSpPr/>
          <p:nvPr/>
        </p:nvSpPr>
        <p:spPr>
          <a:xfrm>
            <a:off x="2830318" y="5106087"/>
            <a:ext cx="14924282" cy="2800767"/>
          </a:xfrm>
          <a:prstGeom prst="rect">
            <a:avLst/>
          </a:prstGeom>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US" sz="4400" b="1"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rPr>
              <a:t>Hình</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rPr>
              <a:t>ảnh</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rPr>
              <a:t>thơ</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rPr>
              <a:t>có</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rPr>
              <a:t>liên</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rPr>
              <a:t>quan</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quả</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cau</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nhỏ</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miếng</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trầu</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hôi</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đừng</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xanh</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như</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lá</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bạc</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như</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vôi</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Hồ</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Xuân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Hương</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không</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lấy</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toàn</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bộ</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mà</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chỉ</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lấy</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ý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tứ</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của</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chúng</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để</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người</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đọc</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gợi</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nhớ</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và</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liên</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tưởng</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đến</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câu</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ca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dao</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tục</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ngữ</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quen</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thuộc</a:t>
            </a:r>
            <a:r>
              <a:rPr lang="en-US" sz="4400"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a:t>
            </a:r>
            <a:endPar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96E55A0F-CCAF-52B0-6139-0168876969C7}"/>
              </a:ext>
            </a:extLst>
          </p:cNvPr>
          <p:cNvSpPr/>
          <p:nvPr/>
        </p:nvSpPr>
        <p:spPr>
          <a:xfrm>
            <a:off x="685800" y="419100"/>
            <a:ext cx="17221200" cy="7694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a. </a:t>
            </a:r>
            <a:r>
              <a:rPr kumimoji="0" lang="en-US" sz="44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Vận</a:t>
            </a:r>
            <a:r>
              <a:rPr kumimoji="0" lang="en-US"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dụng</a:t>
            </a:r>
            <a:r>
              <a:rPr kumimoji="0" lang="en-US"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a:t>
            </a:r>
            <a:r>
              <a:rPr kumimoji="0" lang="en-US" sz="4400" b="1" i="0" u="none" strike="noStrike" kern="1200" cap="none" spc="0" normalizeH="0" baseline="0" noProof="0" dirty="0" err="1">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các</a:t>
            </a:r>
            <a:r>
              <a:rPr kumimoji="0" lang="en-US"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a:t>
            </a:r>
            <a:r>
              <a:rPr kumimoji="0" lang="vi-VN"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từ ngữ liên quan đến ca dao, tục ngữ, thành ngữ. </a:t>
            </a:r>
          </a:p>
        </p:txBody>
      </p:sp>
      <p:sp>
        <p:nvSpPr>
          <p:cNvPr id="4" name="Rectangle 3">
            <a:extLst>
              <a:ext uri="{FF2B5EF4-FFF2-40B4-BE49-F238E27FC236}">
                <a16:creationId xmlns:a16="http://schemas.microsoft.com/office/drawing/2014/main" id="{521230C5-E5CB-DE9F-38EC-169299C3EB6F}"/>
              </a:ext>
            </a:extLst>
          </p:cNvPr>
          <p:cNvSpPr/>
          <p:nvPr/>
        </p:nvSpPr>
        <p:spPr>
          <a:xfrm>
            <a:off x="829951" y="1670063"/>
            <a:ext cx="17347088" cy="7694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a:t>
            </a:r>
            <a:r>
              <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Hai câu đầu còn gợi nhớ đến câu tục ngữ “Miếng trầu là đầu câu chuyện”.</a:t>
            </a:r>
          </a:p>
        </p:txBody>
      </p:sp>
      <p:sp>
        <p:nvSpPr>
          <p:cNvPr id="5" name="Rectangle 4">
            <a:extLst>
              <a:ext uri="{FF2B5EF4-FFF2-40B4-BE49-F238E27FC236}">
                <a16:creationId xmlns:a16="http://schemas.microsoft.com/office/drawing/2014/main" id="{BEDC0AC7-EEDD-0729-FF4F-F58AFABC03F9}"/>
              </a:ext>
            </a:extLst>
          </p:cNvPr>
          <p:cNvSpPr/>
          <p:nvPr/>
        </p:nvSpPr>
        <p:spPr>
          <a:xfrm>
            <a:off x="2620650" y="3300563"/>
            <a:ext cx="15286349" cy="144655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a:t>
            </a:r>
            <a:r>
              <a:rPr kumimoji="0" lang="vi-VN" sz="44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 Hai câu cuối bài thơ gợi nhớ đến các thành ngữ: “xanh vỏ, đỏ lòng”, “xanh như lá, bạc như vôi”,...</a:t>
            </a:r>
          </a:p>
        </p:txBody>
      </p:sp>
      <p:sp>
        <p:nvSpPr>
          <p:cNvPr id="7" name="Rectangle 6">
            <a:extLst>
              <a:ext uri="{FF2B5EF4-FFF2-40B4-BE49-F238E27FC236}">
                <a16:creationId xmlns:a16="http://schemas.microsoft.com/office/drawing/2014/main" id="{64651C67-760D-2CF3-616B-3442AF780039}"/>
              </a:ext>
            </a:extLst>
          </p:cNvPr>
          <p:cNvSpPr/>
          <p:nvPr/>
        </p:nvSpPr>
        <p:spPr>
          <a:xfrm>
            <a:off x="304799" y="7911124"/>
            <a:ext cx="17602199" cy="2123658"/>
          </a:xfrm>
          <a:prstGeom prst="rect">
            <a:avLst/>
          </a:prstGeom>
        </p:spPr>
        <p:txBody>
          <a:bodyPr wrap="square">
            <a:spAutoFit/>
          </a:bodyPr>
          <a:lstStyle/>
          <a:p>
            <a:pPr marR="0" lvl="0" algn="just" defTabSz="914400" rtl="0" eaLnBrk="1" fontAlgn="auto" latinLnBrk="0" hangingPunct="1">
              <a:lnSpc>
                <a:spcPct val="100000"/>
              </a:lnSpc>
              <a:spcBef>
                <a:spcPts val="0"/>
              </a:spcBef>
              <a:spcAft>
                <a:spcPts val="0"/>
              </a:spcAft>
              <a:buClrTx/>
              <a:buSzTx/>
              <a:tabLst/>
              <a:defRPr/>
            </a:pP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Tạo</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ra</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màu</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sắc</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dân</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gian</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trong</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tác</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phẩm</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tạo</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ra</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ý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nghĩa</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mới</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phù</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hợp</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đồng</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thời</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tăng</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tính</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hàm</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súc</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lời</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ít</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ý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nhiều</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biểu</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đạt</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những</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điều</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sâu</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kín</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trong</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tình</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cảm</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của</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nữ</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thi</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sĩ</a:t>
            </a:r>
            <a:r>
              <a:rPr lang="en-US" sz="4400" b="1" dirty="0">
                <a:solidFill>
                  <a:prstClr val="black">
                    <a:lumMod val="95000"/>
                    <a:lumOff val="5000"/>
                  </a:prstClr>
                </a:solidFill>
                <a:latin typeface="Times New Roman" panose="02020603050405020304" pitchFamily="18" charset="0"/>
                <a:cs typeface="Times New Roman" panose="02020603050405020304" pitchFamily="18" charset="0"/>
                <a:sym typeface="Wingdings" panose="05000000000000000000" pitchFamily="2" charset="2"/>
              </a:rPr>
              <a:t>.</a:t>
            </a:r>
            <a:endParaRPr kumimoji="0" lang="vi-VN" sz="4400" b="1"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447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4"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a:xfrm>
            <a:off x="685800" y="526852"/>
            <a:ext cx="17221200" cy="1446550"/>
          </a:xfrm>
          <a:prstGeom prst="rect">
            <a:avLst/>
          </a:prstGeom>
        </p:spPr>
        <p:txBody>
          <a:bodyPr wrap="square">
            <a:spAutoFit/>
          </a:bodyPr>
          <a:lstStyle/>
          <a:p>
            <a:pPr algn="just"/>
            <a:r>
              <a:rPr lang="vi-VN" sz="4400" b="1" dirty="0">
                <a:solidFill>
                  <a:schemeClr val="tx1">
                    <a:lumMod val="95000"/>
                    <a:lumOff val="5000"/>
                  </a:schemeClr>
                </a:solidFill>
                <a:latin typeface="Times New Roman" panose="02020603050405020304" pitchFamily="18" charset="0"/>
                <a:cs typeface="Times New Roman" panose="02020603050405020304" pitchFamily="18" charset="0"/>
              </a:rPr>
              <a:t>b. Những từ ngữ được sử dụng mang dấu ấn cá nhân của Hồ Xuân Hương</a:t>
            </a:r>
          </a:p>
        </p:txBody>
      </p:sp>
      <p:sp>
        <p:nvSpPr>
          <p:cNvPr id="2" name="Rectangle 1">
            <a:extLst>
              <a:ext uri="{FF2B5EF4-FFF2-40B4-BE49-F238E27FC236}">
                <a16:creationId xmlns:a16="http://schemas.microsoft.com/office/drawing/2014/main" id="{FFD4A200-8F89-AA35-798B-043C1CDC2FFE}"/>
              </a:ext>
            </a:extLst>
          </p:cNvPr>
          <p:cNvSpPr/>
          <p:nvPr/>
        </p:nvSpPr>
        <p:spPr>
          <a:xfrm>
            <a:off x="381000" y="7734300"/>
            <a:ext cx="17221200" cy="2123658"/>
          </a:xfrm>
          <a:prstGeom prst="rect">
            <a:avLst/>
          </a:prstGeom>
        </p:spPr>
        <p:txBody>
          <a:bodyPr wrap="square">
            <a:spAutoFit/>
          </a:bodyPr>
          <a:lstStyle/>
          <a:p>
            <a:pPr algn="just"/>
            <a:r>
              <a:rPr lang="en-US" sz="4400" b="1" dirty="0">
                <a:solidFill>
                  <a:schemeClr val="tx1">
                    <a:lumMod val="95000"/>
                    <a:lumOff val="5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schemeClr val="tx1">
                    <a:lumMod val="95000"/>
                    <a:lumOff val="5000"/>
                  </a:schemeClr>
                </a:solidFill>
                <a:latin typeface="Times New Roman" panose="02020603050405020304" pitchFamily="18" charset="0"/>
                <a:cs typeface="Times New Roman" panose="02020603050405020304" pitchFamily="18" charset="0"/>
                <a:sym typeface="Wingdings" panose="05000000000000000000" pitchFamily="2" charset="2"/>
              </a:rPr>
              <a:t>Thể</a:t>
            </a:r>
            <a:r>
              <a:rPr lang="en-US" sz="4400" b="1" dirty="0">
                <a:solidFill>
                  <a:schemeClr val="tx1">
                    <a:lumMod val="95000"/>
                    <a:lumOff val="5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vi-VN" sz="4400" b="1" dirty="0">
                <a:solidFill>
                  <a:schemeClr val="tx1">
                    <a:lumMod val="95000"/>
                    <a:lumOff val="5000"/>
                  </a:schemeClr>
                </a:solidFill>
                <a:latin typeface="Times New Roman" panose="02020603050405020304" pitchFamily="18" charset="0"/>
                <a:cs typeface="Times New Roman" panose="02020603050405020304" pitchFamily="18" charset="0"/>
              </a:rPr>
              <a:t>hiện rõ nét thái độ và tình cảm thắm thiết của tác giả trước tình yêu và hôn nhân. Đây là sự độc đáo, cá tính trong thơ bà, không thể lẫn với người khác.</a:t>
            </a:r>
            <a:endParaRPr lang="vi-VN" sz="4400" b="1" i="0" dirty="0">
              <a:solidFill>
                <a:schemeClr val="tx1">
                  <a:lumMod val="95000"/>
                  <a:lumOff val="5000"/>
                </a:schemeClr>
              </a:solidFill>
              <a:effectLst/>
              <a:latin typeface="Times New Roman" panose="02020603050405020304" pitchFamily="18" charset="0"/>
              <a:cs typeface="Times New Roman" panose="02020603050405020304" pitchFamily="18" charset="0"/>
            </a:endParaRPr>
          </a:p>
        </p:txBody>
      </p:sp>
      <p:sp>
        <p:nvSpPr>
          <p:cNvPr id="3" name="Freeform 4">
            <a:extLst>
              <a:ext uri="{FF2B5EF4-FFF2-40B4-BE49-F238E27FC236}">
                <a16:creationId xmlns:a16="http://schemas.microsoft.com/office/drawing/2014/main" id="{D18CC3F5-2845-B7C9-1EC2-8F18456B7862}"/>
              </a:ext>
            </a:extLst>
          </p:cNvPr>
          <p:cNvSpPr/>
          <p:nvPr/>
        </p:nvSpPr>
        <p:spPr>
          <a:xfrm>
            <a:off x="6858000" y="1497986"/>
            <a:ext cx="2518707" cy="5857457"/>
          </a:xfrm>
          <a:custGeom>
            <a:avLst/>
            <a:gdLst/>
            <a:ahLst/>
            <a:cxnLst/>
            <a:rect l="l" t="t" r="r" b="b"/>
            <a:pathLst>
              <a:path w="3538728" h="8229600">
                <a:moveTo>
                  <a:pt x="0" y="0"/>
                </a:moveTo>
                <a:lnTo>
                  <a:pt x="3538728" y="0"/>
                </a:lnTo>
                <a:lnTo>
                  <a:pt x="3538728" y="8229600"/>
                </a:lnTo>
                <a:lnTo>
                  <a:pt x="0" y="8229600"/>
                </a:lnTo>
                <a:lnTo>
                  <a:pt x="0" y="0"/>
                </a:lnTo>
                <a:close/>
              </a:path>
            </a:pathLst>
          </a:custGeom>
          <a:blipFill>
            <a:blip r:embed="rId3"/>
            <a:stretch>
              <a:fillRect/>
            </a:stretch>
          </a:blipFill>
        </p:spPr>
        <p:txBody>
          <a:bodyPr/>
          <a:lstStyle/>
          <a:p>
            <a:endParaRPr lang="en-US"/>
          </a:p>
        </p:txBody>
      </p:sp>
      <p:sp>
        <p:nvSpPr>
          <p:cNvPr id="4" name="Rectangle 3">
            <a:extLst>
              <a:ext uri="{FF2B5EF4-FFF2-40B4-BE49-F238E27FC236}">
                <a16:creationId xmlns:a16="http://schemas.microsoft.com/office/drawing/2014/main" id="{42B5CD11-821B-F84D-E356-877236966B7B}"/>
              </a:ext>
            </a:extLst>
          </p:cNvPr>
          <p:cNvSpPr/>
          <p:nvPr/>
        </p:nvSpPr>
        <p:spPr>
          <a:xfrm>
            <a:off x="685800" y="2552700"/>
            <a:ext cx="5943600" cy="2123658"/>
          </a:xfrm>
          <a:prstGeom prst="rect">
            <a:avLst/>
          </a:prstGeom>
        </p:spPr>
        <p:txBody>
          <a:bodyPr wrap="square">
            <a:spAutoFit/>
          </a:bodyPr>
          <a:lstStyle/>
          <a:p>
            <a:pPr algn="just"/>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sz="4400" dirty="0">
                <a:solidFill>
                  <a:schemeClr val="tx1">
                    <a:lumMod val="95000"/>
                    <a:lumOff val="5000"/>
                  </a:schemeClr>
                </a:solidFill>
                <a:latin typeface="Times New Roman" panose="02020603050405020304" pitchFamily="18" charset="0"/>
                <a:cs typeface="Times New Roman" panose="02020603050405020304" pitchFamily="18" charset="0"/>
              </a:rPr>
              <a:t>“Trầu h</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ô</a:t>
            </a:r>
            <a:r>
              <a:rPr lang="vi-VN" sz="4400" dirty="0">
                <a:solidFill>
                  <a:schemeClr val="tx1">
                    <a:lumMod val="95000"/>
                    <a:lumOff val="5000"/>
                  </a:schemeClr>
                </a:solidFill>
                <a:latin typeface="Times New Roman" panose="02020603050405020304" pitchFamily="18" charset="0"/>
                <a:cs typeface="Times New Roman" panose="02020603050405020304" pitchFamily="18" charset="0"/>
              </a:rPr>
              <a:t>i”: thể hiện sự khiêm nhường (kết hợp với “quả cau nho nhỏ”).</a:t>
            </a:r>
            <a:endParaRPr lang="vi-VN" sz="4400" b="0" i="0" dirty="0">
              <a:solidFill>
                <a:schemeClr val="tx1">
                  <a:lumMod val="95000"/>
                  <a:lumOff val="5000"/>
                </a:schemeClr>
              </a:solidFill>
              <a:effectLst/>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054FF2E0-F550-2F02-1476-3F25621AC67E}"/>
              </a:ext>
            </a:extLst>
          </p:cNvPr>
          <p:cNvSpPr/>
          <p:nvPr/>
        </p:nvSpPr>
        <p:spPr>
          <a:xfrm>
            <a:off x="9677400" y="2095500"/>
            <a:ext cx="8229600" cy="4832092"/>
          </a:xfrm>
          <a:prstGeom prst="rect">
            <a:avLst/>
          </a:prstGeom>
        </p:spPr>
        <p:txBody>
          <a:bodyPr wrap="square">
            <a:spAutoFit/>
          </a:bodyPr>
          <a:lstStyle/>
          <a:p>
            <a:pPr algn="just"/>
            <a:r>
              <a:rPr lang="en-US" sz="4400" dirty="0">
                <a:solidFill>
                  <a:schemeClr val="tx1">
                    <a:lumMod val="95000"/>
                    <a:lumOff val="5000"/>
                  </a:schemeClr>
                </a:solidFill>
                <a:latin typeface="Times New Roman" panose="02020603050405020304" pitchFamily="18" charset="0"/>
                <a:cs typeface="Times New Roman" panose="02020603050405020304" pitchFamily="18" charset="0"/>
              </a:rPr>
              <a:t>-</a:t>
            </a:r>
            <a:r>
              <a:rPr lang="vi-VN" sz="4400" dirty="0">
                <a:solidFill>
                  <a:schemeClr val="tx1">
                    <a:lumMod val="95000"/>
                    <a:lumOff val="5000"/>
                  </a:schemeClr>
                </a:solidFill>
                <a:latin typeface="Times New Roman" panose="02020603050405020304" pitchFamily="18" charset="0"/>
                <a:cs typeface="Times New Roman" panose="02020603050405020304" pitchFamily="18" charset="0"/>
              </a:rPr>
              <a:t> “Này của Xuân Hương mới quệt rồi”: sự khẳng định cái “tôi” cá nhân của một phụ nữ. </a:t>
            </a:r>
            <a:r>
              <a:rPr lang="en-US" sz="4400" dirty="0">
                <a:solidFill>
                  <a:schemeClr val="tx1">
                    <a:lumMod val="95000"/>
                    <a:lumOff val="5000"/>
                  </a:schemeClr>
                </a:solidFill>
                <a:latin typeface="Times New Roman" panose="02020603050405020304" pitchFamily="18" charset="0"/>
                <a:cs typeface="Times New Roman" panose="02020603050405020304" pitchFamily="18" charset="0"/>
                <a:sym typeface="Wingdings" panose="05000000000000000000" pitchFamily="2" charset="2"/>
              </a:rPr>
              <a:t> </a:t>
            </a:r>
            <a:r>
              <a:rPr lang="vi-VN" sz="4400" dirty="0">
                <a:solidFill>
                  <a:schemeClr val="tx1">
                    <a:lumMod val="95000"/>
                    <a:lumOff val="5000"/>
                  </a:schemeClr>
                </a:solidFill>
                <a:latin typeface="Times New Roman" panose="02020603050405020304" pitchFamily="18" charset="0"/>
                <a:cs typeface="Times New Roman" panose="02020603050405020304" pitchFamily="18" charset="0"/>
              </a:rPr>
              <a:t>Điều này ở thời trung đại chỉ có mình Hồ Xuân Hương dám thể hiện. Động từ “quệt” cũng cho thấy cá tính mạnh mẽ của nữ sĩ.</a:t>
            </a:r>
          </a:p>
        </p:txBody>
      </p:sp>
    </p:spTree>
    <p:extLst>
      <p:ext uri="{BB962C8B-B14F-4D97-AF65-F5344CB8AC3E}">
        <p14:creationId xmlns:p14="http://schemas.microsoft.com/office/powerpoint/2010/main" val="1499737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down)">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painting of a boat with flowers and a lemon&#10;&#10;Description automatically generated">
            <a:extLst>
              <a:ext uri="{FF2B5EF4-FFF2-40B4-BE49-F238E27FC236}">
                <a16:creationId xmlns:a16="http://schemas.microsoft.com/office/drawing/2014/main" id="{2BFC6C13-3597-C104-1BD5-DCDA7335C670}"/>
              </a:ext>
            </a:extLst>
          </p:cNvPr>
          <p:cNvPicPr>
            <a:picLocks noChangeAspect="1"/>
          </p:cNvPicPr>
          <p:nvPr/>
        </p:nvPicPr>
        <p:blipFill rotWithShape="1">
          <a:blip r:embed="rId3"/>
          <a:srcRect t="22456" b="15999"/>
          <a:stretch/>
        </p:blipFill>
        <p:spPr>
          <a:xfrm>
            <a:off x="20" y="10"/>
            <a:ext cx="18287980" cy="6837635"/>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10"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491958" y="8202309"/>
            <a:ext cx="2057400" cy="27432"/>
          </a:xfrm>
          <a:custGeom>
            <a:avLst/>
            <a:gdLst>
              <a:gd name="connsiteX0" fmla="*/ 0 w 2057400"/>
              <a:gd name="connsiteY0" fmla="*/ 0 h 27432"/>
              <a:gd name="connsiteX1" fmla="*/ 685800 w 2057400"/>
              <a:gd name="connsiteY1" fmla="*/ 0 h 27432"/>
              <a:gd name="connsiteX2" fmla="*/ 1309878 w 2057400"/>
              <a:gd name="connsiteY2" fmla="*/ 0 h 27432"/>
              <a:gd name="connsiteX3" fmla="*/ 2057400 w 2057400"/>
              <a:gd name="connsiteY3" fmla="*/ 0 h 27432"/>
              <a:gd name="connsiteX4" fmla="*/ 2057400 w 2057400"/>
              <a:gd name="connsiteY4" fmla="*/ 27432 h 27432"/>
              <a:gd name="connsiteX5" fmla="*/ 1330452 w 2057400"/>
              <a:gd name="connsiteY5" fmla="*/ 27432 h 27432"/>
              <a:gd name="connsiteX6" fmla="*/ 685800 w 2057400"/>
              <a:gd name="connsiteY6" fmla="*/ 27432 h 27432"/>
              <a:gd name="connsiteX7" fmla="*/ 0 w 2057400"/>
              <a:gd name="connsiteY7" fmla="*/ 27432 h 27432"/>
              <a:gd name="connsiteX8" fmla="*/ 0 w 2057400"/>
              <a:gd name="connsiteY8" fmla="*/ 0 h 27432"/>
              <a:gd name="connsiteX0" fmla="*/ 0 w 2057400"/>
              <a:gd name="connsiteY0" fmla="*/ 0 h 27432"/>
              <a:gd name="connsiteX1" fmla="*/ 624078 w 2057400"/>
              <a:gd name="connsiteY1" fmla="*/ 0 h 27432"/>
              <a:gd name="connsiteX2" fmla="*/ 1289304 w 2057400"/>
              <a:gd name="connsiteY2" fmla="*/ 0 h 27432"/>
              <a:gd name="connsiteX3" fmla="*/ 2057400 w 2057400"/>
              <a:gd name="connsiteY3" fmla="*/ 0 h 27432"/>
              <a:gd name="connsiteX4" fmla="*/ 2057400 w 2057400"/>
              <a:gd name="connsiteY4" fmla="*/ 27432 h 27432"/>
              <a:gd name="connsiteX5" fmla="*/ 1412748 w 2057400"/>
              <a:gd name="connsiteY5" fmla="*/ 27432 h 27432"/>
              <a:gd name="connsiteX6" fmla="*/ 685800 w 2057400"/>
              <a:gd name="connsiteY6" fmla="*/ 27432 h 27432"/>
              <a:gd name="connsiteX7" fmla="*/ 0 w 2057400"/>
              <a:gd name="connsiteY7" fmla="*/ 27432 h 27432"/>
              <a:gd name="connsiteX8" fmla="*/ 0 w 2057400"/>
              <a:gd name="connsiteY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7400" h="27432" fill="none" extrusionOk="0">
                <a:moveTo>
                  <a:pt x="0" y="0"/>
                </a:moveTo>
                <a:cubicBezTo>
                  <a:pt x="295080" y="-17992"/>
                  <a:pt x="457190" y="35109"/>
                  <a:pt x="685800" y="0"/>
                </a:cubicBezTo>
                <a:cubicBezTo>
                  <a:pt x="920399" y="-26168"/>
                  <a:pt x="1009375" y="21872"/>
                  <a:pt x="1309878" y="0"/>
                </a:cubicBezTo>
                <a:cubicBezTo>
                  <a:pt x="1617916" y="-38014"/>
                  <a:pt x="1769603" y="62963"/>
                  <a:pt x="2057400" y="0"/>
                </a:cubicBezTo>
                <a:cubicBezTo>
                  <a:pt x="2056501" y="10050"/>
                  <a:pt x="2056931" y="20649"/>
                  <a:pt x="2057400" y="27432"/>
                </a:cubicBezTo>
                <a:cubicBezTo>
                  <a:pt x="1769413" y="-14084"/>
                  <a:pt x="1621917" y="21979"/>
                  <a:pt x="1330452" y="27432"/>
                </a:cubicBezTo>
                <a:cubicBezTo>
                  <a:pt x="1096764" y="-9627"/>
                  <a:pt x="837307" y="69690"/>
                  <a:pt x="685800" y="27432"/>
                </a:cubicBezTo>
                <a:cubicBezTo>
                  <a:pt x="541336" y="18623"/>
                  <a:pt x="254183" y="30694"/>
                  <a:pt x="0" y="27432"/>
                </a:cubicBezTo>
                <a:cubicBezTo>
                  <a:pt x="1800" y="18764"/>
                  <a:pt x="-1206" y="10788"/>
                  <a:pt x="0" y="0"/>
                </a:cubicBezTo>
                <a:close/>
              </a:path>
              <a:path w="2057400" h="27432" stroke="0" extrusionOk="0">
                <a:moveTo>
                  <a:pt x="0" y="0"/>
                </a:moveTo>
                <a:cubicBezTo>
                  <a:pt x="312055" y="-18809"/>
                  <a:pt x="399548" y="531"/>
                  <a:pt x="624078" y="0"/>
                </a:cubicBezTo>
                <a:cubicBezTo>
                  <a:pt x="844755" y="21852"/>
                  <a:pt x="1129452" y="16255"/>
                  <a:pt x="1289304" y="0"/>
                </a:cubicBezTo>
                <a:cubicBezTo>
                  <a:pt x="1457074" y="-40148"/>
                  <a:pt x="1677943" y="41816"/>
                  <a:pt x="2057400" y="0"/>
                </a:cubicBezTo>
                <a:cubicBezTo>
                  <a:pt x="2058366" y="11015"/>
                  <a:pt x="2057231" y="19170"/>
                  <a:pt x="2057400" y="27432"/>
                </a:cubicBezTo>
                <a:cubicBezTo>
                  <a:pt x="1748899" y="-5122"/>
                  <a:pt x="1641790" y="22814"/>
                  <a:pt x="1412748" y="27432"/>
                </a:cubicBezTo>
                <a:cubicBezTo>
                  <a:pt x="1195046" y="27585"/>
                  <a:pt x="922785" y="59988"/>
                  <a:pt x="685800" y="27432"/>
                </a:cubicBezTo>
                <a:cubicBezTo>
                  <a:pt x="382546" y="45800"/>
                  <a:pt x="246348" y="66760"/>
                  <a:pt x="0" y="27432"/>
                </a:cubicBezTo>
                <a:cubicBezTo>
                  <a:pt x="1190" y="20756"/>
                  <a:pt x="-156" y="12031"/>
                  <a:pt x="0" y="0"/>
                </a:cubicBezTo>
                <a:close/>
              </a:path>
              <a:path w="2057400" h="27432" fill="none" stroke="0" extrusionOk="0">
                <a:moveTo>
                  <a:pt x="0" y="0"/>
                </a:moveTo>
                <a:cubicBezTo>
                  <a:pt x="297188" y="-54836"/>
                  <a:pt x="420742" y="24277"/>
                  <a:pt x="685800" y="0"/>
                </a:cubicBezTo>
                <a:cubicBezTo>
                  <a:pt x="920829" y="-50801"/>
                  <a:pt x="1017528" y="25472"/>
                  <a:pt x="1309878" y="0"/>
                </a:cubicBezTo>
                <a:cubicBezTo>
                  <a:pt x="1604631" y="7646"/>
                  <a:pt x="1812836" y="18610"/>
                  <a:pt x="2057400" y="0"/>
                </a:cubicBezTo>
                <a:cubicBezTo>
                  <a:pt x="2055224" y="10369"/>
                  <a:pt x="2056719" y="19696"/>
                  <a:pt x="2057400" y="27432"/>
                </a:cubicBezTo>
                <a:cubicBezTo>
                  <a:pt x="1782928" y="-10207"/>
                  <a:pt x="1565253" y="12523"/>
                  <a:pt x="1330452" y="27432"/>
                </a:cubicBezTo>
                <a:cubicBezTo>
                  <a:pt x="1047657" y="14287"/>
                  <a:pt x="819532" y="57960"/>
                  <a:pt x="685800" y="27432"/>
                </a:cubicBezTo>
                <a:cubicBezTo>
                  <a:pt x="503211" y="2269"/>
                  <a:pt x="193842" y="50171"/>
                  <a:pt x="0" y="27432"/>
                </a:cubicBezTo>
                <a:cubicBezTo>
                  <a:pt x="362" y="16086"/>
                  <a:pt x="-728" y="970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custGeom>
                    <a:avLst/>
                    <a:gdLst>
                      <a:gd name="connsiteX0" fmla="*/ 0 w 2057400"/>
                      <a:gd name="connsiteY0" fmla="*/ 0 h 27432"/>
                      <a:gd name="connsiteX1" fmla="*/ 685800 w 2057400"/>
                      <a:gd name="connsiteY1" fmla="*/ 0 h 27432"/>
                      <a:gd name="connsiteX2" fmla="*/ 1309878 w 2057400"/>
                      <a:gd name="connsiteY2" fmla="*/ 0 h 27432"/>
                      <a:gd name="connsiteX3" fmla="*/ 2057400 w 2057400"/>
                      <a:gd name="connsiteY3" fmla="*/ 0 h 27432"/>
                      <a:gd name="connsiteX4" fmla="*/ 2057400 w 2057400"/>
                      <a:gd name="connsiteY4" fmla="*/ 27432 h 27432"/>
                      <a:gd name="connsiteX5" fmla="*/ 1330452 w 2057400"/>
                      <a:gd name="connsiteY5" fmla="*/ 27432 h 27432"/>
                      <a:gd name="connsiteX6" fmla="*/ 685800 w 2057400"/>
                      <a:gd name="connsiteY6" fmla="*/ 27432 h 27432"/>
                      <a:gd name="connsiteX7" fmla="*/ 0 w 2057400"/>
                      <a:gd name="connsiteY7" fmla="*/ 27432 h 27432"/>
                      <a:gd name="connsiteX8" fmla="*/ 0 w 2057400"/>
                      <a:gd name="connsiteY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7400" h="27432" fill="none" extrusionOk="0">
                        <a:moveTo>
                          <a:pt x="0" y="0"/>
                        </a:moveTo>
                        <a:cubicBezTo>
                          <a:pt x="302803" y="-32679"/>
                          <a:pt x="450041" y="32706"/>
                          <a:pt x="685800" y="0"/>
                        </a:cubicBezTo>
                        <a:cubicBezTo>
                          <a:pt x="921559" y="-32706"/>
                          <a:pt x="1009847" y="29047"/>
                          <a:pt x="1309878" y="0"/>
                        </a:cubicBezTo>
                        <a:cubicBezTo>
                          <a:pt x="1609909" y="-29047"/>
                          <a:pt x="1809302" y="29901"/>
                          <a:pt x="2057400" y="0"/>
                        </a:cubicBezTo>
                        <a:cubicBezTo>
                          <a:pt x="2056280" y="10493"/>
                          <a:pt x="2057243" y="20203"/>
                          <a:pt x="2057400" y="27432"/>
                        </a:cubicBezTo>
                        <a:cubicBezTo>
                          <a:pt x="1773018" y="-8870"/>
                          <a:pt x="1583133" y="36663"/>
                          <a:pt x="1330452" y="27432"/>
                        </a:cubicBezTo>
                        <a:cubicBezTo>
                          <a:pt x="1077771" y="18201"/>
                          <a:pt x="835436" y="58848"/>
                          <a:pt x="685800" y="27432"/>
                        </a:cubicBezTo>
                        <a:cubicBezTo>
                          <a:pt x="536164" y="-3984"/>
                          <a:pt x="241183" y="24057"/>
                          <a:pt x="0" y="27432"/>
                        </a:cubicBezTo>
                        <a:cubicBezTo>
                          <a:pt x="-47" y="18228"/>
                          <a:pt x="-305" y="9449"/>
                          <a:pt x="0" y="0"/>
                        </a:cubicBezTo>
                        <a:close/>
                      </a:path>
                      <a:path w="2057400" h="27432" stroke="0" extrusionOk="0">
                        <a:moveTo>
                          <a:pt x="0" y="0"/>
                        </a:moveTo>
                        <a:cubicBezTo>
                          <a:pt x="303435" y="-7297"/>
                          <a:pt x="415843" y="-14809"/>
                          <a:pt x="624078" y="0"/>
                        </a:cubicBezTo>
                        <a:cubicBezTo>
                          <a:pt x="832313" y="14809"/>
                          <a:pt x="1133755" y="24795"/>
                          <a:pt x="1289304" y="0"/>
                        </a:cubicBezTo>
                        <a:cubicBezTo>
                          <a:pt x="1444853" y="-24795"/>
                          <a:pt x="1722910" y="22004"/>
                          <a:pt x="2057400" y="0"/>
                        </a:cubicBezTo>
                        <a:cubicBezTo>
                          <a:pt x="2056965" y="10475"/>
                          <a:pt x="2058277" y="19313"/>
                          <a:pt x="2057400" y="27432"/>
                        </a:cubicBezTo>
                        <a:cubicBezTo>
                          <a:pt x="1751285" y="-1123"/>
                          <a:pt x="1645759" y="29270"/>
                          <a:pt x="1412748" y="27432"/>
                        </a:cubicBezTo>
                        <a:cubicBezTo>
                          <a:pt x="1179737" y="25594"/>
                          <a:pt x="962869" y="32322"/>
                          <a:pt x="685800" y="27432"/>
                        </a:cubicBezTo>
                        <a:cubicBezTo>
                          <a:pt x="408731" y="22542"/>
                          <a:pt x="220204" y="52941"/>
                          <a:pt x="0" y="27432"/>
                        </a:cubicBezTo>
                        <a:cubicBezTo>
                          <a:pt x="-933" y="21824"/>
                          <a:pt x="-517" y="11142"/>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12">
            <a:extLst>
              <a:ext uri="{FF2B5EF4-FFF2-40B4-BE49-F238E27FC236}">
                <a16:creationId xmlns:a16="http://schemas.microsoft.com/office/drawing/2014/main" id="{47F1326C-0A90-5C64-57CC-ACF887679315}"/>
              </a:ext>
            </a:extLst>
          </p:cNvPr>
          <p:cNvSpPr txBox="1"/>
          <p:nvPr/>
        </p:nvSpPr>
        <p:spPr>
          <a:xfrm>
            <a:off x="4042064" y="7662026"/>
            <a:ext cx="1992976" cy="1139073"/>
          </a:xfrm>
          <a:custGeom>
            <a:avLst/>
            <a:gdLst>
              <a:gd name="connsiteX0" fmla="*/ 0 w 1992976"/>
              <a:gd name="connsiteY0" fmla="*/ 0 h 1139073"/>
              <a:gd name="connsiteX1" fmla="*/ 1992976 w 1992976"/>
              <a:gd name="connsiteY1" fmla="*/ 0 h 1139073"/>
              <a:gd name="connsiteX2" fmla="*/ 1992976 w 1992976"/>
              <a:gd name="connsiteY2" fmla="*/ 1139073 h 1139073"/>
              <a:gd name="connsiteX3" fmla="*/ 0 w 1992976"/>
              <a:gd name="connsiteY3" fmla="*/ 1139073 h 1139073"/>
              <a:gd name="connsiteX4" fmla="*/ 0 w 1992976"/>
              <a:gd name="connsiteY4" fmla="*/ 0 h 1139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976" h="1139073" fill="none" extrusionOk="0">
                <a:moveTo>
                  <a:pt x="0" y="0"/>
                </a:moveTo>
                <a:cubicBezTo>
                  <a:pt x="484351" y="5241"/>
                  <a:pt x="1639761" y="-74092"/>
                  <a:pt x="1992976" y="0"/>
                </a:cubicBezTo>
                <a:cubicBezTo>
                  <a:pt x="2059226" y="409926"/>
                  <a:pt x="2009721" y="806928"/>
                  <a:pt x="1992976" y="1139073"/>
                </a:cubicBezTo>
                <a:cubicBezTo>
                  <a:pt x="1608667" y="993567"/>
                  <a:pt x="763058" y="1118959"/>
                  <a:pt x="0" y="1139073"/>
                </a:cubicBezTo>
                <a:cubicBezTo>
                  <a:pt x="-5104" y="769592"/>
                  <a:pt x="99960" y="151997"/>
                  <a:pt x="0" y="0"/>
                </a:cubicBezTo>
                <a:close/>
              </a:path>
              <a:path w="1992976" h="1139073" stroke="0" extrusionOk="0">
                <a:moveTo>
                  <a:pt x="0" y="0"/>
                </a:moveTo>
                <a:cubicBezTo>
                  <a:pt x="629449" y="122814"/>
                  <a:pt x="1088277" y="120343"/>
                  <a:pt x="1992976" y="0"/>
                </a:cubicBezTo>
                <a:cubicBezTo>
                  <a:pt x="2066763" y="262510"/>
                  <a:pt x="1962139" y="920356"/>
                  <a:pt x="1992976" y="1139073"/>
                </a:cubicBezTo>
                <a:cubicBezTo>
                  <a:pt x="1568929" y="1242281"/>
                  <a:pt x="373626" y="1253229"/>
                  <a:pt x="0" y="1139073"/>
                </a:cubicBezTo>
                <a:cubicBezTo>
                  <a:pt x="-66301" y="570218"/>
                  <a:pt x="-36039" y="408219"/>
                  <a:pt x="0" y="0"/>
                </a:cubicBezTo>
                <a:close/>
              </a:path>
            </a:pathLst>
          </a:custGeom>
          <a:ln>
            <a:solidFill>
              <a:srgbClr val="C0504D"/>
            </a:solidFill>
            <a:extLst>
              <a:ext uri="{C807C97D-BFC1-408E-A445-0C87EB9F89A2}">
                <ask:lineSketchStyleProps xmlns:ask="http://schemas.microsoft.com/office/drawing/2018/sketchyshapes" sd="2247162806">
                  <a:prstGeom prst="rect">
                    <a:avLst/>
                  </a:prstGeom>
                  <ask:type>
                    <ask:lineSketchCurved/>
                  </ask:type>
                </ask:lineSketchStyleProps>
              </a:ext>
            </a:extLst>
          </a:ln>
        </p:spPr>
        <p:txBody>
          <a:bodyPr wrap="square" lIns="0" tIns="0" rIns="0" bIns="0" rtlCol="0" anchor="t">
            <a:spAutoFit/>
          </a:bodyPr>
          <a:lstStyle/>
          <a:p>
            <a:pPr algn="ctr">
              <a:spcBef>
                <a:spcPct val="0"/>
              </a:spcBef>
            </a:pPr>
            <a:r>
              <a:rPr lang="en-US" sz="7200" dirty="0">
                <a:solidFill>
                  <a:srgbClr val="493423"/>
                </a:solidFill>
                <a:latin typeface="#9Slide05 Brannboll Ny" panose="02000000000000000000" pitchFamily="2" charset="0"/>
              </a:rPr>
              <a:t>3. </a:t>
            </a:r>
          </a:p>
        </p:txBody>
      </p:sp>
      <p:sp>
        <p:nvSpPr>
          <p:cNvPr id="5" name="TextBox 12">
            <a:extLst>
              <a:ext uri="{FF2B5EF4-FFF2-40B4-BE49-F238E27FC236}">
                <a16:creationId xmlns:a16="http://schemas.microsoft.com/office/drawing/2014/main" id="{812929CD-B6EB-D93B-3A7E-DD851BA4F45A}"/>
              </a:ext>
            </a:extLst>
          </p:cNvPr>
          <p:cNvSpPr txBox="1"/>
          <p:nvPr/>
        </p:nvSpPr>
        <p:spPr>
          <a:xfrm>
            <a:off x="7254733" y="7263734"/>
            <a:ext cx="10308336" cy="2215991"/>
          </a:xfrm>
          <a:prstGeom prst="rect">
            <a:avLst/>
          </a:prstGeom>
        </p:spPr>
        <p:txBody>
          <a:bodyPr wrap="square" lIns="0" tIns="0" rIns="0" bIns="0" rtlCol="0" anchor="t">
            <a:sp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7200" b="0" i="0" u="none" strike="noStrike" kern="1200" cap="none" spc="0" normalizeH="0" baseline="0" noProof="0" dirty="0" err="1">
                <a:ln>
                  <a:noFill/>
                </a:ln>
                <a:solidFill>
                  <a:srgbClr val="493423"/>
                </a:solidFill>
                <a:effectLst/>
                <a:uLnTx/>
                <a:uFillTx/>
                <a:latin typeface="#9Slide05 Brannboll Ny" panose="02000000000000000000" pitchFamily="2" charset="0"/>
                <a:ea typeface="+mn-ea"/>
                <a:cs typeface="+mn-cs"/>
              </a:rPr>
              <a:t>Các</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cung</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bậc</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cảm</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xúc</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p>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của</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nhà</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thơ</a:t>
            </a:r>
            <a:endParaRPr kumimoji="0" lang="en-US" sz="7200" b="0" i="0" u="none" strike="noStrike" kern="1200" cap="none" spc="0" normalizeH="0" baseline="0" noProof="0" dirty="0">
              <a:ln>
                <a:noFill/>
              </a:ln>
              <a:solidFill>
                <a:srgbClr val="493423"/>
              </a:solidFill>
              <a:effectLst/>
              <a:uLnTx/>
              <a:uFillTx/>
              <a:latin typeface="#9Slide05 Brannboll Ny" panose="02000000000000000000" pitchFamily="2" charset="0"/>
              <a:ea typeface="+mn-ea"/>
              <a:cs typeface="+mn-cs"/>
            </a:endParaRPr>
          </a:p>
        </p:txBody>
      </p:sp>
    </p:spTree>
    <p:extLst>
      <p:ext uri="{BB962C8B-B14F-4D97-AF65-F5344CB8AC3E}">
        <p14:creationId xmlns:p14="http://schemas.microsoft.com/office/powerpoint/2010/main" val="2027666077"/>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32B6578-0BF9-A9E4-FC7E-2BD0506274FE}"/>
              </a:ext>
            </a:extLst>
          </p:cNvPr>
          <p:cNvSpPr/>
          <p:nvPr/>
        </p:nvSpPr>
        <p:spPr>
          <a:xfrm>
            <a:off x="4478481" y="1028700"/>
            <a:ext cx="4952999" cy="5410200"/>
          </a:xfrm>
          <a:custGeom>
            <a:avLst/>
            <a:gdLst>
              <a:gd name="connsiteX0" fmla="*/ 0 w 4952999"/>
              <a:gd name="connsiteY0" fmla="*/ 825516 h 5410200"/>
              <a:gd name="connsiteX1" fmla="*/ 825516 w 4952999"/>
              <a:gd name="connsiteY1" fmla="*/ 0 h 5410200"/>
              <a:gd name="connsiteX2" fmla="*/ 4127483 w 4952999"/>
              <a:gd name="connsiteY2" fmla="*/ 0 h 5410200"/>
              <a:gd name="connsiteX3" fmla="*/ 4952999 w 4952999"/>
              <a:gd name="connsiteY3" fmla="*/ 825516 h 5410200"/>
              <a:gd name="connsiteX4" fmla="*/ 4952999 w 4952999"/>
              <a:gd name="connsiteY4" fmla="*/ 4584684 h 5410200"/>
              <a:gd name="connsiteX5" fmla="*/ 4127483 w 4952999"/>
              <a:gd name="connsiteY5" fmla="*/ 5410200 h 5410200"/>
              <a:gd name="connsiteX6" fmla="*/ 825516 w 4952999"/>
              <a:gd name="connsiteY6" fmla="*/ 5410200 h 5410200"/>
              <a:gd name="connsiteX7" fmla="*/ 0 w 4952999"/>
              <a:gd name="connsiteY7" fmla="*/ 4584684 h 5410200"/>
              <a:gd name="connsiteX8" fmla="*/ 0 w 4952999"/>
              <a:gd name="connsiteY8" fmla="*/ 825516 h 541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52999" h="5410200" fill="none" extrusionOk="0">
                <a:moveTo>
                  <a:pt x="0" y="825516"/>
                </a:moveTo>
                <a:cubicBezTo>
                  <a:pt x="3026" y="360663"/>
                  <a:pt x="382139" y="-2076"/>
                  <a:pt x="825516" y="0"/>
                </a:cubicBezTo>
                <a:cubicBezTo>
                  <a:pt x="1288884" y="95481"/>
                  <a:pt x="3405403" y="-926"/>
                  <a:pt x="4127483" y="0"/>
                </a:cubicBezTo>
                <a:cubicBezTo>
                  <a:pt x="4554404" y="-32014"/>
                  <a:pt x="4948532" y="363230"/>
                  <a:pt x="4952999" y="825516"/>
                </a:cubicBezTo>
                <a:cubicBezTo>
                  <a:pt x="4991937" y="1212095"/>
                  <a:pt x="4911071" y="3141350"/>
                  <a:pt x="4952999" y="4584684"/>
                </a:cubicBezTo>
                <a:cubicBezTo>
                  <a:pt x="4946113" y="5045487"/>
                  <a:pt x="4592122" y="5428243"/>
                  <a:pt x="4127483" y="5410200"/>
                </a:cubicBezTo>
                <a:cubicBezTo>
                  <a:pt x="2478581" y="5457511"/>
                  <a:pt x="1875999" y="5431822"/>
                  <a:pt x="825516" y="5410200"/>
                </a:cubicBezTo>
                <a:cubicBezTo>
                  <a:pt x="397364" y="5399348"/>
                  <a:pt x="-76096" y="5065086"/>
                  <a:pt x="0" y="4584684"/>
                </a:cubicBezTo>
                <a:cubicBezTo>
                  <a:pt x="-109507" y="3235415"/>
                  <a:pt x="-121897" y="2288632"/>
                  <a:pt x="0" y="825516"/>
                </a:cubicBezTo>
                <a:close/>
              </a:path>
              <a:path w="4952999" h="5410200" stroke="0" extrusionOk="0">
                <a:moveTo>
                  <a:pt x="0" y="825516"/>
                </a:moveTo>
                <a:cubicBezTo>
                  <a:pt x="-4872" y="354818"/>
                  <a:pt x="371919" y="76804"/>
                  <a:pt x="825516" y="0"/>
                </a:cubicBezTo>
                <a:cubicBezTo>
                  <a:pt x="1286057" y="-85265"/>
                  <a:pt x="2563971" y="-145670"/>
                  <a:pt x="4127483" y="0"/>
                </a:cubicBezTo>
                <a:cubicBezTo>
                  <a:pt x="4577455" y="-3008"/>
                  <a:pt x="5033335" y="403729"/>
                  <a:pt x="4952999" y="825516"/>
                </a:cubicBezTo>
                <a:cubicBezTo>
                  <a:pt x="5092951" y="2246550"/>
                  <a:pt x="4959331" y="3404965"/>
                  <a:pt x="4952999" y="4584684"/>
                </a:cubicBezTo>
                <a:cubicBezTo>
                  <a:pt x="4979736" y="5080591"/>
                  <a:pt x="4658590" y="5456730"/>
                  <a:pt x="4127483" y="5410200"/>
                </a:cubicBezTo>
                <a:cubicBezTo>
                  <a:pt x="3335372" y="5437736"/>
                  <a:pt x="1846350" y="5316988"/>
                  <a:pt x="825516" y="5410200"/>
                </a:cubicBezTo>
                <a:cubicBezTo>
                  <a:pt x="366229" y="5340140"/>
                  <a:pt x="81" y="5029430"/>
                  <a:pt x="0" y="4584684"/>
                </a:cubicBezTo>
                <a:cubicBezTo>
                  <a:pt x="150009" y="2780161"/>
                  <a:pt x="43509" y="1940496"/>
                  <a:pt x="0" y="825516"/>
                </a:cubicBezTo>
                <a:close/>
              </a:path>
            </a:pathLst>
          </a:custGeom>
          <a:solidFill>
            <a:schemeClr val="accent2">
              <a:lumMod val="20000"/>
              <a:lumOff val="80000"/>
            </a:schemeClr>
          </a:solidFill>
          <a:ln>
            <a:solidFill>
              <a:schemeClr val="tx1"/>
            </a:solidFill>
            <a:extLst>
              <a:ext uri="{C807C97D-BFC1-408E-A445-0C87EB9F89A2}">
                <ask:lineSketchStyleProps xmlns:ask="http://schemas.microsoft.com/office/drawing/2018/sketchyshapes" sd="69217505">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Tiếp</a:t>
            </a:r>
            <a:r>
              <a:rPr kumimoji="0" lang="en-US" sz="4400" b="1" i="0" u="none" strike="noStrike" kern="1200" cap="none" spc="0" normalizeH="0" baseline="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theo</a:t>
            </a:r>
            <a:r>
              <a:rPr kumimoji="0" lang="en-US" sz="4400" b="1" i="0" u="none" strike="noStrike" kern="1200" cap="none" spc="0" normalizeH="0" baseline="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a:t>
            </a:r>
            <a:r>
              <a:rPr kumimoji="0" lang="en-US" sz="4400" b="0" i="0" u="none" strike="noStrike" kern="1200" cap="none" spc="0" normalizeH="0" baseline="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câu</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2)</a:t>
            </a:r>
            <a:r>
              <a:rPr kumimoji="0" lang="en-US" sz="4400" b="0" i="0" u="none" strike="noStrike" kern="1200" cap="none" spc="0" normalizeH="0" baseline="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vừa</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khẳng</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định</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tự</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tin,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vừa</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có</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chút</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nhí</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nhảnh</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xen</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lẫn</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trào</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lộng</a:t>
            </a:r>
            <a:r>
              <a:rPr kumimoji="0" lang="en-US" sz="4400" b="0" i="0" u="none" strike="noStrike" kern="1200" cap="none" spc="0" normalizeH="0" baseline="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endParaRPr kumimoji="0" lang="vi-VN" sz="4400" b="0" i="0" u="none" strike="noStrike" kern="1200" cap="none" spc="0" normalizeH="0" baseline="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endParaRPr>
          </a:p>
        </p:txBody>
      </p:sp>
      <p:sp>
        <p:nvSpPr>
          <p:cNvPr id="9" name="Rectangle: Rounded Corners 8">
            <a:extLst>
              <a:ext uri="{FF2B5EF4-FFF2-40B4-BE49-F238E27FC236}">
                <a16:creationId xmlns:a16="http://schemas.microsoft.com/office/drawing/2014/main" id="{9827BD68-2E64-92D7-557E-7DC992894539}"/>
              </a:ext>
            </a:extLst>
          </p:cNvPr>
          <p:cNvSpPr/>
          <p:nvPr/>
        </p:nvSpPr>
        <p:spPr>
          <a:xfrm>
            <a:off x="9753600" y="1028698"/>
            <a:ext cx="2743200" cy="5410200"/>
          </a:xfrm>
          <a:custGeom>
            <a:avLst/>
            <a:gdLst>
              <a:gd name="connsiteX0" fmla="*/ 0 w 2743200"/>
              <a:gd name="connsiteY0" fmla="*/ 457209 h 5410200"/>
              <a:gd name="connsiteX1" fmla="*/ 457209 w 2743200"/>
              <a:gd name="connsiteY1" fmla="*/ 0 h 5410200"/>
              <a:gd name="connsiteX2" fmla="*/ 2285991 w 2743200"/>
              <a:gd name="connsiteY2" fmla="*/ 0 h 5410200"/>
              <a:gd name="connsiteX3" fmla="*/ 2743200 w 2743200"/>
              <a:gd name="connsiteY3" fmla="*/ 457209 h 5410200"/>
              <a:gd name="connsiteX4" fmla="*/ 2743200 w 2743200"/>
              <a:gd name="connsiteY4" fmla="*/ 4952991 h 5410200"/>
              <a:gd name="connsiteX5" fmla="*/ 2285991 w 2743200"/>
              <a:gd name="connsiteY5" fmla="*/ 5410200 h 5410200"/>
              <a:gd name="connsiteX6" fmla="*/ 457209 w 2743200"/>
              <a:gd name="connsiteY6" fmla="*/ 5410200 h 5410200"/>
              <a:gd name="connsiteX7" fmla="*/ 0 w 2743200"/>
              <a:gd name="connsiteY7" fmla="*/ 4952991 h 5410200"/>
              <a:gd name="connsiteX8" fmla="*/ 0 w 2743200"/>
              <a:gd name="connsiteY8" fmla="*/ 457209 h 541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43200" h="5410200" fill="none" extrusionOk="0">
                <a:moveTo>
                  <a:pt x="0" y="457209"/>
                </a:moveTo>
                <a:cubicBezTo>
                  <a:pt x="7570" y="172125"/>
                  <a:pt x="201168" y="15585"/>
                  <a:pt x="457209" y="0"/>
                </a:cubicBezTo>
                <a:cubicBezTo>
                  <a:pt x="839613" y="146408"/>
                  <a:pt x="1400564" y="73746"/>
                  <a:pt x="2285991" y="0"/>
                </a:cubicBezTo>
                <a:cubicBezTo>
                  <a:pt x="2516148" y="15782"/>
                  <a:pt x="2739073" y="203606"/>
                  <a:pt x="2743200" y="457209"/>
                </a:cubicBezTo>
                <a:cubicBezTo>
                  <a:pt x="2719747" y="1084929"/>
                  <a:pt x="2732279" y="3544094"/>
                  <a:pt x="2743200" y="4952991"/>
                </a:cubicBezTo>
                <a:cubicBezTo>
                  <a:pt x="2740089" y="5239891"/>
                  <a:pt x="2515240" y="5377612"/>
                  <a:pt x="2285991" y="5410200"/>
                </a:cubicBezTo>
                <a:cubicBezTo>
                  <a:pt x="1442059" y="5336516"/>
                  <a:pt x="1034259" y="5351584"/>
                  <a:pt x="457209" y="5410200"/>
                </a:cubicBezTo>
                <a:cubicBezTo>
                  <a:pt x="241487" y="5410268"/>
                  <a:pt x="-46625" y="5206436"/>
                  <a:pt x="0" y="4952991"/>
                </a:cubicBezTo>
                <a:cubicBezTo>
                  <a:pt x="83581" y="4301829"/>
                  <a:pt x="146815" y="1231852"/>
                  <a:pt x="0" y="457209"/>
                </a:cubicBezTo>
                <a:close/>
              </a:path>
              <a:path w="2743200" h="5410200" stroke="0" extrusionOk="0">
                <a:moveTo>
                  <a:pt x="0" y="457209"/>
                </a:moveTo>
                <a:cubicBezTo>
                  <a:pt x="-15060" y="195642"/>
                  <a:pt x="186709" y="43202"/>
                  <a:pt x="457209" y="0"/>
                </a:cubicBezTo>
                <a:cubicBezTo>
                  <a:pt x="953050" y="133175"/>
                  <a:pt x="2018679" y="-23726"/>
                  <a:pt x="2285991" y="0"/>
                </a:cubicBezTo>
                <a:cubicBezTo>
                  <a:pt x="2530956" y="-14233"/>
                  <a:pt x="2735812" y="252257"/>
                  <a:pt x="2743200" y="457209"/>
                </a:cubicBezTo>
                <a:cubicBezTo>
                  <a:pt x="2576814" y="2069304"/>
                  <a:pt x="2598706" y="3853693"/>
                  <a:pt x="2743200" y="4952991"/>
                </a:cubicBezTo>
                <a:cubicBezTo>
                  <a:pt x="2709689" y="5191321"/>
                  <a:pt x="2537181" y="5375841"/>
                  <a:pt x="2285991" y="5410200"/>
                </a:cubicBezTo>
                <a:cubicBezTo>
                  <a:pt x="1886943" y="5260076"/>
                  <a:pt x="944788" y="5329297"/>
                  <a:pt x="457209" y="5410200"/>
                </a:cubicBezTo>
                <a:cubicBezTo>
                  <a:pt x="175870" y="5411997"/>
                  <a:pt x="6479" y="5207970"/>
                  <a:pt x="0" y="4952991"/>
                </a:cubicBezTo>
                <a:cubicBezTo>
                  <a:pt x="135151" y="4343209"/>
                  <a:pt x="126633" y="2441250"/>
                  <a:pt x="0" y="457209"/>
                </a:cubicBezTo>
                <a:close/>
              </a:path>
            </a:pathLst>
          </a:custGeom>
          <a:solidFill>
            <a:schemeClr val="accent3">
              <a:lumMod val="20000"/>
              <a:lumOff val="80000"/>
            </a:schemeClr>
          </a:solidFill>
          <a:ln>
            <a:solidFill>
              <a:schemeClr val="tx1"/>
            </a:solidFill>
            <a:extLst>
              <a:ext uri="{C807C97D-BFC1-408E-A445-0C87EB9F89A2}">
                <ask:lineSketchStyleProps xmlns:ask="http://schemas.microsoft.com/office/drawing/2018/sketchyshapes" sd="3273216708">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Tiếp</a:t>
            </a:r>
            <a:r>
              <a:rPr kumimoji="0" lang="en-US" sz="4400" b="1" i="0" u="none" strike="noStrike" kern="1200" cap="none" spc="0" normalizeH="0" baseline="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đến</a:t>
            </a:r>
            <a:r>
              <a:rPr kumimoji="0" lang="en-US" sz="4400" b="1"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câu</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3): hi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vọng</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nghiêm</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túc</a:t>
            </a:r>
            <a:endPar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4A018250-38D8-2D40-EF32-A64AAB167FAB}"/>
              </a:ext>
            </a:extLst>
          </p:cNvPr>
          <p:cNvSpPr/>
          <p:nvPr/>
        </p:nvSpPr>
        <p:spPr>
          <a:xfrm>
            <a:off x="12798138" y="952500"/>
            <a:ext cx="5108862" cy="5638800"/>
          </a:xfrm>
          <a:custGeom>
            <a:avLst/>
            <a:gdLst>
              <a:gd name="connsiteX0" fmla="*/ 0 w 5108862"/>
              <a:gd name="connsiteY0" fmla="*/ 851494 h 5638800"/>
              <a:gd name="connsiteX1" fmla="*/ 851494 w 5108862"/>
              <a:gd name="connsiteY1" fmla="*/ 0 h 5638800"/>
              <a:gd name="connsiteX2" fmla="*/ 4257368 w 5108862"/>
              <a:gd name="connsiteY2" fmla="*/ 0 h 5638800"/>
              <a:gd name="connsiteX3" fmla="*/ 5108862 w 5108862"/>
              <a:gd name="connsiteY3" fmla="*/ 851494 h 5638800"/>
              <a:gd name="connsiteX4" fmla="*/ 5108862 w 5108862"/>
              <a:gd name="connsiteY4" fmla="*/ 4787306 h 5638800"/>
              <a:gd name="connsiteX5" fmla="*/ 4257368 w 5108862"/>
              <a:gd name="connsiteY5" fmla="*/ 5638800 h 5638800"/>
              <a:gd name="connsiteX6" fmla="*/ 851494 w 5108862"/>
              <a:gd name="connsiteY6" fmla="*/ 5638800 h 5638800"/>
              <a:gd name="connsiteX7" fmla="*/ 0 w 5108862"/>
              <a:gd name="connsiteY7" fmla="*/ 4787306 h 5638800"/>
              <a:gd name="connsiteX8" fmla="*/ 0 w 5108862"/>
              <a:gd name="connsiteY8" fmla="*/ 851494 h 563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8862" h="5638800" fill="none" extrusionOk="0">
                <a:moveTo>
                  <a:pt x="0" y="851494"/>
                </a:moveTo>
                <a:cubicBezTo>
                  <a:pt x="25980" y="385586"/>
                  <a:pt x="327944" y="52484"/>
                  <a:pt x="851494" y="0"/>
                </a:cubicBezTo>
                <a:cubicBezTo>
                  <a:pt x="1509583" y="-134733"/>
                  <a:pt x="3713015" y="-66151"/>
                  <a:pt x="4257368" y="0"/>
                </a:cubicBezTo>
                <a:cubicBezTo>
                  <a:pt x="4646314" y="-3025"/>
                  <a:pt x="5151741" y="302515"/>
                  <a:pt x="5108862" y="851494"/>
                </a:cubicBezTo>
                <a:cubicBezTo>
                  <a:pt x="5048961" y="2141620"/>
                  <a:pt x="5266695" y="3509714"/>
                  <a:pt x="5108862" y="4787306"/>
                </a:cubicBezTo>
                <a:cubicBezTo>
                  <a:pt x="5122140" y="5248462"/>
                  <a:pt x="4721683" y="5677630"/>
                  <a:pt x="4257368" y="5638800"/>
                </a:cubicBezTo>
                <a:cubicBezTo>
                  <a:pt x="3884558" y="5688656"/>
                  <a:pt x="1926512" y="5702276"/>
                  <a:pt x="851494" y="5638800"/>
                </a:cubicBezTo>
                <a:cubicBezTo>
                  <a:pt x="295460" y="5623656"/>
                  <a:pt x="-39167" y="5272461"/>
                  <a:pt x="0" y="4787306"/>
                </a:cubicBezTo>
                <a:cubicBezTo>
                  <a:pt x="-137927" y="4267665"/>
                  <a:pt x="103682" y="1606272"/>
                  <a:pt x="0" y="851494"/>
                </a:cubicBezTo>
                <a:close/>
              </a:path>
              <a:path w="5108862" h="5638800" stroke="0" extrusionOk="0">
                <a:moveTo>
                  <a:pt x="0" y="851494"/>
                </a:moveTo>
                <a:cubicBezTo>
                  <a:pt x="14269" y="305364"/>
                  <a:pt x="393623" y="38895"/>
                  <a:pt x="851494" y="0"/>
                </a:cubicBezTo>
                <a:cubicBezTo>
                  <a:pt x="1663880" y="11218"/>
                  <a:pt x="3757403" y="93974"/>
                  <a:pt x="4257368" y="0"/>
                </a:cubicBezTo>
                <a:cubicBezTo>
                  <a:pt x="4694369" y="-55140"/>
                  <a:pt x="5100167" y="354714"/>
                  <a:pt x="5108862" y="851494"/>
                </a:cubicBezTo>
                <a:cubicBezTo>
                  <a:pt x="5027849" y="1743150"/>
                  <a:pt x="4995989" y="3904825"/>
                  <a:pt x="5108862" y="4787306"/>
                </a:cubicBezTo>
                <a:cubicBezTo>
                  <a:pt x="5087696" y="5268681"/>
                  <a:pt x="4804313" y="5590541"/>
                  <a:pt x="4257368" y="5638800"/>
                </a:cubicBezTo>
                <a:cubicBezTo>
                  <a:pt x="3518101" y="5608639"/>
                  <a:pt x="1811981" y="5632424"/>
                  <a:pt x="851494" y="5638800"/>
                </a:cubicBezTo>
                <a:cubicBezTo>
                  <a:pt x="310922" y="5675706"/>
                  <a:pt x="-3821" y="5220017"/>
                  <a:pt x="0" y="4787306"/>
                </a:cubicBezTo>
                <a:cubicBezTo>
                  <a:pt x="87458" y="3897158"/>
                  <a:pt x="64244" y="1709037"/>
                  <a:pt x="0" y="851494"/>
                </a:cubicBezTo>
                <a:close/>
              </a:path>
            </a:pathLst>
          </a:custGeom>
          <a:solidFill>
            <a:schemeClr val="accent5">
              <a:lumMod val="20000"/>
              <a:lumOff val="80000"/>
            </a:schemeClr>
          </a:solidFill>
          <a:ln>
            <a:solidFill>
              <a:schemeClr val="tx1"/>
            </a:solidFill>
            <a:extLst>
              <a:ext uri="{C807C97D-BFC1-408E-A445-0C87EB9F89A2}">
                <ask:lineSketchStyleProps xmlns:ask="http://schemas.microsoft.com/office/drawing/2018/sketchyshapes" sd="1056218380">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Cuối</a:t>
            </a:r>
            <a:r>
              <a:rPr kumimoji="0" lang="en-US" sz="4400" b="1" i="0" u="none" strike="noStrike" kern="1200" cap="none" spc="0" normalizeH="0" baseline="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1" i="0" u="none" strike="noStrike" kern="1200" cap="none" spc="0" normalizeH="0" baseline="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cùng</a:t>
            </a:r>
            <a:r>
              <a:rPr kumimoji="0" lang="en-US" sz="4400" b="1"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câu</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4):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thâm</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trầm</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phảng</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phát</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nỗi</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buồn</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sâu</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xa</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xen</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lẫn</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sự</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trách</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móc</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ngờ</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vực</a:t>
            </a:r>
            <a:r>
              <a:rPr kumimoji="0" lang="en-US" sz="4400" b="0" i="0" u="none" strike="noStrike" kern="1200" cap="none" spc="0" normalizeH="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rPr>
              <a:t>.</a:t>
            </a:r>
            <a:endPar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Cambria" panose="02040503050406030204" pitchFamily="18" charset="0"/>
              <a:cs typeface="Times New Roman" panose="02020603050405020304" pitchFamily="18" charset="0"/>
            </a:endParaRPr>
          </a:p>
        </p:txBody>
      </p:sp>
      <p:sp>
        <p:nvSpPr>
          <p:cNvPr id="11" name="Rectangle: Rounded Corners 11">
            <a:extLst>
              <a:ext uri="{FF2B5EF4-FFF2-40B4-BE49-F238E27FC236}">
                <a16:creationId xmlns:a16="http://schemas.microsoft.com/office/drawing/2014/main" id="{FBBBE712-99C7-9884-D91B-ADF8D6D4ABED}"/>
              </a:ext>
            </a:extLst>
          </p:cNvPr>
          <p:cNvSpPr/>
          <p:nvPr/>
        </p:nvSpPr>
        <p:spPr>
          <a:xfrm>
            <a:off x="152400" y="952500"/>
            <a:ext cx="4099986" cy="5410200"/>
          </a:xfrm>
          <a:custGeom>
            <a:avLst/>
            <a:gdLst>
              <a:gd name="connsiteX0" fmla="*/ 0 w 4099986"/>
              <a:gd name="connsiteY0" fmla="*/ 683345 h 5410200"/>
              <a:gd name="connsiteX1" fmla="*/ 683345 w 4099986"/>
              <a:gd name="connsiteY1" fmla="*/ 0 h 5410200"/>
              <a:gd name="connsiteX2" fmla="*/ 3416641 w 4099986"/>
              <a:gd name="connsiteY2" fmla="*/ 0 h 5410200"/>
              <a:gd name="connsiteX3" fmla="*/ 4099986 w 4099986"/>
              <a:gd name="connsiteY3" fmla="*/ 683345 h 5410200"/>
              <a:gd name="connsiteX4" fmla="*/ 4099986 w 4099986"/>
              <a:gd name="connsiteY4" fmla="*/ 4726855 h 5410200"/>
              <a:gd name="connsiteX5" fmla="*/ 3416641 w 4099986"/>
              <a:gd name="connsiteY5" fmla="*/ 5410200 h 5410200"/>
              <a:gd name="connsiteX6" fmla="*/ 683345 w 4099986"/>
              <a:gd name="connsiteY6" fmla="*/ 5410200 h 5410200"/>
              <a:gd name="connsiteX7" fmla="*/ 0 w 4099986"/>
              <a:gd name="connsiteY7" fmla="*/ 4726855 h 5410200"/>
              <a:gd name="connsiteX8" fmla="*/ 0 w 4099986"/>
              <a:gd name="connsiteY8" fmla="*/ 683345 h 541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99986" h="5410200" fill="none" extrusionOk="0">
                <a:moveTo>
                  <a:pt x="0" y="683345"/>
                </a:moveTo>
                <a:cubicBezTo>
                  <a:pt x="-44659" y="275342"/>
                  <a:pt x="345392" y="-62735"/>
                  <a:pt x="683345" y="0"/>
                </a:cubicBezTo>
                <a:cubicBezTo>
                  <a:pt x="1020695" y="-52227"/>
                  <a:pt x="2245839" y="-32843"/>
                  <a:pt x="3416641" y="0"/>
                </a:cubicBezTo>
                <a:cubicBezTo>
                  <a:pt x="3801572" y="15222"/>
                  <a:pt x="4143801" y="252895"/>
                  <a:pt x="4099986" y="683345"/>
                </a:cubicBezTo>
                <a:cubicBezTo>
                  <a:pt x="4208245" y="1867369"/>
                  <a:pt x="3942356" y="3194172"/>
                  <a:pt x="4099986" y="4726855"/>
                </a:cubicBezTo>
                <a:cubicBezTo>
                  <a:pt x="4058422" y="5103304"/>
                  <a:pt x="3741213" y="5370290"/>
                  <a:pt x="3416641" y="5410200"/>
                </a:cubicBezTo>
                <a:cubicBezTo>
                  <a:pt x="2153916" y="5296053"/>
                  <a:pt x="1917636" y="5315266"/>
                  <a:pt x="683345" y="5410200"/>
                </a:cubicBezTo>
                <a:cubicBezTo>
                  <a:pt x="325298" y="5413190"/>
                  <a:pt x="14886" y="5058140"/>
                  <a:pt x="0" y="4726855"/>
                </a:cubicBezTo>
                <a:cubicBezTo>
                  <a:pt x="138842" y="3906861"/>
                  <a:pt x="27594" y="1298864"/>
                  <a:pt x="0" y="683345"/>
                </a:cubicBezTo>
                <a:close/>
              </a:path>
              <a:path w="4099986" h="5410200" stroke="0" extrusionOk="0">
                <a:moveTo>
                  <a:pt x="0" y="683345"/>
                </a:moveTo>
                <a:cubicBezTo>
                  <a:pt x="3225" y="352031"/>
                  <a:pt x="259059" y="-34730"/>
                  <a:pt x="683345" y="0"/>
                </a:cubicBezTo>
                <a:cubicBezTo>
                  <a:pt x="1185672" y="-121636"/>
                  <a:pt x="2274325" y="-61595"/>
                  <a:pt x="3416641" y="0"/>
                </a:cubicBezTo>
                <a:cubicBezTo>
                  <a:pt x="3840621" y="58350"/>
                  <a:pt x="4047227" y="349909"/>
                  <a:pt x="4099986" y="683345"/>
                </a:cubicBezTo>
                <a:cubicBezTo>
                  <a:pt x="3992915" y="2309088"/>
                  <a:pt x="4130802" y="3288333"/>
                  <a:pt x="4099986" y="4726855"/>
                </a:cubicBezTo>
                <a:cubicBezTo>
                  <a:pt x="4151991" y="5129771"/>
                  <a:pt x="3840887" y="5376531"/>
                  <a:pt x="3416641" y="5410200"/>
                </a:cubicBezTo>
                <a:cubicBezTo>
                  <a:pt x="2465159" y="5499667"/>
                  <a:pt x="1306448" y="5310024"/>
                  <a:pt x="683345" y="5410200"/>
                </a:cubicBezTo>
                <a:cubicBezTo>
                  <a:pt x="255661" y="5413734"/>
                  <a:pt x="19885" y="5112937"/>
                  <a:pt x="0" y="4726855"/>
                </a:cubicBezTo>
                <a:cubicBezTo>
                  <a:pt x="12582" y="3079524"/>
                  <a:pt x="-115981" y="2288603"/>
                  <a:pt x="0" y="683345"/>
                </a:cubicBezTo>
                <a:close/>
              </a:path>
            </a:pathLst>
          </a:custGeom>
          <a:solidFill>
            <a:schemeClr val="accent1">
              <a:lumMod val="20000"/>
              <a:lumOff val="80000"/>
            </a:schemeClr>
          </a:solidFill>
          <a:ln>
            <a:solidFill>
              <a:schemeClr val="tx1"/>
            </a:solidFill>
            <a:extLst>
              <a:ext uri="{C807C97D-BFC1-408E-A445-0C87EB9F89A2}">
                <ask:lineSketchStyleProps xmlns:ask="http://schemas.microsoft.com/office/drawing/2018/sketchyshapes" sd="4249508662">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sz="4400" b="1" dirty="0" err="1">
                <a:solidFill>
                  <a:srgbClr val="EEECE1">
                    <a:lumMod val="10000"/>
                  </a:srgbClr>
                </a:solidFill>
                <a:latin typeface="Times New Roman" panose="02020603050405020304" pitchFamily="18" charset="0"/>
                <a:cs typeface="Times New Roman" panose="02020603050405020304" pitchFamily="18" charset="0"/>
              </a:rPr>
              <a:t>Đầu</a:t>
            </a:r>
            <a:r>
              <a:rPr lang="en-US" sz="4400" b="1" dirty="0">
                <a:solidFill>
                  <a:srgbClr val="EEECE1">
                    <a:lumMod val="10000"/>
                  </a:srgbClr>
                </a:solidFill>
                <a:latin typeface="Times New Roman" panose="02020603050405020304" pitchFamily="18" charset="0"/>
                <a:cs typeface="Times New Roman" panose="02020603050405020304" pitchFamily="18" charset="0"/>
              </a:rPr>
              <a:t> </a:t>
            </a:r>
            <a:r>
              <a:rPr lang="en-US" sz="4400" b="1" dirty="0" err="1">
                <a:solidFill>
                  <a:srgbClr val="EEECE1">
                    <a:lumMod val="10000"/>
                  </a:srgbClr>
                </a:solidFill>
                <a:latin typeface="Times New Roman" panose="02020603050405020304" pitchFamily="18" charset="0"/>
                <a:cs typeface="Times New Roman" panose="02020603050405020304" pitchFamily="18" charset="0"/>
              </a:rPr>
              <a:t>tiên</a:t>
            </a:r>
            <a:r>
              <a:rPr lang="en-US" sz="4400" b="1" dirty="0">
                <a:solidFill>
                  <a:srgbClr val="EEECE1">
                    <a:lumMod val="10000"/>
                  </a:srgbClr>
                </a:solidFill>
                <a:latin typeface="Times New Roman" panose="02020603050405020304" pitchFamily="18" charset="0"/>
                <a:cs typeface="Times New Roman" panose="02020603050405020304" pitchFamily="18" charset="0"/>
              </a:rPr>
              <a:t> </a:t>
            </a:r>
            <a:r>
              <a:rPr lang="en-US" sz="4400" dirty="0">
                <a:solidFill>
                  <a:srgbClr val="EEECE1">
                    <a:lumMod val="10000"/>
                  </a:srgbClr>
                </a:solidFill>
                <a:latin typeface="Times New Roman" panose="02020603050405020304" pitchFamily="18" charset="0"/>
                <a:cs typeface="Times New Roman" panose="02020603050405020304" pitchFamily="18" charset="0"/>
              </a:rPr>
              <a:t>(</a:t>
            </a:r>
            <a:r>
              <a:rPr lang="en-US" sz="4400" dirty="0" err="1">
                <a:solidFill>
                  <a:srgbClr val="EEECE1">
                    <a:lumMod val="10000"/>
                  </a:srgbClr>
                </a:solidFill>
                <a:latin typeface="Times New Roman" panose="02020603050405020304" pitchFamily="18" charset="0"/>
                <a:cs typeface="Times New Roman" panose="02020603050405020304" pitchFamily="18" charset="0"/>
              </a:rPr>
              <a:t>câu</a:t>
            </a:r>
            <a:r>
              <a:rPr lang="en-US" sz="4400" dirty="0">
                <a:solidFill>
                  <a:srgbClr val="EEECE1">
                    <a:lumMod val="10000"/>
                  </a:srgbClr>
                </a:solidFill>
                <a:latin typeface="Times New Roman" panose="02020603050405020304" pitchFamily="18" charset="0"/>
                <a:cs typeface="Times New Roman" panose="02020603050405020304" pitchFamily="18" charset="0"/>
              </a:rPr>
              <a:t> 1): </a:t>
            </a:r>
            <a:r>
              <a:rPr lang="en-US" sz="4400" dirty="0" err="1">
                <a:solidFill>
                  <a:srgbClr val="EEECE1">
                    <a:lumMod val="10000"/>
                  </a:srgbClr>
                </a:solidFill>
                <a:latin typeface="Times New Roman" panose="02020603050405020304" pitchFamily="18" charset="0"/>
                <a:cs typeface="Times New Roman" panose="02020603050405020304" pitchFamily="18" charset="0"/>
              </a:rPr>
              <a:t>cảm</a:t>
            </a:r>
            <a:r>
              <a:rPr lang="en-US" sz="4400" dirty="0">
                <a:solidFill>
                  <a:srgbClr val="EEECE1">
                    <a:lumMod val="10000"/>
                  </a:srgbClr>
                </a:solidFill>
                <a:latin typeface="Times New Roman" panose="02020603050405020304" pitchFamily="18" charset="0"/>
                <a:cs typeface="Times New Roman" panose="02020603050405020304" pitchFamily="18" charset="0"/>
              </a:rPr>
              <a:t> </a:t>
            </a:r>
            <a:r>
              <a:rPr lang="en-US" sz="4400" dirty="0" err="1">
                <a:solidFill>
                  <a:srgbClr val="EEECE1">
                    <a:lumMod val="10000"/>
                  </a:srgbClr>
                </a:solidFill>
                <a:latin typeface="Times New Roman" panose="02020603050405020304" pitchFamily="18" charset="0"/>
                <a:cs typeface="Times New Roman" panose="02020603050405020304" pitchFamily="18" charset="0"/>
              </a:rPr>
              <a:t>xúc</a:t>
            </a:r>
            <a:r>
              <a:rPr lang="en-US" sz="4400" dirty="0">
                <a:solidFill>
                  <a:srgbClr val="EEECE1">
                    <a:lumMod val="10000"/>
                  </a:srgbClr>
                </a:solidFill>
                <a:latin typeface="Times New Roman" panose="02020603050405020304" pitchFamily="18" charset="0"/>
                <a:cs typeface="Times New Roman" panose="02020603050405020304" pitchFamily="18" charset="0"/>
              </a:rPr>
              <a:t> </a:t>
            </a:r>
            <a:r>
              <a:rPr lang="en-US" sz="4400" dirty="0" err="1">
                <a:solidFill>
                  <a:srgbClr val="EEECE1">
                    <a:lumMod val="10000"/>
                  </a:srgbClr>
                </a:solidFill>
                <a:latin typeface="Times New Roman" panose="02020603050405020304" pitchFamily="18" charset="0"/>
                <a:cs typeface="Times New Roman" panose="02020603050405020304" pitchFamily="18" charset="0"/>
              </a:rPr>
              <a:t>chân</a:t>
            </a:r>
            <a:r>
              <a:rPr lang="en-US" sz="4400" dirty="0">
                <a:solidFill>
                  <a:srgbClr val="EEECE1">
                    <a:lumMod val="10000"/>
                  </a:srgbClr>
                </a:solidFill>
                <a:latin typeface="Times New Roman" panose="02020603050405020304" pitchFamily="18" charset="0"/>
                <a:cs typeface="Times New Roman" panose="02020603050405020304" pitchFamily="18" charset="0"/>
              </a:rPr>
              <a:t> </a:t>
            </a:r>
            <a:r>
              <a:rPr lang="en-US" sz="4400" dirty="0" err="1">
                <a:solidFill>
                  <a:srgbClr val="EEECE1">
                    <a:lumMod val="10000"/>
                  </a:srgbClr>
                </a:solidFill>
                <a:latin typeface="Times New Roman" panose="02020603050405020304" pitchFamily="18" charset="0"/>
                <a:cs typeface="Times New Roman" panose="02020603050405020304" pitchFamily="18" charset="0"/>
              </a:rPr>
              <a:t>thật</a:t>
            </a:r>
            <a:r>
              <a:rPr lang="en-US" sz="4400" dirty="0">
                <a:solidFill>
                  <a:srgbClr val="EEECE1">
                    <a:lumMod val="10000"/>
                  </a:srgbClr>
                </a:solidFill>
                <a:latin typeface="Times New Roman" panose="02020603050405020304" pitchFamily="18" charset="0"/>
                <a:cs typeface="Times New Roman" panose="02020603050405020304" pitchFamily="18" charset="0"/>
              </a:rPr>
              <a:t>, </a:t>
            </a:r>
            <a:r>
              <a:rPr lang="en-US" sz="4400" dirty="0" err="1">
                <a:solidFill>
                  <a:srgbClr val="EEECE1">
                    <a:lumMod val="10000"/>
                  </a:srgbClr>
                </a:solidFill>
                <a:latin typeface="Times New Roman" panose="02020603050405020304" pitchFamily="18" charset="0"/>
                <a:cs typeface="Times New Roman" panose="02020603050405020304" pitchFamily="18" charset="0"/>
              </a:rPr>
              <a:t>khiêm</a:t>
            </a:r>
            <a:r>
              <a:rPr lang="en-US" sz="4400" dirty="0">
                <a:solidFill>
                  <a:srgbClr val="EEECE1">
                    <a:lumMod val="10000"/>
                  </a:srgbClr>
                </a:solidFill>
                <a:latin typeface="Times New Roman" panose="02020603050405020304" pitchFamily="18" charset="0"/>
                <a:cs typeface="Times New Roman" panose="02020603050405020304" pitchFamily="18" charset="0"/>
              </a:rPr>
              <a:t> </a:t>
            </a:r>
            <a:r>
              <a:rPr lang="en-US" sz="4400" dirty="0" err="1">
                <a:solidFill>
                  <a:srgbClr val="EEECE1">
                    <a:lumMod val="10000"/>
                  </a:srgbClr>
                </a:solidFill>
                <a:latin typeface="Times New Roman" panose="02020603050405020304" pitchFamily="18" charset="0"/>
                <a:cs typeface="Times New Roman" panose="02020603050405020304" pitchFamily="18" charset="0"/>
              </a:rPr>
              <a:t>nhường</a:t>
            </a:r>
            <a:endParaRPr kumimoji="0" lang="vi-VN" sz="4400" b="0" i="0" u="none" strike="noStrike" kern="1200" cap="none" spc="0" normalizeH="0" baseline="0" noProof="0" dirty="0">
              <a:ln>
                <a:noFill/>
              </a:ln>
              <a:solidFill>
                <a:srgbClr val="EEECE1">
                  <a:lumMod val="10000"/>
                </a:srgbClr>
              </a:solidFill>
              <a:effectLst/>
              <a:uLnTx/>
              <a:uFillTx/>
              <a:latin typeface="Times New Roman" panose="02020603050405020304" pitchFamily="18" charset="0"/>
              <a:ea typeface="+mn-ea"/>
              <a:cs typeface="Times New Roman" panose="02020603050405020304" pitchFamily="18" charset="0"/>
            </a:endParaRPr>
          </a:p>
        </p:txBody>
      </p:sp>
      <p:sp>
        <p:nvSpPr>
          <p:cNvPr id="3" name="Rectangle 2"/>
          <p:cNvSpPr/>
          <p:nvPr/>
        </p:nvSpPr>
        <p:spPr>
          <a:xfrm>
            <a:off x="304800" y="6896100"/>
            <a:ext cx="17602200" cy="3017686"/>
          </a:xfrm>
          <a:prstGeom prst="rect">
            <a:avLst/>
          </a:prstGeom>
        </p:spPr>
        <p:txBody>
          <a:bodyPr wrap="square">
            <a:spAutoFit/>
          </a:bodyPr>
          <a:lstStyle/>
          <a:p>
            <a:pPr algn="just">
              <a:lnSpc>
                <a:spcPct val="150000"/>
              </a:lnSpc>
            </a:pPr>
            <a:r>
              <a:rPr lang="en-US" sz="4400" b="1" dirty="0">
                <a:solidFill>
                  <a:schemeClr val="tx1">
                    <a:lumMod val="95000"/>
                    <a:lumOff val="5000"/>
                  </a:schemeClr>
                </a:solidFill>
                <a:latin typeface="+mj-lt"/>
                <a:sym typeface="Wingdings" panose="05000000000000000000" pitchFamily="2" charset="2"/>
              </a:rPr>
              <a:t> </a:t>
            </a:r>
            <a:r>
              <a:rPr lang="vi-VN" sz="4400" b="1" dirty="0">
                <a:solidFill>
                  <a:schemeClr val="tx1">
                    <a:lumMod val="95000"/>
                    <a:lumOff val="5000"/>
                  </a:schemeClr>
                </a:solidFill>
                <a:latin typeface="+mj-lt"/>
              </a:rPr>
              <a:t>Ch</a:t>
            </a:r>
            <a:r>
              <a:rPr lang="en-US" sz="4400" b="1" dirty="0">
                <a:solidFill>
                  <a:schemeClr val="tx1">
                    <a:lumMod val="95000"/>
                    <a:lumOff val="5000"/>
                  </a:schemeClr>
                </a:solidFill>
                <a:latin typeface="Times New Roman" panose="02020603050405020304" pitchFamily="18" charset="0"/>
                <a:cs typeface="Times New Roman" panose="02020603050405020304" pitchFamily="18" charset="0"/>
              </a:rPr>
              <a:t>ỉ</a:t>
            </a:r>
            <a:r>
              <a:rPr lang="vi-VN" sz="4400" b="1" dirty="0">
                <a:solidFill>
                  <a:schemeClr val="tx1">
                    <a:lumMod val="95000"/>
                    <a:lumOff val="5000"/>
                  </a:schemeClr>
                </a:solidFill>
                <a:latin typeface="Times New Roman" panose="02020603050405020304" pitchFamily="18" charset="0"/>
                <a:cs typeface="Times New Roman" panose="02020603050405020304" pitchFamily="18" charset="0"/>
              </a:rPr>
              <a:t> </a:t>
            </a:r>
            <a:r>
              <a:rPr lang="vi-VN" sz="4400" b="1" dirty="0">
                <a:solidFill>
                  <a:schemeClr val="tx1">
                    <a:lumMod val="95000"/>
                    <a:lumOff val="5000"/>
                  </a:schemeClr>
                </a:solidFill>
                <a:latin typeface="+mj-lt"/>
              </a:rPr>
              <a:t>qua bốn câu thơ mà Hồ Xuân Hương đã thể hiện nhiều cung bậc sinh động của tình cảm con người, bộc lộ thế giới nội</a:t>
            </a:r>
            <a:r>
              <a:rPr lang="en-US" sz="4400" b="1" dirty="0">
                <a:solidFill>
                  <a:schemeClr val="tx1">
                    <a:lumMod val="95000"/>
                    <a:lumOff val="5000"/>
                  </a:schemeClr>
                </a:solidFill>
                <a:latin typeface="+mj-lt"/>
              </a:rPr>
              <a:t> </a:t>
            </a:r>
            <a:r>
              <a:rPr lang="vi-VN" sz="4400" b="1" dirty="0">
                <a:solidFill>
                  <a:schemeClr val="tx1">
                    <a:lumMod val="95000"/>
                    <a:lumOff val="5000"/>
                  </a:schemeClr>
                </a:solidFill>
                <a:latin typeface="+mj-lt"/>
              </a:rPr>
              <a:t>tâm của một thiếu nữ đang khao khát một tình yêu chân thành, sâu sắc.</a:t>
            </a:r>
            <a:endParaRPr lang="vi-VN" sz="4400" b="1" i="0" dirty="0">
              <a:solidFill>
                <a:schemeClr val="tx1">
                  <a:lumMod val="95000"/>
                  <a:lumOff val="5000"/>
                </a:schemeClr>
              </a:solidFill>
              <a:effectLst/>
              <a:latin typeface="+mj-lt"/>
            </a:endParaRPr>
          </a:p>
        </p:txBody>
      </p:sp>
    </p:spTree>
    <p:extLst>
      <p:ext uri="{BB962C8B-B14F-4D97-AF65-F5344CB8AC3E}">
        <p14:creationId xmlns:p14="http://schemas.microsoft.com/office/powerpoint/2010/main" val="77708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arn(inVertic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P spid="10" grpId="0" animBg="1"/>
      <p:bldP spid="11" grpId="0" animBg="1"/>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3880491"/>
            <a:ext cx="5212080" cy="27432"/>
          </a:xfrm>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 name="connsiteX0" fmla="*/ 0 w 5212080"/>
              <a:gd name="connsiteY0" fmla="*/ 0 h 27432"/>
              <a:gd name="connsiteX1" fmla="*/ 547268 w 5212080"/>
              <a:gd name="connsiteY1" fmla="*/ 0 h 27432"/>
              <a:gd name="connsiteX2" fmla="*/ 1303020 w 5212080"/>
              <a:gd name="connsiteY2" fmla="*/ 0 h 27432"/>
              <a:gd name="connsiteX3" fmla="*/ 1798168 w 5212080"/>
              <a:gd name="connsiteY3" fmla="*/ 0 h 27432"/>
              <a:gd name="connsiteX4" fmla="*/ 2293315 w 5212080"/>
              <a:gd name="connsiteY4" fmla="*/ 0 h 27432"/>
              <a:gd name="connsiteX5" fmla="*/ 2944825 w 5212080"/>
              <a:gd name="connsiteY5" fmla="*/ 0 h 27432"/>
              <a:gd name="connsiteX6" fmla="*/ 3544214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456328 w 5212080"/>
              <a:gd name="connsiteY10" fmla="*/ 27432 h 27432"/>
              <a:gd name="connsiteX11" fmla="*/ 3856939 w 5212080"/>
              <a:gd name="connsiteY11" fmla="*/ 27432 h 27432"/>
              <a:gd name="connsiteX12" fmla="*/ 3257550 w 5212080"/>
              <a:gd name="connsiteY12" fmla="*/ 27432 h 27432"/>
              <a:gd name="connsiteX13" fmla="*/ 2710282 w 5212080"/>
              <a:gd name="connsiteY13" fmla="*/ 27432 h 27432"/>
              <a:gd name="connsiteX14" fmla="*/ 2110892 w 5212080"/>
              <a:gd name="connsiteY14" fmla="*/ 27432 h 27432"/>
              <a:gd name="connsiteX15" fmla="*/ 1615745 w 5212080"/>
              <a:gd name="connsiteY15" fmla="*/ 27432 h 27432"/>
              <a:gd name="connsiteX16" fmla="*/ 1016356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96474" y="-27007"/>
                  <a:pt x="292400" y="26529"/>
                  <a:pt x="599389" y="0"/>
                </a:cubicBezTo>
                <a:cubicBezTo>
                  <a:pt x="892517" y="-381"/>
                  <a:pt x="919817" y="-23813"/>
                  <a:pt x="1198778" y="0"/>
                </a:cubicBezTo>
                <a:cubicBezTo>
                  <a:pt x="1501801" y="44010"/>
                  <a:pt x="1733115" y="-18100"/>
                  <a:pt x="1954530" y="0"/>
                </a:cubicBezTo>
                <a:cubicBezTo>
                  <a:pt x="2150845" y="11235"/>
                  <a:pt x="2239613" y="-6014"/>
                  <a:pt x="2501798" y="0"/>
                </a:cubicBezTo>
                <a:cubicBezTo>
                  <a:pt x="2758063" y="19983"/>
                  <a:pt x="2850561" y="14043"/>
                  <a:pt x="3049067" y="0"/>
                </a:cubicBezTo>
                <a:cubicBezTo>
                  <a:pt x="3207556" y="-14393"/>
                  <a:pt x="3477530" y="-19753"/>
                  <a:pt x="3700577" y="0"/>
                </a:cubicBezTo>
                <a:cubicBezTo>
                  <a:pt x="3929215" y="7084"/>
                  <a:pt x="4069702" y="-22784"/>
                  <a:pt x="4247845" y="0"/>
                </a:cubicBezTo>
                <a:cubicBezTo>
                  <a:pt x="4443198" y="41703"/>
                  <a:pt x="4663267" y="-1065"/>
                  <a:pt x="5212080" y="0"/>
                </a:cubicBezTo>
                <a:cubicBezTo>
                  <a:pt x="5212814" y="8195"/>
                  <a:pt x="5212075" y="20831"/>
                  <a:pt x="5212080" y="27432"/>
                </a:cubicBezTo>
                <a:cubicBezTo>
                  <a:pt x="4999632" y="35182"/>
                  <a:pt x="4933665" y="30939"/>
                  <a:pt x="4664812" y="27432"/>
                </a:cubicBezTo>
                <a:cubicBezTo>
                  <a:pt x="4396025" y="21575"/>
                  <a:pt x="4377951" y="39956"/>
                  <a:pt x="4117543" y="27432"/>
                </a:cubicBezTo>
                <a:cubicBezTo>
                  <a:pt x="3861056" y="-6090"/>
                  <a:pt x="3784297" y="37016"/>
                  <a:pt x="3466033" y="27432"/>
                </a:cubicBezTo>
                <a:cubicBezTo>
                  <a:pt x="3158876" y="21999"/>
                  <a:pt x="3143400" y="53247"/>
                  <a:pt x="2918765" y="27432"/>
                </a:cubicBezTo>
                <a:cubicBezTo>
                  <a:pt x="2689439" y="-16416"/>
                  <a:pt x="2531374" y="16832"/>
                  <a:pt x="2423617" y="27432"/>
                </a:cubicBezTo>
                <a:cubicBezTo>
                  <a:pt x="2303792" y="-11864"/>
                  <a:pt x="2078859" y="41493"/>
                  <a:pt x="1772107" y="27432"/>
                </a:cubicBezTo>
                <a:cubicBezTo>
                  <a:pt x="1531795" y="-4315"/>
                  <a:pt x="1305394" y="21270"/>
                  <a:pt x="1120597" y="27432"/>
                </a:cubicBezTo>
                <a:cubicBezTo>
                  <a:pt x="908196" y="-10128"/>
                  <a:pt x="346466" y="12797"/>
                  <a:pt x="0" y="27432"/>
                </a:cubicBezTo>
                <a:cubicBezTo>
                  <a:pt x="-1863" y="23160"/>
                  <a:pt x="-1394" y="9117"/>
                  <a:pt x="0" y="0"/>
                </a:cubicBezTo>
                <a:close/>
              </a:path>
              <a:path w="5212080" h="27432" stroke="0" extrusionOk="0">
                <a:moveTo>
                  <a:pt x="0" y="0"/>
                </a:moveTo>
                <a:cubicBezTo>
                  <a:pt x="229720" y="17728"/>
                  <a:pt x="357156" y="16601"/>
                  <a:pt x="547268" y="0"/>
                </a:cubicBezTo>
                <a:cubicBezTo>
                  <a:pt x="720661" y="-22161"/>
                  <a:pt x="937335" y="-38607"/>
                  <a:pt x="1303020" y="0"/>
                </a:cubicBezTo>
                <a:cubicBezTo>
                  <a:pt x="1666909" y="29361"/>
                  <a:pt x="1613761" y="13702"/>
                  <a:pt x="1798168" y="0"/>
                </a:cubicBezTo>
                <a:cubicBezTo>
                  <a:pt x="1974664" y="-10556"/>
                  <a:pt x="2075524" y="-6507"/>
                  <a:pt x="2293315" y="0"/>
                </a:cubicBezTo>
                <a:cubicBezTo>
                  <a:pt x="2524269" y="1327"/>
                  <a:pt x="2752851" y="-6500"/>
                  <a:pt x="2944825" y="0"/>
                </a:cubicBezTo>
                <a:cubicBezTo>
                  <a:pt x="3150173" y="44448"/>
                  <a:pt x="3302355" y="36314"/>
                  <a:pt x="3544214" y="0"/>
                </a:cubicBezTo>
                <a:cubicBezTo>
                  <a:pt x="3766434" y="-15289"/>
                  <a:pt x="4038482" y="22269"/>
                  <a:pt x="4247845" y="0"/>
                </a:cubicBezTo>
                <a:cubicBezTo>
                  <a:pt x="4412536" y="-568"/>
                  <a:pt x="4774768" y="95275"/>
                  <a:pt x="5212080" y="0"/>
                </a:cubicBezTo>
                <a:cubicBezTo>
                  <a:pt x="5212934" y="6861"/>
                  <a:pt x="5210625" y="20290"/>
                  <a:pt x="5212080" y="27432"/>
                </a:cubicBezTo>
                <a:cubicBezTo>
                  <a:pt x="4889320" y="61929"/>
                  <a:pt x="4629135" y="58125"/>
                  <a:pt x="4456328" y="27432"/>
                </a:cubicBezTo>
                <a:cubicBezTo>
                  <a:pt x="4296817" y="-12820"/>
                  <a:pt x="4029504" y="38852"/>
                  <a:pt x="3856939" y="27432"/>
                </a:cubicBezTo>
                <a:cubicBezTo>
                  <a:pt x="3652830" y="2368"/>
                  <a:pt x="3514725" y="-5800"/>
                  <a:pt x="3257550" y="27432"/>
                </a:cubicBezTo>
                <a:cubicBezTo>
                  <a:pt x="3009808" y="40464"/>
                  <a:pt x="2851605" y="32802"/>
                  <a:pt x="2710282" y="27432"/>
                </a:cubicBezTo>
                <a:cubicBezTo>
                  <a:pt x="2550285" y="-2690"/>
                  <a:pt x="2362912" y="50136"/>
                  <a:pt x="2110892" y="27432"/>
                </a:cubicBezTo>
                <a:cubicBezTo>
                  <a:pt x="1871487" y="5556"/>
                  <a:pt x="1825567" y="48260"/>
                  <a:pt x="1615745" y="27432"/>
                </a:cubicBezTo>
                <a:cubicBezTo>
                  <a:pt x="1404625" y="25056"/>
                  <a:pt x="1224002" y="56693"/>
                  <a:pt x="1016356" y="27432"/>
                </a:cubicBezTo>
                <a:cubicBezTo>
                  <a:pt x="840146" y="-29891"/>
                  <a:pt x="354393" y="34807"/>
                  <a:pt x="0" y="27432"/>
                </a:cubicBezTo>
                <a:cubicBezTo>
                  <a:pt x="-950" y="19940"/>
                  <a:pt x="-1338" y="5279"/>
                  <a:pt x="0" y="0"/>
                </a:cubicBezTo>
                <a:close/>
              </a:path>
              <a:path w="5212080" h="27432" fill="none" stroke="0" extrusionOk="0">
                <a:moveTo>
                  <a:pt x="0" y="0"/>
                </a:moveTo>
                <a:cubicBezTo>
                  <a:pt x="153327" y="-47686"/>
                  <a:pt x="305404" y="11447"/>
                  <a:pt x="599389" y="0"/>
                </a:cubicBezTo>
                <a:cubicBezTo>
                  <a:pt x="895186" y="-9887"/>
                  <a:pt x="915628" y="-24497"/>
                  <a:pt x="1198778" y="0"/>
                </a:cubicBezTo>
                <a:cubicBezTo>
                  <a:pt x="1479436" y="16436"/>
                  <a:pt x="1739997" y="23836"/>
                  <a:pt x="1954530" y="0"/>
                </a:cubicBezTo>
                <a:cubicBezTo>
                  <a:pt x="2148745" y="39892"/>
                  <a:pt x="2229461" y="-15416"/>
                  <a:pt x="2501798" y="0"/>
                </a:cubicBezTo>
                <a:cubicBezTo>
                  <a:pt x="2752471" y="19418"/>
                  <a:pt x="2830752" y="26869"/>
                  <a:pt x="3049067" y="0"/>
                </a:cubicBezTo>
                <a:cubicBezTo>
                  <a:pt x="3279293" y="-14744"/>
                  <a:pt x="3462053" y="-18627"/>
                  <a:pt x="3700577" y="0"/>
                </a:cubicBezTo>
                <a:cubicBezTo>
                  <a:pt x="3915072" y="30719"/>
                  <a:pt x="4036026" y="-5275"/>
                  <a:pt x="4247845" y="0"/>
                </a:cubicBezTo>
                <a:cubicBezTo>
                  <a:pt x="4502648" y="48766"/>
                  <a:pt x="4790306" y="-4755"/>
                  <a:pt x="5212080" y="0"/>
                </a:cubicBezTo>
                <a:cubicBezTo>
                  <a:pt x="5213105" y="8856"/>
                  <a:pt x="5210361" y="21150"/>
                  <a:pt x="5212080" y="27432"/>
                </a:cubicBezTo>
                <a:cubicBezTo>
                  <a:pt x="4996137" y="35599"/>
                  <a:pt x="4928148" y="45023"/>
                  <a:pt x="4664812" y="27432"/>
                </a:cubicBezTo>
                <a:cubicBezTo>
                  <a:pt x="4397951" y="14322"/>
                  <a:pt x="4373546" y="48128"/>
                  <a:pt x="4117543" y="27432"/>
                </a:cubicBezTo>
                <a:cubicBezTo>
                  <a:pt x="3857009" y="-2743"/>
                  <a:pt x="3755441" y="23918"/>
                  <a:pt x="3466033" y="27432"/>
                </a:cubicBezTo>
                <a:cubicBezTo>
                  <a:pt x="3161482" y="21872"/>
                  <a:pt x="3134629" y="50980"/>
                  <a:pt x="2918765" y="27432"/>
                </a:cubicBezTo>
                <a:cubicBezTo>
                  <a:pt x="2696535" y="-3872"/>
                  <a:pt x="2538830" y="-4112"/>
                  <a:pt x="2423617" y="27432"/>
                </a:cubicBezTo>
                <a:cubicBezTo>
                  <a:pt x="2293007" y="50120"/>
                  <a:pt x="2078028" y="8275"/>
                  <a:pt x="1772107" y="27432"/>
                </a:cubicBezTo>
                <a:cubicBezTo>
                  <a:pt x="1526682" y="45050"/>
                  <a:pt x="1323857" y="16313"/>
                  <a:pt x="1120597" y="27432"/>
                </a:cubicBezTo>
                <a:cubicBezTo>
                  <a:pt x="936514" y="147399"/>
                  <a:pt x="504592" y="-48589"/>
                  <a:pt x="0" y="27432"/>
                </a:cubicBezTo>
                <a:cubicBezTo>
                  <a:pt x="-1240" y="20554"/>
                  <a:pt x="-2351" y="807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5212080"/>
                      <a:gd name="connsiteY0" fmla="*/ 0 h 27432"/>
                      <a:gd name="connsiteX1" fmla="*/ 599389 w 5212080"/>
                      <a:gd name="connsiteY1" fmla="*/ 0 h 27432"/>
                      <a:gd name="connsiteX2" fmla="*/ 1198778 w 5212080"/>
                      <a:gd name="connsiteY2" fmla="*/ 0 h 27432"/>
                      <a:gd name="connsiteX3" fmla="*/ 1954530 w 5212080"/>
                      <a:gd name="connsiteY3" fmla="*/ 0 h 27432"/>
                      <a:gd name="connsiteX4" fmla="*/ 2501798 w 5212080"/>
                      <a:gd name="connsiteY4" fmla="*/ 0 h 27432"/>
                      <a:gd name="connsiteX5" fmla="*/ 3049067 w 5212080"/>
                      <a:gd name="connsiteY5" fmla="*/ 0 h 27432"/>
                      <a:gd name="connsiteX6" fmla="*/ 3700577 w 5212080"/>
                      <a:gd name="connsiteY6" fmla="*/ 0 h 27432"/>
                      <a:gd name="connsiteX7" fmla="*/ 4247845 w 5212080"/>
                      <a:gd name="connsiteY7" fmla="*/ 0 h 27432"/>
                      <a:gd name="connsiteX8" fmla="*/ 5212080 w 5212080"/>
                      <a:gd name="connsiteY8" fmla="*/ 0 h 27432"/>
                      <a:gd name="connsiteX9" fmla="*/ 5212080 w 5212080"/>
                      <a:gd name="connsiteY9" fmla="*/ 27432 h 27432"/>
                      <a:gd name="connsiteX10" fmla="*/ 4664812 w 5212080"/>
                      <a:gd name="connsiteY10" fmla="*/ 27432 h 27432"/>
                      <a:gd name="connsiteX11" fmla="*/ 4117543 w 5212080"/>
                      <a:gd name="connsiteY11" fmla="*/ 27432 h 27432"/>
                      <a:gd name="connsiteX12" fmla="*/ 3466033 w 5212080"/>
                      <a:gd name="connsiteY12" fmla="*/ 27432 h 27432"/>
                      <a:gd name="connsiteX13" fmla="*/ 2918765 w 5212080"/>
                      <a:gd name="connsiteY13" fmla="*/ 27432 h 27432"/>
                      <a:gd name="connsiteX14" fmla="*/ 2423617 w 5212080"/>
                      <a:gd name="connsiteY14" fmla="*/ 27432 h 27432"/>
                      <a:gd name="connsiteX15" fmla="*/ 1772107 w 5212080"/>
                      <a:gd name="connsiteY15" fmla="*/ 27432 h 27432"/>
                      <a:gd name="connsiteX16" fmla="*/ 1120597 w 5212080"/>
                      <a:gd name="connsiteY16" fmla="*/ 27432 h 27432"/>
                      <a:gd name="connsiteX17" fmla="*/ 0 w 5212080"/>
                      <a:gd name="connsiteY17" fmla="*/ 27432 h 27432"/>
                      <a:gd name="connsiteX18" fmla="*/ 0 w 5212080"/>
                      <a:gd name="connsiteY18"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212080" h="27432" fill="none" extrusionOk="0">
                        <a:moveTo>
                          <a:pt x="0" y="0"/>
                        </a:moveTo>
                        <a:cubicBezTo>
                          <a:pt x="128838" y="-11329"/>
                          <a:pt x="306779" y="5198"/>
                          <a:pt x="599389" y="0"/>
                        </a:cubicBezTo>
                        <a:cubicBezTo>
                          <a:pt x="891999" y="-5198"/>
                          <a:pt x="916635" y="-24425"/>
                          <a:pt x="1198778" y="0"/>
                        </a:cubicBezTo>
                        <a:cubicBezTo>
                          <a:pt x="1480921" y="24425"/>
                          <a:pt x="1761605" y="-17440"/>
                          <a:pt x="1954530" y="0"/>
                        </a:cubicBezTo>
                        <a:cubicBezTo>
                          <a:pt x="2147455" y="17440"/>
                          <a:pt x="2239112" y="-16223"/>
                          <a:pt x="2501798" y="0"/>
                        </a:cubicBezTo>
                        <a:cubicBezTo>
                          <a:pt x="2764484" y="16223"/>
                          <a:pt x="2838074" y="12987"/>
                          <a:pt x="3049067" y="0"/>
                        </a:cubicBezTo>
                        <a:cubicBezTo>
                          <a:pt x="3260060" y="-12987"/>
                          <a:pt x="3470388" y="-15138"/>
                          <a:pt x="3700577" y="0"/>
                        </a:cubicBezTo>
                        <a:cubicBezTo>
                          <a:pt x="3930766" y="15138"/>
                          <a:pt x="4052672" y="-14938"/>
                          <a:pt x="4247845" y="0"/>
                        </a:cubicBezTo>
                        <a:cubicBezTo>
                          <a:pt x="4443018" y="14938"/>
                          <a:pt x="4730158" y="-1623"/>
                          <a:pt x="5212080" y="0"/>
                        </a:cubicBezTo>
                        <a:cubicBezTo>
                          <a:pt x="5212790" y="9050"/>
                          <a:pt x="5211442" y="21151"/>
                          <a:pt x="5212080" y="27432"/>
                        </a:cubicBezTo>
                        <a:cubicBezTo>
                          <a:pt x="4991075" y="27722"/>
                          <a:pt x="4932008" y="37429"/>
                          <a:pt x="4664812" y="27432"/>
                        </a:cubicBezTo>
                        <a:cubicBezTo>
                          <a:pt x="4397616" y="17435"/>
                          <a:pt x="4374940" y="47585"/>
                          <a:pt x="4117543" y="27432"/>
                        </a:cubicBezTo>
                        <a:cubicBezTo>
                          <a:pt x="3860146" y="7279"/>
                          <a:pt x="3773367" y="36569"/>
                          <a:pt x="3466033" y="27432"/>
                        </a:cubicBezTo>
                        <a:cubicBezTo>
                          <a:pt x="3158699" y="18296"/>
                          <a:pt x="3137854" y="54523"/>
                          <a:pt x="2918765" y="27432"/>
                        </a:cubicBezTo>
                        <a:cubicBezTo>
                          <a:pt x="2699676" y="341"/>
                          <a:pt x="2536311" y="13149"/>
                          <a:pt x="2423617" y="27432"/>
                        </a:cubicBezTo>
                        <a:cubicBezTo>
                          <a:pt x="2310923" y="41715"/>
                          <a:pt x="2021228" y="23141"/>
                          <a:pt x="1772107" y="27432"/>
                        </a:cubicBezTo>
                        <a:cubicBezTo>
                          <a:pt x="1522986" y="31724"/>
                          <a:pt x="1317107" y="20364"/>
                          <a:pt x="1120597" y="27432"/>
                        </a:cubicBezTo>
                        <a:cubicBezTo>
                          <a:pt x="924087" y="34501"/>
                          <a:pt x="454536" y="8495"/>
                          <a:pt x="0" y="27432"/>
                        </a:cubicBezTo>
                        <a:cubicBezTo>
                          <a:pt x="-1228" y="21145"/>
                          <a:pt x="-815" y="8816"/>
                          <a:pt x="0" y="0"/>
                        </a:cubicBezTo>
                        <a:close/>
                      </a:path>
                      <a:path w="5212080" h="27432" stroke="0" extrusionOk="0">
                        <a:moveTo>
                          <a:pt x="0" y="0"/>
                        </a:moveTo>
                        <a:cubicBezTo>
                          <a:pt x="233695" y="-764"/>
                          <a:pt x="364103" y="24957"/>
                          <a:pt x="547268" y="0"/>
                        </a:cubicBezTo>
                        <a:cubicBezTo>
                          <a:pt x="730433" y="-24957"/>
                          <a:pt x="937737" y="-21107"/>
                          <a:pt x="1303020" y="0"/>
                        </a:cubicBezTo>
                        <a:cubicBezTo>
                          <a:pt x="1668303" y="21107"/>
                          <a:pt x="1620404" y="13071"/>
                          <a:pt x="1798168" y="0"/>
                        </a:cubicBezTo>
                        <a:cubicBezTo>
                          <a:pt x="1975932" y="-13071"/>
                          <a:pt x="2090998" y="4232"/>
                          <a:pt x="2293315" y="0"/>
                        </a:cubicBezTo>
                        <a:cubicBezTo>
                          <a:pt x="2495632" y="-4232"/>
                          <a:pt x="2738710" y="-17332"/>
                          <a:pt x="2944825" y="0"/>
                        </a:cubicBezTo>
                        <a:cubicBezTo>
                          <a:pt x="3150940" y="17332"/>
                          <a:pt x="3308101" y="26665"/>
                          <a:pt x="3544214" y="0"/>
                        </a:cubicBezTo>
                        <a:cubicBezTo>
                          <a:pt x="3780327" y="-26665"/>
                          <a:pt x="4028425" y="-24303"/>
                          <a:pt x="4247845" y="0"/>
                        </a:cubicBezTo>
                        <a:cubicBezTo>
                          <a:pt x="4467265" y="24303"/>
                          <a:pt x="4779418" y="33057"/>
                          <a:pt x="5212080" y="0"/>
                        </a:cubicBezTo>
                        <a:cubicBezTo>
                          <a:pt x="5212137" y="6776"/>
                          <a:pt x="5210915" y="20935"/>
                          <a:pt x="5212080" y="27432"/>
                        </a:cubicBezTo>
                        <a:cubicBezTo>
                          <a:pt x="4921467" y="60248"/>
                          <a:pt x="4631077" y="62273"/>
                          <a:pt x="4456328" y="27432"/>
                        </a:cubicBezTo>
                        <a:cubicBezTo>
                          <a:pt x="4281579" y="-7409"/>
                          <a:pt x="4048724" y="47667"/>
                          <a:pt x="3856939" y="27432"/>
                        </a:cubicBezTo>
                        <a:cubicBezTo>
                          <a:pt x="3665154" y="7197"/>
                          <a:pt x="3498754" y="15866"/>
                          <a:pt x="3257550" y="27432"/>
                        </a:cubicBezTo>
                        <a:cubicBezTo>
                          <a:pt x="3016346" y="38998"/>
                          <a:pt x="2854089" y="39360"/>
                          <a:pt x="2710282" y="27432"/>
                        </a:cubicBezTo>
                        <a:cubicBezTo>
                          <a:pt x="2566475" y="15504"/>
                          <a:pt x="2336282" y="56792"/>
                          <a:pt x="2110892" y="27432"/>
                        </a:cubicBezTo>
                        <a:cubicBezTo>
                          <a:pt x="1885502" y="-1928"/>
                          <a:pt x="1825148" y="42061"/>
                          <a:pt x="1615745" y="27432"/>
                        </a:cubicBezTo>
                        <a:cubicBezTo>
                          <a:pt x="1406342" y="12803"/>
                          <a:pt x="1193655" y="44031"/>
                          <a:pt x="1016356" y="27432"/>
                        </a:cubicBezTo>
                        <a:cubicBezTo>
                          <a:pt x="839057" y="10833"/>
                          <a:pt x="292902" y="7819"/>
                          <a:pt x="0" y="27432"/>
                        </a:cubicBezTo>
                        <a:cubicBezTo>
                          <a:pt x="-234" y="21031"/>
                          <a:pt x="-921" y="6323"/>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4023C627-0A99-571F-C9D7-8098AD849F67}"/>
              </a:ext>
            </a:extLst>
          </p:cNvPr>
          <p:cNvPicPr>
            <a:picLocks noChangeAspect="1"/>
          </p:cNvPicPr>
          <p:nvPr/>
        </p:nvPicPr>
        <p:blipFill rotWithShape="1">
          <a:blip r:embed="rId3"/>
          <a:srcRect l="15745"/>
          <a:stretch/>
        </p:blipFill>
        <p:spPr>
          <a:xfrm>
            <a:off x="7967553" y="10"/>
            <a:ext cx="10318162" cy="10286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5" name="TextBox 12">
            <a:extLst>
              <a:ext uri="{FF2B5EF4-FFF2-40B4-BE49-F238E27FC236}">
                <a16:creationId xmlns:a16="http://schemas.microsoft.com/office/drawing/2014/main" id="{EA861A2D-B2E8-18F7-3B56-731917CB99A8}"/>
              </a:ext>
            </a:extLst>
          </p:cNvPr>
          <p:cNvSpPr txBox="1"/>
          <p:nvPr/>
        </p:nvSpPr>
        <p:spPr>
          <a:xfrm>
            <a:off x="960120" y="4686300"/>
            <a:ext cx="10744200" cy="1107996"/>
          </a:xfrm>
          <a:prstGeom prst="rect">
            <a:avLst/>
          </a:prstGeom>
        </p:spPr>
        <p:txBody>
          <a:bodyPr wrap="square" lIns="0" tIns="0" rIns="0" bIns="0" rtlCol="0" anchor="t">
            <a:sp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7200" b="0" i="0" u="none" strike="noStrike" kern="1200" cap="none" spc="0" normalizeH="0" baseline="0" noProof="0" dirty="0" err="1">
                <a:ln>
                  <a:noFill/>
                </a:ln>
                <a:solidFill>
                  <a:srgbClr val="493423"/>
                </a:solidFill>
                <a:effectLst/>
                <a:uLnTx/>
                <a:uFillTx/>
                <a:latin typeface="#9Slide05 Brannboll Ny" panose="02000000000000000000" pitchFamily="2" charset="0"/>
                <a:ea typeface="+mn-ea"/>
                <a:cs typeface="+mn-cs"/>
              </a:rPr>
              <a:t>Chủ</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đề</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của</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bài</a:t>
            </a:r>
            <a:r>
              <a:rPr kumimoji="0" lang="en-US" sz="7200" b="0" i="0" u="none" strike="noStrike" kern="1200" cap="none" spc="0" normalizeH="0" noProof="0" dirty="0">
                <a:ln>
                  <a:noFill/>
                </a:ln>
                <a:solidFill>
                  <a:srgbClr val="493423"/>
                </a:solidFill>
                <a:effectLst/>
                <a:uLnTx/>
                <a:uFillTx/>
                <a:latin typeface="#9Slide05 Brannboll Ny" panose="02000000000000000000" pitchFamily="2" charset="0"/>
                <a:ea typeface="+mn-ea"/>
                <a:cs typeface="+mn-cs"/>
              </a:rPr>
              <a:t> </a:t>
            </a:r>
            <a:r>
              <a:rPr kumimoji="0" lang="en-US" sz="7200" b="0" i="0" u="none" strike="noStrike" kern="1200" cap="none" spc="0" normalizeH="0" noProof="0" dirty="0" err="1">
                <a:ln>
                  <a:noFill/>
                </a:ln>
                <a:solidFill>
                  <a:srgbClr val="493423"/>
                </a:solidFill>
                <a:effectLst/>
                <a:uLnTx/>
                <a:uFillTx/>
                <a:latin typeface="#9Slide05 Brannboll Ny" panose="02000000000000000000" pitchFamily="2" charset="0"/>
                <a:ea typeface="+mn-ea"/>
                <a:cs typeface="+mn-cs"/>
              </a:rPr>
              <a:t>thơ</a:t>
            </a:r>
            <a:endParaRPr kumimoji="0" lang="en-US" sz="7200" b="0" i="0" u="none" strike="noStrike" kern="1200" cap="none" spc="0" normalizeH="0" baseline="0" noProof="0" dirty="0">
              <a:ln>
                <a:noFill/>
              </a:ln>
              <a:solidFill>
                <a:srgbClr val="493423"/>
              </a:solidFill>
              <a:effectLst/>
              <a:uLnTx/>
              <a:uFillTx/>
              <a:latin typeface="#9Slide05 Brannboll Ny" panose="02000000000000000000" pitchFamily="2" charset="0"/>
              <a:ea typeface="+mn-ea"/>
              <a:cs typeface="+mn-cs"/>
            </a:endParaRPr>
          </a:p>
        </p:txBody>
      </p:sp>
      <p:sp>
        <p:nvSpPr>
          <p:cNvPr id="6" name="TextBox 12">
            <a:extLst>
              <a:ext uri="{FF2B5EF4-FFF2-40B4-BE49-F238E27FC236}">
                <a16:creationId xmlns:a16="http://schemas.microsoft.com/office/drawing/2014/main" id="{7A64A172-3925-4A9C-FC42-26E4E6391012}"/>
              </a:ext>
            </a:extLst>
          </p:cNvPr>
          <p:cNvSpPr txBox="1"/>
          <p:nvPr/>
        </p:nvSpPr>
        <p:spPr>
          <a:xfrm>
            <a:off x="970511" y="2247900"/>
            <a:ext cx="1992976" cy="1139073"/>
          </a:xfrm>
          <a:custGeom>
            <a:avLst/>
            <a:gdLst>
              <a:gd name="connsiteX0" fmla="*/ 0 w 1992976"/>
              <a:gd name="connsiteY0" fmla="*/ 0 h 1139073"/>
              <a:gd name="connsiteX1" fmla="*/ 1992976 w 1992976"/>
              <a:gd name="connsiteY1" fmla="*/ 0 h 1139073"/>
              <a:gd name="connsiteX2" fmla="*/ 1992976 w 1992976"/>
              <a:gd name="connsiteY2" fmla="*/ 1139073 h 1139073"/>
              <a:gd name="connsiteX3" fmla="*/ 0 w 1992976"/>
              <a:gd name="connsiteY3" fmla="*/ 1139073 h 1139073"/>
              <a:gd name="connsiteX4" fmla="*/ 0 w 1992976"/>
              <a:gd name="connsiteY4" fmla="*/ 0 h 1139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92976" h="1139073" fill="none" extrusionOk="0">
                <a:moveTo>
                  <a:pt x="0" y="0"/>
                </a:moveTo>
                <a:cubicBezTo>
                  <a:pt x="484351" y="5241"/>
                  <a:pt x="1639761" y="-74092"/>
                  <a:pt x="1992976" y="0"/>
                </a:cubicBezTo>
                <a:cubicBezTo>
                  <a:pt x="2059226" y="409926"/>
                  <a:pt x="2009721" y="806928"/>
                  <a:pt x="1992976" y="1139073"/>
                </a:cubicBezTo>
                <a:cubicBezTo>
                  <a:pt x="1608667" y="993567"/>
                  <a:pt x="763058" y="1118959"/>
                  <a:pt x="0" y="1139073"/>
                </a:cubicBezTo>
                <a:cubicBezTo>
                  <a:pt x="-5104" y="769592"/>
                  <a:pt x="99960" y="151997"/>
                  <a:pt x="0" y="0"/>
                </a:cubicBezTo>
                <a:close/>
              </a:path>
              <a:path w="1992976" h="1139073" stroke="0" extrusionOk="0">
                <a:moveTo>
                  <a:pt x="0" y="0"/>
                </a:moveTo>
                <a:cubicBezTo>
                  <a:pt x="629449" y="122814"/>
                  <a:pt x="1088277" y="120343"/>
                  <a:pt x="1992976" y="0"/>
                </a:cubicBezTo>
                <a:cubicBezTo>
                  <a:pt x="2066763" y="262510"/>
                  <a:pt x="1962139" y="920356"/>
                  <a:pt x="1992976" y="1139073"/>
                </a:cubicBezTo>
                <a:cubicBezTo>
                  <a:pt x="1568929" y="1242281"/>
                  <a:pt x="373626" y="1253229"/>
                  <a:pt x="0" y="1139073"/>
                </a:cubicBezTo>
                <a:cubicBezTo>
                  <a:pt x="-66301" y="570218"/>
                  <a:pt x="-36039" y="408219"/>
                  <a:pt x="0" y="0"/>
                </a:cubicBezTo>
                <a:close/>
              </a:path>
            </a:pathLst>
          </a:custGeom>
          <a:ln>
            <a:solidFill>
              <a:srgbClr val="C0504D"/>
            </a:solidFill>
            <a:extLst>
              <a:ext uri="{C807C97D-BFC1-408E-A445-0C87EB9F89A2}">
                <ask:lineSketchStyleProps xmlns:ask="http://schemas.microsoft.com/office/drawing/2018/sketchyshapes" sd="2247162806">
                  <a:prstGeom prst="rect">
                    <a:avLst/>
                  </a:prstGeom>
                  <ask:type>
                    <ask:lineSketchCurved/>
                  </ask:type>
                </ask:lineSketchStyleProps>
              </a:ext>
            </a:extLst>
          </a:ln>
        </p:spPr>
        <p:txBody>
          <a:bodyPr wrap="square" lIns="0" tIns="0" rIns="0" bIns="0" rtlCol="0" anchor="t">
            <a:spAutoFit/>
          </a:bodyPr>
          <a:lstStyle/>
          <a:p>
            <a:pPr algn="ctr">
              <a:spcBef>
                <a:spcPct val="0"/>
              </a:spcBef>
            </a:pPr>
            <a:r>
              <a:rPr lang="en-US" sz="7200" dirty="0">
                <a:solidFill>
                  <a:srgbClr val="493423"/>
                </a:solidFill>
                <a:latin typeface="#9Slide05 Brannboll Ny" panose="02000000000000000000" pitchFamily="2" charset="0"/>
              </a:rPr>
              <a:t>4.</a:t>
            </a:r>
          </a:p>
        </p:txBody>
      </p:sp>
    </p:spTree>
    <p:extLst>
      <p:ext uri="{BB962C8B-B14F-4D97-AF65-F5344CB8AC3E}">
        <p14:creationId xmlns:p14="http://schemas.microsoft.com/office/powerpoint/2010/main" val="1337052914"/>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A6D954-9068-6A36-5787-5B09B331E514}"/>
              </a:ext>
            </a:extLst>
          </p:cNvPr>
          <p:cNvPicPr>
            <a:picLocks noChangeAspect="1"/>
          </p:cNvPicPr>
          <p:nvPr/>
        </p:nvPicPr>
        <p:blipFill rotWithShape="1">
          <a:blip r:embed="rId3"/>
          <a:srcRect l="3855" r="18572" b="1"/>
          <a:stretch/>
        </p:blipFill>
        <p:spPr>
          <a:xfrm>
            <a:off x="3" y="2380"/>
            <a:ext cx="9143998" cy="10284620"/>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p:spPr>
      </p:pic>
      <p:sp>
        <p:nvSpPr>
          <p:cNvPr id="5" name="Rectangle 4"/>
          <p:cNvSpPr/>
          <p:nvPr/>
        </p:nvSpPr>
        <p:spPr>
          <a:xfrm>
            <a:off x="9677400" y="419100"/>
            <a:ext cx="7937494" cy="1524000"/>
          </a:xfrm>
          <a:prstGeom prst="rect">
            <a:avLst/>
          </a:prstGeom>
        </p:spPr>
        <p:txBody>
          <a:bodyPr vert="horz" lIns="91440" tIns="45720" rIns="91440" bIns="45720" rtlCol="0">
            <a:noAutofit/>
          </a:bodyPr>
          <a:lstStyle/>
          <a:p>
            <a:pPr algn="just">
              <a:lnSpc>
                <a:spcPct val="90000"/>
              </a:lnSpc>
              <a:spcAft>
                <a:spcPts val="600"/>
              </a:spcAft>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Khát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vọng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mãnh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liệt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lứa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đôi</a:t>
            </a:r>
            <a:endParaRPr lang="en-US" sz="4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B487A57E-888E-E5DA-0070-0E3460725691}"/>
              </a:ext>
            </a:extLst>
          </p:cNvPr>
          <p:cNvSpPr/>
          <p:nvPr/>
        </p:nvSpPr>
        <p:spPr>
          <a:xfrm>
            <a:off x="9677400" y="3924300"/>
            <a:ext cx="7937494" cy="5629273"/>
          </a:xfrm>
          <a:prstGeom prst="rect">
            <a:avLst/>
          </a:prstGeom>
        </p:spPr>
        <p:txBody>
          <a:bodyPr vert="horz" lIns="91440" tIns="45720" rIns="91440" bIns="45720" rtlCol="0">
            <a:noAutofit/>
          </a:bodyPr>
          <a:lstStyle/>
          <a:p>
            <a:pPr algn="just">
              <a:lnSpc>
                <a:spcPct val="90000"/>
              </a:lnSpc>
              <a:spcAft>
                <a:spcPts val="600"/>
              </a:spcAft>
            </a:pPr>
            <a:r>
              <a:rPr lang="en-US" sz="4400" dirty="0">
                <a:latin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cs typeface="Times New Roman" panose="02020603050405020304" pitchFamily="18" charset="0"/>
              </a:rPr>
              <a:t>Đây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một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chủ</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có</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phần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biệt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với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chủ</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bài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Đường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luật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giả</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trước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đây</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thường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chỉ</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cập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đến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vấn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đề</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lớn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mang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tính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quốc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gia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dân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tộc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đại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diện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cho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tầng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lớp</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khác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nhau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trong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xã</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hội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ít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quan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tâm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đến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cảm</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riêng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tư</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con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thường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nhất</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là</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người</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phụ</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nữ</a:t>
            </a:r>
            <a:r>
              <a:rPr lang="en-US" sz="4400" dirty="0">
                <a:latin typeface="Times New Roman" panose="02020603050405020304" pitchFamily="18" charset="0"/>
                <a:cs typeface="Times New Roman" panose="02020603050405020304" pitchFamily="18" charset="0"/>
              </a:rPr>
              <a:t>).</a:t>
            </a:r>
          </a:p>
        </p:txBody>
      </p:sp>
      <p:sp>
        <p:nvSpPr>
          <p:cNvPr id="6" name="Rectangle 5">
            <a:extLst>
              <a:ext uri="{FF2B5EF4-FFF2-40B4-BE49-F238E27FC236}">
                <a16:creationId xmlns:a16="http://schemas.microsoft.com/office/drawing/2014/main" id="{9382CD9B-61D4-BEE3-9388-268246A73A91}"/>
              </a:ext>
            </a:extLst>
          </p:cNvPr>
          <p:cNvSpPr/>
          <p:nvPr/>
        </p:nvSpPr>
        <p:spPr>
          <a:xfrm>
            <a:off x="9677400" y="1977736"/>
            <a:ext cx="7937494" cy="1392382"/>
          </a:xfrm>
          <a:prstGeom prst="rect">
            <a:avLst/>
          </a:prstGeom>
        </p:spPr>
        <p:txBody>
          <a:bodyPr vert="horz" lIns="91440" tIns="45720" rIns="91440" bIns="45720" rtlCol="0">
            <a:noAutofit/>
          </a:bodyPr>
          <a:lstStyle/>
          <a:p>
            <a:pPr algn="just">
              <a:lnSpc>
                <a:spcPct val="90000"/>
              </a:lnSpc>
              <a:spcAft>
                <a:spcPts val="600"/>
              </a:spcAft>
            </a:pP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Phê</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phán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sự</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bạc</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bẽo</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tình</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đời</a:t>
            </a:r>
            <a:r>
              <a:rPr lang="en-US" sz="4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2065383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BA86D9-593B-3CE1-8EA7-879020FE7F24}"/>
              </a:ext>
            </a:extLst>
          </p:cNvPr>
          <p:cNvPicPr>
            <a:picLocks noChangeAspect="1"/>
          </p:cNvPicPr>
          <p:nvPr/>
        </p:nvPicPr>
        <p:blipFill rotWithShape="1">
          <a:blip r:embed="rId3"/>
          <a:srcRect t="45652"/>
          <a:stretch/>
        </p:blipFill>
        <p:spPr>
          <a:xfrm>
            <a:off x="20" y="10"/>
            <a:ext cx="18287980" cy="556590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5" name="TextBox 4">
            <a:extLst>
              <a:ext uri="{FF2B5EF4-FFF2-40B4-BE49-F238E27FC236}">
                <a16:creationId xmlns:a16="http://schemas.microsoft.com/office/drawing/2014/main" id="{540B6106-257C-33F9-5ACF-E90D5A4977BC}"/>
              </a:ext>
            </a:extLst>
          </p:cNvPr>
          <p:cNvSpPr txBox="1"/>
          <p:nvPr/>
        </p:nvSpPr>
        <p:spPr>
          <a:xfrm>
            <a:off x="4583875" y="5829300"/>
            <a:ext cx="9120249" cy="2954655"/>
          </a:xfrm>
          <a:prstGeom prst="rect">
            <a:avLst/>
          </a:prstGeom>
        </p:spPr>
        <p:txBody>
          <a:bodyPr wrap="square" lIns="0" tIns="0" rIns="0" bIns="0" rtlCol="0" anchor="t">
            <a:spAutoFit/>
          </a:bodyPr>
          <a:lstStyle/>
          <a:p>
            <a:pPr marL="0" lvl="0" indent="0" algn="ctr"/>
            <a:r>
              <a:rPr lang="en-US" sz="9600" spc="-232" dirty="0">
                <a:solidFill>
                  <a:srgbClr val="60311B"/>
                </a:solidFill>
                <a:latin typeface="#9Slide05 SVNReklame Script" panose="03060502040607080D05" pitchFamily="66" charset="0"/>
              </a:rPr>
              <a:t>III.</a:t>
            </a:r>
          </a:p>
          <a:p>
            <a:pPr marL="0" lvl="0" indent="0" algn="ctr"/>
            <a:r>
              <a:rPr lang="en-US" sz="9600" spc="-232" dirty="0" err="1">
                <a:solidFill>
                  <a:srgbClr val="60311B"/>
                </a:solidFill>
                <a:latin typeface="#9Slide05 SVNReklame Script" panose="03060502040607080D05" pitchFamily="66" charset="0"/>
              </a:rPr>
              <a:t>Tổng</a:t>
            </a:r>
            <a:r>
              <a:rPr lang="en-US" sz="9600" spc="-232" dirty="0">
                <a:solidFill>
                  <a:srgbClr val="60311B"/>
                </a:solidFill>
                <a:latin typeface="#9Slide05 SVNReklame Script" panose="03060502040607080D05" pitchFamily="66" charset="0"/>
              </a:rPr>
              <a:t> </a:t>
            </a:r>
            <a:r>
              <a:rPr lang="en-US" sz="9600" spc="-232" dirty="0" err="1">
                <a:solidFill>
                  <a:srgbClr val="60311B"/>
                </a:solidFill>
                <a:latin typeface="#9Slide05 SVNReklame Script" panose="03060502040607080D05" pitchFamily="66" charset="0"/>
              </a:rPr>
              <a:t>kết</a:t>
            </a:r>
            <a:endParaRPr lang="en-US" sz="9600" spc="-232" dirty="0">
              <a:solidFill>
                <a:srgbClr val="60311B"/>
              </a:solidFill>
              <a:latin typeface="#9Slide05 SVNReklame Script" panose="03060502040607080D05" pitchFamily="66" charset="0"/>
            </a:endParaRPr>
          </a:p>
        </p:txBody>
      </p:sp>
    </p:spTree>
    <p:extLst>
      <p:ext uri="{BB962C8B-B14F-4D97-AF65-F5344CB8AC3E}">
        <p14:creationId xmlns:p14="http://schemas.microsoft.com/office/powerpoint/2010/main" val="1707107533"/>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028700"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solidFill>
            <a:srgbClr val="F9F6F2"/>
          </a:solidFill>
        </p:spPr>
        <p:txBody>
          <a:bodyPr/>
          <a:lstStyle/>
          <a:p>
            <a:endParaRPr lang="en-US"/>
          </a:p>
        </p:txBody>
      </p:sp>
      <p:sp>
        <p:nvSpPr>
          <p:cNvPr id="4" name="Freeform 4"/>
          <p:cNvSpPr/>
          <p:nvPr/>
        </p:nvSpPr>
        <p:spPr>
          <a:xfrm>
            <a:off x="6514657" y="3548233"/>
            <a:ext cx="5255858" cy="5071903"/>
          </a:xfrm>
          <a:custGeom>
            <a:avLst/>
            <a:gdLst/>
            <a:ahLst/>
            <a:cxnLst/>
            <a:rect l="l" t="t" r="r" b="b"/>
            <a:pathLst>
              <a:path w="5255858" h="5071903">
                <a:moveTo>
                  <a:pt x="0" y="0"/>
                </a:moveTo>
                <a:lnTo>
                  <a:pt x="5255857" y="0"/>
                </a:lnTo>
                <a:lnTo>
                  <a:pt x="5255857" y="5071902"/>
                </a:lnTo>
                <a:lnTo>
                  <a:pt x="0" y="5071902"/>
                </a:lnTo>
                <a:lnTo>
                  <a:pt x="0" y="0"/>
                </a:lnTo>
                <a:close/>
              </a:path>
            </a:pathLst>
          </a:custGeom>
          <a:solidFill>
            <a:srgbClr val="F9F6F2"/>
          </a:solidFill>
        </p:spPr>
        <p:txBody>
          <a:bodyPr/>
          <a:lstStyle/>
          <a:p>
            <a:endParaRPr lang="en-US"/>
          </a:p>
        </p:txBody>
      </p:sp>
      <p:sp>
        <p:nvSpPr>
          <p:cNvPr id="5" name="Freeform 5"/>
          <p:cNvSpPr/>
          <p:nvPr/>
        </p:nvSpPr>
        <p:spPr>
          <a:xfrm>
            <a:off x="12003442"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solidFill>
            <a:srgbClr val="F9F6F2"/>
          </a:solidFill>
        </p:spPr>
        <p:txBody>
          <a:bodyPr/>
          <a:lstStyle/>
          <a:p>
            <a:endParaRPr lang="en-US"/>
          </a:p>
        </p:txBody>
      </p:sp>
      <p:sp>
        <p:nvSpPr>
          <p:cNvPr id="8" name="TextBox 8"/>
          <p:cNvSpPr txBox="1"/>
          <p:nvPr/>
        </p:nvSpPr>
        <p:spPr>
          <a:xfrm>
            <a:off x="2539270" y="1847840"/>
            <a:ext cx="13209460" cy="1087092"/>
          </a:xfrm>
          <a:prstGeom prst="rect">
            <a:avLst/>
          </a:prstGeom>
        </p:spPr>
        <p:txBody>
          <a:bodyPr lIns="0" tIns="0" rIns="0" bIns="0" rtlCol="0" anchor="t">
            <a:spAutoFit/>
          </a:bodyPr>
          <a:lstStyle/>
          <a:p>
            <a:pPr marL="0" lvl="0" indent="0" algn="ctr">
              <a:lnSpc>
                <a:spcPts val="8330"/>
              </a:lnSpc>
              <a:spcBef>
                <a:spcPct val="0"/>
              </a:spcBef>
            </a:pPr>
            <a:r>
              <a:rPr lang="en-US" sz="8500" spc="-263" dirty="0">
                <a:solidFill>
                  <a:srgbClr val="60311B"/>
                </a:solidFill>
                <a:latin typeface="#9Slide06 Thillends" pitchFamily="2" charset="0"/>
              </a:rPr>
              <a:t>1. </a:t>
            </a:r>
            <a:r>
              <a:rPr lang="en-US" sz="8500" spc="-263" dirty="0" err="1">
                <a:solidFill>
                  <a:srgbClr val="60311B"/>
                </a:solidFill>
                <a:latin typeface="#9Slide06 Thillends" pitchFamily="2" charset="0"/>
              </a:rPr>
              <a:t>Nghệ</a:t>
            </a:r>
            <a:r>
              <a:rPr lang="en-US" sz="8500" spc="-263" dirty="0">
                <a:solidFill>
                  <a:srgbClr val="60311B"/>
                </a:solidFill>
                <a:latin typeface="#9Slide06 Thillends" pitchFamily="2" charset="0"/>
              </a:rPr>
              <a:t> </a:t>
            </a:r>
            <a:r>
              <a:rPr lang="en-US" sz="8500" spc="-263" dirty="0" err="1">
                <a:solidFill>
                  <a:srgbClr val="60311B"/>
                </a:solidFill>
                <a:latin typeface="#9Slide06 Thillends" pitchFamily="2" charset="0"/>
              </a:rPr>
              <a:t>thuật</a:t>
            </a:r>
            <a:endParaRPr lang="en-US" sz="8500" spc="-263" dirty="0">
              <a:solidFill>
                <a:srgbClr val="60311B"/>
              </a:solidFill>
              <a:latin typeface="#9Slide06 Thillends" pitchFamily="2" charset="0"/>
            </a:endParaRPr>
          </a:p>
        </p:txBody>
      </p:sp>
      <p:sp>
        <p:nvSpPr>
          <p:cNvPr id="15" name="TextBox 12">
            <a:extLst>
              <a:ext uri="{FF2B5EF4-FFF2-40B4-BE49-F238E27FC236}">
                <a16:creationId xmlns:a16="http://schemas.microsoft.com/office/drawing/2014/main" id="{8EDE5AF5-FCE2-30A7-4E24-563AB60D34D0}"/>
              </a:ext>
            </a:extLst>
          </p:cNvPr>
          <p:cNvSpPr txBox="1"/>
          <p:nvPr/>
        </p:nvSpPr>
        <p:spPr>
          <a:xfrm>
            <a:off x="1143001" y="4000500"/>
            <a:ext cx="4724400" cy="1641475"/>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Thể</a:t>
            </a: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thơ</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Thất</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ngôn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tứ</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tuyệt</a:t>
            </a:r>
            <a:endPar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17" name="TextBox 12">
            <a:extLst>
              <a:ext uri="{FF2B5EF4-FFF2-40B4-BE49-F238E27FC236}">
                <a16:creationId xmlns:a16="http://schemas.microsoft.com/office/drawing/2014/main" id="{4A187CB7-74BB-FF72-C23B-FB0868EAF0EF}"/>
              </a:ext>
            </a:extLst>
          </p:cNvPr>
          <p:cNvSpPr txBox="1"/>
          <p:nvPr/>
        </p:nvSpPr>
        <p:spPr>
          <a:xfrm>
            <a:off x="6431516" y="3982932"/>
            <a:ext cx="4724400" cy="2462213"/>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Sử</a:t>
            </a:r>
            <a:r>
              <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dụn</a:t>
            </a:r>
            <a:r>
              <a:rPr lang="en-US" sz="4400" dirty="0">
                <a:latin typeface="Times New Roman" panose="02020603050405020304" pitchFamily="18" charset="0"/>
                <a:cs typeface="Times New Roman" panose="02020603050405020304" pitchFamily="18" charset="0"/>
              </a:rPr>
              <a:t>g </a:t>
            </a:r>
            <a:r>
              <a:rPr lang="en-US" sz="4400" dirty="0" err="1">
                <a:latin typeface="Times New Roman" panose="02020603050405020304" pitchFamily="18" charset="0"/>
                <a:cs typeface="Times New Roman" panose="02020603050405020304" pitchFamily="18" charset="0"/>
              </a:rPr>
              <a:t>những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từ</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ngữ</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mang</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dấu</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ấn</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cá</a:t>
            </a:r>
            <a:r>
              <a:rPr lang="en-US" sz="4400" dirty="0">
                <a:latin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cs typeface="Times New Roman" panose="02020603050405020304" pitchFamily="18" charset="0"/>
              </a:rPr>
              <a:t>nhân</a:t>
            </a:r>
            <a:endPar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18" name="TextBox 12">
            <a:extLst>
              <a:ext uri="{FF2B5EF4-FFF2-40B4-BE49-F238E27FC236}">
                <a16:creationId xmlns:a16="http://schemas.microsoft.com/office/drawing/2014/main" id="{BC7D4922-6013-85B4-4200-67598B96419E}"/>
              </a:ext>
            </a:extLst>
          </p:cNvPr>
          <p:cNvSpPr txBox="1"/>
          <p:nvPr/>
        </p:nvSpPr>
        <p:spPr>
          <a:xfrm>
            <a:off x="12115800" y="3980453"/>
            <a:ext cx="4724400" cy="2708434"/>
          </a:xfrm>
          <a:prstGeom prst="rect">
            <a:avLst/>
          </a:prstGeom>
        </p:spPr>
        <p:txBody>
          <a:bodyPr wrap="square" lIns="0" tIns="0" rIns="0" bIns="0" rtlCol="0" anchor="t">
            <a:spAutoFit/>
          </a:bodyPr>
          <a:lstStyle/>
          <a:p>
            <a:pPr lvl="0" algn="just">
              <a:defRPr/>
            </a:pP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Vận</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dụng</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en-US" sz="4400" dirty="0" err="1">
                <a:solidFill>
                  <a:prstClr val="black">
                    <a:lumMod val="95000"/>
                    <a:lumOff val="5000"/>
                  </a:prstClr>
                </a:solidFill>
                <a:latin typeface="Times New Roman" panose="02020603050405020304" pitchFamily="18" charset="0"/>
                <a:cs typeface="Times New Roman" panose="02020603050405020304" pitchFamily="18" charset="0"/>
              </a:rPr>
              <a:t>các</a:t>
            </a:r>
            <a:r>
              <a:rPr lang="en-US" sz="4400" dirty="0">
                <a:solidFill>
                  <a:prstClr val="black">
                    <a:lumMod val="95000"/>
                    <a:lumOff val="5000"/>
                  </a:prstClr>
                </a:solidFill>
                <a:latin typeface="Times New Roman" panose="02020603050405020304" pitchFamily="18" charset="0"/>
                <a:cs typeface="Times New Roman" panose="02020603050405020304" pitchFamily="18" charset="0"/>
              </a:rPr>
              <a:t> </a:t>
            </a:r>
            <a:r>
              <a:rPr lang="vi-VN" sz="4400" dirty="0">
                <a:solidFill>
                  <a:prstClr val="black">
                    <a:lumMod val="95000"/>
                    <a:lumOff val="5000"/>
                  </a:prstClr>
                </a:solidFill>
                <a:latin typeface="Times New Roman" panose="02020603050405020304" pitchFamily="18" charset="0"/>
                <a:cs typeface="Times New Roman" panose="02020603050405020304" pitchFamily="18" charset="0"/>
              </a:rPr>
              <a:t>từ ngữ liên quan đến ca dao, tục ngữ, thành ngữ. </a:t>
            </a:r>
          </a:p>
        </p:txBody>
      </p:sp>
      <p:sp>
        <p:nvSpPr>
          <p:cNvPr id="2" name="Freeform 7">
            <a:extLst>
              <a:ext uri="{FF2B5EF4-FFF2-40B4-BE49-F238E27FC236}">
                <a16:creationId xmlns:a16="http://schemas.microsoft.com/office/drawing/2014/main" id="{0DF37011-049F-C9E2-CBAC-4E1E5187A800}"/>
              </a:ext>
            </a:extLst>
          </p:cNvPr>
          <p:cNvSpPr/>
          <p:nvPr/>
        </p:nvSpPr>
        <p:spPr>
          <a:xfrm>
            <a:off x="12115800" y="5641975"/>
            <a:ext cx="7987249" cy="5071903"/>
          </a:xfrm>
          <a:custGeom>
            <a:avLst/>
            <a:gdLst/>
            <a:ahLst/>
            <a:cxnLst/>
            <a:rect l="l" t="t" r="r" b="b"/>
            <a:pathLst>
              <a:path w="12960000" h="8229600">
                <a:moveTo>
                  <a:pt x="0" y="0"/>
                </a:moveTo>
                <a:lnTo>
                  <a:pt x="12960000" y="0"/>
                </a:lnTo>
                <a:lnTo>
                  <a:pt x="12960000" y="8229600"/>
                </a:lnTo>
                <a:lnTo>
                  <a:pt x="0" y="8229600"/>
                </a:lnTo>
                <a:lnTo>
                  <a:pt x="0" y="0"/>
                </a:lnTo>
                <a:close/>
              </a:path>
            </a:pathLst>
          </a:custGeom>
          <a:blipFill>
            <a:blip r:embed="rId3"/>
            <a:stretch>
              <a:fillRect/>
            </a:stretch>
          </a:blipFill>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028700"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solidFill>
            <a:srgbClr val="F9F6F2"/>
          </a:solidFill>
        </p:spPr>
        <p:txBody>
          <a:bodyPr/>
          <a:lstStyle/>
          <a:p>
            <a:endParaRPr lang="en-US"/>
          </a:p>
        </p:txBody>
      </p:sp>
      <p:sp>
        <p:nvSpPr>
          <p:cNvPr id="4" name="Freeform 4"/>
          <p:cNvSpPr/>
          <p:nvPr/>
        </p:nvSpPr>
        <p:spPr>
          <a:xfrm>
            <a:off x="6514657" y="3548233"/>
            <a:ext cx="5255858" cy="5071903"/>
          </a:xfrm>
          <a:custGeom>
            <a:avLst/>
            <a:gdLst/>
            <a:ahLst/>
            <a:cxnLst/>
            <a:rect l="l" t="t" r="r" b="b"/>
            <a:pathLst>
              <a:path w="5255858" h="5071903">
                <a:moveTo>
                  <a:pt x="0" y="0"/>
                </a:moveTo>
                <a:lnTo>
                  <a:pt x="5255857" y="0"/>
                </a:lnTo>
                <a:lnTo>
                  <a:pt x="5255857" y="5071902"/>
                </a:lnTo>
                <a:lnTo>
                  <a:pt x="0" y="5071902"/>
                </a:lnTo>
                <a:lnTo>
                  <a:pt x="0" y="0"/>
                </a:lnTo>
                <a:close/>
              </a:path>
            </a:pathLst>
          </a:custGeom>
          <a:solidFill>
            <a:srgbClr val="F9F6F2"/>
          </a:solidFill>
        </p:spPr>
        <p:txBody>
          <a:bodyPr/>
          <a:lstStyle/>
          <a:p>
            <a:endParaRPr lang="en-US"/>
          </a:p>
        </p:txBody>
      </p:sp>
      <p:sp>
        <p:nvSpPr>
          <p:cNvPr id="5" name="Freeform 5"/>
          <p:cNvSpPr/>
          <p:nvPr/>
        </p:nvSpPr>
        <p:spPr>
          <a:xfrm>
            <a:off x="12003442"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solidFill>
            <a:srgbClr val="F9F6F2"/>
          </a:solidFill>
        </p:spPr>
        <p:txBody>
          <a:bodyPr/>
          <a:lstStyle/>
          <a:p>
            <a:endParaRPr lang="en-US"/>
          </a:p>
        </p:txBody>
      </p:sp>
      <p:sp>
        <p:nvSpPr>
          <p:cNvPr id="8" name="TextBox 8"/>
          <p:cNvSpPr txBox="1"/>
          <p:nvPr/>
        </p:nvSpPr>
        <p:spPr>
          <a:xfrm>
            <a:off x="2539270" y="1847840"/>
            <a:ext cx="13209460" cy="1087092"/>
          </a:xfrm>
          <a:prstGeom prst="rect">
            <a:avLst/>
          </a:prstGeom>
        </p:spPr>
        <p:txBody>
          <a:bodyPr lIns="0" tIns="0" rIns="0" bIns="0" rtlCol="0" anchor="t">
            <a:spAutoFit/>
          </a:bodyPr>
          <a:lstStyle/>
          <a:p>
            <a:pPr marL="0" lvl="0" indent="0" algn="ctr">
              <a:lnSpc>
                <a:spcPts val="8330"/>
              </a:lnSpc>
              <a:spcBef>
                <a:spcPct val="0"/>
              </a:spcBef>
            </a:pPr>
            <a:r>
              <a:rPr lang="en-US" sz="8500" spc="-263" dirty="0">
                <a:solidFill>
                  <a:srgbClr val="60311B"/>
                </a:solidFill>
                <a:latin typeface="#9Slide06 Thillends" pitchFamily="2" charset="0"/>
              </a:rPr>
              <a:t>2. </a:t>
            </a:r>
            <a:r>
              <a:rPr lang="en-US" sz="8500" spc="-263" dirty="0" err="1">
                <a:solidFill>
                  <a:srgbClr val="60311B"/>
                </a:solidFill>
                <a:latin typeface="#9Slide06 Thillends" pitchFamily="2" charset="0"/>
              </a:rPr>
              <a:t>Nội</a:t>
            </a:r>
            <a:r>
              <a:rPr lang="en-US" sz="8500" spc="-263" dirty="0">
                <a:solidFill>
                  <a:srgbClr val="60311B"/>
                </a:solidFill>
                <a:latin typeface="#9Slide06 Thillends" pitchFamily="2" charset="0"/>
              </a:rPr>
              <a:t> dung</a:t>
            </a:r>
          </a:p>
        </p:txBody>
      </p:sp>
      <p:sp>
        <p:nvSpPr>
          <p:cNvPr id="15" name="TextBox 12">
            <a:extLst>
              <a:ext uri="{FF2B5EF4-FFF2-40B4-BE49-F238E27FC236}">
                <a16:creationId xmlns:a16="http://schemas.microsoft.com/office/drawing/2014/main" id="{8EDE5AF5-FCE2-30A7-4E24-563AB60D34D0}"/>
              </a:ext>
            </a:extLst>
          </p:cNvPr>
          <p:cNvSpPr txBox="1"/>
          <p:nvPr/>
        </p:nvSpPr>
        <p:spPr>
          <a:xfrm>
            <a:off x="1143001" y="4000500"/>
            <a:ext cx="4724400" cy="3282950"/>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Bài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thơ</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gắn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liền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với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phong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tục</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ăn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trầu</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của</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người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Việt</a:t>
            </a:r>
            <a:endParaRPr lang="en-US" sz="4400" dirty="0">
              <a:latin typeface="Times New Roman" panose="02020603050405020304" pitchFamily="18" charset="0"/>
              <a:cs typeface="Times New Roman" panose="02020603050405020304" pitchFamily="18" charset="0"/>
            </a:endParaRPr>
          </a:p>
        </p:txBody>
      </p:sp>
      <p:sp>
        <p:nvSpPr>
          <p:cNvPr id="17" name="TextBox 12">
            <a:extLst>
              <a:ext uri="{FF2B5EF4-FFF2-40B4-BE49-F238E27FC236}">
                <a16:creationId xmlns:a16="http://schemas.microsoft.com/office/drawing/2014/main" id="{4A187CB7-74BB-FF72-C23B-FB0868EAF0EF}"/>
              </a:ext>
            </a:extLst>
          </p:cNvPr>
          <p:cNvSpPr txBox="1"/>
          <p:nvPr/>
        </p:nvSpPr>
        <p:spPr>
          <a:xfrm>
            <a:off x="6431516" y="3982932"/>
            <a:ext cx="4724400" cy="4103688"/>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Là</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tiếng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nói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bênh</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vực</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số</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phân</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bi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thảm</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của</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người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phụ</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nữ</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trong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xã</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hội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cũ</a:t>
            </a:r>
            <a:endPar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18" name="TextBox 12">
            <a:extLst>
              <a:ext uri="{FF2B5EF4-FFF2-40B4-BE49-F238E27FC236}">
                <a16:creationId xmlns:a16="http://schemas.microsoft.com/office/drawing/2014/main" id="{BC7D4922-6013-85B4-4200-67598B96419E}"/>
              </a:ext>
            </a:extLst>
          </p:cNvPr>
          <p:cNvSpPr txBox="1"/>
          <p:nvPr/>
        </p:nvSpPr>
        <p:spPr>
          <a:xfrm>
            <a:off x="12115800" y="3980453"/>
            <a:ext cx="4724400" cy="1641475"/>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err="1">
                <a:ln>
                  <a:noFill/>
                </a:ln>
                <a:effectLst/>
                <a:uLnTx/>
                <a:uFillTx/>
                <a:latin typeface="Times New Roman" panose="02020603050405020304" pitchFamily="18" charset="0"/>
                <a:ea typeface="+mn-ea"/>
                <a:cs typeface="Times New Roman" panose="02020603050405020304" pitchFamily="18" charset="0"/>
              </a:rPr>
              <a:t>Tài</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năng</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sự</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cá</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tính</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của</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tác</a:t>
            </a:r>
            <a:r>
              <a:rPr kumimoji="0" lang="en-US" sz="4400" b="0" i="0" u="none" strike="noStrike" kern="1200" cap="none" spc="0" normalizeH="0" noProof="0" dirty="0">
                <a:ln>
                  <a:noFill/>
                </a:ln>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effectLst/>
                <a:uLnTx/>
                <a:uFillTx/>
                <a:latin typeface="Times New Roman" panose="02020603050405020304" pitchFamily="18" charset="0"/>
                <a:ea typeface="+mn-ea"/>
                <a:cs typeface="Times New Roman" panose="02020603050405020304" pitchFamily="18" charset="0"/>
              </a:rPr>
              <a:t>giả</a:t>
            </a:r>
            <a:endParaRPr kumimoji="0" lang="en-US" sz="4400" b="0" i="0" u="none" strike="noStrike" kern="1200" cap="none" spc="0" normalizeH="0" baseline="0" noProof="0" dirty="0">
              <a:ln>
                <a:noFill/>
              </a:ln>
              <a:effectLst/>
              <a:uLnTx/>
              <a:uFillTx/>
              <a:latin typeface="Times New Roman" panose="02020603050405020304" pitchFamily="18" charset="0"/>
              <a:ea typeface="+mn-ea"/>
              <a:cs typeface="Times New Roman" panose="02020603050405020304" pitchFamily="18" charset="0"/>
            </a:endParaRPr>
          </a:p>
        </p:txBody>
      </p:sp>
      <p:sp>
        <p:nvSpPr>
          <p:cNvPr id="2" name="Freeform 4">
            <a:extLst>
              <a:ext uri="{FF2B5EF4-FFF2-40B4-BE49-F238E27FC236}">
                <a16:creationId xmlns:a16="http://schemas.microsoft.com/office/drawing/2014/main" id="{814EEC1E-305D-1177-F058-45C661FFF891}"/>
              </a:ext>
            </a:extLst>
          </p:cNvPr>
          <p:cNvSpPr/>
          <p:nvPr/>
        </p:nvSpPr>
        <p:spPr>
          <a:xfrm rot="17690544">
            <a:off x="1946032" y="4633236"/>
            <a:ext cx="3538728" cy="8229600"/>
          </a:xfrm>
          <a:custGeom>
            <a:avLst/>
            <a:gdLst/>
            <a:ahLst/>
            <a:cxnLst/>
            <a:rect l="l" t="t" r="r" b="b"/>
            <a:pathLst>
              <a:path w="3538728" h="8229600">
                <a:moveTo>
                  <a:pt x="0" y="0"/>
                </a:moveTo>
                <a:lnTo>
                  <a:pt x="3538728" y="0"/>
                </a:lnTo>
                <a:lnTo>
                  <a:pt x="3538728" y="8229600"/>
                </a:lnTo>
                <a:lnTo>
                  <a:pt x="0" y="8229600"/>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2200005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028700"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solidFill>
            <a:srgbClr val="F9F6F2"/>
          </a:solidFill>
        </p:spPr>
        <p:txBody>
          <a:bodyPr/>
          <a:lstStyle/>
          <a:p>
            <a:endParaRPr lang="en-US"/>
          </a:p>
        </p:txBody>
      </p:sp>
      <p:sp>
        <p:nvSpPr>
          <p:cNvPr id="4" name="Freeform 4"/>
          <p:cNvSpPr/>
          <p:nvPr/>
        </p:nvSpPr>
        <p:spPr>
          <a:xfrm>
            <a:off x="6514657" y="3548233"/>
            <a:ext cx="5255858" cy="5071903"/>
          </a:xfrm>
          <a:custGeom>
            <a:avLst/>
            <a:gdLst/>
            <a:ahLst/>
            <a:cxnLst/>
            <a:rect l="l" t="t" r="r" b="b"/>
            <a:pathLst>
              <a:path w="5255858" h="5071903">
                <a:moveTo>
                  <a:pt x="0" y="0"/>
                </a:moveTo>
                <a:lnTo>
                  <a:pt x="5255857" y="0"/>
                </a:lnTo>
                <a:lnTo>
                  <a:pt x="5255857" y="5071902"/>
                </a:lnTo>
                <a:lnTo>
                  <a:pt x="0" y="5071902"/>
                </a:lnTo>
                <a:lnTo>
                  <a:pt x="0" y="0"/>
                </a:lnTo>
                <a:close/>
              </a:path>
            </a:pathLst>
          </a:custGeom>
          <a:solidFill>
            <a:srgbClr val="F9F6F2"/>
          </a:solidFill>
        </p:spPr>
        <p:txBody>
          <a:bodyPr/>
          <a:lstStyle/>
          <a:p>
            <a:endParaRPr lang="en-US"/>
          </a:p>
        </p:txBody>
      </p:sp>
      <p:sp>
        <p:nvSpPr>
          <p:cNvPr id="5" name="Freeform 5"/>
          <p:cNvSpPr/>
          <p:nvPr/>
        </p:nvSpPr>
        <p:spPr>
          <a:xfrm>
            <a:off x="12003442" y="3548233"/>
            <a:ext cx="5255858" cy="5071903"/>
          </a:xfrm>
          <a:custGeom>
            <a:avLst/>
            <a:gdLst/>
            <a:ahLst/>
            <a:cxnLst/>
            <a:rect l="l" t="t" r="r" b="b"/>
            <a:pathLst>
              <a:path w="5255858" h="5071903">
                <a:moveTo>
                  <a:pt x="0" y="0"/>
                </a:moveTo>
                <a:lnTo>
                  <a:pt x="5255858" y="0"/>
                </a:lnTo>
                <a:lnTo>
                  <a:pt x="5255858" y="5071902"/>
                </a:lnTo>
                <a:lnTo>
                  <a:pt x="0" y="5071902"/>
                </a:lnTo>
                <a:lnTo>
                  <a:pt x="0" y="0"/>
                </a:lnTo>
                <a:close/>
              </a:path>
            </a:pathLst>
          </a:custGeom>
          <a:solidFill>
            <a:srgbClr val="F9F6F2"/>
          </a:solidFill>
        </p:spPr>
        <p:txBody>
          <a:bodyPr/>
          <a:lstStyle/>
          <a:p>
            <a:endParaRPr lang="en-US"/>
          </a:p>
        </p:txBody>
      </p:sp>
      <p:sp>
        <p:nvSpPr>
          <p:cNvPr id="8" name="TextBox 8"/>
          <p:cNvSpPr txBox="1"/>
          <p:nvPr/>
        </p:nvSpPr>
        <p:spPr>
          <a:xfrm>
            <a:off x="1752600" y="1847840"/>
            <a:ext cx="14401800" cy="1064394"/>
          </a:xfrm>
          <a:prstGeom prst="rect">
            <a:avLst/>
          </a:prstGeom>
        </p:spPr>
        <p:txBody>
          <a:bodyPr wrap="square" lIns="0" tIns="0" rIns="0" bIns="0" rtlCol="0" anchor="t">
            <a:spAutoFit/>
          </a:bodyPr>
          <a:lstStyle/>
          <a:p>
            <a:pPr marL="0" marR="0" lvl="0" indent="0" algn="ctr" defTabSz="914400" rtl="0" eaLnBrk="1" fontAlgn="auto" latinLnBrk="0" hangingPunct="1">
              <a:lnSpc>
                <a:spcPts val="8330"/>
              </a:lnSpc>
              <a:spcBef>
                <a:spcPct val="0"/>
              </a:spcBef>
              <a:spcAft>
                <a:spcPts val="0"/>
              </a:spcAft>
              <a:buClrTx/>
              <a:buSzTx/>
              <a:buFontTx/>
              <a:buNone/>
              <a:tabLst/>
              <a:defRPr/>
            </a:pPr>
            <a:r>
              <a:rPr kumimoji="0" lang="en-US" sz="8500" b="0" i="0" u="none" strike="noStrike" kern="1200" cap="none" spc="-263" normalizeH="0" baseline="0" noProof="0" dirty="0">
                <a:ln>
                  <a:noFill/>
                </a:ln>
                <a:solidFill>
                  <a:srgbClr val="60311B"/>
                </a:solidFill>
                <a:effectLst/>
                <a:uLnTx/>
                <a:uFillTx/>
                <a:latin typeface="#9Slide06 Thillends" pitchFamily="2" charset="0"/>
                <a:ea typeface="+mn-ea"/>
                <a:cs typeface="+mn-cs"/>
              </a:rPr>
              <a:t>3. </a:t>
            </a:r>
            <a:r>
              <a:rPr kumimoji="0" lang="en-US" sz="8500" b="0" i="0" u="none" strike="noStrike" kern="1200" cap="none" spc="-263" normalizeH="0" baseline="0" noProof="0" dirty="0" err="1">
                <a:ln>
                  <a:noFill/>
                </a:ln>
                <a:solidFill>
                  <a:srgbClr val="60311B"/>
                </a:solidFill>
                <a:effectLst/>
                <a:uLnTx/>
                <a:uFillTx/>
                <a:latin typeface="#9Slide06 Thillends" pitchFamily="2" charset="0"/>
                <a:ea typeface="+mn-ea"/>
                <a:cs typeface="+mn-cs"/>
              </a:rPr>
              <a:t>Kĩ</a:t>
            </a:r>
            <a:r>
              <a:rPr kumimoji="0" lang="en-US" sz="8500" b="0" i="0" u="none" strike="noStrike" kern="1200" cap="none" spc="-263" normalizeH="0" noProof="0" dirty="0">
                <a:ln>
                  <a:noFill/>
                </a:ln>
                <a:solidFill>
                  <a:srgbClr val="60311B"/>
                </a:solidFill>
                <a:effectLst/>
                <a:uLnTx/>
                <a:uFillTx/>
                <a:latin typeface="#9Slide06 Thillends" pitchFamily="2" charset="0"/>
                <a:ea typeface="+mn-ea"/>
                <a:cs typeface="+mn-cs"/>
              </a:rPr>
              <a:t> </a:t>
            </a:r>
            <a:r>
              <a:rPr kumimoji="0" lang="en-US" sz="8500" b="0" i="0" u="none" strike="noStrike" kern="1200" cap="none" spc="-263" normalizeH="0" noProof="0" dirty="0" err="1">
                <a:ln>
                  <a:noFill/>
                </a:ln>
                <a:solidFill>
                  <a:srgbClr val="60311B"/>
                </a:solidFill>
                <a:effectLst/>
                <a:uLnTx/>
                <a:uFillTx/>
                <a:latin typeface="#9Slide06 Thillends" pitchFamily="2" charset="0"/>
                <a:ea typeface="+mn-ea"/>
                <a:cs typeface="+mn-cs"/>
              </a:rPr>
              <a:t>năng</a:t>
            </a:r>
            <a:r>
              <a:rPr kumimoji="0" lang="en-US" sz="8500" b="0" i="0" u="none" strike="noStrike" kern="1200" cap="none" spc="-263" normalizeH="0" noProof="0" dirty="0">
                <a:ln>
                  <a:noFill/>
                </a:ln>
                <a:solidFill>
                  <a:srgbClr val="60311B"/>
                </a:solidFill>
                <a:effectLst/>
                <a:uLnTx/>
                <a:uFillTx/>
                <a:latin typeface="#9Slide06 Thillends" pitchFamily="2" charset="0"/>
                <a:ea typeface="+mn-ea"/>
                <a:cs typeface="+mn-cs"/>
              </a:rPr>
              <a:t> </a:t>
            </a:r>
            <a:r>
              <a:rPr kumimoji="0" lang="en-US" sz="8500" b="0" i="0" u="none" strike="noStrike" kern="1200" cap="none" spc="-263" normalizeH="0" noProof="0" dirty="0" err="1">
                <a:ln>
                  <a:noFill/>
                </a:ln>
                <a:solidFill>
                  <a:srgbClr val="60311B"/>
                </a:solidFill>
                <a:effectLst/>
                <a:uLnTx/>
                <a:uFillTx/>
                <a:latin typeface="#9Slide06 Thillends" pitchFamily="2" charset="0"/>
                <a:ea typeface="+mn-ea"/>
                <a:cs typeface="+mn-cs"/>
              </a:rPr>
              <a:t>đọc</a:t>
            </a:r>
            <a:r>
              <a:rPr kumimoji="0" lang="en-US" sz="8500" b="0" i="0" u="none" strike="noStrike" kern="1200" cap="none" spc="-263" normalizeH="0" noProof="0" dirty="0">
                <a:ln>
                  <a:noFill/>
                </a:ln>
                <a:solidFill>
                  <a:srgbClr val="60311B"/>
                </a:solidFill>
                <a:effectLst/>
                <a:uLnTx/>
                <a:uFillTx/>
                <a:latin typeface="#9Slide06 Thillends" pitchFamily="2" charset="0"/>
                <a:ea typeface="+mn-ea"/>
                <a:cs typeface="+mn-cs"/>
              </a:rPr>
              <a:t> </a:t>
            </a:r>
            <a:r>
              <a:rPr kumimoji="0" lang="en-US" sz="8500" b="0" i="0" u="none" strike="noStrike" kern="1200" cap="none" spc="-263" normalizeH="0" noProof="0" dirty="0" err="1">
                <a:ln>
                  <a:noFill/>
                </a:ln>
                <a:solidFill>
                  <a:srgbClr val="60311B"/>
                </a:solidFill>
                <a:effectLst/>
                <a:uLnTx/>
                <a:uFillTx/>
                <a:latin typeface="#9Slide06 Thillends" pitchFamily="2" charset="0"/>
                <a:ea typeface="+mn-ea"/>
                <a:cs typeface="+mn-cs"/>
              </a:rPr>
              <a:t>hiểu</a:t>
            </a:r>
            <a:r>
              <a:rPr kumimoji="0" lang="en-US" sz="8500" b="0" i="0" u="none" strike="noStrike" kern="1200" cap="none" spc="-263" normalizeH="0" noProof="0" dirty="0">
                <a:ln>
                  <a:noFill/>
                </a:ln>
                <a:solidFill>
                  <a:srgbClr val="60311B"/>
                </a:solidFill>
                <a:effectLst/>
                <a:uLnTx/>
                <a:uFillTx/>
                <a:latin typeface="#9Slide06 Thillends" pitchFamily="2" charset="0"/>
                <a:ea typeface="+mn-ea"/>
                <a:cs typeface="+mn-cs"/>
              </a:rPr>
              <a:t> </a:t>
            </a:r>
            <a:r>
              <a:rPr kumimoji="0" lang="en-US" sz="8500" b="0" i="0" u="none" strike="noStrike" kern="1200" cap="none" spc="-263" normalizeH="0" noProof="0" dirty="0" err="1">
                <a:ln>
                  <a:noFill/>
                </a:ln>
                <a:solidFill>
                  <a:srgbClr val="60311B"/>
                </a:solidFill>
                <a:effectLst/>
                <a:uLnTx/>
                <a:uFillTx/>
                <a:latin typeface="#9Slide06 Thillends" pitchFamily="2" charset="0"/>
                <a:ea typeface="+mn-ea"/>
                <a:cs typeface="+mn-cs"/>
              </a:rPr>
              <a:t>thơ</a:t>
            </a:r>
            <a:r>
              <a:rPr kumimoji="0" lang="en-US" sz="8500" b="0" i="0" u="none" strike="noStrike" kern="1200" cap="none" spc="-263" normalizeH="0" noProof="0" dirty="0">
                <a:ln>
                  <a:noFill/>
                </a:ln>
                <a:solidFill>
                  <a:srgbClr val="60311B"/>
                </a:solidFill>
                <a:effectLst/>
                <a:uLnTx/>
                <a:uFillTx/>
                <a:latin typeface="#9Slide06 Thillends" pitchFamily="2" charset="0"/>
                <a:ea typeface="+mn-ea"/>
                <a:cs typeface="+mn-cs"/>
              </a:rPr>
              <a:t> </a:t>
            </a:r>
            <a:r>
              <a:rPr kumimoji="0" lang="en-US" sz="8500" b="0" i="0" u="none" strike="noStrike" kern="1200" cap="none" spc="-263" normalizeH="0" noProof="0" dirty="0" err="1">
                <a:ln>
                  <a:noFill/>
                </a:ln>
                <a:solidFill>
                  <a:srgbClr val="60311B"/>
                </a:solidFill>
                <a:effectLst/>
                <a:uLnTx/>
                <a:uFillTx/>
                <a:latin typeface="#9Slide06 Thillends" pitchFamily="2" charset="0"/>
                <a:ea typeface="+mn-ea"/>
                <a:cs typeface="+mn-cs"/>
              </a:rPr>
              <a:t>Thất</a:t>
            </a:r>
            <a:r>
              <a:rPr kumimoji="0" lang="en-US" sz="8500" b="0" i="0" u="none" strike="noStrike" kern="1200" cap="none" spc="-263" normalizeH="0" noProof="0" dirty="0">
                <a:ln>
                  <a:noFill/>
                </a:ln>
                <a:solidFill>
                  <a:srgbClr val="60311B"/>
                </a:solidFill>
                <a:effectLst/>
                <a:uLnTx/>
                <a:uFillTx/>
                <a:latin typeface="#9Slide06 Thillends" pitchFamily="2" charset="0"/>
                <a:ea typeface="+mn-ea"/>
                <a:cs typeface="+mn-cs"/>
              </a:rPr>
              <a:t> </a:t>
            </a:r>
            <a:r>
              <a:rPr kumimoji="0" lang="en-US" sz="8500" b="0" i="0" u="none" strike="noStrike" kern="1200" cap="none" spc="-263" normalizeH="0" noProof="0" dirty="0" err="1">
                <a:ln>
                  <a:noFill/>
                </a:ln>
                <a:solidFill>
                  <a:srgbClr val="60311B"/>
                </a:solidFill>
                <a:effectLst/>
                <a:uLnTx/>
                <a:uFillTx/>
                <a:latin typeface="#9Slide06 Thillends" pitchFamily="2" charset="0"/>
                <a:ea typeface="+mn-ea"/>
                <a:cs typeface="+mn-cs"/>
              </a:rPr>
              <a:t>ngôn</a:t>
            </a:r>
            <a:r>
              <a:rPr kumimoji="0" lang="en-US" sz="8500" b="0" i="0" u="none" strike="noStrike" kern="1200" cap="none" spc="-263" normalizeH="0" noProof="0" dirty="0">
                <a:ln>
                  <a:noFill/>
                </a:ln>
                <a:solidFill>
                  <a:srgbClr val="60311B"/>
                </a:solidFill>
                <a:effectLst/>
                <a:uLnTx/>
                <a:uFillTx/>
                <a:latin typeface="#9Slide06 Thillends" pitchFamily="2" charset="0"/>
                <a:ea typeface="+mn-ea"/>
                <a:cs typeface="+mn-cs"/>
              </a:rPr>
              <a:t> </a:t>
            </a:r>
            <a:r>
              <a:rPr kumimoji="0" lang="en-US" sz="8500" b="0" i="0" u="none" strike="noStrike" kern="1200" cap="none" spc="-263" normalizeH="0" noProof="0" dirty="0" err="1">
                <a:ln>
                  <a:noFill/>
                </a:ln>
                <a:solidFill>
                  <a:srgbClr val="60311B"/>
                </a:solidFill>
                <a:effectLst/>
                <a:uLnTx/>
                <a:uFillTx/>
                <a:latin typeface="#9Slide06 Thillends" pitchFamily="2" charset="0"/>
                <a:ea typeface="+mn-ea"/>
                <a:cs typeface="+mn-cs"/>
              </a:rPr>
              <a:t>tứ</a:t>
            </a:r>
            <a:r>
              <a:rPr kumimoji="0" lang="en-US" sz="8500" b="0" i="0" u="none" strike="noStrike" kern="1200" cap="none" spc="-263" normalizeH="0" noProof="0" dirty="0">
                <a:ln>
                  <a:noFill/>
                </a:ln>
                <a:solidFill>
                  <a:srgbClr val="60311B"/>
                </a:solidFill>
                <a:effectLst/>
                <a:uLnTx/>
                <a:uFillTx/>
                <a:latin typeface="#9Slide06 Thillends" pitchFamily="2" charset="0"/>
                <a:ea typeface="+mn-ea"/>
                <a:cs typeface="+mn-cs"/>
              </a:rPr>
              <a:t> </a:t>
            </a:r>
            <a:r>
              <a:rPr kumimoji="0" lang="en-US" sz="8500" b="0" i="0" u="none" strike="noStrike" kern="1200" cap="none" spc="-263" normalizeH="0" noProof="0" dirty="0" err="1">
                <a:ln>
                  <a:noFill/>
                </a:ln>
                <a:solidFill>
                  <a:srgbClr val="60311B"/>
                </a:solidFill>
                <a:effectLst/>
                <a:uLnTx/>
                <a:uFillTx/>
                <a:latin typeface="#9Slide06 Thillends" pitchFamily="2" charset="0"/>
                <a:ea typeface="+mn-ea"/>
                <a:cs typeface="+mn-cs"/>
              </a:rPr>
              <a:t>tuyệt</a:t>
            </a:r>
            <a:endParaRPr kumimoji="0" lang="en-US" sz="8500" b="0" i="0" u="none" strike="noStrike" kern="1200" cap="none" spc="-263" normalizeH="0" baseline="0" noProof="0" dirty="0">
              <a:ln>
                <a:noFill/>
              </a:ln>
              <a:solidFill>
                <a:srgbClr val="60311B"/>
              </a:solidFill>
              <a:effectLst/>
              <a:uLnTx/>
              <a:uFillTx/>
              <a:latin typeface="#9Slide06 Thillends" pitchFamily="2" charset="0"/>
              <a:ea typeface="+mn-ea"/>
              <a:cs typeface="+mn-cs"/>
            </a:endParaRPr>
          </a:p>
        </p:txBody>
      </p:sp>
      <p:sp>
        <p:nvSpPr>
          <p:cNvPr id="15" name="TextBox 12">
            <a:extLst>
              <a:ext uri="{FF2B5EF4-FFF2-40B4-BE49-F238E27FC236}">
                <a16:creationId xmlns:a16="http://schemas.microsoft.com/office/drawing/2014/main" id="{8EDE5AF5-FCE2-30A7-4E24-563AB60D34D0}"/>
              </a:ext>
            </a:extLst>
          </p:cNvPr>
          <p:cNvSpPr txBox="1"/>
          <p:nvPr/>
        </p:nvSpPr>
        <p:spPr>
          <a:xfrm>
            <a:off x="1143001" y="4000500"/>
            <a:ext cx="4952556" cy="4103688"/>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Nhận</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biết</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thơ</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viết</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bằng</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chữ</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Hán</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chữ</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Nôm</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hay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chữ</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quốc</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ngữ</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viết</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theo</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thể</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thơ</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nào</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7" name="TextBox 12">
            <a:extLst>
              <a:ext uri="{FF2B5EF4-FFF2-40B4-BE49-F238E27FC236}">
                <a16:creationId xmlns:a16="http://schemas.microsoft.com/office/drawing/2014/main" id="{4A187CB7-74BB-FF72-C23B-FB0868EAF0EF}"/>
              </a:ext>
            </a:extLst>
          </p:cNvPr>
          <p:cNvSpPr txBox="1"/>
          <p:nvPr/>
        </p:nvSpPr>
        <p:spPr>
          <a:xfrm>
            <a:off x="6514656" y="3982932"/>
            <a:ext cx="5069686" cy="3282950"/>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hiểu</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chủ</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đề</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bố</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cục</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mỗi</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quan</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hệ</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giữa</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câu</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thơ</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bài</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sym typeface="Wingdings" panose="05000000000000000000" pitchFamily="2" charset="2"/>
            </a:endParaRPr>
          </a:p>
        </p:txBody>
      </p:sp>
      <p:sp>
        <p:nvSpPr>
          <p:cNvPr id="18" name="TextBox 12">
            <a:extLst>
              <a:ext uri="{FF2B5EF4-FFF2-40B4-BE49-F238E27FC236}">
                <a16:creationId xmlns:a16="http://schemas.microsoft.com/office/drawing/2014/main" id="{BC7D4922-6013-85B4-4200-67598B96419E}"/>
              </a:ext>
            </a:extLst>
          </p:cNvPr>
          <p:cNvSpPr txBox="1"/>
          <p:nvPr/>
        </p:nvSpPr>
        <p:spPr>
          <a:xfrm>
            <a:off x="12115800" y="3980453"/>
            <a:ext cx="4724400" cy="4103688"/>
          </a:xfrm>
          <a:prstGeom prst="rect">
            <a:avLst/>
          </a:prstGeom>
        </p:spPr>
        <p:txBody>
          <a:bodyPr wrap="square" lIns="0" tIns="0" rIns="0" bIns="0" rtlCol="0" anchor="t">
            <a:spAutoFit/>
          </a:bodyPr>
          <a:lstStyle/>
          <a:p>
            <a:pPr marL="496569" marR="0" lvl="1" indent="0" algn="just" defTabSz="914400" rtl="0" eaLnBrk="1" fontAlgn="auto" latinLnBrk="0" hangingPunct="1">
              <a:lnSpc>
                <a:spcPts val="6439"/>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hiểu</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không</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thời</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gian</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BPNT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đặc</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sắc</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được</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tác</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giả</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sử</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4400" b="0" i="0"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dụng</a:t>
            </a:r>
            <a:r>
              <a:rPr kumimoji="0" lang="en-US" sz="4400" b="0" i="0"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4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2" name="Freeform 2">
            <a:extLst>
              <a:ext uri="{FF2B5EF4-FFF2-40B4-BE49-F238E27FC236}">
                <a16:creationId xmlns:a16="http://schemas.microsoft.com/office/drawing/2014/main" id="{296D51C2-9731-783F-FBB4-C3F0E46A3259}"/>
              </a:ext>
            </a:extLst>
          </p:cNvPr>
          <p:cNvSpPr/>
          <p:nvPr/>
        </p:nvSpPr>
        <p:spPr>
          <a:xfrm>
            <a:off x="15163800" y="-1250488"/>
            <a:ext cx="5365652" cy="4694946"/>
          </a:xfrm>
          <a:custGeom>
            <a:avLst/>
            <a:gdLst/>
            <a:ahLst/>
            <a:cxnLst/>
            <a:rect l="l" t="t" r="r" b="b"/>
            <a:pathLst>
              <a:path w="5365652" h="4694946">
                <a:moveTo>
                  <a:pt x="0" y="0"/>
                </a:moveTo>
                <a:lnTo>
                  <a:pt x="5365652" y="0"/>
                </a:lnTo>
                <a:lnTo>
                  <a:pt x="5365652" y="4694946"/>
                </a:lnTo>
                <a:lnTo>
                  <a:pt x="0" y="4694946"/>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3715644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BAA8B0-F84B-687B-A74A-166574A4ACD3}"/>
              </a:ext>
            </a:extLst>
          </p:cNvPr>
          <p:cNvSpPr txBox="1"/>
          <p:nvPr/>
        </p:nvSpPr>
        <p:spPr>
          <a:xfrm>
            <a:off x="152400" y="2771494"/>
            <a:ext cx="8153400" cy="7543800"/>
          </a:xfrm>
          <a:prstGeom prst="rect">
            <a:avLst/>
          </a:prstGeom>
        </p:spPr>
        <p:txBody>
          <a:bodyPr vert="horz" lIns="91440" tIns="45720" rIns="91440" bIns="45720" rtlCol="0">
            <a:normAutofit/>
          </a:bodyPr>
          <a:lstStyle/>
          <a:p>
            <a:pPr algn="ctr" defTabSz="914445"/>
            <a:r>
              <a:rPr lang="en-US" sz="6600" b="1" dirty="0">
                <a:solidFill>
                  <a:srgbClr val="683E38"/>
                </a:solidFill>
                <a:latin typeface="#9Slide05 Braxton Regular" panose="03060000000000000000" pitchFamily="66" charset="0"/>
                <a:cs typeface="Times New Roman" panose="02020603050405020304" pitchFamily="18" charset="0"/>
              </a:rPr>
              <a:t>I. </a:t>
            </a:r>
          </a:p>
          <a:p>
            <a:pPr algn="ctr" defTabSz="914445"/>
            <a:r>
              <a:rPr lang="en-US" sz="6600" b="1" dirty="0" err="1">
                <a:solidFill>
                  <a:srgbClr val="683E38"/>
                </a:solidFill>
                <a:latin typeface="#9Slide05 Braxton Regular" panose="03060000000000000000" pitchFamily="66" charset="0"/>
                <a:cs typeface="Times New Roman" panose="02020603050405020304" pitchFamily="18" charset="0"/>
              </a:rPr>
              <a:t>Một</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số</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yếu</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tố</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thi</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luật</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của</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thơ</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thất</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ngôn</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bát</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cú</a:t>
            </a:r>
            <a:r>
              <a:rPr lang="en-US" sz="6600" b="1" dirty="0">
                <a:solidFill>
                  <a:srgbClr val="683E38"/>
                </a:solidFill>
                <a:latin typeface="#9Slide05 Braxton Regular" panose="03060000000000000000" pitchFamily="66" charset="0"/>
                <a:cs typeface="Times New Roman" panose="02020603050405020304" pitchFamily="18" charset="0"/>
              </a:rPr>
              <a:t> </a:t>
            </a:r>
          </a:p>
          <a:p>
            <a:pPr algn="ctr" defTabSz="914445"/>
            <a:r>
              <a:rPr lang="en-US" sz="6600" b="1" dirty="0" err="1">
                <a:solidFill>
                  <a:srgbClr val="683E38"/>
                </a:solidFill>
                <a:latin typeface="#9Slide05 Braxton Regular" panose="03060000000000000000" pitchFamily="66" charset="0"/>
                <a:cs typeface="Times New Roman" panose="02020603050405020304" pitchFamily="18" charset="0"/>
              </a:rPr>
              <a:t>và</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thơ</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thất</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ngôn</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tứ</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tuyệt</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Đường</a:t>
            </a:r>
            <a:r>
              <a:rPr lang="en-US" sz="6600" b="1" dirty="0">
                <a:solidFill>
                  <a:srgbClr val="683E38"/>
                </a:solidFill>
                <a:latin typeface="#9Slide05 Braxton Regular" panose="03060000000000000000" pitchFamily="66" charset="0"/>
                <a:cs typeface="Times New Roman" panose="02020603050405020304" pitchFamily="18" charset="0"/>
              </a:rPr>
              <a:t> </a:t>
            </a:r>
            <a:r>
              <a:rPr lang="en-US" sz="6600" b="1" dirty="0" err="1">
                <a:solidFill>
                  <a:srgbClr val="683E38"/>
                </a:solidFill>
                <a:latin typeface="#9Slide05 Braxton Regular" panose="03060000000000000000" pitchFamily="66" charset="0"/>
                <a:cs typeface="Times New Roman" panose="02020603050405020304" pitchFamily="18" charset="0"/>
              </a:rPr>
              <a:t>luật</a:t>
            </a:r>
            <a:endParaRPr lang="en-US" sz="6600" b="1" dirty="0">
              <a:solidFill>
                <a:srgbClr val="683E38"/>
              </a:solidFill>
              <a:latin typeface="#9Slide05 Braxton Regular" panose="03060000000000000000" pitchFamily="66" charset="0"/>
              <a:cs typeface="Times New Roman" panose="02020603050405020304" pitchFamily="18" charset="0"/>
            </a:endParaRPr>
          </a:p>
        </p:txBody>
      </p:sp>
      <p:pic>
        <p:nvPicPr>
          <p:cNvPr id="4100" name="Picture 4" descr="Sự vận động thể loại của Luật tuyệt trong tiến trình thơ Trung đại Việt Nam">
            <a:extLst>
              <a:ext uri="{FF2B5EF4-FFF2-40B4-BE49-F238E27FC236}">
                <a16:creationId xmlns:a16="http://schemas.microsoft.com/office/drawing/2014/main" id="{35CDE107-EF36-A647-7683-721BFB8EED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184" r="19548" b="-1"/>
          <a:stretch/>
        </p:blipFill>
        <p:spPr bwMode="auto">
          <a:xfrm>
            <a:off x="12679452" y="5522197"/>
            <a:ext cx="5621898" cy="4764812"/>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a:noFill/>
          <a:extLst>
            <a:ext uri="{909E8E84-426E-40DD-AFC4-6F175D3DCCD1}">
              <a14:hiddenFill xmlns:a14="http://schemas.microsoft.com/office/drawing/2010/main">
                <a:solidFill>
                  <a:srgbClr val="FFFFFF"/>
                </a:solidFill>
              </a14:hiddenFill>
            </a:ext>
          </a:extLst>
        </p:spPr>
      </p:pic>
      <p:pic>
        <p:nvPicPr>
          <p:cNvPr id="4102" name="Picture 6" descr="Những bức ảnh hình ảnh thiên nhiên trong thơ đường luật lãng mạn và đầy cảm  hứng">
            <a:extLst>
              <a:ext uri="{FF2B5EF4-FFF2-40B4-BE49-F238E27FC236}">
                <a16:creationId xmlns:a16="http://schemas.microsoft.com/office/drawing/2014/main" id="{D6371BD4-D187-9E04-FD21-4BCB17E5F2C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7319" b="-1"/>
          <a:stretch/>
        </p:blipFill>
        <p:spPr bwMode="auto">
          <a:xfrm>
            <a:off x="8097414" y="3686955"/>
            <a:ext cx="5187550" cy="5214397"/>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a:noFill/>
          <a:extLst>
            <a:ext uri="{909E8E84-426E-40DD-AFC4-6F175D3DCCD1}">
              <a14:hiddenFill xmlns:a14="http://schemas.microsoft.com/office/drawing/2010/main">
                <a:solidFill>
                  <a:srgbClr val="FFFFFF"/>
                </a:solidFill>
              </a14:hiddenFill>
            </a:ext>
          </a:extLst>
        </p:spPr>
      </p:pic>
      <p:pic>
        <p:nvPicPr>
          <p:cNvPr id="4098" name="Picture 2" descr="Thơ Thy Lệ Trang - THƠ ĐƯỜNG LUẬT - THƯ VIỆN - Hội Ái Hữu Cựu Học Sinh Ngô  Quyền Biên Hòa">
            <a:extLst>
              <a:ext uri="{FF2B5EF4-FFF2-40B4-BE49-F238E27FC236}">
                <a16:creationId xmlns:a16="http://schemas.microsoft.com/office/drawing/2014/main" id="{14CB5AB4-18DC-9697-58FB-C9C706EC499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7325" b="1"/>
          <a:stretch/>
        </p:blipFill>
        <p:spPr bwMode="auto">
          <a:xfrm>
            <a:off x="11431536" y="-7"/>
            <a:ext cx="6869814" cy="530475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1719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743700"/>
            <a:ext cx="17221200" cy="2123658"/>
          </a:xfrm>
          <a:prstGeom prst="rect">
            <a:avLst/>
          </a:prstGeom>
        </p:spPr>
        <p:txBody>
          <a:bodyPr wrap="square">
            <a:spAutoFit/>
          </a:bodyPr>
          <a:lstStyle/>
          <a:p>
            <a:pPr algn="just"/>
            <a:r>
              <a:rPr lang="vi-VN" sz="4400" b="1" dirty="0">
                <a:solidFill>
                  <a:schemeClr val="tx1">
                    <a:lumMod val="95000"/>
                    <a:lumOff val="5000"/>
                  </a:schemeClr>
                </a:solidFill>
                <a:latin typeface="+mj-lt"/>
              </a:rPr>
              <a:t>Đề bài:</a:t>
            </a:r>
            <a:r>
              <a:rPr lang="vi-VN" sz="4400" dirty="0">
                <a:solidFill>
                  <a:schemeClr val="tx1">
                    <a:lumMod val="95000"/>
                    <a:lumOff val="5000"/>
                  </a:schemeClr>
                </a:solidFill>
                <a:latin typeface="+mj-lt"/>
              </a:rPr>
              <a:t> Hồ Xuân Hương viết về việc mời trầu nhưng là để nói chuyện tình cảm. Nêu lên điều tác giả muốn nói qua bài thơ này bằng một đoạn văn (khoảng 6 – 8 dòng).</a:t>
            </a:r>
            <a:endParaRPr lang="en-US" sz="4400" dirty="0">
              <a:solidFill>
                <a:schemeClr val="tx1">
                  <a:lumMod val="95000"/>
                  <a:lumOff val="5000"/>
                </a:schemeClr>
              </a:solidFill>
              <a:latin typeface="+mj-lt"/>
            </a:endParaRPr>
          </a:p>
        </p:txBody>
      </p:sp>
      <p:pic>
        <p:nvPicPr>
          <p:cNvPr id="5" name="Picture 4">
            <a:extLst>
              <a:ext uri="{FF2B5EF4-FFF2-40B4-BE49-F238E27FC236}">
                <a16:creationId xmlns:a16="http://schemas.microsoft.com/office/drawing/2014/main" id="{779D8F7D-C376-4181-2F90-1FAE270C46AA}"/>
              </a:ext>
            </a:extLst>
          </p:cNvPr>
          <p:cNvPicPr>
            <a:picLocks noChangeAspect="1"/>
          </p:cNvPicPr>
          <p:nvPr/>
        </p:nvPicPr>
        <p:blipFill rotWithShape="1">
          <a:blip r:embed="rId3"/>
          <a:srcRect t="7000" b="44304"/>
          <a:stretch/>
        </p:blipFill>
        <p:spPr>
          <a:xfrm>
            <a:off x="20" y="-46214"/>
            <a:ext cx="18287980" cy="556590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Tree>
    <p:extLst>
      <p:ext uri="{BB962C8B-B14F-4D97-AF65-F5344CB8AC3E}">
        <p14:creationId xmlns:p14="http://schemas.microsoft.com/office/powerpoint/2010/main" val="1762068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943100"/>
            <a:ext cx="16230600" cy="6863417"/>
          </a:xfrm>
          <a:prstGeom prst="rect">
            <a:avLst/>
          </a:prstGeom>
        </p:spPr>
        <p:txBody>
          <a:bodyPr wrap="square">
            <a:spAutoFit/>
          </a:bodyPr>
          <a:lstStyle/>
          <a:p>
            <a:pPr algn="ctr"/>
            <a:r>
              <a:rPr lang="en-US" sz="4400" b="1" i="1" dirty="0" err="1">
                <a:solidFill>
                  <a:schemeClr val="tx1">
                    <a:lumMod val="95000"/>
                    <a:lumOff val="5000"/>
                  </a:schemeClr>
                </a:solidFill>
                <a:latin typeface="Times New Roman" panose="02020603050405020304" pitchFamily="18" charset="0"/>
                <a:cs typeface="Times New Roman" panose="02020603050405020304" pitchFamily="18" charset="0"/>
              </a:rPr>
              <a:t>Đoạn</a:t>
            </a:r>
            <a:r>
              <a:rPr lang="en-US" sz="4400"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b="1" i="1" dirty="0" err="1">
                <a:solidFill>
                  <a:schemeClr val="tx1">
                    <a:lumMod val="95000"/>
                    <a:lumOff val="5000"/>
                  </a:schemeClr>
                </a:solidFill>
                <a:latin typeface="Times New Roman" panose="02020603050405020304" pitchFamily="18" charset="0"/>
                <a:cs typeface="Times New Roman" panose="02020603050405020304" pitchFamily="18" charset="0"/>
              </a:rPr>
              <a:t>văn</a:t>
            </a:r>
            <a:r>
              <a:rPr lang="en-US" sz="4400"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b="1" i="1" dirty="0" err="1">
                <a:solidFill>
                  <a:schemeClr val="tx1">
                    <a:lumMod val="95000"/>
                    <a:lumOff val="5000"/>
                  </a:schemeClr>
                </a:solidFill>
                <a:latin typeface="Times New Roman" panose="02020603050405020304" pitchFamily="18" charset="0"/>
                <a:cs typeface="Times New Roman" panose="02020603050405020304" pitchFamily="18" charset="0"/>
              </a:rPr>
              <a:t>tham</a:t>
            </a:r>
            <a:r>
              <a:rPr lang="en-US" sz="4400" b="1" i="1" dirty="0">
                <a:solidFill>
                  <a:schemeClr val="tx1">
                    <a:lumMod val="95000"/>
                    <a:lumOff val="5000"/>
                  </a:schemeClr>
                </a:solidFill>
                <a:latin typeface="Times New Roman" panose="02020603050405020304" pitchFamily="18" charset="0"/>
                <a:cs typeface="Times New Roman" panose="02020603050405020304" pitchFamily="18" charset="0"/>
              </a:rPr>
              <a:t> </a:t>
            </a:r>
            <a:r>
              <a:rPr lang="en-US" sz="4400" b="1" i="1" dirty="0" err="1">
                <a:solidFill>
                  <a:schemeClr val="tx1">
                    <a:lumMod val="95000"/>
                    <a:lumOff val="5000"/>
                  </a:schemeClr>
                </a:solidFill>
                <a:latin typeface="Times New Roman" panose="02020603050405020304" pitchFamily="18" charset="0"/>
                <a:cs typeface="Times New Roman" panose="02020603050405020304" pitchFamily="18" charset="0"/>
              </a:rPr>
              <a:t>khảo</a:t>
            </a:r>
            <a:endParaRPr lang="en-US" sz="4400" b="1" i="1"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en-US" sz="4400" i="1" dirty="0">
                <a:solidFill>
                  <a:schemeClr val="tx1">
                    <a:lumMod val="95000"/>
                    <a:lumOff val="5000"/>
                  </a:schemeClr>
                </a:solidFill>
                <a:latin typeface="+mj-lt"/>
              </a:rPr>
              <a:t>     </a:t>
            </a:r>
            <a:r>
              <a:rPr lang="vi-VN" sz="4400" i="1" dirty="0">
                <a:solidFill>
                  <a:schemeClr val="tx1">
                    <a:lumMod val="95000"/>
                    <a:lumOff val="5000"/>
                  </a:schemeClr>
                </a:solidFill>
                <a:latin typeface="+mj-lt"/>
              </a:rPr>
              <a:t>Bài thơ </a:t>
            </a:r>
            <a:r>
              <a:rPr lang="en-US" sz="4400" i="1" dirty="0">
                <a:solidFill>
                  <a:schemeClr val="tx1">
                    <a:lumMod val="95000"/>
                    <a:lumOff val="5000"/>
                  </a:schemeClr>
                </a:solidFill>
                <a:latin typeface="Times New Roman" panose="02020603050405020304" pitchFamily="18" charset="0"/>
                <a:cs typeface="Times New Roman" panose="02020603050405020304" pitchFamily="18" charset="0"/>
              </a:rPr>
              <a:t>“M</a:t>
            </a:r>
            <a:r>
              <a:rPr lang="vi-VN" sz="4400" i="1" dirty="0">
                <a:solidFill>
                  <a:schemeClr val="tx1">
                    <a:lumMod val="95000"/>
                    <a:lumOff val="5000"/>
                  </a:schemeClr>
                </a:solidFill>
                <a:latin typeface="+mj-lt"/>
              </a:rPr>
              <a:t>ời trầu</a:t>
            </a:r>
            <a:r>
              <a:rPr lang="en-US" sz="4400" i="1" dirty="0">
                <a:solidFill>
                  <a:schemeClr val="tx1">
                    <a:lumMod val="95000"/>
                    <a:lumOff val="5000"/>
                  </a:schemeClr>
                </a:solidFill>
                <a:latin typeface="Times New Roman" panose="02020603050405020304" pitchFamily="18" charset="0"/>
                <a:cs typeface="Times New Roman" panose="02020603050405020304" pitchFamily="18" charset="0"/>
              </a:rPr>
              <a:t>”</a:t>
            </a:r>
            <a:r>
              <a:rPr lang="vi-VN" sz="4400" i="1" dirty="0">
                <a:solidFill>
                  <a:schemeClr val="tx1">
                    <a:lumMod val="95000"/>
                    <a:lumOff val="5000"/>
                  </a:schemeClr>
                </a:solidFill>
                <a:latin typeface="+mj-lt"/>
              </a:rPr>
              <a:t> là một thi phẩm xuất sắc được nhiều thế hệ bạn đọc yêu thích của Hồ Xuân Hương. Bài thơ Mời Trầu mang đậm phong cách thơ của bà, là tiếng nói bênh vực số phận bi thảm của người phụ nữ trong thời kì xưa. Chỉ với 4 câu thơ nhưng cũng đủ bộc lộ những tâm tư của bà về tình duyên và cuộc đời. Bài thơ nói lên được ý thức cá nhân, tinh thần đấu tranh đòi hạnh phúc của người phụ nữ trong xã hội phong kiến xưa mặc cho những hủ tục, những định kiến u ám của thời đại. Qua đó là một tiếng nói trân trọng người phụ nữ, trân trọng những giá trị và ước mơ của họ trước cuộc đời</a:t>
            </a:r>
            <a:endParaRPr lang="en-US" sz="4400" i="1" dirty="0">
              <a:solidFill>
                <a:schemeClr val="tx1">
                  <a:lumMod val="95000"/>
                  <a:lumOff val="5000"/>
                </a:schemeClr>
              </a:solidFill>
              <a:latin typeface="+mj-lt"/>
            </a:endParaRPr>
          </a:p>
        </p:txBody>
      </p:sp>
      <p:sp>
        <p:nvSpPr>
          <p:cNvPr id="3" name="Freeform 4">
            <a:extLst>
              <a:ext uri="{FF2B5EF4-FFF2-40B4-BE49-F238E27FC236}">
                <a16:creationId xmlns:a16="http://schemas.microsoft.com/office/drawing/2014/main" id="{1FC0952C-ED12-33AD-698A-9C9F7122FFC1}"/>
              </a:ext>
            </a:extLst>
          </p:cNvPr>
          <p:cNvSpPr/>
          <p:nvPr/>
        </p:nvSpPr>
        <p:spPr>
          <a:xfrm rot="17690544">
            <a:off x="13528433" y="-3409336"/>
            <a:ext cx="3538728" cy="8229600"/>
          </a:xfrm>
          <a:custGeom>
            <a:avLst/>
            <a:gdLst/>
            <a:ahLst/>
            <a:cxnLst/>
            <a:rect l="l" t="t" r="r" b="b"/>
            <a:pathLst>
              <a:path w="3538728" h="8229600">
                <a:moveTo>
                  <a:pt x="0" y="0"/>
                </a:moveTo>
                <a:lnTo>
                  <a:pt x="3538728" y="0"/>
                </a:lnTo>
                <a:lnTo>
                  <a:pt x="3538728" y="8229600"/>
                </a:lnTo>
                <a:lnTo>
                  <a:pt x="0" y="8229600"/>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5985692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302" y="2476500"/>
            <a:ext cx="10493654" cy="5509200"/>
          </a:xfrm>
          <a:prstGeom prst="rect">
            <a:avLst/>
          </a:prstGeom>
        </p:spPr>
        <p:txBody>
          <a:bodyPr wrap="square">
            <a:spAutoFit/>
          </a:bodyPr>
          <a:lstStyle/>
          <a:p>
            <a:pPr algn="just"/>
            <a:r>
              <a:rPr lang="vi-VN" sz="4400" dirty="0">
                <a:solidFill>
                  <a:srgbClr val="000000"/>
                </a:solidFill>
                <a:latin typeface="+mj-lt"/>
              </a:rPr>
              <a:t>Chỉ ra sự giống nhau và khác nhau về thể thơ, đề tài, thái độ của tác giả được thể hiện trong bài thơ </a:t>
            </a:r>
            <a:r>
              <a:rPr lang="vi-VN" sz="4400" i="1" dirty="0">
                <a:solidFill>
                  <a:srgbClr val="000000"/>
                </a:solidFill>
                <a:latin typeface="+mj-lt"/>
              </a:rPr>
              <a:t>Mời trầu</a:t>
            </a:r>
            <a:r>
              <a:rPr lang="vi-VN" sz="4400" dirty="0">
                <a:solidFill>
                  <a:srgbClr val="000000"/>
                </a:solidFill>
                <a:latin typeface="+mj-lt"/>
              </a:rPr>
              <a:t> của Hồ Xuân Hương với bài ca dao sau:</a:t>
            </a:r>
          </a:p>
          <a:p>
            <a:pPr algn="ctr"/>
            <a:r>
              <a:rPr lang="vi-VN" sz="4400" i="1" dirty="0">
                <a:solidFill>
                  <a:srgbClr val="000000"/>
                </a:solidFill>
                <a:latin typeface="+mj-lt"/>
              </a:rPr>
              <a:t>Miếng trầu ăn kết làm đôi</a:t>
            </a:r>
            <a:endParaRPr lang="vi-VN" sz="4400" dirty="0">
              <a:solidFill>
                <a:srgbClr val="000000"/>
              </a:solidFill>
              <a:latin typeface="+mj-lt"/>
            </a:endParaRPr>
          </a:p>
          <a:p>
            <a:pPr algn="ctr"/>
            <a:r>
              <a:rPr lang="vi-VN" sz="4400" i="1" dirty="0">
                <a:solidFill>
                  <a:srgbClr val="000000"/>
                </a:solidFill>
                <a:latin typeface="+mj-lt"/>
              </a:rPr>
              <a:t>Lá trầu là vợ, cau tươi là chồng</a:t>
            </a:r>
            <a:endParaRPr lang="vi-VN" sz="4400" dirty="0">
              <a:solidFill>
                <a:srgbClr val="000000"/>
              </a:solidFill>
              <a:latin typeface="+mj-lt"/>
            </a:endParaRPr>
          </a:p>
          <a:p>
            <a:pPr algn="ctr"/>
            <a:r>
              <a:rPr lang="vi-VN" sz="4400" i="1" dirty="0">
                <a:solidFill>
                  <a:srgbClr val="000000"/>
                </a:solidFill>
                <a:latin typeface="+mj-lt"/>
              </a:rPr>
              <a:t>Trầu xanh, cau trắng cay nồng</a:t>
            </a:r>
            <a:endParaRPr lang="vi-VN" sz="4400" dirty="0">
              <a:solidFill>
                <a:srgbClr val="000000"/>
              </a:solidFill>
              <a:latin typeface="+mj-lt"/>
            </a:endParaRPr>
          </a:p>
          <a:p>
            <a:pPr algn="ctr"/>
            <a:r>
              <a:rPr lang="vi-VN" sz="4400" i="1" dirty="0">
                <a:solidFill>
                  <a:srgbClr val="000000"/>
                </a:solidFill>
                <a:latin typeface="+mj-lt"/>
              </a:rPr>
              <a:t>Vôi pha với nghĩa, thuốc nồng với duyên</a:t>
            </a:r>
            <a:endParaRPr lang="vi-VN" sz="4400" b="0" i="0" dirty="0">
              <a:solidFill>
                <a:srgbClr val="000000"/>
              </a:solidFill>
              <a:effectLst/>
              <a:latin typeface="+mj-lt"/>
            </a:endParaRPr>
          </a:p>
        </p:txBody>
      </p:sp>
      <p:pic>
        <p:nvPicPr>
          <p:cNvPr id="7" name="Picture 6">
            <a:extLst>
              <a:ext uri="{FF2B5EF4-FFF2-40B4-BE49-F238E27FC236}">
                <a16:creationId xmlns:a16="http://schemas.microsoft.com/office/drawing/2014/main" id="{3CA27693-0976-EA9E-3FD3-186FD7E4D8DF}"/>
              </a:ext>
            </a:extLst>
          </p:cNvPr>
          <p:cNvPicPr>
            <a:picLocks noChangeAspect="1"/>
          </p:cNvPicPr>
          <p:nvPr/>
        </p:nvPicPr>
        <p:blipFill>
          <a:blip r:embed="rId3"/>
          <a:stretch>
            <a:fillRect/>
          </a:stretch>
        </p:blipFill>
        <p:spPr>
          <a:xfrm>
            <a:off x="11201400" y="952500"/>
            <a:ext cx="6789348" cy="9677400"/>
          </a:xfrm>
          <a:prstGeom prst="rect">
            <a:avLst/>
          </a:prstGeom>
        </p:spPr>
      </p:pic>
      <p:sp>
        <p:nvSpPr>
          <p:cNvPr id="4" name="TextBox 8"/>
          <p:cNvSpPr txBox="1"/>
          <p:nvPr/>
        </p:nvSpPr>
        <p:spPr>
          <a:xfrm>
            <a:off x="-533400" y="952500"/>
            <a:ext cx="13209460" cy="1087092"/>
          </a:xfrm>
          <a:prstGeom prst="rect">
            <a:avLst/>
          </a:prstGeom>
        </p:spPr>
        <p:txBody>
          <a:bodyPr lIns="0" tIns="0" rIns="0" bIns="0" rtlCol="0" anchor="t">
            <a:spAutoFit/>
          </a:bodyPr>
          <a:lstStyle/>
          <a:p>
            <a:pPr marL="0" lvl="0" indent="0" algn="ctr">
              <a:lnSpc>
                <a:spcPts val="8330"/>
              </a:lnSpc>
              <a:spcBef>
                <a:spcPct val="0"/>
              </a:spcBef>
            </a:pPr>
            <a:r>
              <a:rPr lang="en-US" sz="8500" spc="-263" dirty="0">
                <a:solidFill>
                  <a:srgbClr val="60311B"/>
                </a:solidFill>
                <a:latin typeface="#9Slide06 Thillends" pitchFamily="2" charset="0"/>
              </a:rPr>
              <a:t>Think- pair- share</a:t>
            </a:r>
          </a:p>
        </p:txBody>
      </p:sp>
    </p:spTree>
    <p:extLst>
      <p:ext uri="{BB962C8B-B14F-4D97-AF65-F5344CB8AC3E}">
        <p14:creationId xmlns:p14="http://schemas.microsoft.com/office/powerpoint/2010/main" val="1247766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45554364"/>
              </p:ext>
            </p:extLst>
          </p:nvPr>
        </p:nvGraphicFramePr>
        <p:xfrm>
          <a:off x="228599" y="434340"/>
          <a:ext cx="17830801" cy="9418320"/>
        </p:xfrm>
        <a:graphic>
          <a:graphicData uri="http://schemas.openxmlformats.org/drawingml/2006/table">
            <a:tbl>
              <a:tblPr firstRow="1" bandRow="1">
                <a:tableStyleId>{5C22544A-7EE6-4342-B048-85BDC9FD1C3A}</a:tableStyleId>
              </a:tblPr>
              <a:tblGrid>
                <a:gridCol w="2015072">
                  <a:extLst>
                    <a:ext uri="{9D8B030D-6E8A-4147-A177-3AD203B41FA5}">
                      <a16:colId xmlns:a16="http://schemas.microsoft.com/office/drawing/2014/main" val="697082684"/>
                    </a:ext>
                  </a:extLst>
                </a:gridCol>
                <a:gridCol w="9997855">
                  <a:extLst>
                    <a:ext uri="{9D8B030D-6E8A-4147-A177-3AD203B41FA5}">
                      <a16:colId xmlns:a16="http://schemas.microsoft.com/office/drawing/2014/main" val="3240763075"/>
                    </a:ext>
                  </a:extLst>
                </a:gridCol>
                <a:gridCol w="118838">
                  <a:extLst>
                    <a:ext uri="{9D8B030D-6E8A-4147-A177-3AD203B41FA5}">
                      <a16:colId xmlns:a16="http://schemas.microsoft.com/office/drawing/2014/main" val="1692932955"/>
                    </a:ext>
                  </a:extLst>
                </a:gridCol>
                <a:gridCol w="5699036">
                  <a:extLst>
                    <a:ext uri="{9D8B030D-6E8A-4147-A177-3AD203B41FA5}">
                      <a16:colId xmlns:a16="http://schemas.microsoft.com/office/drawing/2014/main" val="683276433"/>
                    </a:ext>
                  </a:extLst>
                </a:gridCol>
              </a:tblGrid>
              <a:tr h="370840">
                <a:tc>
                  <a:txBody>
                    <a:bodyPr/>
                    <a:lstStyle/>
                    <a:p>
                      <a:pPr algn="ctr"/>
                      <a:r>
                        <a:rPr lang="en-US" sz="4000" dirty="0" err="1">
                          <a:solidFill>
                            <a:schemeClr val="tx1"/>
                          </a:solidFill>
                          <a:latin typeface="Times New Roman" panose="02020603050405020304" pitchFamily="18" charset="0"/>
                          <a:cs typeface="Times New Roman" panose="02020603050405020304" pitchFamily="18" charset="0"/>
                        </a:rPr>
                        <a:t>Tiêu</a:t>
                      </a:r>
                      <a:r>
                        <a:rPr lang="en-US" sz="4000" baseline="0" dirty="0">
                          <a:solidFill>
                            <a:schemeClr val="tx1"/>
                          </a:solidFill>
                          <a:latin typeface="Times New Roman" panose="02020603050405020304" pitchFamily="18" charset="0"/>
                          <a:cs typeface="Times New Roman" panose="02020603050405020304" pitchFamily="18" charset="0"/>
                        </a:rPr>
                        <a:t> </a:t>
                      </a:r>
                      <a:r>
                        <a:rPr lang="en-US" sz="4000" baseline="0" dirty="0" err="1">
                          <a:solidFill>
                            <a:schemeClr val="tx1"/>
                          </a:solidFill>
                          <a:latin typeface="Times New Roman" panose="02020603050405020304" pitchFamily="18" charset="0"/>
                          <a:cs typeface="Times New Roman" panose="02020603050405020304" pitchFamily="18" charset="0"/>
                        </a:rPr>
                        <a:t>chí</a:t>
                      </a:r>
                      <a:endParaRPr lang="en-US" sz="4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D0B3"/>
                    </a:solidFill>
                  </a:tcPr>
                </a:tc>
                <a:tc gridSpan="2">
                  <a:txBody>
                    <a:bodyPr/>
                    <a:lstStyle/>
                    <a:p>
                      <a:pPr algn="ctr"/>
                      <a:r>
                        <a:rPr lang="en-US" sz="4000" dirty="0" err="1">
                          <a:solidFill>
                            <a:schemeClr val="tx1"/>
                          </a:solidFill>
                          <a:latin typeface="Times New Roman" panose="02020603050405020304" pitchFamily="18" charset="0"/>
                          <a:cs typeface="Times New Roman" panose="02020603050405020304" pitchFamily="18" charset="0"/>
                        </a:rPr>
                        <a:t>Bài</a:t>
                      </a:r>
                      <a:r>
                        <a:rPr lang="en-US" sz="4000" baseline="0" dirty="0">
                          <a:solidFill>
                            <a:schemeClr val="tx1"/>
                          </a:solidFill>
                          <a:latin typeface="Times New Roman" panose="02020603050405020304" pitchFamily="18" charset="0"/>
                          <a:cs typeface="Times New Roman" panose="02020603050405020304" pitchFamily="18" charset="0"/>
                        </a:rPr>
                        <a:t> </a:t>
                      </a:r>
                      <a:r>
                        <a:rPr lang="en-US" sz="4000" baseline="0" dirty="0" err="1">
                          <a:solidFill>
                            <a:schemeClr val="tx1"/>
                          </a:solidFill>
                          <a:latin typeface="Times New Roman" panose="02020603050405020304" pitchFamily="18" charset="0"/>
                          <a:cs typeface="Times New Roman" panose="02020603050405020304" pitchFamily="18" charset="0"/>
                        </a:rPr>
                        <a:t>thơ</a:t>
                      </a:r>
                      <a:r>
                        <a:rPr lang="en-US" sz="4000" baseline="0" dirty="0">
                          <a:solidFill>
                            <a:schemeClr val="tx1"/>
                          </a:solidFill>
                          <a:latin typeface="Times New Roman" panose="02020603050405020304" pitchFamily="18" charset="0"/>
                          <a:cs typeface="Times New Roman" panose="02020603050405020304" pitchFamily="18" charset="0"/>
                        </a:rPr>
                        <a:t> “</a:t>
                      </a:r>
                      <a:r>
                        <a:rPr lang="en-US" sz="4000" baseline="0" dirty="0" err="1">
                          <a:solidFill>
                            <a:schemeClr val="tx1"/>
                          </a:solidFill>
                          <a:latin typeface="Times New Roman" panose="02020603050405020304" pitchFamily="18" charset="0"/>
                          <a:cs typeface="Times New Roman" panose="02020603050405020304" pitchFamily="18" charset="0"/>
                        </a:rPr>
                        <a:t>Mời</a:t>
                      </a:r>
                      <a:r>
                        <a:rPr lang="en-US" sz="4000" baseline="0" dirty="0">
                          <a:solidFill>
                            <a:schemeClr val="tx1"/>
                          </a:solidFill>
                          <a:latin typeface="Times New Roman" panose="02020603050405020304" pitchFamily="18" charset="0"/>
                          <a:cs typeface="Times New Roman" panose="02020603050405020304" pitchFamily="18" charset="0"/>
                        </a:rPr>
                        <a:t> </a:t>
                      </a:r>
                      <a:r>
                        <a:rPr lang="en-US" sz="4000" baseline="0" dirty="0" err="1">
                          <a:solidFill>
                            <a:schemeClr val="tx1"/>
                          </a:solidFill>
                          <a:latin typeface="Times New Roman" panose="02020603050405020304" pitchFamily="18" charset="0"/>
                          <a:cs typeface="Times New Roman" panose="02020603050405020304" pitchFamily="18" charset="0"/>
                        </a:rPr>
                        <a:t>trầu</a:t>
                      </a:r>
                      <a:r>
                        <a:rPr lang="en-US" sz="4000" baseline="0" dirty="0">
                          <a:solidFill>
                            <a:schemeClr val="tx1"/>
                          </a:solidFill>
                          <a:latin typeface="Times New Roman" panose="02020603050405020304" pitchFamily="18" charset="0"/>
                          <a:cs typeface="Times New Roman" panose="02020603050405020304" pitchFamily="18" charset="0"/>
                        </a:rPr>
                        <a:t>”</a:t>
                      </a:r>
                      <a:endParaRPr lang="en-US" sz="4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D0B3"/>
                    </a:solidFill>
                  </a:tcPr>
                </a:tc>
                <a:tc hMerge="1">
                  <a:txBody>
                    <a:bodyPr/>
                    <a:lstStyle/>
                    <a:p>
                      <a:endParaRPr lang="en-US"/>
                    </a:p>
                  </a:txBody>
                  <a:tcPr/>
                </a:tc>
                <a:tc>
                  <a:txBody>
                    <a:bodyPr/>
                    <a:lstStyle/>
                    <a:p>
                      <a:pPr algn="ctr"/>
                      <a:r>
                        <a:rPr lang="en-US" sz="4000" dirty="0" err="1">
                          <a:solidFill>
                            <a:schemeClr val="tx1"/>
                          </a:solidFill>
                          <a:latin typeface="Times New Roman" panose="02020603050405020304" pitchFamily="18" charset="0"/>
                          <a:cs typeface="Times New Roman" panose="02020603050405020304" pitchFamily="18" charset="0"/>
                        </a:rPr>
                        <a:t>Bài</a:t>
                      </a:r>
                      <a:r>
                        <a:rPr lang="en-US" sz="4000" baseline="0" dirty="0">
                          <a:solidFill>
                            <a:schemeClr val="tx1"/>
                          </a:solidFill>
                          <a:latin typeface="Times New Roman" panose="02020603050405020304" pitchFamily="18" charset="0"/>
                          <a:cs typeface="Times New Roman" panose="02020603050405020304" pitchFamily="18" charset="0"/>
                        </a:rPr>
                        <a:t> ca </a:t>
                      </a:r>
                      <a:r>
                        <a:rPr lang="en-US" sz="4000" baseline="0" dirty="0" err="1">
                          <a:solidFill>
                            <a:schemeClr val="tx1"/>
                          </a:solidFill>
                          <a:latin typeface="Times New Roman" panose="02020603050405020304" pitchFamily="18" charset="0"/>
                          <a:cs typeface="Times New Roman" panose="02020603050405020304" pitchFamily="18" charset="0"/>
                        </a:rPr>
                        <a:t>dao</a:t>
                      </a:r>
                      <a:endParaRPr lang="en-US" sz="4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BD0B3"/>
                    </a:solidFill>
                  </a:tcPr>
                </a:tc>
                <a:extLst>
                  <a:ext uri="{0D108BD9-81ED-4DB2-BD59-A6C34878D82A}">
                    <a16:rowId xmlns:a16="http://schemas.microsoft.com/office/drawing/2014/main" val="3584536599"/>
                  </a:ext>
                </a:extLst>
              </a:tr>
              <a:tr h="370840">
                <a:tc>
                  <a:txBody>
                    <a:bodyPr/>
                    <a:lstStyle/>
                    <a:p>
                      <a:pPr algn="ctr"/>
                      <a:r>
                        <a:rPr lang="en-US" sz="4000" b="1" dirty="0" err="1">
                          <a:solidFill>
                            <a:schemeClr val="tx1"/>
                          </a:solidFill>
                          <a:latin typeface="Times New Roman" panose="02020603050405020304" pitchFamily="18" charset="0"/>
                          <a:cs typeface="Times New Roman" panose="02020603050405020304" pitchFamily="18" charset="0"/>
                        </a:rPr>
                        <a:t>Giống</a:t>
                      </a:r>
                      <a:r>
                        <a:rPr lang="en-US" sz="4000" b="1"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nhau</a:t>
                      </a:r>
                      <a:endParaRPr lang="en-US" sz="40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3">
                  <a:txBody>
                    <a:bodyPr/>
                    <a:lstStyle/>
                    <a:p>
                      <a:pPr algn="just"/>
                      <a:r>
                        <a:rPr lang="vi-VN" sz="4000" b="0" i="0" kern="1200" dirty="0">
                          <a:solidFill>
                            <a:schemeClr val="tx1"/>
                          </a:solidFill>
                          <a:effectLst/>
                          <a:latin typeface="Times New Roman" panose="02020603050405020304" pitchFamily="18" charset="0"/>
                          <a:ea typeface="+mn-ea"/>
                          <a:cs typeface="Times New Roman" panose="02020603050405020304" pitchFamily="18" charset="0"/>
                        </a:rPr>
                        <a:t>Đều qua tục ăn trầu với những thao tác như t</a:t>
                      </a:r>
                      <a:r>
                        <a:rPr lang="en-US" sz="4000" b="0" i="0" kern="1200" dirty="0">
                          <a:solidFill>
                            <a:schemeClr val="tx1"/>
                          </a:solidFill>
                          <a:effectLst/>
                          <a:latin typeface="Times New Roman" panose="02020603050405020304" pitchFamily="18" charset="0"/>
                          <a:ea typeface="+mn-ea"/>
                          <a:cs typeface="Times New Roman" panose="02020603050405020304" pitchFamily="18" charset="0"/>
                        </a:rPr>
                        <a:t>ê</a:t>
                      </a:r>
                      <a:r>
                        <a:rPr lang="vi-VN" sz="4000" b="0" i="0" kern="1200" dirty="0">
                          <a:solidFill>
                            <a:schemeClr val="tx1"/>
                          </a:solidFill>
                          <a:effectLst/>
                          <a:latin typeface="Times New Roman" panose="02020603050405020304" pitchFamily="18" charset="0"/>
                          <a:ea typeface="+mn-ea"/>
                          <a:cs typeface="Times New Roman" panose="02020603050405020304" pitchFamily="18" charset="0"/>
                        </a:rPr>
                        <a:t>m trầu, ăn trầu để nói về chuyện tình cảm.</a:t>
                      </a:r>
                      <a:endParaRPr lang="en-US" sz="4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87414969"/>
                  </a:ext>
                </a:extLst>
              </a:tr>
              <a:tr h="370840">
                <a:tc>
                  <a:txBody>
                    <a:bodyPr/>
                    <a:lstStyle/>
                    <a:p>
                      <a:pPr algn="ctr"/>
                      <a:r>
                        <a:rPr lang="en-US" sz="4000" b="1" dirty="0" err="1">
                          <a:solidFill>
                            <a:schemeClr val="tx1"/>
                          </a:solidFill>
                          <a:latin typeface="Times New Roman" panose="02020603050405020304" pitchFamily="18" charset="0"/>
                          <a:cs typeface="Times New Roman" panose="02020603050405020304" pitchFamily="18" charset="0"/>
                        </a:rPr>
                        <a:t>Khác</a:t>
                      </a:r>
                      <a:r>
                        <a:rPr lang="en-US" sz="4000" b="1" baseline="0" dirty="0">
                          <a:solidFill>
                            <a:schemeClr val="tx1"/>
                          </a:solidFill>
                          <a:latin typeface="Times New Roman" panose="02020603050405020304" pitchFamily="18" charset="0"/>
                          <a:cs typeface="Times New Roman" panose="02020603050405020304" pitchFamily="18" charset="0"/>
                        </a:rPr>
                        <a:t> </a:t>
                      </a:r>
                      <a:r>
                        <a:rPr lang="en-US" sz="4000" b="1" baseline="0" dirty="0" err="1">
                          <a:solidFill>
                            <a:schemeClr val="tx1"/>
                          </a:solidFill>
                          <a:latin typeface="Times New Roman" panose="02020603050405020304" pitchFamily="18" charset="0"/>
                          <a:cs typeface="Times New Roman" panose="02020603050405020304" pitchFamily="18" charset="0"/>
                        </a:rPr>
                        <a:t>nhau</a:t>
                      </a:r>
                      <a:endParaRPr lang="en-US" sz="4000" b="1"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just"/>
                      <a:r>
                        <a:rPr lang="en-US" sz="4000" kern="1200" dirty="0">
                          <a:solidFill>
                            <a:schemeClr val="tx1"/>
                          </a:solidFill>
                          <a:latin typeface="Times New Roman" panose="02020603050405020304" pitchFamily="18" charset="0"/>
                          <a:ea typeface="+mn-ea"/>
                          <a:cs typeface="Times New Roman" panose="02020603050405020304" pitchFamily="18" charset="0"/>
                        </a:rPr>
                        <a:t>- </a:t>
                      </a:r>
                      <a:r>
                        <a:rPr lang="en-US" sz="4000" b="1" kern="1200" dirty="0" err="1">
                          <a:solidFill>
                            <a:schemeClr val="tx1"/>
                          </a:solidFill>
                          <a:latin typeface="Times New Roman" panose="02020603050405020304" pitchFamily="18" charset="0"/>
                          <a:ea typeface="+mn-ea"/>
                          <a:cs typeface="Times New Roman" panose="02020603050405020304" pitchFamily="18" charset="0"/>
                        </a:rPr>
                        <a:t>Thể</a:t>
                      </a:r>
                      <a:r>
                        <a:rPr lang="en-US" sz="4000" b="1" kern="1200" dirty="0">
                          <a:solidFill>
                            <a:schemeClr val="tx1"/>
                          </a:solidFill>
                          <a:latin typeface="Times New Roman" panose="02020603050405020304" pitchFamily="18" charset="0"/>
                          <a:ea typeface="+mn-ea"/>
                          <a:cs typeface="Times New Roman" panose="02020603050405020304" pitchFamily="18" charset="0"/>
                        </a:rPr>
                        <a:t> </a:t>
                      </a:r>
                      <a:r>
                        <a:rPr lang="en-US" sz="4000" b="1" kern="1200" dirty="0" err="1">
                          <a:solidFill>
                            <a:schemeClr val="tx1"/>
                          </a:solidFill>
                          <a:latin typeface="Times New Roman" panose="02020603050405020304" pitchFamily="18" charset="0"/>
                          <a:ea typeface="+mn-ea"/>
                          <a:cs typeface="Times New Roman" panose="02020603050405020304" pitchFamily="18" charset="0"/>
                        </a:rPr>
                        <a:t>thơ</a:t>
                      </a:r>
                      <a:r>
                        <a:rPr lang="en-US" sz="4000" kern="1200" dirty="0">
                          <a:solidFill>
                            <a:schemeClr val="tx1"/>
                          </a:solidFill>
                          <a:latin typeface="Times New Roman" panose="02020603050405020304" pitchFamily="18" charset="0"/>
                          <a:ea typeface="+mn-ea"/>
                          <a:cs typeface="Times New Roman" panose="02020603050405020304" pitchFamily="18" charset="0"/>
                        </a:rPr>
                        <a:t>:</a:t>
                      </a:r>
                      <a:r>
                        <a:rPr lang="en-US" sz="4000" kern="1200" baseline="0" dirty="0">
                          <a:solidFill>
                            <a:schemeClr val="tx1"/>
                          </a:solidFill>
                          <a:latin typeface="Times New Roman" panose="02020603050405020304" pitchFamily="18" charset="0"/>
                          <a:ea typeface="+mn-ea"/>
                          <a:cs typeface="Times New Roman" panose="02020603050405020304" pitchFamily="18" charset="0"/>
                        </a:rPr>
                        <a:t> </a:t>
                      </a:r>
                      <a:r>
                        <a:rPr lang="vi-VN" sz="4000" kern="1200" dirty="0">
                          <a:solidFill>
                            <a:schemeClr val="tx1"/>
                          </a:solidFill>
                          <a:latin typeface="Times New Roman" panose="02020603050405020304" pitchFamily="18" charset="0"/>
                          <a:ea typeface="+mn-ea"/>
                          <a:cs typeface="Times New Roman" panose="02020603050405020304" pitchFamily="18" charset="0"/>
                        </a:rPr>
                        <a:t>được viết bằng chữ Nôm, thể thơ thất ngôn tứ tuyệt Đường luật</a:t>
                      </a:r>
                      <a:endParaRPr lang="en-US" sz="4000" kern="1200" dirty="0">
                        <a:solidFill>
                          <a:schemeClr val="tx1"/>
                        </a:solidFill>
                        <a:latin typeface="Times New Roman" panose="02020603050405020304" pitchFamily="18" charset="0"/>
                        <a:ea typeface="+mn-ea"/>
                        <a:cs typeface="Times New Roman" panose="02020603050405020304" pitchFamily="18" charset="0"/>
                      </a:endParaRPr>
                    </a:p>
                    <a:p>
                      <a:pPr algn="just"/>
                      <a:r>
                        <a:rPr lang="en-US" sz="4000" dirty="0">
                          <a:solidFill>
                            <a:schemeClr val="tx1"/>
                          </a:solidFill>
                          <a:latin typeface="Times New Roman" panose="02020603050405020304" pitchFamily="18" charset="0"/>
                          <a:cs typeface="Times New Roman" panose="02020603050405020304" pitchFamily="18" charset="0"/>
                        </a:rPr>
                        <a:t>- </a:t>
                      </a:r>
                      <a:r>
                        <a:rPr lang="en-US" sz="4000" b="1" dirty="0" err="1">
                          <a:solidFill>
                            <a:schemeClr val="tx1"/>
                          </a:solidFill>
                          <a:latin typeface="Times New Roman" panose="02020603050405020304" pitchFamily="18" charset="0"/>
                          <a:cs typeface="Times New Roman" panose="02020603050405020304" pitchFamily="18" charset="0"/>
                        </a:rPr>
                        <a:t>Nội</a:t>
                      </a:r>
                      <a:r>
                        <a:rPr lang="en-US" sz="4000" b="1" dirty="0">
                          <a:solidFill>
                            <a:schemeClr val="tx1"/>
                          </a:solidFill>
                          <a:latin typeface="Times New Roman" panose="02020603050405020304" pitchFamily="18" charset="0"/>
                          <a:cs typeface="Times New Roman" panose="02020603050405020304" pitchFamily="18" charset="0"/>
                        </a:rPr>
                        <a:t> dung</a:t>
                      </a:r>
                      <a:r>
                        <a:rPr lang="en-US" sz="4000" dirty="0">
                          <a:solidFill>
                            <a:schemeClr val="tx1"/>
                          </a:solidFill>
                          <a:latin typeface="Times New Roman" panose="02020603050405020304" pitchFamily="18" charset="0"/>
                          <a:cs typeface="Times New Roman" panose="02020603050405020304" pitchFamily="18" charset="0"/>
                        </a:rPr>
                        <a:t>: </a:t>
                      </a:r>
                    </a:p>
                    <a:p>
                      <a:pPr algn="just"/>
                      <a:r>
                        <a:rPr lang="en-US" sz="4000" kern="1200" dirty="0">
                          <a:solidFill>
                            <a:schemeClr val="tx1"/>
                          </a:solidFill>
                          <a:latin typeface="Times New Roman" panose="02020603050405020304" pitchFamily="18" charset="0"/>
                          <a:ea typeface="+mn-ea"/>
                          <a:cs typeface="Times New Roman" panose="02020603050405020304" pitchFamily="18" charset="0"/>
                        </a:rPr>
                        <a:t>+ </a:t>
                      </a:r>
                      <a:r>
                        <a:rPr lang="vi-VN" sz="4000" kern="1200" dirty="0">
                          <a:solidFill>
                            <a:schemeClr val="tx1"/>
                          </a:solidFill>
                          <a:latin typeface="Times New Roman" panose="02020603050405020304" pitchFamily="18" charset="0"/>
                          <a:ea typeface="+mn-ea"/>
                          <a:cs typeface="Times New Roman" panose="02020603050405020304" pitchFamily="18" charset="0"/>
                        </a:rPr>
                        <a:t>nói về tình yêu nam nữ để tiến đến hôn nhân</a:t>
                      </a:r>
                      <a:endParaRPr lang="en-US" sz="4000" kern="1200" dirty="0">
                        <a:solidFill>
                          <a:schemeClr val="tx1"/>
                        </a:solidFill>
                        <a:latin typeface="Times New Roman" panose="02020603050405020304" pitchFamily="18" charset="0"/>
                        <a:ea typeface="+mn-ea"/>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sz="4000" kern="1200" dirty="0">
                          <a:solidFill>
                            <a:schemeClr val="tx1"/>
                          </a:solidFill>
                          <a:latin typeface="Times New Roman" panose="02020603050405020304" pitchFamily="18" charset="0"/>
                          <a:ea typeface="+mn-ea"/>
                          <a:cs typeface="Times New Roman" panose="02020603050405020304" pitchFamily="18" charset="0"/>
                        </a:rPr>
                        <a:t>+ </a:t>
                      </a:r>
                      <a:r>
                        <a:rPr lang="vi-VN" sz="4000" kern="1200" dirty="0">
                          <a:solidFill>
                            <a:schemeClr val="tx1"/>
                          </a:solidFill>
                          <a:latin typeface="Times New Roman" panose="02020603050405020304" pitchFamily="18" charset="0"/>
                          <a:ea typeface="+mn-ea"/>
                          <a:cs typeface="Times New Roman" panose="02020603050405020304" pitchFamily="18" charset="0"/>
                        </a:rPr>
                        <a:t>quan hệ giữa chàng trai và cô gái nên nó cũng có thể trở nên vô duyên nếu đối phương trong tình yêu là kẻ “xanh như lá, bạc như vôi”.</a:t>
                      </a:r>
                      <a:endParaRPr lang="en-US" sz="4000" kern="1200" dirty="0">
                        <a:solidFill>
                          <a:schemeClr val="tx1"/>
                        </a:solidFill>
                        <a:latin typeface="Times New Roman" panose="02020603050405020304" pitchFamily="18" charset="0"/>
                        <a:ea typeface="+mn-ea"/>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US" sz="4000" kern="1200" dirty="0">
                          <a:solidFill>
                            <a:schemeClr val="tx1"/>
                          </a:solidFill>
                          <a:latin typeface="Times New Roman" panose="02020603050405020304" pitchFamily="18" charset="0"/>
                          <a:ea typeface="+mn-ea"/>
                          <a:cs typeface="Times New Roman" panose="02020603050405020304" pitchFamily="18" charset="0"/>
                        </a:rPr>
                        <a:t>- </a:t>
                      </a:r>
                      <a:r>
                        <a:rPr lang="en-US" sz="4000" b="1" kern="1200" dirty="0" err="1">
                          <a:solidFill>
                            <a:schemeClr val="tx1"/>
                          </a:solidFill>
                          <a:latin typeface="Times New Roman" panose="02020603050405020304" pitchFamily="18" charset="0"/>
                          <a:ea typeface="+mn-ea"/>
                          <a:cs typeface="Times New Roman" panose="02020603050405020304" pitchFamily="18" charset="0"/>
                        </a:rPr>
                        <a:t>Từ</a:t>
                      </a:r>
                      <a:r>
                        <a:rPr lang="en-US" sz="4000" b="1" kern="1200" dirty="0">
                          <a:solidFill>
                            <a:schemeClr val="tx1"/>
                          </a:solidFill>
                          <a:latin typeface="Times New Roman" panose="02020603050405020304" pitchFamily="18" charset="0"/>
                          <a:ea typeface="+mn-ea"/>
                          <a:cs typeface="Times New Roman" panose="02020603050405020304" pitchFamily="18" charset="0"/>
                        </a:rPr>
                        <a:t> </a:t>
                      </a:r>
                      <a:r>
                        <a:rPr lang="en-US" sz="4000" b="1" kern="1200" dirty="0" err="1">
                          <a:solidFill>
                            <a:schemeClr val="tx1"/>
                          </a:solidFill>
                          <a:latin typeface="Times New Roman" panose="02020603050405020304" pitchFamily="18" charset="0"/>
                          <a:ea typeface="+mn-ea"/>
                          <a:cs typeface="Times New Roman" panose="02020603050405020304" pitchFamily="18" charset="0"/>
                        </a:rPr>
                        <a:t>ngữ</a:t>
                      </a:r>
                      <a:r>
                        <a:rPr lang="en-US" sz="4000" b="1" kern="1200" dirty="0">
                          <a:solidFill>
                            <a:schemeClr val="tx1"/>
                          </a:solidFill>
                          <a:latin typeface="Times New Roman" panose="02020603050405020304" pitchFamily="18" charset="0"/>
                          <a:ea typeface="+mn-ea"/>
                          <a:cs typeface="Times New Roman" panose="02020603050405020304" pitchFamily="18" charset="0"/>
                        </a:rPr>
                        <a:t>,</a:t>
                      </a:r>
                      <a:r>
                        <a:rPr lang="en-US" sz="4000" b="1" kern="1200" baseline="0" dirty="0">
                          <a:solidFill>
                            <a:schemeClr val="tx1"/>
                          </a:solidFill>
                          <a:latin typeface="Times New Roman" panose="02020603050405020304" pitchFamily="18" charset="0"/>
                          <a:ea typeface="+mn-ea"/>
                          <a:cs typeface="Times New Roman" panose="02020603050405020304" pitchFamily="18" charset="0"/>
                        </a:rPr>
                        <a:t> </a:t>
                      </a:r>
                      <a:r>
                        <a:rPr lang="en-US" sz="4000" b="1" kern="1200" baseline="0" dirty="0" err="1">
                          <a:solidFill>
                            <a:schemeClr val="tx1"/>
                          </a:solidFill>
                          <a:latin typeface="Times New Roman" panose="02020603050405020304" pitchFamily="18" charset="0"/>
                          <a:ea typeface="+mn-ea"/>
                          <a:cs typeface="Times New Roman" panose="02020603050405020304" pitchFamily="18" charset="0"/>
                        </a:rPr>
                        <a:t>thái</a:t>
                      </a:r>
                      <a:r>
                        <a:rPr lang="en-US" sz="4000" b="1" kern="1200" baseline="0" dirty="0">
                          <a:solidFill>
                            <a:schemeClr val="tx1"/>
                          </a:solidFill>
                          <a:latin typeface="Times New Roman" panose="02020603050405020304" pitchFamily="18" charset="0"/>
                          <a:ea typeface="+mn-ea"/>
                          <a:cs typeface="Times New Roman" panose="02020603050405020304" pitchFamily="18" charset="0"/>
                        </a:rPr>
                        <a:t> </a:t>
                      </a:r>
                      <a:r>
                        <a:rPr lang="en-US" sz="4000" b="1" kern="1200" baseline="0" dirty="0" err="1">
                          <a:solidFill>
                            <a:schemeClr val="tx1"/>
                          </a:solidFill>
                          <a:latin typeface="Times New Roman" panose="02020603050405020304" pitchFamily="18" charset="0"/>
                          <a:ea typeface="+mn-ea"/>
                          <a:cs typeface="Times New Roman" panose="02020603050405020304" pitchFamily="18" charset="0"/>
                        </a:rPr>
                        <a:t>độ</a:t>
                      </a:r>
                      <a:r>
                        <a:rPr lang="en-US" sz="4000" b="1" kern="1200" baseline="0" dirty="0">
                          <a:solidFill>
                            <a:schemeClr val="tx1"/>
                          </a:solidFill>
                          <a:latin typeface="Times New Roman" panose="02020603050405020304" pitchFamily="18" charset="0"/>
                          <a:ea typeface="+mn-ea"/>
                          <a:cs typeface="Times New Roman" panose="02020603050405020304" pitchFamily="18" charset="0"/>
                        </a:rPr>
                        <a:t>:</a:t>
                      </a:r>
                      <a:r>
                        <a:rPr lang="vi-VN" sz="4000" kern="1200" dirty="0">
                          <a:solidFill>
                            <a:schemeClr val="tx1"/>
                          </a:solidFill>
                          <a:latin typeface="Times New Roman" panose="02020603050405020304" pitchFamily="18" charset="0"/>
                          <a:ea typeface="+mn-ea"/>
                          <a:cs typeface="Times New Roman" panose="02020603050405020304" pitchFamily="18" charset="0"/>
                        </a:rPr>
                        <a:t>mang cả tính mạnh mẽ với những từ ngữ có nét riêng rõ rệt và ít nhiều có ý vị trào phúng như “này của Xuân Hương”, dùng từ “quệt” thay cho từ “pha” hiền lành trong bài ca dao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just"/>
                      <a:r>
                        <a:rPr lang="en-US" sz="4000" kern="1200" dirty="0">
                          <a:solidFill>
                            <a:schemeClr val="tx1"/>
                          </a:solidFill>
                          <a:latin typeface="Times New Roman" panose="02020603050405020304" pitchFamily="18" charset="0"/>
                          <a:ea typeface="+mn-ea"/>
                          <a:cs typeface="Times New Roman" panose="02020603050405020304" pitchFamily="18" charset="0"/>
                        </a:rPr>
                        <a:t>- </a:t>
                      </a:r>
                      <a:r>
                        <a:rPr lang="en-US" sz="4000" b="1" kern="1200" dirty="0" err="1">
                          <a:solidFill>
                            <a:schemeClr val="tx1"/>
                          </a:solidFill>
                          <a:latin typeface="Times New Roman" panose="02020603050405020304" pitchFamily="18" charset="0"/>
                          <a:ea typeface="+mn-ea"/>
                          <a:cs typeface="Times New Roman" panose="02020603050405020304" pitchFamily="18" charset="0"/>
                        </a:rPr>
                        <a:t>Thể</a:t>
                      </a:r>
                      <a:r>
                        <a:rPr lang="en-US" sz="4000" b="1" kern="1200" dirty="0">
                          <a:solidFill>
                            <a:schemeClr val="tx1"/>
                          </a:solidFill>
                          <a:latin typeface="Times New Roman" panose="02020603050405020304" pitchFamily="18" charset="0"/>
                          <a:ea typeface="+mn-ea"/>
                          <a:cs typeface="Times New Roman" panose="02020603050405020304" pitchFamily="18" charset="0"/>
                        </a:rPr>
                        <a:t> </a:t>
                      </a:r>
                      <a:r>
                        <a:rPr lang="en-US" sz="4000" b="1" kern="1200" dirty="0" err="1">
                          <a:solidFill>
                            <a:schemeClr val="tx1"/>
                          </a:solidFill>
                          <a:latin typeface="Times New Roman" panose="02020603050405020304" pitchFamily="18" charset="0"/>
                          <a:ea typeface="+mn-ea"/>
                          <a:cs typeface="Times New Roman" panose="02020603050405020304" pitchFamily="18" charset="0"/>
                        </a:rPr>
                        <a:t>thơ</a:t>
                      </a:r>
                      <a:r>
                        <a:rPr lang="en-US" sz="4000" kern="1200" dirty="0">
                          <a:solidFill>
                            <a:schemeClr val="tx1"/>
                          </a:solidFill>
                          <a:latin typeface="Times New Roman" panose="02020603050405020304" pitchFamily="18" charset="0"/>
                          <a:ea typeface="+mn-ea"/>
                          <a:cs typeface="Times New Roman" panose="02020603050405020304" pitchFamily="18" charset="0"/>
                        </a:rPr>
                        <a:t>:</a:t>
                      </a:r>
                      <a:r>
                        <a:rPr lang="en-US" sz="4000" kern="1200" baseline="0" dirty="0">
                          <a:solidFill>
                            <a:schemeClr val="tx1"/>
                          </a:solidFill>
                          <a:latin typeface="Times New Roman" panose="02020603050405020304" pitchFamily="18" charset="0"/>
                          <a:ea typeface="+mn-ea"/>
                          <a:cs typeface="Times New Roman" panose="02020603050405020304" pitchFamily="18" charset="0"/>
                        </a:rPr>
                        <a:t> </a:t>
                      </a:r>
                      <a:r>
                        <a:rPr lang="vi-VN" sz="4000" kern="1200" dirty="0">
                          <a:solidFill>
                            <a:schemeClr val="tx1"/>
                          </a:solidFill>
                          <a:latin typeface="Times New Roman" panose="02020603050405020304" pitchFamily="18" charset="0"/>
                          <a:ea typeface="+mn-ea"/>
                          <a:cs typeface="Times New Roman" panose="02020603050405020304" pitchFamily="18" charset="0"/>
                        </a:rPr>
                        <a:t>được lưu truyền trong dân gian bằng thơ lục bát</a:t>
                      </a:r>
                      <a:endParaRPr lang="en-US" sz="4000" kern="1200" dirty="0">
                        <a:solidFill>
                          <a:schemeClr val="tx1"/>
                        </a:solidFill>
                        <a:latin typeface="Times New Roman" panose="02020603050405020304" pitchFamily="18" charset="0"/>
                        <a:ea typeface="+mn-ea"/>
                        <a:cs typeface="Times New Roman" panose="02020603050405020304" pitchFamily="18" charset="0"/>
                      </a:endParaRPr>
                    </a:p>
                    <a:p>
                      <a:pPr algn="just"/>
                      <a:r>
                        <a:rPr lang="en-US" sz="4000" kern="1200" dirty="0">
                          <a:solidFill>
                            <a:schemeClr val="tx1"/>
                          </a:solidFill>
                          <a:latin typeface="Times New Roman" panose="02020603050405020304" pitchFamily="18" charset="0"/>
                          <a:ea typeface="+mn-ea"/>
                          <a:cs typeface="Times New Roman" panose="02020603050405020304" pitchFamily="18" charset="0"/>
                        </a:rPr>
                        <a:t>- </a:t>
                      </a:r>
                      <a:r>
                        <a:rPr lang="en-US" sz="4000" b="1" kern="1200" dirty="0" err="1">
                          <a:solidFill>
                            <a:schemeClr val="tx1"/>
                          </a:solidFill>
                          <a:latin typeface="Times New Roman" panose="02020603050405020304" pitchFamily="18" charset="0"/>
                          <a:ea typeface="+mn-ea"/>
                          <a:cs typeface="Times New Roman" panose="02020603050405020304" pitchFamily="18" charset="0"/>
                        </a:rPr>
                        <a:t>Nội</a:t>
                      </a:r>
                      <a:r>
                        <a:rPr lang="en-US" sz="4000" b="1" kern="1200" baseline="0" dirty="0">
                          <a:solidFill>
                            <a:schemeClr val="tx1"/>
                          </a:solidFill>
                          <a:latin typeface="Times New Roman" panose="02020603050405020304" pitchFamily="18" charset="0"/>
                          <a:ea typeface="+mn-ea"/>
                          <a:cs typeface="Times New Roman" panose="02020603050405020304" pitchFamily="18" charset="0"/>
                        </a:rPr>
                        <a:t> dung</a:t>
                      </a:r>
                      <a:r>
                        <a:rPr lang="en-US" sz="4000" kern="1200" baseline="0" dirty="0">
                          <a:solidFill>
                            <a:schemeClr val="tx1"/>
                          </a:solidFill>
                          <a:latin typeface="Times New Roman" panose="02020603050405020304" pitchFamily="18" charset="0"/>
                          <a:ea typeface="+mn-ea"/>
                          <a:cs typeface="Times New Roman" panose="02020603050405020304" pitchFamily="18" charset="0"/>
                        </a:rPr>
                        <a:t>: </a:t>
                      </a:r>
                    </a:p>
                    <a:p>
                      <a:pPr algn="just"/>
                      <a:r>
                        <a:rPr lang="en-US" sz="4000" kern="1200" baseline="0" dirty="0">
                          <a:solidFill>
                            <a:schemeClr val="tx1"/>
                          </a:solidFill>
                          <a:latin typeface="Times New Roman" panose="02020603050405020304" pitchFamily="18" charset="0"/>
                          <a:ea typeface="+mn-ea"/>
                          <a:cs typeface="Times New Roman" panose="02020603050405020304" pitchFamily="18" charset="0"/>
                        </a:rPr>
                        <a:t>+ </a:t>
                      </a:r>
                      <a:r>
                        <a:rPr lang="vi-VN" sz="4000" kern="1200" dirty="0">
                          <a:solidFill>
                            <a:schemeClr val="tx1"/>
                          </a:solidFill>
                          <a:latin typeface="Times New Roman" panose="02020603050405020304" pitchFamily="18" charset="0"/>
                          <a:ea typeface="+mn-ea"/>
                          <a:cs typeface="Times New Roman" panose="02020603050405020304" pitchFamily="18" charset="0"/>
                        </a:rPr>
                        <a:t>nói về chuyện hôn nhân vợ chồng</a:t>
                      </a:r>
                      <a:endParaRPr lang="en-US" sz="4000" kern="1200" dirty="0">
                        <a:solidFill>
                          <a:schemeClr val="tx1"/>
                        </a:solidFill>
                        <a:latin typeface="Times New Roman" panose="02020603050405020304" pitchFamily="18" charset="0"/>
                        <a:ea typeface="+mn-ea"/>
                        <a:cs typeface="Times New Roman" panose="02020603050405020304" pitchFamily="18" charset="0"/>
                      </a:endParaRPr>
                    </a:p>
                    <a:p>
                      <a:pPr algn="just"/>
                      <a:r>
                        <a:rPr lang="en-US" sz="4000" kern="1200" dirty="0">
                          <a:solidFill>
                            <a:schemeClr val="tx1"/>
                          </a:solidFill>
                          <a:latin typeface="Times New Roman" panose="02020603050405020304" pitchFamily="18" charset="0"/>
                          <a:ea typeface="+mn-ea"/>
                          <a:cs typeface="Times New Roman" panose="02020603050405020304" pitchFamily="18" charset="0"/>
                        </a:rPr>
                        <a:t>+ </a:t>
                      </a:r>
                      <a:r>
                        <a:rPr lang="vi-VN" sz="4000" kern="1200" dirty="0">
                          <a:solidFill>
                            <a:schemeClr val="tx1"/>
                          </a:solidFill>
                          <a:latin typeface="Times New Roman" panose="02020603050405020304" pitchFamily="18" charset="0"/>
                          <a:ea typeface="+mn-ea"/>
                          <a:cs typeface="Times New Roman" panose="02020603050405020304" pitchFamily="18" charset="0"/>
                        </a:rPr>
                        <a:t>nói đến duyên vợ chồng gắn bó, keo sơn</a:t>
                      </a:r>
                      <a:endParaRPr lang="en-US" sz="4000" kern="1200" dirty="0">
                        <a:solidFill>
                          <a:schemeClr val="tx1"/>
                        </a:solidFill>
                        <a:latin typeface="Times New Roman" panose="02020603050405020304" pitchFamily="18" charset="0"/>
                        <a:ea typeface="+mn-ea"/>
                        <a:cs typeface="Times New Roman" panose="02020603050405020304" pitchFamily="18" charset="0"/>
                      </a:endParaRPr>
                    </a:p>
                    <a:p>
                      <a:pPr algn="just"/>
                      <a:r>
                        <a:rPr lang="en-US" sz="4000" kern="1200" dirty="0">
                          <a:solidFill>
                            <a:schemeClr val="tx1"/>
                          </a:solidFill>
                          <a:latin typeface="Times New Roman" panose="02020603050405020304" pitchFamily="18" charset="0"/>
                          <a:ea typeface="+mn-ea"/>
                          <a:cs typeface="Times New Roman" panose="02020603050405020304" pitchFamily="18" charset="0"/>
                        </a:rPr>
                        <a:t>- </a:t>
                      </a:r>
                      <a:r>
                        <a:rPr lang="en-US" sz="4000" b="1" kern="1200" dirty="0" err="1">
                          <a:solidFill>
                            <a:schemeClr val="tx1"/>
                          </a:solidFill>
                          <a:latin typeface="Times New Roman" panose="02020603050405020304" pitchFamily="18" charset="0"/>
                          <a:ea typeface="+mn-ea"/>
                          <a:cs typeface="Times New Roman" panose="02020603050405020304" pitchFamily="18" charset="0"/>
                        </a:rPr>
                        <a:t>Từ</a:t>
                      </a:r>
                      <a:r>
                        <a:rPr lang="en-US" sz="4000" b="1" kern="1200" dirty="0">
                          <a:solidFill>
                            <a:schemeClr val="tx1"/>
                          </a:solidFill>
                          <a:latin typeface="Times New Roman" panose="02020603050405020304" pitchFamily="18" charset="0"/>
                          <a:ea typeface="+mn-ea"/>
                          <a:cs typeface="Times New Roman" panose="02020603050405020304" pitchFamily="18" charset="0"/>
                        </a:rPr>
                        <a:t> </a:t>
                      </a:r>
                      <a:r>
                        <a:rPr lang="en-US" sz="4000" b="1" kern="1200" dirty="0" err="1">
                          <a:solidFill>
                            <a:schemeClr val="tx1"/>
                          </a:solidFill>
                          <a:latin typeface="Times New Roman" panose="02020603050405020304" pitchFamily="18" charset="0"/>
                          <a:ea typeface="+mn-ea"/>
                          <a:cs typeface="Times New Roman" panose="02020603050405020304" pitchFamily="18" charset="0"/>
                        </a:rPr>
                        <a:t>ngữ</a:t>
                      </a:r>
                      <a:r>
                        <a:rPr lang="en-US" sz="4000" b="1" kern="1200" dirty="0">
                          <a:solidFill>
                            <a:schemeClr val="tx1"/>
                          </a:solidFill>
                          <a:latin typeface="Times New Roman" panose="02020603050405020304" pitchFamily="18" charset="0"/>
                          <a:ea typeface="+mn-ea"/>
                          <a:cs typeface="Times New Roman" panose="02020603050405020304" pitchFamily="18" charset="0"/>
                        </a:rPr>
                        <a:t>,</a:t>
                      </a:r>
                      <a:r>
                        <a:rPr lang="en-US" sz="4000" b="1" kern="1200" baseline="0" dirty="0">
                          <a:solidFill>
                            <a:schemeClr val="tx1"/>
                          </a:solidFill>
                          <a:latin typeface="Times New Roman" panose="02020603050405020304" pitchFamily="18" charset="0"/>
                          <a:ea typeface="+mn-ea"/>
                          <a:cs typeface="Times New Roman" panose="02020603050405020304" pitchFamily="18" charset="0"/>
                        </a:rPr>
                        <a:t> </a:t>
                      </a:r>
                      <a:r>
                        <a:rPr lang="en-US" sz="4000" b="1" kern="1200" baseline="0" dirty="0" err="1">
                          <a:solidFill>
                            <a:schemeClr val="tx1"/>
                          </a:solidFill>
                          <a:latin typeface="Times New Roman" panose="02020603050405020304" pitchFamily="18" charset="0"/>
                          <a:ea typeface="+mn-ea"/>
                          <a:cs typeface="Times New Roman" panose="02020603050405020304" pitchFamily="18" charset="0"/>
                        </a:rPr>
                        <a:t>thái</a:t>
                      </a:r>
                      <a:r>
                        <a:rPr lang="en-US" sz="4000" b="1" kern="1200" baseline="0" dirty="0">
                          <a:solidFill>
                            <a:schemeClr val="tx1"/>
                          </a:solidFill>
                          <a:latin typeface="Times New Roman" panose="02020603050405020304" pitchFamily="18" charset="0"/>
                          <a:ea typeface="+mn-ea"/>
                          <a:cs typeface="Times New Roman" panose="02020603050405020304" pitchFamily="18" charset="0"/>
                        </a:rPr>
                        <a:t> </a:t>
                      </a:r>
                      <a:r>
                        <a:rPr lang="en-US" sz="4000" b="1" kern="1200" baseline="0" dirty="0" err="1">
                          <a:solidFill>
                            <a:schemeClr val="tx1"/>
                          </a:solidFill>
                          <a:latin typeface="Times New Roman" panose="02020603050405020304" pitchFamily="18" charset="0"/>
                          <a:ea typeface="+mn-ea"/>
                          <a:cs typeface="Times New Roman" panose="02020603050405020304" pitchFamily="18" charset="0"/>
                        </a:rPr>
                        <a:t>độ</a:t>
                      </a:r>
                      <a:r>
                        <a:rPr lang="en-US" sz="4000" kern="1200" baseline="0" dirty="0">
                          <a:solidFill>
                            <a:schemeClr val="tx1"/>
                          </a:solidFill>
                          <a:latin typeface="Times New Roman" panose="02020603050405020304" pitchFamily="18" charset="0"/>
                          <a:ea typeface="+mn-ea"/>
                          <a:cs typeface="Times New Roman" panose="02020603050405020304" pitchFamily="18" charset="0"/>
                        </a:rPr>
                        <a:t>: </a:t>
                      </a:r>
                      <a:r>
                        <a:rPr lang="vi-VN" sz="4000" kern="1200" dirty="0">
                          <a:solidFill>
                            <a:schemeClr val="tx1"/>
                          </a:solidFill>
                          <a:latin typeface="Times New Roman" panose="02020603050405020304" pitchFamily="18" charset="0"/>
                          <a:ea typeface="+mn-ea"/>
                          <a:cs typeface="Times New Roman" panose="02020603050405020304" pitchFamily="18" charset="0"/>
                        </a:rPr>
                        <a:t>về cơ bản, là những từ ngữ không thể hiện nét riêng cá tính</a:t>
                      </a:r>
                      <a:endParaRPr lang="en-US" sz="4000"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532384026"/>
                  </a:ext>
                </a:extLst>
              </a:tr>
            </a:tbl>
          </a:graphicData>
        </a:graphic>
      </p:graphicFrame>
    </p:spTree>
    <p:extLst>
      <p:ext uri="{BB962C8B-B14F-4D97-AF65-F5344CB8AC3E}">
        <p14:creationId xmlns:p14="http://schemas.microsoft.com/office/powerpoint/2010/main" val="2235623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4686300" y="4478483"/>
            <a:ext cx="9601200" cy="3046988"/>
          </a:xfrm>
          <a:prstGeom prst="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defTabSz="1371669"/>
            <a:r>
              <a:rPr lang="en-US" sz="4800" dirty="0">
                <a:solidFill>
                  <a:prstClr val="white"/>
                </a:solidFill>
                <a:latin typeface="Times New Roman" pitchFamily="18" charset="0"/>
                <a:cs typeface="Times New Roman" pitchFamily="18" charset="0"/>
              </a:rPr>
              <a:t>Chú </a:t>
            </a:r>
            <a:r>
              <a:rPr lang="en-US" sz="4800" dirty="0" err="1">
                <a:solidFill>
                  <a:prstClr val="white"/>
                </a:solidFill>
                <a:latin typeface="Times New Roman" pitchFamily="18" charset="0"/>
                <a:cs typeface="Times New Roman" pitchFamily="18" charset="0"/>
              </a:rPr>
              <a:t>Sóc</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nâu</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đang</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cô</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gắng</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nhặt</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những</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hạt</a:t>
            </a:r>
            <a:r>
              <a:rPr lang="en-US" sz="4800" dirty="0">
                <a:solidFill>
                  <a:prstClr val="white"/>
                </a:solidFill>
                <a:latin typeface="Times New Roman" pitchFamily="18" charset="0"/>
                <a:cs typeface="Times New Roman" pitchFamily="18" charset="0"/>
              </a:rPr>
              <a:t> dẻ </a:t>
            </a:r>
            <a:r>
              <a:rPr lang="en-US" sz="4800" dirty="0" err="1">
                <a:solidFill>
                  <a:prstClr val="white"/>
                </a:solidFill>
                <a:latin typeface="Times New Roman" pitchFamily="18" charset="0"/>
                <a:cs typeface="Times New Roman" pitchFamily="18" charset="0"/>
              </a:rPr>
              <a:t>đê</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mang</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vê</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tô</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Các</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em</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hãy</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giúp</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đơ</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chu</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Sóc</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bằng</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cách</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tra</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lời</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đúng</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các</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câu</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hỏi</a:t>
            </a:r>
            <a:r>
              <a:rPr lang="en-US" sz="4800" dirty="0">
                <a:solidFill>
                  <a:prstClr val="white"/>
                </a:solidFill>
                <a:latin typeface="Times New Roman" pitchFamily="18" charset="0"/>
                <a:cs typeface="Times New Roman" pitchFamily="18" charset="0"/>
              </a:rPr>
              <a:t> </a:t>
            </a:r>
            <a:r>
              <a:rPr lang="en-US" sz="4800" dirty="0" err="1">
                <a:solidFill>
                  <a:prstClr val="white"/>
                </a:solidFill>
                <a:latin typeface="Times New Roman" pitchFamily="18" charset="0"/>
                <a:cs typeface="Times New Roman" pitchFamily="18" charset="0"/>
              </a:rPr>
              <a:t>nhe</a:t>
            </a:r>
            <a:r>
              <a:rPr lang="en-US" sz="4800" dirty="0">
                <a:solidFill>
                  <a:prstClr val="white"/>
                </a:solidFill>
                <a:latin typeface="Times New Roman" pitchFamily="18" charset="0"/>
                <a:cs typeface="Times New Roman" pitchFamily="18" charset="0"/>
              </a:rPr>
              <a:t>́.</a:t>
            </a:r>
          </a:p>
        </p:txBody>
      </p:sp>
      <p:pic>
        <p:nvPicPr>
          <p:cNvPr id="6" name="PartOfYourWorld-V.A-3565486.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514600" y="-64326"/>
            <a:ext cx="914400" cy="914400"/>
          </a:xfrm>
          <a:prstGeom prst="rect">
            <a:avLst/>
          </a:prstGeom>
        </p:spPr>
      </p:pic>
    </p:spTree>
    <p:extLst>
      <p:ext uri="{BB962C8B-B14F-4D97-AF65-F5344CB8AC3E}">
        <p14:creationId xmlns:p14="http://schemas.microsoft.com/office/powerpoint/2010/main" val="427629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3" fill="hold" display="0">
                  <p:stCondLst>
                    <p:cond delay="indefinite"/>
                  </p:stCondLst>
                  <p:endCondLst>
                    <p:cond evt="onStopAudio" delay="0">
                      <p:tgtEl>
                        <p:sldTgt/>
                      </p:tgtEl>
                    </p:cond>
                  </p:endCondLst>
                </p:cTn>
                <p:tgtEl>
                  <p:spTgt spid="6"/>
                </p:tgtEl>
              </p:cMediaNode>
            </p:audio>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4000" r="-4000"/>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371669"/>
            <a:endParaRPr lang="en-US" sz="2700" dirty="0">
              <a:solidFill>
                <a:prstClr val="white"/>
              </a:solidFill>
              <a:latin typeface="Calibri"/>
            </a:endParaRPr>
          </a:p>
        </p:txBody>
      </p:sp>
      <p:sp>
        <p:nvSpPr>
          <p:cNvPr id="3" name="TextBox 2"/>
          <p:cNvSpPr txBox="1"/>
          <p:nvPr/>
        </p:nvSpPr>
        <p:spPr>
          <a:xfrm>
            <a:off x="5107133" y="661188"/>
            <a:ext cx="8227868" cy="1938992"/>
          </a:xfrm>
          <a:prstGeom prst="rect">
            <a:avLst/>
          </a:prstGeom>
          <a:noFill/>
        </p:spPr>
        <p:txBody>
          <a:bodyPr wrap="square" rtlCol="0">
            <a:spAutoFit/>
          </a:bodyPr>
          <a:lstStyle/>
          <a:p>
            <a:pPr algn="just" defTabSz="914445"/>
            <a:r>
              <a:rPr lang="en-US" sz="6000" dirty="0">
                <a:solidFill>
                  <a:prstClr val="white"/>
                </a:solidFill>
                <a:latin typeface="Times New Roman" panose="02020603050405020304" pitchFamily="18" charset="0"/>
                <a:cs typeface="Times New Roman" panose="02020603050405020304" pitchFamily="18" charset="0"/>
              </a:rPr>
              <a:t>1. </a:t>
            </a:r>
            <a:r>
              <a:rPr lang="vi-VN" sz="6000" dirty="0">
                <a:solidFill>
                  <a:prstClr val="white"/>
                </a:solidFill>
                <a:latin typeface="Times New Roman" panose="02020603050405020304" pitchFamily="18" charset="0"/>
                <a:cs typeface="Times New Roman" panose="02020603050405020304" pitchFamily="18" charset="0"/>
              </a:rPr>
              <a:t>Bài thơ Mời trầu được viết theo thể thơ nào? </a:t>
            </a:r>
          </a:p>
        </p:txBody>
      </p:sp>
      <p:sp>
        <p:nvSpPr>
          <p:cNvPr id="7" name="TextBox 6"/>
          <p:cNvSpPr txBox="1"/>
          <p:nvPr/>
        </p:nvSpPr>
        <p:spPr>
          <a:xfrm>
            <a:off x="904010" y="4914900"/>
            <a:ext cx="5774871"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A. </a:t>
            </a:r>
            <a:r>
              <a:rPr lang="en-US" sz="4800" dirty="0" err="1">
                <a:solidFill>
                  <a:prstClr val="black"/>
                </a:solidFill>
                <a:latin typeface="Times New Roman" pitchFamily="18" charset="0"/>
                <a:cs typeface="Times New Roman" pitchFamily="18" charset="0"/>
              </a:rPr>
              <a:t>Thất</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ngôn</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tứ</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tuyệt</a:t>
            </a:r>
            <a:endParaRPr lang="en-US" sz="4800" dirty="0">
              <a:solidFill>
                <a:prstClr val="black"/>
              </a:solidFill>
              <a:latin typeface="Times New Roman" pitchFamily="18" charset="0"/>
              <a:cs typeface="Times New Roman" pitchFamily="18" charset="0"/>
            </a:endParaRPr>
          </a:p>
        </p:txBody>
      </p:sp>
      <p:sp>
        <p:nvSpPr>
          <p:cNvPr id="8" name="TextBox 7"/>
          <p:cNvSpPr txBox="1"/>
          <p:nvPr/>
        </p:nvSpPr>
        <p:spPr>
          <a:xfrm>
            <a:off x="914400" y="6862327"/>
            <a:ext cx="5774871"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C. </a:t>
            </a:r>
            <a:r>
              <a:rPr lang="en-US" sz="4800" dirty="0" err="1">
                <a:solidFill>
                  <a:prstClr val="black"/>
                </a:solidFill>
                <a:latin typeface="Times New Roman" pitchFamily="18" charset="0"/>
                <a:cs typeface="Times New Roman" pitchFamily="18" charset="0"/>
              </a:rPr>
              <a:t>Lục</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bát</a:t>
            </a:r>
            <a:endParaRPr lang="en-US" sz="4800" dirty="0">
              <a:solidFill>
                <a:prstClr val="black"/>
              </a:solidFill>
              <a:latin typeface="Times New Roman" pitchFamily="18" charset="0"/>
              <a:cs typeface="Times New Roman" pitchFamily="18" charset="0"/>
            </a:endParaRPr>
          </a:p>
        </p:txBody>
      </p:sp>
      <p:sp>
        <p:nvSpPr>
          <p:cNvPr id="9" name="TextBox 8"/>
          <p:cNvSpPr txBox="1"/>
          <p:nvPr/>
        </p:nvSpPr>
        <p:spPr>
          <a:xfrm>
            <a:off x="10858500" y="6858002"/>
            <a:ext cx="6210300"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D. </a:t>
            </a:r>
            <a:r>
              <a:rPr lang="en-US" sz="4800" dirty="0" err="1">
                <a:solidFill>
                  <a:prstClr val="black"/>
                </a:solidFill>
                <a:latin typeface="Times New Roman" pitchFamily="18" charset="0"/>
                <a:cs typeface="Times New Roman" pitchFamily="18" charset="0"/>
              </a:rPr>
              <a:t>Tự</a:t>
            </a:r>
            <a:r>
              <a:rPr lang="en-US" sz="4800" dirty="0">
                <a:solidFill>
                  <a:prstClr val="black"/>
                </a:solidFill>
                <a:latin typeface="Times New Roman" pitchFamily="18" charset="0"/>
                <a:cs typeface="Times New Roman" pitchFamily="18" charset="0"/>
              </a:rPr>
              <a:t> do</a:t>
            </a:r>
          </a:p>
        </p:txBody>
      </p:sp>
      <p:sp>
        <p:nvSpPr>
          <p:cNvPr id="10" name="TextBox 9"/>
          <p:cNvSpPr txBox="1"/>
          <p:nvPr/>
        </p:nvSpPr>
        <p:spPr>
          <a:xfrm>
            <a:off x="10858500" y="4969019"/>
            <a:ext cx="6210300"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B. </a:t>
            </a:r>
            <a:r>
              <a:rPr lang="en-US" sz="4800" dirty="0" err="1">
                <a:solidFill>
                  <a:prstClr val="black"/>
                </a:solidFill>
                <a:latin typeface="Times New Roman" pitchFamily="18" charset="0"/>
                <a:cs typeface="Times New Roman" pitchFamily="18" charset="0"/>
              </a:rPr>
              <a:t>Thất</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ngôn</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bát</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cú</a:t>
            </a:r>
            <a:endParaRPr lang="en-US" sz="4800" dirty="0">
              <a:solidFill>
                <a:prstClr val="black"/>
              </a:solidFill>
              <a:latin typeface="Times New Roman" pitchFamily="18" charset="0"/>
              <a:cs typeface="Times New Roman" pitchFamily="18" charset="0"/>
            </a:endParaRP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13094131" y="7688997"/>
            <a:ext cx="2855918" cy="2499387"/>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6026730" y="2055270"/>
            <a:ext cx="6702135" cy="823173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185066" y="3196497"/>
            <a:ext cx="7200902" cy="7240041"/>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413666" y="3425097"/>
            <a:ext cx="7200902" cy="7240041"/>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107135" y="3134412"/>
            <a:ext cx="7200902" cy="7240041"/>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30900" y="5256735"/>
            <a:ext cx="914400" cy="914400"/>
          </a:xfrm>
          <a:prstGeom prst="rect">
            <a:avLst/>
          </a:prstGeom>
        </p:spPr>
      </p:pic>
    </p:spTree>
    <p:extLst>
      <p:ext uri="{BB962C8B-B14F-4D97-AF65-F5344CB8AC3E}">
        <p14:creationId xmlns:p14="http://schemas.microsoft.com/office/powerpoint/2010/main" val="2291449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3000" b="-3000"/>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371669"/>
            <a:endParaRPr lang="en-US" sz="2700">
              <a:solidFill>
                <a:prstClr val="white"/>
              </a:solidFill>
              <a:latin typeface="Calibri"/>
            </a:endParaRPr>
          </a:p>
        </p:txBody>
      </p:sp>
      <p:sp>
        <p:nvSpPr>
          <p:cNvPr id="3" name="TextBox 2"/>
          <p:cNvSpPr txBox="1"/>
          <p:nvPr/>
        </p:nvSpPr>
        <p:spPr>
          <a:xfrm>
            <a:off x="5154584" y="762948"/>
            <a:ext cx="7772400" cy="1938992"/>
          </a:xfrm>
          <a:prstGeom prst="rect">
            <a:avLst/>
          </a:prstGeom>
          <a:noFill/>
        </p:spPr>
        <p:txBody>
          <a:bodyPr wrap="square" rtlCol="0">
            <a:spAutoFit/>
          </a:bodyPr>
          <a:lstStyle/>
          <a:p>
            <a:pPr algn="just" defTabSz="914445"/>
            <a:r>
              <a:rPr lang="en-US" sz="6000" dirty="0">
                <a:solidFill>
                  <a:prstClr val="white"/>
                </a:solidFill>
                <a:latin typeface="Times New Roman" panose="02020603050405020304" pitchFamily="18" charset="0"/>
                <a:cs typeface="Times New Roman" panose="02020603050405020304" pitchFamily="18" charset="0"/>
              </a:rPr>
              <a:t>2.</a:t>
            </a:r>
            <a:r>
              <a:rPr lang="vi-VN" sz="6000" dirty="0">
                <a:solidFill>
                  <a:prstClr val="white"/>
                </a:solidFill>
                <a:latin typeface="Times New Roman" panose="02020603050405020304" pitchFamily="18" charset="0"/>
              </a:rPr>
              <a:t> Bài thơ Mời trầu nói về hình ảnh gì? </a:t>
            </a:r>
          </a:p>
        </p:txBody>
      </p:sp>
      <p:sp>
        <p:nvSpPr>
          <p:cNvPr id="7" name="TextBox 6"/>
          <p:cNvSpPr txBox="1"/>
          <p:nvPr/>
        </p:nvSpPr>
        <p:spPr>
          <a:xfrm>
            <a:off x="11689773" y="6777376"/>
            <a:ext cx="5036127"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D. </a:t>
            </a:r>
            <a:r>
              <a:rPr lang="en-US" sz="4800" dirty="0" err="1">
                <a:solidFill>
                  <a:prstClr val="black"/>
                </a:solidFill>
                <a:latin typeface="Times New Roman" pitchFamily="18" charset="0"/>
                <a:cs typeface="Times New Roman" pitchFamily="18" charset="0"/>
              </a:rPr>
              <a:t>Trầu</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cau</a:t>
            </a:r>
            <a:endParaRPr lang="en-US" sz="4800" dirty="0">
              <a:solidFill>
                <a:prstClr val="black"/>
              </a:solidFill>
              <a:latin typeface="Times New Roman" pitchFamily="18" charset="0"/>
              <a:cs typeface="Times New Roman" pitchFamily="18" charset="0"/>
            </a:endParaRPr>
          </a:p>
        </p:txBody>
      </p:sp>
      <p:sp>
        <p:nvSpPr>
          <p:cNvPr id="8" name="TextBox 7"/>
          <p:cNvSpPr txBox="1"/>
          <p:nvPr/>
        </p:nvSpPr>
        <p:spPr>
          <a:xfrm>
            <a:off x="1524002" y="6862327"/>
            <a:ext cx="4772891"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C. </a:t>
            </a:r>
            <a:r>
              <a:rPr lang="en-US" sz="4800" dirty="0" err="1">
                <a:solidFill>
                  <a:prstClr val="black"/>
                </a:solidFill>
                <a:latin typeface="Times New Roman" pitchFamily="18" charset="0"/>
                <a:cs typeface="Times New Roman" pitchFamily="18" charset="0"/>
              </a:rPr>
              <a:t>Lá</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lốt</a:t>
            </a:r>
            <a:endParaRPr lang="en-US" sz="4800" dirty="0">
              <a:solidFill>
                <a:prstClr val="black"/>
              </a:solidFill>
              <a:latin typeface="Times New Roman" pitchFamily="18" charset="0"/>
              <a:cs typeface="Times New Roman" pitchFamily="18" charset="0"/>
            </a:endParaRPr>
          </a:p>
        </p:txBody>
      </p:sp>
      <p:sp>
        <p:nvSpPr>
          <p:cNvPr id="9" name="TextBox 8"/>
          <p:cNvSpPr txBox="1"/>
          <p:nvPr/>
        </p:nvSpPr>
        <p:spPr>
          <a:xfrm>
            <a:off x="1596737" y="4778753"/>
            <a:ext cx="4772891"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A. </a:t>
            </a:r>
            <a:r>
              <a:rPr lang="en-US" sz="4800" dirty="0" err="1">
                <a:solidFill>
                  <a:prstClr val="black"/>
                </a:solidFill>
                <a:latin typeface="Times New Roman" pitchFamily="18" charset="0"/>
                <a:cs typeface="Times New Roman" pitchFamily="18" charset="0"/>
              </a:rPr>
              <a:t>Cau</a:t>
            </a:r>
            <a:endParaRPr lang="en-US" sz="4800" dirty="0">
              <a:solidFill>
                <a:prstClr val="black"/>
              </a:solidFill>
              <a:latin typeface="Times New Roman" pitchFamily="18" charset="0"/>
              <a:cs typeface="Times New Roman" pitchFamily="18" charset="0"/>
            </a:endParaRPr>
          </a:p>
        </p:txBody>
      </p:sp>
      <p:sp>
        <p:nvSpPr>
          <p:cNvPr id="10" name="TextBox 9"/>
          <p:cNvSpPr txBox="1"/>
          <p:nvPr/>
        </p:nvSpPr>
        <p:spPr>
          <a:xfrm>
            <a:off x="11658600" y="4969019"/>
            <a:ext cx="5036127"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B. </a:t>
            </a:r>
            <a:r>
              <a:rPr lang="en-US" sz="4800" dirty="0" err="1">
                <a:solidFill>
                  <a:prstClr val="black"/>
                </a:solidFill>
                <a:latin typeface="Times New Roman" pitchFamily="18" charset="0"/>
                <a:cs typeface="Times New Roman" pitchFamily="18" charset="0"/>
              </a:rPr>
              <a:t>Trầu</a:t>
            </a:r>
            <a:endParaRPr lang="en-US" sz="4800" dirty="0">
              <a:solidFill>
                <a:prstClr val="black"/>
              </a:solidFill>
              <a:latin typeface="Times New Roman" pitchFamily="18" charset="0"/>
              <a:cs typeface="Times New Roman" pitchFamily="18" charset="0"/>
            </a:endParaRP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13612097" y="7843928"/>
            <a:ext cx="2435345" cy="2131319"/>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6026730" y="2055270"/>
            <a:ext cx="6702135" cy="823173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185066" y="3196497"/>
            <a:ext cx="7200902" cy="7240041"/>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6296893" y="3327063"/>
            <a:ext cx="7200902" cy="7240041"/>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4572002" y="3157356"/>
            <a:ext cx="7200902" cy="7240041"/>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30900" y="5256735"/>
            <a:ext cx="914400" cy="914400"/>
          </a:xfrm>
          <a:prstGeom prst="rect">
            <a:avLst/>
          </a:prstGeom>
        </p:spPr>
      </p:pic>
    </p:spTree>
    <p:extLst>
      <p:ext uri="{BB962C8B-B14F-4D97-AF65-F5344CB8AC3E}">
        <p14:creationId xmlns:p14="http://schemas.microsoft.com/office/powerpoint/2010/main" val="26060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371669"/>
            <a:endParaRPr lang="en-US" sz="2700">
              <a:solidFill>
                <a:prstClr val="white"/>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5262191" y="522972"/>
            <a:ext cx="7772400" cy="2308324"/>
          </a:xfrm>
          <a:prstGeom prst="rect">
            <a:avLst/>
          </a:prstGeom>
          <a:noFill/>
        </p:spPr>
        <p:txBody>
          <a:bodyPr wrap="square" rtlCol="0">
            <a:spAutoFit/>
          </a:bodyPr>
          <a:lstStyle/>
          <a:p>
            <a:pPr algn="just" defTabSz="914445"/>
            <a:r>
              <a:rPr lang="en-US" sz="4800" dirty="0">
                <a:solidFill>
                  <a:prstClr val="white"/>
                </a:solidFill>
                <a:latin typeface="Times New Roman" panose="02020603050405020304" pitchFamily="18" charset="0"/>
                <a:cs typeface="Times New Roman" panose="02020603050405020304" pitchFamily="18" charset="0"/>
              </a:rPr>
              <a:t>3. </a:t>
            </a:r>
            <a:r>
              <a:rPr lang="vi-VN" sz="4800" dirty="0">
                <a:solidFill>
                  <a:prstClr val="white"/>
                </a:solidFill>
                <a:latin typeface="Times New Roman" panose="02020603050405020304" pitchFamily="18" charset="0"/>
                <a:cs typeface="Times New Roman" panose="02020603050405020304" pitchFamily="18" charset="0"/>
              </a:rPr>
              <a:t>Hình ảnh: “Quả cau nho nhỏ miếng trầu hôi” là hình ảnh ẩn dụ chỉ ra cái gì? </a:t>
            </a:r>
          </a:p>
        </p:txBody>
      </p:sp>
      <p:sp>
        <p:nvSpPr>
          <p:cNvPr id="7" name="TextBox 6"/>
          <p:cNvSpPr txBox="1"/>
          <p:nvPr/>
        </p:nvSpPr>
        <p:spPr>
          <a:xfrm>
            <a:off x="10629900" y="4969017"/>
            <a:ext cx="5320146"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anose="02020603050405020304" pitchFamily="18" charset="0"/>
                <a:cs typeface="Times New Roman" pitchFamily="18" charset="0"/>
              </a:rPr>
              <a:t>B. </a:t>
            </a:r>
            <a:r>
              <a:rPr lang="en-US" sz="4800" dirty="0" err="1">
                <a:solidFill>
                  <a:prstClr val="black"/>
                </a:solidFill>
                <a:latin typeface="Times New Roman" pitchFamily="18" charset="0"/>
                <a:cs typeface="Times New Roman" pitchFamily="18" charset="0"/>
              </a:rPr>
              <a:t>Số</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phận</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người</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phụ</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nữ</a:t>
            </a:r>
            <a:endParaRPr lang="en-US" sz="4800" dirty="0">
              <a:solidFill>
                <a:prstClr val="black"/>
              </a:solidFill>
              <a:latin typeface="Times New Roman" pitchFamily="18" charset="0"/>
              <a:cs typeface="Times New Roman" pitchFamily="18" charset="0"/>
            </a:endParaRPr>
          </a:p>
        </p:txBody>
      </p:sp>
      <p:sp>
        <p:nvSpPr>
          <p:cNvPr id="8" name="TextBox 7"/>
          <p:cNvSpPr txBox="1"/>
          <p:nvPr/>
        </p:nvSpPr>
        <p:spPr>
          <a:xfrm>
            <a:off x="1143002" y="6862326"/>
            <a:ext cx="5153891"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anose="02020603050405020304" pitchFamily="18" charset="0"/>
                <a:cs typeface="Times New Roman" pitchFamily="18" charset="0"/>
              </a:rPr>
              <a:t>C. </a:t>
            </a:r>
            <a:r>
              <a:rPr lang="en-US" sz="4800" dirty="0" err="1">
                <a:solidFill>
                  <a:prstClr val="black"/>
                </a:solidFill>
                <a:latin typeface="Times New Roman" pitchFamily="18" charset="0"/>
                <a:cs typeface="Times New Roman" pitchFamily="18" charset="0"/>
              </a:rPr>
              <a:t>Tình</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yêu</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của</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người</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phụ</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nữ</a:t>
            </a:r>
            <a:endParaRPr lang="en-US" sz="4800" dirty="0">
              <a:solidFill>
                <a:prstClr val="black"/>
              </a:solidFill>
              <a:latin typeface="Times New Roman" pitchFamily="18" charset="0"/>
              <a:cs typeface="Times New Roman" pitchFamily="18" charset="0"/>
            </a:endParaRPr>
          </a:p>
        </p:txBody>
      </p:sp>
      <p:sp>
        <p:nvSpPr>
          <p:cNvPr id="9" name="TextBox 8"/>
          <p:cNvSpPr txBox="1"/>
          <p:nvPr/>
        </p:nvSpPr>
        <p:spPr>
          <a:xfrm>
            <a:off x="10668000" y="6858002"/>
            <a:ext cx="5320146"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anose="02020603050405020304" pitchFamily="18" charset="0"/>
                <a:cs typeface="Times New Roman" pitchFamily="18" charset="0"/>
              </a:rPr>
              <a:t>D. </a:t>
            </a:r>
            <a:r>
              <a:rPr lang="en-US" sz="4800" dirty="0" err="1">
                <a:solidFill>
                  <a:prstClr val="black"/>
                </a:solidFill>
                <a:latin typeface="Times New Roman" pitchFamily="18" charset="0"/>
                <a:cs typeface="Times New Roman" pitchFamily="18" charset="0"/>
              </a:rPr>
              <a:t>Suy</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nghĩ</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của</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người</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phụ</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nữ</a:t>
            </a:r>
            <a:endParaRPr lang="en-US" sz="4800" dirty="0">
              <a:solidFill>
                <a:prstClr val="black"/>
              </a:solidFill>
              <a:latin typeface="Times New Roman" pitchFamily="18" charset="0"/>
              <a:cs typeface="Times New Roman" pitchFamily="18" charset="0"/>
            </a:endParaRPr>
          </a:p>
        </p:txBody>
      </p:sp>
      <p:sp>
        <p:nvSpPr>
          <p:cNvPr id="10" name="TextBox 9"/>
          <p:cNvSpPr txBox="1"/>
          <p:nvPr/>
        </p:nvSpPr>
        <p:spPr>
          <a:xfrm>
            <a:off x="1143002" y="4969019"/>
            <a:ext cx="5153891"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marL="914445" indent="-914445" defTabSz="1371669">
              <a:buFontTx/>
              <a:buAutoNum type="alphaUcPeriod"/>
            </a:pPr>
            <a:r>
              <a:rPr lang="en-US" sz="4800" dirty="0" err="1">
                <a:solidFill>
                  <a:prstClr val="black"/>
                </a:solidFill>
                <a:latin typeface="Times New Roman" panose="02020603050405020304" pitchFamily="18" charset="0"/>
                <a:cs typeface="Times New Roman" pitchFamily="18" charset="0"/>
              </a:rPr>
              <a:t>Người</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phụ</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nữ</a:t>
            </a:r>
            <a:endParaRPr lang="en-US" sz="4800" dirty="0">
              <a:solidFill>
                <a:prstClr val="black"/>
              </a:solidFill>
              <a:latin typeface="Times New Roman" pitchFamily="18" charset="0"/>
              <a:cs typeface="Times New Roman" pitchFamily="18" charset="0"/>
            </a:endParaRPr>
          </a:p>
          <a:p>
            <a:pPr defTabSz="1371669"/>
            <a:endParaRPr lang="en-US" sz="4800" dirty="0">
              <a:solidFill>
                <a:prstClr val="black"/>
              </a:solidFill>
              <a:latin typeface="Times New Roman" pitchFamily="18" charset="0"/>
              <a:cs typeface="Times New Roman" pitchFamily="18" charset="0"/>
            </a:endParaRP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14554200" y="7438924"/>
            <a:ext cx="3304311" cy="2891804"/>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6026730" y="2055270"/>
            <a:ext cx="6702135" cy="823173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185066" y="3196497"/>
            <a:ext cx="7200902" cy="7240041"/>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413666" y="3425097"/>
            <a:ext cx="7200902" cy="7240041"/>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372102" y="3090687"/>
            <a:ext cx="7200902" cy="7240041"/>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30900" y="5256735"/>
            <a:ext cx="914400" cy="914400"/>
          </a:xfrm>
          <a:prstGeom prst="rect">
            <a:avLst/>
          </a:prstGeom>
        </p:spPr>
      </p:pic>
    </p:spTree>
    <p:extLst>
      <p:ext uri="{BB962C8B-B14F-4D97-AF65-F5344CB8AC3E}">
        <p14:creationId xmlns:p14="http://schemas.microsoft.com/office/powerpoint/2010/main" val="185137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barn(inVertical)">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l="-4000" r="-4000"/>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371669"/>
            <a:endParaRPr lang="en-US" sz="2700" dirty="0">
              <a:solidFill>
                <a:prstClr val="white"/>
              </a:solidFill>
              <a:latin typeface="Calibri"/>
            </a:endParaRPr>
          </a:p>
        </p:txBody>
      </p:sp>
      <p:sp>
        <p:nvSpPr>
          <p:cNvPr id="3" name="TextBox 2"/>
          <p:cNvSpPr txBox="1"/>
          <p:nvPr/>
        </p:nvSpPr>
        <p:spPr>
          <a:xfrm>
            <a:off x="5241062" y="804344"/>
            <a:ext cx="7772400" cy="1754326"/>
          </a:xfrm>
          <a:prstGeom prst="rect">
            <a:avLst/>
          </a:prstGeom>
          <a:noFill/>
        </p:spPr>
        <p:txBody>
          <a:bodyPr wrap="square" rtlCol="0">
            <a:spAutoFit/>
          </a:bodyPr>
          <a:lstStyle/>
          <a:p>
            <a:pPr algn="just" defTabSz="914445"/>
            <a:r>
              <a:rPr lang="en-US" sz="5400" dirty="0">
                <a:solidFill>
                  <a:prstClr val="white"/>
                </a:solidFill>
                <a:latin typeface="Times New Roman" panose="02020603050405020304" pitchFamily="18" charset="0"/>
                <a:cs typeface="Times New Roman" panose="02020603050405020304" pitchFamily="18" charset="0"/>
              </a:rPr>
              <a:t>4. </a:t>
            </a:r>
            <a:r>
              <a:rPr lang="vi-VN" sz="5400" dirty="0">
                <a:solidFill>
                  <a:prstClr val="white"/>
                </a:solidFill>
                <a:latin typeface="Times New Roman" panose="02020603050405020304" pitchFamily="18" charset="0"/>
              </a:rPr>
              <a:t>Bài thơ gắn với phong tục gì của người Việt?</a:t>
            </a:r>
          </a:p>
        </p:txBody>
      </p:sp>
      <p:sp>
        <p:nvSpPr>
          <p:cNvPr id="7" name="TextBox 6"/>
          <p:cNvSpPr txBox="1"/>
          <p:nvPr/>
        </p:nvSpPr>
        <p:spPr>
          <a:xfrm>
            <a:off x="751610" y="4914900"/>
            <a:ext cx="5534891"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A. </a:t>
            </a:r>
            <a:r>
              <a:rPr lang="en-US" sz="4800" dirty="0" err="1">
                <a:solidFill>
                  <a:prstClr val="black"/>
                </a:solidFill>
                <a:latin typeface="Times New Roman" pitchFamily="18" charset="0"/>
                <a:cs typeface="Times New Roman" pitchFamily="18" charset="0"/>
              </a:rPr>
              <a:t>Miếng</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trầu</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là</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đầu</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câu</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chuyện</a:t>
            </a:r>
            <a:endParaRPr lang="en-US" sz="4800" dirty="0">
              <a:solidFill>
                <a:prstClr val="black"/>
              </a:solidFill>
              <a:latin typeface="Times New Roman" pitchFamily="18" charset="0"/>
              <a:cs typeface="Times New Roman" pitchFamily="18" charset="0"/>
            </a:endParaRPr>
          </a:p>
        </p:txBody>
      </p:sp>
      <p:sp>
        <p:nvSpPr>
          <p:cNvPr id="8" name="TextBox 7"/>
          <p:cNvSpPr txBox="1"/>
          <p:nvPr/>
        </p:nvSpPr>
        <p:spPr>
          <a:xfrm>
            <a:off x="762002" y="6862326"/>
            <a:ext cx="5534891"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C. </a:t>
            </a:r>
            <a:r>
              <a:rPr lang="en-US" sz="4800" dirty="0" err="1">
                <a:solidFill>
                  <a:prstClr val="black"/>
                </a:solidFill>
                <a:latin typeface="Times New Roman" pitchFamily="18" charset="0"/>
                <a:cs typeface="Times New Roman" pitchFamily="18" charset="0"/>
              </a:rPr>
              <a:t>Chơi</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hoa</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dịp</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Tết</a:t>
            </a:r>
            <a:endParaRPr lang="en-US" sz="4800" dirty="0">
              <a:solidFill>
                <a:prstClr val="black"/>
              </a:solidFill>
              <a:latin typeface="Times New Roman" pitchFamily="18" charset="0"/>
              <a:cs typeface="Times New Roman" pitchFamily="18" charset="0"/>
            </a:endParaRPr>
          </a:p>
        </p:txBody>
      </p:sp>
      <p:sp>
        <p:nvSpPr>
          <p:cNvPr id="9" name="TextBox 8"/>
          <p:cNvSpPr txBox="1"/>
          <p:nvPr/>
        </p:nvSpPr>
        <p:spPr>
          <a:xfrm>
            <a:off x="11263742" y="6858002"/>
            <a:ext cx="6033659" cy="83099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D. </a:t>
            </a:r>
            <a:r>
              <a:rPr lang="en-US" sz="4800" dirty="0" err="1">
                <a:solidFill>
                  <a:prstClr val="black"/>
                </a:solidFill>
                <a:latin typeface="Times New Roman" pitchFamily="18" charset="0"/>
                <a:cs typeface="Times New Roman" pitchFamily="18" charset="0"/>
              </a:rPr>
              <a:t>Bày</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mâm</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ngũ</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quả</a:t>
            </a:r>
            <a:endParaRPr lang="en-US" sz="4800" dirty="0">
              <a:solidFill>
                <a:prstClr val="black"/>
              </a:solidFill>
              <a:latin typeface="Times New Roman" pitchFamily="18" charset="0"/>
              <a:cs typeface="Times New Roman" pitchFamily="18" charset="0"/>
            </a:endParaRPr>
          </a:p>
        </p:txBody>
      </p:sp>
      <p:sp>
        <p:nvSpPr>
          <p:cNvPr id="10" name="TextBox 9"/>
          <p:cNvSpPr txBox="1"/>
          <p:nvPr/>
        </p:nvSpPr>
        <p:spPr>
          <a:xfrm>
            <a:off x="11263742" y="4969019"/>
            <a:ext cx="6033659"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solidFill>
                <a:latin typeface="Times New Roman" pitchFamily="18" charset="0"/>
                <a:cs typeface="Times New Roman" pitchFamily="18" charset="0"/>
              </a:rPr>
              <a:t>B. </a:t>
            </a:r>
            <a:r>
              <a:rPr lang="en-US" sz="4800" dirty="0" err="1">
                <a:solidFill>
                  <a:prstClr val="black"/>
                </a:solidFill>
                <a:latin typeface="Times New Roman" pitchFamily="18" charset="0"/>
                <a:cs typeface="Times New Roman" pitchFamily="18" charset="0"/>
              </a:rPr>
              <a:t>Cúng</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ông</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Công</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ông</a:t>
            </a:r>
            <a:r>
              <a:rPr lang="en-US" sz="4800" dirty="0">
                <a:solidFill>
                  <a:prstClr val="black"/>
                </a:solidFill>
                <a:latin typeface="Times New Roman" pitchFamily="18" charset="0"/>
                <a:cs typeface="Times New Roman" pitchFamily="18" charset="0"/>
              </a:rPr>
              <a:t> </a:t>
            </a:r>
            <a:r>
              <a:rPr lang="en-US" sz="4800" dirty="0" err="1">
                <a:solidFill>
                  <a:prstClr val="black"/>
                </a:solidFill>
                <a:latin typeface="Times New Roman" pitchFamily="18" charset="0"/>
                <a:cs typeface="Times New Roman" pitchFamily="18" charset="0"/>
              </a:rPr>
              <a:t>Táo</a:t>
            </a:r>
            <a:endParaRPr lang="en-US" sz="4800" dirty="0">
              <a:solidFill>
                <a:prstClr val="black"/>
              </a:solidFill>
              <a:latin typeface="Times New Roman" pitchFamily="18" charset="0"/>
              <a:cs typeface="Times New Roman" pitchFamily="18" charset="0"/>
            </a:endParaRP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13591776" y="7273501"/>
            <a:ext cx="3304311" cy="2891804"/>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6026730" y="2055270"/>
            <a:ext cx="6702135" cy="823173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185066" y="3196497"/>
            <a:ext cx="7200902" cy="7240041"/>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413666" y="3425097"/>
            <a:ext cx="7200902" cy="7240041"/>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107135" y="3134412"/>
            <a:ext cx="7200902" cy="7240041"/>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30900" y="5256735"/>
            <a:ext cx="914400" cy="914400"/>
          </a:xfrm>
          <a:prstGeom prst="rect">
            <a:avLst/>
          </a:prstGeom>
        </p:spPr>
      </p:pic>
    </p:spTree>
    <p:extLst>
      <p:ext uri="{BB962C8B-B14F-4D97-AF65-F5344CB8AC3E}">
        <p14:creationId xmlns:p14="http://schemas.microsoft.com/office/powerpoint/2010/main" val="64107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371669"/>
            <a:endParaRPr lang="en-US" sz="2700">
              <a:solidFill>
                <a:prstClr val="white"/>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5127915" y="643763"/>
            <a:ext cx="7772400" cy="1938992"/>
          </a:xfrm>
          <a:prstGeom prst="rect">
            <a:avLst/>
          </a:prstGeom>
          <a:noFill/>
        </p:spPr>
        <p:txBody>
          <a:bodyPr wrap="square" rtlCol="0">
            <a:spAutoFit/>
          </a:bodyPr>
          <a:lstStyle/>
          <a:p>
            <a:pPr algn="just" defTabSz="914445"/>
            <a:r>
              <a:rPr lang="en-US" sz="6000" dirty="0">
                <a:solidFill>
                  <a:prstClr val="white"/>
                </a:solidFill>
                <a:latin typeface="Times New Roman" panose="02020603050405020304" pitchFamily="18" charset="0"/>
                <a:cs typeface="Times New Roman" panose="02020603050405020304" pitchFamily="18" charset="0"/>
              </a:rPr>
              <a:t>5. </a:t>
            </a:r>
            <a:r>
              <a:rPr lang="vi-VN" sz="6000" dirty="0">
                <a:solidFill>
                  <a:prstClr val="white"/>
                </a:solidFill>
                <a:latin typeface="Times New Roman" panose="02020603050405020304" pitchFamily="18" charset="0"/>
                <a:cs typeface="Times New Roman" panose="02020603050405020304" pitchFamily="18" charset="0"/>
              </a:rPr>
              <a:t>Thành ngữ được sử dụng trong bài thơ là: </a:t>
            </a:r>
          </a:p>
        </p:txBody>
      </p:sp>
      <p:sp>
        <p:nvSpPr>
          <p:cNvPr id="7" name="TextBox 6"/>
          <p:cNvSpPr txBox="1"/>
          <p:nvPr/>
        </p:nvSpPr>
        <p:spPr>
          <a:xfrm>
            <a:off x="10896600" y="6914280"/>
            <a:ext cx="6407730"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lumMod val="95000"/>
                    <a:lumOff val="5000"/>
                  </a:prstClr>
                </a:solidFill>
                <a:latin typeface="Times New Roman" panose="02020603050405020304" pitchFamily="18" charset="0"/>
                <a:cs typeface="Times New Roman" pitchFamily="18" charset="0"/>
              </a:rPr>
              <a:t>D. </a:t>
            </a:r>
            <a:r>
              <a:rPr lang="en-US" sz="4800" dirty="0" err="1">
                <a:solidFill>
                  <a:prstClr val="black">
                    <a:lumMod val="95000"/>
                    <a:lumOff val="5000"/>
                  </a:prstClr>
                </a:solidFill>
                <a:latin typeface="Times New Roman" pitchFamily="18" charset="0"/>
                <a:cs typeface="Times New Roman" pitchFamily="18" charset="0"/>
              </a:rPr>
              <a:t>Đừng</a:t>
            </a:r>
            <a:r>
              <a:rPr lang="en-US" sz="4800" dirty="0">
                <a:solidFill>
                  <a:prstClr val="black">
                    <a:lumMod val="95000"/>
                    <a:lumOff val="5000"/>
                  </a:prstClr>
                </a:solidFill>
                <a:latin typeface="Times New Roman" pitchFamily="18" charset="0"/>
                <a:cs typeface="Times New Roman" pitchFamily="18" charset="0"/>
              </a:rPr>
              <a:t> </a:t>
            </a:r>
            <a:r>
              <a:rPr lang="en-US" sz="4800" dirty="0" err="1">
                <a:solidFill>
                  <a:prstClr val="black">
                    <a:lumMod val="95000"/>
                    <a:lumOff val="5000"/>
                  </a:prstClr>
                </a:solidFill>
                <a:latin typeface="Times New Roman" pitchFamily="18" charset="0"/>
                <a:cs typeface="Times New Roman" pitchFamily="18" charset="0"/>
              </a:rPr>
              <a:t>xanh</a:t>
            </a:r>
            <a:r>
              <a:rPr lang="en-US" sz="4800" dirty="0">
                <a:solidFill>
                  <a:prstClr val="black">
                    <a:lumMod val="95000"/>
                    <a:lumOff val="5000"/>
                  </a:prstClr>
                </a:solidFill>
                <a:latin typeface="Times New Roman" pitchFamily="18" charset="0"/>
                <a:cs typeface="Times New Roman" pitchFamily="18" charset="0"/>
              </a:rPr>
              <a:t> </a:t>
            </a:r>
            <a:r>
              <a:rPr lang="en-US" sz="4800" dirty="0" err="1">
                <a:solidFill>
                  <a:prstClr val="black">
                    <a:lumMod val="95000"/>
                    <a:lumOff val="5000"/>
                  </a:prstClr>
                </a:solidFill>
                <a:latin typeface="Times New Roman" pitchFamily="18" charset="0"/>
                <a:cs typeface="Times New Roman" pitchFamily="18" charset="0"/>
              </a:rPr>
              <a:t>như</a:t>
            </a:r>
            <a:r>
              <a:rPr lang="en-US" sz="4800" dirty="0">
                <a:solidFill>
                  <a:prstClr val="black">
                    <a:lumMod val="95000"/>
                    <a:lumOff val="5000"/>
                  </a:prstClr>
                </a:solidFill>
                <a:latin typeface="Times New Roman" pitchFamily="18" charset="0"/>
                <a:cs typeface="Times New Roman" pitchFamily="18" charset="0"/>
              </a:rPr>
              <a:t> </a:t>
            </a:r>
            <a:r>
              <a:rPr lang="en-US" sz="4800" dirty="0" err="1">
                <a:solidFill>
                  <a:prstClr val="black">
                    <a:lumMod val="95000"/>
                    <a:lumOff val="5000"/>
                  </a:prstClr>
                </a:solidFill>
                <a:latin typeface="Times New Roman" pitchFamily="18" charset="0"/>
                <a:cs typeface="Times New Roman" pitchFamily="18" charset="0"/>
              </a:rPr>
              <a:t>lá</a:t>
            </a:r>
            <a:r>
              <a:rPr lang="en-US" sz="4800" dirty="0">
                <a:solidFill>
                  <a:prstClr val="black">
                    <a:lumMod val="95000"/>
                    <a:lumOff val="5000"/>
                  </a:prstClr>
                </a:solidFill>
                <a:latin typeface="Times New Roman" pitchFamily="18" charset="0"/>
                <a:cs typeface="Times New Roman" pitchFamily="18" charset="0"/>
              </a:rPr>
              <a:t>, </a:t>
            </a:r>
            <a:r>
              <a:rPr lang="en-US" sz="4800" dirty="0" err="1">
                <a:solidFill>
                  <a:prstClr val="black">
                    <a:lumMod val="95000"/>
                    <a:lumOff val="5000"/>
                  </a:prstClr>
                </a:solidFill>
                <a:latin typeface="Times New Roman" pitchFamily="18" charset="0"/>
                <a:cs typeface="Times New Roman" pitchFamily="18" charset="0"/>
              </a:rPr>
              <a:t>bạc</a:t>
            </a:r>
            <a:r>
              <a:rPr lang="en-US" sz="4800" dirty="0">
                <a:solidFill>
                  <a:prstClr val="black">
                    <a:lumMod val="95000"/>
                    <a:lumOff val="5000"/>
                  </a:prstClr>
                </a:solidFill>
                <a:latin typeface="Times New Roman" pitchFamily="18" charset="0"/>
                <a:cs typeface="Times New Roman" pitchFamily="18" charset="0"/>
              </a:rPr>
              <a:t> </a:t>
            </a:r>
            <a:r>
              <a:rPr lang="en-US" sz="4800" dirty="0" err="1">
                <a:solidFill>
                  <a:prstClr val="black">
                    <a:lumMod val="95000"/>
                    <a:lumOff val="5000"/>
                  </a:prstClr>
                </a:solidFill>
                <a:latin typeface="Times New Roman" pitchFamily="18" charset="0"/>
                <a:cs typeface="Times New Roman" pitchFamily="18" charset="0"/>
              </a:rPr>
              <a:t>như</a:t>
            </a:r>
            <a:r>
              <a:rPr lang="en-US" sz="4800" dirty="0">
                <a:solidFill>
                  <a:prstClr val="black">
                    <a:lumMod val="95000"/>
                    <a:lumOff val="5000"/>
                  </a:prstClr>
                </a:solidFill>
                <a:latin typeface="Times New Roman" pitchFamily="18" charset="0"/>
                <a:cs typeface="Times New Roman" pitchFamily="18" charset="0"/>
              </a:rPr>
              <a:t> </a:t>
            </a:r>
            <a:r>
              <a:rPr lang="en-US" sz="4800" dirty="0" err="1">
                <a:solidFill>
                  <a:prstClr val="black">
                    <a:lumMod val="95000"/>
                    <a:lumOff val="5000"/>
                  </a:prstClr>
                </a:solidFill>
                <a:latin typeface="Times New Roman" pitchFamily="18" charset="0"/>
                <a:cs typeface="Times New Roman" pitchFamily="18" charset="0"/>
              </a:rPr>
              <a:t>vôi</a:t>
            </a:r>
            <a:endParaRPr lang="en-US" sz="4800" dirty="0">
              <a:solidFill>
                <a:prstClr val="black">
                  <a:lumMod val="95000"/>
                  <a:lumOff val="5000"/>
                </a:prstClr>
              </a:solidFill>
              <a:latin typeface="Times New Roman" pitchFamily="18" charset="0"/>
              <a:cs typeface="Times New Roman" pitchFamily="18" charset="0"/>
            </a:endParaRPr>
          </a:p>
        </p:txBody>
      </p:sp>
      <p:sp>
        <p:nvSpPr>
          <p:cNvPr id="8" name="TextBox 7"/>
          <p:cNvSpPr txBox="1"/>
          <p:nvPr/>
        </p:nvSpPr>
        <p:spPr>
          <a:xfrm>
            <a:off x="654627" y="6862326"/>
            <a:ext cx="6019800"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lumMod val="95000"/>
                    <a:lumOff val="5000"/>
                  </a:prstClr>
                </a:solidFill>
                <a:latin typeface="Times New Roman" pitchFamily="18" charset="0"/>
                <a:cs typeface="Times New Roman" pitchFamily="18" charset="0"/>
              </a:rPr>
              <a:t>C. </a:t>
            </a:r>
            <a:r>
              <a:rPr lang="vi-VN" sz="4800" dirty="0">
                <a:solidFill>
                  <a:prstClr val="black">
                    <a:lumMod val="95000"/>
                    <a:lumOff val="5000"/>
                  </a:prstClr>
                </a:solidFill>
                <a:latin typeface="Times New Roman" panose="02020603050405020304" pitchFamily="18" charset="0"/>
                <a:cs typeface="Times New Roman" panose="02020603050405020304" pitchFamily="18" charset="0"/>
              </a:rPr>
              <a:t>Có phải duyên nhau thì thắm lại</a:t>
            </a:r>
            <a:endParaRPr lang="en-US" sz="4800" dirty="0">
              <a:solidFill>
                <a:prstClr val="black">
                  <a:lumMod val="95000"/>
                  <a:lumOff val="5000"/>
                </a:prstClr>
              </a:solidFill>
              <a:latin typeface="Times New Roman" pitchFamily="18" charset="0"/>
              <a:cs typeface="Times New Roman" pitchFamily="18" charset="0"/>
            </a:endParaRPr>
          </a:p>
        </p:txBody>
      </p:sp>
      <p:sp>
        <p:nvSpPr>
          <p:cNvPr id="9" name="TextBox 8"/>
          <p:cNvSpPr txBox="1"/>
          <p:nvPr/>
        </p:nvSpPr>
        <p:spPr>
          <a:xfrm>
            <a:off x="685800" y="4816334"/>
            <a:ext cx="6019800"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defTabSz="914445"/>
            <a:r>
              <a:rPr lang="en-US" sz="4800" dirty="0">
                <a:solidFill>
                  <a:prstClr val="black">
                    <a:lumMod val="95000"/>
                    <a:lumOff val="5000"/>
                  </a:prstClr>
                </a:solidFill>
                <a:latin typeface="Times New Roman" panose="02020603050405020304" pitchFamily="18" charset="0"/>
                <a:cs typeface="Times New Roman" panose="02020603050405020304" pitchFamily="18" charset="0"/>
              </a:rPr>
              <a:t>A. </a:t>
            </a:r>
            <a:r>
              <a:rPr lang="vi-VN" sz="4800" dirty="0">
                <a:solidFill>
                  <a:prstClr val="black">
                    <a:lumMod val="95000"/>
                    <a:lumOff val="5000"/>
                  </a:prstClr>
                </a:solidFill>
                <a:latin typeface="Times New Roman" panose="02020603050405020304" pitchFamily="18" charset="0"/>
                <a:cs typeface="Times New Roman" panose="02020603050405020304" pitchFamily="18" charset="0"/>
              </a:rPr>
              <a:t>Quả cau nho nhỏ miếng trầu hôi</a:t>
            </a:r>
          </a:p>
        </p:txBody>
      </p:sp>
      <p:sp>
        <p:nvSpPr>
          <p:cNvPr id="10" name="TextBox 9"/>
          <p:cNvSpPr txBox="1"/>
          <p:nvPr/>
        </p:nvSpPr>
        <p:spPr>
          <a:xfrm>
            <a:off x="10896600" y="4969019"/>
            <a:ext cx="6407730" cy="1569660"/>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4800" dirty="0">
                <a:solidFill>
                  <a:prstClr val="black">
                    <a:lumMod val="95000"/>
                    <a:lumOff val="5000"/>
                  </a:prstClr>
                </a:solidFill>
                <a:latin typeface="Times New Roman" panose="02020603050405020304" pitchFamily="18" charset="0"/>
                <a:cs typeface="Times New Roman" panose="02020603050405020304" pitchFamily="18" charset="0"/>
              </a:rPr>
              <a:t>B. </a:t>
            </a:r>
            <a:r>
              <a:rPr lang="vi-VN" sz="4800" dirty="0">
                <a:solidFill>
                  <a:prstClr val="black">
                    <a:lumMod val="95000"/>
                    <a:lumOff val="5000"/>
                  </a:prstClr>
                </a:solidFill>
                <a:latin typeface="Times New Roman" panose="02020603050405020304" pitchFamily="18" charset="0"/>
                <a:cs typeface="Times New Roman" panose="02020603050405020304" pitchFamily="18" charset="0"/>
              </a:rPr>
              <a:t>Này của Xuân Hương mới quệt rồi</a:t>
            </a:r>
            <a:endParaRPr lang="en-US" sz="4800" dirty="0">
              <a:solidFill>
                <a:prstClr val="black">
                  <a:lumMod val="95000"/>
                  <a:lumOff val="5000"/>
                </a:prstClr>
              </a:solidFill>
              <a:latin typeface="Times New Roman" pitchFamily="18" charset="0"/>
              <a:cs typeface="Times New Roman" pitchFamily="18" charset="0"/>
            </a:endParaRPr>
          </a:p>
        </p:txBody>
      </p:sp>
      <p:pic>
        <p:nvPicPr>
          <p:cNvPr id="11" name="Picture 10">
            <a:hlinkClick r:id="" action="ppaction://hlinkshowjump?jump=nextslide"/>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15776392" y="8230673"/>
            <a:ext cx="2280026" cy="1995389"/>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6026730" y="2055270"/>
            <a:ext cx="6702135" cy="823173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185066" y="3196497"/>
            <a:ext cx="7200902" cy="7240041"/>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413666" y="3425097"/>
            <a:ext cx="7200902" cy="7240041"/>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299366" y="3103239"/>
            <a:ext cx="7200902" cy="7240041"/>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30900" y="5256735"/>
            <a:ext cx="914400" cy="914400"/>
          </a:xfrm>
          <a:prstGeom prst="rect">
            <a:avLst/>
          </a:prstGeom>
        </p:spPr>
      </p:pic>
    </p:spTree>
    <p:extLst>
      <p:ext uri="{BB962C8B-B14F-4D97-AF65-F5344CB8AC3E}">
        <p14:creationId xmlns:p14="http://schemas.microsoft.com/office/powerpoint/2010/main" val="62956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043F37C-B37B-2F37-653C-E2573EB82975}"/>
              </a:ext>
            </a:extLst>
          </p:cNvPr>
          <p:cNvSpPr txBox="1"/>
          <p:nvPr/>
        </p:nvSpPr>
        <p:spPr>
          <a:xfrm>
            <a:off x="2362200" y="633131"/>
            <a:ext cx="13639800" cy="945708"/>
          </a:xfrm>
          <a:prstGeom prst="rect">
            <a:avLst/>
          </a:prstGeom>
          <a:noFill/>
        </p:spPr>
        <p:txBody>
          <a:bodyPr wrap="square">
            <a:spAutoFit/>
          </a:bodyPr>
          <a:lstStyle/>
          <a:p>
            <a:pPr algn="just">
              <a:lnSpc>
                <a:spcPct val="150000"/>
              </a:lnSpc>
            </a:pP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Đường</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luật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nổi</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tiếng</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Trung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Quốc</a:t>
            </a:r>
            <a:endParaRPr lang="en-US" sz="3600" dirty="0">
              <a:latin typeface=".VnTime" panose="020B7200000000000000" pitchFamily="34"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7D72DAA-9222-3182-BC1C-35156FF9000F}"/>
              </a:ext>
            </a:extLst>
          </p:cNvPr>
          <p:cNvSpPr txBox="1"/>
          <p:nvPr/>
        </p:nvSpPr>
        <p:spPr>
          <a:xfrm>
            <a:off x="2355273" y="2631070"/>
            <a:ext cx="15551727" cy="2677656"/>
          </a:xfrm>
          <a:prstGeom prst="rect">
            <a:avLst/>
          </a:prstGeom>
          <a:noFill/>
        </p:spPr>
        <p:txBody>
          <a:bodyPr wrap="square">
            <a:spAutoFit/>
          </a:bodyPr>
          <a:lstStyle/>
          <a:p>
            <a:pPr algn="just"/>
            <a:r>
              <a:rPr lang="en-US" sz="4200" dirty="0">
                <a:latin typeface="Times New Roman" panose="02020603050405020304" pitchFamily="18" charset="0"/>
                <a:ea typeface="Times New Roman" panose="02020603050405020304" pitchFamily="18" charset="0"/>
                <a:cs typeface="Times New Roman" panose="02020603050405020304" pitchFamily="18" charset="0"/>
              </a:rPr>
              <a:t>+ Du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nhập</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sang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Nam,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Triều</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Tiên,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Nhật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Bản</a:t>
            </a:r>
            <a:endParaRPr lang="en-US" sz="4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4200"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Nam: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tân</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Đường</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Luật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ca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truyền</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thống</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Nôm</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Đường</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luật</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mang</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bản</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sắc</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dân</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tộc</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Sang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thời</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hiện</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đại</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Đường</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luật</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được</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viết</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bằng</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chữ</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quốc</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ngữ</a:t>
            </a:r>
            <a:r>
              <a:rPr lang="en-US" sz="42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endParaRPr lang="en-US" sz="3600" dirty="0">
              <a:latin typeface=".VnTime" panose="020B7200000000000000"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0EAEBEB-890E-1B02-B2C4-F3B6DE8AF8D7}"/>
              </a:ext>
            </a:extLst>
          </p:cNvPr>
          <p:cNvSpPr txBox="1"/>
          <p:nvPr/>
        </p:nvSpPr>
        <p:spPr>
          <a:xfrm>
            <a:off x="6927273" y="8973715"/>
            <a:ext cx="9067800" cy="945708"/>
          </a:xfrm>
          <a:prstGeom prst="rect">
            <a:avLst/>
          </a:prstGeom>
          <a:noFill/>
        </p:spPr>
        <p:txBody>
          <a:bodyPr wrap="square">
            <a:spAutoFit/>
          </a:bodyPr>
          <a:lstStyle/>
          <a:p>
            <a:pPr algn="just">
              <a:lnSpc>
                <a:spcPct val="150000"/>
              </a:lnSpc>
            </a:pP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qua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bố</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cục</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luật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niêm</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vần</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3600" dirty="0">
              <a:latin typeface=".VnTime" panose="020B7200000000000000" pitchFamily="34" charset="0"/>
              <a:ea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68075102-F026-4C7B-7CAC-2DB15DA3E782}"/>
              </a:ext>
            </a:extLst>
          </p:cNvPr>
          <p:cNvSpPr txBox="1"/>
          <p:nvPr/>
        </p:nvSpPr>
        <p:spPr>
          <a:xfrm>
            <a:off x="3733800" y="7023845"/>
            <a:ext cx="13487400" cy="1384995"/>
          </a:xfrm>
          <a:prstGeom prst="rect">
            <a:avLst/>
          </a:prstGeom>
          <a:noFill/>
        </p:spPr>
        <p:txBody>
          <a:bodyPr wrap="square">
            <a:spAutoFit/>
          </a:bodyPr>
          <a:lstStyle/>
          <a:p>
            <a:pPr algn="just"/>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Thất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ngôn</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bát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cú</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8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7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chữ</a:t>
            </a:r>
            <a:endParaRPr lang="en-US" sz="4200" dirty="0">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Thất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ngôn</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tứ</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tuyệt</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4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4200" dirty="0">
                <a:latin typeface="Times New Roman" panose="02020603050405020304" pitchFamily="18" charset="0"/>
                <a:ea typeface="Times New Roman" panose="02020603050405020304" pitchFamily="18" charset="0"/>
                <a:cs typeface="Times New Roman" panose="02020603050405020304" pitchFamily="18" charset="0"/>
              </a:rPr>
              <a:t> 7 </a:t>
            </a:r>
            <a:r>
              <a:rPr lang="en-US" sz="4200" dirty="0" err="1">
                <a:latin typeface="Times New Roman" panose="02020603050405020304" pitchFamily="18" charset="0"/>
                <a:ea typeface="Times New Roman" panose="02020603050405020304" pitchFamily="18" charset="0"/>
                <a:cs typeface="Times New Roman" panose="02020603050405020304" pitchFamily="18" charset="0"/>
              </a:rPr>
              <a:t>chữ</a:t>
            </a:r>
            <a:endParaRPr lang="en-US" sz="3600" dirty="0">
              <a:latin typeface=".VnTime" panose="020B7200000000000000" pitchFamily="34" charset="0"/>
              <a:ea typeface="Times New Roman" panose="02020603050405020304" pitchFamily="18" charset="0"/>
              <a:cs typeface="Times New Roman" panose="02020603050405020304" pitchFamily="18" charset="0"/>
            </a:endParaRPr>
          </a:p>
        </p:txBody>
      </p:sp>
      <p:grpSp>
        <p:nvGrpSpPr>
          <p:cNvPr id="11" name="Group 10">
            <a:extLst>
              <a:ext uri="{FF2B5EF4-FFF2-40B4-BE49-F238E27FC236}">
                <a16:creationId xmlns:a16="http://schemas.microsoft.com/office/drawing/2014/main" id="{9A1A0CCF-1D76-C74C-7FD3-F88029ED142F}"/>
              </a:ext>
            </a:extLst>
          </p:cNvPr>
          <p:cNvGrpSpPr/>
          <p:nvPr/>
        </p:nvGrpSpPr>
        <p:grpSpPr>
          <a:xfrm>
            <a:off x="0" y="-114300"/>
            <a:ext cx="13411200" cy="10071823"/>
            <a:chOff x="0" y="-114300"/>
            <a:chExt cx="13411200" cy="10071823"/>
          </a:xfrm>
        </p:grpSpPr>
        <p:sp>
          <p:nvSpPr>
            <p:cNvPr id="2" name="Freeform 4">
              <a:extLst>
                <a:ext uri="{FF2B5EF4-FFF2-40B4-BE49-F238E27FC236}">
                  <a16:creationId xmlns:a16="http://schemas.microsoft.com/office/drawing/2014/main" id="{8A71B21C-44BC-A924-F912-4EA9033B7745}"/>
                </a:ext>
              </a:extLst>
            </p:cNvPr>
            <p:cNvSpPr/>
            <p:nvPr/>
          </p:nvSpPr>
          <p:spPr>
            <a:xfrm>
              <a:off x="0" y="937931"/>
              <a:ext cx="4419600" cy="9019592"/>
            </a:xfrm>
            <a:custGeom>
              <a:avLst/>
              <a:gdLst/>
              <a:ahLst/>
              <a:cxnLst/>
              <a:rect l="l" t="t" r="r" b="b"/>
              <a:pathLst>
                <a:path w="2016252" h="4114800">
                  <a:moveTo>
                    <a:pt x="0" y="0"/>
                  </a:moveTo>
                  <a:lnTo>
                    <a:pt x="2016252" y="0"/>
                  </a:lnTo>
                  <a:lnTo>
                    <a:pt x="2016252"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TextBox 2">
              <a:extLst>
                <a:ext uri="{FF2B5EF4-FFF2-40B4-BE49-F238E27FC236}">
                  <a16:creationId xmlns:a16="http://schemas.microsoft.com/office/drawing/2014/main" id="{F31C4951-0F6D-C25C-7A7E-3E28B650E4CF}"/>
                </a:ext>
              </a:extLst>
            </p:cNvPr>
            <p:cNvSpPr txBox="1"/>
            <p:nvPr/>
          </p:nvSpPr>
          <p:spPr>
            <a:xfrm>
              <a:off x="304800" y="-114300"/>
              <a:ext cx="3059124" cy="986360"/>
            </a:xfrm>
            <a:prstGeom prst="rect">
              <a:avLst/>
            </a:prstGeom>
            <a:noFill/>
          </p:spPr>
          <p:txBody>
            <a:bodyPr wrap="square">
              <a:spAutoFit/>
            </a:bodyPr>
            <a:lstStyle/>
            <a:p>
              <a:pPr algn="just">
                <a:lnSpc>
                  <a:spcPct val="150000"/>
                </a:lnSpc>
              </a:pPr>
              <a:r>
                <a:rPr lang="en-US" sz="4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Nguồn</a:t>
              </a:r>
              <a:r>
                <a:rPr lang="en-US" sz="4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gốc</a:t>
              </a:r>
              <a:endParaRPr lang="en-US" sz="4000" dirty="0">
                <a:solidFill>
                  <a:srgbClr val="FF0000"/>
                </a:solidFill>
                <a:latin typeface=".VnTime" panose="020B7200000000000000" pitchFamily="34"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14908F43-E532-C7C8-63F0-F59F93808DCC}"/>
                </a:ext>
              </a:extLst>
            </p:cNvPr>
            <p:cNvSpPr txBox="1"/>
            <p:nvPr/>
          </p:nvSpPr>
          <p:spPr>
            <a:xfrm>
              <a:off x="1371600" y="1644710"/>
              <a:ext cx="5476742" cy="986360"/>
            </a:xfrm>
            <a:prstGeom prst="rect">
              <a:avLst/>
            </a:prstGeom>
            <a:noFill/>
          </p:spPr>
          <p:txBody>
            <a:bodyPr wrap="square">
              <a:spAutoFit/>
            </a:bodyPr>
            <a:lstStyle/>
            <a:p>
              <a:pPr algn="just">
                <a:lnSpc>
                  <a:spcPct val="150000"/>
                </a:lnSpc>
              </a:pPr>
              <a:r>
                <a:rPr lang="en-US" sz="4400" b="1" dirty="0" err="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Phạm</a:t>
              </a:r>
              <a:r>
                <a:rPr lang="en-US" sz="4400" b="1" dirty="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 vi </a:t>
              </a:r>
              <a:r>
                <a:rPr lang="en-US" sz="4400" b="1" dirty="0" err="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ảnh</a:t>
              </a:r>
              <a:r>
                <a:rPr lang="en-US" sz="4400" b="1" dirty="0">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solidFill>
                    <a:srgbClr val="FFC000"/>
                  </a:solidFill>
                  <a:latin typeface="Times New Roman" panose="02020603050405020304" pitchFamily="18" charset="0"/>
                  <a:ea typeface="Times New Roman" panose="02020603050405020304" pitchFamily="18" charset="0"/>
                  <a:cs typeface="Times New Roman" panose="02020603050405020304" pitchFamily="18" charset="0"/>
                </a:rPr>
                <a:t>hưởng</a:t>
              </a:r>
              <a:endParaRPr lang="en-US" sz="4000" dirty="0">
                <a:solidFill>
                  <a:srgbClr val="FFC000"/>
                </a:solidFill>
                <a:latin typeface=".VnTime" panose="020B7200000000000000" pitchFamily="34" charset="0"/>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FCF874C0-0DDD-84DD-7845-02990A03CDBA}"/>
                </a:ext>
              </a:extLst>
            </p:cNvPr>
            <p:cNvSpPr txBox="1"/>
            <p:nvPr/>
          </p:nvSpPr>
          <p:spPr>
            <a:xfrm>
              <a:off x="3436660" y="5794228"/>
              <a:ext cx="9974540" cy="945708"/>
            </a:xfrm>
            <a:prstGeom prst="rect">
              <a:avLst/>
            </a:prstGeom>
            <a:noFill/>
          </p:spPr>
          <p:txBody>
            <a:bodyPr wrap="square">
              <a:spAutoFit/>
            </a:bodyPr>
            <a:lstStyle/>
            <a:p>
              <a:pPr algn="just">
                <a:lnSpc>
                  <a:spcPct val="150000"/>
                </a:lnSpc>
              </a:pPr>
              <a:r>
                <a:rPr lang="en-US" sz="4200" b="1"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Phân</a:t>
              </a:r>
              <a:r>
                <a:rPr lang="en-US" sz="42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200" b="1"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loại</a:t>
              </a:r>
              <a:r>
                <a:rPr lang="en-US" sz="42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200" b="1"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42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200" b="1"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dấu</a:t>
              </a:r>
              <a:r>
                <a:rPr lang="en-US" sz="42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200" b="1"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hiệu</a:t>
              </a:r>
              <a:r>
                <a:rPr lang="en-US" sz="42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200" b="1"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nhận</a:t>
              </a:r>
              <a:r>
                <a:rPr lang="en-US" sz="4200" b="1" dirty="0">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200" b="1" dirty="0" err="1">
                  <a:solidFill>
                    <a:schemeClr val="accent1"/>
                  </a:solidFill>
                  <a:latin typeface="Times New Roman" panose="02020603050405020304" pitchFamily="18" charset="0"/>
                  <a:ea typeface="Times New Roman" panose="02020603050405020304" pitchFamily="18" charset="0"/>
                  <a:cs typeface="Times New Roman" panose="02020603050405020304" pitchFamily="18" charset="0"/>
                </a:rPr>
                <a:t>biết</a:t>
              </a:r>
              <a:endParaRPr lang="en-US" sz="3600" dirty="0">
                <a:solidFill>
                  <a:schemeClr val="accent1"/>
                </a:solidFill>
                <a:latin typeface=".VnTime" panose="020B7200000000000000" pitchFamily="34" charset="0"/>
                <a:ea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422EAFF4-5E29-5C48-16AF-678F54FF95AE}"/>
                </a:ext>
              </a:extLst>
            </p:cNvPr>
            <p:cNvSpPr txBox="1"/>
            <p:nvPr/>
          </p:nvSpPr>
          <p:spPr>
            <a:xfrm>
              <a:off x="4572000" y="8973715"/>
              <a:ext cx="2743200" cy="945708"/>
            </a:xfrm>
            <a:prstGeom prst="rect">
              <a:avLst/>
            </a:prstGeom>
            <a:noFill/>
          </p:spPr>
          <p:txBody>
            <a:bodyPr wrap="square">
              <a:spAutoFit/>
            </a:bodyPr>
            <a:lstStyle/>
            <a:p>
              <a:pPr algn="just">
                <a:lnSpc>
                  <a:spcPct val="150000"/>
                </a:lnSpc>
              </a:pPr>
              <a:r>
                <a:rPr lang="en-US" sz="4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Thi</a:t>
              </a:r>
              <a:r>
                <a:rPr lang="en-US" sz="4200" b="1"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4200" b="1"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luật</a:t>
              </a:r>
              <a:endParaRPr lang="en-US" sz="3600" dirty="0">
                <a:solidFill>
                  <a:srgbClr val="00B050"/>
                </a:solidFill>
                <a:latin typeface=".VnTime" panose="020B7200000000000000" pitchFamily="34" charset="0"/>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730828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t="-3000" b="-3000"/>
          </a:stretch>
        </a:blipFill>
        <a:effectLst/>
      </p:bgPr>
    </p:bg>
    <p:spTree>
      <p:nvGrpSpPr>
        <p:cNvPr id="1" name=""/>
        <p:cNvGrpSpPr/>
        <p:nvPr/>
      </p:nvGrpSpPr>
      <p:grpSpPr>
        <a:xfrm>
          <a:off x="0" y="0"/>
          <a:ext cx="0" cy="0"/>
          <a:chOff x="0" y="0"/>
          <a:chExt cx="0" cy="0"/>
        </a:xfrm>
      </p:grpSpPr>
      <p:sp>
        <p:nvSpPr>
          <p:cNvPr id="2" name="Rounded Rectangle 1"/>
          <p:cNvSpPr/>
          <p:nvPr/>
        </p:nvSpPr>
        <p:spPr>
          <a:xfrm>
            <a:off x="4800600" y="228600"/>
            <a:ext cx="9029700" cy="308610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defTabSz="1371669"/>
            <a:endParaRPr lang="en-US" sz="2700" dirty="0">
              <a:solidFill>
                <a:prstClr val="white"/>
              </a:solidFill>
              <a:latin typeface="Calibri"/>
            </a:endParaRPr>
          </a:p>
        </p:txBody>
      </p:sp>
      <p:sp>
        <p:nvSpPr>
          <p:cNvPr id="3" name="TextBox 2"/>
          <p:cNvSpPr txBox="1"/>
          <p:nvPr/>
        </p:nvSpPr>
        <p:spPr>
          <a:xfrm>
            <a:off x="5137847" y="539468"/>
            <a:ext cx="7772400" cy="2308324"/>
          </a:xfrm>
          <a:prstGeom prst="rect">
            <a:avLst/>
          </a:prstGeom>
          <a:noFill/>
        </p:spPr>
        <p:txBody>
          <a:bodyPr wrap="square" rtlCol="0">
            <a:spAutoFit/>
          </a:bodyPr>
          <a:lstStyle/>
          <a:p>
            <a:pPr algn="just" defTabSz="914445"/>
            <a:r>
              <a:rPr lang="en-US" sz="4800" dirty="0">
                <a:solidFill>
                  <a:prstClr val="white"/>
                </a:solidFill>
                <a:latin typeface="Times New Roman" panose="02020603050405020304" pitchFamily="18" charset="0"/>
                <a:cs typeface="Times New Roman" panose="02020603050405020304" pitchFamily="18" charset="0"/>
              </a:rPr>
              <a:t>6. </a:t>
            </a:r>
            <a:r>
              <a:rPr lang="vi-VN" sz="4800" dirty="0">
                <a:solidFill>
                  <a:prstClr val="white"/>
                </a:solidFill>
                <a:latin typeface="Times New Roman" panose="02020603050405020304" pitchFamily="18" charset="0"/>
                <a:cs typeface="Times New Roman" panose="02020603050405020304" pitchFamily="18" charset="0"/>
              </a:rPr>
              <a:t>Nhà thơ muốn nhắn nhủ điều gì qua câu thơ: ”Đừng xanh như lá bạc như vôi" </a:t>
            </a:r>
          </a:p>
        </p:txBody>
      </p:sp>
      <p:sp>
        <p:nvSpPr>
          <p:cNvPr id="7" name="TextBox 6"/>
          <p:cNvSpPr txBox="1"/>
          <p:nvPr/>
        </p:nvSpPr>
        <p:spPr>
          <a:xfrm>
            <a:off x="685800" y="7045116"/>
            <a:ext cx="5600700"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3600" dirty="0">
                <a:solidFill>
                  <a:prstClr val="black"/>
                </a:solidFill>
                <a:latin typeface="Times New Roman" pitchFamily="18" charset="0"/>
                <a:cs typeface="Times New Roman" pitchFamily="18" charset="0"/>
              </a:rPr>
              <a:t>C.</a:t>
            </a:r>
            <a:r>
              <a:rPr lang="vi-VN" sz="3600" dirty="0">
                <a:solidFill>
                  <a:prstClr val="black"/>
                </a:solidFill>
                <a:latin typeface="Times New Roman" panose="02020603050405020304" pitchFamily="18" charset="0"/>
                <a:cs typeface="Times New Roman" panose="02020603050405020304" pitchFamily="18" charset="0"/>
              </a:rPr>
              <a:t> Khuyên mọi người sống nên coi trọng tình nghĩa, thủy chung</a:t>
            </a:r>
            <a:endParaRPr lang="en-US" sz="3600" dirty="0">
              <a:solidFill>
                <a:prstClr val="black"/>
              </a:solidFill>
              <a:latin typeface="Times New Roman" pitchFamily="18" charset="0"/>
              <a:cs typeface="Times New Roman" pitchFamily="18" charset="0"/>
            </a:endParaRPr>
          </a:p>
        </p:txBody>
      </p:sp>
      <p:sp>
        <p:nvSpPr>
          <p:cNvPr id="8" name="TextBox 7"/>
          <p:cNvSpPr txBox="1"/>
          <p:nvPr/>
        </p:nvSpPr>
        <p:spPr>
          <a:xfrm>
            <a:off x="685800" y="4818155"/>
            <a:ext cx="5600700"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3600" dirty="0">
                <a:solidFill>
                  <a:prstClr val="black"/>
                </a:solidFill>
                <a:latin typeface="Times New Roman" panose="02020603050405020304" pitchFamily="18" charset="0"/>
                <a:cs typeface="Times New Roman" panose="02020603050405020304" pitchFamily="18" charset="0"/>
              </a:rPr>
              <a:t>A. </a:t>
            </a:r>
            <a:r>
              <a:rPr lang="vi-VN" sz="3600" dirty="0">
                <a:solidFill>
                  <a:prstClr val="black"/>
                </a:solidFill>
                <a:latin typeface="Times New Roman" panose="02020603050405020304" pitchFamily="18" charset="0"/>
                <a:cs typeface="Times New Roman" panose="02020603050405020304" pitchFamily="18" charset="0"/>
              </a:rPr>
              <a:t>Khuyên mọi người sống </a:t>
            </a:r>
            <a:r>
              <a:rPr lang="en-US" sz="3600" dirty="0" err="1">
                <a:solidFill>
                  <a:prstClr val="black"/>
                </a:solidFill>
                <a:latin typeface="Times New Roman" panose="02020603050405020304" pitchFamily="18" charset="0"/>
                <a:cs typeface="Times New Roman" panose="02020603050405020304" pitchFamily="18" charset="0"/>
              </a:rPr>
              <a:t>không</a:t>
            </a:r>
            <a:r>
              <a:rPr lang="en-US" sz="3600" dirty="0">
                <a:solidFill>
                  <a:prstClr val="black"/>
                </a:solidFill>
                <a:latin typeface="Times New Roman" panose="02020603050405020304" pitchFamily="18" charset="0"/>
                <a:cs typeface="Times New Roman" panose="02020603050405020304" pitchFamily="18" charset="0"/>
              </a:rPr>
              <a:t> </a:t>
            </a:r>
            <a:r>
              <a:rPr lang="vi-VN" sz="3600" dirty="0">
                <a:solidFill>
                  <a:prstClr val="black"/>
                </a:solidFill>
                <a:latin typeface="Times New Roman" panose="02020603050405020304" pitchFamily="18" charset="0"/>
                <a:cs typeface="Times New Roman" panose="02020603050405020304" pitchFamily="18" charset="0"/>
              </a:rPr>
              <a:t>phải coi trọng tình nghĩa, thủy chung</a:t>
            </a:r>
            <a:endParaRPr lang="en-US" sz="3600" dirty="0">
              <a:solidFill>
                <a:prstClr val="black"/>
              </a:solidFill>
              <a:latin typeface="Times New Roman" pitchFamily="18" charset="0"/>
              <a:cs typeface="Times New Roman" pitchFamily="18" charset="0"/>
            </a:endParaRPr>
          </a:p>
        </p:txBody>
      </p:sp>
      <p:sp>
        <p:nvSpPr>
          <p:cNvPr id="9" name="TextBox 8"/>
          <p:cNvSpPr txBox="1"/>
          <p:nvPr/>
        </p:nvSpPr>
        <p:spPr>
          <a:xfrm>
            <a:off x="11049000" y="6858002"/>
            <a:ext cx="6286500" cy="175432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3600" dirty="0">
                <a:solidFill>
                  <a:prstClr val="black"/>
                </a:solidFill>
                <a:latin typeface="Times New Roman" panose="02020603050405020304" pitchFamily="18" charset="0"/>
                <a:cs typeface="Times New Roman" panose="02020603050405020304" pitchFamily="18" charset="0"/>
              </a:rPr>
              <a:t>D.</a:t>
            </a:r>
            <a:r>
              <a:rPr lang="vi-VN" sz="3600" dirty="0">
                <a:solidFill>
                  <a:prstClr val="black"/>
                </a:solidFill>
                <a:latin typeface="Times New Roman" panose="02020603050405020304" pitchFamily="18" charset="0"/>
                <a:cs typeface="Times New Roman" panose="02020603050405020304" pitchFamily="18" charset="0"/>
              </a:rPr>
              <a:t>Khuyên mọi người sống phải biết cố gắng làm việc, không phụ thuộc vào người khác </a:t>
            </a:r>
            <a:endParaRPr lang="en-US" sz="3600" dirty="0">
              <a:solidFill>
                <a:prstClr val="black"/>
              </a:solidFill>
              <a:latin typeface="Times New Roman" pitchFamily="18" charset="0"/>
              <a:cs typeface="Times New Roman" pitchFamily="18" charset="0"/>
            </a:endParaRPr>
          </a:p>
        </p:txBody>
      </p:sp>
      <p:sp>
        <p:nvSpPr>
          <p:cNvPr id="10" name="TextBox 9"/>
          <p:cNvSpPr txBox="1"/>
          <p:nvPr/>
        </p:nvSpPr>
        <p:spPr>
          <a:xfrm>
            <a:off x="11049000" y="4969019"/>
            <a:ext cx="6286500" cy="120032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defTabSz="1371669"/>
            <a:r>
              <a:rPr lang="en-US" sz="3600" dirty="0">
                <a:solidFill>
                  <a:prstClr val="black"/>
                </a:solidFill>
                <a:latin typeface="Times New Roman" panose="02020603050405020304" pitchFamily="18" charset="0"/>
                <a:cs typeface="Times New Roman" panose="02020603050405020304" pitchFamily="18" charset="0"/>
              </a:rPr>
              <a:t>B. </a:t>
            </a:r>
            <a:r>
              <a:rPr lang="vi-VN" sz="3600" dirty="0">
                <a:solidFill>
                  <a:prstClr val="black"/>
                </a:solidFill>
                <a:latin typeface="Times New Roman" panose="02020603050405020304" pitchFamily="18" charset="0"/>
                <a:cs typeface="Times New Roman" panose="02020603050405020304" pitchFamily="18" charset="0"/>
              </a:rPr>
              <a:t>Khuyên mọi người sống phải luôn nghĩ cho bản thân mình</a:t>
            </a:r>
            <a:endParaRPr lang="en-US" sz="3600" dirty="0">
              <a:solidFill>
                <a:prstClr val="black"/>
              </a:solidFill>
              <a:latin typeface="Times New Roman" pitchFamily="18" charset="0"/>
              <a:cs typeface="Times New Roman" pitchFamily="18" charset="0"/>
            </a:endParaRPr>
          </a:p>
        </p:txBody>
      </p:sp>
      <p:pic>
        <p:nvPicPr>
          <p:cNvPr id="11" name="Picture 10"/>
          <p:cNvPicPr>
            <a:picLocks noChangeAspect="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10561" t="11511" r="15952" b="13064"/>
          <a:stretch/>
        </p:blipFill>
        <p:spPr>
          <a:xfrm>
            <a:off x="13187721" y="7823666"/>
            <a:ext cx="2985591" cy="2612873"/>
          </a:xfrm>
          <a:prstGeom prst="rect">
            <a:avLst/>
          </a:prstGeom>
        </p:spPr>
      </p:pic>
      <p:pic>
        <p:nvPicPr>
          <p:cNvPr id="12" name="Đ"/>
          <p:cNvPicPr>
            <a:picLocks noChangeAspect="1"/>
          </p:cNvPicPr>
          <p:nvPr/>
        </p:nvPicPr>
        <p:blipFill rotWithShape="1">
          <a:blip r:embed="rId8">
            <a:extLst>
              <a:ext uri="{BEBA8EAE-BF5A-486C-A8C5-ECC9F3942E4B}">
                <a14:imgProps xmlns:a14="http://schemas.microsoft.com/office/drawing/2010/main">
                  <a14:imgLayer r:embed="rId9">
                    <a14:imgEffect>
                      <a14:backgroundRemoval t="1496" b="100000" l="9933" r="89899">
                        <a14:foregroundMark x1="72727" y1="27564" x2="42929" y2="1709"/>
                        <a14:foregroundMark x1="76768" y1="4060" x2="44108" y2="27564"/>
                        <a14:foregroundMark x1="44108" y1="6410" x2="44108" y2="25000"/>
                        <a14:foregroundMark x1="50168" y1="9188" x2="48316" y2="27137"/>
                        <a14:foregroundMark x1="56397" y1="8120" x2="61279" y2="33761"/>
                        <a14:foregroundMark x1="73064" y1="10897" x2="58249" y2="29915"/>
                        <a14:foregroundMark x1="66835" y1="4487" x2="52694" y2="11538"/>
                        <a14:foregroundMark x1="48822" y1="27991" x2="59091" y2="27991"/>
                      </a14:backgroundRemoval>
                    </a14:imgEffect>
                  </a14:imgLayer>
                </a14:imgProps>
              </a:ext>
              <a:ext uri="{28A0092B-C50C-407E-A947-70E740481C1C}">
                <a14:useLocalDpi xmlns:a14="http://schemas.microsoft.com/office/drawing/2010/main" val="0"/>
              </a:ext>
            </a:extLst>
          </a:blip>
          <a:srcRect l="16457" r="19395"/>
          <a:stretch/>
        </p:blipFill>
        <p:spPr>
          <a:xfrm>
            <a:off x="6026730" y="2055270"/>
            <a:ext cx="6702135" cy="8231730"/>
          </a:xfrm>
          <a:prstGeom prst="rect">
            <a:avLst/>
          </a:prstGeom>
        </p:spPr>
      </p:pic>
      <p:pic>
        <p:nvPicPr>
          <p:cNvPr id="13" name="B"/>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185066" y="3196497"/>
            <a:ext cx="7200902" cy="7240041"/>
          </a:xfrm>
          <a:prstGeom prst="rect">
            <a:avLst/>
          </a:prstGeom>
        </p:spPr>
      </p:pic>
      <p:pic>
        <p:nvPicPr>
          <p:cNvPr id="16" name="C"/>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413666" y="3425097"/>
            <a:ext cx="7200902" cy="7240041"/>
          </a:xfrm>
          <a:prstGeom prst="rect">
            <a:avLst/>
          </a:prstGeom>
        </p:spPr>
      </p:pic>
      <p:pic>
        <p:nvPicPr>
          <p:cNvPr id="17" name="D"/>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69381" y1="39844" x2="63518" y2="37240"/>
                        <a14:foregroundMark x1="44300" y1="15365" x2="65147" y2="28646"/>
                      </a14:backgroundRemoval>
                    </a14:imgEffect>
                  </a14:imgLayer>
                </a14:imgProps>
              </a:ext>
              <a:ext uri="{28A0092B-C50C-407E-A947-70E740481C1C}">
                <a14:useLocalDpi xmlns:a14="http://schemas.microsoft.com/office/drawing/2010/main" val="0"/>
              </a:ext>
            </a:extLst>
          </a:blip>
          <a:srcRect l="42894" t="11179" r="13523" b="18755"/>
          <a:stretch/>
        </p:blipFill>
        <p:spPr>
          <a:xfrm>
            <a:off x="5107135" y="3134412"/>
            <a:ext cx="7200902" cy="7240041"/>
          </a:xfrm>
          <a:prstGeom prst="rect">
            <a:avLst/>
          </a:prstGeom>
        </p:spPr>
      </p:pic>
      <p:pic>
        <p:nvPicPr>
          <p:cNvPr id="18" name="Am-thanh-tra-loi-dung-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30900" y="325151"/>
            <a:ext cx="914400" cy="914400"/>
          </a:xfrm>
          <a:prstGeom prst="rect">
            <a:avLst/>
          </a:prstGeom>
        </p:spPr>
      </p:pic>
      <p:pic>
        <p:nvPicPr>
          <p:cNvPr id="19"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90771" y="1753031"/>
            <a:ext cx="914400" cy="914400"/>
          </a:xfrm>
          <a:prstGeom prst="rect">
            <a:avLst/>
          </a:prstGeom>
        </p:spPr>
      </p:pic>
      <p:pic>
        <p:nvPicPr>
          <p:cNvPr id="21"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85328" y="3425096"/>
            <a:ext cx="914400" cy="914400"/>
          </a:xfrm>
          <a:prstGeom prst="rect">
            <a:avLst/>
          </a:prstGeom>
        </p:spPr>
      </p:pic>
      <p:pic>
        <p:nvPicPr>
          <p:cNvPr id="22" name="Am-thanh-tra-loi-sai-www_nhacchuongvui_com.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8630900" y="5256735"/>
            <a:ext cx="914400" cy="914400"/>
          </a:xfrm>
          <a:prstGeom prst="rect">
            <a:avLst/>
          </a:prstGeom>
        </p:spPr>
      </p:pic>
    </p:spTree>
    <p:extLst>
      <p:ext uri="{BB962C8B-B14F-4D97-AF65-F5344CB8AC3E}">
        <p14:creationId xmlns:p14="http://schemas.microsoft.com/office/powerpoint/2010/main" val="2025224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000"/>
                                        <p:tgtEl>
                                          <p:spTgt spid="3"/>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arn(inVertic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7"/>
                    </p:tgtEl>
                  </p:cond>
                </p:stCondLst>
                <p:endSync evt="end" delay="0">
                  <p:rtn val="all"/>
                </p:endSync>
                <p:childTnLst>
                  <p:par>
                    <p:cTn id="32" fill="hold">
                      <p:stCondLst>
                        <p:cond delay="0"/>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par>
                                <p:cTn id="36" presetID="1" presetClass="mediacall" presetSubtype="0" fill="hold" nodeType="withEffect">
                                  <p:stCondLst>
                                    <p:cond delay="0"/>
                                  </p:stCondLst>
                                  <p:childTnLst>
                                    <p:cmd type="call" cmd="playFrom(0.0)">
                                      <p:cBhvr>
                                        <p:cTn id="37" dur="8091" fill="hold"/>
                                        <p:tgtEl>
                                          <p:spTgt spid="18"/>
                                        </p:tgtEl>
                                      </p:cBhvr>
                                    </p:cmd>
                                  </p:childTnLst>
                                </p:cTn>
                              </p:par>
                            </p:childTnLst>
                          </p:cTn>
                        </p:par>
                      </p:childTnLst>
                    </p:cTn>
                  </p:par>
                </p:childTnLst>
              </p:cTn>
              <p:nextCondLst>
                <p:cond evt="onClick" delay="0">
                  <p:tgtEl>
                    <p:spTgt spid="7"/>
                  </p:tgtEl>
                </p:cond>
              </p:nextCondLst>
            </p:seq>
            <p:seq concurrent="1" nextAc="seek">
              <p:cTn id="38" restart="whenNotActive" fill="hold" evtFilter="cancelBubble" nodeType="interactiveSeq">
                <p:stCondLst>
                  <p:cond evt="onClick" delay="0">
                    <p:tgtEl>
                      <p:spTgt spid="12"/>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2"/>
                                        </p:tgtEl>
                                      </p:cBhvr>
                                    </p:animEffect>
                                    <p:set>
                                      <p:cBhvr>
                                        <p:cTn id="43" dur="1" fill="hold">
                                          <p:stCondLst>
                                            <p:cond delay="499"/>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44" restart="whenNotActive" fill="hold" evtFilter="cancelBubble" nodeType="interactiveSeq">
                <p:stCondLst>
                  <p:cond evt="onClick" delay="0">
                    <p:tgtEl>
                      <p:spTgt spid="10"/>
                    </p:tgtEl>
                  </p:cond>
                </p:stCondLst>
                <p:endSync evt="end" delay="0">
                  <p:rtn val="all"/>
                </p:endSync>
                <p:childTnLst>
                  <p:par>
                    <p:cTn id="45" fill="hold">
                      <p:stCondLst>
                        <p:cond delay="0"/>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par>
                                <p:cTn id="50" presetID="1" presetClass="mediacall" presetSubtype="0" fill="hold" nodeType="withEffect">
                                  <p:stCondLst>
                                    <p:cond delay="0"/>
                                  </p:stCondLst>
                                  <p:childTnLst>
                                    <p:cmd type="call" cmd="playFrom(0.0)">
                                      <p:cBhvr>
                                        <p:cTn id="51" dur="8158" fill="hold"/>
                                        <p:tgtEl>
                                          <p:spTgt spid="19"/>
                                        </p:tgtEl>
                                      </p:cBhvr>
                                    </p:cmd>
                                  </p:childTnLst>
                                </p:cTn>
                              </p:par>
                            </p:childTnLst>
                          </p:cTn>
                        </p:par>
                      </p:childTnLst>
                    </p:cTn>
                  </p:par>
                </p:childTnLst>
              </p:cTn>
              <p:nextCondLst>
                <p:cond evt="onClick" delay="0">
                  <p:tgtEl>
                    <p:spTgt spid="10"/>
                  </p:tgtEl>
                </p:cond>
              </p:nextCondLst>
            </p:seq>
            <p:seq concurrent="1" nextAc="seek">
              <p:cTn id="52" restart="whenNotActive" fill="hold" evtFilter="cancelBubble" nodeType="interactiveSeq">
                <p:stCondLst>
                  <p:cond evt="onClick" delay="0">
                    <p:tgtEl>
                      <p:spTgt spid="13"/>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8" restart="whenNotActive" fill="hold" evtFilter="cancelBubble" nodeType="interactiveSeq">
                <p:stCondLst>
                  <p:cond evt="onClick" delay="0">
                    <p:tgtEl>
                      <p:spTgt spid="8"/>
                    </p:tgtEl>
                  </p:cond>
                </p:stCondLst>
                <p:endSync evt="end" delay="0">
                  <p:rtn val="all"/>
                </p:endSync>
                <p:childTnLst>
                  <p:par>
                    <p:cTn id="59" fill="hold">
                      <p:stCondLst>
                        <p:cond delay="0"/>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par>
                                <p:cTn id="64" presetID="1" presetClass="mediacall" presetSubtype="0" fill="hold" nodeType="withEffect">
                                  <p:stCondLst>
                                    <p:cond delay="0"/>
                                  </p:stCondLst>
                                  <p:childTnLst>
                                    <p:cmd type="call" cmd="playFrom(0.0)">
                                      <p:cBhvr>
                                        <p:cTn id="65" dur="8158" fill="hold"/>
                                        <p:tgtEl>
                                          <p:spTgt spid="21"/>
                                        </p:tgtEl>
                                      </p:cBhvr>
                                    </p:cmd>
                                  </p:childTnLst>
                                </p:cTn>
                              </p:par>
                            </p:childTnLst>
                          </p:cTn>
                        </p:par>
                      </p:childTnLst>
                    </p:cTn>
                  </p:par>
                </p:childTnLst>
              </p:cTn>
              <p:nextCondLst>
                <p:cond evt="onClick" delay="0">
                  <p:tgtEl>
                    <p:spTgt spid="8"/>
                  </p:tgtEl>
                </p:cond>
              </p:nextCondLst>
            </p:seq>
            <p:seq concurrent="1" nextAc="seek">
              <p:cTn id="66" restart="whenNotActive" fill="hold" evtFilter="cancelBubble" nodeType="interactiveSeq">
                <p:stCondLst>
                  <p:cond evt="onClick" delay="0">
                    <p:tgtEl>
                      <p:spTgt spid="16"/>
                    </p:tgtEl>
                  </p:cond>
                </p:stCondLst>
                <p:endSync evt="end" delay="0">
                  <p:rtn val="all"/>
                </p:endSync>
                <p:childTnLst>
                  <p:par>
                    <p:cTn id="67" fill="hold">
                      <p:stCondLst>
                        <p:cond delay="0"/>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16"/>
                                        </p:tgtEl>
                                      </p:cBhvr>
                                    </p:animEffect>
                                    <p:set>
                                      <p:cBhvr>
                                        <p:cTn id="71" dur="1" fill="hold">
                                          <p:stCondLst>
                                            <p:cond delay="499"/>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2" restart="whenNotActive" fill="hold" evtFilter="cancelBubble" nodeType="interactiveSeq">
                <p:stCondLst>
                  <p:cond evt="onClick" delay="0">
                    <p:tgtEl>
                      <p:spTgt spid="9"/>
                    </p:tgtEl>
                  </p:cond>
                </p:stCondLst>
                <p:endSync evt="end" delay="0">
                  <p:rtn val="all"/>
                </p:endSync>
                <p:childTnLst>
                  <p:par>
                    <p:cTn id="73" fill="hold">
                      <p:stCondLst>
                        <p:cond delay="0"/>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fade">
                                      <p:cBhvr>
                                        <p:cTn id="77" dur="500"/>
                                        <p:tgtEl>
                                          <p:spTgt spid="17"/>
                                        </p:tgtEl>
                                      </p:cBhvr>
                                    </p:animEffect>
                                  </p:childTnLst>
                                </p:cTn>
                              </p:par>
                              <p:par>
                                <p:cTn id="78" presetID="1" presetClass="mediacall" presetSubtype="0" fill="hold" nodeType="withEffect">
                                  <p:stCondLst>
                                    <p:cond delay="0"/>
                                  </p:stCondLst>
                                  <p:childTnLst>
                                    <p:cmd type="call" cmd="playFrom(0.0)">
                                      <p:cBhvr>
                                        <p:cTn id="79" dur="8158" fill="hold"/>
                                        <p:tgtEl>
                                          <p:spTgt spid="22"/>
                                        </p:tgtEl>
                                      </p:cBhvr>
                                    </p:cmd>
                                  </p:childTnLst>
                                </p:cTn>
                              </p:par>
                            </p:childTnLst>
                          </p:cTn>
                        </p:par>
                      </p:childTnLst>
                    </p:cTn>
                  </p:par>
                </p:childTnLst>
              </p:cTn>
              <p:nextCondLst>
                <p:cond evt="onClick" delay="0">
                  <p:tgtEl>
                    <p:spTgt spid="9"/>
                  </p:tgtEl>
                </p:cond>
              </p:nextCondLst>
            </p:seq>
            <p:seq concurrent="1" nextAc="seek">
              <p:cTn id="80" restart="whenNotActive" fill="hold" evtFilter="cancelBubble" nodeType="interactiveSeq">
                <p:stCondLst>
                  <p:cond evt="onClick" delay="0">
                    <p:tgtEl>
                      <p:spTgt spid="17"/>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17"/>
                                        </p:tgtEl>
                                      </p:cBhvr>
                                    </p:animEffect>
                                    <p:set>
                                      <p:cBhvr>
                                        <p:cTn id="85"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audio>
              <p:cMediaNode vol="80000">
                <p:cTn id="86" fill="hold" display="0">
                  <p:stCondLst>
                    <p:cond delay="indefinite"/>
                  </p:stCondLst>
                  <p:endCondLst>
                    <p:cond evt="onStopAudio" delay="0">
                      <p:tgtEl>
                        <p:sldTgt/>
                      </p:tgtEl>
                    </p:cond>
                  </p:endCondLst>
                </p:cTn>
                <p:tgtEl>
                  <p:spTgt spid="18"/>
                </p:tgtEl>
              </p:cMediaNode>
            </p:audio>
            <p:audio>
              <p:cMediaNode vol="80000">
                <p:cTn id="87" fill="hold" display="0">
                  <p:stCondLst>
                    <p:cond delay="indefinite"/>
                  </p:stCondLst>
                  <p:endCondLst>
                    <p:cond evt="onStopAudio" delay="0">
                      <p:tgtEl>
                        <p:sldTgt/>
                      </p:tgtEl>
                    </p:cond>
                  </p:endCondLst>
                </p:cTn>
                <p:tgtEl>
                  <p:spTgt spid="19"/>
                </p:tgtEl>
              </p:cMediaNode>
            </p:audio>
            <p:audio>
              <p:cMediaNode vol="80000">
                <p:cTn id="88" fill="hold" display="0">
                  <p:stCondLst>
                    <p:cond delay="indefinite"/>
                  </p:stCondLst>
                  <p:endCondLst>
                    <p:cond evt="onStopAudio" delay="0">
                      <p:tgtEl>
                        <p:sldTgt/>
                      </p:tgtEl>
                    </p:cond>
                  </p:endCondLst>
                </p:cTn>
                <p:tgtEl>
                  <p:spTgt spid="21"/>
                </p:tgtEl>
              </p:cMediaNode>
            </p:audio>
            <p:audio>
              <p:cMediaNode vol="80000">
                <p:cTn id="89" fill="hold" display="0">
                  <p:stCondLst>
                    <p:cond delay="indefinite"/>
                  </p:stCondLst>
                  <p:endCondLst>
                    <p:cond evt="onStopAudio" delay="0">
                      <p:tgtEl>
                        <p:sldTgt/>
                      </p:tgtEl>
                    </p:cond>
                  </p:endCondLst>
                </p:cTn>
                <p:tgtEl>
                  <p:spTgt spid="22"/>
                </p:tgtEl>
              </p:cMediaNode>
            </p:audio>
          </p:childTnLst>
        </p:cTn>
      </p:par>
    </p:tnLst>
    <p:bldLst>
      <p:bldP spid="2" grpId="0" animBg="1"/>
      <p:bldP spid="3" grpId="0"/>
      <p:bldP spid="7" grpId="0" animBg="1"/>
      <p:bldP spid="8" grpId="0" animBg="1"/>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95400" y="282961"/>
            <a:ext cx="15392400" cy="769441"/>
          </a:xfrm>
          <a:prstGeom prst="rect">
            <a:avLst/>
          </a:prstGeom>
        </p:spPr>
        <p:txBody>
          <a:bodyPr wrap="square">
            <a:spAutoFit/>
          </a:bodyPr>
          <a:lstStyle/>
          <a:p>
            <a:pPr algn="ctr" defTabSz="914445"/>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Bố</a:t>
            </a:r>
            <a:r>
              <a:rPr lang="en-US" sz="4400" b="1" dirty="0">
                <a:solidFill>
                  <a:srgbClr val="FF0000"/>
                </a:solidFill>
                <a:latin typeface="Times New Roman" panose="02020603050405020304" pitchFamily="18" charset="0"/>
                <a:cs typeface="Times New Roman" panose="02020603050405020304" pitchFamily="18" charset="0"/>
              </a:rPr>
              <a:t> </a:t>
            </a:r>
            <a:r>
              <a:rPr lang="en-US" sz="4400" b="1" dirty="0" err="1">
                <a:solidFill>
                  <a:srgbClr val="FF0000"/>
                </a:solidFill>
                <a:latin typeface="Times New Roman" panose="02020603050405020304" pitchFamily="18" charset="0"/>
                <a:cs typeface="Times New Roman" panose="02020603050405020304" pitchFamily="18" charset="0"/>
              </a:rPr>
              <a:t>cục</a:t>
            </a:r>
            <a:endParaRPr lang="vi-VN" sz="4400" dirty="0">
              <a:solidFill>
                <a:srgbClr val="FF000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nvGraphicFramePr>
        <p:xfrm>
          <a:off x="395029" y="1255069"/>
          <a:ext cx="17605959" cy="8753399"/>
        </p:xfrm>
        <a:graphic>
          <a:graphicData uri="http://schemas.openxmlformats.org/drawingml/2006/table">
            <a:tbl>
              <a:tblPr firstRow="1" bandRow="1">
                <a:tableStyleId>{5940675A-B579-460E-94D1-54222C63F5DA}</a:tableStyleId>
              </a:tblPr>
              <a:tblGrid>
                <a:gridCol w="1944216">
                  <a:extLst>
                    <a:ext uri="{9D8B030D-6E8A-4147-A177-3AD203B41FA5}">
                      <a16:colId xmlns:a16="http://schemas.microsoft.com/office/drawing/2014/main" val="2732479580"/>
                    </a:ext>
                  </a:extLst>
                </a:gridCol>
                <a:gridCol w="6088007">
                  <a:extLst>
                    <a:ext uri="{9D8B030D-6E8A-4147-A177-3AD203B41FA5}">
                      <a16:colId xmlns:a16="http://schemas.microsoft.com/office/drawing/2014/main" val="612656176"/>
                    </a:ext>
                  </a:extLst>
                </a:gridCol>
                <a:gridCol w="2444942">
                  <a:extLst>
                    <a:ext uri="{9D8B030D-6E8A-4147-A177-3AD203B41FA5}">
                      <a16:colId xmlns:a16="http://schemas.microsoft.com/office/drawing/2014/main" val="783639636"/>
                    </a:ext>
                  </a:extLst>
                </a:gridCol>
                <a:gridCol w="7128794">
                  <a:extLst>
                    <a:ext uri="{9D8B030D-6E8A-4147-A177-3AD203B41FA5}">
                      <a16:colId xmlns:a16="http://schemas.microsoft.com/office/drawing/2014/main" val="3697759455"/>
                    </a:ext>
                  </a:extLst>
                </a:gridCol>
              </a:tblGrid>
              <a:tr h="701040">
                <a:tc gridSpan="2">
                  <a:txBody>
                    <a:bodyPr/>
                    <a:lstStyle/>
                    <a:p>
                      <a:pPr algn="ctr"/>
                      <a:r>
                        <a:rPr lang="en-US" sz="3600" b="1" dirty="0" err="1">
                          <a:latin typeface="Times New Roman" panose="02020603050405020304" pitchFamily="18" charset="0"/>
                          <a:cs typeface="Times New Roman" panose="02020603050405020304" pitchFamily="18" charset="0"/>
                        </a:rPr>
                        <a:t>Thơ</a:t>
                      </a:r>
                      <a:r>
                        <a:rPr lang="en-US" sz="3600" b="1" baseline="0" dirty="0">
                          <a:latin typeface="Times New Roman" panose="02020603050405020304" pitchFamily="18" charset="0"/>
                          <a:cs typeface="Times New Roman" panose="02020603050405020304" pitchFamily="18" charset="0"/>
                        </a:rPr>
                        <a:t> </a:t>
                      </a:r>
                      <a:r>
                        <a:rPr lang="en-US" sz="3600" b="1" baseline="0" dirty="0" err="1">
                          <a:latin typeface="Times New Roman" panose="02020603050405020304" pitchFamily="18" charset="0"/>
                          <a:cs typeface="Times New Roman" panose="02020603050405020304" pitchFamily="18" charset="0"/>
                        </a:rPr>
                        <a:t>tứ</a:t>
                      </a:r>
                      <a:r>
                        <a:rPr lang="en-US" sz="3600" b="1" baseline="0" dirty="0">
                          <a:latin typeface="Times New Roman" panose="02020603050405020304" pitchFamily="18" charset="0"/>
                          <a:cs typeface="Times New Roman" panose="02020603050405020304" pitchFamily="18" charset="0"/>
                        </a:rPr>
                        <a:t> </a:t>
                      </a:r>
                      <a:r>
                        <a:rPr lang="en-US" sz="3600" b="1" baseline="0" dirty="0" err="1">
                          <a:latin typeface="Times New Roman" panose="02020603050405020304" pitchFamily="18" charset="0"/>
                          <a:cs typeface="Times New Roman" panose="02020603050405020304" pitchFamily="18" charset="0"/>
                        </a:rPr>
                        <a:t>tuyệt</a:t>
                      </a:r>
                      <a:endParaRPr lang="en-US" sz="3600" b="1" dirty="0">
                        <a:latin typeface="Times New Roman" panose="02020603050405020304" pitchFamily="18" charset="0"/>
                        <a:ea typeface="Tahoma" panose="020B0604030504040204" pitchFamily="34" charset="0"/>
                        <a:cs typeface="Times New Roman" panose="02020603050405020304" pitchFamily="18" charset="0"/>
                      </a:endParaRPr>
                    </a:p>
                  </a:txBody>
                  <a:tcPr>
                    <a:solidFill>
                      <a:srgbClr val="FFFFCC"/>
                    </a:solidFill>
                  </a:tcPr>
                </a:tc>
                <a:tc hMerge="1">
                  <a:txBody>
                    <a:bodyPr/>
                    <a:lstStyle/>
                    <a:p>
                      <a:endParaRPr lang="en-US" dirty="0"/>
                    </a:p>
                  </a:txBody>
                  <a:tcPr/>
                </a:tc>
                <a:tc gridSpan="2">
                  <a:txBody>
                    <a:bodyPr/>
                    <a:lstStyle/>
                    <a:p>
                      <a:pPr algn="ctr"/>
                      <a:r>
                        <a:rPr lang="en-US" sz="3600" b="1" dirty="0" err="1">
                          <a:latin typeface="Times New Roman" panose="02020603050405020304" pitchFamily="18" charset="0"/>
                          <a:cs typeface="Times New Roman" panose="02020603050405020304" pitchFamily="18" charset="0"/>
                        </a:rPr>
                        <a:t>Thơ</a:t>
                      </a:r>
                      <a:r>
                        <a:rPr lang="en-US" sz="3600" b="1" baseline="0" dirty="0">
                          <a:latin typeface="Times New Roman" panose="02020603050405020304" pitchFamily="18" charset="0"/>
                          <a:cs typeface="Times New Roman" panose="02020603050405020304" pitchFamily="18" charset="0"/>
                        </a:rPr>
                        <a:t> </a:t>
                      </a:r>
                      <a:r>
                        <a:rPr lang="en-US" sz="3600" b="1" baseline="0" dirty="0" err="1">
                          <a:latin typeface="Times New Roman" panose="02020603050405020304" pitchFamily="18" charset="0"/>
                          <a:cs typeface="Times New Roman" panose="02020603050405020304" pitchFamily="18" charset="0"/>
                        </a:rPr>
                        <a:t>thất</a:t>
                      </a:r>
                      <a:r>
                        <a:rPr lang="en-US" sz="3600" b="1" baseline="0" dirty="0">
                          <a:latin typeface="Times New Roman" panose="02020603050405020304" pitchFamily="18" charset="0"/>
                          <a:cs typeface="Times New Roman" panose="02020603050405020304" pitchFamily="18" charset="0"/>
                        </a:rPr>
                        <a:t> </a:t>
                      </a:r>
                      <a:r>
                        <a:rPr lang="en-US" sz="3600" b="1" baseline="0" dirty="0" err="1">
                          <a:latin typeface="Times New Roman" panose="02020603050405020304" pitchFamily="18" charset="0"/>
                          <a:cs typeface="Times New Roman" panose="02020603050405020304" pitchFamily="18" charset="0"/>
                        </a:rPr>
                        <a:t>ngôn</a:t>
                      </a:r>
                      <a:r>
                        <a:rPr lang="en-US" sz="3600" b="1" baseline="0" dirty="0">
                          <a:latin typeface="Times New Roman" panose="02020603050405020304" pitchFamily="18" charset="0"/>
                          <a:cs typeface="Times New Roman" panose="02020603050405020304" pitchFamily="18" charset="0"/>
                        </a:rPr>
                        <a:t> </a:t>
                      </a:r>
                      <a:r>
                        <a:rPr lang="en-US" sz="3600" b="1" baseline="0" dirty="0" err="1">
                          <a:latin typeface="Times New Roman" panose="02020603050405020304" pitchFamily="18" charset="0"/>
                          <a:cs typeface="Times New Roman" panose="02020603050405020304" pitchFamily="18" charset="0"/>
                        </a:rPr>
                        <a:t>bát</a:t>
                      </a:r>
                      <a:r>
                        <a:rPr lang="en-US" sz="3600" b="1" baseline="0" dirty="0">
                          <a:latin typeface="Times New Roman" panose="02020603050405020304" pitchFamily="18" charset="0"/>
                          <a:cs typeface="Times New Roman" panose="02020603050405020304" pitchFamily="18" charset="0"/>
                        </a:rPr>
                        <a:t> </a:t>
                      </a:r>
                      <a:r>
                        <a:rPr lang="en-US" sz="3600" b="1" baseline="0" dirty="0" err="1">
                          <a:latin typeface="Times New Roman" panose="02020603050405020304" pitchFamily="18" charset="0"/>
                          <a:cs typeface="Times New Roman" panose="02020603050405020304" pitchFamily="18" charset="0"/>
                        </a:rPr>
                        <a:t>cú</a:t>
                      </a:r>
                      <a:endParaRPr lang="en-US" sz="3600" b="1" dirty="0">
                        <a:latin typeface="Times New Roman" panose="02020603050405020304" pitchFamily="18" charset="0"/>
                        <a:ea typeface="Tahoma" panose="020B0604030504040204" pitchFamily="34" charset="0"/>
                        <a:cs typeface="Times New Roman" panose="02020603050405020304" pitchFamily="18" charset="0"/>
                      </a:endParaRPr>
                    </a:p>
                  </a:txBody>
                  <a:tcPr>
                    <a:solidFill>
                      <a:srgbClr val="FFFFCC"/>
                    </a:solidFill>
                  </a:tcPr>
                </a:tc>
                <a:tc hMerge="1">
                  <a:txBody>
                    <a:bodyPr/>
                    <a:lstStyle/>
                    <a:p>
                      <a:endParaRPr lang="en-US" dirty="0"/>
                    </a:p>
                  </a:txBody>
                  <a:tcPr/>
                </a:tc>
                <a:extLst>
                  <a:ext uri="{0D108BD9-81ED-4DB2-BD59-A6C34878D82A}">
                    <a16:rowId xmlns:a16="http://schemas.microsoft.com/office/drawing/2014/main" val="3543193561"/>
                  </a:ext>
                </a:extLst>
              </a:tr>
              <a:tr h="701040">
                <a:tc>
                  <a:txBody>
                    <a:bodyPr/>
                    <a:lstStyle/>
                    <a:p>
                      <a:pPr algn="ctr"/>
                      <a:r>
                        <a:rPr lang="en-US" sz="3600" b="1" dirty="0" err="1">
                          <a:latin typeface="Times New Roman" panose="02020603050405020304" pitchFamily="18" charset="0"/>
                          <a:cs typeface="Times New Roman" panose="02020603050405020304" pitchFamily="18" charset="0"/>
                        </a:rPr>
                        <a:t>Bố</a:t>
                      </a:r>
                      <a:r>
                        <a:rPr lang="en-US" sz="3600" b="1" baseline="0" dirty="0">
                          <a:latin typeface="Times New Roman" panose="02020603050405020304" pitchFamily="18" charset="0"/>
                          <a:cs typeface="Times New Roman" panose="02020603050405020304" pitchFamily="18" charset="0"/>
                        </a:rPr>
                        <a:t> </a:t>
                      </a:r>
                      <a:r>
                        <a:rPr lang="en-US" sz="3600" b="1" baseline="0" dirty="0" err="1">
                          <a:latin typeface="Times New Roman" panose="02020603050405020304" pitchFamily="18" charset="0"/>
                          <a:cs typeface="Times New Roman" panose="02020603050405020304" pitchFamily="18" charset="0"/>
                        </a:rPr>
                        <a:t>cục</a:t>
                      </a:r>
                      <a:endParaRPr lang="en-US" sz="3600" b="1" dirty="0">
                        <a:latin typeface="Times New Roman" panose="02020603050405020304" pitchFamily="18" charset="0"/>
                        <a:ea typeface="Tahoma" panose="020B0604030504040204" pitchFamily="34" charset="0"/>
                        <a:cs typeface="Times New Roman" panose="02020603050405020304" pitchFamily="18" charset="0"/>
                      </a:endParaRPr>
                    </a:p>
                  </a:txBody>
                  <a:tcPr>
                    <a:solidFill>
                      <a:srgbClr val="EBF6F9"/>
                    </a:solidFill>
                  </a:tcPr>
                </a:tc>
                <a:tc>
                  <a:txBody>
                    <a:bodyPr/>
                    <a:lstStyle/>
                    <a:p>
                      <a:pPr algn="ctr"/>
                      <a:r>
                        <a:rPr lang="en-US" sz="3600" b="1" dirty="0" err="1">
                          <a:latin typeface="Times New Roman" panose="02020603050405020304" pitchFamily="18" charset="0"/>
                          <a:cs typeface="Times New Roman" panose="02020603050405020304" pitchFamily="18" charset="0"/>
                        </a:rPr>
                        <a:t>Chức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năng</a:t>
                      </a:r>
                      <a:endParaRPr lang="en-US" sz="3600" b="1" dirty="0">
                        <a:latin typeface="Times New Roman" panose="02020603050405020304" pitchFamily="18" charset="0"/>
                        <a:ea typeface="Tahoma" panose="020B0604030504040204" pitchFamily="34" charset="0"/>
                        <a:cs typeface="Times New Roman" panose="02020603050405020304" pitchFamily="18" charset="0"/>
                      </a:endParaRPr>
                    </a:p>
                  </a:txBody>
                  <a:tcPr>
                    <a:solidFill>
                      <a:srgbClr val="EBF6F9"/>
                    </a:solidFill>
                  </a:tcPr>
                </a:tc>
                <a:tc>
                  <a:txBody>
                    <a:bodyPr/>
                    <a:lstStyle/>
                    <a:p>
                      <a:pPr algn="ctr"/>
                      <a:r>
                        <a:rPr lang="en-US" sz="3600" b="1" dirty="0" err="1">
                          <a:latin typeface="Times New Roman" panose="02020603050405020304" pitchFamily="18" charset="0"/>
                          <a:cs typeface="Times New Roman" panose="02020603050405020304" pitchFamily="18" charset="0"/>
                        </a:rPr>
                        <a:t>Bố</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cục</a:t>
                      </a:r>
                      <a:endParaRPr lang="en-US" sz="3600" b="1" dirty="0">
                        <a:latin typeface="Times New Roman" panose="02020603050405020304" pitchFamily="18" charset="0"/>
                        <a:ea typeface="Tahoma" panose="020B0604030504040204" pitchFamily="34" charset="0"/>
                        <a:cs typeface="Times New Roman" panose="02020603050405020304" pitchFamily="18" charset="0"/>
                      </a:endParaRPr>
                    </a:p>
                  </a:txBody>
                  <a:tcPr>
                    <a:solidFill>
                      <a:srgbClr val="EBF6F9"/>
                    </a:solidFill>
                  </a:tcPr>
                </a:tc>
                <a:tc>
                  <a:txBody>
                    <a:bodyPr/>
                    <a:lstStyle/>
                    <a:p>
                      <a:pPr algn="ctr"/>
                      <a:r>
                        <a:rPr lang="en-US" sz="3600" b="1" dirty="0" err="1">
                          <a:latin typeface="Times New Roman" panose="02020603050405020304" pitchFamily="18" charset="0"/>
                          <a:cs typeface="Times New Roman" panose="02020603050405020304" pitchFamily="18" charset="0"/>
                        </a:rPr>
                        <a:t>Chức</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năng</a:t>
                      </a:r>
                      <a:endParaRPr lang="en-US" sz="3600" b="1" dirty="0">
                        <a:latin typeface="Times New Roman" panose="02020603050405020304" pitchFamily="18" charset="0"/>
                        <a:ea typeface="Tahoma" panose="020B0604030504040204" pitchFamily="34" charset="0"/>
                        <a:cs typeface="Times New Roman" panose="02020603050405020304" pitchFamily="18" charset="0"/>
                      </a:endParaRPr>
                    </a:p>
                  </a:txBody>
                  <a:tcPr>
                    <a:solidFill>
                      <a:srgbClr val="EBF6F9"/>
                    </a:solidFill>
                  </a:tcPr>
                </a:tc>
                <a:extLst>
                  <a:ext uri="{0D108BD9-81ED-4DB2-BD59-A6C34878D82A}">
                    <a16:rowId xmlns:a16="http://schemas.microsoft.com/office/drawing/2014/main" val="2074361514"/>
                  </a:ext>
                </a:extLst>
              </a:tr>
              <a:tr h="1310640">
                <a:tc>
                  <a:txBody>
                    <a:bodyPr/>
                    <a:lstStyle/>
                    <a:p>
                      <a:pPr algn="just"/>
                      <a:r>
                        <a:rPr lang="en-US" sz="360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1 (</a:t>
                      </a:r>
                      <a:r>
                        <a:rPr lang="en-US" sz="3600" baseline="0" dirty="0" err="1">
                          <a:latin typeface="Times New Roman" panose="02020603050405020304" pitchFamily="18" charset="0"/>
                          <a:cs typeface="Times New Roman" panose="02020603050405020304" pitchFamily="18" charset="0"/>
                        </a:rPr>
                        <a:t>khởi</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Mở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bài</a:t>
                      </a:r>
                      <a:r>
                        <a:rPr lang="en-US" sz="3600" dirty="0">
                          <a:latin typeface="Times New Roman" panose="02020603050405020304" pitchFamily="18" charset="0"/>
                          <a:cs typeface="Times New Roman" panose="02020603050405020304" pitchFamily="18" charset="0"/>
                        </a:rPr>
                        <a:t>,</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gợi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mở</a:t>
                      </a:r>
                      <a:r>
                        <a:rPr lang="en-US" sz="3600" baseline="0" dirty="0">
                          <a:latin typeface="Times New Roman" panose="02020603050405020304" pitchFamily="18" charset="0"/>
                          <a:cs typeface="Times New Roman" panose="02020603050405020304" pitchFamily="18" charset="0"/>
                        </a:rPr>
                        <a:t> ý </a:t>
                      </a:r>
                      <a:r>
                        <a:rPr lang="en-US" sz="3600" baseline="0" dirty="0" err="1">
                          <a:latin typeface="Times New Roman" panose="02020603050405020304" pitchFamily="18" charset="0"/>
                          <a:cs typeface="Times New Roman" panose="02020603050405020304" pitchFamily="18" charset="0"/>
                        </a:rPr>
                        <a:t>thơ</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1, </a:t>
                      </a:r>
                      <a:r>
                        <a:rPr lang="en-US" sz="3600" baseline="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2 (</a:t>
                      </a:r>
                      <a:r>
                        <a:rPr lang="en-US" sz="3600" baseline="0" dirty="0" err="1">
                          <a:latin typeface="Times New Roman" panose="02020603050405020304" pitchFamily="18" charset="0"/>
                          <a:cs typeface="Times New Roman" panose="02020603050405020304" pitchFamily="18" charset="0"/>
                        </a:rPr>
                        <a:t>đề</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Mở</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bài</a:t>
                      </a:r>
                      <a:r>
                        <a:rPr lang="en-US" sz="3600" dirty="0">
                          <a:latin typeface="Times New Roman" panose="02020603050405020304" pitchFamily="18" charset="0"/>
                          <a:cs typeface="Times New Roman" panose="02020603050405020304" pitchFamily="18" charset="0"/>
                        </a:rPr>
                        <a:t>,</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giới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thiệu</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vấn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đề</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mà</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bài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thơ</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đề</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cập</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3441666030"/>
                  </a:ext>
                </a:extLst>
              </a:tr>
              <a:tr h="1468679">
                <a:tc>
                  <a:txBody>
                    <a:bodyPr/>
                    <a:lstStyle/>
                    <a:p>
                      <a:pPr algn="just"/>
                      <a:r>
                        <a:rPr lang="en-US" sz="360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2 (</a:t>
                      </a:r>
                      <a:r>
                        <a:rPr lang="en-US" sz="3600" baseline="0" dirty="0" err="1">
                          <a:latin typeface="Times New Roman" panose="02020603050405020304" pitchFamily="18" charset="0"/>
                          <a:cs typeface="Times New Roman" panose="02020603050405020304" pitchFamily="18" charset="0"/>
                        </a:rPr>
                        <a:t>thừa</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Nối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tiếp</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khởi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để</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làm</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trọn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vẹn</a:t>
                      </a:r>
                      <a:r>
                        <a:rPr lang="en-US" sz="3600" baseline="0" dirty="0">
                          <a:latin typeface="Times New Roman" panose="02020603050405020304" pitchFamily="18" charset="0"/>
                          <a:cs typeface="Times New Roman" panose="02020603050405020304" pitchFamily="18" charset="0"/>
                        </a:rPr>
                        <a:t> ý </a:t>
                      </a:r>
                      <a:r>
                        <a:rPr lang="en-US" sz="3600" baseline="0" dirty="0" err="1">
                          <a:latin typeface="Times New Roman" panose="02020603050405020304" pitchFamily="18" charset="0"/>
                          <a:cs typeface="Times New Roman" panose="02020603050405020304" pitchFamily="18" charset="0"/>
                        </a:rPr>
                        <a:t>thơ</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3, </a:t>
                      </a:r>
                      <a:r>
                        <a:rPr lang="en-US" sz="3600" baseline="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4 (</a:t>
                      </a:r>
                      <a:r>
                        <a:rPr lang="en-US" sz="3600" baseline="0" dirty="0" err="1">
                          <a:latin typeface="Times New Roman" panose="02020603050405020304" pitchFamily="18" charset="0"/>
                          <a:cs typeface="Times New Roman" panose="02020603050405020304" pitchFamily="18" charset="0"/>
                        </a:rPr>
                        <a:t>thực</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Nêu</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hiện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tượng</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sự</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vật</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làm</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rõ</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hơn</a:t>
                      </a:r>
                      <a:r>
                        <a:rPr lang="en-US" sz="3600" baseline="0" dirty="0">
                          <a:latin typeface="Times New Roman" panose="02020603050405020304" pitchFamily="18" charset="0"/>
                          <a:cs typeface="Times New Roman" panose="02020603050405020304" pitchFamily="18" charset="0"/>
                        </a:rPr>
                        <a:t> ý </a:t>
                      </a:r>
                      <a:r>
                        <a:rPr lang="en-US" sz="3600" baseline="0" dirty="0" err="1">
                          <a:latin typeface="Times New Roman" panose="02020603050405020304" pitchFamily="18" charset="0"/>
                          <a:cs typeface="Times New Roman" panose="02020603050405020304" pitchFamily="18" charset="0"/>
                        </a:rPr>
                        <a:t>của</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đề</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bài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được</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đưa</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ra</a:t>
                      </a:r>
                      <a:r>
                        <a:rPr lang="en-US" sz="3600" baseline="0" dirty="0">
                          <a:latin typeface="Times New Roman" panose="02020603050405020304" pitchFamily="18" charset="0"/>
                          <a:cs typeface="Times New Roman" panose="02020603050405020304" pitchFamily="18" charset="0"/>
                        </a:rPr>
                        <a:t> ở 2 </a:t>
                      </a:r>
                      <a:r>
                        <a:rPr lang="en-US" sz="3600" baseline="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đề</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1426590706"/>
                  </a:ext>
                </a:extLst>
              </a:tr>
              <a:tr h="2834640">
                <a:tc>
                  <a:txBody>
                    <a:bodyPr/>
                    <a:lstStyle/>
                    <a:p>
                      <a:pPr algn="l"/>
                      <a:r>
                        <a:rPr lang="en-US" sz="360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3 (</a:t>
                      </a:r>
                      <a:r>
                        <a:rPr lang="en-US" sz="3600" baseline="0" dirty="0" err="1">
                          <a:latin typeface="Times New Roman" panose="02020603050405020304" pitchFamily="18" charset="0"/>
                          <a:cs typeface="Times New Roman" panose="02020603050405020304" pitchFamily="18" charset="0"/>
                        </a:rPr>
                        <a:t>chuyển</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Chuyển</a:t>
                      </a:r>
                      <a:r>
                        <a:rPr lang="en-US" sz="3600" dirty="0">
                          <a:latin typeface="Times New Roman" panose="02020603050405020304" pitchFamily="18" charset="0"/>
                          <a:cs typeface="Times New Roman" panose="02020603050405020304" pitchFamily="18" charset="0"/>
                        </a:rPr>
                        <a:t> ý</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thơ</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từ</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việc</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phản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ánh</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các</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sự</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vật</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hiện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tượng</a:t>
                      </a:r>
                      <a:r>
                        <a:rPr lang="en-US" sz="3600" baseline="0" dirty="0">
                          <a:latin typeface="Times New Roman" panose="02020603050405020304" pitchFamily="18" charset="0"/>
                          <a:cs typeface="Times New Roman" panose="02020603050405020304" pitchFamily="18" charset="0"/>
                        </a:rPr>
                        <a:t> ở </a:t>
                      </a:r>
                      <a:r>
                        <a:rPr lang="en-US" sz="3600" baseline="0" dirty="0" err="1">
                          <a:latin typeface="Times New Roman" panose="02020603050405020304" pitchFamily="18" charset="0"/>
                          <a:cs typeface="Times New Roman" panose="02020603050405020304" pitchFamily="18" charset="0"/>
                        </a:rPr>
                        <a:t>hai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đầu</a:t>
                      </a:r>
                      <a:r>
                        <a:rPr lang="en-US" sz="3600" baseline="0" dirty="0">
                          <a:latin typeface="Times New Roman" panose="02020603050405020304" pitchFamily="18" charset="0"/>
                          <a:cs typeface="Times New Roman" panose="02020603050405020304" pitchFamily="18" charset="0"/>
                        </a:rPr>
                        <a:t> sang </a:t>
                      </a:r>
                      <a:r>
                        <a:rPr lang="en-US" sz="3600" baseline="0" dirty="0" err="1">
                          <a:latin typeface="Times New Roman" panose="02020603050405020304" pitchFamily="18" charset="0"/>
                          <a:cs typeface="Times New Roman" panose="02020603050405020304" pitchFamily="18" charset="0"/>
                        </a:rPr>
                        <a:t>phần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gợi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mở</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về</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bản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chất</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nguyên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nhân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của</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sự</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vật</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hiện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tượng</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được</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phản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ánh</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5, </a:t>
                      </a:r>
                      <a:r>
                        <a:rPr lang="en-US" sz="3600" baseline="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6 (</a:t>
                      </a:r>
                      <a:r>
                        <a:rPr lang="en-US" sz="3600" baseline="0" dirty="0" err="1">
                          <a:latin typeface="Times New Roman" panose="02020603050405020304" pitchFamily="18" charset="0"/>
                          <a:cs typeface="Times New Roman" panose="02020603050405020304" pitchFamily="18" charset="0"/>
                        </a:rPr>
                        <a:t>luận</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Phát</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triển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rộng</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thêm</a:t>
                      </a:r>
                      <a:r>
                        <a:rPr lang="en-US" sz="3600" baseline="0" dirty="0">
                          <a:latin typeface="Times New Roman" panose="02020603050405020304" pitchFamily="18" charset="0"/>
                          <a:cs typeface="Times New Roman" panose="02020603050405020304" pitchFamily="18" charset="0"/>
                        </a:rPr>
                        <a:t> ý </a:t>
                      </a:r>
                      <a:r>
                        <a:rPr lang="en-US" sz="3600" baseline="0" dirty="0" err="1">
                          <a:latin typeface="Times New Roman" panose="02020603050405020304" pitchFamily="18" charset="0"/>
                          <a:cs typeface="Times New Roman" panose="02020603050405020304" pitchFamily="18" charset="0"/>
                        </a:rPr>
                        <a:t>của</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bài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có</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chức</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năng</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luận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bàn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về</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vấn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đề</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được</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nói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đến</a:t>
                      </a:r>
                      <a:r>
                        <a:rPr lang="en-US" sz="3600" baseline="0" dirty="0">
                          <a:latin typeface="Times New Roman" panose="02020603050405020304" pitchFamily="18" charset="0"/>
                          <a:cs typeface="Times New Roman" panose="02020603050405020304" pitchFamily="18" charset="0"/>
                        </a:rPr>
                        <a:t> ở </a:t>
                      </a:r>
                      <a:r>
                        <a:rPr lang="en-US" sz="3600" baseline="0" dirty="0" err="1">
                          <a:latin typeface="Times New Roman" panose="02020603050405020304" pitchFamily="18" charset="0"/>
                          <a:cs typeface="Times New Roman" panose="02020603050405020304" pitchFamily="18" charset="0"/>
                        </a:rPr>
                        <a:t>các</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trên</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94659859"/>
                  </a:ext>
                </a:extLst>
              </a:tr>
              <a:tr h="1737360">
                <a:tc>
                  <a:txBody>
                    <a:bodyPr/>
                    <a:lstStyle/>
                    <a:p>
                      <a:pPr algn="just"/>
                      <a:r>
                        <a:rPr lang="en-US" sz="360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4 (</a:t>
                      </a:r>
                      <a:r>
                        <a:rPr lang="en-US" sz="3600" baseline="0" dirty="0" err="1">
                          <a:latin typeface="Times New Roman" panose="02020603050405020304" pitchFamily="18" charset="0"/>
                          <a:cs typeface="Times New Roman" panose="02020603050405020304" pitchFamily="18" charset="0"/>
                        </a:rPr>
                        <a:t>hợp</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Làm</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cô</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đúc</a:t>
                      </a:r>
                      <a:r>
                        <a:rPr lang="en-US" sz="3600" baseline="0" dirty="0">
                          <a:latin typeface="Times New Roman" panose="02020603050405020304" pitchFamily="18" charset="0"/>
                          <a:cs typeface="Times New Roman" panose="02020603050405020304" pitchFamily="18" charset="0"/>
                        </a:rPr>
                        <a:t> ý </a:t>
                      </a:r>
                      <a:r>
                        <a:rPr lang="en-US" sz="3600" baseline="0" dirty="0" err="1">
                          <a:latin typeface="Times New Roman" panose="02020603050405020304" pitchFamily="18" charset="0"/>
                          <a:cs typeface="Times New Roman" panose="02020603050405020304" pitchFamily="18" charset="0"/>
                        </a:rPr>
                        <a:t>thơ</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thể</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hiện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nỗi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niềm</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của</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tác</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giả</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7, </a:t>
                      </a:r>
                      <a:r>
                        <a:rPr lang="en-US" sz="3600" baseline="0" dirty="0" err="1">
                          <a:latin typeface="Times New Roman" panose="02020603050405020304" pitchFamily="18" charset="0"/>
                          <a:cs typeface="Times New Roman" panose="02020603050405020304" pitchFamily="18" charset="0"/>
                        </a:rPr>
                        <a:t>câu</a:t>
                      </a:r>
                      <a:r>
                        <a:rPr lang="en-US" sz="3600" baseline="0" dirty="0">
                          <a:latin typeface="Times New Roman" panose="02020603050405020304" pitchFamily="18" charset="0"/>
                          <a:cs typeface="Times New Roman" panose="02020603050405020304" pitchFamily="18" charset="0"/>
                        </a:rPr>
                        <a:t> 8 (</a:t>
                      </a:r>
                      <a:r>
                        <a:rPr lang="en-US" sz="3600" baseline="0" dirty="0" err="1">
                          <a:latin typeface="Times New Roman" panose="02020603050405020304" pitchFamily="18" charset="0"/>
                          <a:cs typeface="Times New Roman" panose="02020603050405020304" pitchFamily="18" charset="0"/>
                        </a:rPr>
                        <a:t>kết</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tc>
                  <a:txBody>
                    <a:bodyPr/>
                    <a:lstStyle/>
                    <a:p>
                      <a:pPr algn="just"/>
                      <a:r>
                        <a:rPr lang="en-US" sz="3600" dirty="0" err="1">
                          <a:latin typeface="Times New Roman" panose="02020603050405020304" pitchFamily="18" charset="0"/>
                          <a:cs typeface="Times New Roman" panose="02020603050405020304" pitchFamily="18" charset="0"/>
                        </a:rPr>
                        <a:t>Kết</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thúc</a:t>
                      </a:r>
                      <a:r>
                        <a:rPr lang="en-US" sz="3600" baseline="0" dirty="0">
                          <a:latin typeface="Times New Roman" panose="02020603050405020304" pitchFamily="18" charset="0"/>
                          <a:cs typeface="Times New Roman" panose="02020603050405020304" pitchFamily="18" charset="0"/>
                        </a:rPr>
                        <a:t> ý </a:t>
                      </a:r>
                      <a:r>
                        <a:rPr lang="en-US" sz="3600" baseline="0" dirty="0" err="1">
                          <a:latin typeface="Times New Roman" panose="02020603050405020304" pitchFamily="18" charset="0"/>
                          <a:cs typeface="Times New Roman" panose="02020603050405020304" pitchFamily="18" charset="0"/>
                        </a:rPr>
                        <a:t>toàn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bài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thẻe</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hiện</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cảm</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xúc</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của</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nhà</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thơ</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có</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khi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gợi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ra</a:t>
                      </a:r>
                      <a:r>
                        <a:rPr lang="en-US" sz="3600" baseline="0" dirty="0">
                          <a:latin typeface="Times New Roman" panose="02020603050405020304" pitchFamily="18" charset="0"/>
                          <a:cs typeface="Times New Roman" panose="02020603050405020304" pitchFamily="18" charset="0"/>
                        </a:rPr>
                        <a:t> ý </a:t>
                      </a:r>
                      <a:r>
                        <a:rPr lang="en-US" sz="3600" baseline="0" dirty="0" err="1">
                          <a:latin typeface="Times New Roman" panose="02020603050405020304" pitchFamily="18" charset="0"/>
                          <a:cs typeface="Times New Roman" panose="02020603050405020304" pitchFamily="18" charset="0"/>
                        </a:rPr>
                        <a:t>mới</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để</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suy</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nghĩ</a:t>
                      </a:r>
                      <a:r>
                        <a:rPr lang="en-US" sz="3600" baseline="0" dirty="0">
                          <a:latin typeface="Times New Roman" panose="02020603050405020304" pitchFamily="18" charset="0"/>
                          <a:cs typeface="Times New Roman" panose="02020603050405020304" pitchFamily="18" charset="0"/>
                        </a:rPr>
                        <a:t> </a:t>
                      </a:r>
                      <a:r>
                        <a:rPr lang="en-US" sz="3600" baseline="0" dirty="0" err="1">
                          <a:latin typeface="Times New Roman" panose="02020603050405020304" pitchFamily="18" charset="0"/>
                          <a:cs typeface="Times New Roman" panose="02020603050405020304" pitchFamily="18" charset="0"/>
                        </a:rPr>
                        <a:t>tiếp</a:t>
                      </a:r>
                      <a:r>
                        <a:rPr lang="en-US" sz="3600" baseline="0" dirty="0">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ea typeface="Tahoma" panose="020B0604030504040204" pitchFamily="34" charset="0"/>
                        <a:cs typeface="Times New Roman" panose="02020603050405020304" pitchFamily="18" charset="0"/>
                      </a:endParaRPr>
                    </a:p>
                  </a:txBody>
                  <a:tcPr>
                    <a:solidFill>
                      <a:schemeClr val="bg1"/>
                    </a:solidFill>
                  </a:tcPr>
                </a:tc>
                <a:extLst>
                  <a:ext uri="{0D108BD9-81ED-4DB2-BD59-A6C34878D82A}">
                    <a16:rowId xmlns:a16="http://schemas.microsoft.com/office/drawing/2014/main" val="3207207473"/>
                  </a:ext>
                </a:extLst>
              </a:tr>
            </a:tbl>
          </a:graphicData>
        </a:graphic>
      </p:graphicFrame>
    </p:spTree>
    <p:extLst>
      <p:ext uri="{BB962C8B-B14F-4D97-AF65-F5344CB8AC3E}">
        <p14:creationId xmlns:p14="http://schemas.microsoft.com/office/powerpoint/2010/main" val="391638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F59780-F9F8-4E41-5A56-7A8B19E789ED}"/>
              </a:ext>
            </a:extLst>
          </p:cNvPr>
          <p:cNvSpPr txBox="1"/>
          <p:nvPr/>
        </p:nvSpPr>
        <p:spPr>
          <a:xfrm>
            <a:off x="5105400" y="1095500"/>
            <a:ext cx="11963400" cy="8095999"/>
          </a:xfrm>
          <a:prstGeom prst="rect">
            <a:avLst/>
          </a:prstGeom>
          <a:noFill/>
        </p:spPr>
        <p:txBody>
          <a:bodyPr wrap="square">
            <a:spAutoFit/>
          </a:bodyPr>
          <a:lstStyle/>
          <a:p>
            <a:pPr algn="just">
              <a:lnSpc>
                <a:spcPct val="150000"/>
              </a:lnSpc>
            </a:pPr>
            <a:r>
              <a:rPr lang="vi-VN"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Nhận biết: </a:t>
            </a:r>
            <a:r>
              <a:rPr lang="vi-VN"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bằng niêm với bằng – trắc niêm với trắc</a:t>
            </a:r>
          </a:p>
          <a:p>
            <a:pPr algn="just">
              <a:lnSpc>
                <a:spcPct val="150000"/>
              </a:lnSpc>
            </a:pPr>
            <a:r>
              <a:rPr lang="vi-VN"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(tiếng thứ hai của hai câu cùng theo một luật, hoặc cùng là bằng, hoặc cùng là  trắc)</a:t>
            </a:r>
          </a:p>
          <a:p>
            <a:pPr algn="just">
              <a:lnSpc>
                <a:spcPct val="150000"/>
              </a:lnSpc>
            </a:pPr>
            <a:r>
              <a:rPr lang="vi-VN"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Thơ thất ngôn bát cú: </a:t>
            </a:r>
            <a:r>
              <a:rPr lang="vi-VN"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 1 niêm với câu 8, 2-3; 4-5; 6-7, 8-1</a:t>
            </a:r>
          </a:p>
          <a:p>
            <a:pPr algn="just">
              <a:lnSpc>
                <a:spcPct val="150000"/>
              </a:lnSpc>
            </a:pPr>
            <a:r>
              <a:rPr lang="vi-VN"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Thơ thất ngôn tứ tuyệt: </a:t>
            </a:r>
            <a:r>
              <a:rPr lang="vi-VN"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 1 niêm với câu 4, câu 2 niêm với câu 3</a:t>
            </a:r>
          </a:p>
        </p:txBody>
      </p:sp>
      <p:sp>
        <p:nvSpPr>
          <p:cNvPr id="3" name="TextBox 2">
            <a:extLst>
              <a:ext uri="{FF2B5EF4-FFF2-40B4-BE49-F238E27FC236}">
                <a16:creationId xmlns:a16="http://schemas.microsoft.com/office/drawing/2014/main" id="{9597350F-3612-D313-8DEF-D897009BCCAA}"/>
              </a:ext>
            </a:extLst>
          </p:cNvPr>
          <p:cNvSpPr txBox="1"/>
          <p:nvPr/>
        </p:nvSpPr>
        <p:spPr>
          <a:xfrm>
            <a:off x="1524000" y="2552700"/>
            <a:ext cx="2819400" cy="4832092"/>
          </a:xfrm>
          <a:prstGeom prst="rect">
            <a:avLst/>
          </a:prstGeom>
          <a:solidFill>
            <a:schemeClr val="bg1"/>
          </a:solidFill>
        </p:spPr>
        <p:txBody>
          <a:bodyPr wrap="square">
            <a:spAutoFit/>
          </a:bodyPr>
          <a:lstStyle/>
          <a:p>
            <a:pPr algn="just"/>
            <a:r>
              <a:rPr lang="en-US" sz="44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Niêm</a:t>
            </a:r>
            <a:r>
              <a:rPr lang="en-US" sz="44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sự</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kết</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dính</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về</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âm</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luật</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của</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hai</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trong</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bài</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luật</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Đường</a:t>
            </a:r>
            <a:endPar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endParaRPr>
          </a:p>
        </p:txBody>
      </p:sp>
    </p:spTree>
    <p:extLst>
      <p:ext uri="{BB962C8B-B14F-4D97-AF65-F5344CB8AC3E}">
        <p14:creationId xmlns:p14="http://schemas.microsoft.com/office/powerpoint/2010/main" val="2586615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382FB2-4C28-933E-643B-44D0B4D0F138}"/>
              </a:ext>
            </a:extLst>
          </p:cNvPr>
          <p:cNvSpPr txBox="1"/>
          <p:nvPr/>
        </p:nvSpPr>
        <p:spPr>
          <a:xfrm>
            <a:off x="1231900" y="5130800"/>
            <a:ext cx="13322300" cy="4832092"/>
          </a:xfrm>
          <a:prstGeom prst="rect">
            <a:avLst/>
          </a:prstGeom>
          <a:noFill/>
        </p:spPr>
        <p:txBody>
          <a:bodyPr wrap="square">
            <a:spAutoFit/>
          </a:bodyPr>
          <a:lstStyle/>
          <a:p>
            <a:pPr algn="just"/>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xác</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luật</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trắc</a:t>
            </a:r>
            <a:endParaRPr lang="en-US" sz="4400" b="1" dirty="0">
              <a:latin typeface="Times New Roman" panose="02020603050405020304" pitchFamily="18" charset="0"/>
              <a:ea typeface="Times New Roman" panose="02020603050405020304" pitchFamily="18" charset="0"/>
              <a:cs typeface="Times New Roman" panose="02020603050405020304" pitchFamily="18" charset="0"/>
            </a:endParaRPr>
          </a:p>
          <a:p>
            <a:pPr marL="685800" indent="-685800" algn="just">
              <a:buFont typeface="Arial" panose="020B0604020202020204" pitchFamily="34" charset="0"/>
              <a:buChar char="•"/>
            </a:pP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Tiếng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hai</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thanh</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luật</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bằng</a:t>
            </a:r>
            <a:endPar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endParaRPr>
          </a:p>
          <a:p>
            <a:pPr algn="just"/>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Ví</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dụ</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Ao</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thu</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lạnh</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lẽo</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nước</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trong</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veo</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chữ</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thu</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vần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bằng</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luật</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bằng</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endParaRPr lang="en-US" sz="4400" dirty="0">
              <a:latin typeface=".VnTime" panose="020B7200000000000000" pitchFamily="34" charset="0"/>
              <a:ea typeface="Times New Roman" panose="02020603050405020304" pitchFamily="18" charset="0"/>
              <a:cs typeface="Times New Roman" panose="02020603050405020304" pitchFamily="18" charset="0"/>
              <a:sym typeface="Wingdings" panose="05000000000000000000" pitchFamily="2" charset="2"/>
            </a:endParaRPr>
          </a:p>
          <a:p>
            <a:pPr marL="685800" indent="-685800" algn="just">
              <a:buFont typeface="Arial" panose="020B0604020202020204" pitchFamily="34" charset="0"/>
              <a:buChar char="•"/>
            </a:pP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Tiếng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hai</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thanh</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trắc</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luật</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trắc</a:t>
            </a:r>
            <a:endPar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endParaRPr>
          </a:p>
          <a:p>
            <a:pPr algn="just"/>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Ví</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dụ</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Kim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dạ</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nguyên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tiêu</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nguyệt</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chính</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viên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chữ</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dạ</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vần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trắc</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luật</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trắc</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p>
        </p:txBody>
      </p:sp>
      <p:pic>
        <p:nvPicPr>
          <p:cNvPr id="4" name="Picture 3" descr="A feather pen in a ink bottle&#10;&#10;Description automatically generated">
            <a:extLst>
              <a:ext uri="{FF2B5EF4-FFF2-40B4-BE49-F238E27FC236}">
                <a16:creationId xmlns:a16="http://schemas.microsoft.com/office/drawing/2014/main" id="{BE1AAF90-7688-C56A-1FC7-051FA175ED7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250" b="93250" l="10000" r="90000">
                        <a14:foregroundMark x1="28917" y1="93333" x2="30250" y2="90000"/>
                        <a14:foregroundMark x1="59000" y1="10083" x2="63750" y2="8667"/>
                        <a14:foregroundMark x1="63750" y1="8667" x2="64333" y2="8250"/>
                      </a14:backgroundRemoval>
                    </a14:imgEffect>
                  </a14:imgLayer>
                </a14:imgProps>
              </a:ext>
              <a:ext uri="{28A0092B-C50C-407E-A947-70E740481C1C}">
                <a14:useLocalDpi xmlns:a14="http://schemas.microsoft.com/office/drawing/2010/main" val="0"/>
              </a:ext>
            </a:extLst>
          </a:blip>
          <a:stretch>
            <a:fillRect/>
          </a:stretch>
        </p:blipFill>
        <p:spPr>
          <a:xfrm>
            <a:off x="14140599" y="4114800"/>
            <a:ext cx="6172200" cy="6172200"/>
          </a:xfrm>
          <a:prstGeom prst="rect">
            <a:avLst/>
          </a:prstGeom>
        </p:spPr>
      </p:pic>
      <p:sp>
        <p:nvSpPr>
          <p:cNvPr id="5" name="TextBox 4">
            <a:extLst>
              <a:ext uri="{FF2B5EF4-FFF2-40B4-BE49-F238E27FC236}">
                <a16:creationId xmlns:a16="http://schemas.microsoft.com/office/drawing/2014/main" id="{8C9B36BE-E2F1-F60A-5CAB-3D1140CA8217}"/>
              </a:ext>
            </a:extLst>
          </p:cNvPr>
          <p:cNvSpPr txBox="1"/>
          <p:nvPr/>
        </p:nvSpPr>
        <p:spPr>
          <a:xfrm>
            <a:off x="1219201" y="1665625"/>
            <a:ext cx="15773400" cy="3477875"/>
          </a:xfrm>
          <a:prstGeom prst="rect">
            <a:avLst/>
          </a:prstGeom>
          <a:noFill/>
        </p:spPr>
        <p:txBody>
          <a:bodyPr wrap="square">
            <a:spAutoFit/>
          </a:bodyPr>
          <a:lstStyle/>
          <a:p>
            <a:pPr algn="just"/>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Quy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tắc</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tam-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ngũ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bất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nhị</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lục</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phân</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minh</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a:t>
            </a:r>
          </a:p>
          <a:p>
            <a:pPr marL="771525" indent="-771525" algn="just">
              <a:buFont typeface="Arial" panose="020B0604020202020204" pitchFamily="34" charset="0"/>
              <a:buChar char="•"/>
            </a:pP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Tiếng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năm</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cần</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sắp</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xếp</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đúng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luật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trắc</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a:t>
            </a:r>
          </a:p>
          <a:p>
            <a:pPr marL="771525" indent="-771525" algn="just">
              <a:buFont typeface="Arial" panose="020B0604020202020204" pitchFamily="34" charset="0"/>
              <a:buChar char="•"/>
            </a:pP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Tiếng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hai</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tư</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thứ</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sáu</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cần</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luật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trắc</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rõ</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ràng</a:t>
            </a:r>
            <a:endParaRPr lang="en-US" sz="4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DE760F0-AC4F-EF0F-9D03-9BD09F85BE1D}"/>
              </a:ext>
            </a:extLst>
          </p:cNvPr>
          <p:cNvSpPr txBox="1"/>
          <p:nvPr/>
        </p:nvSpPr>
        <p:spPr>
          <a:xfrm>
            <a:off x="533400" y="311408"/>
            <a:ext cx="16927397" cy="1446550"/>
          </a:xfrm>
          <a:prstGeom prst="rect">
            <a:avLst/>
          </a:prstGeom>
          <a:noFill/>
        </p:spPr>
        <p:txBody>
          <a:bodyPr wrap="square">
            <a:spAutoFit/>
          </a:bodyPr>
          <a:lstStyle/>
          <a:p>
            <a:pPr algn="just"/>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Luật</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4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sắp</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đặt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tiếng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tiếng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trắc</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rPr>
              <a:t>thơ</a:t>
            </a:r>
            <a:r>
              <a:rPr lang="en-US" sz="4400" dirty="0">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8534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3DE416-DA42-8930-DAB1-613738860E3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037" b="98688" l="1620" r="89838">
                        <a14:foregroundMark x1="4860" y1="82152" x2="17082" y2="31869"/>
                        <a14:foregroundMark x1="19196" y1="23967" x2="26362" y2="6037"/>
                        <a14:foregroundMark x1="2946" y1="85302" x2="39175" y2="98950"/>
                        <a14:foregroundMark x1="39175" y1="98950" x2="43152" y2="98163"/>
                        <a14:foregroundMark x1="1620" y1="92126" x2="7658" y2="68766"/>
                        <a14:backgroundMark x1="18851" y1="27297" x2="15758" y2="23885"/>
                        <a14:backgroundMark x1="19440" y1="24672" x2="9426" y2="23885"/>
                      </a14:backgroundRemoval>
                    </a14:imgEffect>
                  </a14:imgLayer>
                </a14:imgProps>
              </a:ext>
            </a:extLst>
          </a:blip>
          <a:stretch>
            <a:fillRect/>
          </a:stretch>
        </p:blipFill>
        <p:spPr>
          <a:xfrm>
            <a:off x="5576" y="3545158"/>
            <a:ext cx="10122165" cy="6848707"/>
          </a:xfrm>
          <a:prstGeom prst="rect">
            <a:avLst/>
          </a:prstGeom>
        </p:spPr>
      </p:pic>
      <p:sp>
        <p:nvSpPr>
          <p:cNvPr id="2" name="TextBox 1">
            <a:extLst>
              <a:ext uri="{FF2B5EF4-FFF2-40B4-BE49-F238E27FC236}">
                <a16:creationId xmlns:a16="http://schemas.microsoft.com/office/drawing/2014/main" id="{1007B76C-E876-B7A8-44EA-4A423B01D7FC}"/>
              </a:ext>
            </a:extLst>
          </p:cNvPr>
          <p:cNvSpPr txBox="1"/>
          <p:nvPr/>
        </p:nvSpPr>
        <p:spPr>
          <a:xfrm>
            <a:off x="838200" y="723900"/>
            <a:ext cx="16927397" cy="2123658"/>
          </a:xfrm>
          <a:prstGeom prst="rect">
            <a:avLst/>
          </a:prstGeom>
          <a:noFill/>
        </p:spPr>
        <p:txBody>
          <a:bodyPr wrap="square">
            <a:spAutoFit/>
          </a:bodyPr>
          <a:lstStyle/>
          <a:p>
            <a:pPr algn="just"/>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b="1"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Vần</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cả</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bài</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chỉ</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hiệp</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theo</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một</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vần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độc</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vận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vần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gieo</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ở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cuối</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đầu</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và</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cuối</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câu</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thơ</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chẵn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vần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chân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vần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được</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sử</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dụng</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thường</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là</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vần</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en-US" sz="4400" dirty="0" err="1">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bằng</a:t>
            </a:r>
            <a:r>
              <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a:t>
            </a:r>
            <a:r>
              <a:rPr lang="en-US" sz="4400" b="1"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endParaRPr lang="en-US" sz="4400" dirty="0">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endParaRPr>
          </a:p>
        </p:txBody>
      </p:sp>
      <p:sp>
        <p:nvSpPr>
          <p:cNvPr id="3" name="矩形 8">
            <a:extLst>
              <a:ext uri="{FF2B5EF4-FFF2-40B4-BE49-F238E27FC236}">
                <a16:creationId xmlns:a16="http://schemas.microsoft.com/office/drawing/2014/main" id="{AAF5F9C4-69F9-556C-0B52-25EA17F8916D}"/>
              </a:ext>
            </a:extLst>
          </p:cNvPr>
          <p:cNvSpPr/>
          <p:nvPr/>
        </p:nvSpPr>
        <p:spPr>
          <a:xfrm>
            <a:off x="6781800" y="3502133"/>
            <a:ext cx="10122165" cy="4033348"/>
          </a:xfrm>
          <a:prstGeom prst="rect">
            <a:avLst/>
          </a:prstGeom>
        </p:spPr>
        <p:txBody>
          <a:bodyPr wrap="square">
            <a:spAutoFit/>
          </a:bodyPr>
          <a:lstStyle/>
          <a:p>
            <a:pPr>
              <a:lnSpc>
                <a:spcPct val="150000"/>
              </a:lnSpc>
            </a:pPr>
            <a:r>
              <a:rPr lang="en-US"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Nam </a:t>
            </a:r>
            <a:r>
              <a:rPr lang="en-US"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quốc</a:t>
            </a:r>
            <a:r>
              <a:rPr lang="en-US"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sơn</a:t>
            </a:r>
            <a:r>
              <a:rPr lang="en-US"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hà</a:t>
            </a:r>
            <a:r>
              <a:rPr lang="en-US"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Nam </a:t>
            </a:r>
            <a:r>
              <a:rPr lang="en-US"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đế</a:t>
            </a:r>
            <a:r>
              <a:rPr lang="en-US"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sz="44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cư</a:t>
            </a:r>
            <a:r>
              <a:rPr lang="en-US"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a:t>
            </a:r>
          </a:p>
          <a:p>
            <a:pPr>
              <a:lnSpc>
                <a:spcPct val="150000"/>
              </a:lnSpc>
            </a:pP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Tiệt</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nhiên</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định</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phận</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tại</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thiên</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thư</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a:t>
            </a:r>
          </a:p>
          <a:p>
            <a:pPr>
              <a:lnSpc>
                <a:spcPct val="150000"/>
              </a:lnSpc>
            </a:pP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Như</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hà</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nghịch</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lỗ</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lai</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xâm</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phạm</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a:t>
            </a:r>
          </a:p>
          <a:p>
            <a:pPr>
              <a:lnSpc>
                <a:spcPct val="150000"/>
              </a:lnSpc>
            </a:pP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Nhữ</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đẳng</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hành</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khan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thủ</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bại</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 </a:t>
            </a:r>
            <a:r>
              <a:rPr lang="en-US" altLang="zh-CN" sz="4400" b="1" i="1" dirty="0" err="1">
                <a:solidFill>
                  <a:srgbClr val="000000"/>
                </a:solidFill>
                <a:latin typeface="Times New Roman" panose="02020603050405020304" pitchFamily="18" charset="0"/>
                <a:ea typeface="Cambria" panose="02040503050406030204" pitchFamily="18" charset="0"/>
                <a:cs typeface="Times New Roman" panose="02020603050405020304" pitchFamily="18" charset="0"/>
              </a:rPr>
              <a:t>hư</a:t>
            </a:r>
            <a:r>
              <a:rPr lang="en-US" altLang="zh-CN" sz="4400" i="1" dirty="0">
                <a:solidFill>
                  <a:srgbClr val="000000"/>
                </a:solidFill>
                <a:latin typeface="Times New Roman" panose="02020603050405020304" pitchFamily="18" charset="0"/>
                <a:ea typeface="Cambria" panose="02040503050406030204" pitchFamily="18" charset="0"/>
                <a:cs typeface="Times New Roman" panose="02020603050405020304" pitchFamily="18" charset="0"/>
              </a:rPr>
              <a:t>.</a:t>
            </a:r>
            <a:endParaRPr lang="zh-CN" altLang="en-US" sz="4400" i="1" dirty="0">
              <a:solidFill>
                <a:srgbClr val="000000"/>
              </a:solidFill>
              <a:latin typeface="Times New Roman" panose="02020603050405020304" pitchFamily="18" charset="0"/>
              <a:ea typeface="方正姚体" panose="02010601030101010101" pitchFamily="2" charset="-122"/>
              <a:cs typeface="Times New Roman" panose="02020603050405020304" pitchFamily="18" charset="0"/>
            </a:endParaRPr>
          </a:p>
        </p:txBody>
      </p:sp>
    </p:spTree>
    <p:extLst>
      <p:ext uri="{BB962C8B-B14F-4D97-AF65-F5344CB8AC3E}">
        <p14:creationId xmlns:p14="http://schemas.microsoft.com/office/powerpoint/2010/main" val="102247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3369</TotalTime>
  <Words>4175</Words>
  <Application>Microsoft Office PowerPoint</Application>
  <PresentationFormat>Custom</PresentationFormat>
  <Paragraphs>351</Paragraphs>
  <Slides>50</Slides>
  <Notes>44</Notes>
  <HiddenSlides>0</HiddenSlides>
  <MMClips>26</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50</vt:i4>
      </vt:variant>
    </vt:vector>
  </HeadingPairs>
  <TitlesOfParts>
    <vt:vector size="64" baseType="lpstr">
      <vt:lpstr>#9Slide05 Brannboll Ny</vt:lpstr>
      <vt:lpstr>#9Slide05 SVNKitten</vt:lpstr>
      <vt:lpstr>Calibri</vt:lpstr>
      <vt:lpstr>#9Slide05 Good Vibes Pro</vt:lpstr>
      <vt:lpstr>Arial</vt:lpstr>
      <vt:lpstr>Times New Roman</vt:lpstr>
      <vt:lpstr>#9Slide07 Pangolin</vt:lpstr>
      <vt:lpstr>#9Slide05 SVNBellico</vt:lpstr>
      <vt:lpstr>#9Slide05 SVNReklame Script</vt:lpstr>
      <vt:lpstr>#9Slide05 Braxton Regular</vt:lpstr>
      <vt:lpstr>#9Slide06 Thillends</vt:lpstr>
      <vt:lpstr>.VnTime</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Beige Scrapbook Geography Presentation</dc:title>
  <cp:lastModifiedBy>Nguyễn Thị Hường(V)</cp:lastModifiedBy>
  <cp:revision>108</cp:revision>
  <dcterms:created xsi:type="dcterms:W3CDTF">2006-08-16T00:00:00Z</dcterms:created>
  <dcterms:modified xsi:type="dcterms:W3CDTF">2024-02-17T23:11:20Z</dcterms:modified>
  <dc:identifier>DAF17VDdLjQ</dc:identifier>
</cp:coreProperties>
</file>