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sldIdLst>
    <p:sldId id="282" r:id="rId2"/>
    <p:sldId id="283" r:id="rId3"/>
    <p:sldId id="284" r:id="rId4"/>
    <p:sldId id="285" r:id="rId5"/>
    <p:sldId id="286" r:id="rId6"/>
    <p:sldId id="384" r:id="rId7"/>
    <p:sldId id="382" r:id="rId8"/>
    <p:sldId id="307" r:id="rId9"/>
    <p:sldId id="362" r:id="rId10"/>
    <p:sldId id="390" r:id="rId11"/>
    <p:sldId id="308" r:id="rId12"/>
    <p:sldId id="391" r:id="rId13"/>
    <p:sldId id="394" r:id="rId14"/>
    <p:sldId id="371" r:id="rId15"/>
    <p:sldId id="395" r:id="rId16"/>
    <p:sldId id="396" r:id="rId17"/>
    <p:sldId id="397" r:id="rId18"/>
    <p:sldId id="398" r:id="rId19"/>
    <p:sldId id="399" r:id="rId20"/>
    <p:sldId id="312" r:id="rId21"/>
    <p:sldId id="386" r:id="rId22"/>
    <p:sldId id="370" r:id="rId23"/>
    <p:sldId id="258" r:id="rId24"/>
    <p:sldId id="299" r:id="rId25"/>
    <p:sldId id="260" r:id="rId26"/>
    <p:sldId id="256" r:id="rId27"/>
    <p:sldId id="257" r:id="rId28"/>
    <p:sldId id="388" r:id="rId29"/>
    <p:sldId id="259" r:id="rId30"/>
    <p:sldId id="389" r:id="rId31"/>
    <p:sldId id="297" r:id="rId32"/>
    <p:sldId id="305" r:id="rId33"/>
    <p:sldId id="306" r:id="rId34"/>
  </p:sldIdLst>
  <p:sldSz cx="9144000" cy="5715000" type="screen16x10"/>
  <p:notesSz cx="6858000" cy="9144000"/>
  <p:embeddedFontLst>
    <p:embeddedFont>
      <p:font typeface="Tahoma" pitchFamily="34" charset="0"/>
      <p:regular r:id="rId36"/>
      <p:bold r:id="rId37"/>
    </p:embeddedFont>
    <p:embeddedFont>
      <p:font typeface="Calibri" pitchFamily="34" charset="0"/>
      <p:regular r:id="rId38"/>
      <p:bold r:id="rId39"/>
      <p:italic r:id="rId40"/>
      <p:boldItalic r:id="rId41"/>
    </p:embeddedFont>
    <p:embeddedFont>
      <p:font typeface=".VnSouthernH" pitchFamily="34" charset="0"/>
      <p:regular r:id="rId42"/>
    </p:embeddedFont>
    <p:embeddedFont>
      <p:font typeface=".VnTime" pitchFamily="34" charset="0"/>
      <p:regular r:id="rId43"/>
      <p:bold r:id="rId44"/>
      <p:italic r:id="rId45"/>
      <p:boldItalic r:id="rId46"/>
    </p:embeddedFont>
    <p:embeddedFont>
      <p:font typeface=".VnTifani Heavy" pitchFamily="34" charset="0"/>
      <p:regular r:id="rId47"/>
    </p:embeddedFont>
  </p:embeddedFontLst>
  <p:custDataLst>
    <p:tags r:id="rId48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CC00"/>
    <a:srgbClr val="FFFFCC"/>
    <a:srgbClr val="00FFFF"/>
    <a:srgbClr val="669900"/>
    <a:srgbClr val="6600CC"/>
    <a:srgbClr val="0000CC"/>
    <a:srgbClr val="33CC33"/>
    <a:srgbClr val="FF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882" y="-7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948A-8E75-43CB-A4A3-F816367E7D4A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5C966-A7C4-47F0-A005-8140A375C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806D72-6B3F-4FB9-BDDC-C030D41026BD}" type="slidenum">
              <a:rPr lang="en-US" smtClean="0"/>
              <a:pPr eaLnBrk="1" hangingPunct="1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34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10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8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71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36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67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56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2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FAB-775A-45F8-8F25-8C8C73754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1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7986-D878-4E11-8A0A-47DE95320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B88-5695-45DD-8FB1-E5AB7593F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1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CCD8-C698-49FB-A2D7-0B8823CF2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4CD3-0ED4-4421-827C-26CF44D1A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4DFAB-7B48-4DBC-BCE5-8645EF0E9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3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9E07-4319-4C71-89A4-35216CCE3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10B8-E362-4BD3-8918-B92D12924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FCFF-D0A6-4001-BDDB-22B4D02D2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8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20B4-E55B-44EB-B1E3-A9C36BC61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1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53C9-96EB-429D-B41D-6F282CF7E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1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F5847B36-0CD9-4409-A767-AF37FD00B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9.xml"/><Relationship Id="rId7" Type="http://schemas.openxmlformats.org/officeDocument/2006/relationships/image" Target="../media/image22.gi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5.png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2.gi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image" Target="../media/image55.jpe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62.png"/><Relationship Id="rId5" Type="http://schemas.microsoft.com/office/2007/relationships/media" Target="../media/media5.mp3"/><Relationship Id="rId10" Type="http://schemas.openxmlformats.org/officeDocument/2006/relationships/image" Target="../media/image61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62.png"/><Relationship Id="rId5" Type="http://schemas.microsoft.com/office/2007/relationships/media" Target="../media/media5.mp3"/><Relationship Id="rId10" Type="http://schemas.openxmlformats.org/officeDocument/2006/relationships/image" Target="../media/image61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62.png"/><Relationship Id="rId5" Type="http://schemas.microsoft.com/office/2007/relationships/media" Target="../media/media5.mp3"/><Relationship Id="rId10" Type="http://schemas.openxmlformats.org/officeDocument/2006/relationships/image" Target="../media/image61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62.png"/><Relationship Id="rId5" Type="http://schemas.microsoft.com/office/2007/relationships/media" Target="../media/media5.mp3"/><Relationship Id="rId10" Type="http://schemas.openxmlformats.org/officeDocument/2006/relationships/image" Target="../media/image61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62.png"/><Relationship Id="rId5" Type="http://schemas.microsoft.com/office/2007/relationships/media" Target="../media/media5.mp3"/><Relationship Id="rId10" Type="http://schemas.openxmlformats.org/officeDocument/2006/relationships/image" Target="../media/image61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66.png"/><Relationship Id="rId5" Type="http://schemas.openxmlformats.org/officeDocument/2006/relationships/image" Target="../media/image65.gif"/><Relationship Id="rId4" Type="http://schemas.openxmlformats.org/officeDocument/2006/relationships/image" Target="../media/image64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2.png"/><Relationship Id="rId2" Type="http://schemas.microsoft.com/office/2007/relationships/media" Target="../media/media2.mp4"/><Relationship Id="rId1" Type="http://schemas.openxmlformats.org/officeDocument/2006/relationships/tags" Target="../tags/tag6.xml"/><Relationship Id="rId6" Type="http://schemas.openxmlformats.org/officeDocument/2006/relationships/image" Target="../media/image2.gif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D1716A7-64DA-4A92-84F8-061AE6783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59468"/>
            <a:ext cx="6705600" cy="356023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2055" name="WordArt 6"/>
          <p:cNvSpPr>
            <a:spLocks noChangeArrowheads="1" noChangeShapeType="1" noTextEdit="1"/>
          </p:cNvSpPr>
          <p:nvPr/>
        </p:nvSpPr>
        <p:spPr bwMode="auto">
          <a:xfrm>
            <a:off x="838200" y="1386417"/>
            <a:ext cx="7543800" cy="413808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endParaRPr lang="en-US" sz="3600" b="1" kern="10" dirty="0">
              <a:ln w="9525" cap="rnd">
                <a:solidFill>
                  <a:srgbClr val="0000FF"/>
                </a:solidFill>
                <a:prstDash val="sysDot"/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1526265" y="3023922"/>
            <a:ext cx="6390409" cy="4431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2400" b="1" kern="10" spc="50" dirty="0">
                <a:ln w="11430"/>
                <a:solidFill>
                  <a:srgbClr val="FF0000"/>
                </a:solidFill>
                <a:latin typeface="Arial"/>
                <a:cs typeface="Arial"/>
              </a:rPr>
              <a:t>MÔN: NGỮ VĂN 6</a:t>
            </a:r>
          </a:p>
        </p:txBody>
      </p:sp>
      <p:pic>
        <p:nvPicPr>
          <p:cNvPr id="31" name="Picture 42" descr="bluline[1]">
            <a:extLst>
              <a:ext uri="{FF2B5EF4-FFF2-40B4-BE49-F238E27FC236}">
                <a16:creationId xmlns="" xmlns:a16="http://schemas.microsoft.com/office/drawing/2014/main" id="{884CEF02-CED7-4A77-89D6-A7226349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utoShape 3">
            <a:extLst>
              <a:ext uri="{FF2B5EF4-FFF2-40B4-BE49-F238E27FC236}">
                <a16:creationId xmlns="" xmlns:a16="http://schemas.microsoft.com/office/drawing/2014/main" id="{971EACED-CC4A-4863-86D3-03950940A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4" name="AutoShape 4">
            <a:extLst>
              <a:ext uri="{FF2B5EF4-FFF2-40B4-BE49-F238E27FC236}">
                <a16:creationId xmlns="" xmlns:a16="http://schemas.microsoft.com/office/drawing/2014/main" id="{BCD1DDFD-F0D4-4E5B-957C-C886AE6C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6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5" name="AutoShape 5">
            <a:extLst>
              <a:ext uri="{FF2B5EF4-FFF2-40B4-BE49-F238E27FC236}">
                <a16:creationId xmlns="" xmlns:a16="http://schemas.microsoft.com/office/drawing/2014/main" id="{1AC2F6D2-707F-4BE3-9E95-6B94211F7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6" name="AutoShape 6">
            <a:extLst>
              <a:ext uri="{FF2B5EF4-FFF2-40B4-BE49-F238E27FC236}">
                <a16:creationId xmlns="" xmlns:a16="http://schemas.microsoft.com/office/drawing/2014/main" id="{64DD0E0F-FB04-401C-BC9C-73AE28508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1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7" name="AutoShape 7">
            <a:extLst>
              <a:ext uri="{FF2B5EF4-FFF2-40B4-BE49-F238E27FC236}">
                <a16:creationId xmlns="" xmlns:a16="http://schemas.microsoft.com/office/drawing/2014/main" id="{7BF1B4ED-8016-49B5-A9B1-44D98C698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8" name="AutoShape 8">
            <a:extLst>
              <a:ext uri="{FF2B5EF4-FFF2-40B4-BE49-F238E27FC236}">
                <a16:creationId xmlns="" xmlns:a16="http://schemas.microsoft.com/office/drawing/2014/main" id="{485D5221-2D96-40AF-82B8-D3210BEEF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9" name="AutoShape 9">
            <a:extLst>
              <a:ext uri="{FF2B5EF4-FFF2-40B4-BE49-F238E27FC236}">
                <a16:creationId xmlns="" xmlns:a16="http://schemas.microsoft.com/office/drawing/2014/main" id="{8CECA938-D885-4361-8D52-7D461C236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0" name="AutoShape 10">
            <a:extLst>
              <a:ext uri="{FF2B5EF4-FFF2-40B4-BE49-F238E27FC236}">
                <a16:creationId xmlns="" xmlns:a16="http://schemas.microsoft.com/office/drawing/2014/main" id="{B70F7852-3B8C-4E1B-8E82-2F4EB684B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1" name="Line 48">
            <a:extLst>
              <a:ext uri="{FF2B5EF4-FFF2-40B4-BE49-F238E27FC236}">
                <a16:creationId xmlns="" xmlns:a16="http://schemas.microsoft.com/office/drawing/2014/main" id="{FF3CBBF0-F9DC-4175-9B21-957CFAF12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8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2" name="Line 49">
            <a:extLst>
              <a:ext uri="{FF2B5EF4-FFF2-40B4-BE49-F238E27FC236}">
                <a16:creationId xmlns="" xmlns:a16="http://schemas.microsoft.com/office/drawing/2014/main" id="{E2C3EE86-9175-4B21-85E5-385CD2B46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3" name="Line 50">
            <a:extLst>
              <a:ext uri="{FF2B5EF4-FFF2-40B4-BE49-F238E27FC236}">
                <a16:creationId xmlns="" xmlns:a16="http://schemas.microsoft.com/office/drawing/2014/main" id="{1359AE0B-EABB-4BEB-AB8D-416670DD0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4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4" name="Line 51">
            <a:extLst>
              <a:ext uri="{FF2B5EF4-FFF2-40B4-BE49-F238E27FC236}">
                <a16:creationId xmlns="" xmlns:a16="http://schemas.microsoft.com/office/drawing/2014/main" id="{CD885326-4C8E-411E-B215-3773E0751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62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5" name="Line 52">
            <a:extLst>
              <a:ext uri="{FF2B5EF4-FFF2-40B4-BE49-F238E27FC236}">
                <a16:creationId xmlns="" xmlns:a16="http://schemas.microsoft.com/office/drawing/2014/main" id="{B80B100C-FECE-4383-B31C-7C2A8AE9D3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7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6" name="Line 53">
            <a:extLst>
              <a:ext uri="{FF2B5EF4-FFF2-40B4-BE49-F238E27FC236}">
                <a16:creationId xmlns="" xmlns:a16="http://schemas.microsoft.com/office/drawing/2014/main" id="{FB790774-C6DC-4223-9692-4C09319C7D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6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7" name="Line 54">
            <a:extLst>
              <a:ext uri="{FF2B5EF4-FFF2-40B4-BE49-F238E27FC236}">
                <a16:creationId xmlns="" xmlns:a16="http://schemas.microsoft.com/office/drawing/2014/main" id="{0A140AA1-3BA5-4A00-9B7A-0B89946449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8" name="Rectangle 12">
            <a:extLst>
              <a:ext uri="{FF2B5EF4-FFF2-40B4-BE49-F238E27FC236}">
                <a16:creationId xmlns="" xmlns:a16="http://schemas.microsoft.com/office/drawing/2014/main" id="{FE0D0AFB-9612-4AAC-8FDA-0F7CA4776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100"/>
            <a:ext cx="9144000" cy="8001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920" tIns="43960" rIns="87920" bIns="43960" anchor="ctr"/>
          <a:lstStyle/>
          <a:p>
            <a:endParaRPr lang="en-US" sz="1500"/>
          </a:p>
        </p:txBody>
      </p:sp>
      <p:pic>
        <p:nvPicPr>
          <p:cNvPr id="49" name="Picture 24" descr="POINSET2">
            <a:extLst>
              <a:ext uri="{FF2B5EF4-FFF2-40B4-BE49-F238E27FC236}">
                <a16:creationId xmlns="" xmlns:a16="http://schemas.microsoft.com/office/drawing/2014/main" id="{CCDF5785-38D3-482F-BC98-E4E349F2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524000" cy="8572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1" descr="Books">
            <a:extLst>
              <a:ext uri="{FF2B5EF4-FFF2-40B4-BE49-F238E27FC236}">
                <a16:creationId xmlns="" xmlns:a16="http://schemas.microsoft.com/office/drawing/2014/main" id="{65D7707B-48BE-406E-AC4B-9C039A695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33" y="107157"/>
            <a:ext cx="1295400" cy="597694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bluline[1]">
            <a:extLst>
              <a:ext uri="{FF2B5EF4-FFF2-40B4-BE49-F238E27FC236}">
                <a16:creationId xmlns="" xmlns:a16="http://schemas.microsoft.com/office/drawing/2014/main" id="{1406DC4D-FF8D-4D95-A57B-585C66E5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98">
            <a:extLst>
              <a:ext uri="{FF2B5EF4-FFF2-40B4-BE49-F238E27FC236}">
                <a16:creationId xmlns="" xmlns:a16="http://schemas.microsoft.com/office/drawing/2014/main" id="{B20F3543-26B9-4E2D-99B8-03F1A02D3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2" y="190501"/>
            <a:ext cx="3368675" cy="31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20" tIns="43960" rIns="87920" bIns="43960">
            <a:spAutoFit/>
          </a:bodyPr>
          <a:lstStyle/>
          <a:p>
            <a:endParaRPr lang="en-US" sz="1500"/>
          </a:p>
        </p:txBody>
      </p:sp>
      <p:sp>
        <p:nvSpPr>
          <p:cNvPr id="53" name="Text Box 99">
            <a:extLst>
              <a:ext uri="{FF2B5EF4-FFF2-40B4-BE49-F238E27FC236}">
                <a16:creationId xmlns="" xmlns:a16="http://schemas.microsoft.com/office/drawing/2014/main" id="{1C705C5E-823F-4F23-B9BE-F26F6A740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14300"/>
            <a:ext cx="7743739" cy="58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920" tIns="43960" rIns="87920" bIns="43960">
            <a:spAutoFit/>
          </a:bodyPr>
          <a:lstStyle/>
          <a:p>
            <a:pPr algn="ctr" eaLnBrk="0" hangingPunct="0">
              <a:spcBef>
                <a:spcPct val="10000"/>
              </a:spcBef>
              <a:defRPr/>
            </a:pPr>
            <a:r>
              <a:rPr lang="en-US" sz="3200" b="1" dirty="0">
                <a:ln>
                  <a:solidFill>
                    <a:srgbClr val="00FFFF"/>
                  </a:solidFill>
                </a:ln>
                <a:solidFill>
                  <a:srgbClr val="FF0000"/>
                </a:solidFill>
                <a:latin typeface="+mj-lt"/>
                <a:cs typeface="Arial" pitchFamily="34" charset="0"/>
              </a:rPr>
              <a:t>BÀI GIẢNG ĐIỆN TỬ CÁNH DIỀU</a:t>
            </a:r>
          </a:p>
        </p:txBody>
      </p:sp>
      <p:pic>
        <p:nvPicPr>
          <p:cNvPr id="54" name="Picture 13" descr="bluline[1]">
            <a:extLst>
              <a:ext uri="{FF2B5EF4-FFF2-40B4-BE49-F238E27FC236}">
                <a16:creationId xmlns="" xmlns:a16="http://schemas.microsoft.com/office/drawing/2014/main" id="{F8102E4E-DC0B-44C0-B361-891D875DE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420"/>
            <a:ext cx="9144000" cy="6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AutoShape 18">
            <a:extLst>
              <a:ext uri="{FF2B5EF4-FFF2-40B4-BE49-F238E27FC236}">
                <a16:creationId xmlns="" xmlns:a16="http://schemas.microsoft.com/office/drawing/2014/main" id="{510C5A28-71EF-43B5-854A-74F68927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304800" cy="27432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7226" tIns="58613" rIns="117226" bIns="58613" anchor="ctr"/>
          <a:lstStyle/>
          <a:p>
            <a:endParaRPr lang="en-US"/>
          </a:p>
        </p:txBody>
      </p:sp>
      <p:sp>
        <p:nvSpPr>
          <p:cNvPr id="56" name="Line 44">
            <a:extLst>
              <a:ext uri="{FF2B5EF4-FFF2-40B4-BE49-F238E27FC236}">
                <a16:creationId xmlns="" xmlns:a16="http://schemas.microsoft.com/office/drawing/2014/main" id="{4E43A230-582C-4D08-9E89-C8C8B8D0F4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001610"/>
            <a:ext cx="9067685" cy="118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7226" tIns="58613" rIns="117226" bIns="58613">
            <a:spAutoFit/>
          </a:bodyPr>
          <a:lstStyle/>
          <a:p>
            <a:endParaRPr lang="en-US"/>
          </a:p>
        </p:txBody>
      </p:sp>
      <p:sp>
        <p:nvSpPr>
          <p:cNvPr id="57" name="AutoShape 16">
            <a:extLst>
              <a:ext uri="{FF2B5EF4-FFF2-40B4-BE49-F238E27FC236}">
                <a16:creationId xmlns="" xmlns:a16="http://schemas.microsoft.com/office/drawing/2014/main" id="{A8E24CEC-ECFD-4BDA-B043-7DF8FAB9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AutoShape 17">
            <a:extLst>
              <a:ext uri="{FF2B5EF4-FFF2-40B4-BE49-F238E27FC236}">
                <a16:creationId xmlns="" xmlns:a16="http://schemas.microsoft.com/office/drawing/2014/main" id="{C56C9241-B8E3-413B-B909-6A904EEDC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AutoShape 18">
            <a:extLst>
              <a:ext uri="{FF2B5EF4-FFF2-40B4-BE49-F238E27FC236}">
                <a16:creationId xmlns="" xmlns:a16="http://schemas.microsoft.com/office/drawing/2014/main" id="{B50FE081-F906-433E-92A9-D6F66B76E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AutoShape 19">
            <a:extLst>
              <a:ext uri="{FF2B5EF4-FFF2-40B4-BE49-F238E27FC236}">
                <a16:creationId xmlns="" xmlns:a16="http://schemas.microsoft.com/office/drawing/2014/main" id="{E4370E8D-3BEA-4948-B835-09AC376D2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AutoShape 20">
            <a:extLst>
              <a:ext uri="{FF2B5EF4-FFF2-40B4-BE49-F238E27FC236}">
                <a16:creationId xmlns="" xmlns:a16="http://schemas.microsoft.com/office/drawing/2014/main" id="{EC8B4EFF-E880-497A-A07A-7767864F4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AutoShape 21">
            <a:extLst>
              <a:ext uri="{FF2B5EF4-FFF2-40B4-BE49-F238E27FC236}">
                <a16:creationId xmlns="" xmlns:a16="http://schemas.microsoft.com/office/drawing/2014/main" id="{523AAC46-1675-4336-90A7-06642D3AE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AutoShape 26">
            <a:extLst>
              <a:ext uri="{FF2B5EF4-FFF2-40B4-BE49-F238E27FC236}">
                <a16:creationId xmlns="" xmlns:a16="http://schemas.microsoft.com/office/drawing/2014/main" id="{8CCB50B7-BDD0-4312-B6A2-FBB03AE8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AutoShape 27">
            <a:extLst>
              <a:ext uri="{FF2B5EF4-FFF2-40B4-BE49-F238E27FC236}">
                <a16:creationId xmlns="" xmlns:a16="http://schemas.microsoft.com/office/drawing/2014/main" id="{DC3C3799-41F1-4A5C-831D-11E972EFC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28">
            <a:extLst>
              <a:ext uri="{FF2B5EF4-FFF2-40B4-BE49-F238E27FC236}">
                <a16:creationId xmlns="" xmlns:a16="http://schemas.microsoft.com/office/drawing/2014/main" id="{C60D1B36-6950-4A8D-9903-FF7A2996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AutoShape 29">
            <a:extLst>
              <a:ext uri="{FF2B5EF4-FFF2-40B4-BE49-F238E27FC236}">
                <a16:creationId xmlns="" xmlns:a16="http://schemas.microsoft.com/office/drawing/2014/main" id="{BFA0D88E-666A-45A9-8416-D4FE7BA8C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AutoShape 30">
            <a:extLst>
              <a:ext uri="{FF2B5EF4-FFF2-40B4-BE49-F238E27FC236}">
                <a16:creationId xmlns="" xmlns:a16="http://schemas.microsoft.com/office/drawing/2014/main" id="{EAF023AB-65E8-411B-BB57-4777392BF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AutoShape 31">
            <a:extLst>
              <a:ext uri="{FF2B5EF4-FFF2-40B4-BE49-F238E27FC236}">
                <a16:creationId xmlns="" xmlns:a16="http://schemas.microsoft.com/office/drawing/2014/main" id="{DE1418A7-6C35-45CA-BE68-1B0233770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AutoShape 32">
            <a:extLst>
              <a:ext uri="{FF2B5EF4-FFF2-40B4-BE49-F238E27FC236}">
                <a16:creationId xmlns="" xmlns:a16="http://schemas.microsoft.com/office/drawing/2014/main" id="{3AE9AD72-6FE2-4ADD-BDA8-FA390011D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AutoShape 33">
            <a:extLst>
              <a:ext uri="{FF2B5EF4-FFF2-40B4-BE49-F238E27FC236}">
                <a16:creationId xmlns="" xmlns:a16="http://schemas.microsoft.com/office/drawing/2014/main" id="{F9867920-3F41-4025-A258-D4F75D594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AutoShape 34">
            <a:extLst>
              <a:ext uri="{FF2B5EF4-FFF2-40B4-BE49-F238E27FC236}">
                <a16:creationId xmlns="" xmlns:a16="http://schemas.microsoft.com/office/drawing/2014/main" id="{136CB180-018C-4C03-9E7B-667950167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AutoShape 35">
            <a:extLst>
              <a:ext uri="{FF2B5EF4-FFF2-40B4-BE49-F238E27FC236}">
                <a16:creationId xmlns="" xmlns:a16="http://schemas.microsoft.com/office/drawing/2014/main" id="{67C12520-F057-441F-A9B7-B2B24005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AutoShape 36">
            <a:extLst>
              <a:ext uri="{FF2B5EF4-FFF2-40B4-BE49-F238E27FC236}">
                <a16:creationId xmlns="" xmlns:a16="http://schemas.microsoft.com/office/drawing/2014/main" id="{42F2F290-C37E-4172-A4C5-8763BFD79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AutoShape 37">
            <a:extLst>
              <a:ext uri="{FF2B5EF4-FFF2-40B4-BE49-F238E27FC236}">
                <a16:creationId xmlns="" xmlns:a16="http://schemas.microsoft.com/office/drawing/2014/main" id="{4DEA3CC8-7FEA-4952-8470-03FB57AD5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AutoShape 38">
            <a:extLst>
              <a:ext uri="{FF2B5EF4-FFF2-40B4-BE49-F238E27FC236}">
                <a16:creationId xmlns="" xmlns:a16="http://schemas.microsoft.com/office/drawing/2014/main" id="{074FD01A-FABD-455D-A397-EFD6EDB8D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AutoShape 39">
            <a:extLst>
              <a:ext uri="{FF2B5EF4-FFF2-40B4-BE49-F238E27FC236}">
                <a16:creationId xmlns="" xmlns:a16="http://schemas.microsoft.com/office/drawing/2014/main" id="{A2E9D347-B6BC-4015-B333-E98DB2EEA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AutoShape 40">
            <a:extLst>
              <a:ext uri="{FF2B5EF4-FFF2-40B4-BE49-F238E27FC236}">
                <a16:creationId xmlns="" xmlns:a16="http://schemas.microsoft.com/office/drawing/2014/main" id="{A73EDA97-0DDB-42D0-ADD6-37BF25EE4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44">
            <a:extLst>
              <a:ext uri="{FF2B5EF4-FFF2-40B4-BE49-F238E27FC236}">
                <a16:creationId xmlns="" xmlns:a16="http://schemas.microsoft.com/office/drawing/2014/main" id="{D717C8CC-E840-45AA-B20A-9C21ECFC9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45788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" name="Line 45">
            <a:extLst>
              <a:ext uri="{FF2B5EF4-FFF2-40B4-BE49-F238E27FC236}">
                <a16:creationId xmlns="" xmlns:a16="http://schemas.microsoft.com/office/drawing/2014/main" id="{EA72AE56-6773-4D97-A875-8E459254EE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93413"/>
            <a:ext cx="9144000" cy="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0" name="Oval 55">
            <a:extLst>
              <a:ext uri="{FF2B5EF4-FFF2-40B4-BE49-F238E27FC236}">
                <a16:creationId xmlns="" xmlns:a16="http://schemas.microsoft.com/office/drawing/2014/main" id="{B4B8FD2D-47A3-4521-B896-A738EF19E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" name="Oval 56">
            <a:extLst>
              <a:ext uri="{FF2B5EF4-FFF2-40B4-BE49-F238E27FC236}">
                <a16:creationId xmlns="" xmlns:a16="http://schemas.microsoft.com/office/drawing/2014/main" id="{78BCAD57-2E2B-49C0-A019-5CBA3AE12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" name="Oval 57">
            <a:extLst>
              <a:ext uri="{FF2B5EF4-FFF2-40B4-BE49-F238E27FC236}">
                <a16:creationId xmlns="" xmlns:a16="http://schemas.microsoft.com/office/drawing/2014/main" id="{CE4AA2C7-0718-45A5-8AFA-09FB1D714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" name="Oval 58">
            <a:extLst>
              <a:ext uri="{FF2B5EF4-FFF2-40B4-BE49-F238E27FC236}">
                <a16:creationId xmlns="" xmlns:a16="http://schemas.microsoft.com/office/drawing/2014/main" id="{4E12A06E-47C1-480F-982D-7A3FF72CE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4" name="Oval 59">
            <a:extLst>
              <a:ext uri="{FF2B5EF4-FFF2-40B4-BE49-F238E27FC236}">
                <a16:creationId xmlns="" xmlns:a16="http://schemas.microsoft.com/office/drawing/2014/main" id="{A0D486AB-6BB5-49F0-A49C-42E35F47C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5" name="Oval 60">
            <a:extLst>
              <a:ext uri="{FF2B5EF4-FFF2-40B4-BE49-F238E27FC236}">
                <a16:creationId xmlns="" xmlns:a16="http://schemas.microsoft.com/office/drawing/2014/main" id="{A0CC9653-30EC-49CE-8C03-DD8A1945E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6" name="Oval 61">
            <a:extLst>
              <a:ext uri="{FF2B5EF4-FFF2-40B4-BE49-F238E27FC236}">
                <a16:creationId xmlns="" xmlns:a16="http://schemas.microsoft.com/office/drawing/2014/main" id="{25F92028-FC89-445D-9C20-A509D3F04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475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" name="Oval 62">
            <a:extLst>
              <a:ext uri="{FF2B5EF4-FFF2-40B4-BE49-F238E27FC236}">
                <a16:creationId xmlns="" xmlns:a16="http://schemas.microsoft.com/office/drawing/2014/main" id="{B5455C30-6375-4D27-ADE0-D6499E33E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8" name="Oval 63">
            <a:extLst>
              <a:ext uri="{FF2B5EF4-FFF2-40B4-BE49-F238E27FC236}">
                <a16:creationId xmlns="" xmlns:a16="http://schemas.microsoft.com/office/drawing/2014/main" id="{D36A5F9E-078E-450E-9B31-730B334C8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9" name="Oval 64">
            <a:extLst>
              <a:ext uri="{FF2B5EF4-FFF2-40B4-BE49-F238E27FC236}">
                <a16:creationId xmlns="" xmlns:a16="http://schemas.microsoft.com/office/drawing/2014/main" id="{80B8FA39-45E4-4897-AB50-989956831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0" name="Oval 65">
            <a:extLst>
              <a:ext uri="{FF2B5EF4-FFF2-40B4-BE49-F238E27FC236}">
                <a16:creationId xmlns="" xmlns:a16="http://schemas.microsoft.com/office/drawing/2014/main" id="{4F56EE5D-852F-4760-8D6E-0F6714CD1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1" name="Oval 66">
            <a:extLst>
              <a:ext uri="{FF2B5EF4-FFF2-40B4-BE49-F238E27FC236}">
                <a16:creationId xmlns="" xmlns:a16="http://schemas.microsoft.com/office/drawing/2014/main" id="{1B80D9D2-C817-4EE0-9AC5-0CB76792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" name="Oval 67">
            <a:extLst>
              <a:ext uri="{FF2B5EF4-FFF2-40B4-BE49-F238E27FC236}">
                <a16:creationId xmlns="" xmlns:a16="http://schemas.microsoft.com/office/drawing/2014/main" id="{3FF867A8-C188-4D63-9212-34A2493A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5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" name="Oval 68">
            <a:extLst>
              <a:ext uri="{FF2B5EF4-FFF2-40B4-BE49-F238E27FC236}">
                <a16:creationId xmlns="" xmlns:a16="http://schemas.microsoft.com/office/drawing/2014/main" id="{58C1F1D7-4BCA-458A-B1EF-D773D635E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4" name="Oval 69">
            <a:extLst>
              <a:ext uri="{FF2B5EF4-FFF2-40B4-BE49-F238E27FC236}">
                <a16:creationId xmlns="" xmlns:a16="http://schemas.microsoft.com/office/drawing/2014/main" id="{92001BE9-4DED-4157-B48A-AFC4B21B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5" name="Oval 70">
            <a:extLst>
              <a:ext uri="{FF2B5EF4-FFF2-40B4-BE49-F238E27FC236}">
                <a16:creationId xmlns="" xmlns:a16="http://schemas.microsoft.com/office/drawing/2014/main" id="{61FF5261-98A1-4AAA-B99C-390113819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6" name="Oval 71">
            <a:extLst>
              <a:ext uri="{FF2B5EF4-FFF2-40B4-BE49-F238E27FC236}">
                <a16:creationId xmlns="" xmlns:a16="http://schemas.microsoft.com/office/drawing/2014/main" id="{11D29E28-1B53-4AFB-9927-75CDB9252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7" name="Oval 72">
            <a:extLst>
              <a:ext uri="{FF2B5EF4-FFF2-40B4-BE49-F238E27FC236}">
                <a16:creationId xmlns="" xmlns:a16="http://schemas.microsoft.com/office/drawing/2014/main" id="{F27ECBAC-F8A9-4F11-B53D-C60649AD1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8" name="Oval 73">
            <a:extLst>
              <a:ext uri="{FF2B5EF4-FFF2-40B4-BE49-F238E27FC236}">
                <a16:creationId xmlns="" xmlns:a16="http://schemas.microsoft.com/office/drawing/2014/main" id="{40D23EA9-C446-4EAB-A1A9-E2E6A7ABC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9" name="Oval 74">
            <a:extLst>
              <a:ext uri="{FF2B5EF4-FFF2-40B4-BE49-F238E27FC236}">
                <a16:creationId xmlns="" xmlns:a16="http://schemas.microsoft.com/office/drawing/2014/main" id="{82C66FF3-2023-40A7-85CE-1CDC55279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0" name="Oval 75">
            <a:extLst>
              <a:ext uri="{FF2B5EF4-FFF2-40B4-BE49-F238E27FC236}">
                <a16:creationId xmlns="" xmlns:a16="http://schemas.microsoft.com/office/drawing/2014/main" id="{3059B684-83E3-4AEF-BFA2-D81FF49D7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1" name="TextBox 9">
            <a:extLst>
              <a:ext uri="{FF2B5EF4-FFF2-40B4-BE49-F238E27FC236}">
                <a16:creationId xmlns="" xmlns:a16="http://schemas.microsoft.com/office/drawing/2014/main" id="{66244061-E8AB-477B-9F19-2768C1758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076" y="5143500"/>
            <a:ext cx="845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83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94B747BF-0121-4EE8-BBDA-FEF72D2BF468}"/>
              </a:ext>
            </a:extLst>
          </p:cNvPr>
          <p:cNvGrpSpPr/>
          <p:nvPr/>
        </p:nvGrpSpPr>
        <p:grpSpPr>
          <a:xfrm>
            <a:off x="3200400" y="1103526"/>
            <a:ext cx="2667000" cy="3669315"/>
            <a:chOff x="4896280" y="1387078"/>
            <a:chExt cx="1885520" cy="366931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306A5C3B-F59E-4D2A-9AFE-C2C1E7B0B488}"/>
                </a:ext>
              </a:extLst>
            </p:cNvPr>
            <p:cNvCxnSpPr/>
            <p:nvPr/>
          </p:nvCxnSpPr>
          <p:spPr bwMode="auto">
            <a:xfrm>
              <a:off x="5867400" y="1387078"/>
              <a:ext cx="0" cy="3669315"/>
            </a:xfrm>
            <a:prstGeom prst="line">
              <a:avLst/>
            </a:prstGeom>
            <a:ln w="38100">
              <a:solidFill>
                <a:srgbClr val="6600CC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17B2E6C7-548B-4331-9D51-1E02254A6583}"/>
                </a:ext>
              </a:extLst>
            </p:cNvPr>
            <p:cNvGrpSpPr/>
            <p:nvPr/>
          </p:nvGrpSpPr>
          <p:grpSpPr>
            <a:xfrm>
              <a:off x="4896280" y="2095500"/>
              <a:ext cx="1885520" cy="2362200"/>
              <a:chOff x="114300" y="2154934"/>
              <a:chExt cx="1447800" cy="2362200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="" xmlns:a16="http://schemas.microsoft.com/office/drawing/2014/main" id="{CB668654-665F-47B9-87AF-2F00E93CF1E4}"/>
                  </a:ext>
                </a:extLst>
              </p:cNvPr>
              <p:cNvSpPr/>
              <p:nvPr/>
            </p:nvSpPr>
            <p:spPr bwMode="auto">
              <a:xfrm>
                <a:off x="114300" y="2154934"/>
                <a:ext cx="1447800" cy="2362200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="" xmlns:a16="http://schemas.microsoft.com/office/drawing/2014/main" id="{6EE9FA7C-5F95-43D3-8BB8-614586FF5D19}"/>
                  </a:ext>
                </a:extLst>
              </p:cNvPr>
              <p:cNvSpPr txBox="1"/>
              <p:nvPr/>
            </p:nvSpPr>
            <p:spPr>
              <a:xfrm>
                <a:off x="179753" y="2362286"/>
                <a:ext cx="138234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sz="2400" dirty="0">
                    <a:solidFill>
                      <a:srgbClr val="0066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Tiếp theo đến “họ đã về chầu Thượng đế”: Các lần quẹt diêm và mộng tưởng</a:t>
                </a:r>
                <a:endParaRPr lang="en-US" sz="4000" b="1" dirty="0">
                  <a:solidFill>
                    <a:srgbClr val="006600"/>
                  </a:solidFill>
                  <a:latin typeface="+mj-lt"/>
                </a:endParaRPr>
              </a:p>
            </p:txBody>
          </p:sp>
        </p:grpSp>
      </p:grp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3D457F7E-DA0C-4826-84DA-9A96A7F2EEAD}"/>
              </a:ext>
            </a:extLst>
          </p:cNvPr>
          <p:cNvSpPr/>
          <p:nvPr/>
        </p:nvSpPr>
        <p:spPr bwMode="auto">
          <a:xfrm>
            <a:off x="315506" y="141418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4.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Bố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cục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21A22F9B-23C0-42FB-B869-E80DDF9D32FA}"/>
              </a:ext>
            </a:extLst>
          </p:cNvPr>
          <p:cNvGrpSpPr/>
          <p:nvPr/>
        </p:nvGrpSpPr>
        <p:grpSpPr>
          <a:xfrm>
            <a:off x="1295400" y="800102"/>
            <a:ext cx="6400800" cy="4000903"/>
            <a:chOff x="838200" y="1118136"/>
            <a:chExt cx="7225145" cy="71161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="" xmlns:a16="http://schemas.microsoft.com/office/drawing/2014/main" id="{0923B693-5826-4F19-9958-4873632126DC}"/>
                </a:ext>
              </a:extLst>
            </p:cNvPr>
            <p:cNvSpPr/>
            <p:nvPr/>
          </p:nvSpPr>
          <p:spPr bwMode="auto">
            <a:xfrm>
              <a:off x="838200" y="1177113"/>
              <a:ext cx="7225145" cy="652639"/>
            </a:xfrm>
            <a:prstGeom prst="roundRect">
              <a:avLst/>
            </a:prstGeom>
            <a:noFill/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E56DE917-9230-409C-8DA4-DFACB3594E65}"/>
                </a:ext>
              </a:extLst>
            </p:cNvPr>
            <p:cNvSpPr/>
            <p:nvPr/>
          </p:nvSpPr>
          <p:spPr bwMode="auto">
            <a:xfrm>
              <a:off x="1870364" y="1118136"/>
              <a:ext cx="5332845" cy="123260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</a:rPr>
                <a:t>CÔ BÉ BÁN DIÊM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CA8C161A-CAA8-4D8F-BB5A-2A4ABE30DD6D}"/>
              </a:ext>
            </a:extLst>
          </p:cNvPr>
          <p:cNvGrpSpPr/>
          <p:nvPr/>
        </p:nvGrpSpPr>
        <p:grpSpPr>
          <a:xfrm>
            <a:off x="152400" y="1823345"/>
            <a:ext cx="2666999" cy="2378966"/>
            <a:chOff x="114300" y="2154934"/>
            <a:chExt cx="1447800" cy="217298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="" xmlns:a16="http://schemas.microsoft.com/office/drawing/2014/main" id="{69D7A94C-F29A-47B4-A81E-F1A2BFBB5544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123588C0-48F2-4B52-84CE-1610573FDA4B}"/>
                </a:ext>
              </a:extLst>
            </p:cNvPr>
            <p:cNvSpPr txBox="1"/>
            <p:nvPr/>
          </p:nvSpPr>
          <p:spPr>
            <a:xfrm>
              <a:off x="177170" y="2570626"/>
              <a:ext cx="1305792" cy="1433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Từ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đầu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đến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pt-BR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“cứng đờ ra”: Hoàn cảnh của cô bé bán diêm</a:t>
              </a:r>
              <a:endParaRPr lang="en-US" sz="4000" b="1" dirty="0">
                <a:solidFill>
                  <a:srgbClr val="006600"/>
                </a:solidFill>
                <a:latin typeface="+mj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FDDF3E70-9647-450C-8EB8-8CF53F270D01}"/>
              </a:ext>
            </a:extLst>
          </p:cNvPr>
          <p:cNvGrpSpPr/>
          <p:nvPr/>
        </p:nvGrpSpPr>
        <p:grpSpPr>
          <a:xfrm>
            <a:off x="6514752" y="1823346"/>
            <a:ext cx="2498451" cy="2326964"/>
            <a:chOff x="114300" y="2154934"/>
            <a:chExt cx="1447800" cy="217298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B326A896-5A76-427D-8034-11B180B0EB6B}"/>
                </a:ext>
              </a:extLst>
            </p:cNvPr>
            <p:cNvSpPr/>
            <p:nvPr/>
          </p:nvSpPr>
          <p:spPr bwMode="auto">
            <a:xfrm>
              <a:off x="114300" y="2154934"/>
              <a:ext cx="1447800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3A8106C2-D2FB-4030-97AB-AC5229F23210}"/>
                </a:ext>
              </a:extLst>
            </p:cNvPr>
            <p:cNvSpPr txBox="1"/>
            <p:nvPr/>
          </p:nvSpPr>
          <p:spPr>
            <a:xfrm>
              <a:off x="319123" y="2489404"/>
              <a:ext cx="1099340" cy="1465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Đoạn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còn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lại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: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Cái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chết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thương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tâm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của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cô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bé</a:t>
              </a:r>
              <a:r>
                <a:rPr lang="en-US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.</a:t>
              </a:r>
              <a:endParaRPr lang="en-US" sz="4000" b="1" dirty="0">
                <a:solidFill>
                  <a:srgbClr val="00660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393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="" xmlns:a16="http://schemas.microsoft.com/office/drawing/2014/main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="" xmlns:a16="http://schemas.microsoft.com/office/drawing/2014/main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CF75B26-1D39-402D-9F01-FEF565081164}"/>
              </a:ext>
            </a:extLst>
          </p:cNvPr>
          <p:cNvSpPr txBox="1"/>
          <p:nvPr/>
        </p:nvSpPr>
        <p:spPr>
          <a:xfrm>
            <a:off x="415636" y="1395063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06600"/>
                </a:solidFill>
              </a:rPr>
              <a:t>- </a:t>
            </a:r>
            <a:r>
              <a:rPr lang="en-US" sz="2400" b="1" dirty="0" err="1">
                <a:solidFill>
                  <a:srgbClr val="006600"/>
                </a:solidFill>
              </a:rPr>
              <a:t>Thời</a:t>
            </a:r>
            <a:r>
              <a:rPr lang="en-US" sz="2400" b="1" dirty="0">
                <a:solidFill>
                  <a:srgbClr val="006600"/>
                </a:solidFill>
              </a:rPr>
              <a:t> </a:t>
            </a:r>
            <a:r>
              <a:rPr lang="en-US" sz="2400" b="1" dirty="0" err="1">
                <a:solidFill>
                  <a:srgbClr val="006600"/>
                </a:solidFill>
              </a:rPr>
              <a:t>gian</a:t>
            </a:r>
            <a:r>
              <a:rPr lang="en-US" sz="2400" dirty="0">
                <a:solidFill>
                  <a:srgbClr val="006600"/>
                </a:solidFill>
              </a:rPr>
              <a:t>: </a:t>
            </a:r>
            <a:r>
              <a:rPr lang="en-US" sz="2400" dirty="0" err="1">
                <a:solidFill>
                  <a:srgbClr val="006600"/>
                </a:solidFill>
              </a:rPr>
              <a:t>đêm</a:t>
            </a:r>
            <a:r>
              <a:rPr lang="en-US" sz="2400" dirty="0">
                <a:solidFill>
                  <a:srgbClr val="006600"/>
                </a:solidFill>
              </a:rPr>
              <a:t> </a:t>
            </a:r>
            <a:r>
              <a:rPr lang="en-US" sz="2400" dirty="0" err="1">
                <a:solidFill>
                  <a:srgbClr val="006600"/>
                </a:solidFill>
              </a:rPr>
              <a:t>giao</a:t>
            </a:r>
            <a:r>
              <a:rPr lang="en-US" sz="2400" dirty="0">
                <a:solidFill>
                  <a:srgbClr val="006600"/>
                </a:solidFill>
              </a:rPr>
              <a:t> </a:t>
            </a:r>
            <a:r>
              <a:rPr lang="en-US" sz="2400" dirty="0" err="1">
                <a:solidFill>
                  <a:srgbClr val="006600"/>
                </a:solidFill>
              </a:rPr>
              <a:t>thừa</a:t>
            </a:r>
            <a:r>
              <a:rPr lang="en-US" sz="2400" dirty="0">
                <a:solidFill>
                  <a:srgbClr val="006600"/>
                </a:solidFill>
              </a:rPr>
              <a:t>. </a:t>
            </a:r>
          </a:p>
          <a:p>
            <a:pPr>
              <a:spcBef>
                <a:spcPts val="0"/>
              </a:spcBef>
            </a:pPr>
            <a:r>
              <a:rPr lang="vi-VN" sz="2400" dirty="0">
                <a:solidFill>
                  <a:srgbClr val="006600"/>
                </a:solidFill>
              </a:rPr>
              <a:t>- </a:t>
            </a:r>
            <a:r>
              <a:rPr lang="vi-VN" sz="2400" b="1" dirty="0">
                <a:solidFill>
                  <a:srgbClr val="006600"/>
                </a:solidFill>
              </a:rPr>
              <a:t>Không gian</a:t>
            </a:r>
            <a:r>
              <a:rPr lang="vi-VN" sz="2400" dirty="0">
                <a:solidFill>
                  <a:srgbClr val="006600"/>
                </a:solidFill>
              </a:rPr>
              <a:t>: ngoài đường phố rét buốt. 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85B1924F-048E-46DD-A851-196A1DDFB31A}"/>
              </a:ext>
            </a:extLst>
          </p:cNvPr>
          <p:cNvSpPr/>
          <p:nvPr/>
        </p:nvSpPr>
        <p:spPr bwMode="auto">
          <a:xfrm>
            <a:off x="228599" y="765993"/>
            <a:ext cx="7458075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1.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Hình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ảnh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cô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bé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bán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diêm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trong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đêm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giao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thừa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9" name="Text Box 64">
            <a:extLst>
              <a:ext uri="{FF2B5EF4-FFF2-40B4-BE49-F238E27FC236}">
                <a16:creationId xmlns="" xmlns:a16="http://schemas.microsoft.com/office/drawing/2014/main" id="{E233B8BF-5DFE-48E1-8DB4-AB37AA87D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2220797"/>
            <a:ext cx="3338512" cy="461665"/>
          </a:xfrm>
          <a:prstGeom prst="rect">
            <a:avLst/>
          </a:prstGeom>
          <a:solidFill>
            <a:srgbClr val="00FF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006600"/>
                </a:solidFill>
                <a:latin typeface="+mj-lt"/>
              </a:rPr>
              <a:t>Tình</a:t>
            </a:r>
            <a:r>
              <a:rPr lang="en-US" altLang="en-US" sz="2400" b="1" dirty="0">
                <a:solidFill>
                  <a:srgbClr val="0066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+mj-lt"/>
              </a:rPr>
              <a:t>cảnh</a:t>
            </a:r>
            <a:r>
              <a:rPr lang="en-US" altLang="en-US" sz="2400" b="1" dirty="0">
                <a:solidFill>
                  <a:srgbClr val="0066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+mj-lt"/>
              </a:rPr>
              <a:t>của</a:t>
            </a:r>
            <a:r>
              <a:rPr lang="en-US" altLang="en-US" sz="2400" b="1" dirty="0">
                <a:solidFill>
                  <a:srgbClr val="0066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+mj-lt"/>
              </a:rPr>
              <a:t>cô</a:t>
            </a:r>
            <a:r>
              <a:rPr lang="en-US" altLang="en-US" sz="2400" b="1" dirty="0">
                <a:solidFill>
                  <a:srgbClr val="0066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+mj-lt"/>
              </a:rPr>
              <a:t>bé</a:t>
            </a:r>
            <a:endParaRPr lang="en-US" altLang="en-US" sz="2400" b="1" dirty="0">
              <a:solidFill>
                <a:srgbClr val="006600"/>
              </a:solidFill>
              <a:latin typeface="+mj-lt"/>
            </a:endParaRPr>
          </a:p>
        </p:txBody>
      </p:sp>
      <p:sp>
        <p:nvSpPr>
          <p:cNvPr id="10" name="Text Box 65">
            <a:extLst>
              <a:ext uri="{FF2B5EF4-FFF2-40B4-BE49-F238E27FC236}">
                <a16:creationId xmlns="" xmlns:a16="http://schemas.microsoft.com/office/drawing/2014/main" id="{E5157341-5EEF-438A-B987-9D87B6A72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72" y="2220797"/>
            <a:ext cx="2954336" cy="461665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006600"/>
                </a:solidFill>
                <a:latin typeface="+mj-lt"/>
              </a:rPr>
              <a:t>Cảnh</a:t>
            </a:r>
            <a:r>
              <a:rPr lang="en-US" altLang="en-US" sz="2400" b="1" dirty="0">
                <a:solidFill>
                  <a:srgbClr val="0066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+mj-lt"/>
              </a:rPr>
              <a:t>xung</a:t>
            </a:r>
            <a:r>
              <a:rPr lang="en-US" altLang="en-US" sz="2400" b="1" dirty="0">
                <a:solidFill>
                  <a:srgbClr val="0066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+mj-lt"/>
              </a:rPr>
              <a:t>quanh</a:t>
            </a:r>
            <a:endParaRPr lang="en-US" altLang="en-US" sz="2400" b="1" dirty="0">
              <a:solidFill>
                <a:srgbClr val="006600"/>
              </a:solidFill>
              <a:latin typeface="+mj-lt"/>
            </a:endParaRPr>
          </a:p>
        </p:txBody>
      </p:sp>
      <p:sp>
        <p:nvSpPr>
          <p:cNvPr id="14" name="Text Box 66">
            <a:extLst>
              <a:ext uri="{FF2B5EF4-FFF2-40B4-BE49-F238E27FC236}">
                <a16:creationId xmlns="" xmlns:a16="http://schemas.microsoft.com/office/drawing/2014/main" id="{AB6BB858-1DC6-40B3-9152-256A7A354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01615"/>
            <a:ext cx="3833812" cy="206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Đầu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trần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chân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đất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Cô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bé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bụng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đói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cả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ngày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Cô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bé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phải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bán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diêm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một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mình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trong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đêm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giao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thừa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.</a:t>
            </a:r>
          </a:p>
        </p:txBody>
      </p:sp>
      <p:sp>
        <p:nvSpPr>
          <p:cNvPr id="15" name="Text Box 67">
            <a:extLst>
              <a:ext uri="{FF2B5EF4-FFF2-40B4-BE49-F238E27FC236}">
                <a16:creationId xmlns="" xmlns:a16="http://schemas.microsoft.com/office/drawing/2014/main" id="{139A26FA-4946-4399-A8D7-A488A4365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3595" y="2682462"/>
            <a:ext cx="4420401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Ngoài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đường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tối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đen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tuyết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rơi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lạnh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lẽo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Trong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phố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sực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nức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mùi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ngỗng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quay.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Mọi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người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đều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quây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quần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bên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gia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200" dirty="0" err="1">
                <a:solidFill>
                  <a:srgbClr val="0000CC"/>
                </a:solidFill>
                <a:latin typeface="+mj-lt"/>
              </a:rPr>
              <a:t>đình</a:t>
            </a:r>
            <a:r>
              <a:rPr lang="en-US" altLang="en-US" sz="2200" dirty="0">
                <a:solidFill>
                  <a:srgbClr val="0000CC"/>
                </a:solidFill>
                <a:latin typeface="+mj-lt"/>
              </a:rPr>
              <a:t>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1E7755DF-5B9F-4278-8439-C8990C6EB7D5}"/>
              </a:ext>
            </a:extLst>
          </p:cNvPr>
          <p:cNvCxnSpPr>
            <a:cxnSpLocks/>
          </p:cNvCxnSpPr>
          <p:nvPr/>
        </p:nvCxnSpPr>
        <p:spPr>
          <a:xfrm>
            <a:off x="4575958" y="2220797"/>
            <a:ext cx="0" cy="29227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74">
            <a:extLst>
              <a:ext uri="{FF2B5EF4-FFF2-40B4-BE49-F238E27FC236}">
                <a16:creationId xmlns="" xmlns:a16="http://schemas.microsoft.com/office/drawing/2014/main" id="{F9482D5B-011D-4137-9D7F-8CCE7AFF4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733" y="4762500"/>
            <a:ext cx="40481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C00000"/>
                </a:solidFill>
                <a:sym typeface="Wingdings" panose="05000000000000000000" pitchFamily="2" charset="2"/>
              </a:rPr>
              <a:t>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Cực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khổ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đáng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thương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.</a:t>
            </a:r>
            <a:endParaRPr lang="en-US" alt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 Box 75">
            <a:extLst>
              <a:ext uri="{FF2B5EF4-FFF2-40B4-BE49-F238E27FC236}">
                <a16:creationId xmlns="" xmlns:a16="http://schemas.microsoft.com/office/drawing/2014/main" id="{30B93116-1A9B-4CD5-9FB2-54C0BCF4F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758035"/>
            <a:ext cx="26765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No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ấm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vẻ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.</a:t>
            </a:r>
            <a:endParaRPr lang="en-US" alt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995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1" grpId="0" animBg="1"/>
      <p:bldP spid="9" grpId="0" animBg="1"/>
      <p:bldP spid="10" grpId="0" animBg="1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CBC40E3-2955-4C7A-A370-E3323FE1D619}"/>
              </a:ext>
            </a:extLst>
          </p:cNvPr>
          <p:cNvSpPr/>
          <p:nvPr/>
        </p:nvSpPr>
        <p:spPr bwMode="auto">
          <a:xfrm>
            <a:off x="0" y="803248"/>
            <a:ext cx="9144000" cy="536800"/>
          </a:xfrm>
          <a:prstGeom prst="roundRect">
            <a:avLst/>
          </a:prstGeom>
          <a:solidFill>
            <a:srgbClr val="00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0243" name="Text Box 49">
            <a:extLst>
              <a:ext uri="{FF2B5EF4-FFF2-40B4-BE49-F238E27FC236}">
                <a16:creationId xmlns="" xmlns:a16="http://schemas.microsoft.com/office/drawing/2014/main" id="{B5EBA87A-8C4F-4CF5-B0BC-C06C15703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2219" y="828356"/>
            <a:ext cx="1500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Quá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khứ</a:t>
            </a:r>
            <a:endParaRPr lang="en-US" altLang="en-US" sz="24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44" name="Text Box 50">
            <a:extLst>
              <a:ext uri="{FF2B5EF4-FFF2-40B4-BE49-F238E27FC236}">
                <a16:creationId xmlns="" xmlns:a16="http://schemas.microsoft.com/office/drawing/2014/main" id="{A351A1ED-6615-436F-B95D-1BF17976A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007" y="832821"/>
            <a:ext cx="18295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Hiện</a:t>
            </a:r>
            <a:r>
              <a:rPr lang="en-US" altLang="en-US" sz="2400" b="1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+mj-lt"/>
              </a:rPr>
              <a:t>tại</a:t>
            </a:r>
            <a:endParaRPr lang="en-US" altLang="en-US" sz="24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45" name="Text Box 51">
            <a:extLst>
              <a:ext uri="{FF2B5EF4-FFF2-40B4-BE49-F238E27FC236}">
                <a16:creationId xmlns="" xmlns:a16="http://schemas.microsoft.com/office/drawing/2014/main" id="{85922C86-5188-4B2F-AE60-B6A759397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3" y="1452367"/>
            <a:ext cx="3439333" cy="206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Bà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và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mẹ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hết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mực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yêu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thương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em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Sống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trong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ngôi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nhà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xinh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xắn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có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dây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trường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xuân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bao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quanh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.</a:t>
            </a:r>
          </a:p>
        </p:txBody>
      </p:sp>
      <p:sp>
        <p:nvSpPr>
          <p:cNvPr id="10246" name="Text Box 52">
            <a:extLst>
              <a:ext uri="{FF2B5EF4-FFF2-40B4-BE49-F238E27FC236}">
                <a16:creationId xmlns="" xmlns:a16="http://schemas.microsoft.com/office/drawing/2014/main" id="{C0791DD9-76FC-402F-B582-94624E997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5257" y="1382066"/>
            <a:ext cx="5087419" cy="274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Tx/>
              <a:buChar char="-"/>
            </a:pP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Mẹ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chết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bà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nội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cũng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qua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đời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sống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với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người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bố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khó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tính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suốt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ngày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đánh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mắng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chửi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rủa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...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Sống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“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chui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rúc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trong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một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xó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tối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tăm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”, </a:t>
            </a:r>
          </a:p>
          <a:p>
            <a:pPr algn="just" eaLnBrk="1" hangingPunct="1">
              <a:buFontTx/>
              <a:buChar char="-"/>
            </a:pP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Phải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đi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bán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diêm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mà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chẳng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ai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mua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cho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em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có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nhà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mà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không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dám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về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vì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sợ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bố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altLang="en-US" sz="2300" dirty="0" err="1">
                <a:solidFill>
                  <a:srgbClr val="0000CC"/>
                </a:solidFill>
                <a:latin typeface="+mj-lt"/>
              </a:rPr>
              <a:t>đánh</a:t>
            </a:r>
            <a:r>
              <a:rPr lang="en-US" altLang="en-US" sz="2300" dirty="0">
                <a:solidFill>
                  <a:srgbClr val="0000CC"/>
                </a:solidFill>
                <a:latin typeface="+mj-lt"/>
              </a:rPr>
              <a:t>.</a:t>
            </a:r>
          </a:p>
        </p:txBody>
      </p:sp>
      <p:sp>
        <p:nvSpPr>
          <p:cNvPr id="13" name="Text Box 56">
            <a:extLst>
              <a:ext uri="{FF2B5EF4-FFF2-40B4-BE49-F238E27FC236}">
                <a16:creationId xmlns="" xmlns:a16="http://schemas.microsoft.com/office/drawing/2014/main" id="{C099FCD6-15E0-477F-8C43-2FC823B27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3" y="4028756"/>
            <a:ext cx="35324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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Đầm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ấm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hạnh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phúc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.</a:t>
            </a:r>
            <a:endParaRPr lang="en-US" alt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Text Box 57">
            <a:extLst>
              <a:ext uri="{FF2B5EF4-FFF2-40B4-BE49-F238E27FC236}">
                <a16:creationId xmlns="" xmlns:a16="http://schemas.microsoft.com/office/drawing/2014/main" id="{8BFB35D0-DA3C-4AA4-B0B5-6F7EBD18F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033221"/>
            <a:ext cx="381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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Nghèo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khổ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cô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đơn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.</a:t>
            </a:r>
            <a:endParaRPr lang="en-US" alt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 Box 76">
            <a:extLst>
              <a:ext uri="{FF2B5EF4-FFF2-40B4-BE49-F238E27FC236}">
                <a16:creationId xmlns="" xmlns:a16="http://schemas.microsoft.com/office/drawing/2014/main" id="{B89E0DCB-531E-4F2D-9EB2-93D9E958B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3" y="4561750"/>
            <a:ext cx="84671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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Nhấn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mạnh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nỗi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cơ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cực</a:t>
            </a:r>
            <a:r>
              <a:rPr lang="en-US" altLang="en-US" sz="2400" b="1" dirty="0">
                <a:solidFill>
                  <a:srgbClr val="FF0000"/>
                </a:solidFill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</a:rPr>
              <a:t>đói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khổ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của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cô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bé</a:t>
            </a:r>
            <a:r>
              <a:rPr lang="en-US" altLang="en-US" sz="2400" b="1" dirty="0">
                <a:solidFill>
                  <a:srgbClr val="FF0000"/>
                </a:solidFill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</a:rPr>
              <a:t>gợi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cảm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niềm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thương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cho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người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đọc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endParaRPr lang="vi-VN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B4116ADF-E13E-424A-8CDD-F08C796F684E}"/>
              </a:ext>
            </a:extLst>
          </p:cNvPr>
          <p:cNvCxnSpPr>
            <a:cxnSpLocks/>
          </p:cNvCxnSpPr>
          <p:nvPr/>
        </p:nvCxnSpPr>
        <p:spPr>
          <a:xfrm>
            <a:off x="3981981" y="832821"/>
            <a:ext cx="35314" cy="3701079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A96667FC-E77F-4265-A1D0-D719E87F35E5}"/>
              </a:ext>
            </a:extLst>
          </p:cNvPr>
          <p:cNvSpPr/>
          <p:nvPr/>
        </p:nvSpPr>
        <p:spPr bwMode="auto">
          <a:xfrm>
            <a:off x="3048000" y="-12330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Gia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cảnh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10245" grpId="0"/>
      <p:bldP spid="10246" grpId="0"/>
      <p:bldP spid="13" grpId="0"/>
      <p:bldP spid="14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52">
            <a:extLst>
              <a:ext uri="{FF2B5EF4-FFF2-40B4-BE49-F238E27FC236}">
                <a16:creationId xmlns="" xmlns:a16="http://schemas.microsoft.com/office/drawing/2014/main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="" xmlns:a16="http://schemas.microsoft.com/office/drawing/2014/main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85B1924F-048E-46DD-A851-196A1DDFB31A}"/>
              </a:ext>
            </a:extLst>
          </p:cNvPr>
          <p:cNvSpPr/>
          <p:nvPr/>
        </p:nvSpPr>
        <p:spPr bwMode="auto">
          <a:xfrm>
            <a:off x="228599" y="765993"/>
            <a:ext cx="5257801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2.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Những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thực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tế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và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mộng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tưởng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pic>
        <p:nvPicPr>
          <p:cNvPr id="13" name="Content Placeholder 4">
            <a:extLst>
              <a:ext uri="{FF2B5EF4-FFF2-40B4-BE49-F238E27FC236}">
                <a16:creationId xmlns="" xmlns:a16="http://schemas.microsoft.com/office/drawing/2014/main" id="{43AD6594-1930-4D7E-A788-DEEBB6163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529895"/>
            <a:ext cx="2099706" cy="185159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0DFAAF5F-8B7B-4A70-A93B-4100A3AC5CBE}"/>
              </a:ext>
            </a:extLst>
          </p:cNvPr>
          <p:cNvSpPr/>
          <p:nvPr/>
        </p:nvSpPr>
        <p:spPr>
          <a:xfrm>
            <a:off x="2400300" y="3009901"/>
            <a:ext cx="4343400" cy="868180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6600"/>
                </a:solidFill>
              </a:rPr>
              <a:t>Cô</a:t>
            </a:r>
            <a:r>
              <a:rPr lang="en-US" sz="2800" dirty="0">
                <a:solidFill>
                  <a:srgbClr val="006600"/>
                </a:solidFill>
              </a:rPr>
              <a:t> </a:t>
            </a:r>
            <a:r>
              <a:rPr lang="en-US" sz="2800" dirty="0" err="1">
                <a:solidFill>
                  <a:srgbClr val="006600"/>
                </a:solidFill>
              </a:rPr>
              <a:t>bé</a:t>
            </a:r>
            <a:r>
              <a:rPr lang="en-US" sz="2800" dirty="0">
                <a:solidFill>
                  <a:srgbClr val="006600"/>
                </a:solidFill>
              </a:rPr>
              <a:t> </a:t>
            </a:r>
            <a:r>
              <a:rPr lang="en-US" sz="2800" dirty="0" err="1">
                <a:solidFill>
                  <a:srgbClr val="006600"/>
                </a:solidFill>
              </a:rPr>
              <a:t>đã</a:t>
            </a:r>
            <a:r>
              <a:rPr lang="en-US" sz="2800" dirty="0">
                <a:solidFill>
                  <a:srgbClr val="006600"/>
                </a:solidFill>
              </a:rPr>
              <a:t> </a:t>
            </a:r>
            <a:r>
              <a:rPr lang="en-US" sz="2800" dirty="0" err="1">
                <a:solidFill>
                  <a:srgbClr val="006600"/>
                </a:solidFill>
              </a:rPr>
              <a:t>quẹt</a:t>
            </a:r>
            <a:r>
              <a:rPr lang="en-US" sz="2800" dirty="0">
                <a:solidFill>
                  <a:srgbClr val="006600"/>
                </a:solidFill>
              </a:rPr>
              <a:t> </a:t>
            </a:r>
            <a:r>
              <a:rPr lang="en-US" sz="2800" dirty="0" err="1">
                <a:solidFill>
                  <a:srgbClr val="006600"/>
                </a:solidFill>
              </a:rPr>
              <a:t>diêm</a:t>
            </a:r>
            <a:r>
              <a:rPr lang="en-US" sz="2800" dirty="0">
                <a:solidFill>
                  <a:srgbClr val="006600"/>
                </a:solidFill>
              </a:rPr>
              <a:t> 5 </a:t>
            </a:r>
            <a:r>
              <a:rPr lang="en-US" sz="2800" dirty="0" err="1">
                <a:solidFill>
                  <a:srgbClr val="006600"/>
                </a:solidFill>
              </a:rPr>
              <a:t>lần</a:t>
            </a:r>
            <a:r>
              <a:rPr lang="en-US" sz="2800" dirty="0">
                <a:solidFill>
                  <a:srgbClr val="006600"/>
                </a:solidFill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61B79C5-57AB-4F6D-AC25-7A5A9C1C8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353587"/>
            <a:ext cx="1970045" cy="157452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C535F8D-ED6E-4AE6-B61E-CAA31020B2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013" y="2529894"/>
            <a:ext cx="2055368" cy="18516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0F3381D2-ABD6-411F-AC55-C777D24E7F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050526"/>
            <a:ext cx="1970045" cy="1550174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2320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71323" tIns="35662" rIns="71323" bIns="35662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5" y="897483"/>
            <a:ext cx="7153275" cy="41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charset="0"/>
                <a:cs typeface="Arial" charset="0"/>
              </a:rPr>
              <a:t>THẢO LUẬN NHÓM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424341" y="1488654"/>
            <a:ext cx="4300059" cy="2366423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algn="just">
              <a:defRPr/>
            </a:pP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Em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hãy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cho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biết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những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thực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tế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,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mộng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tưởng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và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ước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mơ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của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cô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bé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bán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diêm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qua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mỗi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lẫn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quẹt</a:t>
            </a:r>
            <a:r>
              <a:rPr lang="en-US" sz="2800" b="1" dirty="0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>
                <a:ln>
                  <a:prstDash val="solid"/>
                </a:ln>
                <a:solidFill>
                  <a:srgbClr val="FFFF00"/>
                </a:solidFill>
                <a:latin typeface="Arial" charset="0"/>
                <a:cs typeface="Arial" charset="0"/>
              </a:rPr>
              <a:t>diêm</a:t>
            </a:r>
            <a:endParaRPr lang="en-US" sz="2800" b="1" dirty="0">
              <a:ln>
                <a:prstDash val="solid"/>
              </a:ln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35673"/>
            <a:ext cx="8991600" cy="161090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Làm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việc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lớn</a:t>
            </a:r>
            <a:endParaRPr lang="en-US" altLang="en-US" sz="2000" b="1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Các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thành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sơ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đồ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tư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duy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cắt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dán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kẻ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bảng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Nếu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thời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gian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thì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nào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1323" tIns="35662" rIns="71323" bIns="35662"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781426" y="6706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733801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20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748089" y="92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30</a:t>
            </a: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40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50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60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70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80</a:t>
            </a: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90</a:t>
            </a: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100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110</a:t>
            </a: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120</a:t>
            </a: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781426" y="10264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130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140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7338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150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160</a:t>
            </a: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3757612" y="2030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170</a:t>
            </a: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3757612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180</a:t>
            </a:r>
          </a:p>
        </p:txBody>
      </p:sp>
      <p:pic>
        <p:nvPicPr>
          <p:cNvPr id="35" name="Picture 34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6" y="-27873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1" y="-1597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63C80807-BBEC-4278-9BF4-0F13165756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488654"/>
            <a:ext cx="3386263" cy="23375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455901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1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62000"/>
                            </p:stCondLst>
                            <p:childTnLst>
                              <p:par>
                                <p:cTn id="18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1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2000"/>
                            </p:stCondLst>
                            <p:childTnLst>
                              <p:par>
                                <p:cTn id="18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2000"/>
                            </p:stCondLst>
                            <p:childTnLst>
                              <p:par>
                                <p:cTn id="19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0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1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2000"/>
                            </p:stCondLst>
                            <p:childTnLst>
                              <p:par>
                                <p:cTn id="20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21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2000"/>
                            </p:stCondLst>
                            <p:childTnLst>
                              <p:par>
                                <p:cTn id="21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1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22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42000"/>
                            </p:stCondLst>
                            <p:childTnLst>
                              <p:par>
                                <p:cTn id="23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1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2000"/>
                            </p:stCondLst>
                            <p:childTnLst>
                              <p:par>
                                <p:cTn id="23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24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3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72000"/>
                            </p:stCondLst>
                            <p:childTnLst>
                              <p:par>
                                <p:cTn id="24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82000"/>
                            </p:stCondLst>
                            <p:childTnLst>
                              <p:par>
                                <p:cTn id="25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83000"/>
                            </p:stCondLst>
                            <p:childTnLst>
                              <p:par>
                                <p:cTn id="26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84000"/>
                            </p:stCondLst>
                            <p:childTnLst>
                              <p:par>
                                <p:cTn id="26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85000"/>
                            </p:stCondLst>
                            <p:childTnLst>
                              <p:par>
                                <p:cTn id="27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86000"/>
                            </p:stCondLst>
                            <p:childTnLst>
                              <p:par>
                                <p:cTn id="27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7000"/>
                            </p:stCondLst>
                            <p:childTnLst>
                              <p:par>
                                <p:cTn id="28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8000"/>
                            </p:stCondLst>
                            <p:childTnLst>
                              <p:par>
                                <p:cTn id="29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89000"/>
                            </p:stCondLst>
                            <p:childTnLst>
                              <p:par>
                                <p:cTn id="29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90000"/>
                            </p:stCondLst>
                            <p:childTnLst>
                              <p:par>
                                <p:cTn id="30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1000"/>
                            </p:stCondLst>
                            <p:childTnLst>
                              <p:par>
                                <p:cTn id="30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0"/>
                            </p:stCondLst>
                            <p:childTnLst>
                              <p:par>
                                <p:cTn id="314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93000"/>
                            </p:stCondLst>
                            <p:childTnLst>
                              <p:par>
                                <p:cTn id="320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Giỏi Văn - Tác phẩm: Cô bé bán diêm">
            <a:extLst>
              <a:ext uri="{FF2B5EF4-FFF2-40B4-BE49-F238E27FC236}">
                <a16:creationId xmlns="" xmlns:a16="http://schemas.microsoft.com/office/drawing/2014/main" id="{05535AF8-0FBC-4EF9-8521-A2F8E6517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6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505200" y="252917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Lần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thứ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nhất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C4A97C0-847C-4051-AF34-196E590C73C0}"/>
              </a:ext>
            </a:extLst>
          </p:cNvPr>
          <p:cNvGrpSpPr/>
          <p:nvPr/>
        </p:nvGrpSpPr>
        <p:grpSpPr>
          <a:xfrm>
            <a:off x="236507" y="930189"/>
            <a:ext cx="2999508" cy="2290732"/>
            <a:chOff x="360217" y="1485900"/>
            <a:chExt cx="2791691" cy="2754918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33454897-3CBB-459C-9741-08E84B975418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754918"/>
              <a:chOff x="360218" y="1475804"/>
              <a:chExt cx="7716982" cy="398421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3669316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Thực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tế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436416" y="2155722"/>
              <a:ext cx="2687784" cy="1776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Đánh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liều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quẹt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diêm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vi-VN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  <a:p>
              <a:pPr algn="just">
                <a:buFontTx/>
                <a:buChar char="-"/>
              </a:pP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Bần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thần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người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nghĩ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thế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nào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cha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cũng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bị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mắng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vi-VN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493EB97-D686-4032-B736-403AB747836B}"/>
              </a:ext>
            </a:extLst>
          </p:cNvPr>
          <p:cNvGrpSpPr/>
          <p:nvPr/>
        </p:nvGrpSpPr>
        <p:grpSpPr>
          <a:xfrm>
            <a:off x="533736" y="3678300"/>
            <a:ext cx="2791691" cy="1651452"/>
            <a:chOff x="360217" y="1485900"/>
            <a:chExt cx="2791691" cy="1651452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51452"/>
              <a:chOff x="360218" y="1475804"/>
              <a:chExt cx="7716982" cy="238835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="" xmlns:a16="http://schemas.microsoft.com/office/drawing/2014/main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7346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="" xmlns:a16="http://schemas.microsoft.com/office/drawing/2014/main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 err="1">
                    <a:solidFill>
                      <a:srgbClr val="C00000"/>
                    </a:solidFill>
                  </a:rPr>
                  <a:t>Ước</a:t>
                </a:r>
                <a:r>
                  <a:rPr 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b="1" dirty="0" err="1">
                    <a:solidFill>
                      <a:srgbClr val="C00000"/>
                    </a:solidFill>
                  </a:rPr>
                  <a:t>mơ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338C77D-A3E5-49A6-A0FB-17DAD777B56F}"/>
                </a:ext>
              </a:extLst>
            </p:cNvPr>
            <p:cNvSpPr txBox="1"/>
            <p:nvPr/>
          </p:nvSpPr>
          <p:spPr>
            <a:xfrm>
              <a:off x="436416" y="2254268"/>
              <a:ext cx="26877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</a:pPr>
              <a:r>
                <a:rPr lang="en-US" b="1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Mong</a:t>
              </a:r>
              <a:r>
                <a:rPr lang="en-US" b="1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b="1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được</a:t>
              </a:r>
              <a:r>
                <a:rPr lang="en-US" b="1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b="1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ăn</a:t>
              </a:r>
              <a:r>
                <a:rPr lang="en-US" b="1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b="1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ngon</a:t>
              </a:r>
              <a:endParaRPr lang="en-US" b="1" dirty="0">
                <a:solidFill>
                  <a:srgbClr val="006600"/>
                </a:solidFill>
                <a:latin typeface=".VnTime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28180A4C-478A-41B9-9D27-E2D0185CF7BE}"/>
              </a:ext>
            </a:extLst>
          </p:cNvPr>
          <p:cNvGrpSpPr/>
          <p:nvPr/>
        </p:nvGrpSpPr>
        <p:grpSpPr>
          <a:xfrm>
            <a:off x="6183228" y="662371"/>
            <a:ext cx="2503572" cy="1661728"/>
            <a:chOff x="360217" y="1485900"/>
            <a:chExt cx="3188307" cy="1661728"/>
          </a:xfrm>
        </p:grpSpPr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3188307" cy="1661728"/>
              <a:chOff x="360218" y="1475804"/>
              <a:chExt cx="8813335" cy="2403221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="" xmlns:a16="http://schemas.microsoft.com/office/drawing/2014/main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8813335" cy="2088326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="" xmlns:a16="http://schemas.microsoft.com/office/drawing/2014/main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17882" y="1475804"/>
                <a:ext cx="6459318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Mộng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tưởng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8131B59D-0DCA-4A55-851D-CF21117BF13A}"/>
                </a:ext>
              </a:extLst>
            </p:cNvPr>
            <p:cNvSpPr txBox="1"/>
            <p:nvPr/>
          </p:nvSpPr>
          <p:spPr>
            <a:xfrm>
              <a:off x="540255" y="2004629"/>
              <a:ext cx="29751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Như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ngồi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trước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1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lò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sưởi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bằng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sắt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...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toả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hơi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nóng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en-US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84948F6F-8D13-4463-8DF4-BE44FB2ABB2C}"/>
              </a:ext>
            </a:extLst>
          </p:cNvPr>
          <p:cNvGrpSpPr/>
          <p:nvPr/>
        </p:nvGrpSpPr>
        <p:grpSpPr>
          <a:xfrm>
            <a:off x="6023575" y="3293058"/>
            <a:ext cx="2999508" cy="1614765"/>
            <a:chOff x="360217" y="1485900"/>
            <a:chExt cx="2791691" cy="1941975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B857DFB9-7128-4702-999C-534C47A8B46D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941975"/>
              <a:chOff x="360218" y="1475804"/>
              <a:chExt cx="7716982" cy="2808517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="" xmlns:a16="http://schemas.microsoft.com/office/drawing/2014/main" id="{8EA780AD-0BB0-45D7-84BB-7CA134944EFF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493622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C68534FE-3B02-44CB-A729-EF99098FC16C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Tâm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trạng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385A14E-4745-4590-A63A-80F648969520}"/>
                </a:ext>
              </a:extLst>
            </p:cNvPr>
            <p:cNvSpPr txBox="1"/>
            <p:nvPr/>
          </p:nvSpPr>
          <p:spPr>
            <a:xfrm>
              <a:off x="436416" y="2019301"/>
              <a:ext cx="2687784" cy="122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0"/>
                </a:spcBef>
              </a:pPr>
              <a:r>
                <a:rPr lang="en-US" dirty="0">
                  <a:solidFill>
                    <a:srgbClr val="006600"/>
                  </a:solidFill>
                </a:rPr>
                <a:t>- </a:t>
              </a:r>
              <a:r>
                <a:rPr lang="en-US" dirty="0" err="1">
                  <a:solidFill>
                    <a:srgbClr val="006600"/>
                  </a:solidFill>
                </a:rPr>
                <a:t>Thực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tế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Tiếc</a:t>
              </a:r>
              <a:r>
                <a:rPr lang="en-US" dirty="0">
                  <a:solidFill>
                    <a:srgbClr val="006600"/>
                  </a:solidFill>
                </a:rPr>
                <a:t>, lo </a:t>
              </a:r>
              <a:r>
                <a:rPr lang="en-US" dirty="0" err="1">
                  <a:solidFill>
                    <a:srgbClr val="006600"/>
                  </a:solidFill>
                </a:rPr>
                <a:t>sợ</a:t>
              </a:r>
              <a:endParaRPr lang="en-US" dirty="0">
                <a:solidFill>
                  <a:srgbClr val="006600"/>
                </a:solidFill>
              </a:endParaRPr>
            </a:p>
            <a:p>
              <a:pPr algn="just">
                <a:spcBef>
                  <a:spcPts val="0"/>
                </a:spcBef>
              </a:pPr>
              <a:r>
                <a:rPr lang="en-US" dirty="0">
                  <a:solidFill>
                    <a:srgbClr val="006600"/>
                  </a:solidFill>
                </a:rPr>
                <a:t>- </a:t>
              </a:r>
              <a:r>
                <a:rPr lang="en-US" dirty="0" err="1">
                  <a:solidFill>
                    <a:srgbClr val="006600"/>
                  </a:solidFill>
                </a:rPr>
                <a:t>Mông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tưởng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Sáng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sủa</a:t>
              </a:r>
              <a:r>
                <a:rPr lang="en-US" dirty="0">
                  <a:solidFill>
                    <a:srgbClr val="006600"/>
                  </a:solidFill>
                </a:rPr>
                <a:t>, </a:t>
              </a:r>
              <a:r>
                <a:rPr lang="en-US" dirty="0" err="1">
                  <a:solidFill>
                    <a:srgbClr val="006600"/>
                  </a:solidFill>
                </a:rPr>
                <a:t>ấm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áp</a:t>
              </a:r>
              <a:endParaRPr lang="en-US" dirty="0">
                <a:solidFill>
                  <a:srgbClr val="006600"/>
                </a:solidFill>
              </a:endParaRPr>
            </a:p>
          </p:txBody>
        </p:sp>
      </p:grpSp>
      <p:pic>
        <p:nvPicPr>
          <p:cNvPr id="28" name="Picture 20" descr="Quet diem lan 1">
            <a:extLst>
              <a:ext uri="{FF2B5EF4-FFF2-40B4-BE49-F238E27FC236}">
                <a16:creationId xmlns="" xmlns:a16="http://schemas.microsoft.com/office/drawing/2014/main" id="{F0AD7A38-8B0E-4A34-B15E-67B29341F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409" y="1027907"/>
            <a:ext cx="2442633" cy="2609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2089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Giỏi Văn - Tác phẩm: Cô bé bán diêm">
            <a:extLst>
              <a:ext uri="{FF2B5EF4-FFF2-40B4-BE49-F238E27FC236}">
                <a16:creationId xmlns="" xmlns:a16="http://schemas.microsoft.com/office/drawing/2014/main" id="{05535AF8-0FBC-4EF9-8521-A2F8E6517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6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505200" y="252917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Lần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thứ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hai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C4A97C0-847C-4051-AF34-196E590C73C0}"/>
              </a:ext>
            </a:extLst>
          </p:cNvPr>
          <p:cNvGrpSpPr/>
          <p:nvPr/>
        </p:nvGrpSpPr>
        <p:grpSpPr>
          <a:xfrm>
            <a:off x="236507" y="930189"/>
            <a:ext cx="2999508" cy="1417974"/>
            <a:chOff x="360217" y="1485900"/>
            <a:chExt cx="2791691" cy="1705307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33454897-3CBB-459C-9741-08E84B975418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705307"/>
              <a:chOff x="360218" y="1475804"/>
              <a:chExt cx="7716982" cy="2466245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700"/>
                <a:ext cx="7716982" cy="215134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Thực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tế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436416" y="2155722"/>
              <a:ext cx="2687784" cy="851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None/>
                <a:tabLst/>
                <a:defRPr/>
              </a:pPr>
              <a:r>
                <a:rPr kumimoji="0" lang="en-US" sz="20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Em</a:t>
              </a:r>
              <a:r>
                <a:rPr kumimoji="0" lang="en-US" sz="20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 </a:t>
              </a:r>
              <a:r>
                <a:rPr kumimoji="0" lang="en-US" sz="20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quẹt</a:t>
              </a:r>
              <a:r>
                <a:rPr kumimoji="0" lang="en-US" sz="20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 que </a:t>
              </a:r>
              <a:r>
                <a:rPr kumimoji="0" lang="en-US" sz="20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diêm</a:t>
              </a:r>
              <a:r>
                <a:rPr kumimoji="0" lang="en-US" sz="20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 </a:t>
              </a:r>
              <a:r>
                <a:rPr kumimoji="0" lang="en-US" sz="20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thứ</a:t>
              </a:r>
              <a:r>
                <a:rPr kumimoji="0" lang="en-US" sz="20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 </a:t>
              </a:r>
              <a:r>
                <a:rPr kumimoji="0" lang="en-US" sz="20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+mj-lt"/>
                </a:rPr>
                <a:t>ba</a:t>
              </a:r>
              <a:endParaRPr kumimoji="0" lang="en-US" sz="20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+mj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493EB97-D686-4032-B736-403AB747836B}"/>
              </a:ext>
            </a:extLst>
          </p:cNvPr>
          <p:cNvGrpSpPr/>
          <p:nvPr/>
        </p:nvGrpSpPr>
        <p:grpSpPr>
          <a:xfrm>
            <a:off x="318378" y="3069609"/>
            <a:ext cx="2791691" cy="1651452"/>
            <a:chOff x="360217" y="1485900"/>
            <a:chExt cx="2791691" cy="1651452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51452"/>
              <a:chOff x="360218" y="1475804"/>
              <a:chExt cx="7716982" cy="238835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="" xmlns:a16="http://schemas.microsoft.com/office/drawing/2014/main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7346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="" xmlns:a16="http://schemas.microsoft.com/office/drawing/2014/main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 err="1">
                    <a:solidFill>
                      <a:srgbClr val="C00000"/>
                    </a:solidFill>
                  </a:rPr>
                  <a:t>Ước</a:t>
                </a:r>
                <a:r>
                  <a:rPr 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b="1" dirty="0" err="1">
                    <a:solidFill>
                      <a:srgbClr val="C00000"/>
                    </a:solidFill>
                  </a:rPr>
                  <a:t>mơ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338C77D-A3E5-49A6-A0FB-17DAD777B56F}"/>
                </a:ext>
              </a:extLst>
            </p:cNvPr>
            <p:cNvSpPr txBox="1"/>
            <p:nvPr/>
          </p:nvSpPr>
          <p:spPr>
            <a:xfrm>
              <a:off x="436416" y="2254268"/>
              <a:ext cx="26877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</a:pPr>
              <a:r>
                <a:rPr lang="en-US" b="1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Mong</a:t>
              </a:r>
              <a:r>
                <a:rPr lang="en-US" b="1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b="1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được</a:t>
              </a:r>
              <a:r>
                <a:rPr lang="en-US" b="1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b="1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sưởi</a:t>
              </a:r>
              <a:r>
                <a:rPr lang="en-US" b="1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b="1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ấm</a:t>
              </a:r>
              <a:endParaRPr lang="en-US" b="1" dirty="0">
                <a:solidFill>
                  <a:srgbClr val="006600"/>
                </a:solidFill>
                <a:latin typeface=".VnTime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28180A4C-478A-41B9-9D27-E2D0185CF7BE}"/>
              </a:ext>
            </a:extLst>
          </p:cNvPr>
          <p:cNvGrpSpPr/>
          <p:nvPr/>
        </p:nvGrpSpPr>
        <p:grpSpPr>
          <a:xfrm>
            <a:off x="6183228" y="662371"/>
            <a:ext cx="2503572" cy="2195129"/>
            <a:chOff x="360217" y="1485900"/>
            <a:chExt cx="3188307" cy="2195129"/>
          </a:xfrm>
        </p:grpSpPr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3188307" cy="2195129"/>
              <a:chOff x="360218" y="1475804"/>
              <a:chExt cx="8813335" cy="3174635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="" xmlns:a16="http://schemas.microsoft.com/office/drawing/2014/main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8813335" cy="2859740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="" xmlns:a16="http://schemas.microsoft.com/office/drawing/2014/main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17882" y="1475804"/>
                <a:ext cx="6459318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Mộng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tưởng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8131B59D-0DCA-4A55-851D-CF21117BF13A}"/>
                </a:ext>
              </a:extLst>
            </p:cNvPr>
            <p:cNvSpPr txBox="1"/>
            <p:nvPr/>
          </p:nvSpPr>
          <p:spPr>
            <a:xfrm>
              <a:off x="464514" y="2004629"/>
              <a:ext cx="305087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FontTx/>
                <a:buChar char="-"/>
              </a:pP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Cây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thông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nô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en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trang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trí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lộng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lẫy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....</a:t>
              </a:r>
            </a:p>
            <a:p>
              <a:pPr marL="0" marR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lang="pt-BR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Tất cả các ngọn nến bay lên ... ngôi sao trên trời</a:t>
              </a:r>
              <a:endParaRPr lang="vi-VN" sz="2000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84948F6F-8D13-4463-8DF4-BE44FB2ABB2C}"/>
              </a:ext>
            </a:extLst>
          </p:cNvPr>
          <p:cNvGrpSpPr/>
          <p:nvPr/>
        </p:nvGrpSpPr>
        <p:grpSpPr>
          <a:xfrm>
            <a:off x="6023575" y="3293058"/>
            <a:ext cx="2999508" cy="1766965"/>
            <a:chOff x="360217" y="1485900"/>
            <a:chExt cx="2791691" cy="2125016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B857DFB9-7128-4702-999C-534C47A8B46D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125016"/>
              <a:chOff x="360218" y="1475804"/>
              <a:chExt cx="7716982" cy="3073234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="" xmlns:a16="http://schemas.microsoft.com/office/drawing/2014/main" id="{8EA780AD-0BB0-45D7-84BB-7CA134944EFF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75833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C68534FE-3B02-44CB-A729-EF99098FC16C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Tâm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trạng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385A14E-4745-4590-A63A-80F648969520}"/>
                </a:ext>
              </a:extLst>
            </p:cNvPr>
            <p:cNvSpPr txBox="1"/>
            <p:nvPr/>
          </p:nvSpPr>
          <p:spPr>
            <a:xfrm>
              <a:off x="436416" y="2019300"/>
              <a:ext cx="2687784" cy="159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0"/>
                </a:spcBef>
              </a:pPr>
              <a:r>
                <a:rPr lang="en-US" dirty="0">
                  <a:solidFill>
                    <a:srgbClr val="006600"/>
                  </a:solidFill>
                </a:rPr>
                <a:t>- </a:t>
              </a:r>
              <a:r>
                <a:rPr lang="en-US" dirty="0" err="1">
                  <a:solidFill>
                    <a:srgbClr val="006600"/>
                  </a:solidFill>
                </a:rPr>
                <a:t>Thực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tế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nghèo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khổ</a:t>
              </a:r>
              <a:r>
                <a:rPr lang="en-US" dirty="0">
                  <a:solidFill>
                    <a:srgbClr val="006600"/>
                  </a:solidFill>
                </a:rPr>
                <a:t>, </a:t>
              </a:r>
              <a:r>
                <a:rPr lang="en-US" dirty="0" err="1">
                  <a:solidFill>
                    <a:srgbClr val="006600"/>
                  </a:solidFill>
                </a:rPr>
                <a:t>thiếu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thốn</a:t>
              </a:r>
              <a:endParaRPr lang="en-US" dirty="0">
                <a:solidFill>
                  <a:srgbClr val="006600"/>
                </a:solidFill>
              </a:endParaRPr>
            </a:p>
            <a:p>
              <a:pPr algn="just">
                <a:spcBef>
                  <a:spcPts val="0"/>
                </a:spcBef>
              </a:pPr>
              <a:r>
                <a:rPr lang="en-US" dirty="0">
                  <a:solidFill>
                    <a:srgbClr val="006600"/>
                  </a:solidFill>
                </a:rPr>
                <a:t>- </a:t>
              </a:r>
              <a:r>
                <a:rPr lang="en-US" dirty="0" err="1">
                  <a:solidFill>
                    <a:srgbClr val="006600"/>
                  </a:solidFill>
                </a:rPr>
                <a:t>Mông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tưởng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Giàu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có</a:t>
              </a:r>
              <a:r>
                <a:rPr lang="en-US" dirty="0">
                  <a:solidFill>
                    <a:srgbClr val="006600"/>
                  </a:solidFill>
                </a:rPr>
                <a:t> sung </a:t>
              </a:r>
              <a:r>
                <a:rPr lang="en-US" dirty="0" err="1">
                  <a:solidFill>
                    <a:srgbClr val="006600"/>
                  </a:solidFill>
                </a:rPr>
                <a:t>túc</a:t>
              </a:r>
              <a:endParaRPr lang="en-US" dirty="0">
                <a:solidFill>
                  <a:srgbClr val="006600"/>
                </a:solidFill>
              </a:endParaRPr>
            </a:p>
          </p:txBody>
        </p:sp>
      </p:grpSp>
      <p:pic>
        <p:nvPicPr>
          <p:cNvPr id="29" name="Picture 15" descr="Quet diem lan 2">
            <a:extLst>
              <a:ext uri="{FF2B5EF4-FFF2-40B4-BE49-F238E27FC236}">
                <a16:creationId xmlns="" xmlns:a16="http://schemas.microsoft.com/office/drawing/2014/main" id="{7404B747-3555-4452-8F99-D32B88F78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" r="52432"/>
          <a:stretch/>
        </p:blipFill>
        <p:spPr bwMode="auto">
          <a:xfrm>
            <a:off x="3386371" y="1337222"/>
            <a:ext cx="2589103" cy="2399362"/>
          </a:xfrm>
          <a:prstGeom prst="rect">
            <a:avLst/>
          </a:prstGeom>
          <a:noFill/>
          <a:ln w="9525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Giỏi Văn - Tác phẩm: Cô bé bán diêm">
            <a:extLst>
              <a:ext uri="{FF2B5EF4-FFF2-40B4-BE49-F238E27FC236}">
                <a16:creationId xmlns="" xmlns:a16="http://schemas.microsoft.com/office/drawing/2014/main" id="{05535AF8-0FBC-4EF9-8521-A2F8E6517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6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505200" y="252917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Lần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thứ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ba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C4A97C0-847C-4051-AF34-196E590C73C0}"/>
              </a:ext>
            </a:extLst>
          </p:cNvPr>
          <p:cNvGrpSpPr/>
          <p:nvPr/>
        </p:nvGrpSpPr>
        <p:grpSpPr>
          <a:xfrm>
            <a:off x="236507" y="930189"/>
            <a:ext cx="2999508" cy="2290732"/>
            <a:chOff x="360217" y="1485900"/>
            <a:chExt cx="2791691" cy="2754918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33454897-3CBB-459C-9741-08E84B975418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754918"/>
              <a:chOff x="360218" y="1475804"/>
              <a:chExt cx="7716982" cy="398421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3669316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Thực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tế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436416" y="2155722"/>
              <a:ext cx="2687784" cy="1776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Đánh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liều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quẹt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diêm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vi-VN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  <a:p>
              <a:pPr algn="just">
                <a:buFontTx/>
                <a:buChar char="-"/>
              </a:pP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Bần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thần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người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nghĩ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thế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nào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cha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cũng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bị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mắng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vi-VN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493EB97-D686-4032-B736-403AB747836B}"/>
              </a:ext>
            </a:extLst>
          </p:cNvPr>
          <p:cNvGrpSpPr/>
          <p:nvPr/>
        </p:nvGrpSpPr>
        <p:grpSpPr>
          <a:xfrm>
            <a:off x="533736" y="3678300"/>
            <a:ext cx="2791691" cy="1651452"/>
            <a:chOff x="360217" y="1485900"/>
            <a:chExt cx="2791691" cy="1651452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51452"/>
              <a:chOff x="360218" y="1475804"/>
              <a:chExt cx="7716982" cy="238835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="" xmlns:a16="http://schemas.microsoft.com/office/drawing/2014/main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7346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="" xmlns:a16="http://schemas.microsoft.com/office/drawing/2014/main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 err="1">
                    <a:solidFill>
                      <a:srgbClr val="C00000"/>
                    </a:solidFill>
                  </a:rPr>
                  <a:t>Ước</a:t>
                </a:r>
                <a:r>
                  <a:rPr 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b="1" dirty="0" err="1">
                    <a:solidFill>
                      <a:srgbClr val="C00000"/>
                    </a:solidFill>
                  </a:rPr>
                  <a:t>mơ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338C77D-A3E5-49A6-A0FB-17DAD777B56F}"/>
                </a:ext>
              </a:extLst>
            </p:cNvPr>
            <p:cNvSpPr txBox="1"/>
            <p:nvPr/>
          </p:nvSpPr>
          <p:spPr>
            <a:xfrm>
              <a:off x="436416" y="2254268"/>
              <a:ext cx="26877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</a:pPr>
              <a:r>
                <a:rPr lang="en-US" b="1" dirty="0" err="1">
                  <a:solidFill>
                    <a:srgbClr val="006600"/>
                  </a:solidFill>
                  <a:latin typeface="+mn-lt"/>
                </a:rPr>
                <a:t>Được</a:t>
              </a:r>
              <a:r>
                <a:rPr lang="en-US" b="1" dirty="0">
                  <a:solidFill>
                    <a:srgbClr val="006600"/>
                  </a:solidFill>
                  <a:latin typeface="+mn-lt"/>
                </a:rPr>
                <a:t> </a:t>
              </a:r>
              <a:r>
                <a:rPr lang="en-US" b="1" dirty="0" err="1">
                  <a:solidFill>
                    <a:srgbClr val="006600"/>
                  </a:solidFill>
                  <a:latin typeface="+mn-lt"/>
                </a:rPr>
                <a:t>vui</a:t>
              </a:r>
              <a:r>
                <a:rPr lang="en-US" b="1" dirty="0">
                  <a:solidFill>
                    <a:srgbClr val="006600"/>
                  </a:solidFill>
                  <a:latin typeface="+mn-lt"/>
                </a:rPr>
                <a:t> </a:t>
              </a:r>
              <a:r>
                <a:rPr lang="en-US" b="1" dirty="0" err="1">
                  <a:solidFill>
                    <a:srgbClr val="006600"/>
                  </a:solidFill>
                  <a:latin typeface="+mn-lt"/>
                </a:rPr>
                <a:t>chơi</a:t>
              </a:r>
              <a:r>
                <a:rPr lang="en-US" b="1" dirty="0">
                  <a:solidFill>
                    <a:srgbClr val="006600"/>
                  </a:solidFill>
                  <a:latin typeface="+mn-lt"/>
                </a:rPr>
                <a:t>, </a:t>
              </a:r>
              <a:r>
                <a:rPr lang="en-US" b="1" dirty="0" err="1">
                  <a:solidFill>
                    <a:srgbClr val="006600"/>
                  </a:solidFill>
                  <a:latin typeface="+mn-lt"/>
                </a:rPr>
                <a:t>đón</a:t>
              </a:r>
              <a:r>
                <a:rPr lang="en-US" b="1" dirty="0">
                  <a:solidFill>
                    <a:srgbClr val="006600"/>
                  </a:solidFill>
                  <a:latin typeface="+mn-lt"/>
                </a:rPr>
                <a:t> </a:t>
              </a:r>
              <a:r>
                <a:rPr lang="en-US" b="1" dirty="0" err="1">
                  <a:solidFill>
                    <a:srgbClr val="006600"/>
                  </a:solidFill>
                  <a:latin typeface="+mn-lt"/>
                </a:rPr>
                <a:t>nô-en</a:t>
              </a:r>
              <a:endParaRPr lang="en-US" b="1" dirty="0">
                <a:solidFill>
                  <a:srgbClr val="006600"/>
                </a:solidFill>
                <a:latin typeface=".VnTime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28180A4C-478A-41B9-9D27-E2D0185CF7BE}"/>
              </a:ext>
            </a:extLst>
          </p:cNvPr>
          <p:cNvGrpSpPr/>
          <p:nvPr/>
        </p:nvGrpSpPr>
        <p:grpSpPr>
          <a:xfrm>
            <a:off x="6183228" y="662371"/>
            <a:ext cx="2503572" cy="1661728"/>
            <a:chOff x="360217" y="1485900"/>
            <a:chExt cx="3188307" cy="1661728"/>
          </a:xfrm>
        </p:grpSpPr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3188307" cy="1661728"/>
              <a:chOff x="360218" y="1475804"/>
              <a:chExt cx="8813335" cy="2403221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="" xmlns:a16="http://schemas.microsoft.com/office/drawing/2014/main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8813335" cy="2088326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="" xmlns:a16="http://schemas.microsoft.com/office/drawing/2014/main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17882" y="1475804"/>
                <a:ext cx="6459318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Mộng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tưởng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8131B59D-0DCA-4A55-851D-CF21117BF13A}"/>
                </a:ext>
              </a:extLst>
            </p:cNvPr>
            <p:cNvSpPr txBox="1"/>
            <p:nvPr/>
          </p:nvSpPr>
          <p:spPr>
            <a:xfrm>
              <a:off x="540255" y="2004629"/>
              <a:ext cx="29751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Như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ngồi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trước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1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lò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sưởi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bằng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sắt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...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toả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hơi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nóng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en-US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84948F6F-8D13-4463-8DF4-BE44FB2ABB2C}"/>
              </a:ext>
            </a:extLst>
          </p:cNvPr>
          <p:cNvGrpSpPr/>
          <p:nvPr/>
        </p:nvGrpSpPr>
        <p:grpSpPr>
          <a:xfrm>
            <a:off x="6023575" y="3293058"/>
            <a:ext cx="2999508" cy="1359025"/>
            <a:chOff x="360217" y="1485900"/>
            <a:chExt cx="2791691" cy="1634413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B857DFB9-7128-4702-999C-534C47A8B46D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34413"/>
              <a:chOff x="360218" y="1475804"/>
              <a:chExt cx="7716982" cy="2363715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="" xmlns:a16="http://schemas.microsoft.com/office/drawing/2014/main" id="{8EA780AD-0BB0-45D7-84BB-7CA134944EFF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48820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C68534FE-3B02-44CB-A729-EF99098FC16C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Tâm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trạng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385A14E-4745-4590-A63A-80F648969520}"/>
                </a:ext>
              </a:extLst>
            </p:cNvPr>
            <p:cNvSpPr txBox="1"/>
            <p:nvPr/>
          </p:nvSpPr>
          <p:spPr>
            <a:xfrm>
              <a:off x="436416" y="2019300"/>
              <a:ext cx="2687784" cy="851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0"/>
                </a:spcBef>
              </a:pPr>
              <a:r>
                <a:rPr lang="en-US" dirty="0" err="1">
                  <a:solidFill>
                    <a:srgbClr val="006600"/>
                  </a:solidFill>
                </a:rPr>
                <a:t>Mông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tưởng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Vui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tươi</a:t>
              </a:r>
              <a:r>
                <a:rPr lang="en-US" dirty="0">
                  <a:solidFill>
                    <a:srgbClr val="006600"/>
                  </a:solidFill>
                </a:rPr>
                <a:t>, </a:t>
              </a:r>
              <a:r>
                <a:rPr lang="en-US" dirty="0" err="1">
                  <a:solidFill>
                    <a:srgbClr val="006600"/>
                  </a:solidFill>
                </a:rPr>
                <a:t>đẹp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đẽ</a:t>
              </a:r>
              <a:endParaRPr lang="en-US" dirty="0">
                <a:solidFill>
                  <a:srgbClr val="006600"/>
                </a:solidFill>
              </a:endParaRPr>
            </a:p>
          </p:txBody>
        </p:sp>
      </p:grpSp>
      <p:pic>
        <p:nvPicPr>
          <p:cNvPr id="29" name="Picture 12" descr="Quet diem lan 3">
            <a:extLst>
              <a:ext uri="{FF2B5EF4-FFF2-40B4-BE49-F238E27FC236}">
                <a16:creationId xmlns="" xmlns:a16="http://schemas.microsoft.com/office/drawing/2014/main" id="{30609AEA-7A8F-4120-BECC-984F07913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181" y="1352992"/>
            <a:ext cx="2331099" cy="2655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57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Giỏi Văn - Tác phẩm: Cô bé bán diêm">
            <a:extLst>
              <a:ext uri="{FF2B5EF4-FFF2-40B4-BE49-F238E27FC236}">
                <a16:creationId xmlns="" xmlns:a16="http://schemas.microsoft.com/office/drawing/2014/main" id="{05535AF8-0FBC-4EF9-8521-A2F8E6517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6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505200" y="252917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Lần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thứ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tư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C4A97C0-847C-4051-AF34-196E590C73C0}"/>
              </a:ext>
            </a:extLst>
          </p:cNvPr>
          <p:cNvGrpSpPr/>
          <p:nvPr/>
        </p:nvGrpSpPr>
        <p:grpSpPr>
          <a:xfrm>
            <a:off x="236507" y="930189"/>
            <a:ext cx="2999508" cy="1927311"/>
            <a:chOff x="360217" y="1485900"/>
            <a:chExt cx="2791691" cy="2317855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33454897-3CBB-459C-9741-08E84B975418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317855"/>
              <a:chOff x="360218" y="1475804"/>
              <a:chExt cx="7716982" cy="3352123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700"/>
                <a:ext cx="7716982" cy="3037227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Thực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tế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436416" y="2155722"/>
              <a:ext cx="2687784" cy="1406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Em quẹt que diêm nữa vào tường.</a:t>
              </a:r>
              <a:endParaRPr lang="vi-VN" sz="2000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  <a:p>
              <a:pPr algn="just"/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Ảo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ảnh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biến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mất</a:t>
              </a:r>
              <a:endParaRPr lang="vi-VN" sz="2000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493EB97-D686-4032-B736-403AB747836B}"/>
              </a:ext>
            </a:extLst>
          </p:cNvPr>
          <p:cNvGrpSpPr/>
          <p:nvPr/>
        </p:nvGrpSpPr>
        <p:grpSpPr>
          <a:xfrm>
            <a:off x="533736" y="3678300"/>
            <a:ext cx="2791691" cy="1651452"/>
            <a:chOff x="360217" y="1485900"/>
            <a:chExt cx="2791691" cy="1651452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51452"/>
              <a:chOff x="360218" y="1475804"/>
              <a:chExt cx="7716982" cy="238835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="" xmlns:a16="http://schemas.microsoft.com/office/drawing/2014/main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7346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="" xmlns:a16="http://schemas.microsoft.com/office/drawing/2014/main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 err="1">
                    <a:solidFill>
                      <a:srgbClr val="C00000"/>
                    </a:solidFill>
                  </a:rPr>
                  <a:t>Ước</a:t>
                </a:r>
                <a:r>
                  <a:rPr 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b="1" dirty="0" err="1">
                    <a:solidFill>
                      <a:srgbClr val="C00000"/>
                    </a:solidFill>
                  </a:rPr>
                  <a:t>mơ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338C77D-A3E5-49A6-A0FB-17DAD777B56F}"/>
                </a:ext>
              </a:extLst>
            </p:cNvPr>
            <p:cNvSpPr txBox="1"/>
            <p:nvPr/>
          </p:nvSpPr>
          <p:spPr>
            <a:xfrm>
              <a:off x="436416" y="2254268"/>
              <a:ext cx="26877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eaLnBrk="1" hangingPunct="1">
                <a:spcBef>
                  <a:spcPct val="20000"/>
                </a:spcBef>
                <a:buClr>
                  <a:schemeClr val="hlink"/>
                </a:buClr>
              </a:pP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Mong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được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ở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mãi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bên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bà</a:t>
              </a:r>
              <a:endParaRPr lang="en-US" dirty="0">
                <a:solidFill>
                  <a:srgbClr val="006600"/>
                </a:solidFill>
                <a:latin typeface=".VnTime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28180A4C-478A-41B9-9D27-E2D0185CF7BE}"/>
              </a:ext>
            </a:extLst>
          </p:cNvPr>
          <p:cNvGrpSpPr/>
          <p:nvPr/>
        </p:nvGrpSpPr>
        <p:grpSpPr>
          <a:xfrm>
            <a:off x="6183228" y="662371"/>
            <a:ext cx="2503572" cy="1433130"/>
            <a:chOff x="360217" y="1485900"/>
            <a:chExt cx="3188307" cy="1433130"/>
          </a:xfrm>
        </p:grpSpPr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3188307" cy="1433130"/>
              <a:chOff x="360218" y="1475804"/>
              <a:chExt cx="8813335" cy="2072619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="" xmlns:a16="http://schemas.microsoft.com/office/drawing/2014/main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8813335" cy="1757722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="" xmlns:a16="http://schemas.microsoft.com/office/drawing/2014/main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17882" y="1475804"/>
                <a:ext cx="6459318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Mộng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tưởng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8131B59D-0DCA-4A55-851D-CF21117BF13A}"/>
                </a:ext>
              </a:extLst>
            </p:cNvPr>
            <p:cNvSpPr txBox="1"/>
            <p:nvPr/>
          </p:nvSpPr>
          <p:spPr>
            <a:xfrm>
              <a:off x="540255" y="2004629"/>
              <a:ext cx="297513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Bà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đang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mỉm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cười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với</a:t>
              </a:r>
              <a:r>
                <a:rPr lang="en-US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em</a:t>
              </a:r>
              <a:endParaRPr lang="en-US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84948F6F-8D13-4463-8DF4-BE44FB2ABB2C}"/>
              </a:ext>
            </a:extLst>
          </p:cNvPr>
          <p:cNvGrpSpPr/>
          <p:nvPr/>
        </p:nvGrpSpPr>
        <p:grpSpPr>
          <a:xfrm>
            <a:off x="6023575" y="3293058"/>
            <a:ext cx="2999508" cy="1766965"/>
            <a:chOff x="360217" y="1485900"/>
            <a:chExt cx="2791691" cy="2125016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B857DFB9-7128-4702-999C-534C47A8B46D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116124"/>
              <a:chOff x="360218" y="1475804"/>
              <a:chExt cx="7716982" cy="3060374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="" xmlns:a16="http://schemas.microsoft.com/office/drawing/2014/main" id="{8EA780AD-0BB0-45D7-84BB-7CA134944EFF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74547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C68534FE-3B02-44CB-A729-EF99098FC16C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Tâm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trạng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385A14E-4745-4590-A63A-80F648969520}"/>
                </a:ext>
              </a:extLst>
            </p:cNvPr>
            <p:cNvSpPr txBox="1"/>
            <p:nvPr/>
          </p:nvSpPr>
          <p:spPr>
            <a:xfrm>
              <a:off x="436416" y="2019300"/>
              <a:ext cx="2687784" cy="159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0"/>
                </a:spcBef>
              </a:pPr>
              <a:r>
                <a:rPr lang="en-US" dirty="0">
                  <a:solidFill>
                    <a:srgbClr val="006600"/>
                  </a:solidFill>
                </a:rPr>
                <a:t>- </a:t>
              </a:r>
              <a:r>
                <a:rPr lang="en-US" dirty="0" err="1">
                  <a:solidFill>
                    <a:srgbClr val="006600"/>
                  </a:solidFill>
                </a:rPr>
                <a:t>Thực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tế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Đau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khổ</a:t>
              </a:r>
              <a:r>
                <a:rPr lang="en-US" dirty="0">
                  <a:solidFill>
                    <a:srgbClr val="006600"/>
                  </a:solidFill>
                </a:rPr>
                <a:t>, </a:t>
              </a:r>
              <a:r>
                <a:rPr lang="en-US" dirty="0" err="1">
                  <a:solidFill>
                    <a:srgbClr val="006600"/>
                  </a:solidFill>
                </a:rPr>
                <a:t>tuyệt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vọng</a:t>
              </a:r>
              <a:endParaRPr lang="en-US" dirty="0">
                <a:solidFill>
                  <a:srgbClr val="006600"/>
                </a:solidFill>
              </a:endParaRPr>
            </a:p>
            <a:p>
              <a:pPr algn="just">
                <a:spcBef>
                  <a:spcPts val="0"/>
                </a:spcBef>
              </a:pPr>
              <a:r>
                <a:rPr lang="en-US" dirty="0">
                  <a:solidFill>
                    <a:srgbClr val="006600"/>
                  </a:solidFill>
                </a:rPr>
                <a:t>- </a:t>
              </a:r>
              <a:r>
                <a:rPr lang="en-US" dirty="0" err="1">
                  <a:solidFill>
                    <a:srgbClr val="006600"/>
                  </a:solidFill>
                </a:rPr>
                <a:t>Mông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tưởng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Vui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sướng</a:t>
              </a:r>
              <a:endParaRPr lang="en-US" dirty="0">
                <a:solidFill>
                  <a:srgbClr val="006600"/>
                </a:solidFill>
              </a:endParaRPr>
            </a:p>
          </p:txBody>
        </p:sp>
      </p:grpSp>
      <p:pic>
        <p:nvPicPr>
          <p:cNvPr id="29" name="Picture 13" descr="Quet diem lan 4">
            <a:extLst>
              <a:ext uri="{FF2B5EF4-FFF2-40B4-BE49-F238E27FC236}">
                <a16:creationId xmlns="" xmlns:a16="http://schemas.microsoft.com/office/drawing/2014/main" id="{4CC12482-15E2-4419-9DB0-B3D7D4814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331" y="1086949"/>
            <a:ext cx="2358425" cy="321865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22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Giỏi Văn - Tác phẩm: Cô bé bán diêm">
            <a:extLst>
              <a:ext uri="{FF2B5EF4-FFF2-40B4-BE49-F238E27FC236}">
                <a16:creationId xmlns="" xmlns:a16="http://schemas.microsoft.com/office/drawing/2014/main" id="{05535AF8-0FBC-4EF9-8521-A2F8E6517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6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505200" y="252917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Lần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thứ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năm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C4A97C0-847C-4051-AF34-196E590C73C0}"/>
              </a:ext>
            </a:extLst>
          </p:cNvPr>
          <p:cNvGrpSpPr/>
          <p:nvPr/>
        </p:nvGrpSpPr>
        <p:grpSpPr>
          <a:xfrm>
            <a:off x="236507" y="930189"/>
            <a:ext cx="2999508" cy="1927311"/>
            <a:chOff x="360217" y="1485900"/>
            <a:chExt cx="2791691" cy="2317855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33454897-3CBB-459C-9741-08E84B975418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317855"/>
              <a:chOff x="360218" y="1475804"/>
              <a:chExt cx="7716982" cy="3352123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700"/>
                <a:ext cx="7716982" cy="3037227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Thực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tế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436416" y="2155722"/>
              <a:ext cx="2687784" cy="1406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Quẹt tất cả những que diêm còn lại </a:t>
              </a:r>
              <a:endParaRPr lang="vi-VN" sz="2000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  <a:p>
              <a:pPr algn="just"/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Muốn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giữ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bà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ở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lại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vi-VN" sz="2000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493EB97-D686-4032-B736-403AB747836B}"/>
              </a:ext>
            </a:extLst>
          </p:cNvPr>
          <p:cNvGrpSpPr/>
          <p:nvPr/>
        </p:nvGrpSpPr>
        <p:grpSpPr>
          <a:xfrm>
            <a:off x="533736" y="3678300"/>
            <a:ext cx="2791691" cy="1651452"/>
            <a:chOff x="360217" y="1485900"/>
            <a:chExt cx="2791691" cy="1651452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51452"/>
              <a:chOff x="360218" y="1475804"/>
              <a:chExt cx="7716982" cy="238835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="" xmlns:a16="http://schemas.microsoft.com/office/drawing/2014/main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7346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="" xmlns:a16="http://schemas.microsoft.com/office/drawing/2014/main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b="1" dirty="0" err="1">
                    <a:solidFill>
                      <a:srgbClr val="C00000"/>
                    </a:solidFill>
                  </a:rPr>
                  <a:t>Ước</a:t>
                </a:r>
                <a:r>
                  <a:rPr lang="en-US" b="1" dirty="0">
                    <a:solidFill>
                      <a:srgbClr val="C00000"/>
                    </a:solidFill>
                  </a:rPr>
                  <a:t> </a:t>
                </a:r>
                <a:r>
                  <a:rPr lang="en-US" b="1" dirty="0" err="1">
                    <a:solidFill>
                      <a:srgbClr val="C00000"/>
                    </a:solidFill>
                  </a:rPr>
                  <a:t>mơ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338C77D-A3E5-49A6-A0FB-17DAD777B56F}"/>
                </a:ext>
              </a:extLst>
            </p:cNvPr>
            <p:cNvSpPr txBox="1"/>
            <p:nvPr/>
          </p:nvSpPr>
          <p:spPr>
            <a:xfrm>
              <a:off x="436288" y="2051464"/>
              <a:ext cx="26877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Mong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được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thoát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khỏi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đói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khát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,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khổ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đau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và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bất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hạnh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en-US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28180A4C-478A-41B9-9D27-E2D0185CF7BE}"/>
              </a:ext>
            </a:extLst>
          </p:cNvPr>
          <p:cNvGrpSpPr/>
          <p:nvPr/>
        </p:nvGrpSpPr>
        <p:grpSpPr>
          <a:xfrm>
            <a:off x="6183228" y="662371"/>
            <a:ext cx="2503572" cy="2195129"/>
            <a:chOff x="360217" y="1485900"/>
            <a:chExt cx="3188307" cy="2195129"/>
          </a:xfrm>
        </p:grpSpPr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3188307" cy="2195129"/>
              <a:chOff x="360218" y="1475804"/>
              <a:chExt cx="8813335" cy="3174635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="" xmlns:a16="http://schemas.microsoft.com/office/drawing/2014/main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8813335" cy="2859740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="" xmlns:a16="http://schemas.microsoft.com/office/drawing/2014/main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17882" y="1475804"/>
                <a:ext cx="6459318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Mộng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tưởng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8131B59D-0DCA-4A55-851D-CF21117BF13A}"/>
                </a:ext>
              </a:extLst>
            </p:cNvPr>
            <p:cNvSpPr txBox="1"/>
            <p:nvPr/>
          </p:nvSpPr>
          <p:spPr>
            <a:xfrm>
              <a:off x="540255" y="2004629"/>
              <a:ext cx="297513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0"/>
                </a:spcBef>
              </a:pP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Bà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cao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lớn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,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đẹp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đẽ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vi-VN" sz="2000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  <a:p>
              <a:pPr algn="just">
                <a:spcBef>
                  <a:spcPts val="0"/>
                </a:spcBef>
              </a:pP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- Hai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bà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cháu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cùng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bay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vụt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lên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cao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,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cao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en-US" sz="2000" kern="1200" dirty="0" err="1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mãi</a:t>
              </a:r>
              <a:r>
                <a:rPr lang="en-US" sz="2000" kern="1200" dirty="0">
                  <a:solidFill>
                    <a:srgbClr val="006600"/>
                  </a:solidFill>
                  <a:latin typeface="+mn-lt"/>
                  <a:ea typeface="+mn-ea"/>
                  <a:cs typeface="+mn-cs"/>
                </a:rPr>
                <a:t> ...</a:t>
              </a:r>
              <a:endParaRPr lang="vi-VN" sz="2000" kern="1200" dirty="0">
                <a:solidFill>
                  <a:srgbClr val="006600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84948F6F-8D13-4463-8DF4-BE44FB2ABB2C}"/>
              </a:ext>
            </a:extLst>
          </p:cNvPr>
          <p:cNvGrpSpPr/>
          <p:nvPr/>
        </p:nvGrpSpPr>
        <p:grpSpPr>
          <a:xfrm>
            <a:off x="6023575" y="3293058"/>
            <a:ext cx="2999508" cy="1766965"/>
            <a:chOff x="360217" y="1485900"/>
            <a:chExt cx="2791691" cy="2125016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B857DFB9-7128-4702-999C-534C47A8B46D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116124"/>
              <a:chOff x="360218" y="1475804"/>
              <a:chExt cx="7716982" cy="3060374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="" xmlns:a16="http://schemas.microsoft.com/office/drawing/2014/main" id="{8EA780AD-0BB0-45D7-84BB-7CA134944EFF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74547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C68534FE-3B02-44CB-A729-EF99098FC16C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Tâm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trạng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385A14E-4745-4590-A63A-80F648969520}"/>
                </a:ext>
              </a:extLst>
            </p:cNvPr>
            <p:cNvSpPr txBox="1"/>
            <p:nvPr/>
          </p:nvSpPr>
          <p:spPr>
            <a:xfrm>
              <a:off x="436416" y="2019300"/>
              <a:ext cx="2687784" cy="159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0"/>
                </a:spcBef>
              </a:pPr>
              <a:r>
                <a:rPr lang="en-US" dirty="0">
                  <a:solidFill>
                    <a:srgbClr val="006600"/>
                  </a:solidFill>
                </a:rPr>
                <a:t>- </a:t>
              </a:r>
              <a:r>
                <a:rPr lang="en-US" dirty="0" err="1">
                  <a:solidFill>
                    <a:srgbClr val="006600"/>
                  </a:solidFill>
                </a:rPr>
                <a:t>Thực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tế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Phũ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phàng</a:t>
              </a:r>
              <a:r>
                <a:rPr lang="en-US" dirty="0">
                  <a:solidFill>
                    <a:srgbClr val="006600"/>
                  </a:solidFill>
                </a:rPr>
                <a:t>, </a:t>
              </a:r>
              <a:r>
                <a:rPr lang="en-US" dirty="0" err="1">
                  <a:solidFill>
                    <a:srgbClr val="006600"/>
                  </a:solidFill>
                </a:rPr>
                <a:t>tàn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nhẫn</a:t>
              </a:r>
              <a:endParaRPr lang="en-US" dirty="0">
                <a:solidFill>
                  <a:srgbClr val="006600"/>
                </a:solidFill>
              </a:endParaRPr>
            </a:p>
            <a:p>
              <a:pPr algn="just">
                <a:spcBef>
                  <a:spcPts val="0"/>
                </a:spcBef>
              </a:pPr>
              <a:r>
                <a:rPr lang="en-US" dirty="0">
                  <a:solidFill>
                    <a:srgbClr val="006600"/>
                  </a:solidFill>
                </a:rPr>
                <a:t>- </a:t>
              </a:r>
              <a:r>
                <a:rPr lang="en-US" dirty="0" err="1">
                  <a:solidFill>
                    <a:srgbClr val="006600"/>
                  </a:solidFill>
                </a:rPr>
                <a:t>Mông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tưởng</a:t>
              </a:r>
              <a:r>
                <a:rPr lang="en-US" dirty="0">
                  <a:solidFill>
                    <a:srgbClr val="006600"/>
                  </a:solidFill>
                </a:rPr>
                <a:t>: </a:t>
              </a:r>
              <a:r>
                <a:rPr lang="en-US" dirty="0" err="1">
                  <a:solidFill>
                    <a:srgbClr val="006600"/>
                  </a:solidFill>
                </a:rPr>
                <a:t>Hạnh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phúc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dạt</a:t>
              </a:r>
              <a:r>
                <a:rPr lang="en-US" dirty="0">
                  <a:solidFill>
                    <a:srgbClr val="006600"/>
                  </a:solidFill>
                </a:rPr>
                <a:t> </a:t>
              </a:r>
              <a:r>
                <a:rPr lang="en-US" dirty="0" err="1">
                  <a:solidFill>
                    <a:srgbClr val="006600"/>
                  </a:solidFill>
                </a:rPr>
                <a:t>dào</a:t>
              </a:r>
              <a:endParaRPr lang="en-US" dirty="0">
                <a:solidFill>
                  <a:srgbClr val="006600"/>
                </a:solidFill>
              </a:endParaRPr>
            </a:p>
          </p:txBody>
        </p:sp>
      </p:grpSp>
      <p:pic>
        <p:nvPicPr>
          <p:cNvPr id="28" name="Picture 5" descr="Quet diem lan 5">
            <a:extLst>
              <a:ext uri="{FF2B5EF4-FFF2-40B4-BE49-F238E27FC236}">
                <a16:creationId xmlns="" xmlns:a16="http://schemas.microsoft.com/office/drawing/2014/main" id="{A638FC1B-FA22-41CD-AB8A-C067B7CE2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730" y="1026321"/>
            <a:ext cx="2456834" cy="312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79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Khởi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động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3" name="Bai hat vao bai co be ban diem">
            <a:hlinkClick r:id="" action="ppaction://media"/>
            <a:extLst>
              <a:ext uri="{FF2B5EF4-FFF2-40B4-BE49-F238E27FC236}">
                <a16:creationId xmlns="" xmlns:a16="http://schemas.microsoft.com/office/drawing/2014/main" id="{21FED357-6EBB-4D0D-B26F-B6709F9D977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672181"/>
            <a:ext cx="9144000" cy="50149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3594142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4">
            <a:extLst>
              <a:ext uri="{FF2B5EF4-FFF2-40B4-BE49-F238E27FC236}">
                <a16:creationId xmlns="" xmlns:a16="http://schemas.microsoft.com/office/drawing/2014/main" id="{B9AF1C59-E609-41D9-85C2-AE56551BE8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6932257"/>
              </p:ext>
            </p:extLst>
          </p:nvPr>
        </p:nvGraphicFramePr>
        <p:xfrm>
          <a:off x="0" y="0"/>
          <a:ext cx="9144000" cy="5757005"/>
        </p:xfrm>
        <a:graphic>
          <a:graphicData uri="http://schemas.openxmlformats.org/drawingml/2006/table">
            <a:tbl>
              <a:tblPr/>
              <a:tblGrid>
                <a:gridCol w="8572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29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099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841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Quẹt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diêm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Thực tế</a:t>
                      </a:r>
                    </a:p>
                  </a:txBody>
                  <a:tcPr marL="76200" marR="76200" marT="38097" marB="380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Mộng tưởng</a:t>
                      </a:r>
                    </a:p>
                  </a:txBody>
                  <a:tcPr marL="76200" marR="76200" marT="38097" marB="380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Ước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mơ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819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Lần</a:t>
                      </a:r>
                      <a:r>
                        <a:rPr kumimoji="0" lang="es-MX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1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Đánh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liều </a:t>
                      </a:r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quẹt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diêm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Bần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thần người nghĩ thế nào cha cũng bị mắng </a:t>
                      </a:r>
                      <a:endParaRPr kumimoji="0" lang="es-MX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Như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ngồi trước 1 lò sưởi bằng sắt ... toả hơi nóng 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1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</a:pP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Mong được sưởi ấm</a:t>
                      </a:r>
                      <a:endParaRPr lang="en-US" sz="1700" b="1" dirty="0">
                        <a:solidFill>
                          <a:srgbClr val="0066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9213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Lần</a:t>
                      </a:r>
                      <a:r>
                        <a:rPr kumimoji="0" lang="es-MX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2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Bức tường lạnh lẽo và </a:t>
                      </a:r>
                      <a:b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</a:b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phố xá vắng teo lạnh buốt</a:t>
                      </a: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Bàn ăn có ngỗng quay, ngỗng nhảy ra khỏi đĩa tiến về phía em. </a:t>
                      </a: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1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</a:pPr>
                      <a:r>
                        <a:rPr lang="en-US" sz="1700" b="1" dirty="0">
                          <a:solidFill>
                            <a:srgbClr val="0066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Mong được ăn ngon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.</a:t>
                      </a:r>
                      <a:endParaRPr lang="en-US" sz="1700" b="1" dirty="0">
                        <a:solidFill>
                          <a:srgbClr val="006600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10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Lần</a:t>
                      </a:r>
                      <a:r>
                        <a:rPr kumimoji="0" lang="es-MX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3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pt-BR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Em quẹt que diêm thứ 3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Cây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thông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nô-en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trang trí lộng lẫy ....</a:t>
                      </a:r>
                      <a:r>
                        <a:rPr lang="pt-BR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Tất cả các ngọn nến bay lên ... ngôi sao trên trời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Ước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mơ được vui chơi, đón nô-en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819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Lần 4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Em quẹt que diêm nữa vào tường. </a:t>
                      </a:r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Ảo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ảnh biến mất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Bà đang mỉm cười với em 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eaLnBrk="1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</a:pPr>
                      <a:r>
                        <a:rPr lang="pt-BR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Mong được ở mãi bên bà </a:t>
                      </a:r>
                      <a:endParaRPr lang="en-US" sz="1700" b="1" i="1" dirty="0">
                        <a:solidFill>
                          <a:srgbClr val="0066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43263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MX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Lần 5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Quẹt tất cả những que diêm còn lại 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Muốn giữ bà ở lại 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en-US" sz="1700" b="1" kern="1200" dirty="0" err="1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Bà</a:t>
                      </a:r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 cao lớn, đẹp đẽ 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- Hai bà cháu cùng bay vụt lên cao, cao mãi ...</a:t>
                      </a:r>
                      <a:endParaRPr lang="vi-VN" sz="1700" b="1" kern="1200" dirty="0">
                        <a:solidFill>
                          <a:srgbClr val="006600"/>
                        </a:solidFill>
                        <a:latin typeface="+mj-lt"/>
                        <a:ea typeface="+mn-ea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700" b="1" kern="1200" dirty="0">
                          <a:solidFill>
                            <a:srgbClr val="006600"/>
                          </a:solidFill>
                          <a:latin typeface="+mj-lt"/>
                          <a:ea typeface="+mn-ea"/>
                          <a:cs typeface="Times New Roman" pitchFamily="18" charset="0"/>
                        </a:rPr>
                        <a:t>Mong được thoát khỏi đói khát, khổ đau và bất hạnh </a:t>
                      </a:r>
                      <a:endParaRPr lang="en-US" sz="1700" b="1" dirty="0">
                        <a:solidFill>
                          <a:srgbClr val="006600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76200" marR="76200" marT="38097" marB="380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47" name="Rectangle 62">
            <a:extLst>
              <a:ext uri="{FF2B5EF4-FFF2-40B4-BE49-F238E27FC236}">
                <a16:creationId xmlns="" xmlns:a16="http://schemas.microsoft.com/office/drawing/2014/main" id="{9929E4A1-BFD9-4118-B468-C106676C1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1532" y="1071563"/>
            <a:ext cx="1968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Sáng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sủa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ấm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áp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48" name="Rectangle 63">
            <a:extLst>
              <a:ext uri="{FF2B5EF4-FFF2-40B4-BE49-F238E27FC236}">
                <a16:creationId xmlns="" xmlns:a16="http://schemas.microsoft.com/office/drawing/2014/main" id="{85E07BBF-D89F-4262-9CCA-52EC581F3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143000"/>
            <a:ext cx="1968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Tiếc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lo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sợ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49" name="Rectangle 62">
            <a:extLst>
              <a:ext uri="{FF2B5EF4-FFF2-40B4-BE49-F238E27FC236}">
                <a16:creationId xmlns="" xmlns:a16="http://schemas.microsoft.com/office/drawing/2014/main" id="{F83A3BE7-D582-44FB-A297-CB32FB2B3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100" y="1943100"/>
            <a:ext cx="1968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Giàu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sung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túc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50" name="Rectangle 63">
            <a:extLst>
              <a:ext uri="{FF2B5EF4-FFF2-40B4-BE49-F238E27FC236}">
                <a16:creationId xmlns="" xmlns:a16="http://schemas.microsoft.com/office/drawing/2014/main" id="{17AA39DC-2415-42E7-BBCC-B7DA06FB2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4969" y="1964532"/>
            <a:ext cx="1968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Nghèo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khổ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thiếu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thốn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51" name="Rectangle 62">
            <a:extLst>
              <a:ext uri="{FF2B5EF4-FFF2-40B4-BE49-F238E27FC236}">
                <a16:creationId xmlns="" xmlns:a16="http://schemas.microsoft.com/office/drawing/2014/main" id="{42C6AFCA-B134-4821-9126-A572C29D2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0" y="3086100"/>
            <a:ext cx="1968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Vui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tươi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đẹp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đẽ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52" name="Rectangle 62">
            <a:extLst>
              <a:ext uri="{FF2B5EF4-FFF2-40B4-BE49-F238E27FC236}">
                <a16:creationId xmlns="" xmlns:a16="http://schemas.microsoft.com/office/drawing/2014/main" id="{13E52DD6-0A46-44D4-A08D-E070C102C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0" y="3924300"/>
            <a:ext cx="1968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Vui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sướng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53" name="Rectangle 63">
            <a:extLst>
              <a:ext uri="{FF2B5EF4-FFF2-40B4-BE49-F238E27FC236}">
                <a16:creationId xmlns="" xmlns:a16="http://schemas.microsoft.com/office/drawing/2014/main" id="{B434CB9B-42AA-4F84-A62C-A07D37D23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1" y="3987800"/>
            <a:ext cx="2416969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Đau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khổ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tuyệt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vọng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54" name="Rectangle 62">
            <a:extLst>
              <a:ext uri="{FF2B5EF4-FFF2-40B4-BE49-F238E27FC236}">
                <a16:creationId xmlns="" xmlns:a16="http://schemas.microsoft.com/office/drawing/2014/main" id="{ED161A37-2B90-4396-B085-8F68B58F1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2469" y="5119688"/>
            <a:ext cx="1968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Hạnh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phúc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dạt</a:t>
            </a:r>
            <a:r>
              <a:rPr lang="en-US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dào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55" name="Rectangle 63">
            <a:extLst>
              <a:ext uri="{FF2B5EF4-FFF2-40B4-BE49-F238E27FC236}">
                <a16:creationId xmlns="" xmlns:a16="http://schemas.microsoft.com/office/drawing/2014/main" id="{31ED733F-AA10-427E-B21F-385B0248E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438" y="5179219"/>
            <a:ext cx="1968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8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Phũ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phàng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tàn</a:t>
            </a:r>
            <a:r>
              <a:rPr lang="fr-FR" altLang="en-US" sz="1667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fr-FR" altLang="en-US" sz="1667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nhẫn</a:t>
            </a:r>
            <a:endParaRPr lang="vi-VN" altLang="en-US" sz="1667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47" grpId="0"/>
      <p:bldP spid="17448" grpId="0"/>
      <p:bldP spid="17449" grpId="0"/>
      <p:bldP spid="17449" grpId="1"/>
      <p:bldP spid="17450" grpId="0"/>
      <p:bldP spid="17450" grpId="1"/>
      <p:bldP spid="17452" grpId="0"/>
      <p:bldP spid="17453" grpId="0"/>
      <p:bldP spid="17454" grpId="0"/>
      <p:bldP spid="1745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Right 7">
            <a:extLst>
              <a:ext uri="{FF2B5EF4-FFF2-40B4-BE49-F238E27FC236}">
                <a16:creationId xmlns="" xmlns:a16="http://schemas.microsoft.com/office/drawing/2014/main" id="{6CEC8F1C-8061-4CA7-A3E1-ED4E26EE5F17}"/>
              </a:ext>
            </a:extLst>
          </p:cNvPr>
          <p:cNvSpPr/>
          <p:nvPr/>
        </p:nvSpPr>
        <p:spPr bwMode="auto">
          <a:xfrm>
            <a:off x="76200" y="171431"/>
            <a:ext cx="8991599" cy="374571"/>
          </a:xfrm>
          <a:prstGeom prst="rightArrow">
            <a:avLst/>
          </a:prstGeom>
          <a:solidFill>
            <a:srgbClr val="669900"/>
          </a:solidFill>
          <a:ln w="9525" cap="flat" cmpd="sng" algn="ctr">
            <a:solidFill>
              <a:srgbClr val="66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="" xmlns:a16="http://schemas.microsoft.com/office/drawing/2014/main" id="{238CCC76-7323-4B40-8987-61EB0CFE0985}"/>
              </a:ext>
            </a:extLst>
          </p:cNvPr>
          <p:cNvSpPr/>
          <p:nvPr/>
        </p:nvSpPr>
        <p:spPr bwMode="auto">
          <a:xfrm>
            <a:off x="304534" y="2706668"/>
            <a:ext cx="3432233" cy="1736646"/>
          </a:xfrm>
          <a:prstGeom prst="roundRect">
            <a:avLst/>
          </a:prstGeom>
          <a:solidFill>
            <a:srgbClr val="006600"/>
          </a:solidFill>
          <a:ln w="9525" cap="flat" cmpd="sng" algn="ctr">
            <a:solidFill>
              <a:srgbClr val="6699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Mộng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tưởng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sắp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xếp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theo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trình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tự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lí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+mj-lt"/>
                <a:sym typeface="Wingdings" panose="05000000000000000000" pitchFamily="2" charset="2"/>
              </a:rPr>
              <a:t></a:t>
            </a:r>
            <a:r>
              <a:rPr lang="en-US" sz="24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tinh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thần</a:t>
            </a:r>
            <a:r>
              <a:rPr lang="en-US" altLang="en-US" sz="2400" b="1" dirty="0">
                <a:solidFill>
                  <a:srgbClr val="FFFF0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D6C0048-D0E8-4281-8D91-E7F4403AA44A}"/>
              </a:ext>
            </a:extLst>
          </p:cNvPr>
          <p:cNvGrpSpPr/>
          <p:nvPr/>
        </p:nvGrpSpPr>
        <p:grpSpPr>
          <a:xfrm>
            <a:off x="7094363" y="155690"/>
            <a:ext cx="1461964" cy="2383753"/>
            <a:chOff x="7094363" y="378661"/>
            <a:chExt cx="1461964" cy="2383753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91D4DF87-E1C6-4D2E-9818-CD8212B698A8}"/>
                </a:ext>
              </a:extLst>
            </p:cNvPr>
            <p:cNvSpPr/>
            <p:nvPr/>
          </p:nvSpPr>
          <p:spPr bwMode="auto">
            <a:xfrm>
              <a:off x="7239000" y="378661"/>
              <a:ext cx="1172690" cy="510778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Lần</a:t>
              </a: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 5</a:t>
              </a:r>
            </a:p>
          </p:txBody>
        </p:sp>
        <p:pic>
          <p:nvPicPr>
            <p:cNvPr id="31" name="Picture 5" descr="Quet diem lan 5">
              <a:extLst>
                <a:ext uri="{FF2B5EF4-FFF2-40B4-BE49-F238E27FC236}">
                  <a16:creationId xmlns="" xmlns:a16="http://schemas.microsoft.com/office/drawing/2014/main" id="{C8BFF67E-E3F3-454C-AA98-990529DA96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363" y="905180"/>
              <a:ext cx="1461964" cy="18572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38583CB1-E2E3-468A-BC07-562AEC3E04AC}"/>
              </a:ext>
            </a:extLst>
          </p:cNvPr>
          <p:cNvGrpSpPr/>
          <p:nvPr/>
        </p:nvGrpSpPr>
        <p:grpSpPr>
          <a:xfrm>
            <a:off x="5319837" y="136823"/>
            <a:ext cx="1461964" cy="2407986"/>
            <a:chOff x="5319837" y="359794"/>
            <a:chExt cx="1461964" cy="2407986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="" xmlns:a16="http://schemas.microsoft.com/office/drawing/2014/main" id="{E83CD19E-17BA-4680-9D1F-CBB6E0DFEBC8}"/>
                </a:ext>
              </a:extLst>
            </p:cNvPr>
            <p:cNvSpPr/>
            <p:nvPr/>
          </p:nvSpPr>
          <p:spPr bwMode="auto">
            <a:xfrm>
              <a:off x="5486400" y="359794"/>
              <a:ext cx="1172690" cy="510778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Lần</a:t>
              </a: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 4</a:t>
              </a:r>
            </a:p>
          </p:txBody>
        </p:sp>
        <p:pic>
          <p:nvPicPr>
            <p:cNvPr id="32" name="Picture 13" descr="Quet diem lan 4">
              <a:extLst>
                <a:ext uri="{FF2B5EF4-FFF2-40B4-BE49-F238E27FC236}">
                  <a16:creationId xmlns="" xmlns:a16="http://schemas.microsoft.com/office/drawing/2014/main" id="{51484345-C6A7-4397-8B89-760BE5350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9837" y="911813"/>
              <a:ext cx="1461964" cy="185596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F6C2C79-769D-405A-BC9B-C35D71E86ADF}"/>
              </a:ext>
            </a:extLst>
          </p:cNvPr>
          <p:cNvGrpSpPr/>
          <p:nvPr/>
        </p:nvGrpSpPr>
        <p:grpSpPr>
          <a:xfrm>
            <a:off x="3541684" y="136824"/>
            <a:ext cx="1527232" cy="2407986"/>
            <a:chOff x="3541684" y="359795"/>
            <a:chExt cx="1527232" cy="2407986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="" xmlns:a16="http://schemas.microsoft.com/office/drawing/2014/main" id="{8BD8DEF2-B243-4A92-A908-F1C239323CE4}"/>
                </a:ext>
              </a:extLst>
            </p:cNvPr>
            <p:cNvSpPr/>
            <p:nvPr/>
          </p:nvSpPr>
          <p:spPr bwMode="auto">
            <a:xfrm>
              <a:off x="3704110" y="359795"/>
              <a:ext cx="1172690" cy="510778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Lần</a:t>
              </a: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 3</a:t>
              </a:r>
            </a:p>
          </p:txBody>
        </p:sp>
        <p:pic>
          <p:nvPicPr>
            <p:cNvPr id="33" name="Picture 12" descr="Quet diem lan 3">
              <a:extLst>
                <a:ext uri="{FF2B5EF4-FFF2-40B4-BE49-F238E27FC236}">
                  <a16:creationId xmlns="" xmlns:a16="http://schemas.microsoft.com/office/drawing/2014/main" id="{17221306-0343-4171-93AD-A0DA32C473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1684" y="903793"/>
              <a:ext cx="1527232" cy="18639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E0AD2137-BADB-4E57-B7B4-EAC34B5C7FEC}"/>
              </a:ext>
            </a:extLst>
          </p:cNvPr>
          <p:cNvGrpSpPr/>
          <p:nvPr/>
        </p:nvGrpSpPr>
        <p:grpSpPr>
          <a:xfrm>
            <a:off x="193672" y="114300"/>
            <a:ext cx="1527232" cy="2425143"/>
            <a:chOff x="193672" y="337271"/>
            <a:chExt cx="1527232" cy="242514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="" xmlns:a16="http://schemas.microsoft.com/office/drawing/2014/main" id="{629C4FC1-AB85-429C-9E51-6BD61466894D}"/>
                </a:ext>
              </a:extLst>
            </p:cNvPr>
            <p:cNvSpPr/>
            <p:nvPr/>
          </p:nvSpPr>
          <p:spPr bwMode="auto">
            <a:xfrm>
              <a:off x="381000" y="337271"/>
              <a:ext cx="1172689" cy="51077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Lần</a:t>
              </a: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 1</a:t>
              </a:r>
            </a:p>
          </p:txBody>
        </p:sp>
        <p:pic>
          <p:nvPicPr>
            <p:cNvPr id="35" name="Picture 20" descr="Quet diem lan 1">
              <a:extLst>
                <a:ext uri="{FF2B5EF4-FFF2-40B4-BE49-F238E27FC236}">
                  <a16:creationId xmlns="" xmlns:a16="http://schemas.microsoft.com/office/drawing/2014/main" id="{EE75FEEC-5C60-44FF-8B49-8EABF2BCEB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672" y="911814"/>
              <a:ext cx="1527232" cy="1850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91E37EC-E57F-44D7-A766-5BBA3C74E718}"/>
              </a:ext>
            </a:extLst>
          </p:cNvPr>
          <p:cNvGrpSpPr/>
          <p:nvPr/>
        </p:nvGrpSpPr>
        <p:grpSpPr>
          <a:xfrm>
            <a:off x="1827707" y="136824"/>
            <a:ext cx="1632074" cy="2421505"/>
            <a:chOff x="1827707" y="359795"/>
            <a:chExt cx="1632074" cy="2421505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8D5FB326-858E-4082-B72D-FE0538D752B2}"/>
                </a:ext>
              </a:extLst>
            </p:cNvPr>
            <p:cNvSpPr/>
            <p:nvPr/>
          </p:nvSpPr>
          <p:spPr bwMode="auto">
            <a:xfrm>
              <a:off x="2057400" y="359795"/>
              <a:ext cx="1172689" cy="51077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err="1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Lần</a:t>
              </a: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charset="0"/>
                </a:rPr>
                <a:t> 2</a:t>
              </a:r>
            </a:p>
          </p:txBody>
        </p:sp>
        <p:pic>
          <p:nvPicPr>
            <p:cNvPr id="36" name="Picture 15" descr="Quet diem lan 2">
              <a:extLst>
                <a:ext uri="{FF2B5EF4-FFF2-40B4-BE49-F238E27FC236}">
                  <a16:creationId xmlns="" xmlns:a16="http://schemas.microsoft.com/office/drawing/2014/main" id="{E1A772BE-6010-4A6E-AA5F-EA2EC954F7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" r="52432"/>
            <a:stretch/>
          </p:blipFill>
          <p:spPr bwMode="auto">
            <a:xfrm>
              <a:off x="1827707" y="917312"/>
              <a:ext cx="1632074" cy="18639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2" name="Rectangle: Rounded Corners 41">
            <a:extLst>
              <a:ext uri="{FF2B5EF4-FFF2-40B4-BE49-F238E27FC236}">
                <a16:creationId xmlns="" xmlns:a16="http://schemas.microsoft.com/office/drawing/2014/main" id="{84093C60-D3EB-4593-9E8B-2F703E330434}"/>
              </a:ext>
            </a:extLst>
          </p:cNvPr>
          <p:cNvSpPr/>
          <p:nvPr/>
        </p:nvSpPr>
        <p:spPr bwMode="auto">
          <a:xfrm>
            <a:off x="4898703" y="3086100"/>
            <a:ext cx="4002115" cy="2553891"/>
          </a:xfrm>
          <a:prstGeom prst="roundRect">
            <a:avLst/>
          </a:prstGeom>
          <a:solidFill>
            <a:srgbClr val="006600"/>
          </a:solidFill>
          <a:ln w="9525" cap="flat" cmpd="sng" algn="ctr">
            <a:solidFill>
              <a:srgbClr val="6699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 err="1">
                <a:solidFill>
                  <a:srgbClr val="FFFF00"/>
                </a:solidFill>
              </a:rPr>
              <a:t>Cô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bé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thật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đáng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thương</a:t>
            </a:r>
            <a:r>
              <a:rPr lang="en-US" altLang="en-US" sz="2400" b="1" dirty="0">
                <a:solidFill>
                  <a:srgbClr val="FFFF00"/>
                </a:solidFill>
              </a:rPr>
              <a:t>, </a:t>
            </a:r>
            <a:r>
              <a:rPr lang="en-US" altLang="en-US" sz="2400" b="1" dirty="0" err="1">
                <a:solidFill>
                  <a:srgbClr val="FFFF00"/>
                </a:solidFill>
              </a:rPr>
              <a:t>em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bị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bỏ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rơi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trong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cảnh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đói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rét</a:t>
            </a:r>
            <a:r>
              <a:rPr lang="en-US" altLang="en-US" sz="2400" b="1" dirty="0">
                <a:solidFill>
                  <a:srgbClr val="FFFF00"/>
                </a:solidFill>
              </a:rPr>
              <a:t>, </a:t>
            </a:r>
            <a:r>
              <a:rPr lang="en-US" altLang="en-US" sz="2400" b="1" dirty="0" err="1">
                <a:solidFill>
                  <a:srgbClr val="FFFF00"/>
                </a:solidFill>
              </a:rPr>
              <a:t>cô</a:t>
            </a:r>
            <a:r>
              <a:rPr lang="en-US" altLang="en-US" sz="2400" b="1" dirty="0">
                <a:solidFill>
                  <a:srgbClr val="FFFF00"/>
                </a:solidFill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</a:rPr>
              <a:t>độc</a:t>
            </a:r>
            <a:r>
              <a:rPr lang="en-US" altLang="en-US" sz="2400" b="1" dirty="0">
                <a:solidFill>
                  <a:srgbClr val="FFFF00"/>
                </a:solidFill>
              </a:rPr>
              <a:t>. </a:t>
            </a:r>
            <a:r>
              <a:rPr lang="pt-BR" altLang="en-US" sz="2400" b="1" dirty="0">
                <a:solidFill>
                  <a:srgbClr val="FFFF00"/>
                </a:solidFill>
              </a:rPr>
              <a:t>Em luôn khao khát cuộc sống ấm no, yên vui và hạnh phúc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44" name="Freeform 28">
            <a:extLst>
              <a:ext uri="{FF2B5EF4-FFF2-40B4-BE49-F238E27FC236}">
                <a16:creationId xmlns="" xmlns:a16="http://schemas.microsoft.com/office/drawing/2014/main" id="{BFB7BE3C-D4BE-480E-BECC-98416D1C7E6C}"/>
              </a:ext>
            </a:extLst>
          </p:cNvPr>
          <p:cNvSpPr>
            <a:spLocks/>
          </p:cNvSpPr>
          <p:nvPr/>
        </p:nvSpPr>
        <p:spPr bwMode="gray">
          <a:xfrm rot="689250" flipV="1">
            <a:off x="3634569" y="4256322"/>
            <a:ext cx="1246452" cy="898306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 algn="ctr" eaLnBrk="1" hangingPunct="1">
              <a:defRPr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29761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8" grpId="0" animBg="1"/>
      <p:bldP spid="42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ình ảnh gif sinh động đẹp để làm hình nền">
            <a:extLst>
              <a:ext uri="{FF2B5EF4-FFF2-40B4-BE49-F238E27FC236}">
                <a16:creationId xmlns="" xmlns:a16="http://schemas.microsoft.com/office/drawing/2014/main" id="{E1C3C1B0-BFD9-4BB1-9EC5-26671CA213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2668663" y="162041"/>
            <a:ext cx="4263873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3.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Một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cảnh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thươn</a:t>
            </a:r>
            <a:r>
              <a:rPr lang="en-US" sz="2400" b="1" dirty="0" err="1">
                <a:solidFill>
                  <a:srgbClr val="FFFF00"/>
                </a:solidFill>
              </a:rPr>
              <a:t>g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tâm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C4A97C0-847C-4051-AF34-196E590C73C0}"/>
              </a:ext>
            </a:extLst>
          </p:cNvPr>
          <p:cNvGrpSpPr/>
          <p:nvPr/>
        </p:nvGrpSpPr>
        <p:grpSpPr>
          <a:xfrm>
            <a:off x="76200" y="1111239"/>
            <a:ext cx="2999508" cy="2085053"/>
            <a:chOff x="360217" y="1703637"/>
            <a:chExt cx="2791691" cy="302941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64DDDED3-48A0-4F82-8AD2-EF148340D3D4}"/>
                </a:ext>
              </a:extLst>
            </p:cNvPr>
            <p:cNvSpPr/>
            <p:nvPr/>
          </p:nvSpPr>
          <p:spPr bwMode="auto">
            <a:xfrm>
              <a:off x="360217" y="1703637"/>
              <a:ext cx="2791691" cy="3029419"/>
            </a:xfrm>
            <a:prstGeom prst="roundRect">
              <a:avLst/>
            </a:prstGeom>
            <a:solidFill>
              <a:srgbClr val="FFFFCC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436416" y="1915852"/>
              <a:ext cx="2687784" cy="2817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eaLnBrk="1" hangingPunct="1"/>
              <a:r>
                <a:rPr lang="en-US" altLang="en-US" b="1" dirty="0" err="1">
                  <a:solidFill>
                    <a:srgbClr val="006600"/>
                  </a:solidFill>
                </a:rPr>
                <a:t>Tuyết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phủ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kín</a:t>
              </a:r>
              <a:r>
                <a:rPr lang="en-US" altLang="en-US" b="1" dirty="0">
                  <a:solidFill>
                    <a:srgbClr val="006600"/>
                  </a:solidFill>
                </a:rPr>
                <a:t>,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mặt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trời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lên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trong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sáng</a:t>
              </a:r>
              <a:r>
                <a:rPr lang="en-US" altLang="en-US" b="1" dirty="0">
                  <a:solidFill>
                    <a:srgbClr val="006600"/>
                  </a:solidFill>
                </a:rPr>
                <a:t>,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chói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chang</a:t>
              </a:r>
              <a:r>
                <a:rPr lang="en-US" altLang="en-US" b="1" dirty="0">
                  <a:solidFill>
                    <a:srgbClr val="006600"/>
                  </a:solidFill>
                </a:rPr>
                <a:t> ...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mọi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người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vui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vẻ</a:t>
              </a:r>
              <a:r>
                <a:rPr lang="en-US" altLang="en-US" b="1" dirty="0">
                  <a:solidFill>
                    <a:srgbClr val="006600"/>
                  </a:solidFill>
                </a:rPr>
                <a:t> =&gt;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Lạnh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lẽo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nhưng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vui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vẻ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và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sáng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sủa</a:t>
              </a:r>
              <a:endParaRPr lang="vi-VN" altLang="en-US" b="1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493EB97-D686-4032-B736-403AB747836B}"/>
              </a:ext>
            </a:extLst>
          </p:cNvPr>
          <p:cNvGrpSpPr/>
          <p:nvPr/>
        </p:nvGrpSpPr>
        <p:grpSpPr>
          <a:xfrm>
            <a:off x="133445" y="3714251"/>
            <a:ext cx="3676555" cy="1731603"/>
            <a:chOff x="360217" y="1694555"/>
            <a:chExt cx="3676555" cy="173160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D7CA76A5-8979-41A2-ABB0-103A5065B6DC}"/>
                </a:ext>
              </a:extLst>
            </p:cNvPr>
            <p:cNvSpPr/>
            <p:nvPr/>
          </p:nvSpPr>
          <p:spPr bwMode="auto">
            <a:xfrm>
              <a:off x="360217" y="1703637"/>
              <a:ext cx="3676555" cy="1722521"/>
            </a:xfrm>
            <a:prstGeom prst="roundRect">
              <a:avLst/>
            </a:prstGeom>
            <a:solidFill>
              <a:srgbClr val="FFFFCC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338C77D-A3E5-49A6-A0FB-17DAD777B56F}"/>
                </a:ext>
              </a:extLst>
            </p:cNvPr>
            <p:cNvSpPr txBox="1"/>
            <p:nvPr/>
          </p:nvSpPr>
          <p:spPr>
            <a:xfrm>
              <a:off x="436415" y="1694555"/>
              <a:ext cx="3496449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eaLnBrk="1" hangingPunct="1"/>
              <a:r>
                <a:rPr lang="pt-BR" altLang="en-US" b="1" dirty="0">
                  <a:solidFill>
                    <a:srgbClr val="006600"/>
                  </a:solidFill>
                </a:rPr>
                <a:t>Bảo nhau: chắc nó muốn sưởi ấm</a:t>
              </a:r>
              <a:r>
                <a:rPr lang="en-US" altLang="en-US" b="1" dirty="0">
                  <a:solidFill>
                    <a:srgbClr val="006600"/>
                  </a:solidFill>
                </a:rPr>
                <a:t> =&gt;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Thái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độ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thản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nhiên</a:t>
              </a:r>
              <a:r>
                <a:rPr lang="en-US" altLang="en-US" b="1" dirty="0">
                  <a:solidFill>
                    <a:srgbClr val="006600"/>
                  </a:solidFill>
                </a:rPr>
                <a:t>,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thờ</a:t>
              </a:r>
              <a:r>
                <a:rPr lang="en-US" altLang="en-US" b="1" dirty="0">
                  <a:solidFill>
                    <a:srgbClr val="006600"/>
                  </a:solidFill>
                </a:rPr>
                <a:t> ơ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lạnh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lùng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không</a:t>
              </a:r>
              <a:r>
                <a:rPr lang="en-US" altLang="en-US" b="1" dirty="0">
                  <a:solidFill>
                    <a:srgbClr val="006600"/>
                  </a:solidFill>
                </a:rPr>
                <a:t> ai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tỏ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sự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thương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xót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quan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tâm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endParaRPr lang="vi-VN" altLang="en-US" b="1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148AC7D0-6920-4273-AD8D-A8AAC8CF6F1F}"/>
              </a:ext>
            </a:extLst>
          </p:cNvPr>
          <p:cNvGrpSpPr/>
          <p:nvPr/>
        </p:nvGrpSpPr>
        <p:grpSpPr>
          <a:xfrm>
            <a:off x="6224156" y="829351"/>
            <a:ext cx="2815936" cy="2174665"/>
            <a:chOff x="308264" y="1467844"/>
            <a:chExt cx="2815936" cy="1819059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28804A2C-2124-4469-B2EB-FCB341DEFDA7}"/>
                </a:ext>
              </a:extLst>
            </p:cNvPr>
            <p:cNvSpPr/>
            <p:nvPr/>
          </p:nvSpPr>
          <p:spPr bwMode="auto">
            <a:xfrm>
              <a:off x="308264" y="1467844"/>
              <a:ext cx="2791691" cy="1819059"/>
            </a:xfrm>
            <a:prstGeom prst="roundRect">
              <a:avLst/>
            </a:prstGeom>
            <a:solidFill>
              <a:srgbClr val="FFFFCC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5E430884-C5D1-4184-B29C-24353F621AF0}"/>
                </a:ext>
              </a:extLst>
            </p:cNvPr>
            <p:cNvSpPr txBox="1"/>
            <p:nvPr/>
          </p:nvSpPr>
          <p:spPr>
            <a:xfrm>
              <a:off x="436416" y="1507116"/>
              <a:ext cx="2687784" cy="1621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eaLnBrk="1" hangingPunct="1"/>
              <a:r>
                <a:rPr lang="en-US" altLang="en-US" b="1" dirty="0" err="1">
                  <a:solidFill>
                    <a:srgbClr val="006600"/>
                  </a:solidFill>
                </a:rPr>
                <a:t>Một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em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bé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có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đôi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môi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má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hồng</a:t>
              </a:r>
              <a:r>
                <a:rPr lang="en-US" altLang="en-US" b="1" dirty="0">
                  <a:solidFill>
                    <a:srgbClr val="006600"/>
                  </a:solidFill>
                </a:rPr>
                <a:t>,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đôi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môi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đang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mỉm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cười</a:t>
              </a:r>
              <a:r>
                <a:rPr lang="en-US" altLang="en-US" b="1" dirty="0">
                  <a:solidFill>
                    <a:srgbClr val="006600"/>
                  </a:solidFill>
                </a:rPr>
                <a:t> ...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chết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vì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đói</a:t>
              </a:r>
              <a:r>
                <a:rPr lang="en-US" altLang="en-US" b="1" dirty="0">
                  <a:solidFill>
                    <a:srgbClr val="006600"/>
                  </a:solidFill>
                </a:rPr>
                <a:t> =&gt;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Cái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chết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được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miêu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tả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khác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r>
                <a:rPr lang="en-US" altLang="en-US" b="1" dirty="0" err="1">
                  <a:solidFill>
                    <a:srgbClr val="006600"/>
                  </a:solidFill>
                </a:rPr>
                <a:t>thường</a:t>
              </a:r>
              <a:r>
                <a:rPr lang="en-US" altLang="en-US" b="1" dirty="0">
                  <a:solidFill>
                    <a:srgbClr val="006600"/>
                  </a:solidFill>
                </a:rPr>
                <a:t> </a:t>
              </a:r>
              <a:endParaRPr lang="vi-VN" altLang="en-US" b="1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3A3878B9-FC77-418C-BFE0-E0615A195BC6}"/>
              </a:ext>
            </a:extLst>
          </p:cNvPr>
          <p:cNvGrpSpPr/>
          <p:nvPr/>
        </p:nvGrpSpPr>
        <p:grpSpPr>
          <a:xfrm>
            <a:off x="4800599" y="3627443"/>
            <a:ext cx="3962401" cy="1669748"/>
            <a:chOff x="360218" y="1633497"/>
            <a:chExt cx="2791691" cy="2426014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="" xmlns:a16="http://schemas.microsoft.com/office/drawing/2014/main" id="{E024910F-7C13-4689-B3CD-205BD84C875F}"/>
                </a:ext>
              </a:extLst>
            </p:cNvPr>
            <p:cNvSpPr/>
            <p:nvPr/>
          </p:nvSpPr>
          <p:spPr bwMode="auto">
            <a:xfrm>
              <a:off x="360218" y="1633497"/>
              <a:ext cx="2791691" cy="2426014"/>
            </a:xfrm>
            <a:prstGeom prst="roundRect">
              <a:avLst/>
            </a:prstGeom>
            <a:solidFill>
              <a:srgbClr val="FFFFCC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97AAC802-34C7-4674-9C17-817BAAF65B6C}"/>
                </a:ext>
              </a:extLst>
            </p:cNvPr>
            <p:cNvSpPr txBox="1"/>
            <p:nvPr/>
          </p:nvSpPr>
          <p:spPr>
            <a:xfrm>
              <a:off x="436416" y="1843380"/>
              <a:ext cx="2687784" cy="2063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eaLnBrk="1" hangingPunct="1">
                <a:lnSpc>
                  <a:spcPct val="150000"/>
                </a:lnSpc>
              </a:pPr>
              <a:r>
                <a:rPr lang="en-US" altLang="en-US" b="1" dirty="0" err="1">
                  <a:solidFill>
                    <a:srgbClr val="FF0000"/>
                  </a:solidFill>
                </a:rPr>
                <a:t>Cảm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thông</a:t>
              </a:r>
              <a:r>
                <a:rPr lang="en-US" altLang="en-US" b="1" dirty="0">
                  <a:solidFill>
                    <a:srgbClr val="FF0000"/>
                  </a:solidFill>
                </a:rPr>
                <a:t>,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thương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yêu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đối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với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em</a:t>
              </a:r>
              <a:r>
                <a:rPr lang="en-US" altLang="en-US" b="1" dirty="0">
                  <a:solidFill>
                    <a:srgbClr val="FF0000"/>
                  </a:solidFill>
                </a:rPr>
                <a:t> =&gt;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Đó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là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xã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hội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vô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nhân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đạo</a:t>
              </a:r>
              <a:r>
                <a:rPr lang="en-US" altLang="en-US" b="1" dirty="0">
                  <a:solidFill>
                    <a:srgbClr val="FF0000"/>
                  </a:solidFill>
                </a:rPr>
                <a:t>,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thiếu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tình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</a:rPr>
                <a:t>thương</a:t>
              </a:r>
              <a:r>
                <a:rPr lang="en-US" altLang="en-US" b="1" dirty="0">
                  <a:solidFill>
                    <a:srgbClr val="FF0000"/>
                  </a:solidFill>
                </a:rPr>
                <a:t> </a:t>
              </a:r>
              <a:endParaRPr lang="vi-VN" altLang="en-US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FBA7A17-A457-4006-B23F-F491683F5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537" y="1252683"/>
            <a:ext cx="2676525" cy="2174665"/>
          </a:xfrm>
          <a:prstGeom prst="rect">
            <a:avLst/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1671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5" name="Picture 21" descr="Cover">
            <a:extLst>
              <a:ext uri="{FF2B5EF4-FFF2-40B4-BE49-F238E27FC236}">
                <a16:creationId xmlns="" xmlns:a16="http://schemas.microsoft.com/office/drawing/2014/main" id="{90CF1CF4-5862-402B-A309-5AC0EFEA1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4610100"/>
            <a:ext cx="27114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Picture 20" descr="Cover">
            <a:extLst>
              <a:ext uri="{FF2B5EF4-FFF2-40B4-BE49-F238E27FC236}">
                <a16:creationId xmlns="" xmlns:a16="http://schemas.microsoft.com/office/drawing/2014/main" id="{E4DFEF61-1591-45AE-BA34-9CAC3AEB9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924300"/>
            <a:ext cx="3046413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9" descr="Cover">
            <a:extLst>
              <a:ext uri="{FF2B5EF4-FFF2-40B4-BE49-F238E27FC236}">
                <a16:creationId xmlns="" xmlns:a16="http://schemas.microsoft.com/office/drawing/2014/main" id="{C10F66DF-D902-4F52-871F-D6D6AD485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3114675"/>
            <a:ext cx="19685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8" descr="Cover">
            <a:extLst>
              <a:ext uri="{FF2B5EF4-FFF2-40B4-BE49-F238E27FC236}">
                <a16:creationId xmlns="" xmlns:a16="http://schemas.microsoft.com/office/drawing/2014/main" id="{1188DD39-0957-4878-ACF1-1EF339063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1096963"/>
            <a:ext cx="3248025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 descr="Cover">
            <a:extLst>
              <a:ext uri="{FF2B5EF4-FFF2-40B4-BE49-F238E27FC236}">
                <a16:creationId xmlns="" xmlns:a16="http://schemas.microsoft.com/office/drawing/2014/main" id="{C5D7805F-07C5-47DE-8EE3-A61D4189A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1147763"/>
            <a:ext cx="3222625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 descr="Cover">
            <a:extLst>
              <a:ext uri="{FF2B5EF4-FFF2-40B4-BE49-F238E27FC236}">
                <a16:creationId xmlns="" xmlns:a16="http://schemas.microsoft.com/office/drawing/2014/main" id="{FFFE53A6-ECF2-45AE-97B7-C9DC9966A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800100"/>
            <a:ext cx="3081338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 descr="Cover">
            <a:extLst>
              <a:ext uri="{FF2B5EF4-FFF2-40B4-BE49-F238E27FC236}">
                <a16:creationId xmlns="" xmlns:a16="http://schemas.microsoft.com/office/drawing/2014/main" id="{B04E4A53-DAD7-41F9-B684-5DF58AD92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38100"/>
            <a:ext cx="32226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>
            <a:extLst>
              <a:ext uri="{FF2B5EF4-FFF2-40B4-BE49-F238E27FC236}">
                <a16:creationId xmlns="" xmlns:a16="http://schemas.microsoft.com/office/drawing/2014/main" id="{532C8BDF-ECA2-4D00-87EE-7DA97B7D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952500"/>
            <a:ext cx="181133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>
            <a:extLst>
              <a:ext uri="{FF2B5EF4-FFF2-40B4-BE49-F238E27FC236}">
                <a16:creationId xmlns="" xmlns:a16="http://schemas.microsoft.com/office/drawing/2014/main" id="{9774CF15-8FEA-40B6-943B-76E3B34E0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610100"/>
            <a:ext cx="2462213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>
            <a:extLst>
              <a:ext uri="{FF2B5EF4-FFF2-40B4-BE49-F238E27FC236}">
                <a16:creationId xmlns="" xmlns:a16="http://schemas.microsoft.com/office/drawing/2014/main" id="{A84530F7-759F-420D-9E18-929A45F66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5" y="4610100"/>
            <a:ext cx="2714625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Cover">
            <a:extLst>
              <a:ext uri="{FF2B5EF4-FFF2-40B4-BE49-F238E27FC236}">
                <a16:creationId xmlns="" xmlns:a16="http://schemas.microsoft.com/office/drawing/2014/main" id="{ABE14DEB-20CB-4A8C-B9BC-C9DE07CF1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771900"/>
            <a:ext cx="27590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="" xmlns:a16="http://schemas.microsoft.com/office/drawing/2014/main" id="{D03D421F-A1EE-42AD-96B9-3B3217A0A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38" y="2846388"/>
            <a:ext cx="27432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Cover">
            <a:extLst>
              <a:ext uri="{FF2B5EF4-FFF2-40B4-BE49-F238E27FC236}">
                <a16:creationId xmlns="" xmlns:a16="http://schemas.microsoft.com/office/drawing/2014/main" id="{4521FACC-A666-4E26-BEE7-DB4EC050C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2781300"/>
            <a:ext cx="2185987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="" xmlns:a16="http://schemas.microsoft.com/office/drawing/2014/main" id="{781D33A2-D103-471C-986E-D05E88606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646238"/>
            <a:ext cx="2887662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="" xmlns:a16="http://schemas.microsoft.com/office/drawing/2014/main" id="{E3F31F93-36E2-41A0-ADAF-5ABBE7A36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0" y="765175"/>
            <a:ext cx="2798763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="" xmlns:a16="http://schemas.microsoft.com/office/drawing/2014/main" id="{8BFEF255-9C63-40F2-9631-62881A245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0" y="46038"/>
            <a:ext cx="233680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="" xmlns:a16="http://schemas.microsoft.com/office/drawing/2014/main" id="{7880D52E-1EA2-4750-A68D-6DE91E14E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333500"/>
            <a:ext cx="1846263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="" xmlns:a16="http://schemas.microsoft.com/office/drawing/2014/main" id="{353C0A4D-EB69-4BB3-BA16-299218F01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476500"/>
            <a:ext cx="1981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Picture 23" descr="Kết quả hình ảnh cho andersen">
            <a:extLst>
              <a:ext uri="{FF2B5EF4-FFF2-40B4-BE49-F238E27FC236}">
                <a16:creationId xmlns="" xmlns:a16="http://schemas.microsoft.com/office/drawing/2014/main" id="{485B255A-94EC-41D1-BF89-A73BC930F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978" y="46831"/>
            <a:ext cx="1152525" cy="1304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9" name="Picture 25" descr="Kết quả hình ảnh cho andersen, cô bé bán diêm">
            <a:extLst>
              <a:ext uri="{FF2B5EF4-FFF2-40B4-BE49-F238E27FC236}">
                <a16:creationId xmlns="" xmlns:a16="http://schemas.microsoft.com/office/drawing/2014/main" id="{CCE7D6B0-C09D-4E19-99BF-532DFBD3C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2933700"/>
            <a:ext cx="987515" cy="1400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1" name="Picture 27" descr="Kết quả hình ảnh cho andersen, cô bé bán diêm">
            <a:extLst>
              <a:ext uri="{FF2B5EF4-FFF2-40B4-BE49-F238E27FC236}">
                <a16:creationId xmlns="" xmlns:a16="http://schemas.microsoft.com/office/drawing/2014/main" id="{A1EC199B-1CF5-4879-90F5-9BBA65246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1" r="21486"/>
          <a:stretch/>
        </p:blipFill>
        <p:spPr bwMode="auto">
          <a:xfrm>
            <a:off x="3244434" y="1603487"/>
            <a:ext cx="1029186" cy="9492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833"/>
            <a:ext cx="9296400" cy="60582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4" y="1893887"/>
            <a:ext cx="6919913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582902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O-ic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9" t="16440" r="14776" b="10264"/>
          <a:stretch/>
        </p:blipFill>
        <p:spPr bwMode="auto">
          <a:xfrm>
            <a:off x="1771650" y="171450"/>
            <a:ext cx="5486400" cy="548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37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800000" y="8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38688" y="3017103"/>
            <a:ext cx="7037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Câu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hỏi</a:t>
            </a:r>
            <a:r>
              <a:rPr lang="en-US" sz="2400" dirty="0">
                <a:solidFill>
                  <a:schemeClr val="bg1"/>
                </a:solidFill>
              </a:rPr>
              <a:t> 1: </a:t>
            </a:r>
            <a:r>
              <a:rPr lang="en-US" sz="2400" dirty="0" err="1">
                <a:solidFill>
                  <a:schemeClr val="bg1"/>
                </a:solidFill>
              </a:rPr>
              <a:t>Văn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bản</a:t>
            </a:r>
            <a:r>
              <a:rPr lang="en-US" sz="2400" dirty="0">
                <a:solidFill>
                  <a:schemeClr val="bg1"/>
                </a:solidFill>
              </a:rPr>
              <a:t> “</a:t>
            </a:r>
            <a:r>
              <a:rPr lang="en-US" sz="2400" dirty="0" err="1">
                <a:solidFill>
                  <a:schemeClr val="bg1"/>
                </a:solidFill>
              </a:rPr>
              <a:t>Cô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bé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bán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diêm</a:t>
            </a:r>
            <a:r>
              <a:rPr lang="en-US" sz="2400" dirty="0">
                <a:solidFill>
                  <a:schemeClr val="bg1"/>
                </a:solidFill>
              </a:rPr>
              <a:t>” do </a:t>
            </a:r>
            <a:r>
              <a:rPr lang="en-US" sz="2400" dirty="0" err="1">
                <a:solidFill>
                  <a:schemeClr val="bg1"/>
                </a:solidFill>
              </a:rPr>
              <a:t>tác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giả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nào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sáng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tác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" name="bang a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4749" y="410697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04749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829507" y="4183623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dirty="0">
                <a:solidFill>
                  <a:srgbClr val="FFCC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altLang="en-US" dirty="0">
                <a:solidFill>
                  <a:schemeClr val="bg1"/>
                </a:solidFill>
              </a:rPr>
              <a:t>An-</a:t>
            </a:r>
            <a:r>
              <a:rPr lang="vi-VN" altLang="en-US" dirty="0">
                <a:solidFill>
                  <a:schemeClr val="bg1"/>
                </a:solidFill>
              </a:rPr>
              <a:t>đ</a:t>
            </a:r>
            <a:r>
              <a:rPr lang="en-US" altLang="en-US" dirty="0" err="1">
                <a:solidFill>
                  <a:schemeClr val="bg1"/>
                </a:solidFill>
              </a:rPr>
              <a:t>éc</a:t>
            </a:r>
            <a:r>
              <a:rPr lang="en-US" altLang="en-US" dirty="0">
                <a:solidFill>
                  <a:schemeClr val="bg1"/>
                </a:solidFill>
              </a:rPr>
              <a:t>-xen 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829507" y="4831069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Tô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Hoài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4601922" y="410697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4826679" y="4183623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Anh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Grimm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79" y="4831069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Lâm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Thị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Mỹ</a:t>
            </a:r>
            <a:r>
              <a:rPr lang="en-US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Dạ</a:t>
            </a:r>
            <a:endParaRPr lang="en-US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2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38688" y="2998160"/>
            <a:ext cx="7419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hỏi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2: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Trong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văn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bản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“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Cô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bé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bán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diêm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”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cô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bé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đã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bật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diêm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mấy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+mj-lt"/>
              </a:rPr>
              <a:t>lần</a:t>
            </a:r>
            <a:r>
              <a:rPr lang="en-US" sz="2400" b="1" dirty="0">
                <a:solidFill>
                  <a:prstClr val="white"/>
                </a:solidFill>
                <a:latin typeface="+mj-lt"/>
              </a:rPr>
              <a:t>?</a:t>
            </a:r>
          </a:p>
        </p:txBody>
      </p:sp>
      <p:sp>
        <p:nvSpPr>
          <p:cNvPr id="15" name="bang b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411118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04749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4826679" y="4187838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lần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c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829507" y="4831069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lần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829507" y="4183622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lần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79" y="4831069"/>
            <a:ext cx="348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7 </a:t>
            </a:r>
            <a:r>
              <a:rPr lang="en-US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lần</a:t>
            </a:r>
            <a:endParaRPr lang="en-US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0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38688" y="2998160"/>
            <a:ext cx="7275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3: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Kết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thúc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truyện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cô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bé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bán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diêm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ra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được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ai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đón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đi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?</a:t>
            </a:r>
          </a:p>
        </p:txBody>
      </p:sp>
      <p:sp>
        <p:nvSpPr>
          <p:cNvPr id="15" name="bang c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3457" y="475671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828214" y="4833370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dirty="0">
                <a:solidFill>
                  <a:srgbClr val="FFCC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5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lang="en-US" sz="15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đưa</a:t>
            </a:r>
            <a:r>
              <a:rPr lang="en-US" sz="15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1500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endParaRPr lang="en-US" sz="1500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79" y="4183622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5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Cha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đón</a:t>
            </a:r>
            <a:r>
              <a:rPr lang="en-US" sz="15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15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endParaRPr lang="en-US" sz="15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829507" y="4183622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Mẹ</a:t>
            </a:r>
            <a:r>
              <a:rPr lang="en-US" sz="15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đón</a:t>
            </a:r>
            <a:r>
              <a:rPr lang="en-US" sz="15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endParaRPr lang="en-US" sz="15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79" y="4831069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15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15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1500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endParaRPr lang="en-US" sz="1500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4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38688" y="3248680"/>
            <a:ext cx="7037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4: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Mỗi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lần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bật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diêm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em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bé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thấy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gì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?</a:t>
            </a:r>
          </a:p>
        </p:txBody>
      </p:sp>
      <p:sp>
        <p:nvSpPr>
          <p:cNvPr id="15" name="bang d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4601922" y="475441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4106970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algn="ctr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4826679" y="4831068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Mộng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tưởng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79" y="4183621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cuộc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thật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đẹp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04749" y="475441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829507" y="4183622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c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829507" y="4831068"/>
            <a:ext cx="348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8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vô</a:t>
            </a:r>
            <a:r>
              <a:rPr lang="en-US" sz="18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lý</a:t>
            </a:r>
            <a:endParaRPr lang="en-US" sz="18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iỏi Văn - Tác phẩm: Cô bé bán diêm">
            <a:extLst>
              <a:ext uri="{FF2B5EF4-FFF2-40B4-BE49-F238E27FC236}">
                <a16:creationId xmlns="" xmlns:a16="http://schemas.microsoft.com/office/drawing/2014/main" id="{7EAF6941-9D31-48BE-BC26-8457ED936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6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A4C661C-4EE6-4CB9-89AE-BBCB82B063F4}"/>
              </a:ext>
            </a:extLst>
          </p:cNvPr>
          <p:cNvSpPr txBox="1"/>
          <p:nvPr/>
        </p:nvSpPr>
        <p:spPr>
          <a:xfrm>
            <a:off x="5638800" y="2933700"/>
            <a:ext cx="317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j-lt"/>
              </a:rPr>
              <a:t>-  An-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đéc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-xen  -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95A7AB4-AF9E-4B75-9EEB-09D9360F10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276"/>
          <a:stretch/>
        </p:blipFill>
        <p:spPr>
          <a:xfrm>
            <a:off x="838200" y="1409700"/>
            <a:ext cx="7248772" cy="17309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1D50A8-5AE6-40A4-88F6-D1EDB21A9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194895"/>
            <a:ext cx="3045196" cy="13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2483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49811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3336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4317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494929" y="2973958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38688" y="2998160"/>
            <a:ext cx="7275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prstClr val="white"/>
                </a:solidFill>
                <a:latin typeface="+mj-lt"/>
              </a:rPr>
              <a:t>Câu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5: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Truyện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được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viết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theo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phương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thức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biểu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đạt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+mj-lt"/>
              </a:rPr>
              <a:t>nào</a:t>
            </a:r>
            <a:r>
              <a:rPr lang="en-US" sz="2800" dirty="0">
                <a:solidFill>
                  <a:prstClr val="white"/>
                </a:solidFill>
                <a:latin typeface="+mj-lt"/>
              </a:rPr>
              <a:t>?</a:t>
            </a:r>
          </a:p>
        </p:txBody>
      </p:sp>
      <p:sp>
        <p:nvSpPr>
          <p:cNvPr id="15" name="bang c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03457" y="475671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4601922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828214" y="4833370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C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biểu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endParaRPr lang="en-US" sz="1500" b="1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4826679" y="4183622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Biểu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endParaRPr lang="en-US" sz="15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4749" y="41069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4601922" y="47544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500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829507" y="4183622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Miêu</a:t>
            </a:r>
            <a:r>
              <a:rPr lang="en-US" sz="15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tả</a:t>
            </a:r>
            <a:endParaRPr lang="en-US" sz="1500" b="1" dirty="0">
              <a:solidFill>
                <a:schemeClr val="bg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4826679" y="4831069"/>
            <a:ext cx="34878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fontAlgn="auto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w"/>
              <a:defRPr/>
            </a:pPr>
            <a:r>
              <a:rPr lang="en-US" sz="1500" b="1" dirty="0">
                <a:solidFill>
                  <a:srgbClr val="FFC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sự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+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miêu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tả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+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biểu</a:t>
            </a:r>
            <a:r>
              <a:rPr lang="en-US" sz="1500" b="1" dirty="0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500" b="1" dirty="0" err="1">
                <a:solidFill>
                  <a:prstClr val="white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endParaRPr lang="en-US" sz="1500" b="1" dirty="0">
              <a:solidFill>
                <a:prstClr val="white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933645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44001" y="13947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1841367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52179" y="2258559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2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D629D12-8435-4707-BB69-B8DBECBB9B5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80436"/>
            <a:ext cx="6324600" cy="390106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120C81E1-5D3E-43C4-8627-6FB210593EC7}"/>
              </a:ext>
            </a:extLst>
          </p:cNvPr>
          <p:cNvSpPr/>
          <p:nvPr/>
        </p:nvSpPr>
        <p:spPr bwMode="auto">
          <a:xfrm>
            <a:off x="1562100" y="4076700"/>
            <a:ext cx="5829300" cy="1532334"/>
          </a:xfrm>
          <a:prstGeom prst="roundRect">
            <a:avLst/>
          </a:prstGeom>
          <a:solidFill>
            <a:srgbClr val="FFFFCC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khoảng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5-7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nhan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Gửi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giả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truyện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bán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diêm</a:t>
            </a:r>
            <a:r>
              <a:rPr lang="en-US" sz="2800" b="1" dirty="0">
                <a:solidFill>
                  <a:srgbClr val="006600"/>
                </a:solidFill>
                <a:effectLst/>
                <a:latin typeface="+mj-lt"/>
                <a:ea typeface="Times New Roman" panose="02020603050405020304" pitchFamily="18" charset="0"/>
              </a:rPr>
              <a:t>. 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006600"/>
              </a:solidFill>
              <a:effectLst/>
              <a:latin typeface="+mj-lt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FB83BD03-1E49-40D4-B164-CB3B195EAABB}"/>
              </a:ext>
            </a:extLst>
          </p:cNvPr>
          <p:cNvSpPr/>
          <p:nvPr/>
        </p:nvSpPr>
        <p:spPr bwMode="auto">
          <a:xfrm>
            <a:off x="2590800" y="266700"/>
            <a:ext cx="3733800" cy="578882"/>
          </a:xfrm>
          <a:prstGeom prst="roundRect">
            <a:avLst/>
          </a:prstGeom>
          <a:solidFill>
            <a:srgbClr val="FFFFCC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rgbClr val="FF0000"/>
                </a:solidFill>
              </a:rPr>
              <a:t>VẬN DỤNG</a:t>
            </a:r>
            <a:endParaRPr kumimoji="0" 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055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52400" y="1143000"/>
            <a:ext cx="8839200" cy="3619500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45" name="Picture 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22250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447800" y="4484688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54" name="Picture 14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3970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0734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447800" y="133350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quát</a:t>
            </a:r>
            <a:r>
              <a:rPr lang="en-US" sz="2400" b="1" dirty="0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­</a:t>
            </a:r>
            <a:endParaRPr lang="ru-RU" sz="2400" b="1" dirty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1371600" y="2222501"/>
            <a:ext cx="7315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Chuẩn</a:t>
            </a:r>
            <a:r>
              <a:rPr lang="en-US" sz="28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bị</a:t>
            </a:r>
            <a:r>
              <a:rPr lang="en-US" sz="28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nội</a:t>
            </a:r>
            <a:r>
              <a:rPr lang="en-US" sz="2800" b="1" dirty="0">
                <a:solidFill>
                  <a:srgbClr val="0000CC"/>
                </a:solidFill>
                <a:latin typeface="+mj-lt"/>
              </a:rPr>
              <a:t> dung </a:t>
            </a:r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+mj-lt"/>
              </a:rPr>
              <a:t>sau</a:t>
            </a:r>
            <a:endParaRPr lang="en-US" sz="2800" b="1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1447801" y="3009900"/>
            <a:ext cx="7391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kể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truyện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endParaRPr lang="en-US" sz="2400" i="1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63" y="190500"/>
            <a:ext cx="444976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9425591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  <p:bldP spid="61459" grpId="0"/>
      <p:bldP spid="6146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obile_SCRS (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6" y="4778375"/>
            <a:ext cx="8985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681804"/>
            <a:ext cx="992187" cy="10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6" y="4745304"/>
            <a:ext cx="930275" cy="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914400" y="2313782"/>
            <a:ext cx="7619999" cy="793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71323" tIns="35662" rIns="71323" bIns="35662" fromWordArt="1">
            <a:prstTxWarp prst="textCascadeUp">
              <a:avLst>
                <a:gd name="adj" fmla="val 96731"/>
              </a:avLst>
            </a:prstTxWarp>
            <a:scene3d>
              <a:camera prst="legacyObliqueTopRight">
                <a:rot lat="21299999" lon="21299999" rev="0"/>
              </a:camera>
              <a:lightRig rig="legacyFlat3" dir="b"/>
            </a:scene3d>
            <a:sp3d extrusionH="430200" prstMaterial="legacyMatte">
              <a:extrusionClr>
                <a:srgbClr val="FDE9E3"/>
              </a:extrusionClr>
            </a:sp3d>
          </a:bodyPr>
          <a:lstStyle/>
          <a:p>
            <a:pPr algn="ctr"/>
            <a:r>
              <a:rPr lang="en-US" sz="2800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CHÂN THÀNH CÁM ƠN </a:t>
            </a:r>
            <a:r>
              <a:rPr lang="en-US" sz="2800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CÁC CON!</a:t>
            </a:r>
          </a:p>
        </p:txBody>
      </p:sp>
    </p:spTree>
    <p:extLst>
      <p:ext uri="{BB962C8B-B14F-4D97-AF65-F5344CB8AC3E}">
        <p14:creationId xmlns:p14="http://schemas.microsoft.com/office/powerpoint/2010/main" val="37373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800" grpId="1" animBg="1"/>
      <p:bldP spid="33800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6" y="948532"/>
            <a:ext cx="71532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BÁO CÁO BÀI TẬP DỰ ÁN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228600" y="1562100"/>
            <a:ext cx="4183454" cy="2185326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hiểu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tác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giả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An-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đéc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-xen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Cô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bé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bán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diêm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76700"/>
            <a:ext cx="8991600" cy="1569660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việc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nhóm</a:t>
            </a: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slide,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sơ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duy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video clip,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phóng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….</a:t>
            </a:r>
          </a:p>
          <a:p>
            <a:pPr algn="just" eaLnBrk="1" hangingPunct="1">
              <a:spcBef>
                <a:spcPts val="0"/>
              </a:spcBef>
            </a:pP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xong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cầu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cờ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altLang="en-US" sz="2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hiệu</a:t>
            </a: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34170"/>
          </a:xfrm>
          <a:prstGeom prst="rect">
            <a:avLst/>
          </a:prstGeom>
          <a:solidFill>
            <a:srgbClr val="00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 bản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707B697-E91C-4DE2-8627-B8C56C8BA1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3789" b="13586"/>
          <a:stretch/>
        </p:blipFill>
        <p:spPr>
          <a:xfrm>
            <a:off x="2712646" y="54370"/>
            <a:ext cx="4353172" cy="717878"/>
          </a:xfrm>
          <a:prstGeom prst="rect">
            <a:avLst/>
          </a:prstGeom>
        </p:spPr>
      </p:pic>
      <p:pic>
        <p:nvPicPr>
          <p:cNvPr id="2050" name="Picture 2" descr="Cô bé bán diêm&amp;#39; là chuyện có thật? - Saigon Nhỏ">
            <a:extLst>
              <a:ext uri="{FF2B5EF4-FFF2-40B4-BE49-F238E27FC236}">
                <a16:creationId xmlns="" xmlns:a16="http://schemas.microsoft.com/office/drawing/2014/main" id="{3641B699-3F6F-4655-A163-F6A30E3BC1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81"/>
          <a:stretch/>
        </p:blipFill>
        <p:spPr bwMode="auto">
          <a:xfrm>
            <a:off x="4572000" y="1618602"/>
            <a:ext cx="4313708" cy="2128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convex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964395"/>
      </p:ext>
    </p:extLst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xanh">
            <a:extLst>
              <a:ext uri="{FF2B5EF4-FFF2-40B4-BE49-F238E27FC236}">
                <a16:creationId xmlns="" xmlns:a16="http://schemas.microsoft.com/office/drawing/2014/main" id="{36C12BB2-1792-4CA0-8F14-CF9D3C332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362"/>
            <a:ext cx="9144000" cy="516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457325" y="52025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I. TÌM HIỂU TÁC GIẢ - TÁC PHẨM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060CEE8B-3EBC-418A-B75E-C911F454DFC3}"/>
              </a:ext>
            </a:extLst>
          </p:cNvPr>
          <p:cNvSpPr/>
          <p:nvPr/>
        </p:nvSpPr>
        <p:spPr bwMode="auto">
          <a:xfrm>
            <a:off x="1198418" y="1104900"/>
            <a:ext cx="7716982" cy="3951493"/>
          </a:xfrm>
          <a:prstGeom prst="roundRect">
            <a:avLst/>
          </a:prstGeom>
          <a:noFill/>
          <a:ln w="5715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733800" y="910841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giả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5071486-83B4-4D81-9197-FA7ED12BAF15}"/>
              </a:ext>
            </a:extLst>
          </p:cNvPr>
          <p:cNvSpPr txBox="1"/>
          <p:nvPr/>
        </p:nvSpPr>
        <p:spPr>
          <a:xfrm>
            <a:off x="2133600" y="1382395"/>
            <a:ext cx="6650182" cy="3532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vi-VN" altLang="en-US" sz="2400" b="1" dirty="0">
                <a:solidFill>
                  <a:schemeClr val="bg1"/>
                </a:solidFill>
              </a:rPr>
              <a:t>- An-đéc-xen (1805 – 1875) là nhà văn Đan Mạch nổi tiếng với loại truyện kể cho trẻ em.</a:t>
            </a:r>
          </a:p>
          <a:p>
            <a:pPr algn="just" eaLnBrk="1" hangingPunct="1">
              <a:lnSpc>
                <a:spcPct val="150000"/>
              </a:lnSpc>
            </a:pPr>
            <a:r>
              <a:rPr lang="vi-VN" altLang="en-US" sz="2400" b="1" dirty="0">
                <a:solidFill>
                  <a:schemeClr val="bg1"/>
                </a:solidFill>
              </a:rPr>
              <a:t>- </a:t>
            </a:r>
            <a:r>
              <a:rPr lang="en-US" altLang="en-US" sz="2400" b="1" dirty="0" err="1">
                <a:solidFill>
                  <a:schemeClr val="bg1"/>
                </a:solidFill>
              </a:rPr>
              <a:t>Phong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cách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ấm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áp</a:t>
            </a:r>
            <a:r>
              <a:rPr lang="en-US" altLang="en-US" sz="2400" b="1" dirty="0">
                <a:solidFill>
                  <a:schemeClr val="bg1"/>
                </a:solidFill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</a:rPr>
              <a:t>nhẹ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nhàng</a:t>
            </a:r>
            <a:r>
              <a:rPr lang="en-US" altLang="en-US" sz="2400" b="1" dirty="0">
                <a:solidFill>
                  <a:schemeClr val="bg1"/>
                </a:solidFill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</a:rPr>
              <a:t>thấm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đẫm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chất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văn</a:t>
            </a:r>
            <a:r>
              <a:rPr lang="en-US" altLang="en-US" sz="2400" b="1" dirty="0">
                <a:solidFill>
                  <a:schemeClr val="bg1"/>
                </a:solidFill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hiện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tình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yêu</a:t>
            </a:r>
            <a:r>
              <a:rPr lang="en-US" altLang="en-US" sz="2400" b="1" dirty="0">
                <a:solidFill>
                  <a:schemeClr val="bg1"/>
                </a:solidFill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</a:rPr>
              <a:t>niềm</a:t>
            </a:r>
            <a:r>
              <a:rPr lang="en-US" altLang="en-US" sz="2400" b="1" dirty="0">
                <a:solidFill>
                  <a:schemeClr val="bg1"/>
                </a:solidFill>
              </a:rPr>
              <a:t> tin </a:t>
            </a:r>
            <a:r>
              <a:rPr lang="en-US" altLang="en-US" sz="2400" b="1" dirty="0" err="1">
                <a:solidFill>
                  <a:schemeClr val="bg1"/>
                </a:solidFill>
              </a:rPr>
              <a:t>vào</a:t>
            </a:r>
            <a:r>
              <a:rPr lang="en-US" altLang="en-US" sz="2400" b="1" dirty="0">
                <a:solidFill>
                  <a:schemeClr val="bg1"/>
                </a:solidFill>
              </a:rPr>
              <a:t> con </a:t>
            </a:r>
            <a:r>
              <a:rPr lang="en-US" altLang="en-US" sz="2400" b="1" dirty="0" err="1">
                <a:solidFill>
                  <a:schemeClr val="bg1"/>
                </a:solidFill>
              </a:rPr>
              <a:t>người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vào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chiến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thắng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cái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thiện</a:t>
            </a:r>
            <a:r>
              <a:rPr lang="en-US" altLang="en-US" sz="2400" b="1" dirty="0">
                <a:solidFill>
                  <a:schemeClr val="bg1"/>
                </a:solidFill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</a:rPr>
              <a:t>cái</a:t>
            </a:r>
            <a:r>
              <a:rPr lang="en-US" altLang="en-US" sz="2400" b="1" dirty="0">
                <a:solidFill>
                  <a:schemeClr val="bg1"/>
                </a:solidFill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</a:rPr>
              <a:t>đẹp</a:t>
            </a:r>
            <a:r>
              <a:rPr lang="vi-VN" altLang="en-US" sz="2400" b="1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10" name="Picture 9" descr="Người kể chuyện cổ tích cô độc | Báo Công an nhân dân điện tử">
            <a:extLst>
              <a:ext uri="{FF2B5EF4-FFF2-40B4-BE49-F238E27FC236}">
                <a16:creationId xmlns="" xmlns:a16="http://schemas.microsoft.com/office/drawing/2014/main" id="{8AAE1E24-9014-4F2E-BCFE-15247AAB859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6900"/>
            <a:ext cx="1917494" cy="27397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07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An-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đéc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-xen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và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sáng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tác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của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ông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2" name="Andecxen va tac pham">
            <a:hlinkClick r:id="" action="ppaction://media"/>
            <a:extLst>
              <a:ext uri="{FF2B5EF4-FFF2-40B4-BE49-F238E27FC236}">
                <a16:creationId xmlns="" xmlns:a16="http://schemas.microsoft.com/office/drawing/2014/main" id="{F1A68008-AC31-4937-B4FB-785638F4C6D3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672182"/>
            <a:ext cx="9144000" cy="50428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9882830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xanh">
            <a:extLst>
              <a:ext uri="{FF2B5EF4-FFF2-40B4-BE49-F238E27FC236}">
                <a16:creationId xmlns="" xmlns:a16="http://schemas.microsoft.com/office/drawing/2014/main" id="{36C12BB2-1792-4CA0-8F14-CF9D3C332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462"/>
            <a:ext cx="9144000" cy="516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457325" y="52025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I. TÌM HIỂU TÁC GIẢ - TÁC PHẨM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060CEE8B-3EBC-418A-B75E-C911F454DFC3}"/>
              </a:ext>
            </a:extLst>
          </p:cNvPr>
          <p:cNvSpPr/>
          <p:nvPr/>
        </p:nvSpPr>
        <p:spPr bwMode="auto">
          <a:xfrm>
            <a:off x="360217" y="940785"/>
            <a:ext cx="8423563" cy="4507515"/>
          </a:xfrm>
          <a:prstGeom prst="roundRect">
            <a:avLst/>
          </a:prstGeom>
          <a:noFill/>
          <a:ln w="5715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591790" y="723900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giả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14" name="Picture 13" descr="Hình ảnh có liên quan">
            <a:extLst>
              <a:ext uri="{FF2B5EF4-FFF2-40B4-BE49-F238E27FC236}">
                <a16:creationId xmlns="" xmlns:a16="http://schemas.microsoft.com/office/drawing/2014/main" id="{B9E3A532-31FD-4E38-AF9A-0E2800F51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93" y="1198297"/>
            <a:ext cx="1539689" cy="2157263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nàng công chúa và hạt đậu">
            <a:extLst>
              <a:ext uri="{FF2B5EF4-FFF2-40B4-BE49-F238E27FC236}">
                <a16:creationId xmlns="" xmlns:a16="http://schemas.microsoft.com/office/drawing/2014/main" id="{BCD9E731-D782-4A71-8435-232C3D916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824" y="1993759"/>
            <a:ext cx="1541812" cy="2241092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ình ảnh có liên quan">
            <a:extLst>
              <a:ext uri="{FF2B5EF4-FFF2-40B4-BE49-F238E27FC236}">
                <a16:creationId xmlns="" xmlns:a16="http://schemas.microsoft.com/office/drawing/2014/main" id="{133854A1-4389-42B2-A8C8-C89B9452A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704" y="2537453"/>
            <a:ext cx="1451616" cy="2113757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Kết quả hình ảnh cho nàng tiên cá">
            <a:extLst>
              <a:ext uri="{FF2B5EF4-FFF2-40B4-BE49-F238E27FC236}">
                <a16:creationId xmlns="" xmlns:a16="http://schemas.microsoft.com/office/drawing/2014/main" id="{09BE0BAA-64DE-4EB7-9AB4-70992CF75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066" y="3194542"/>
            <a:ext cx="1433577" cy="2113757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00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Giỏi Văn - Tác phẩm: Cô bé bán diêm">
            <a:extLst>
              <a:ext uri="{FF2B5EF4-FFF2-40B4-BE49-F238E27FC236}">
                <a16:creationId xmlns="" xmlns:a16="http://schemas.microsoft.com/office/drawing/2014/main" id="{05535AF8-0FBC-4EF9-8521-A2F8E6517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6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505200" y="252917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2.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phẩm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C4A97C0-847C-4051-AF34-196E590C73C0}"/>
              </a:ext>
            </a:extLst>
          </p:cNvPr>
          <p:cNvGrpSpPr/>
          <p:nvPr/>
        </p:nvGrpSpPr>
        <p:grpSpPr>
          <a:xfrm>
            <a:off x="236507" y="930189"/>
            <a:ext cx="2999508" cy="2290732"/>
            <a:chOff x="360217" y="1485900"/>
            <a:chExt cx="2791691" cy="2754918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33454897-3CBB-459C-9741-08E84B975418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2754918"/>
              <a:chOff x="360218" y="1475804"/>
              <a:chExt cx="7716982" cy="3984211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3669316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Xuất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xứ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436416" y="2155722"/>
              <a:ext cx="2687784" cy="1739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200" dirty="0" err="1">
                  <a:solidFill>
                    <a:srgbClr val="006600"/>
                  </a:solidFill>
                </a:rPr>
                <a:t>Trích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từ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từ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phần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cuối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truyện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ngắn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cùng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tên</a:t>
              </a:r>
              <a:r>
                <a:rPr lang="en-US" sz="2200" dirty="0">
                  <a:solidFill>
                    <a:srgbClr val="006600"/>
                  </a:solidFill>
                </a:rPr>
                <a:t>, </a:t>
              </a:r>
              <a:r>
                <a:rPr lang="en-US" sz="2200" dirty="0" err="1">
                  <a:solidFill>
                    <a:srgbClr val="006600"/>
                  </a:solidFill>
                </a:rPr>
                <a:t>viết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năm</a:t>
              </a:r>
              <a:r>
                <a:rPr lang="en-US" sz="2200" dirty="0">
                  <a:solidFill>
                    <a:srgbClr val="006600"/>
                  </a:solidFill>
                </a:rPr>
                <a:t> 1845 </a:t>
              </a:r>
              <a:r>
                <a:rPr lang="en-US" sz="2200" dirty="0" err="1">
                  <a:solidFill>
                    <a:srgbClr val="006600"/>
                  </a:solidFill>
                </a:rPr>
                <a:t>của</a:t>
              </a:r>
              <a:r>
                <a:rPr lang="en-US" sz="2200" dirty="0">
                  <a:solidFill>
                    <a:srgbClr val="006600"/>
                  </a:solidFill>
                </a:rPr>
                <a:t> An-</a:t>
              </a:r>
              <a:r>
                <a:rPr lang="en-US" sz="2200" dirty="0" err="1">
                  <a:solidFill>
                    <a:srgbClr val="006600"/>
                  </a:solidFill>
                </a:rPr>
                <a:t>đéc</a:t>
              </a:r>
              <a:r>
                <a:rPr lang="en-US" sz="2200" dirty="0">
                  <a:solidFill>
                    <a:srgbClr val="006600"/>
                  </a:solidFill>
                </a:rPr>
                <a:t>-xen.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493EB97-D686-4032-B736-403AB747836B}"/>
              </a:ext>
            </a:extLst>
          </p:cNvPr>
          <p:cNvGrpSpPr/>
          <p:nvPr/>
        </p:nvGrpSpPr>
        <p:grpSpPr>
          <a:xfrm>
            <a:off x="914400" y="3761316"/>
            <a:ext cx="2791691" cy="1651452"/>
            <a:chOff x="360217" y="1485900"/>
            <a:chExt cx="2791691" cy="1651452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14594B53-9C39-4C31-B17D-7F1B42C6C20A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651452"/>
              <a:chOff x="360218" y="1475804"/>
              <a:chExt cx="7716982" cy="2388359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="" xmlns:a16="http://schemas.microsoft.com/office/drawing/2014/main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360218" y="1790699"/>
                <a:ext cx="7716982" cy="207346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="" xmlns:a16="http://schemas.microsoft.com/office/drawing/2014/main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PTBĐ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338C77D-A3E5-49A6-A0FB-17DAD777B56F}"/>
                </a:ext>
              </a:extLst>
            </p:cNvPr>
            <p:cNvSpPr txBox="1"/>
            <p:nvPr/>
          </p:nvSpPr>
          <p:spPr>
            <a:xfrm>
              <a:off x="436416" y="2254268"/>
              <a:ext cx="26877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Tự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sự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kết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hợp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với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miêu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tả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và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biểu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cảm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28180A4C-478A-41B9-9D27-E2D0185CF7BE}"/>
              </a:ext>
            </a:extLst>
          </p:cNvPr>
          <p:cNvGrpSpPr/>
          <p:nvPr/>
        </p:nvGrpSpPr>
        <p:grpSpPr>
          <a:xfrm>
            <a:off x="6183228" y="662371"/>
            <a:ext cx="2192135" cy="1293094"/>
            <a:chOff x="360217" y="1485900"/>
            <a:chExt cx="2791691" cy="1293094"/>
          </a:xfrm>
        </p:grpSpPr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293094"/>
              <a:chOff x="360218" y="1475804"/>
              <a:chExt cx="7716982" cy="1870096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="" xmlns:a16="http://schemas.microsoft.com/office/drawing/2014/main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7716982" cy="155519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="" xmlns:a16="http://schemas.microsoft.com/office/drawing/2014/main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2236332" y="1475804"/>
                <a:ext cx="5073332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Thể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loại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8131B59D-0DCA-4A55-851D-CF21117BF13A}"/>
                </a:ext>
              </a:extLst>
            </p:cNvPr>
            <p:cNvSpPr txBox="1"/>
            <p:nvPr/>
          </p:nvSpPr>
          <p:spPr>
            <a:xfrm>
              <a:off x="436416" y="2019300"/>
              <a:ext cx="268778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Truyện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ngắn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84948F6F-8D13-4463-8DF4-BE44FB2ABB2C}"/>
              </a:ext>
            </a:extLst>
          </p:cNvPr>
          <p:cNvGrpSpPr/>
          <p:nvPr/>
        </p:nvGrpSpPr>
        <p:grpSpPr>
          <a:xfrm>
            <a:off x="5936996" y="2889261"/>
            <a:ext cx="2999508" cy="1226729"/>
            <a:chOff x="360217" y="1485900"/>
            <a:chExt cx="2791691" cy="1475309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B857DFB9-7128-4702-999C-534C47A8B46D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475309"/>
              <a:chOff x="360218" y="1475804"/>
              <a:chExt cx="7716982" cy="2133617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="" xmlns:a16="http://schemas.microsoft.com/office/drawing/2014/main" id="{8EA780AD-0BB0-45D7-84BB-7CA134944EFF}"/>
                  </a:ext>
                </a:extLst>
              </p:cNvPr>
              <p:cNvSpPr/>
              <p:nvPr/>
            </p:nvSpPr>
            <p:spPr bwMode="auto">
              <a:xfrm>
                <a:off x="360218" y="1790700"/>
                <a:ext cx="7716982" cy="1818721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="" xmlns:a16="http://schemas.microsoft.com/office/drawing/2014/main" id="{C68534FE-3B02-44CB-A729-EF99098FC16C}"/>
                  </a:ext>
                </a:extLst>
              </p:cNvPr>
              <p:cNvSpPr/>
              <p:nvPr/>
            </p:nvSpPr>
            <p:spPr bwMode="auto">
              <a:xfrm>
                <a:off x="1729255" y="1475804"/>
                <a:ext cx="5428804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Ngôi</a:t>
                </a: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kể</a:t>
                </a:r>
                <a:endParaRPr kumimoji="0" lang="en-US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385A14E-4745-4590-A63A-80F648969520}"/>
                </a:ext>
              </a:extLst>
            </p:cNvPr>
            <p:cNvSpPr txBox="1"/>
            <p:nvPr/>
          </p:nvSpPr>
          <p:spPr>
            <a:xfrm>
              <a:off x="436416" y="2019301"/>
              <a:ext cx="2687784" cy="51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Ngôi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thứ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ba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pic>
        <p:nvPicPr>
          <p:cNvPr id="3074" name="Picture 2" descr="Cô bé bán diêm | Nhà xuất bản Kim Đồng">
            <a:extLst>
              <a:ext uri="{FF2B5EF4-FFF2-40B4-BE49-F238E27FC236}">
                <a16:creationId xmlns="" xmlns:a16="http://schemas.microsoft.com/office/drawing/2014/main" id="{58BA2E16-CFEC-41C6-BBDB-368AF1DCB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576" y="1111861"/>
            <a:ext cx="2155173" cy="2762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23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iỏi Văn - Tác phẩm: Cô bé bán diêm">
            <a:extLst>
              <a:ext uri="{FF2B5EF4-FFF2-40B4-BE49-F238E27FC236}">
                <a16:creationId xmlns="" xmlns:a16="http://schemas.microsoft.com/office/drawing/2014/main" id="{2639BDD1-0D4F-49E2-8FD8-C5FF09BF7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6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B4F0787-1946-46D2-9E5D-3B7DEB727BE9}"/>
              </a:ext>
            </a:extLst>
          </p:cNvPr>
          <p:cNvGrpSpPr/>
          <p:nvPr/>
        </p:nvGrpSpPr>
        <p:grpSpPr>
          <a:xfrm>
            <a:off x="1773384" y="800100"/>
            <a:ext cx="5999016" cy="3282786"/>
            <a:chOff x="401784" y="1257300"/>
            <a:chExt cx="5999016" cy="328278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64DDDED3-48A0-4F82-8AD2-EF148340D3D4}"/>
                </a:ext>
              </a:extLst>
            </p:cNvPr>
            <p:cNvSpPr/>
            <p:nvPr/>
          </p:nvSpPr>
          <p:spPr bwMode="auto">
            <a:xfrm>
              <a:off x="401784" y="1533699"/>
              <a:ext cx="5999016" cy="3006387"/>
            </a:xfrm>
            <a:prstGeom prst="roundRect">
              <a:avLst/>
            </a:prstGeom>
            <a:solidFill>
              <a:srgbClr val="FFFFCC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533401" y="1790700"/>
              <a:ext cx="577573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to, </a:t>
              </a:r>
              <a:r>
                <a:rPr lang="en-US" sz="2400" dirty="0" err="1">
                  <a:solidFill>
                    <a:srgbClr val="006600"/>
                  </a:solidFill>
                </a:rPr>
                <a:t>rõ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ràng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lưu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loát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tránh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phát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âm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sai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Bộc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lộ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cảm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xúc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tình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cảm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trong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quá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trình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văn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bản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thể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hiện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được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tâm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trạng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của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nhân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vật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cô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bé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bán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diêm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Hạ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thấp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giọng</a:t>
              </a:r>
              <a:r>
                <a:rPr lang="en-US" sz="2400" dirty="0">
                  <a:solidFill>
                    <a:srgbClr val="006600"/>
                  </a:solidFill>
                </a:rPr>
                <a:t> ở </a:t>
              </a:r>
              <a:r>
                <a:rPr lang="en-US" sz="2400" dirty="0" err="1">
                  <a:solidFill>
                    <a:srgbClr val="006600"/>
                  </a:solidFill>
                </a:rPr>
                <a:t>cuối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truyện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="" xmlns:a16="http://schemas.microsoft.com/office/drawing/2014/main" id="{2270C742-6AF9-4D79-991D-BB08F9B7390C}"/>
                </a:ext>
              </a:extLst>
            </p:cNvPr>
            <p:cNvSpPr/>
            <p:nvPr/>
          </p:nvSpPr>
          <p:spPr bwMode="auto">
            <a:xfrm>
              <a:off x="2286000" y="1257300"/>
              <a:ext cx="2133600" cy="510778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. </a:t>
              </a:r>
              <a:r>
                <a:rPr kumimoji="0" lang="en-US" sz="2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Đọc</a:t>
              </a:r>
              <a:endPara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59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81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/object&gt;&lt;/object&gt;&lt;/database&gt;"/>
  <p:tag name="SECTOMILLISECCONVERTED" val="1"/>
  <p:tag name="ISPRING_UUID" val="{6646DAA1-02F1-4300-8F35-AA2771E3A5E0}"/>
  <p:tag name="ISPRING_RESOURCE_FOLDER" val="F:\Bai giang 2018\Bai 30 Buc thu cua thu linh da do\"/>
  <p:tag name="ISPRING_PRESENTATION_PATH" val="F:\Bai giang 2018\Bai 30 Buc thu cua thu linh da do.pptx"/>
  <p:tag name="ISPRING_PROJECT_VERSION" val="9.3"/>
  <p:tag name="ISPRING_PROJECT_FOLDER_UPDATED" val="1"/>
  <p:tag name="ISPRING_SCREEN_RECS_UPDATED" val="F:\Bai giang 2018\Bai 30 Buc thu cua thu linh da do\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3024</TotalTime>
  <Words>1638</Words>
  <Application>Microsoft Office PowerPoint</Application>
  <PresentationFormat>On-screen Show (16:10)</PresentationFormat>
  <Paragraphs>241</Paragraphs>
  <Slides>33</Slides>
  <Notes>11</Notes>
  <HiddenSlides>0</HiddenSlides>
  <MMClips>22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Times New Roman</vt:lpstr>
      <vt:lpstr>Wingdings</vt:lpstr>
      <vt:lpstr>Tahoma</vt:lpstr>
      <vt:lpstr>Calibri</vt:lpstr>
      <vt:lpstr>.VnSouthernH</vt:lpstr>
      <vt:lpstr>.VnTime</vt:lpstr>
      <vt:lpstr>.VnTifani Heavy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KIEN GIANG-LE THUY-QB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Luong Hung</dc:creator>
  <cp:lastModifiedBy>andongnhi</cp:lastModifiedBy>
  <cp:revision>189</cp:revision>
  <dcterms:created xsi:type="dcterms:W3CDTF">2006-01-02T10:45:26Z</dcterms:created>
  <dcterms:modified xsi:type="dcterms:W3CDTF">2024-02-19T10:16:02Z</dcterms:modified>
</cp:coreProperties>
</file>