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8"/>
  </p:notesMasterIdLst>
  <p:sldIdLst>
    <p:sldId id="293" r:id="rId2"/>
    <p:sldId id="259" r:id="rId3"/>
    <p:sldId id="294" r:id="rId4"/>
    <p:sldId id="295" r:id="rId5"/>
    <p:sldId id="296" r:id="rId6"/>
    <p:sldId id="297" r:id="rId7"/>
    <p:sldId id="298" r:id="rId8"/>
    <p:sldId id="299" r:id="rId9"/>
    <p:sldId id="300" r:id="rId10"/>
    <p:sldId id="301" r:id="rId11"/>
    <p:sldId id="273" r:id="rId12"/>
    <p:sldId id="302" r:id="rId13"/>
    <p:sldId id="285" r:id="rId14"/>
    <p:sldId id="303" r:id="rId15"/>
    <p:sldId id="291" r:id="rId16"/>
    <p:sldId id="275" r:id="rId17"/>
  </p:sldIdLst>
  <p:sldSz cx="12192000" cy="6858000"/>
  <p:notesSz cx="7104063" cy="10234613"/>
  <p:custShowLst>
    <p:custShow name="Custom Show 1" id="0">
      <p:sldLst>
        <p:sld r:id="rId3"/>
      </p:sldLst>
    </p:custShow>
  </p:custShowLst>
  <p:custDataLst>
    <p:tags r:id="rId19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53" autoAdjust="0"/>
    <p:restoredTop sz="94660"/>
  </p:normalViewPr>
  <p:slideViewPr>
    <p:cSldViewPr snapToGrid="0">
      <p:cViewPr>
        <p:scale>
          <a:sx n="100" d="100"/>
          <a:sy n="100" d="100"/>
        </p:scale>
        <p:origin x="12" y="12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E3766E-E16A-426A-B2D4-CA07D27E3A8F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DFE0B6-4946-466C-AEAA-B3A72448F18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35253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0786966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7390C9-E209-452A-AF2C-23D0DB5DF8D6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5031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914035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DDFE0B6-4946-466C-AEAA-B3A72448F18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1697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DDFE0B6-4946-466C-AEAA-B3A72448F18D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723220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2024/2/17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gif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8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9.png"/><Relationship Id="rId10" Type="http://schemas.openxmlformats.org/officeDocument/2006/relationships/image" Target="../media/image22.png"/><Relationship Id="rId4" Type="http://schemas.openxmlformats.org/officeDocument/2006/relationships/image" Target="../media/image19.png"/><Relationship Id="rId9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161" y="202612"/>
            <a:ext cx="9827811" cy="327718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83474" y="3413290"/>
            <a:ext cx="14136415" cy="2569930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pPr algn="ctr"/>
            <a:r>
              <a:rPr lang="en-US" sz="3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TIẾT 26,27: </a:t>
            </a:r>
            <a:r>
              <a:rPr lang="pl-PL" sz="4800" b="1" dirty="0" smtClean="0">
                <a:solidFill>
                  <a:srgbClr val="FF0000"/>
                </a:solidFill>
                <a:latin typeface="Playfair Display" pitchFamily="2" charset="0"/>
              </a:rPr>
              <a:t>NÓI </a:t>
            </a:r>
            <a:r>
              <a:rPr lang="pl-PL" sz="4800" b="1" dirty="0">
                <a:solidFill>
                  <a:srgbClr val="FF0000"/>
                </a:solidFill>
                <a:latin typeface="Playfair Display" pitchFamily="2" charset="0"/>
              </a:rPr>
              <a:t>VÀ NGHE</a:t>
            </a:r>
            <a:endParaRPr lang="en-US" sz="4800" dirty="0">
              <a:solidFill>
                <a:srgbClr val="FF0000"/>
              </a:solidFill>
              <a:latin typeface="Playfair Display" pitchFamily="2" charset="0"/>
            </a:endParaRPr>
          </a:p>
          <a:p>
            <a:pPr algn="ctr"/>
            <a:r>
              <a:rPr lang="pl-PL" sz="3700" b="1" dirty="0">
                <a:solidFill>
                  <a:srgbClr val="FF0000"/>
                </a:solidFill>
                <a:latin typeface="Playfair Display" pitchFamily="2" charset="0"/>
              </a:rPr>
              <a:t> </a:t>
            </a:r>
            <a:r>
              <a:rPr lang="en-US" sz="37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KỂ LẠI MỘT TRẢI NGHIỆM </a:t>
            </a:r>
            <a:endParaRPr lang="en-US" sz="37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ĐÁNG </a:t>
            </a:r>
            <a:r>
              <a:rPr lang="en-US" sz="3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NHỚ </a:t>
            </a:r>
            <a:endParaRPr lang="en-US" sz="37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3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VỀ </a:t>
            </a:r>
            <a:r>
              <a:rPr lang="en-US" sz="37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NGƯỜI THÂN</a:t>
            </a:r>
            <a:endParaRPr lang="en-US" sz="37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92766" y="4650318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59" descr="10004015438746072987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862" flipH="1">
            <a:off x="12496802" y="5925278"/>
            <a:ext cx="1322916" cy="13229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60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3819717" y="3124200"/>
            <a:ext cx="711200" cy="71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00603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rot="20089245" flipH="1">
            <a:off x="1043855" y="4535759"/>
            <a:ext cx="1279101" cy="13595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82726" y="555172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8" descr="200712419435657_1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99747" y="2214502"/>
            <a:ext cx="673100" cy="67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7616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8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3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3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20" dur="4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0" presetClass="path" presetSubtype="0" accel="50000" decel="5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animMotion origin="layout" path="M -0.00017 2.59259E-6 C -0.02673 -0.01605 -0.10139 -0.0784 -0.15885 -0.0963 C -0.21632 -0.1142 -0.27083 -0.10926 -0.34375 -0.10741 C -0.41684 -0.10556 -0.51319 -0.11389 -0.59635 -0.08519 C -0.67934 -0.05648 -0.73211 0.04074 -0.84323 0.06543 C -0.95434 0.09012 -1.17534 0.06358 -1.26267 0.06296 " pathEditMode="relative" rAng="0" ptsTypes="aaaaaa">
                                      <p:cBhvr>
                                        <p:cTn id="22" dur="49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3125" y="-120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0" presetClass="path" presetSubtype="0" accel="50000" decel="50000" fill="hold" nodeType="withEffect">
                                  <p:stCondLst>
                                    <p:cond delay="2250"/>
                                  </p:stCondLst>
                                  <p:childTnLst>
                                    <p:animMotion origin="layout" path="M 3.33333E-6 4.81481E-6 C -0.02066 -0.00093 -0.08525 -0.00031 -0.12361 -0.00463 C -0.16198 -0.00896 -0.16268 0.02283 -0.23073 -0.02624 C -0.29879 -0.07531 -0.4375 -0.19538 -0.53229 -0.29908 C -0.62726 -0.40278 -0.72934 -0.52717 -0.80104 -0.64908 C -0.87275 -0.77099 -0.92882 -0.95124 -0.9625 -1.03056 " pathEditMode="relative" rAng="0" ptsTypes="aaaaaa">
                                      <p:cBhvr>
                                        <p:cTn id="24" dur="5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125" y="-50401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23" presetClass="entr" presetSubtype="36" fill="hold" grpId="0" nodeType="withEffect">
                                  <p:stCondLst>
                                    <p:cond delay="47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(6*min(max(#ppt_w*#ppt_h,.3),1)-7.4)/-.7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(6*min(max(#ppt_w*#ppt_h,.3),1)-7.4)/-.7*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8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0" presetClass="path" presetSubtype="0" accel="50000" decel="50000" fill="hold" nodeType="withEffect">
                                  <p:stCondLst>
                                    <p:cond delay="9800"/>
                                  </p:stCondLst>
                                  <p:childTnLst>
                                    <p:animMotion origin="layout" path="M -8.33333E-7 -4.19753E-6 C 0.0191 -0.00092 0.03837 0.00154 0.05729 -0.0037 C 0.0599 -0.00432 0.06198 -0.00833 0.06459 -0.00926 C 0.07118 -0.01142 0.07778 -0.01173 0.08438 -0.01296 C 0.10538 -0.02222 0.1257 -0.03518 0.14688 -0.04259 C 0.15452 -0.04846 0.16163 -0.05185 0.16875 -0.05926 C 0.17222 -0.06296 0.17917 -0.07037 0.17917 -0.07037 C 0.18195 -0.10895 0.18941 -0.11636 0.20417 -0.14259 C 0.21702 -0.16543 0.23212 -0.18271 0.24584 -0.2037 C 0.25278 -0.21451 0.26163 -0.22099 0.26875 -0.23148 C 0.27934 -0.24722 0.29358 -0.26204 0.30729 -0.26667 C 0.32031 -0.28055 0.33386 -0.29413 0.34792 -0.3037 C 0.35382 -0.30802 0.35643 -0.31265 0.3625 -0.31512 C 0.38212 -0.33858 0.40886 -0.35988 0.43229 -0.36667 C 0.4382 -0.37222 0.4434 -0.37438 0.45 -0.37623 C 0.46788 -0.38796 0.4875 -0.3963 0.50625 -0.40185 C 0.51997 -0.4142 0.53594 -0.41759 0.55104 -0.42253 C 0.56077 -0.43086 0.57205 -0.43333 0.58229 -0.44074 C 0.59254 -0.44784 0.60174 -0.46111 0.6125 -0.46481 C 0.62327 -0.47623 0.6408 -0.49815 0.64896 -0.51667 C 0.65399 -0.52809 0.65886 -0.53981 0.66459 -0.55 C 0.66684 -0.56234 0.66389 -0.54907 0.66875 -0.56111 C 0.67379 -0.57376 0.67899 -0.6037 0.68542 -0.61111 C 0.6875 -0.62037 0.6882 -0.62438 0.69271 -0.62963 C 0.69757 -0.65586 0.71511 -0.68518 0.72604 -0.70185 C 0.73195 -0.7108 0.73403 -0.71883 0.74167 -0.72407 C 0.75104 -0.74599 0.73872 -0.72037 0.74896 -0.73333 C 0.75035 -0.73518 0.7507 -0.73858 0.75209 -0.74074 C 0.75486 -0.74537 0.75868 -0.74784 0.76146 -0.75185 C 0.76771 -0.76142 0.77344 -0.77284 0.78021 -0.78148 C 0.78715 -0.79012 0.79011 -0.78951 0.79688 -0.7963 C 0.80278 -0.80216 0.80834 -0.80926 0.81459 -0.81481 C 0.81684 -0.82099 0.82292 -0.83148 0.82292 -0.83148 C 0.82639 -0.85 0.8316 -0.84753 0.83542 -0.86111 " pathEditMode="relative" ptsTypes="fffffffffffffffffffffffffffffffffA">
                                      <p:cBhvr>
                                        <p:cTn id="37" dur="5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156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4" dur="4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  <p:par>
                                <p:cTn id="4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4.93827E-7 C 0.04479 -0.0216 0.08246 -0.08704 0.13055 -0.10772 C 0.17951 -0.12778 0.22535 -0.12562 0.29219 -0.12346 C 0.35937 -0.1213 0.45139 -0.08611 0.53246 -0.09506 C 0.61389 -0.10401 0.71076 -0.12685 0.77899 -0.17716 C 0.84722 -0.22747 0.89253 -0.29475 0.94219 -0.3963 C 0.99184 -0.49784 1.04861 -0.70525 1.07656 -0.78642 " pathEditMode="relative" rAng="0" ptsTypes="aaaaaaa">
                                      <p:cBhvr>
                                        <p:cTn id="46" dur="4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819" y="-393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5360" y="932723"/>
            <a:ext cx="6096000" cy="689415"/>
          </a:xfrm>
          <a:prstGeom prst="rect">
            <a:avLst/>
          </a:prstGeom>
        </p:spPr>
        <p:txBody>
          <a:bodyPr lIns="121917" tIns="60958" rIns="121917" bIns="60958">
            <a:spAutoFit/>
          </a:bodyPr>
          <a:lstStyle/>
          <a:p>
            <a:pPr algn="just">
              <a:lnSpc>
                <a:spcPct val="115000"/>
              </a:lnSpc>
              <a:tabLst>
                <a:tab pos="302252" algn="l"/>
              </a:tabLst>
            </a:pPr>
            <a:r>
              <a:rPr lang="en-US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d, </a:t>
            </a:r>
            <a:r>
              <a:rPr lang="vi-VN" sz="32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Kiểm tra và chỉnh </a:t>
            </a:r>
            <a:r>
              <a:rPr lang="vi-VN" sz="3200" b="1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sửa</a:t>
            </a:r>
            <a:endParaRPr lang="en-US" sz="32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" name="Group 5"/>
          <p:cNvGrpSpPr/>
          <p:nvPr/>
        </p:nvGrpSpPr>
        <p:grpSpPr>
          <a:xfrm>
            <a:off x="335360" y="1576745"/>
            <a:ext cx="5383723" cy="1728000"/>
            <a:chOff x="42" y="7178"/>
            <a:chExt cx="4037792" cy="1296000"/>
          </a:xfrm>
        </p:grpSpPr>
        <p:sp>
          <p:nvSpPr>
            <p:cNvPr id="16" name="Rectangle 15"/>
            <p:cNvSpPr/>
            <p:nvPr/>
          </p:nvSpPr>
          <p:spPr>
            <a:xfrm>
              <a:off x="42" y="7178"/>
              <a:ext cx="4037792" cy="1296000"/>
            </a:xfrm>
            <a:prstGeom prst="rect">
              <a:avLst/>
            </a:prstGeom>
          </p:spPr>
          <p:style>
            <a:lnRef idx="1">
              <a:schemeClr val="accent2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7" name="Rectangle 16"/>
            <p:cNvSpPr/>
            <p:nvPr/>
          </p:nvSpPr>
          <p:spPr>
            <a:xfrm>
              <a:off x="42" y="7178"/>
              <a:ext cx="4037792" cy="129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algn="ctr" defTabSz="142236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Với</a:t>
              </a:r>
              <a:r>
                <a:rPr lang="en-US" sz="3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người</a:t>
              </a:r>
              <a:r>
                <a:rPr lang="en-US" sz="3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nghe</a:t>
              </a:r>
              <a:r>
                <a:rPr lang="en-US" sz="3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5" name="Group 6"/>
          <p:cNvGrpSpPr/>
          <p:nvPr/>
        </p:nvGrpSpPr>
        <p:grpSpPr>
          <a:xfrm>
            <a:off x="335360" y="3304746"/>
            <a:ext cx="5383723" cy="3211649"/>
            <a:chOff x="42" y="1303178"/>
            <a:chExt cx="4037792" cy="2408737"/>
          </a:xfrm>
        </p:grpSpPr>
        <p:sp>
          <p:nvSpPr>
            <p:cNvPr id="14" name="Rectangle 13"/>
            <p:cNvSpPr/>
            <p:nvPr/>
          </p:nvSpPr>
          <p:spPr>
            <a:xfrm>
              <a:off x="42" y="1303178"/>
              <a:ext cx="4037792" cy="2408737"/>
            </a:xfrm>
            <a:prstGeom prst="rect">
              <a:avLst/>
            </a:prstGeom>
          </p:spPr>
          <p:style>
            <a:ln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5" name="Rectangle 14"/>
            <p:cNvSpPr/>
            <p:nvPr/>
          </p:nvSpPr>
          <p:spPr>
            <a:xfrm>
              <a:off x="42" y="1303178"/>
              <a:ext cx="4037792" cy="24087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48" tIns="117348" rIns="156464" bIns="176022" numCol="1" spcCol="1270" anchor="t" anchorCtr="0">
              <a:noAutofit/>
            </a:bodyPr>
            <a:lstStyle/>
            <a:p>
              <a:pPr marL="304792" lvl="1" indent="-304792" algn="just" defTabSz="1303834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vi-VN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Đối chiếu với yêu cầu ở mục c) để rút kinh nghiệm về kĩ năng nghe.</a:t>
              </a:r>
              <a:endPara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04792" lvl="1" indent="-304792" algn="just" defTabSz="1303834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vi-VN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 thấy bài kể của bạn có thuyết phục không? Vì sao?</a:t>
              </a:r>
              <a:r>
                <a:rPr lang="vi-VN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Em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thích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nhất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điều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gì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trong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phần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trình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bày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của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bạn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?</a:t>
              </a:r>
              <a:endPara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6" name="Group 7"/>
          <p:cNvGrpSpPr/>
          <p:nvPr/>
        </p:nvGrpSpPr>
        <p:grpSpPr>
          <a:xfrm>
            <a:off x="6472804" y="1576745"/>
            <a:ext cx="5383723" cy="1728000"/>
            <a:chOff x="4603125" y="7178"/>
            <a:chExt cx="4037792" cy="1296000"/>
          </a:xfrm>
        </p:grpSpPr>
        <p:sp>
          <p:nvSpPr>
            <p:cNvPr id="12" name="Rectangle 11"/>
            <p:cNvSpPr/>
            <p:nvPr/>
          </p:nvSpPr>
          <p:spPr>
            <a:xfrm>
              <a:off x="4603125" y="7178"/>
              <a:ext cx="4037792" cy="1296000"/>
            </a:xfrm>
            <a:prstGeom prst="rect">
              <a:avLst/>
            </a:prstGeom>
          </p:spPr>
          <p:style>
            <a:lnRef idx="1">
              <a:schemeClr val="accent3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2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4603125" y="7178"/>
              <a:ext cx="4037792" cy="12960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70688" tIns="97536" rIns="170688" bIns="97536" numCol="1" spcCol="1270" anchor="ctr" anchorCtr="0">
              <a:noAutofit/>
            </a:bodyPr>
            <a:lstStyle/>
            <a:p>
              <a:pPr algn="ctr" defTabSz="1422364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3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Với</a:t>
              </a:r>
              <a:r>
                <a:rPr lang="en-US" sz="3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người</a:t>
              </a:r>
              <a:r>
                <a:rPr lang="en-US" sz="3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3200" b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nói</a:t>
              </a:r>
              <a:r>
                <a:rPr lang="en-US" sz="3200" b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endParaRPr lang="en-US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7" name="Group 8"/>
          <p:cNvGrpSpPr/>
          <p:nvPr/>
        </p:nvGrpSpPr>
        <p:grpSpPr>
          <a:xfrm>
            <a:off x="6472804" y="3304746"/>
            <a:ext cx="5383723" cy="3211649"/>
            <a:chOff x="4603125" y="1303178"/>
            <a:chExt cx="4037792" cy="2408737"/>
          </a:xfrm>
        </p:grpSpPr>
        <p:sp>
          <p:nvSpPr>
            <p:cNvPr id="10" name="Rectangle 9"/>
            <p:cNvSpPr/>
            <p:nvPr/>
          </p:nvSpPr>
          <p:spPr>
            <a:xfrm>
              <a:off x="4603125" y="1303178"/>
              <a:ext cx="4037792" cy="2408737"/>
            </a:xfrm>
            <a:prstGeom prst="rect">
              <a:avLst/>
            </a:prstGeom>
          </p:spPr>
          <p:style>
            <a:ln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tint val="40000"/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Rectangle 10"/>
            <p:cNvSpPr/>
            <p:nvPr/>
          </p:nvSpPr>
          <p:spPr>
            <a:xfrm>
              <a:off x="4603125" y="1303178"/>
              <a:ext cx="4037792" cy="24087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117348" tIns="117348" rIns="156464" bIns="176022" numCol="1" spcCol="1270" anchor="t" anchorCtr="0">
              <a:noAutofit/>
            </a:bodyPr>
            <a:lstStyle/>
            <a:p>
              <a:pPr marL="304792" lvl="1" indent="-304792" algn="just" defTabSz="1303834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vi-VN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So với yêu cầu mục c), em đã đạt được những gì?</a:t>
              </a:r>
              <a:endPara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04792" lvl="1" indent="-304792" algn="just" defTabSz="1303834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Em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tâm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đắc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nhất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điều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gì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trong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phần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trình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bày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của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sz="2900" i="1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mình</a:t>
              </a:r>
              <a:r>
                <a:rPr lang="en-US" sz="2900" i="1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SimSun" panose="02010600030101010101" pitchFamily="2" charset="-122"/>
                  <a:cs typeface="Times New Roman" panose="02020603050405020304" pitchFamily="18" charset="0"/>
                </a:rPr>
                <a:t>?</a:t>
              </a:r>
              <a:endPara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304792" lvl="1" indent="-304792" algn="just" defTabSz="1303834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vi-VN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Em </a:t>
              </a:r>
              <a:r>
                <a:rPr lang="en-US" sz="2900" dirty="0" err="1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có</a:t>
              </a:r>
              <a:r>
                <a:rPr lang="en-US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vi-VN" sz="2900" dirty="0" smtClean="0">
                  <a:solidFill>
                    <a:schemeClr val="tx1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muốn thay đổi điều gì trong bài nói đó?</a:t>
              </a:r>
              <a:endParaRPr lang="en-US" sz="29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96892069"/>
      </p:ext>
    </p:ext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957244" y="3637454"/>
            <a:ext cx="6011967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3. LUYỆN TẬP</a:t>
            </a:r>
            <a:endParaRPr lang="zh-CN" altLang="en-US" sz="6755" b="1" dirty="0">
              <a:solidFill>
                <a:srgbClr val="FF5E74"/>
              </a:solidFill>
              <a:effectLst>
                <a:glow rad="1651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92"/>
          <p:cNvSpPr>
            <a:spLocks noChangeArrowheads="1"/>
          </p:cNvSpPr>
          <p:nvPr/>
        </p:nvSpPr>
        <p:spPr bwMode="auto">
          <a:xfrm>
            <a:off x="8688289" y="1960035"/>
            <a:ext cx="246308" cy="451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21917" tIns="60958" rIns="121917" bIns="60958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en-US" sz="2100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altLang="zh-CN" sz="3200" b="1" dirty="0" err="1" smtClean="0">
                <a:latin typeface="Playfair Display" pitchFamily="2" charset="0"/>
              </a:rPr>
              <a:t>Luyện</a:t>
            </a:r>
            <a:r>
              <a:rPr lang="en-US" altLang="zh-CN" sz="3200" b="1" dirty="0" smtClean="0">
                <a:latin typeface="Playfair Display" pitchFamily="2" charset="0"/>
              </a:rPr>
              <a:t> </a:t>
            </a:r>
            <a:r>
              <a:rPr lang="en-US" altLang="zh-CN" sz="3200" b="1" dirty="0" err="1" smtClean="0">
                <a:latin typeface="Playfair Display" pitchFamily="2" charset="0"/>
              </a:rPr>
              <a:t>tập</a:t>
            </a:r>
            <a:endParaRPr lang="zh-CN" altLang="en-US" sz="3200" b="1" dirty="0">
              <a:latin typeface="Playfair Display" pitchFamily="2" charset="0"/>
            </a:endParaRPr>
          </a:p>
        </p:txBody>
      </p:sp>
      <p:pic>
        <p:nvPicPr>
          <p:cNvPr id="55" name="图片 15">
            <a:extLst>
              <a:ext uri="{FF2B5EF4-FFF2-40B4-BE49-F238E27FC236}">
                <a16:creationId xmlns="" xmlns:a16="http://schemas.microsoft.com/office/drawing/2014/main" id="{1DA889A7-19E1-4EBE-8977-91B6557A0A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361" y="644691"/>
            <a:ext cx="11536867" cy="607742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94272" y="1960036"/>
            <a:ext cx="7834176" cy="1107992"/>
          </a:xfrm>
          <a:prstGeom prst="rect">
            <a:avLst/>
          </a:prstGeom>
          <a:noFill/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32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kỉ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niệm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tuổi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thơ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7207816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4117740" y="3637454"/>
            <a:ext cx="4825360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755" b="1" i="0" u="none" strike="noStrike" kern="1200" cap="none" spc="0" normalizeH="0" baseline="0" noProof="0" dirty="0" smtClean="0">
                <a:ln>
                  <a:noFill/>
                </a:ln>
                <a:solidFill>
                  <a:srgbClr val="FF5E74"/>
                </a:solidFill>
                <a:effectLst>
                  <a:glow rad="165100">
                    <a:prstClr val="white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VẬN</a:t>
            </a:r>
            <a:r>
              <a:rPr kumimoji="0" lang="en-US" altLang="zh-CN" sz="6755" b="1" i="0" u="none" strike="noStrike" kern="1200" cap="none" spc="0" normalizeH="0" noProof="0" dirty="0" smtClean="0">
                <a:ln>
                  <a:noFill/>
                </a:ln>
                <a:solidFill>
                  <a:srgbClr val="FF5E74"/>
                </a:solidFill>
                <a:effectLst>
                  <a:glow rad="165100">
                    <a:prstClr val="white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 DỤNG</a:t>
            </a:r>
            <a:endParaRPr kumimoji="0" lang="zh-CN" altLang="en-US" sz="6755" b="1" i="0" u="none" strike="noStrike" kern="1200" cap="none" spc="0" normalizeH="0" baseline="0" noProof="0" dirty="0">
              <a:ln>
                <a:noFill/>
              </a:ln>
              <a:solidFill>
                <a:srgbClr val="FF5E74"/>
              </a:solidFill>
              <a:effectLst>
                <a:glow rad="165100">
                  <a:prstClr val="white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21840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42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3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1871" y="1814106"/>
            <a:ext cx="6242215" cy="4156621"/>
          </a:xfrm>
          <a:prstGeom prst="rect">
            <a:avLst/>
          </a:prstGeom>
          <a:noFill/>
          <a:ln w="19050" cmpd="sng">
            <a:solidFill>
              <a:srgbClr val="F2F2F2"/>
            </a:solidFill>
            <a:bevel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组合 4"/>
          <p:cNvGrpSpPr>
            <a:grpSpLocks/>
          </p:cNvGrpSpPr>
          <p:nvPr/>
        </p:nvGrpSpPr>
        <p:grpSpPr bwMode="auto">
          <a:xfrm>
            <a:off x="6525425" y="2228867"/>
            <a:ext cx="5382969" cy="622080"/>
            <a:chOff x="0" y="0"/>
            <a:chExt cx="4752528" cy="549875"/>
          </a:xfrm>
          <a:solidFill>
            <a:schemeClr val="accent1"/>
          </a:solidFill>
        </p:grpSpPr>
        <p:sp>
          <p:nvSpPr>
            <p:cNvPr id="10" name="矩形 3"/>
            <p:cNvSpPr>
              <a:spLocks noChangeArrowheads="1"/>
            </p:cNvSpPr>
            <p:nvPr/>
          </p:nvSpPr>
          <p:spPr bwMode="auto">
            <a:xfrm>
              <a:off x="0" y="0"/>
              <a:ext cx="4752528" cy="54987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25400" cap="flat" cmpd="sng">
                  <a:solidFill>
                    <a:srgbClr val="395E8A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endParaRPr lang="zh-CN" altLang="zh-CN">
                <a:solidFill>
                  <a:srgbClr val="FFFFFF"/>
                </a:solidFill>
                <a:latin typeface="+mj-lt"/>
                <a:sym typeface="宋体" pitchFamily="2" charset="-122"/>
              </a:endParaRPr>
            </a:p>
          </p:txBody>
        </p:sp>
        <p:sp>
          <p:nvSpPr>
            <p:cNvPr id="11" name="TextBox 8"/>
            <p:cNvSpPr>
              <a:spLocks noChangeArrowheads="1"/>
            </p:cNvSpPr>
            <p:nvPr/>
          </p:nvSpPr>
          <p:spPr bwMode="auto">
            <a:xfrm>
              <a:off x="764955" y="84439"/>
              <a:ext cx="3456384" cy="326464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anchor="ctr">
              <a:spAutoFit/>
            </a:bodyPr>
            <a:lstStyle/>
            <a:p>
              <a:r>
                <a:rPr lang="en-US" altLang="zh-CN" smtClean="0">
                  <a:solidFill>
                    <a:schemeClr val="bg1"/>
                  </a:solidFill>
                  <a:latin typeface="+mj-lt"/>
                  <a:ea typeface="微软雅黑" pitchFamily="34" charset="-122"/>
                  <a:sym typeface="微软雅黑" pitchFamily="34" charset="-122"/>
                </a:rPr>
                <a:t> </a:t>
              </a:r>
              <a:endParaRPr lang="zh-CN" altLang="en-US" dirty="0">
                <a:solidFill>
                  <a:schemeClr val="bg1"/>
                </a:solidFill>
                <a:latin typeface="+mj-lt"/>
                <a:ea typeface="微软雅黑" pitchFamily="34" charset="-122"/>
                <a:sym typeface="微软雅黑" pitchFamily="34" charset="-122"/>
              </a:endParaRPr>
            </a:p>
          </p:txBody>
        </p:sp>
      </p:grpSp>
      <p:sp>
        <p:nvSpPr>
          <p:cNvPr id="13" name="矩形 12"/>
          <p:cNvSpPr>
            <a:spLocks noChangeArrowheads="1"/>
          </p:cNvSpPr>
          <p:nvPr/>
        </p:nvSpPr>
        <p:spPr bwMode="auto">
          <a:xfrm>
            <a:off x="6768075" y="2948947"/>
            <a:ext cx="5094816" cy="178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mpd="sng">
                <a:solidFill>
                  <a:srgbClr val="000000"/>
                </a:solidFill>
                <a:bevel/>
                <a:headEnd/>
                <a:tailEnd/>
              </a14:hiddenLine>
            </a:ext>
          </a:extLst>
        </p:spPr>
        <p:txBody>
          <a:bodyPr lIns="121917" tIns="60958" rIns="121917" bIns="60958">
            <a:spAutoFit/>
          </a:bodyPr>
          <a:lstStyle>
            <a:defPPr>
              <a:defRPr lang="zh-CN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buFont typeface="Arial" pitchFamily="34" charset="0"/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宋体" pitchFamily="2" charset="-122"/>
                <a:cs typeface="+mn-cs"/>
              </a:defRPr>
            </a:lvl9pPr>
          </a:lstStyle>
          <a:p>
            <a:pPr algn="just"/>
            <a:r>
              <a:rPr lang="vi-VN" sz="2700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Kể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trải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endParaRPr lang="en-US" sz="27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Lập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cương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ôn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kiểm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kì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môn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7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7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208235" y="2282938"/>
            <a:ext cx="2764533" cy="615549"/>
          </a:xfrm>
          <a:prstGeom prst="rect">
            <a:avLst/>
          </a:prstGeom>
        </p:spPr>
        <p:txBody>
          <a:bodyPr wrap="none" lIns="121917" tIns="60958" rIns="121917" bIns="60958">
            <a:spAutoFit/>
          </a:bodyPr>
          <a:lstStyle/>
          <a:p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Bài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tập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về</a:t>
            </a:r>
            <a:r>
              <a:rPr lang="en-US" sz="32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32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nhà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11293466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357352"/>
            <a:ext cx="10515600" cy="5819611"/>
          </a:xfrm>
        </p:spPr>
        <p:txBody>
          <a:bodyPr>
            <a:normAutofit fontScale="62500" lnSpcReduction="20000"/>
          </a:bodyPr>
          <a:lstStyle/>
          <a:p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Hướng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dẫn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r>
              <a:rPr lang="nl-NL" sz="3400" b="1" dirty="0" smtClean="0">
                <a:latin typeface="Times New Roman" pitchFamily="18" charset="0"/>
                <a:cs typeface="Times New Roman" pitchFamily="18" charset="0"/>
              </a:rPr>
              <a:t>NỘI DUNG ÔN TẬP GIỮA HỌC KÌ I 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nl-NL" sz="3400" b="1" dirty="0" smtClean="0">
                <a:latin typeface="Times New Roman" pitchFamily="18" charset="0"/>
                <a:cs typeface="Times New Roman" pitchFamily="18" charset="0"/>
              </a:rPr>
              <a:t>MÔN: NGỮ VĂN 6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nl-NL" sz="3400" b="1" dirty="0" smtClean="0">
                <a:latin typeface="Times New Roman" pitchFamily="18" charset="0"/>
                <a:cs typeface="Times New Roman" pitchFamily="18" charset="0"/>
              </a:rPr>
              <a:t>NỘI DUNG: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nl-NL" sz="3400" dirty="0" smtClean="0">
                <a:latin typeface="Times New Roman" pitchFamily="18" charset="0"/>
                <a:cs typeface="Times New Roman" pitchFamily="18" charset="0"/>
              </a:rPr>
              <a:t>Văn bản:  Các văn bản thuộc thể loại truyện truyền thuyết, truyện cổ tích và thơ lục bát đã học (hoặc đã đọc, đã nghe).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nl-NL" sz="3400" dirty="0" smtClean="0">
                <a:latin typeface="Times New Roman" pitchFamily="18" charset="0"/>
                <a:cs typeface="Times New Roman" pitchFamily="18" charset="0"/>
              </a:rPr>
              <a:t>Tiếng Việt: Từ đơn và từ phức; Biện pháp tu từ ẩn dụ.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nl-NL" sz="3400" dirty="0" smtClean="0">
                <a:latin typeface="Times New Roman" pitchFamily="18" charset="0"/>
                <a:cs typeface="Times New Roman" pitchFamily="18" charset="0"/>
              </a:rPr>
              <a:t>Tập làm văn: Văn tự sự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DẠNG ĐỀ- BIỂU ĐIỂM: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Phần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I: </a:t>
            </a:r>
            <a:r>
              <a:rPr lang="en-US" sz="3400" b="1" dirty="0" err="1" smtClean="0">
                <a:latin typeface="Times New Roman" pitchFamily="18" charset="0"/>
                <a:cs typeface="Times New Roman" pitchFamily="18" charset="0"/>
              </a:rPr>
              <a:t>Đọchiểu</a:t>
            </a:r>
            <a:r>
              <a:rPr lang="en-US" sz="3400" b="1" dirty="0" smtClean="0">
                <a:latin typeface="Times New Roman" pitchFamily="18" charset="0"/>
                <a:cs typeface="Times New Roman" pitchFamily="18" charset="0"/>
              </a:rPr>
              <a:t> (5điểm)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Cho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ngữ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hoăc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lục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bát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khai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thác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hỏi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nhỏ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Thể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nội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dung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chính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bản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(1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Phân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ghép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láy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(1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ngắn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đoạn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.(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khoảng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3 – 5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câuvăn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 (2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0"/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thơ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chương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trìnhNgữ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văn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6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viết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Cho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biết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giả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 (1 </a:t>
            </a:r>
            <a:r>
              <a:rPr lang="en-US" sz="3400" dirty="0" err="1" smtClean="0">
                <a:latin typeface="Times New Roman" pitchFamily="18" charset="0"/>
                <a:cs typeface="Times New Roman" pitchFamily="18" charset="0"/>
              </a:rPr>
              <a:t>điểm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r>
              <a:rPr lang="nl-NL" sz="3400" b="1" dirty="0" smtClean="0">
                <a:latin typeface="Times New Roman" pitchFamily="18" charset="0"/>
                <a:cs typeface="Times New Roman" pitchFamily="18" charset="0"/>
              </a:rPr>
              <a:t>Phần II: Tập làm văn ( 5điểm)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nl-NL" sz="3400" smtClean="0">
                <a:latin typeface="Times New Roman" pitchFamily="18" charset="0"/>
                <a:cs typeface="Times New Roman" pitchFamily="18" charset="0"/>
              </a:rPr>
              <a:t>Hãy viết bài văn kể lại một truyện truyền thuyết hoặc cổ tích </a:t>
            </a:r>
            <a:r>
              <a:rPr lang="nl-NL" sz="3400" b="1" u="sng" smtClean="0">
                <a:latin typeface="Times New Roman" pitchFamily="18" charset="0"/>
                <a:cs typeface="Times New Roman" pitchFamily="18" charset="0"/>
              </a:rPr>
              <a:t>đã học </a:t>
            </a:r>
            <a:r>
              <a:rPr lang="nl-NL" sz="3400" smtClean="0">
                <a:latin typeface="Times New Roman" pitchFamily="18" charset="0"/>
                <a:cs typeface="Times New Roman" pitchFamily="18" charset="0"/>
              </a:rPr>
              <a:t>bằng lời văn của em</a:t>
            </a:r>
            <a:r>
              <a:rPr lang="nl-NL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en-US" dirty="0" smtClean="0"/>
          </a:p>
          <a:p>
            <a:endParaRPr lang="en-US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4605" y="4319270"/>
            <a:ext cx="12195810" cy="2579370"/>
          </a:xfrm>
          <a:prstGeom prst="rect">
            <a:avLst/>
          </a:prstGeom>
        </p:spPr>
      </p:pic>
      <p:pic>
        <p:nvPicPr>
          <p:cNvPr id="8" name="图片 7" descr="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-14605" y="-1905"/>
            <a:ext cx="12195810" cy="1260475"/>
          </a:xfrm>
          <a:prstGeom prst="rect">
            <a:avLst/>
          </a:prstGeom>
        </p:spPr>
      </p:pic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0" y="1258570"/>
            <a:ext cx="798830" cy="802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90" y="3576955"/>
            <a:ext cx="1217295" cy="1186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74835" y="1059180"/>
            <a:ext cx="779145" cy="737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80675" y="2205355"/>
            <a:ext cx="1227455" cy="118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图片 15" descr="3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 rot="20760000" flipH="1">
            <a:off x="300990" y="1704340"/>
            <a:ext cx="1575435" cy="1514475"/>
          </a:xfrm>
          <a:prstGeom prst="rect">
            <a:avLst/>
          </a:prstGeom>
        </p:spPr>
      </p:pic>
      <p:pic>
        <p:nvPicPr>
          <p:cNvPr id="17" name="图片 16" descr="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284335" y="3323590"/>
            <a:ext cx="1555750" cy="1514475"/>
          </a:xfrm>
          <a:prstGeom prst="rect">
            <a:avLst/>
          </a:prstGeom>
        </p:spPr>
      </p:pic>
      <p:sp>
        <p:nvSpPr>
          <p:cNvPr id="21" name="矩形 20"/>
          <p:cNvSpPr/>
          <p:nvPr/>
        </p:nvSpPr>
        <p:spPr>
          <a:xfrm>
            <a:off x="3255645" y="1516380"/>
            <a:ext cx="630872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TRÂN TRỌNG CẢM ƠN</a:t>
            </a:r>
            <a:r>
              <a:rPr lang="zh-CN" sz="10000" b="1" dirty="0" smtClean="0">
                <a:solidFill>
                  <a:schemeClr val="accent6">
                    <a:lumMod val="75000"/>
                  </a:schemeClr>
                </a:solidFill>
                <a:effectLst>
                  <a:glow rad="152400">
                    <a:schemeClr val="bg1"/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！</a:t>
            </a:r>
            <a:endParaRPr lang="zh-CN" sz="10000" b="1" dirty="0">
              <a:solidFill>
                <a:schemeClr val="accent6">
                  <a:lumMod val="75000"/>
                </a:schemeClr>
              </a:solidFill>
              <a:effectLst>
                <a:glow rad="152400">
                  <a:schemeClr val="bg1"/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10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80199" y="-131637"/>
            <a:ext cx="8766040" cy="7070967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83" y="2784595"/>
            <a:ext cx="12193526" cy="4154737"/>
          </a:xfrm>
          <a:prstGeom prst="rect">
            <a:avLst/>
          </a:prstGeom>
        </p:spPr>
      </p:pic>
      <p:pic>
        <p:nvPicPr>
          <p:cNvPr id="13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321" y="644469"/>
            <a:ext cx="769375" cy="702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127" y="3777410"/>
            <a:ext cx="1377305" cy="1257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矩形 1"/>
          <p:cNvSpPr/>
          <p:nvPr/>
        </p:nvSpPr>
        <p:spPr>
          <a:xfrm>
            <a:off x="3476760" y="3792394"/>
            <a:ext cx="5995552" cy="11318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6755" b="1" dirty="0" smtClean="0">
                <a:solidFill>
                  <a:srgbClr val="FF5E74"/>
                </a:solidFill>
                <a:effectLst>
                  <a:glow rad="1651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稚艺_GBK" pitchFamily="65" charset="-122"/>
                <a:cs typeface="Times New Roman" panose="02020603050405020304" pitchFamily="18" charset="0"/>
              </a:rPr>
              <a:t>ĐỊNH HƯỚNG</a:t>
            </a:r>
            <a:endParaRPr lang="zh-CN" altLang="en-US" sz="6755" b="1" dirty="0">
              <a:solidFill>
                <a:srgbClr val="FF5E74"/>
              </a:solidFill>
              <a:effectLst>
                <a:glow rad="1651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稚艺_GBK" pitchFamily="65" charset="-122"/>
              <a:cs typeface="Times New Roman" panose="02020603050405020304" pitchFamily="18" charset="0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530925" y="1972929"/>
            <a:ext cx="1037463" cy="21405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CN" sz="13310" b="1" dirty="0" smtClean="0">
                <a:solidFill>
                  <a:schemeClr val="accent6">
                    <a:lumMod val="75000"/>
                  </a:schemeClr>
                </a:solidFill>
                <a:effectLst>
                  <a:glow rad="88900">
                    <a:schemeClr val="bg1"/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latin typeface="Times New Roman" panose="02020603050405020304" pitchFamily="18" charset="0"/>
                <a:ea typeface="方正大标宋简体" panose="02010601030101010101" charset="-122"/>
                <a:cs typeface="Times New Roman" panose="02020603050405020304" pitchFamily="18" charset="0"/>
              </a:rPr>
              <a:t>1</a:t>
            </a:r>
            <a:endParaRPr lang="en-US" altLang="zh-CN" sz="13310" b="1" dirty="0">
              <a:solidFill>
                <a:schemeClr val="accent6">
                  <a:lumMod val="75000"/>
                </a:schemeClr>
              </a:solidFill>
              <a:effectLst>
                <a:glow rad="88900">
                  <a:schemeClr val="bg1"/>
                </a:glow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latin typeface="Times New Roman" panose="02020603050405020304" pitchFamily="18" charset="0"/>
              <a:ea typeface="方正大标宋简体" panose="02010601030101010101" charset="-122"/>
              <a:cs typeface="Times New Roman" panose="02020603050405020304" pitchFamily="18" charset="0"/>
            </a:endParaRPr>
          </a:p>
        </p:txBody>
      </p:sp>
      <p:pic>
        <p:nvPicPr>
          <p:cNvPr id="11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239" y="183596"/>
            <a:ext cx="807114" cy="737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Administrator\Desktop\56e262d2db7dc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4687" y="1526866"/>
            <a:ext cx="860657" cy="785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000"/>
    </mc:Choice>
    <mc:Fallback xmlns="">
      <p:transition spd="slow" advTm="3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400"/>
                            </p:stCondLst>
                            <p:childTnLst>
                              <p:par>
                                <p:cTn id="46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7" dur="500" tmFilter="0, 0; .2, .5; .8, .5; 1, 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8" dur="250" autoRev="1" fill="hold"/>
                                        <p:tgtEl>
                                          <p:spTgt spid="2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26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fade">
                                      <p:cBhvr>
                                        <p:cTn id="50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1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1" grpId="0"/>
      <p:bldP spid="21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1. ĐỊNH HƯỚNG</a:t>
            </a:r>
            <a:endParaRPr lang="en-US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35360" y="1303282"/>
            <a:ext cx="11521280" cy="4924421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/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a) 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cha,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,…)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,…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0990" indent="-380990" algn="just">
              <a:buFontTx/>
              <a:buChar char="-"/>
            </a:pP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ngôi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nhất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xưng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tôi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”, “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”</a:t>
            </a:r>
          </a:p>
          <a:p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b)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,…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đã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chứng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định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dàn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Chuẩn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bị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tranh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ảnh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liên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lại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Nêu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lên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hoặc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nhớ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algn="just"/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nét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mặt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ánh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mắt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giọng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…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6997360"/>
      </p:ext>
    </p:ext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Picture 2" descr="C:\Users\Administrator\Desktop\4499633_211107066366_2副本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737" y="1727937"/>
            <a:ext cx="4071624" cy="4083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0" name="TextBox 33"/>
          <p:cNvSpPr txBox="1"/>
          <p:nvPr/>
        </p:nvSpPr>
        <p:spPr>
          <a:xfrm rot="20124156">
            <a:off x="900773" y="2311426"/>
            <a:ext cx="1900642" cy="538605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pPr algn="l"/>
            <a:r>
              <a:rPr lang="en-US" altLang="zh-CN" sz="2700" b="1" spc="-200" dirty="0" smtClean="0">
                <a:ln w="9525">
                  <a:noFill/>
                </a:ln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2. </a:t>
            </a:r>
            <a:r>
              <a:rPr lang="en-US" altLang="zh-CN" sz="2700" b="1" spc="-200" dirty="0" err="1" smtClean="0">
                <a:ln w="9525">
                  <a:noFill/>
                </a:ln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Thực</a:t>
            </a:r>
            <a:r>
              <a:rPr lang="en-US" altLang="zh-CN" sz="2700" b="1" spc="-200" dirty="0" smtClean="0">
                <a:ln w="9525">
                  <a:noFill/>
                </a:ln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 </a:t>
            </a:r>
            <a:r>
              <a:rPr lang="en-US" altLang="zh-CN" sz="2700" b="1" spc="-200" dirty="0" err="1" smtClean="0">
                <a:ln w="9525">
                  <a:noFill/>
                </a:ln>
                <a:effectLst>
                  <a:outerShdw blurRad="50800" dist="38100" dir="5400000" algn="t" rotWithShape="0">
                    <a:schemeClr val="bg1">
                      <a:alpha val="69000"/>
                    </a:schemeClr>
                  </a:outerShdw>
                </a:effectLst>
                <a:latin typeface="Times New Roman" pitchFamily="18" charset="0"/>
                <a:ea typeface="方正卡通简体" pitchFamily="65" charset="-122"/>
                <a:cs typeface="Times New Roman" pitchFamily="18" charset="0"/>
              </a:rPr>
              <a:t>hành</a:t>
            </a:r>
            <a:endParaRPr lang="zh-CN" altLang="en-US" sz="2700" b="1" spc="-200" dirty="0">
              <a:ln w="9525">
                <a:noFill/>
              </a:ln>
              <a:effectLst>
                <a:outerShdw blurRad="50800" dist="38100" dir="5400000" algn="t" rotWithShape="0">
                  <a:schemeClr val="bg1">
                    <a:alpha val="69000"/>
                  </a:schemeClr>
                </a:outerShdw>
              </a:effectLst>
              <a:latin typeface="Times New Roman" pitchFamily="18" charset="0"/>
              <a:ea typeface="方正卡通简体" pitchFamily="65" charset="-122"/>
              <a:cs typeface="Times New Roman" pitchFamily="18" charset="0"/>
            </a:endParaRPr>
          </a:p>
        </p:txBody>
      </p:sp>
      <p:sp>
        <p:nvSpPr>
          <p:cNvPr id="142" name="Freeform 5"/>
          <p:cNvSpPr>
            <a:spLocks/>
          </p:cNvSpPr>
          <p:nvPr/>
        </p:nvSpPr>
        <p:spPr bwMode="auto">
          <a:xfrm>
            <a:off x="5252604" y="826855"/>
            <a:ext cx="809309" cy="5578476"/>
          </a:xfrm>
          <a:custGeom>
            <a:avLst/>
            <a:gdLst>
              <a:gd name="T0" fmla="*/ 0 w 1049"/>
              <a:gd name="T1" fmla="*/ 0 h 7451"/>
              <a:gd name="T2" fmla="*/ 1049 w 1049"/>
              <a:gd name="T3" fmla="*/ 3726 h 7451"/>
              <a:gd name="T4" fmla="*/ 0 w 1049"/>
              <a:gd name="T5" fmla="*/ 7451 h 74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049" h="7451">
                <a:moveTo>
                  <a:pt x="0" y="0"/>
                </a:moveTo>
                <a:cubicBezTo>
                  <a:pt x="665" y="1085"/>
                  <a:pt x="1049" y="2360"/>
                  <a:pt x="1049" y="3726"/>
                </a:cubicBezTo>
                <a:cubicBezTo>
                  <a:pt x="1049" y="5091"/>
                  <a:pt x="665" y="6367"/>
                  <a:pt x="0" y="7451"/>
                </a:cubicBezTo>
              </a:path>
            </a:pathLst>
          </a:custGeom>
          <a:noFill/>
          <a:ln w="10" cap="flat">
            <a:solidFill>
              <a:schemeClr val="bg1">
                <a:lumMod val="65000"/>
              </a:schemeClr>
            </a:solidFill>
            <a:prstDash val="dash"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14" tIns="45707" rIns="91414" bIns="45707" numCol="1" anchor="t" anchorCtr="0" compatLnSpc="1">
            <a:prstTxWarp prst="textNoShape">
              <a:avLst/>
            </a:prstTxWarp>
          </a:bodyPr>
          <a:lstStyle/>
          <a:p>
            <a:endParaRPr lang="zh-CN" altLang="en-US">
              <a:latin typeface="Playfair Display" pitchFamily="2" charset="0"/>
            </a:endParaRPr>
          </a:p>
        </p:txBody>
      </p:sp>
      <p:grpSp>
        <p:nvGrpSpPr>
          <p:cNvPr id="2" name="组合 142"/>
          <p:cNvGrpSpPr/>
          <p:nvPr/>
        </p:nvGrpSpPr>
        <p:grpSpPr>
          <a:xfrm>
            <a:off x="5335447" y="1420879"/>
            <a:ext cx="4522931" cy="729237"/>
            <a:chOff x="4441088" y="761746"/>
            <a:chExt cx="4522932" cy="729238"/>
          </a:xfrm>
        </p:grpSpPr>
        <p:grpSp>
          <p:nvGrpSpPr>
            <p:cNvPr id="3" name="组合 143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47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1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latin typeface="Playfair Display" pitchFamily="2" charset="0"/>
                  <a:ea typeface="宋体"/>
                </a:endParaRPr>
              </a:p>
            </p:txBody>
          </p:sp>
          <p:sp>
            <p:nvSpPr>
              <p:cNvPr id="148" name="TextBox 147"/>
              <p:cNvSpPr txBox="1"/>
              <p:nvPr/>
            </p:nvSpPr>
            <p:spPr>
              <a:xfrm>
                <a:off x="4474113" y="801513"/>
                <a:ext cx="348172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3200" spc="300" dirty="0">
                    <a:solidFill>
                      <a:schemeClr val="bg1"/>
                    </a:solidFill>
                    <a:latin typeface="Playfair Display" pitchFamily="2" charset="0"/>
                    <a:ea typeface="微软雅黑" pitchFamily="34" charset="-122"/>
                  </a:rPr>
                  <a:t>a</a:t>
                </a:r>
                <a:endParaRPr lang="zh-CN" altLang="en-US" sz="3200" spc="300" dirty="0">
                  <a:solidFill>
                    <a:schemeClr val="bg1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46" name="矩形 39"/>
            <p:cNvSpPr>
              <a:spLocks noChangeArrowheads="1"/>
            </p:cNvSpPr>
            <p:nvPr/>
          </p:nvSpPr>
          <p:spPr bwMode="auto">
            <a:xfrm>
              <a:off x="5201642" y="849654"/>
              <a:ext cx="3762378" cy="47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1900" dirty="0" err="1" smtClean="0">
                  <a:solidFill>
                    <a:schemeClr val="accent1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Chuẩn</a:t>
              </a:r>
              <a:r>
                <a:rPr lang="en-US" altLang="zh-CN" sz="1900" dirty="0" smtClean="0">
                  <a:solidFill>
                    <a:schemeClr val="accent1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solidFill>
                    <a:schemeClr val="accent1"/>
                  </a:solidFill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bị</a:t>
              </a:r>
              <a:endParaRPr lang="zh-CN" altLang="en-US" sz="1900" dirty="0">
                <a:solidFill>
                  <a:schemeClr val="accent1"/>
                </a:solidFill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4" name="组合 148"/>
          <p:cNvGrpSpPr/>
          <p:nvPr/>
        </p:nvGrpSpPr>
        <p:grpSpPr>
          <a:xfrm>
            <a:off x="5623479" y="2284975"/>
            <a:ext cx="4522931" cy="729237"/>
            <a:chOff x="4441088" y="761746"/>
            <a:chExt cx="4522932" cy="729238"/>
          </a:xfrm>
        </p:grpSpPr>
        <p:grpSp>
          <p:nvGrpSpPr>
            <p:cNvPr id="5" name="组合 149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53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2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latin typeface="Playfair Display" pitchFamily="2" charset="0"/>
                  <a:ea typeface="宋体"/>
                </a:endParaRPr>
              </a:p>
            </p:txBody>
          </p:sp>
          <p:sp>
            <p:nvSpPr>
              <p:cNvPr id="154" name="TextBox 153"/>
              <p:cNvSpPr txBox="1"/>
              <p:nvPr/>
            </p:nvSpPr>
            <p:spPr>
              <a:xfrm>
                <a:off x="4474113" y="801513"/>
                <a:ext cx="367408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3200" spc="300" dirty="0">
                    <a:solidFill>
                      <a:schemeClr val="bg1"/>
                    </a:solidFill>
                    <a:latin typeface="Playfair Display" pitchFamily="2" charset="0"/>
                    <a:ea typeface="微软雅黑" pitchFamily="34" charset="-122"/>
                  </a:rPr>
                  <a:t>b</a:t>
                </a:r>
                <a:endParaRPr lang="zh-CN" altLang="en-US" sz="3200" spc="300" dirty="0">
                  <a:solidFill>
                    <a:schemeClr val="bg1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52" name="矩形 39"/>
            <p:cNvSpPr>
              <a:spLocks noChangeArrowheads="1"/>
            </p:cNvSpPr>
            <p:nvPr/>
          </p:nvSpPr>
          <p:spPr bwMode="auto">
            <a:xfrm>
              <a:off x="5201642" y="871721"/>
              <a:ext cx="3762378" cy="47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Tìm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ý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và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lập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dàn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ý</a:t>
              </a:r>
              <a:endParaRPr lang="zh-CN" altLang="en-US" sz="1900" dirty="0"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6" name="组合 154"/>
          <p:cNvGrpSpPr/>
          <p:nvPr/>
        </p:nvGrpSpPr>
        <p:grpSpPr>
          <a:xfrm>
            <a:off x="5719489" y="3356464"/>
            <a:ext cx="4522931" cy="729237"/>
            <a:chOff x="4441088" y="761746"/>
            <a:chExt cx="4522932" cy="729238"/>
          </a:xfrm>
        </p:grpSpPr>
        <p:grpSp>
          <p:nvGrpSpPr>
            <p:cNvPr id="7" name="组合 155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59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3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latin typeface="Playfair Display" pitchFamily="2" charset="0"/>
                  <a:ea typeface="宋体"/>
                </a:endParaRPr>
              </a:p>
            </p:txBody>
          </p:sp>
          <p:sp>
            <p:nvSpPr>
              <p:cNvPr id="160" name="TextBox 159"/>
              <p:cNvSpPr txBox="1"/>
              <p:nvPr/>
            </p:nvSpPr>
            <p:spPr>
              <a:xfrm>
                <a:off x="4474113" y="801513"/>
                <a:ext cx="340158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3200" spc="300" dirty="0">
                    <a:solidFill>
                      <a:schemeClr val="bg1"/>
                    </a:solidFill>
                    <a:latin typeface="Playfair Display" pitchFamily="2" charset="0"/>
                    <a:ea typeface="微软雅黑" pitchFamily="34" charset="-122"/>
                  </a:rPr>
                  <a:t>c</a:t>
                </a:r>
                <a:endParaRPr lang="zh-CN" altLang="en-US" sz="3200" spc="300" dirty="0">
                  <a:solidFill>
                    <a:schemeClr val="bg1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58" name="矩形 39"/>
            <p:cNvSpPr>
              <a:spLocks noChangeArrowheads="1"/>
            </p:cNvSpPr>
            <p:nvPr/>
          </p:nvSpPr>
          <p:spPr bwMode="auto">
            <a:xfrm>
              <a:off x="5201642" y="834282"/>
              <a:ext cx="3762378" cy="47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Nói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và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nghe</a:t>
              </a:r>
              <a:endParaRPr lang="zh-CN" altLang="en-US" sz="1900" dirty="0"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  <p:grpSp>
        <p:nvGrpSpPr>
          <p:cNvPr id="8" name="组合 160"/>
          <p:cNvGrpSpPr/>
          <p:nvPr/>
        </p:nvGrpSpPr>
        <p:grpSpPr>
          <a:xfrm>
            <a:off x="5623479" y="4422610"/>
            <a:ext cx="4522931" cy="729237"/>
            <a:chOff x="4441088" y="761746"/>
            <a:chExt cx="4522932" cy="729238"/>
          </a:xfrm>
        </p:grpSpPr>
        <p:grpSp>
          <p:nvGrpSpPr>
            <p:cNvPr id="9" name="组合 161"/>
            <p:cNvGrpSpPr/>
            <p:nvPr/>
          </p:nvGrpSpPr>
          <p:grpSpPr>
            <a:xfrm>
              <a:off x="4441088" y="761746"/>
              <a:ext cx="727764" cy="729238"/>
              <a:chOff x="4339490" y="761746"/>
              <a:chExt cx="727764" cy="729238"/>
            </a:xfrm>
          </p:grpSpPr>
          <p:sp>
            <p:nvSpPr>
              <p:cNvPr id="165" name="任意多边形 82"/>
              <p:cNvSpPr/>
              <p:nvPr/>
            </p:nvSpPr>
            <p:spPr bwMode="auto">
              <a:xfrm rot="3738964">
                <a:off x="4338753" y="762483"/>
                <a:ext cx="729238" cy="727764"/>
              </a:xfrm>
              <a:custGeom>
                <a:avLst/>
                <a:gdLst>
                  <a:gd name="connsiteX0" fmla="*/ 0 w 1800200"/>
                  <a:gd name="connsiteY0" fmla="*/ 900100 h 1800200"/>
                  <a:gd name="connsiteX1" fmla="*/ 263634 w 1800200"/>
                  <a:gd name="connsiteY1" fmla="*/ 263633 h 1800200"/>
                  <a:gd name="connsiteX2" fmla="*/ 900101 w 1800200"/>
                  <a:gd name="connsiteY2" fmla="*/ 1 h 1800200"/>
                  <a:gd name="connsiteX3" fmla="*/ 1536568 w 1800200"/>
                  <a:gd name="connsiteY3" fmla="*/ 263635 h 1800200"/>
                  <a:gd name="connsiteX4" fmla="*/ 1800200 w 1800200"/>
                  <a:gd name="connsiteY4" fmla="*/ 900102 h 1800200"/>
                  <a:gd name="connsiteX5" fmla="*/ 1536567 w 1800200"/>
                  <a:gd name="connsiteY5" fmla="*/ 1536569 h 1800200"/>
                  <a:gd name="connsiteX6" fmla="*/ 900100 w 1800200"/>
                  <a:gd name="connsiteY6" fmla="*/ 1800202 h 1800200"/>
                  <a:gd name="connsiteX7" fmla="*/ 263633 w 1800200"/>
                  <a:gd name="connsiteY7" fmla="*/ 1536568 h 1800200"/>
                  <a:gd name="connsiteX8" fmla="*/ 0 w 1800200"/>
                  <a:gd name="connsiteY8" fmla="*/ 900101 h 1800200"/>
                  <a:gd name="connsiteX9" fmla="*/ 0 w 1800200"/>
                  <a:gd name="connsiteY9" fmla="*/ 900100 h 1800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800200" h="1800200">
                    <a:moveTo>
                      <a:pt x="0" y="900100"/>
                    </a:moveTo>
                    <a:cubicBezTo>
                      <a:pt x="0" y="661379"/>
                      <a:pt x="94832" y="432435"/>
                      <a:pt x="263634" y="263633"/>
                    </a:cubicBezTo>
                    <a:cubicBezTo>
                      <a:pt x="432436" y="94832"/>
                      <a:pt x="661380" y="0"/>
                      <a:pt x="900101" y="1"/>
                    </a:cubicBezTo>
                    <a:cubicBezTo>
                      <a:pt x="1138822" y="1"/>
                      <a:pt x="1367766" y="94833"/>
                      <a:pt x="1536568" y="263635"/>
                    </a:cubicBezTo>
                    <a:cubicBezTo>
                      <a:pt x="1705369" y="432437"/>
                      <a:pt x="1800201" y="661381"/>
                      <a:pt x="1800200" y="900102"/>
                    </a:cubicBezTo>
                    <a:cubicBezTo>
                      <a:pt x="1800200" y="1138823"/>
                      <a:pt x="1705368" y="1367767"/>
                      <a:pt x="1536567" y="1536569"/>
                    </a:cubicBezTo>
                    <a:cubicBezTo>
                      <a:pt x="1367765" y="1705371"/>
                      <a:pt x="1138821" y="1800202"/>
                      <a:pt x="900100" y="1800202"/>
                    </a:cubicBezTo>
                    <a:cubicBezTo>
                      <a:pt x="661379" y="1800202"/>
                      <a:pt x="432435" y="1705370"/>
                      <a:pt x="263633" y="1536568"/>
                    </a:cubicBezTo>
                    <a:cubicBezTo>
                      <a:pt x="94832" y="1367766"/>
                      <a:pt x="0" y="1138822"/>
                      <a:pt x="0" y="900101"/>
                    </a:cubicBezTo>
                    <a:lnTo>
                      <a:pt x="0" y="900100"/>
                    </a:lnTo>
                    <a:close/>
                  </a:path>
                </a:pathLst>
              </a:custGeom>
              <a:solidFill>
                <a:schemeClr val="accent4"/>
              </a:solidFill>
              <a:ln w="25400" cap="flat" cmpd="sng" algn="ctr">
                <a:noFill/>
                <a:prstDash val="solid"/>
              </a:ln>
              <a:effectLst/>
            </p:spPr>
            <p:txBody>
              <a:bodyPr anchor="ctr"/>
              <a:lstStyle/>
              <a:p>
                <a:pPr algn="ctr" fontAlgn="base">
                  <a:spcBef>
                    <a:spcPct val="0"/>
                  </a:spcBef>
                  <a:spcAft>
                    <a:spcPct val="0"/>
                  </a:spcAft>
                  <a:defRPr/>
                </a:pPr>
                <a:endParaRPr lang="zh-CN" altLang="en-US" kern="0">
                  <a:solidFill>
                    <a:srgbClr val="FFFFFF"/>
                  </a:solidFill>
                  <a:latin typeface="Playfair Display" pitchFamily="2" charset="0"/>
                  <a:ea typeface="宋体"/>
                </a:endParaRPr>
              </a:p>
            </p:txBody>
          </p:sp>
          <p:sp>
            <p:nvSpPr>
              <p:cNvPr id="166" name="TextBox 165"/>
              <p:cNvSpPr txBox="1"/>
              <p:nvPr/>
            </p:nvSpPr>
            <p:spPr>
              <a:xfrm>
                <a:off x="4474113" y="801513"/>
                <a:ext cx="370614" cy="58477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0" lvl="1"/>
                <a:r>
                  <a:rPr lang="en-US" altLang="zh-CN" sz="3200" spc="300" dirty="0">
                    <a:solidFill>
                      <a:schemeClr val="bg1"/>
                    </a:solidFill>
                    <a:latin typeface="Playfair Display" pitchFamily="2" charset="0"/>
                    <a:ea typeface="微软雅黑" pitchFamily="34" charset="-122"/>
                  </a:rPr>
                  <a:t>d</a:t>
                </a:r>
                <a:endParaRPr lang="zh-CN" altLang="en-US" sz="3200" spc="300" dirty="0">
                  <a:solidFill>
                    <a:schemeClr val="bg1"/>
                  </a:solidFill>
                  <a:latin typeface="Playfair Display" pitchFamily="2" charset="0"/>
                  <a:ea typeface="微软雅黑" pitchFamily="34" charset="-122"/>
                </a:endParaRPr>
              </a:p>
            </p:txBody>
          </p:sp>
        </p:grpSp>
        <p:sp>
          <p:nvSpPr>
            <p:cNvPr id="164" name="矩形 39"/>
            <p:cNvSpPr>
              <a:spLocks noChangeArrowheads="1"/>
            </p:cNvSpPr>
            <p:nvPr/>
          </p:nvSpPr>
          <p:spPr bwMode="auto">
            <a:xfrm>
              <a:off x="5201642" y="846321"/>
              <a:ext cx="3762378" cy="47840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ea typeface="宋体" charset="-122"/>
                </a:defRPr>
              </a:lvl9pPr>
            </a:lstStyle>
            <a:p>
              <a:pPr>
                <a:lnSpc>
                  <a:spcPct val="150000"/>
                </a:lnSpc>
                <a:spcBef>
                  <a:spcPts val="1000"/>
                </a:spcBef>
              </a:pP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Kiểm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tra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và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chỉnh</a:t>
              </a:r>
              <a:r>
                <a:rPr lang="en-US" altLang="zh-CN" sz="1900" dirty="0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 </a:t>
              </a:r>
              <a:r>
                <a:rPr lang="en-US" altLang="zh-CN" sz="1900" dirty="0" err="1" smtClean="0">
                  <a:latin typeface="Times New Roman" pitchFamily="18" charset="0"/>
                  <a:ea typeface="微软雅黑" pitchFamily="34" charset="-122"/>
                  <a:cs typeface="Times New Roman" pitchFamily="18" charset="0"/>
                </a:rPr>
                <a:t>sửa</a:t>
              </a:r>
              <a:endParaRPr lang="zh-CN" altLang="en-US" sz="1900" dirty="0">
                <a:latin typeface="Times New Roman" pitchFamily="18" charset="0"/>
                <a:ea typeface="微软雅黑" pitchFamily="34" charset="-122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4577994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" grpId="0"/>
      <p:bldP spid="14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335360" y="1261241"/>
            <a:ext cx="11521280" cy="328102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en-US" sz="36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Đề</a:t>
            </a:r>
            <a:r>
              <a:rPr lang="en-US" sz="3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bài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Hãy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lại</a:t>
            </a:r>
            <a:r>
              <a:rPr lang="en-US" sz="3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chuyện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mà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đã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trải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nghiệm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ấn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tượng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sâu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sắc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về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một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thân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đình</a:t>
            </a:r>
            <a:r>
              <a:rPr lang="en-US" sz="3600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en-US" sz="36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a) </a:t>
            </a:r>
            <a:r>
              <a:rPr lang="en-US" sz="3600" b="1" dirty="0" err="1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Chuẩn</a:t>
            </a:r>
            <a:r>
              <a:rPr lang="en-US" sz="3600" b="1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bị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: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Xác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định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sự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việc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đối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tượng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,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thời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gian</a:t>
            </a:r>
            <a:r>
              <a:rPr lang="en-US" sz="3600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…</a:t>
            </a:r>
            <a:endParaRPr lang="en-US" sz="3600" b="1" dirty="0"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dàn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ý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* </a:t>
            </a:r>
            <a:r>
              <a:rPr lang="en-US" sz="3600" b="1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7666237"/>
      </p:ext>
    </p:ext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2"/>
          <p:cNvSpPr/>
          <p:nvPr/>
        </p:nvSpPr>
        <p:spPr>
          <a:xfrm>
            <a:off x="335360" y="836712"/>
            <a:ext cx="11521280" cy="5760640"/>
          </a:xfrm>
          <a:prstGeom prst="roundRect">
            <a:avLst/>
          </a:prstGeom>
          <a:noFill/>
          <a:ln w="22225" cap="flat" cmpd="sng" algn="ctr">
            <a:solidFill>
              <a:srgbClr val="4472C4"/>
            </a:solidFill>
            <a:prstDash val="solid"/>
            <a:miter lim="800000"/>
          </a:ln>
          <a:effectLst/>
        </p:spPr>
        <p:txBody>
          <a:bodyPr rot="0" spcFirstLastPara="0" vert="horz" wrap="square" lIns="121917" tIns="60958" rIns="121917" bIns="60958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</a:pPr>
            <a:endParaRPr lang="en-US" sz="2100" b="1" dirty="0" smtClean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vi-VN" sz="2100" b="1" dirty="0" smtClean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PHIẾU </a:t>
            </a:r>
            <a:r>
              <a:rPr lang="vi-VN" sz="2100" b="1" dirty="0">
                <a:solidFill>
                  <a:srgbClr val="7030A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TÌM Ý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vi-VN" sz="2100" dirty="0">
                <a:solidFill>
                  <a:srgbClr val="0070C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Họ và tên HS: ………………………….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sz="21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Nhiệm vụ</a:t>
            </a: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Tìm ý cho bài văn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Kể lại một trải nghiệm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đáng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của bản thân</a:t>
            </a:r>
            <a:r>
              <a:rPr lang="en-US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Gợi ý: Để nhớ lại các chi tiết, hãy viết tự do theo trí nhớ của em bằng cách trả lời vào cột bên phải ở các câu hỏi ở cột trái</a:t>
            </a:r>
            <a:r>
              <a:rPr lang="vi-VN" sz="2100" dirty="0" smtClean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100" dirty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 smtClean="0">
              <a:solidFill>
                <a:srgbClr val="000000"/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35000"/>
              </a:lnSpc>
            </a:pP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35000"/>
              </a:lnSpc>
              <a:spcAft>
                <a:spcPts val="800"/>
              </a:spcAft>
            </a:pPr>
            <a:r>
              <a:rPr lang="vi-VN" sz="21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US" sz="21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9180148"/>
              </p:ext>
            </p:extLst>
          </p:nvPr>
        </p:nvGraphicFramePr>
        <p:xfrm>
          <a:off x="527382" y="3205347"/>
          <a:ext cx="11137237" cy="281594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6624736"/>
                <a:gridCol w="4512501"/>
              </a:tblGrid>
              <a:tr h="375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Đó là chuyện gì? Xảy ra khi nào?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Ở đâu?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65024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Những ai có liên quan đến câu chuyện? Họ đã nói gì và làm gì?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32512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Điều gì xảy ra? Theo thứ tự thế nào?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375583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Vì sao lại xảy ra </a:t>
                      </a:r>
                      <a:r>
                        <a:rPr lang="en-US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sự việc </a:t>
                      </a: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như vậy?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  <a:tr h="1089416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Cảm xúc của em như thế nào khi câu chuyện diễn ra và khi kể lại câu chuyện?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………………………………………</a:t>
                      </a:r>
                      <a:endParaRPr lang="en-US" sz="2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2884" marR="82884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44049128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rPr>
              <a:t>2. THỰC HÀNH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5360" y="1124606"/>
            <a:ext cx="11521280" cy="5596272"/>
          </a:xfrm>
          <a:prstGeom prst="rect">
            <a:avLst/>
          </a:prstGeom>
        </p:spPr>
        <p:txBody>
          <a:bodyPr wrap="square" lIns="121917" tIns="60958" rIns="121917" bIns="60958">
            <a:spAutoFit/>
          </a:bodyPr>
          <a:lstStyle/>
          <a:p>
            <a:pPr>
              <a:lnSpc>
                <a:spcPct val="114000"/>
              </a:lnSpc>
            </a:pPr>
            <a:r>
              <a:rPr lang="en-US" b="1" dirty="0" smtClean="0">
                <a:latin typeface="Playfair Display" pitchFamily="2" charset="0"/>
              </a:rPr>
              <a:t>**</a:t>
            </a:r>
            <a:r>
              <a:rPr lang="en-US" sz="2400" b="1" dirty="0" err="1" smtClean="0">
                <a:latin typeface="Times New Roman" pitchFamily="18" charset="0"/>
                <a:cs typeface="Times New Roman" pitchFamily="18" charset="0"/>
              </a:rPr>
              <a:t>Lập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b="1" dirty="0" err="1">
                <a:latin typeface="Times New Roman" pitchFamily="18" charset="0"/>
                <a:cs typeface="Times New Roman" pitchFamily="18" charset="0"/>
              </a:rPr>
              <a:t>dàn</a:t>
            </a:r>
            <a:r>
              <a:rPr lang="en-US" sz="2400" b="1" dirty="0">
                <a:latin typeface="Times New Roman" pitchFamily="18" charset="0"/>
                <a:cs typeface="Times New Roman" pitchFamily="18" charset="0"/>
              </a:rPr>
              <a:t> ý: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i="1" dirty="0" err="1">
                <a:latin typeface="Times New Roman" pitchFamily="18" charset="0"/>
                <a:cs typeface="Times New Roman" pitchFamily="18" charset="0"/>
              </a:rPr>
              <a:t>Mở</a:t>
            </a:r>
            <a:r>
              <a:rPr lang="en-US" sz="2400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thiệu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huống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mà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ấn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tượng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sắc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qua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Lựa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chọn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theo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một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diễn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biến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chuyện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gian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Ngoại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tâm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trạng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cử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chỉ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nói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thái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>
              <a:lnSpc>
                <a:spcPct val="114000"/>
              </a:lnSpc>
            </a:pP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Tình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cảm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xúc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trước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lnSpc>
                <a:spcPct val="114000"/>
              </a:lnSpc>
              <a:buFontTx/>
              <a:buChar char="-"/>
            </a:pP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Phát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biểu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suy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nghĩ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tấm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lòng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thân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đối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với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mình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;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rút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bài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cuộc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sống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hứa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hẹn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4000"/>
              </a:lnSpc>
              <a:buFontTx/>
              <a:buChar char="-"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Bày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tỏ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mong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muốn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nhận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sự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chia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sẻ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từ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nghe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về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trải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nghiệm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mình</a:t>
            </a:r>
            <a:endParaRPr lang="en-US" sz="2400" dirty="0">
              <a:effectLst/>
              <a:latin typeface="Times New Roman" pitchFamily="18" charset="0"/>
              <a:ea typeface="Calibri" panose="020F0502020204030204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4676610"/>
      </p:ext>
    </p:extLst>
  </p:cSld>
  <p:clrMapOvr>
    <a:masterClrMapping/>
  </p:clrMapOvr>
  <p:transition spd="slow" advTm="3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8"/>
          <p:cNvGrpSpPr>
            <a:grpSpLocks/>
          </p:cNvGrpSpPr>
          <p:nvPr/>
        </p:nvGrpSpPr>
        <p:grpSpPr bwMode="auto">
          <a:xfrm>
            <a:off x="274216" y="2491725"/>
            <a:ext cx="6149000" cy="3224818"/>
            <a:chOff x="-783367" y="0"/>
            <a:chExt cx="3799916" cy="3226629"/>
          </a:xfrm>
        </p:grpSpPr>
        <p:sp>
          <p:nvSpPr>
            <p:cNvPr id="19" name="文本框 25"/>
            <p:cNvSpPr>
              <a:spLocks noChangeArrowheads="1"/>
            </p:cNvSpPr>
            <p:nvPr/>
          </p:nvSpPr>
          <p:spPr bwMode="auto">
            <a:xfrm>
              <a:off x="-783367" y="0"/>
              <a:ext cx="1646596" cy="5081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b="1" i="1" dirty="0">
                  <a:latin typeface="Playfair Display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*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Nhiệm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vụ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của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người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nói</a:t>
              </a:r>
              <a:r>
                <a:rPr lang="en-US" b="1" i="1" dirty="0">
                  <a:latin typeface="Playfair Display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:</a:t>
              </a:r>
              <a:endParaRPr lang="en-US" dirty="0">
                <a:latin typeface="Playfair Display" pitchFamily="2" charset="0"/>
                <a:ea typeface="Calibri" panose="020F0502020204030204" pitchFamily="34" charset="0"/>
                <a:cs typeface="Times New Roman" panose="02020603050405020304" pitchFamily="18" charset="0"/>
              </a:endParaRPr>
            </a:p>
          </p:txBody>
        </p:sp>
        <p:sp>
          <p:nvSpPr>
            <p:cNvPr id="20" name="矩形 26"/>
            <p:cNvSpPr>
              <a:spLocks noChangeArrowheads="1"/>
            </p:cNvSpPr>
            <p:nvPr/>
          </p:nvSpPr>
          <p:spPr bwMode="auto">
            <a:xfrm>
              <a:off x="-627465" y="547469"/>
              <a:ext cx="3644014" cy="26791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100" dirty="0">
                  <a:latin typeface="Playfair Display" pitchFamily="2" charset="0"/>
                  <a:ea typeface="Calibri" panose="020F0502020204030204" pitchFamily="34" charset="0"/>
                  <a:cs typeface="Times New Roman" panose="02020603050405020304" pitchFamily="18" charset="0"/>
                </a:rPr>
                <a:t>-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Kể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về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trải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nghiệm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theo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dàn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ý.</a:t>
              </a:r>
            </a:p>
            <a:p>
              <a:pPr algn="just"/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-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Sử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dụng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những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từ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ngữ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thể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hiện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được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trình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tự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thời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gian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hoặc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diễn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biến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của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sự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việc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;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những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từ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phù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hợp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để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tả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các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chi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tiết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về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sự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vật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hành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động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;...</a:t>
              </a:r>
            </a:p>
            <a:p>
              <a:pPr algn="just"/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-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Nói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rõ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ràng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âm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lượng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phù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hợp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kết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hợp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lời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nói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và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cử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chỉ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ánh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mắt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điệu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bộ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hình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ảnh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(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nếu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có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sử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dụng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).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Đảm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bảo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thời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gian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quy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định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-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Trả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lời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các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câu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hỏi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của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người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nghe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(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nếu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có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).</a:t>
              </a:r>
            </a:p>
          </p:txBody>
        </p:sp>
        <p:sp>
          <p:nvSpPr>
            <p:cNvPr id="21" name="矩形 27"/>
            <p:cNvSpPr>
              <a:spLocks noChangeArrowheads="1"/>
            </p:cNvSpPr>
            <p:nvPr/>
          </p:nvSpPr>
          <p:spPr bwMode="auto">
            <a:xfrm flipV="1">
              <a:off x="-627466" y="549962"/>
              <a:ext cx="3644015" cy="60993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3D7329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 altLang="zh-CN" smtClean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  <a:sym typeface="宋体" pitchFamily="2" charset="-122"/>
                </a:rPr>
                <a:t> </a:t>
              </a:r>
              <a:endParaRPr lang="zh-CN" altLang="zh-CN">
                <a:solidFill>
                  <a:srgbClr val="FFFFFF"/>
                </a:solidFill>
                <a:latin typeface="+mj-lt"/>
                <a:ea typeface="微软雅黑" panose="020B0503020204020204" pitchFamily="34" charset="-122"/>
                <a:sym typeface="宋体" pitchFamily="2" charset="-122"/>
              </a:endParaRPr>
            </a:p>
          </p:txBody>
        </p:sp>
      </p:grpSp>
      <p:grpSp>
        <p:nvGrpSpPr>
          <p:cNvPr id="4" name="组合 33"/>
          <p:cNvGrpSpPr>
            <a:grpSpLocks/>
          </p:cNvGrpSpPr>
          <p:nvPr/>
        </p:nvGrpSpPr>
        <p:grpSpPr bwMode="auto">
          <a:xfrm>
            <a:off x="6797263" y="2564904"/>
            <a:ext cx="5185071" cy="2511378"/>
            <a:chOff x="-1429588" y="0"/>
            <a:chExt cx="5182783" cy="2512789"/>
          </a:xfrm>
        </p:grpSpPr>
        <p:sp>
          <p:nvSpPr>
            <p:cNvPr id="27" name="文本框 34"/>
            <p:cNvSpPr>
              <a:spLocks noChangeArrowheads="1"/>
            </p:cNvSpPr>
            <p:nvPr/>
          </p:nvSpPr>
          <p:spPr bwMode="auto">
            <a:xfrm>
              <a:off x="-885075" y="0"/>
              <a:ext cx="2926112" cy="458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/>
            <a:p>
              <a:pPr algn="just">
                <a:lnSpc>
                  <a:spcPct val="150000"/>
                </a:lnSpc>
              </a:pP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*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Nhiệm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vụ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của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người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b="1" i="1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nghe</a:t>
              </a:r>
              <a:r>
                <a:rPr lang="en-US" b="1" i="1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:</a:t>
              </a:r>
              <a:endParaRPr lang="en-US" dirty="0">
                <a:latin typeface="Times New Roman" pitchFamily="18" charset="0"/>
                <a:ea typeface="Calibri" panose="020F0502020204030204" pitchFamily="34" charset="0"/>
                <a:cs typeface="Times New Roman" pitchFamily="18" charset="0"/>
              </a:endParaRPr>
            </a:p>
          </p:txBody>
        </p:sp>
        <p:sp>
          <p:nvSpPr>
            <p:cNvPr id="28" name="矩形 35"/>
            <p:cNvSpPr>
              <a:spLocks noChangeArrowheads="1"/>
            </p:cNvSpPr>
            <p:nvPr/>
          </p:nvSpPr>
          <p:spPr bwMode="auto">
            <a:xfrm>
              <a:off x="-1429588" y="480323"/>
              <a:ext cx="5182783" cy="20324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-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Lắng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nghe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chăm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chú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để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hiểu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thông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tin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được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chia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sẻ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.</a:t>
              </a:r>
            </a:p>
            <a:p>
              <a:pPr algn="just"/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- 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Sử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dụng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cử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chỉ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nét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mặt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,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ánh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mắt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để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khích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lệ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người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nói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.</a:t>
              </a:r>
            </a:p>
            <a:p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Nêu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câu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hỏi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để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được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người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nói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chia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sẻ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thêm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về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trải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nghiệm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(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nếu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em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có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mong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 </a:t>
              </a:r>
              <a:r>
                <a:rPr lang="en-US" sz="2100" dirty="0" err="1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muốn</a:t>
              </a:r>
              <a:r>
                <a:rPr lang="en-US" sz="2100" dirty="0">
                  <a:latin typeface="Times New Roman" pitchFamily="18" charset="0"/>
                  <a:ea typeface="Calibri" panose="020F0502020204030204" pitchFamily="34" charset="0"/>
                  <a:cs typeface="Times New Roman" pitchFamily="18" charset="0"/>
                </a:rPr>
                <a:t>).</a:t>
              </a:r>
              <a:endParaRPr lang="en-US" sz="2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矩形 36"/>
            <p:cNvSpPr>
              <a:spLocks noChangeArrowheads="1"/>
            </p:cNvSpPr>
            <p:nvPr/>
          </p:nvSpPr>
          <p:spPr bwMode="auto">
            <a:xfrm>
              <a:off x="-1429588" y="474249"/>
              <a:ext cx="4865207" cy="75714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12700" cap="flat" cmpd="sng">
                  <a:solidFill>
                    <a:srgbClr val="3D7329"/>
                  </a:solidFill>
                  <a:bevel/>
                  <a:headEnd/>
                  <a:tailEnd/>
                </a14:hiddenLine>
              </a:ext>
            </a:extLst>
          </p:spPr>
          <p:txBody>
            <a:bodyPr anchor="ctr"/>
            <a:lstStyle/>
            <a:p>
              <a:pPr algn="ctr"/>
              <a:r>
                <a:rPr lang="en-US" altLang="zh-CN" smtClean="0">
                  <a:solidFill>
                    <a:srgbClr val="FFFFFF"/>
                  </a:solidFill>
                  <a:latin typeface="+mj-lt"/>
                  <a:ea typeface="微软雅黑" panose="020B0503020204020204" pitchFamily="34" charset="-122"/>
                  <a:sym typeface="宋体" pitchFamily="2" charset="-122"/>
                </a:rPr>
                <a:t> </a:t>
              </a:r>
              <a:endParaRPr lang="zh-CN" altLang="zh-CN">
                <a:solidFill>
                  <a:srgbClr val="FFFFFF"/>
                </a:solidFill>
                <a:latin typeface="+mj-lt"/>
                <a:ea typeface="微软雅黑" panose="020B0503020204020204" pitchFamily="34" charset="-122"/>
                <a:sym typeface="宋体" pitchFamily="2" charset="-122"/>
              </a:endParaRPr>
            </a:p>
          </p:txBody>
        </p:sp>
      </p:grpSp>
      <p:sp>
        <p:nvSpPr>
          <p:cNvPr id="30" name="圆角矩形 1"/>
          <p:cNvSpPr>
            <a:spLocks noChangeAspect="1" noChangeArrowheads="1"/>
          </p:cNvSpPr>
          <p:nvPr/>
        </p:nvSpPr>
        <p:spPr bwMode="auto">
          <a:xfrm>
            <a:off x="1007435" y="1084851"/>
            <a:ext cx="2341651" cy="1381720"/>
          </a:xfrm>
          <a:prstGeom prst="roundRect">
            <a:avLst>
              <a:gd name="adj" fmla="val 4587"/>
            </a:avLst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txBody>
          <a:bodyPr lIns="91438" tIns="45719" rIns="91438" bIns="45719" anchor="ctr"/>
          <a:lstStyle/>
          <a:p>
            <a:pPr algn="ctr"/>
            <a:r>
              <a:rPr lang="en-US" altLang="zh-CN" smtClean="0">
                <a:solidFill>
                  <a:srgbClr val="FFFFFF"/>
                </a:solidFill>
                <a:latin typeface="+mj-lt"/>
                <a:sym typeface="宋体" pitchFamily="2" charset="-122"/>
              </a:rPr>
              <a:t> </a:t>
            </a:r>
            <a:endParaRPr lang="zh-CN" altLang="zh-CN">
              <a:solidFill>
                <a:srgbClr val="FFFFFF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31" name="圆角矩形 6"/>
          <p:cNvSpPr>
            <a:spLocks noChangeArrowheads="1"/>
          </p:cNvSpPr>
          <p:nvPr/>
        </p:nvSpPr>
        <p:spPr bwMode="auto">
          <a:xfrm>
            <a:off x="8509937" y="1082440"/>
            <a:ext cx="2341651" cy="1384131"/>
          </a:xfrm>
          <a:prstGeom prst="roundRect">
            <a:avLst>
              <a:gd name="adj" fmla="val 5268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bg1">
                <a:lumMod val="50000"/>
              </a:schemeClr>
            </a:solidFill>
          </a:ln>
        </p:spPr>
        <p:txBody>
          <a:bodyPr lIns="91438" tIns="45719" rIns="91438" bIns="45719" anchor="ctr"/>
          <a:lstStyle/>
          <a:p>
            <a:pPr algn="ctr"/>
            <a:r>
              <a:rPr lang="en-US" altLang="zh-CN" smtClean="0">
                <a:solidFill>
                  <a:srgbClr val="FFFFFF"/>
                </a:solidFill>
                <a:latin typeface="+mj-lt"/>
                <a:sym typeface="宋体" pitchFamily="2" charset="-122"/>
              </a:rPr>
              <a:t> </a:t>
            </a:r>
            <a:endParaRPr lang="zh-CN" altLang="zh-CN">
              <a:solidFill>
                <a:srgbClr val="FFFFFF"/>
              </a:solidFill>
              <a:latin typeface="+mj-lt"/>
              <a:sym typeface="宋体" pitchFamily="2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</a:pPr>
            <a:r>
              <a:rPr lang="en-US" b="1">
                <a:latin typeface="Playfair Display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c) Nói và nghe</a:t>
            </a:r>
            <a:endParaRPr lang="en-US">
              <a:latin typeface="Playfair Display" pitchFamily="2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231777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bldLvl="0" animBg="1" autoUpdateAnimBg="0"/>
      <p:bldP spid="31" grpId="0" bldLvl="0" animBg="1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/>
          <p:nvPr/>
        </p:nvPicPr>
        <p:blipFill>
          <a:blip r:embed="rId2"/>
          <a:stretch>
            <a:fillRect/>
          </a:stretch>
        </p:blipFill>
        <p:spPr>
          <a:xfrm>
            <a:off x="335360" y="932723"/>
            <a:ext cx="11425269" cy="5664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78013"/>
      </p:ext>
    </p:extLst>
  </p:cSld>
  <p:clrMapOvr>
    <a:masterClrMapping/>
  </p:clrMapOvr>
  <p:transition spd="slow" advTm="3000"/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绿色中小学生生命安全教育培训课件PPT模板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574</TotalTime>
  <Words>1128</Words>
  <Application>Microsoft Office PowerPoint</Application>
  <PresentationFormat>Custom</PresentationFormat>
  <Paragraphs>152</Paragraphs>
  <Slides>16</Slides>
  <Notes>5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  <vt:variant>
        <vt:lpstr>Custom Shows</vt:lpstr>
      </vt:variant>
      <vt:variant>
        <vt:i4>1</vt:i4>
      </vt:variant>
    </vt:vector>
  </HeadingPairs>
  <TitlesOfParts>
    <vt:vector size="18" baseType="lpstr">
      <vt:lpstr>Office 主题</vt:lpstr>
      <vt:lpstr>PowerPoint Presentation</vt:lpstr>
      <vt:lpstr>PowerPoint Presentation</vt:lpstr>
      <vt:lpstr>1. ĐỊNH HƯỚNG</vt:lpstr>
      <vt:lpstr>PowerPoint Presentation</vt:lpstr>
      <vt:lpstr>PowerPoint Presentation</vt:lpstr>
      <vt:lpstr>PowerPoint Presentation</vt:lpstr>
      <vt:lpstr>2. THỰC HÀNH</vt:lpstr>
      <vt:lpstr>c) Nói và nghe</vt:lpstr>
      <vt:lpstr>PowerPoint Presentation</vt:lpstr>
      <vt:lpstr>PowerPoint Presentation</vt:lpstr>
      <vt:lpstr>PowerPoint Presentation</vt:lpstr>
      <vt:lpstr>Luyện tập</vt:lpstr>
      <vt:lpstr>PowerPoint Presentation</vt:lpstr>
      <vt:lpstr>PowerPoint Presentation</vt:lpstr>
      <vt:lpstr>PowerPoint Presentation</vt:lpstr>
      <vt:lpstr>PowerPoint Presentation</vt:lpstr>
      <vt:lpstr>Custom Show 1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绿色中小学生生命安全教育培训课件PPT模板</dc:title>
  <dc:creator>Administrator</dc:creator>
  <cp:lastModifiedBy>andongnhi</cp:lastModifiedBy>
  <cp:revision>79</cp:revision>
  <dcterms:created xsi:type="dcterms:W3CDTF">2017-10-03T14:23:00Z</dcterms:created>
  <dcterms:modified xsi:type="dcterms:W3CDTF">2024-02-17T02:35:18Z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2052-10.1.0.6876</vt:lpwstr>
  </property>
</Properties>
</file>