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0" r:id="rId1"/>
    <p:sldMasterId id="2147483669" r:id="rId2"/>
  </p:sldMasterIdLst>
  <p:notesMasterIdLst>
    <p:notesMasterId r:id="rId15"/>
  </p:notesMasterIdLst>
  <p:sldIdLst>
    <p:sldId id="310" r:id="rId3"/>
    <p:sldId id="330" r:id="rId4"/>
    <p:sldId id="328" r:id="rId5"/>
    <p:sldId id="319" r:id="rId6"/>
    <p:sldId id="329" r:id="rId7"/>
    <p:sldId id="323" r:id="rId8"/>
    <p:sldId id="325" r:id="rId9"/>
    <p:sldId id="322" r:id="rId10"/>
    <p:sldId id="326" r:id="rId11"/>
    <p:sldId id="321" r:id="rId12"/>
    <p:sldId id="320" r:id="rId13"/>
    <p:sldId id="327" r:id="rId14"/>
  </p:sldIdLst>
  <p:sldSz cx="12192000" cy="6858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字魂7号-温暖童稚体" charset="-122"/>
      <p:regular r:id="rId20"/>
    </p:embeddedFont>
    <p:embeddedFont>
      <p:font typeface="仓耳玄三M W05" charset="-122"/>
      <p:regular r:id="rId21"/>
    </p:embeddedFont>
    <p:embeddedFont>
      <p:font typeface="微软雅黑" pitchFamily="34" charset="-122"/>
      <p:regular r:id="rId22"/>
      <p:bold r:id="rId23"/>
    </p:embeddedFont>
    <p:embeddedFont>
      <p:font typeface="Calibri Light" charset="0"/>
      <p:regular r:id="rId24"/>
      <p:italic r:id="rId25"/>
    </p:embeddedFont>
    <p:embeddedFont>
      <p:font typeface="等线" charset="0"/>
      <p:regular r:id="rId26"/>
      <p:bold r:id="rId27"/>
    </p:embeddedFont>
  </p:embeddedFontLst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=""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EB6"/>
    <a:srgbClr val="FFF687"/>
    <a:srgbClr val="CDBF97"/>
    <a:srgbClr val="8D7545"/>
    <a:srgbClr val="ECE8E5"/>
    <a:srgbClr val="E4CBCB"/>
    <a:srgbClr val="A88755"/>
    <a:srgbClr val="1F2020"/>
    <a:srgbClr val="263B45"/>
    <a:srgbClr val="19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5244" autoAdjust="0"/>
  </p:normalViewPr>
  <p:slideViewPr>
    <p:cSldViewPr snapToGrid="0">
      <p:cViewPr>
        <p:scale>
          <a:sx n="45" d="100"/>
          <a:sy n="45" d="100"/>
        </p:scale>
        <p:origin x="-1494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仓耳玄三M W05" panose="02020400000000000000" pitchFamily="18" charset="-122"/>
                <a:ea typeface="仓耳玄三M W05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仓耳玄三M W05" panose="02020400000000000000" pitchFamily="18" charset="-122"/>
                <a:ea typeface="仓耳玄三M W05" panose="02020400000000000000" pitchFamily="18" charset="-122"/>
              </a:defRPr>
            </a:lvl1pPr>
          </a:lstStyle>
          <a:p>
            <a:fld id="{11577D22-AD28-43FC-8EB4-B134A7D334C3}" type="datetimeFigureOut">
              <a:rPr lang="zh-CN" altLang="en-US" smtClean="0"/>
              <a:pPr/>
              <a:t>2024/2/19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仓耳玄三M W05" panose="02020400000000000000" pitchFamily="18" charset="-122"/>
                <a:ea typeface="仓耳玄三M W05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仓耳玄三M W05" panose="02020400000000000000" pitchFamily="18" charset="-122"/>
                <a:ea typeface="仓耳玄三M W05" panose="02020400000000000000" pitchFamily="18" charset="-122"/>
              </a:defRPr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仓耳玄三M W05" panose="02020400000000000000" pitchFamily="18" charset="-122"/>
        <a:ea typeface="仓耳玄三M W05" panose="02020400000000000000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仓耳玄三M W05" panose="02020400000000000000" pitchFamily="18" charset="-122"/>
        <a:ea typeface="仓耳玄三M W05" panose="02020400000000000000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仓耳玄三M W05" panose="02020400000000000000" pitchFamily="18" charset="-122"/>
        <a:ea typeface="仓耳玄三M W05" panose="02020400000000000000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仓耳玄三M W05" panose="02020400000000000000" pitchFamily="18" charset="-122"/>
        <a:ea typeface="仓耳玄三M W05" panose="02020400000000000000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仓耳玄三M W05" panose="02020400000000000000" pitchFamily="18" charset="-122"/>
        <a:ea typeface="仓耳玄三M W05" panose="02020400000000000000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518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771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1356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ntent" type="fourObj">
  <p:cSld name="Title and 4 Conte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6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5157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23A0F5-2217-4DFF-B2B3-7A84E5D7C83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87708"/>
      </p:ext>
    </p:extLst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7B2E4-AB49-4CBB-A5DF-BA284F4B9D9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7120111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5D0EEC7F-4706-4DB1-8211-52EA950619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DDA0F4E1-9546-4297-B38F-2A0BE27197D4}"/>
              </a:ext>
            </a:extLst>
          </p:cNvPr>
          <p:cNvSpPr/>
          <p:nvPr userDrawn="1"/>
        </p:nvSpPr>
        <p:spPr>
          <a:xfrm>
            <a:off x="4771670" y="622291"/>
            <a:ext cx="1172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err="1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Tiêu</a:t>
            </a:r>
            <a:r>
              <a:rPr lang="en-US" altLang="zh-CN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Đề</a:t>
            </a:r>
            <a:endParaRPr lang="zh-CN" alt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188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433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916212"/>
      </p:ext>
    </p:extLst>
  </p:cSld>
  <p:clrMapOvr>
    <a:masterClrMapping/>
  </p:clrMapOvr>
  <p:transition spd="slow" advTm="1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410784"/>
      </p:ext>
    </p:extLst>
  </p:cSld>
  <p:clrMapOvr>
    <a:masterClrMapping/>
  </p:clrMapOvr>
  <p:transition spd="slow" advTm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72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466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233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090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605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840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31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63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813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597BA-79B1-40C8-AC05-EF882B0AFA32}" type="datetimeFigureOut">
              <a:rPr lang="vi-VN" smtClean="0"/>
              <a:t>19/02/2024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4B98C-6A0C-44EA-9964-7A9ED2F9101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8180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5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png"/><Relationship Id="rId5" Type="http://schemas.openxmlformats.org/officeDocument/2006/relationships/image" Target="../media/image2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5">
            <a:extLst>
              <a:ext uri="{FF2B5EF4-FFF2-40B4-BE49-F238E27FC236}">
                <a16:creationId xmlns="" xmlns:a16="http://schemas.microsoft.com/office/drawing/2014/main" id="{3847510B-6B42-4F71-A316-C2A84DB3B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2" b="14212"/>
          <a:stretch>
            <a:fillRect/>
          </a:stretch>
        </p:blipFill>
        <p:spPr>
          <a:xfrm>
            <a:off x="671667" y="230340"/>
            <a:ext cx="10828239" cy="3559383"/>
          </a:xfrm>
          <a:prstGeom prst="rect">
            <a:avLst/>
          </a:prstGeom>
        </p:spPr>
      </p:pic>
      <p:grpSp>
        <p:nvGrpSpPr>
          <p:cNvPr id="5" name="Group 5">
            <a:extLst>
              <a:ext uri="{FF2B5EF4-FFF2-40B4-BE49-F238E27FC236}">
                <a16:creationId xmlns="" xmlns:a16="http://schemas.microsoft.com/office/drawing/2014/main" id="{2830BB6F-4C52-4730-99CC-CE1F60FD1DB0}"/>
              </a:ext>
            </a:extLst>
          </p:cNvPr>
          <p:cNvGrpSpPr/>
          <p:nvPr/>
        </p:nvGrpSpPr>
        <p:grpSpPr>
          <a:xfrm>
            <a:off x="4017335" y="1119351"/>
            <a:ext cx="6605892" cy="6605892"/>
            <a:chOff x="5735776" y="0"/>
            <a:chExt cx="6605892" cy="6605892"/>
          </a:xfrm>
        </p:grpSpPr>
        <p:pic>
          <p:nvPicPr>
            <p:cNvPr id="6" name="Picture 3">
              <a:extLst>
                <a:ext uri="{FF2B5EF4-FFF2-40B4-BE49-F238E27FC236}">
                  <a16:creationId xmlns="" xmlns:a16="http://schemas.microsoft.com/office/drawing/2014/main" id="{DD6996E3-B5EF-4BFE-B1FE-E6F8515BA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776" y="0"/>
              <a:ext cx="6605892" cy="6605892"/>
            </a:xfrm>
            <a:prstGeom prst="rect">
              <a:avLst/>
            </a:prstGeom>
          </p:spPr>
        </p:pic>
        <p:sp>
          <p:nvSpPr>
            <p:cNvPr id="7" name="TextBox 4">
              <a:extLst>
                <a:ext uri="{FF2B5EF4-FFF2-40B4-BE49-F238E27FC236}">
                  <a16:creationId xmlns="" xmlns:a16="http://schemas.microsoft.com/office/drawing/2014/main" id="{498B7F2C-59EA-401B-9BDA-5F238B8BF43B}"/>
                </a:ext>
              </a:extLst>
            </p:cNvPr>
            <p:cNvSpPr txBox="1"/>
            <p:nvPr/>
          </p:nvSpPr>
          <p:spPr>
            <a:xfrm>
              <a:off x="7924801" y="3020292"/>
              <a:ext cx="20689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SG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Xem video sau và nêu cảm nhận </a:t>
              </a:r>
              <a:r>
                <a:rPr lang="en-SG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em.</a:t>
              </a:r>
              <a:endPara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3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18" y="457200"/>
            <a:ext cx="10340788" cy="5755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503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剪贴画&#10;&#10;描述已自动生成">
            <a:extLst>
              <a:ext uri="{FF2B5EF4-FFF2-40B4-BE49-F238E27FC236}">
                <a16:creationId xmlns="" xmlns:a16="http://schemas.microsoft.com/office/drawing/2014/main" id="{B081D901-547C-4F70-A9A1-8ADE83C665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1">
            <a:extLst>
              <a:ext uri="{FF2B5EF4-FFF2-40B4-BE49-F238E27FC236}">
                <a16:creationId xmlns="" xmlns:a16="http://schemas.microsoft.com/office/drawing/2014/main" id="{0124F139-FC3F-466E-B515-6F9FA7D0A7B5}"/>
              </a:ext>
            </a:extLst>
          </p:cNvPr>
          <p:cNvSpPr txBox="1"/>
          <p:nvPr/>
        </p:nvSpPr>
        <p:spPr>
          <a:xfrm>
            <a:off x="3787438" y="2239950"/>
            <a:ext cx="3546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Luyện tập</a:t>
            </a:r>
            <a:endParaRPr kumimoji="0" lang="zh-CN" altLang="en-US" sz="44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BACC6"/>
                </a:outerShdw>
              </a:effectLst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20712" y="3208924"/>
            <a:ext cx="6773332" cy="364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0215" algn="just" defTabSz="4572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Tình huống: “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 rất thích nuôi chó con, nhưng bố em không đồng ý; vậy em hãy đưa ra những lí lẽ, dẫn chứng thuyết phục bố em thay đổi ý kiến để đồng ý cho em nuôi chó con”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0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太阳形 1">
            <a:extLst>
              <a:ext uri="{FF2B5EF4-FFF2-40B4-BE49-F238E27FC236}">
                <a16:creationId xmlns=""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312516" y="277791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="" xmlns:a16="http://schemas.microsoft.com/office/drawing/2014/main" id="{B1652939-9A6B-4671-A587-34D54D4C6860}"/>
              </a:ext>
            </a:extLst>
          </p:cNvPr>
          <p:cNvCxnSpPr/>
          <p:nvPr/>
        </p:nvCxnSpPr>
        <p:spPr>
          <a:xfrm>
            <a:off x="7863111" y="2181706"/>
            <a:ext cx="0" cy="11004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="" xmlns:a16="http://schemas.microsoft.com/office/drawing/2014/main" id="{A15665D5-B040-4D84-87CB-03CF5D12C04A}"/>
              </a:ext>
            </a:extLst>
          </p:cNvPr>
          <p:cNvCxnSpPr/>
          <p:nvPr/>
        </p:nvCxnSpPr>
        <p:spPr>
          <a:xfrm>
            <a:off x="7863111" y="4042891"/>
            <a:ext cx="0" cy="11004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8" descr="4524028">
            <a:extLst>
              <a:ext uri="{FF2B5EF4-FFF2-40B4-BE49-F238E27FC236}">
                <a16:creationId xmlns="" xmlns:a16="http://schemas.microsoft.com/office/drawing/2014/main" id="{5CA00C0E-CC45-47D2-B7E9-9B90B3AC1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930931" y="2403956"/>
            <a:ext cx="582930" cy="582930"/>
          </a:xfrm>
          <a:prstGeom prst="rect">
            <a:avLst/>
          </a:prstGeom>
        </p:spPr>
      </p:pic>
      <p:pic>
        <p:nvPicPr>
          <p:cNvPr id="13" name="图片 20" descr="4524026">
            <a:extLst>
              <a:ext uri="{FF2B5EF4-FFF2-40B4-BE49-F238E27FC236}">
                <a16:creationId xmlns="" xmlns:a16="http://schemas.microsoft.com/office/drawing/2014/main" id="{78215958-FB33-4F14-A9D7-36A884293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04261" y="4239106"/>
            <a:ext cx="609600" cy="6096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4AE3F543-8C27-4FB0-ABFB-D4EA315944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5" t="53061" r="3871"/>
          <a:stretch/>
        </p:blipFill>
        <p:spPr>
          <a:xfrm>
            <a:off x="1511394" y="1681046"/>
            <a:ext cx="5088859" cy="3687725"/>
          </a:xfrm>
          <a:prstGeom prst="rect">
            <a:avLst/>
          </a:prstGeom>
        </p:spPr>
      </p:pic>
      <p:sp>
        <p:nvSpPr>
          <p:cNvPr id="15" name="文本框 1">
            <a:extLst>
              <a:ext uri="{FF2B5EF4-FFF2-40B4-BE49-F238E27FC236}">
                <a16:creationId xmlns="" xmlns:a16="http://schemas.microsoft.com/office/drawing/2014/main" id="{0124F139-FC3F-466E-B515-6F9FA7D0A7B5}"/>
              </a:ext>
            </a:extLst>
          </p:cNvPr>
          <p:cNvSpPr txBox="1"/>
          <p:nvPr/>
        </p:nvSpPr>
        <p:spPr>
          <a:xfrm>
            <a:off x="1076461" y="336597"/>
            <a:ext cx="453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Hướng dẫn tự học</a:t>
            </a:r>
            <a:endParaRPr lang="zh-CN" altLang="en-US" sz="3600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44539" y="2403033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 smtClean="0">
                <a:latin typeface="Times New Roman" panose="02020603050405020304" pitchFamily="18" charset="0"/>
              </a:rPr>
              <a:t>Tự rèn thêm kĩ năng nói.</a:t>
            </a:r>
            <a:endParaRPr lang="vi-VN" sz="3200" dirty="0"/>
          </a:p>
        </p:txBody>
      </p:sp>
      <p:sp>
        <p:nvSpPr>
          <p:cNvPr id="17" name="Rectangle 16"/>
          <p:cNvSpPr/>
          <p:nvPr/>
        </p:nvSpPr>
        <p:spPr>
          <a:xfrm>
            <a:off x="7838126" y="4005297"/>
            <a:ext cx="42723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Chuẩn </a:t>
            </a:r>
            <a:r>
              <a:rPr lang="vi-VN" sz="3200" dirty="0">
                <a:latin typeface="Times New Roman" panose="02020603050405020304" pitchFamily="18" charset="0"/>
                <a:ea typeface="Arial" panose="020B0604020202020204" pitchFamily="34" charset="0"/>
              </a:rPr>
              <a:t>bị cho bài </a:t>
            </a:r>
            <a:r>
              <a:rPr lang="vi-VN" sz="3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viết </a:t>
            </a:r>
          </a:p>
          <a:p>
            <a:r>
              <a:rPr lang="vi-VN" sz="3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về 1 hiện tượng đời sống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33108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ú chó thông minh nhấ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5733" y="592667"/>
            <a:ext cx="11057467" cy="570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1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剪贴画&#10;&#10;描述已自动生成">
            <a:extLst>
              <a:ext uri="{FF2B5EF4-FFF2-40B4-BE49-F238E27FC236}">
                <a16:creationId xmlns="" xmlns:a16="http://schemas.microsoft.com/office/drawing/2014/main" id="{B081D901-547C-4F70-A9A1-8ADE83C665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6375" y="3429000"/>
            <a:ext cx="85260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Tiết</a:t>
            </a:r>
            <a:r>
              <a:rPr kumimoji="0" lang="en-US" sz="3600" b="1" i="0" u="none" strike="noStrike" kern="1200" normalizeH="0" noProof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normalizeH="0" noProof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111: NÓI VÀ NGHE:  </a:t>
            </a:r>
            <a:r>
              <a:rPr kumimoji="0" lang="en-US" sz="3600" b="1" i="0" u="none" strike="noStrike" kern="1200" normalizeH="0" baseline="0" noProof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 </a:t>
            </a:r>
            <a:r>
              <a:rPr kumimoji="0" lang="en-US" sz="3600" b="1" i="0" u="none" strike="noStrike" kern="1200" normalizeH="0" baseline="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BÀY Ý KIẾN VỀ MỘT HIỆN TƯỢNG TRONG ĐỜI SỐNG</a:t>
            </a:r>
            <a:endParaRPr kumimoji="0" lang="vi-VN" sz="3600" b="1" i="0" u="none" strike="noStrike" kern="1200" normalizeH="0" baseline="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3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78AC9798-F4A5-4319-8628-2D5C877C427C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3" name="图片 2" descr="图片包含 猫, 就坐, 外表, 室内&#10;&#10;描述已自动生成">
            <a:extLst>
              <a:ext uri="{FF2B5EF4-FFF2-40B4-BE49-F238E27FC236}">
                <a16:creationId xmlns=""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0"/>
          <a:stretch/>
        </p:blipFill>
        <p:spPr>
          <a:xfrm>
            <a:off x="0" y="0"/>
            <a:ext cx="12192000" cy="530523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23999" y="4335735"/>
            <a:ext cx="10103556" cy="1828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 người cho rằng nên có các con vật nuôi trong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nhà. Em 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 ý kiến gì về vấn đề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này?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7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=""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7" name="文本框 5">
            <a:extLst>
              <a:ext uri="{FF2B5EF4-FFF2-40B4-BE49-F238E27FC236}">
                <a16:creationId xmlns="" xmlns:a16="http://schemas.microsoft.com/office/drawing/2014/main" id="{59626E68-9195-4A5C-99E3-6FB6105C5E25}"/>
              </a:ext>
            </a:extLst>
          </p:cNvPr>
          <p:cNvSpPr txBox="1"/>
          <p:nvPr/>
        </p:nvSpPr>
        <p:spPr>
          <a:xfrm>
            <a:off x="1280275" y="4578812"/>
            <a:ext cx="46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prstClr val="black"/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TRƯỚC KHI NÓI</a:t>
            </a:r>
            <a:endParaRPr kumimoji="0" lang="zh-CN" altLang="en-US" sz="4000" b="1" i="0" u="none" strike="noStrike" kern="1200" cap="none" spc="50" normalizeH="0" baseline="0" noProof="0" dirty="0">
              <a:ln w="9525" cmpd="sng">
                <a:solidFill>
                  <a:srgbClr val="4F81BD"/>
                </a:solidFill>
                <a:prstDash val="solid"/>
              </a:ln>
              <a:solidFill>
                <a:prstClr val="black"/>
              </a:solidFill>
              <a:effectLst>
                <a:glow rad="38100">
                  <a:srgbClr val="4F81BD">
                    <a:alpha val="40000"/>
                  </a:srgbClr>
                </a:glow>
              </a:effectLst>
              <a:uLnTx/>
              <a:uFillTx/>
              <a:latin typeface="Calibri Light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30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太阳形 1">
            <a:extLst>
              <a:ext uri="{FF2B5EF4-FFF2-40B4-BE49-F238E27FC236}">
                <a16:creationId xmlns=""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312516" y="277791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="" xmlns:a16="http://schemas.microsoft.com/office/drawing/2014/main" id="{DB3B6377-E0DE-48EE-B8A2-E74795015C5A}"/>
              </a:ext>
            </a:extLst>
          </p:cNvPr>
          <p:cNvSpPr/>
          <p:nvPr/>
        </p:nvSpPr>
        <p:spPr>
          <a:xfrm>
            <a:off x="3233420" y="2933685"/>
            <a:ext cx="2862580" cy="2862580"/>
          </a:xfrm>
          <a:prstGeom prst="ellipse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6" name="图片 8" descr="4524027">
            <a:extLst>
              <a:ext uri="{FF2B5EF4-FFF2-40B4-BE49-F238E27FC236}">
                <a16:creationId xmlns="" xmlns:a16="http://schemas.microsoft.com/office/drawing/2014/main" id="{1E2B79F7-6B32-4EC9-B408-7E3AEC5CB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99512" y="3650967"/>
            <a:ext cx="1525680" cy="15256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F1F9DE-83AE-4F22-9F3A-EA37EF7622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32761" r="25384" b="8529"/>
          <a:stretch/>
        </p:blipFill>
        <p:spPr>
          <a:xfrm>
            <a:off x="1821370" y="1891926"/>
            <a:ext cx="2291772" cy="32572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35FFC734-D597-4C14-B42E-DA4FBA11AD32}"/>
              </a:ext>
            </a:extLst>
          </p:cNvPr>
          <p:cNvSpPr txBox="1"/>
          <p:nvPr/>
        </p:nvSpPr>
        <p:spPr>
          <a:xfrm>
            <a:off x="7011696" y="1493506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01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9897DFB1-9DE3-4CE7-9EE3-80898B4F0001}"/>
              </a:ext>
            </a:extLst>
          </p:cNvPr>
          <p:cNvSpPr txBox="1"/>
          <p:nvPr/>
        </p:nvSpPr>
        <p:spPr>
          <a:xfrm>
            <a:off x="7011696" y="2660740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02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33E70FB9-D2EE-4763-BFEA-F401871643FC}"/>
              </a:ext>
            </a:extLst>
          </p:cNvPr>
          <p:cNvSpPr txBox="1"/>
          <p:nvPr/>
        </p:nvSpPr>
        <p:spPr>
          <a:xfrm>
            <a:off x="7011696" y="3937518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03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="" xmlns:a16="http://schemas.microsoft.com/office/drawing/2014/main" id="{C4B3D4FF-21BB-4C37-8F8E-4AC769FF93E5}"/>
              </a:ext>
            </a:extLst>
          </p:cNvPr>
          <p:cNvSpPr txBox="1"/>
          <p:nvPr/>
        </p:nvSpPr>
        <p:spPr>
          <a:xfrm>
            <a:off x="6991960" y="5002880"/>
            <a:ext cx="876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04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7" name="文本框 1">
            <a:extLst>
              <a:ext uri="{FF2B5EF4-FFF2-40B4-BE49-F238E27FC236}">
                <a16:creationId xmlns="" xmlns:a16="http://schemas.microsoft.com/office/drawing/2014/main" id="{0124F139-FC3F-466E-B515-6F9FA7D0A7B5}"/>
              </a:ext>
            </a:extLst>
          </p:cNvPr>
          <p:cNvSpPr txBox="1"/>
          <p:nvPr/>
        </p:nvSpPr>
        <p:spPr>
          <a:xfrm>
            <a:off x="1076461" y="350035"/>
            <a:ext cx="622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Chuẩn bị b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 các bư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ớc tiến h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7">
            <a:extLst>
              <a:ext uri="{FF2B5EF4-FFF2-40B4-BE49-F238E27FC236}">
                <a16:creationId xmlns="" xmlns:a16="http://schemas.microsoft.com/office/drawing/2014/main" id="{9B4AC062-E608-4C59-94DE-3FA77780BBC1}"/>
              </a:ext>
            </a:extLst>
          </p:cNvPr>
          <p:cNvSpPr txBox="1"/>
          <p:nvPr/>
        </p:nvSpPr>
        <p:spPr>
          <a:xfrm>
            <a:off x="7697774" y="1579010"/>
            <a:ext cx="4386650" cy="7414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Lựa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chọn đề t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ội dung 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ói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仓耳玄三M W05" panose="02020400000000000000" pitchFamily="18" charset="-122"/>
              <a:ea typeface="+mj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97774" y="2784330"/>
            <a:ext cx="368562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Tìm ý, lập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 cho bài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87952" y="4061108"/>
            <a:ext cx="278313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Chỉnh sửa b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87952" y="5250062"/>
            <a:ext cx="179568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28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=""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7" name="文本框 5">
            <a:extLst>
              <a:ext uri="{FF2B5EF4-FFF2-40B4-BE49-F238E27FC236}">
                <a16:creationId xmlns="" xmlns:a16="http://schemas.microsoft.com/office/drawing/2014/main" id="{59626E68-9195-4A5C-99E3-6FB6105C5E25}"/>
              </a:ext>
            </a:extLst>
          </p:cNvPr>
          <p:cNvSpPr txBox="1"/>
          <p:nvPr/>
        </p:nvSpPr>
        <p:spPr>
          <a:xfrm>
            <a:off x="1280275" y="4578812"/>
            <a:ext cx="466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50" normalizeH="0" baseline="0" noProof="0" dirty="0" smtClean="0">
                <a:ln w="9525" cmpd="sng">
                  <a:solidFill>
                    <a:srgbClr val="4F81BD"/>
                  </a:solidFill>
                  <a:prstDash val="solid"/>
                </a:ln>
                <a:solidFill>
                  <a:prstClr val="black"/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TRÌNH BÀY </a:t>
            </a:r>
            <a:r>
              <a:rPr kumimoji="0" lang="vi-VN" sz="4000" b="1" i="0" u="none" strike="noStrike" kern="120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prstClr val="black"/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endParaRPr kumimoji="0" lang="zh-CN" altLang="en-US" sz="4000" b="1" i="0" u="none" strike="noStrike" kern="1200" cap="none" spc="50" normalizeH="0" baseline="0" noProof="0" dirty="0">
              <a:ln w="9525" cmpd="sng">
                <a:solidFill>
                  <a:srgbClr val="4F81BD"/>
                </a:solidFill>
                <a:prstDash val="solid"/>
              </a:ln>
              <a:solidFill>
                <a:prstClr val="black"/>
              </a:solidFill>
              <a:effectLst>
                <a:glow rad="38100">
                  <a:srgbClr val="4F81BD">
                    <a:alpha val="40000"/>
                  </a:srgbClr>
                </a:glow>
              </a:effectLst>
              <a:uLnTx/>
              <a:uFillTx/>
              <a:latin typeface="Calibri Light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9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太阳形 1">
            <a:extLst>
              <a:ext uri="{FF2B5EF4-FFF2-40B4-BE49-F238E27FC236}">
                <a16:creationId xmlns=""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312516" y="277791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" name="išlïdê">
            <a:extLst>
              <a:ext uri="{FF2B5EF4-FFF2-40B4-BE49-F238E27FC236}">
                <a16:creationId xmlns="" xmlns:a16="http://schemas.microsoft.com/office/drawing/2014/main" id="{EBF9D274-42B4-4DE2-A00F-FA03642A646A}"/>
              </a:ext>
            </a:extLst>
          </p:cNvPr>
          <p:cNvSpPr/>
          <p:nvPr/>
        </p:nvSpPr>
        <p:spPr bwMode="auto">
          <a:xfrm>
            <a:off x="1076462" y="248567"/>
            <a:ext cx="2840104" cy="822392"/>
          </a:xfrm>
          <a:prstGeom prst="rect">
            <a:avLst/>
          </a:prstGeom>
          <a:noFill/>
          <a:ln w="3175"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 smtClean="0">
                <a:solidFill>
                  <a:prstClr val="black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</a:rPr>
              <a:t>Yêu cầu nói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A31DE62E-3A50-49F1-9388-7B772E9F1BB9}"/>
              </a:ext>
            </a:extLst>
          </p:cNvPr>
          <p:cNvGrpSpPr/>
          <p:nvPr/>
        </p:nvGrpSpPr>
        <p:grpSpPr>
          <a:xfrm>
            <a:off x="5143188" y="1787140"/>
            <a:ext cx="711200" cy="715962"/>
            <a:chOff x="1123767" y="1846647"/>
            <a:chExt cx="711200" cy="715962"/>
          </a:xfrm>
        </p:grpSpPr>
        <p:sp>
          <p:nvSpPr>
            <p:cNvPr id="5" name="Oval 10">
              <a:extLst>
                <a:ext uri="{FF2B5EF4-FFF2-40B4-BE49-F238E27FC236}">
                  <a16:creationId xmlns="" xmlns:a16="http://schemas.microsoft.com/office/drawing/2014/main" id="{63615919-8F95-425E-965F-8F4F5E01C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3767" y="1846647"/>
              <a:ext cx="711200" cy="715962"/>
            </a:xfrm>
            <a:prstGeom prst="ellipse">
              <a:avLst/>
            </a:prstGeom>
            <a:solidFill>
              <a:srgbClr val="2989B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6" name="Freeform 154">
              <a:extLst>
                <a:ext uri="{FF2B5EF4-FFF2-40B4-BE49-F238E27FC236}">
                  <a16:creationId xmlns="" xmlns:a16="http://schemas.microsoft.com/office/drawing/2014/main" id="{5DF740A4-6908-4EEE-BB81-4FE0B4186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053" y="2030003"/>
              <a:ext cx="346075" cy="364852"/>
            </a:xfrm>
            <a:custGeom>
              <a:avLst/>
              <a:gdLst>
                <a:gd name="T0" fmla="*/ 346 w 355"/>
                <a:gd name="T1" fmla="*/ 132 h 487"/>
                <a:gd name="T2" fmla="*/ 346 w 355"/>
                <a:gd name="T3" fmla="*/ 132 h 487"/>
                <a:gd name="T4" fmla="*/ 116 w 355"/>
                <a:gd name="T5" fmla="*/ 17 h 487"/>
                <a:gd name="T6" fmla="*/ 9 w 355"/>
                <a:gd name="T7" fmla="*/ 53 h 487"/>
                <a:gd name="T8" fmla="*/ 0 w 355"/>
                <a:gd name="T9" fmla="*/ 79 h 487"/>
                <a:gd name="T10" fmla="*/ 9 w 355"/>
                <a:gd name="T11" fmla="*/ 345 h 487"/>
                <a:gd name="T12" fmla="*/ 18 w 355"/>
                <a:gd name="T13" fmla="*/ 363 h 487"/>
                <a:gd name="T14" fmla="*/ 222 w 355"/>
                <a:gd name="T15" fmla="*/ 486 h 487"/>
                <a:gd name="T16" fmla="*/ 231 w 355"/>
                <a:gd name="T17" fmla="*/ 486 h 487"/>
                <a:gd name="T18" fmla="*/ 240 w 355"/>
                <a:gd name="T19" fmla="*/ 486 h 487"/>
                <a:gd name="T20" fmla="*/ 248 w 355"/>
                <a:gd name="T21" fmla="*/ 478 h 487"/>
                <a:gd name="T22" fmla="*/ 248 w 355"/>
                <a:gd name="T23" fmla="*/ 203 h 487"/>
                <a:gd name="T24" fmla="*/ 240 w 355"/>
                <a:gd name="T25" fmla="*/ 185 h 487"/>
                <a:gd name="T26" fmla="*/ 44 w 355"/>
                <a:gd name="T27" fmla="*/ 70 h 487"/>
                <a:gd name="T28" fmla="*/ 71 w 355"/>
                <a:gd name="T29" fmla="*/ 53 h 487"/>
                <a:gd name="T30" fmla="*/ 107 w 355"/>
                <a:gd name="T31" fmla="*/ 44 h 487"/>
                <a:gd name="T32" fmla="*/ 301 w 355"/>
                <a:gd name="T33" fmla="*/ 150 h 487"/>
                <a:gd name="T34" fmla="*/ 310 w 355"/>
                <a:gd name="T35" fmla="*/ 159 h 487"/>
                <a:gd name="T36" fmla="*/ 310 w 355"/>
                <a:gd name="T37" fmla="*/ 425 h 487"/>
                <a:gd name="T38" fmla="*/ 328 w 355"/>
                <a:gd name="T39" fmla="*/ 442 h 487"/>
                <a:gd name="T40" fmla="*/ 354 w 355"/>
                <a:gd name="T41" fmla="*/ 425 h 487"/>
                <a:gd name="T42" fmla="*/ 354 w 355"/>
                <a:gd name="T43" fmla="*/ 141 h 487"/>
                <a:gd name="T44" fmla="*/ 346 w 355"/>
                <a:gd name="T45" fmla="*/ 132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5" h="487">
                  <a:moveTo>
                    <a:pt x="346" y="132"/>
                  </a:moveTo>
                  <a:lnTo>
                    <a:pt x="346" y="132"/>
                  </a:lnTo>
                  <a:cubicBezTo>
                    <a:pt x="116" y="17"/>
                    <a:pt x="116" y="17"/>
                    <a:pt x="116" y="17"/>
                  </a:cubicBezTo>
                  <a:cubicBezTo>
                    <a:pt x="89" y="0"/>
                    <a:pt x="27" y="25"/>
                    <a:pt x="9" y="53"/>
                  </a:cubicBezTo>
                  <a:cubicBezTo>
                    <a:pt x="0" y="70"/>
                    <a:pt x="0" y="79"/>
                    <a:pt x="0" y="79"/>
                  </a:cubicBezTo>
                  <a:cubicBezTo>
                    <a:pt x="9" y="345"/>
                    <a:pt x="9" y="345"/>
                    <a:pt x="9" y="345"/>
                  </a:cubicBezTo>
                  <a:cubicBezTo>
                    <a:pt x="9" y="345"/>
                    <a:pt x="18" y="354"/>
                    <a:pt x="18" y="363"/>
                  </a:cubicBezTo>
                  <a:cubicBezTo>
                    <a:pt x="36" y="363"/>
                    <a:pt x="222" y="486"/>
                    <a:pt x="222" y="486"/>
                  </a:cubicBezTo>
                  <a:cubicBezTo>
                    <a:pt x="231" y="486"/>
                    <a:pt x="231" y="486"/>
                    <a:pt x="231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8" y="486"/>
                    <a:pt x="248" y="478"/>
                    <a:pt x="248" y="478"/>
                  </a:cubicBezTo>
                  <a:cubicBezTo>
                    <a:pt x="248" y="203"/>
                    <a:pt x="248" y="203"/>
                    <a:pt x="248" y="203"/>
                  </a:cubicBezTo>
                  <a:cubicBezTo>
                    <a:pt x="248" y="194"/>
                    <a:pt x="248" y="194"/>
                    <a:pt x="240" y="185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53" y="61"/>
                    <a:pt x="71" y="53"/>
                  </a:cubicBezTo>
                  <a:cubicBezTo>
                    <a:pt x="89" y="44"/>
                    <a:pt x="97" y="44"/>
                    <a:pt x="107" y="44"/>
                  </a:cubicBezTo>
                  <a:cubicBezTo>
                    <a:pt x="107" y="44"/>
                    <a:pt x="293" y="150"/>
                    <a:pt x="301" y="150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10" y="168"/>
                    <a:pt x="310" y="425"/>
                    <a:pt x="310" y="425"/>
                  </a:cubicBezTo>
                  <a:cubicBezTo>
                    <a:pt x="310" y="433"/>
                    <a:pt x="319" y="442"/>
                    <a:pt x="328" y="442"/>
                  </a:cubicBezTo>
                  <a:cubicBezTo>
                    <a:pt x="337" y="442"/>
                    <a:pt x="354" y="433"/>
                    <a:pt x="354" y="425"/>
                  </a:cubicBezTo>
                  <a:cubicBezTo>
                    <a:pt x="354" y="141"/>
                    <a:pt x="354" y="141"/>
                    <a:pt x="354" y="141"/>
                  </a:cubicBezTo>
                  <a:lnTo>
                    <a:pt x="346" y="13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A0FB6B54-0A8F-4D44-B0E8-6A3CF36462C2}"/>
              </a:ext>
            </a:extLst>
          </p:cNvPr>
          <p:cNvGrpSpPr/>
          <p:nvPr/>
        </p:nvGrpSpPr>
        <p:grpSpPr>
          <a:xfrm>
            <a:off x="5135251" y="3167857"/>
            <a:ext cx="711200" cy="715962"/>
            <a:chOff x="1123767" y="3397406"/>
            <a:chExt cx="711200" cy="715962"/>
          </a:xfrm>
        </p:grpSpPr>
        <p:sp>
          <p:nvSpPr>
            <p:cNvPr id="10" name="Oval 16">
              <a:extLst>
                <a:ext uri="{FF2B5EF4-FFF2-40B4-BE49-F238E27FC236}">
                  <a16:creationId xmlns="" xmlns:a16="http://schemas.microsoft.com/office/drawing/2014/main" id="{1F3D78FA-D6E8-4A59-B25F-DE6071FEA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3767" y="3397406"/>
              <a:ext cx="711200" cy="715962"/>
            </a:xfrm>
            <a:prstGeom prst="ellipse">
              <a:avLst/>
            </a:prstGeom>
            <a:solidFill>
              <a:srgbClr val="2989B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11" name="Group 34">
              <a:extLst>
                <a:ext uri="{FF2B5EF4-FFF2-40B4-BE49-F238E27FC236}">
                  <a16:creationId xmlns="" xmlns:a16="http://schemas.microsoft.com/office/drawing/2014/main" id="{3C07275E-4D22-4BAC-B031-B2499C18E36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1567" y="3560918"/>
              <a:ext cx="37147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6796612B-1EBD-466E-904B-2BBC0C7267EA}"/>
              </a:ext>
            </a:extLst>
          </p:cNvPr>
          <p:cNvGrpSpPr/>
          <p:nvPr/>
        </p:nvGrpSpPr>
        <p:grpSpPr>
          <a:xfrm>
            <a:off x="5295228" y="4804357"/>
            <a:ext cx="711200" cy="715962"/>
            <a:chOff x="1123767" y="4846570"/>
            <a:chExt cx="711200" cy="715962"/>
          </a:xfrm>
        </p:grpSpPr>
        <p:sp>
          <p:nvSpPr>
            <p:cNvPr id="15" name="Oval 19">
              <a:extLst>
                <a:ext uri="{FF2B5EF4-FFF2-40B4-BE49-F238E27FC236}">
                  <a16:creationId xmlns="" xmlns:a16="http://schemas.microsoft.com/office/drawing/2014/main" id="{89BC4E2C-B65E-497A-BF98-6DB9D0A05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3767" y="4846570"/>
              <a:ext cx="711200" cy="715962"/>
            </a:xfrm>
            <a:prstGeom prst="ellipse">
              <a:avLst/>
            </a:prstGeom>
            <a:solidFill>
              <a:srgbClr val="2989B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16" name="Group 23">
              <a:extLst>
                <a:ext uri="{FF2B5EF4-FFF2-40B4-BE49-F238E27FC236}">
                  <a16:creationId xmlns="" xmlns:a16="http://schemas.microsoft.com/office/drawing/2014/main" id="{AE6BAADE-272E-4F66-9EBE-595B98D5765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6329" y="5043420"/>
              <a:ext cx="390525" cy="328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3675812A-6E2E-4B19-AE14-56D5BEE664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32761" r="25384" b="8529"/>
          <a:stretch/>
        </p:blipFill>
        <p:spPr>
          <a:xfrm>
            <a:off x="484680" y="1250532"/>
            <a:ext cx="3431886" cy="4877729"/>
          </a:xfrm>
          <a:prstGeom prst="rect">
            <a:avLst/>
          </a:prstGeom>
        </p:spPr>
      </p:pic>
      <p:sp>
        <p:nvSpPr>
          <p:cNvPr id="21" name="矩形 8">
            <a:extLst>
              <a:ext uri="{FF2B5EF4-FFF2-40B4-BE49-F238E27FC236}">
                <a16:creationId xmlns="" xmlns:a16="http://schemas.microsoft.com/office/drawing/2014/main" id="{B108FA7C-63BA-4031-9D15-1B53947A2BFB}"/>
              </a:ext>
            </a:extLst>
          </p:cNvPr>
          <p:cNvSpPr/>
          <p:nvPr/>
        </p:nvSpPr>
        <p:spPr>
          <a:xfrm>
            <a:off x="6247552" y="1787140"/>
            <a:ext cx="5142399" cy="830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vi-VN" sz="2400" dirty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Nói đúng mục đích (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bàn luận về ý kiến</a:t>
            </a:r>
            <a:r>
              <a:rPr lang="en-US" sz="2400" dirty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Nên có các con vật nuôi trong nhà</a:t>
            </a:r>
            <a:r>
              <a:rPr lang="en-US" sz="2400" dirty="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vi-VN" sz="2400" dirty="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矩形 13">
            <a:extLst>
              <a:ext uri="{FF2B5EF4-FFF2-40B4-BE49-F238E27FC236}">
                <a16:creationId xmlns="" xmlns:a16="http://schemas.microsoft.com/office/drawing/2014/main" id="{B0165BFA-900A-4AA9-B760-D058F9EAC6C3}"/>
              </a:ext>
            </a:extLst>
          </p:cNvPr>
          <p:cNvSpPr/>
          <p:nvPr/>
        </p:nvSpPr>
        <p:spPr>
          <a:xfrm>
            <a:off x="6247552" y="3167857"/>
            <a:ext cx="5025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r>
              <a:rPr lang="vi-VN" sz="2400" dirty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Nội dung nói có mở đầu, có kết thúc hợp lí.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sp>
        <p:nvSpPr>
          <p:cNvPr id="24" name="矩形 18">
            <a:extLst>
              <a:ext uri="{FF2B5EF4-FFF2-40B4-BE49-F238E27FC236}">
                <a16:creationId xmlns="" xmlns:a16="http://schemas.microsoft.com/office/drawing/2014/main" id="{01D3E959-9707-4C97-9968-C552614D4D39}"/>
              </a:ext>
            </a:extLst>
          </p:cNvPr>
          <p:cNvSpPr/>
          <p:nvPr/>
        </p:nvSpPr>
        <p:spPr>
          <a:xfrm>
            <a:off x="5868315" y="4746840"/>
            <a:ext cx="5196314" cy="830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800"/>
              </a:spcAft>
            </a:pPr>
            <a:r>
              <a:rPr lang="vi-VN" sz="2400" dirty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Nói to, rõ ràng, truyền cảm</a:t>
            </a:r>
            <a:r>
              <a:rPr lang="vi-VN" sz="2400" dirty="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vi-VN" sz="2400" dirty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Điệu bộ, cử chỉ, nét mặt, ánh mắt…phù hợp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6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=""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7" name="文本框 5">
            <a:extLst>
              <a:ext uri="{FF2B5EF4-FFF2-40B4-BE49-F238E27FC236}">
                <a16:creationId xmlns="" xmlns:a16="http://schemas.microsoft.com/office/drawing/2014/main" id="{59626E68-9195-4A5C-99E3-6FB6105C5E25}"/>
              </a:ext>
            </a:extLst>
          </p:cNvPr>
          <p:cNvSpPr txBox="1"/>
          <p:nvPr/>
        </p:nvSpPr>
        <p:spPr>
          <a:xfrm>
            <a:off x="376518" y="4807412"/>
            <a:ext cx="6091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50" normalizeH="0" baseline="0" noProof="0" smtClean="0">
                <a:ln w="9525" cmpd="sng">
                  <a:solidFill>
                    <a:srgbClr val="4F81BD"/>
                  </a:solidFill>
                  <a:prstDash val="solid"/>
                </a:ln>
                <a:solidFill>
                  <a:prstClr val="black"/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TRAO ĐỔI VỀ</a:t>
            </a:r>
            <a:r>
              <a:rPr kumimoji="0" lang="vi-VN" sz="4000" b="1" i="0" u="none" strike="noStrike" kern="1200" cap="none" spc="50" normalizeH="0" noProof="0" smtClean="0">
                <a:ln w="9525" cmpd="sng">
                  <a:solidFill>
                    <a:srgbClr val="4F81BD"/>
                  </a:solidFill>
                  <a:prstDash val="solid"/>
                </a:ln>
                <a:solidFill>
                  <a:prstClr val="black"/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BÀI NÓI</a:t>
            </a:r>
            <a:endParaRPr kumimoji="0" lang="zh-CN" altLang="en-US" sz="4000" b="1" i="0" u="none" strike="noStrike" kern="1200" cap="none" spc="50" normalizeH="0" baseline="0" noProof="0" dirty="0">
              <a:ln w="9525" cmpd="sng">
                <a:solidFill>
                  <a:srgbClr val="4F81BD"/>
                </a:solidFill>
                <a:prstDash val="solid"/>
              </a:ln>
              <a:solidFill>
                <a:prstClr val="black"/>
              </a:solidFill>
              <a:effectLst>
                <a:glow rad="38100">
                  <a:srgbClr val="4F81BD">
                    <a:alpha val="40000"/>
                  </a:srgbClr>
                </a:glow>
              </a:effectLst>
              <a:uLnTx/>
              <a:uFillTx/>
              <a:latin typeface="Calibri Light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75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235</Words>
  <Application>Microsoft Office PowerPoint</Application>
  <PresentationFormat>Custom</PresentationFormat>
  <Paragraphs>25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Calibri</vt:lpstr>
      <vt:lpstr>字魂7号-温暖童稚体</vt:lpstr>
      <vt:lpstr>仓耳玄三M W05</vt:lpstr>
      <vt:lpstr>幼圆</vt:lpstr>
      <vt:lpstr>Times New Roman</vt:lpstr>
      <vt:lpstr>微软雅黑</vt:lpstr>
      <vt:lpstr>Calibri Light</vt:lpstr>
      <vt:lpstr>字魂17号-萌趣果冻体</vt:lpstr>
      <vt:lpstr>等线 Light</vt:lpstr>
      <vt:lpstr>等线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andongnhi</cp:lastModifiedBy>
  <cp:revision>107</cp:revision>
  <dcterms:created xsi:type="dcterms:W3CDTF">2019-03-29T12:25:33Z</dcterms:created>
  <dcterms:modified xsi:type="dcterms:W3CDTF">2024-02-19T12:27:05Z</dcterms:modified>
</cp:coreProperties>
</file>