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91" r:id="rId2"/>
    <p:sldId id="290" r:id="rId3"/>
    <p:sldId id="257" r:id="rId4"/>
    <p:sldId id="262" r:id="rId5"/>
    <p:sldId id="259" r:id="rId6"/>
    <p:sldId id="263" r:id="rId7"/>
    <p:sldId id="264" r:id="rId8"/>
    <p:sldId id="287" r:id="rId9"/>
    <p:sldId id="261" r:id="rId10"/>
    <p:sldId id="276" r:id="rId11"/>
    <p:sldId id="267" r:id="rId12"/>
    <p:sldId id="294" r:id="rId13"/>
    <p:sldId id="279" r:id="rId14"/>
    <p:sldId id="280" r:id="rId15"/>
    <p:sldId id="293" r:id="rId16"/>
    <p:sldId id="297" r:id="rId17"/>
    <p:sldId id="281" r:id="rId18"/>
    <p:sldId id="296" r:id="rId19"/>
    <p:sldId id="273" r:id="rId20"/>
    <p:sldId id="274" r:id="rId21"/>
    <p:sldId id="278" r:id="rId22"/>
    <p:sldId id="286" r:id="rId23"/>
    <p:sldId id="311" r:id="rId24"/>
    <p:sldId id="288" r:id="rId25"/>
    <p:sldId id="312" r:id="rId26"/>
    <p:sldId id="285" r:id="rId27"/>
    <p:sldId id="298" r:id="rId28"/>
    <p:sldId id="299" r:id="rId29"/>
    <p:sldId id="300" r:id="rId30"/>
    <p:sldId id="283" r:id="rId31"/>
    <p:sldId id="301" r:id="rId32"/>
    <p:sldId id="302" r:id="rId33"/>
    <p:sldId id="304" r:id="rId34"/>
    <p:sldId id="31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882" y="2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A401D3-8EEC-480C-AA66-34552EF0E259}" type="datetimeFigureOut">
              <a:rPr lang="en-US" smtClean="0"/>
              <a:pPr/>
              <a:t>2/17/2024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B321E6-D101-4B96-943B-4F0218439D6E}" type="slidenum">
              <a:rPr lang="en-US" smtClean="0"/>
              <a:pPr/>
              <a:t>‹#›</a:t>
            </a:fld>
            <a:endParaRPr lang="en-US"/>
          </a:p>
        </p:txBody>
      </p:sp>
    </p:spTree>
    <p:extLst>
      <p:ext uri="{BB962C8B-B14F-4D97-AF65-F5344CB8AC3E}">
        <p14:creationId xmlns:p14="http://schemas.microsoft.com/office/powerpoint/2010/main" val="3103713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F50C1C-991E-4F4E-BD65-D423C0F98B86}"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F50C1C-991E-4F4E-BD65-D423C0F98B86}"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F50C1C-991E-4F4E-BD65-D423C0F98B86}"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transition spd="slow"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F50C1C-991E-4F4E-BD65-D423C0F98B86}"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F50C1C-991E-4F4E-BD65-D423C0F98B86}"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F50C1C-991E-4F4E-BD65-D423C0F98B86}"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F50C1C-991E-4F4E-BD65-D423C0F98B86}" type="datetimeFigureOut">
              <a:rPr lang="en-US" smtClean="0"/>
              <a:pPr/>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F50C1C-991E-4F4E-BD65-D423C0F98B86}" type="datetimeFigureOut">
              <a:rPr lang="en-US" smtClean="0"/>
              <a:pPr/>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50C1C-991E-4F4E-BD65-D423C0F98B86}" type="datetimeFigureOut">
              <a:rPr lang="en-US" smtClean="0"/>
              <a:pPr/>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F50C1C-991E-4F4E-BD65-D423C0F98B86}"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F50C1C-991E-4F4E-BD65-D423C0F98B86}"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CD472D-FA93-4D83-87FD-0CD88DEA5C7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50C1C-991E-4F4E-BD65-D423C0F98B86}" type="datetimeFigureOut">
              <a:rPr lang="en-US" smtClean="0"/>
              <a:pPr/>
              <a:t>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CD472D-FA93-4D83-87FD-0CD88DEA5C7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0" name="Text Box 4"/>
          <p:cNvSpPr txBox="1">
            <a:spLocks noChangeArrowheads="1"/>
          </p:cNvSpPr>
          <p:nvPr/>
        </p:nvSpPr>
        <p:spPr bwMode="auto">
          <a:xfrm>
            <a:off x="2362200" y="3116263"/>
            <a:ext cx="5715000" cy="366712"/>
          </a:xfrm>
          <a:prstGeom prst="rect">
            <a:avLst/>
          </a:prstGeom>
          <a:noFill/>
          <a:ln w="9525">
            <a:noFill/>
            <a:miter lim="800000"/>
            <a:headEnd/>
            <a:tailEnd/>
          </a:ln>
          <a:effectLst/>
        </p:spPr>
        <p:txBody>
          <a:bodyPr>
            <a:spAutoFit/>
          </a:bodyPr>
          <a:lstStyle/>
          <a:p>
            <a:pPr>
              <a:spcBef>
                <a:spcPct val="50000"/>
              </a:spcBef>
            </a:pPr>
            <a:endParaRPr lang="en-US" u="none">
              <a:latin typeface="Arial" charset="0"/>
            </a:endParaRPr>
          </a:p>
        </p:txBody>
      </p:sp>
      <p:pic>
        <p:nvPicPr>
          <p:cNvPr id="214023" name="Picture 7" descr="AmenExpress[1]"/>
          <p:cNvPicPr>
            <a:picLocks noChangeAspect="1" noChangeArrowheads="1" noCrop="1"/>
          </p:cNvPicPr>
          <p:nvPr/>
        </p:nvPicPr>
        <p:blipFill>
          <a:blip r:embed="rId2"/>
          <a:srcRect/>
          <a:stretch>
            <a:fillRect/>
          </a:stretch>
        </p:blipFill>
        <p:spPr bwMode="auto">
          <a:xfrm>
            <a:off x="539750" y="4076700"/>
            <a:ext cx="8604250" cy="129540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990599"/>
          <a:ext cx="8839200" cy="5867401"/>
        </p:xfrm>
        <a:graphic>
          <a:graphicData uri="http://schemas.openxmlformats.org/drawingml/2006/table">
            <a:tbl>
              <a:tblPr firstRow="1" bandRow="1">
                <a:tableStyleId>{5C22544A-7EE6-4342-B048-85BDC9FD1C3A}</a:tableStyleId>
              </a:tblPr>
              <a:tblGrid>
                <a:gridCol w="1747283"/>
                <a:gridCol w="2158410"/>
                <a:gridCol w="2342707"/>
                <a:gridCol w="2590800"/>
              </a:tblGrid>
              <a:tr h="775645">
                <a:tc>
                  <a:txBody>
                    <a:bodyPr/>
                    <a:lstStyle/>
                    <a:p>
                      <a:pPr algn="ctr"/>
                      <a:r>
                        <a:rPr lang="en-US" sz="1800" dirty="0" err="1" smtClean="0">
                          <a:solidFill>
                            <a:schemeClr val="tx1"/>
                          </a:solidFill>
                          <a:latin typeface="Times New Roman" pitchFamily="18" charset="0"/>
                          <a:cs typeface="Times New Roman" pitchFamily="18" charset="0"/>
                        </a:rPr>
                        <a:t>Thể</a:t>
                      </a:r>
                      <a:r>
                        <a:rPr lang="en-US" sz="1800" baseline="0" dirty="0" smtClean="0">
                          <a:solidFill>
                            <a:schemeClr val="tx1"/>
                          </a:solidFill>
                          <a:latin typeface="Times New Roman" pitchFamily="18" charset="0"/>
                          <a:cs typeface="Times New Roman" pitchFamily="18" charset="0"/>
                        </a:rPr>
                        <a:t> </a:t>
                      </a:r>
                      <a:r>
                        <a:rPr lang="en-US" sz="1800" baseline="0" dirty="0" err="1" smtClean="0">
                          <a:solidFill>
                            <a:schemeClr val="tx1"/>
                          </a:solidFill>
                          <a:latin typeface="Times New Roman" pitchFamily="18" charset="0"/>
                          <a:cs typeface="Times New Roman" pitchFamily="18" charset="0"/>
                        </a:rPr>
                        <a:t>loại</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dirty="0" err="1" smtClean="0">
                          <a:solidFill>
                            <a:schemeClr val="tx1"/>
                          </a:solidFill>
                          <a:latin typeface="Times New Roman" pitchFamily="18" charset="0"/>
                          <a:cs typeface="Times New Roman" pitchFamily="18" charset="0"/>
                        </a:rPr>
                        <a:t>Tác</a:t>
                      </a:r>
                      <a:r>
                        <a:rPr lang="en-US" sz="1800" baseline="0" dirty="0" smtClean="0">
                          <a:solidFill>
                            <a:schemeClr val="tx1"/>
                          </a:solidFill>
                          <a:latin typeface="Times New Roman" pitchFamily="18" charset="0"/>
                          <a:cs typeface="Times New Roman" pitchFamily="18" charset="0"/>
                        </a:rPr>
                        <a:t> </a:t>
                      </a:r>
                      <a:r>
                        <a:rPr lang="en-US" sz="1800" baseline="0" dirty="0" err="1" smtClean="0">
                          <a:solidFill>
                            <a:schemeClr val="tx1"/>
                          </a:solidFill>
                          <a:latin typeface="Times New Roman" pitchFamily="18" charset="0"/>
                          <a:cs typeface="Times New Roman" pitchFamily="18" charset="0"/>
                        </a:rPr>
                        <a:t>phẩm</a:t>
                      </a:r>
                      <a:endParaRPr lang="en-US" sz="1800" baseline="0" dirty="0" smtClean="0">
                        <a:solidFill>
                          <a:schemeClr val="tx1"/>
                        </a:solidFill>
                        <a:latin typeface="Times New Roman" pitchFamily="18" charset="0"/>
                        <a:cs typeface="Times New Roman" pitchFamily="18" charset="0"/>
                      </a:endParaRPr>
                    </a:p>
                    <a:p>
                      <a:r>
                        <a:rPr lang="en-US" sz="1800" baseline="0" dirty="0" smtClean="0">
                          <a:solidFill>
                            <a:schemeClr val="tx1"/>
                          </a:solidFill>
                          <a:latin typeface="Times New Roman" pitchFamily="18" charset="0"/>
                          <a:cs typeface="Times New Roman" pitchFamily="18" charset="0"/>
                        </a:rPr>
                        <a:t> </a:t>
                      </a:r>
                      <a:r>
                        <a:rPr lang="en-US" sz="1800" baseline="0" dirty="0" err="1" smtClean="0">
                          <a:solidFill>
                            <a:schemeClr val="tx1"/>
                          </a:solidFill>
                          <a:latin typeface="Times New Roman" pitchFamily="18" charset="0"/>
                          <a:cs typeface="Times New Roman" pitchFamily="18" charset="0"/>
                        </a:rPr>
                        <a:t>đã</a:t>
                      </a:r>
                      <a:r>
                        <a:rPr lang="en-US" sz="1800" baseline="0" dirty="0" smtClean="0">
                          <a:solidFill>
                            <a:schemeClr val="tx1"/>
                          </a:solidFill>
                          <a:latin typeface="Times New Roman" pitchFamily="18" charset="0"/>
                          <a:cs typeface="Times New Roman" pitchFamily="18" charset="0"/>
                        </a:rPr>
                        <a:t> </a:t>
                      </a:r>
                      <a:r>
                        <a:rPr lang="en-US" sz="1800" baseline="0" dirty="0" err="1" smtClean="0">
                          <a:solidFill>
                            <a:schemeClr val="tx1"/>
                          </a:solidFill>
                          <a:latin typeface="Times New Roman" pitchFamily="18" charset="0"/>
                          <a:cs typeface="Times New Roman" pitchFamily="18" charset="0"/>
                        </a:rPr>
                        <a:t>học</a:t>
                      </a:r>
                      <a:endParaRPr lang="en-US" sz="1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smtClean="0">
                          <a:solidFill>
                            <a:schemeClr val="tx1"/>
                          </a:solidFill>
                          <a:latin typeface="Times New Roman" pitchFamily="18" charset="0"/>
                          <a:cs typeface="Times New Roman" pitchFamily="18" charset="0"/>
                        </a:rPr>
                        <a:t>Nghệ</a:t>
                      </a:r>
                      <a:r>
                        <a:rPr lang="en-US" sz="1800" baseline="0" smtClean="0">
                          <a:solidFill>
                            <a:schemeClr val="tx1"/>
                          </a:solidFill>
                          <a:latin typeface="Times New Roman" pitchFamily="18" charset="0"/>
                          <a:cs typeface="Times New Roman" pitchFamily="18" charset="0"/>
                        </a:rPr>
                        <a:t> thuật</a:t>
                      </a:r>
                      <a:endParaRPr lang="en-US" sz="1800" smtClean="0">
                        <a:solidFill>
                          <a:schemeClr val="tx1"/>
                        </a:solidFill>
                        <a:latin typeface="Times New Roman" pitchFamily="18" charset="0"/>
                        <a:cs typeface="Times New Roman" pitchFamily="18" charset="0"/>
                      </a:endParaRPr>
                    </a:p>
                    <a:p>
                      <a:pPr algn="ctr"/>
                      <a:endParaRPr lang="en-US" sz="1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smtClean="0">
                          <a:solidFill>
                            <a:schemeClr val="tx1"/>
                          </a:solidFill>
                          <a:latin typeface="Times New Roman" pitchFamily="18" charset="0"/>
                          <a:cs typeface="Times New Roman" pitchFamily="18" charset="0"/>
                        </a:rPr>
                        <a:t>Nội</a:t>
                      </a:r>
                      <a:r>
                        <a:rPr lang="en-US" sz="1800" baseline="0" smtClean="0">
                          <a:solidFill>
                            <a:schemeClr val="tx1"/>
                          </a:solidFill>
                          <a:latin typeface="Times New Roman" pitchFamily="18" charset="0"/>
                          <a:cs typeface="Times New Roman" pitchFamily="18" charset="0"/>
                        </a:rPr>
                        <a:t> dung</a:t>
                      </a:r>
                      <a:endParaRPr lang="en-US" sz="1800" smtClean="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81346">
                <a:tc rowSpan="2">
                  <a:txBody>
                    <a:bodyPr/>
                    <a:lstStyle/>
                    <a:p>
                      <a:pPr algn="ctr"/>
                      <a:endParaRPr lang="en-US"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19217">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kern="1200" dirty="0" smtClean="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37028">
                <a:tc rowSpan="2">
                  <a:txBody>
                    <a:bodyPr/>
                    <a:lstStyle/>
                    <a:p>
                      <a:pPr algn="ctr"/>
                      <a:endParaRPr lang="en-US" sz="18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54165">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Rectangle 2"/>
          <p:cNvSpPr/>
          <p:nvPr/>
        </p:nvSpPr>
        <p:spPr>
          <a:xfrm>
            <a:off x="914400" y="0"/>
            <a:ext cx="7924800" cy="9144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smtClean="0">
                <a:latin typeface="Times New Roman" pitchFamily="18" charset="0"/>
                <a:cs typeface="Times New Roman" pitchFamily="18" charset="0"/>
              </a:rPr>
              <a:t>Bài tập 1: Đọc lại các văn bản  đã học (Bài 1, 2) và điền vào bảng kê theo mẫu dưới đây: </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 y="533401"/>
          <a:ext cx="9143999" cy="7121647"/>
        </p:xfrm>
        <a:graphic>
          <a:graphicData uri="http://schemas.openxmlformats.org/drawingml/2006/table">
            <a:tbl>
              <a:tblPr firstRow="1" bandRow="1">
                <a:tableStyleId>{5C22544A-7EE6-4342-B048-85BDC9FD1C3A}</a:tableStyleId>
              </a:tblPr>
              <a:tblGrid>
                <a:gridCol w="1066799"/>
                <a:gridCol w="1371600"/>
                <a:gridCol w="2514600"/>
                <a:gridCol w="4191000"/>
              </a:tblGrid>
              <a:tr h="720847">
                <a:tc>
                  <a:txBody>
                    <a:bodyPr/>
                    <a:lstStyle/>
                    <a:p>
                      <a:pPr algn="ctr">
                        <a:lnSpc>
                          <a:spcPct val="100000"/>
                        </a:lnSpc>
                      </a:pPr>
                      <a:r>
                        <a:rPr lang="en-US" sz="1800" b="1" i="0" dirty="0" err="1" smtClean="0">
                          <a:solidFill>
                            <a:schemeClr val="tx1"/>
                          </a:solidFill>
                          <a:latin typeface="Times New Roman" pitchFamily="18" charset="0"/>
                          <a:cs typeface="Times New Roman" pitchFamily="18" charset="0"/>
                        </a:rPr>
                        <a:t>Thể</a:t>
                      </a:r>
                      <a:r>
                        <a:rPr lang="en-US" sz="1800" b="1" i="0" baseline="0" dirty="0" smtClean="0">
                          <a:solidFill>
                            <a:schemeClr val="tx1"/>
                          </a:solidFill>
                          <a:latin typeface="Times New Roman" pitchFamily="18" charset="0"/>
                          <a:cs typeface="Times New Roman" pitchFamily="18" charset="0"/>
                        </a:rPr>
                        <a:t> </a:t>
                      </a:r>
                      <a:r>
                        <a:rPr lang="en-US" sz="1800" b="1" i="0" baseline="0" dirty="0" err="1" smtClean="0">
                          <a:solidFill>
                            <a:schemeClr val="tx1"/>
                          </a:solidFill>
                          <a:latin typeface="Times New Roman" pitchFamily="18" charset="0"/>
                          <a:cs typeface="Times New Roman" pitchFamily="18" charset="0"/>
                        </a:rPr>
                        <a:t>loại</a:t>
                      </a:r>
                      <a:endParaRPr lang="en-US" sz="1800" b="1"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US" sz="1800" b="1" i="0" dirty="0" err="1" smtClean="0">
                          <a:solidFill>
                            <a:schemeClr val="tx1"/>
                          </a:solidFill>
                          <a:latin typeface="Times New Roman" pitchFamily="18" charset="0"/>
                          <a:cs typeface="Times New Roman" pitchFamily="18" charset="0"/>
                        </a:rPr>
                        <a:t>Tác</a:t>
                      </a:r>
                      <a:r>
                        <a:rPr lang="en-US" sz="1800" b="1" i="0" baseline="0" dirty="0" smtClean="0">
                          <a:solidFill>
                            <a:schemeClr val="tx1"/>
                          </a:solidFill>
                          <a:latin typeface="Times New Roman" pitchFamily="18" charset="0"/>
                          <a:cs typeface="Times New Roman" pitchFamily="18" charset="0"/>
                        </a:rPr>
                        <a:t> </a:t>
                      </a:r>
                      <a:r>
                        <a:rPr lang="en-US" sz="1800" b="1" i="0" baseline="0" dirty="0" err="1" smtClean="0">
                          <a:solidFill>
                            <a:schemeClr val="tx1"/>
                          </a:solidFill>
                          <a:latin typeface="Times New Roman" pitchFamily="18" charset="0"/>
                          <a:cs typeface="Times New Roman" pitchFamily="18" charset="0"/>
                        </a:rPr>
                        <a:t>phẩm</a:t>
                      </a:r>
                      <a:endParaRPr lang="en-US" sz="1800" b="1" i="0" baseline="0" dirty="0" smtClean="0">
                        <a:solidFill>
                          <a:schemeClr val="tx1"/>
                        </a:solidFill>
                        <a:latin typeface="Times New Roman" pitchFamily="18" charset="0"/>
                        <a:cs typeface="Times New Roman" pitchFamily="18" charset="0"/>
                      </a:endParaRPr>
                    </a:p>
                    <a:p>
                      <a:pPr>
                        <a:lnSpc>
                          <a:spcPct val="100000"/>
                        </a:lnSpc>
                      </a:pPr>
                      <a:r>
                        <a:rPr lang="en-US" sz="1800" b="1" i="0" baseline="0" dirty="0" smtClean="0">
                          <a:solidFill>
                            <a:schemeClr val="tx1"/>
                          </a:solidFill>
                          <a:latin typeface="Times New Roman" pitchFamily="18" charset="0"/>
                          <a:cs typeface="Times New Roman" pitchFamily="18" charset="0"/>
                        </a:rPr>
                        <a:t> </a:t>
                      </a:r>
                      <a:r>
                        <a:rPr lang="en-US" sz="1800" b="1" i="0" baseline="0" dirty="0" err="1" smtClean="0">
                          <a:solidFill>
                            <a:schemeClr val="tx1"/>
                          </a:solidFill>
                          <a:latin typeface="Times New Roman" pitchFamily="18" charset="0"/>
                          <a:cs typeface="Times New Roman" pitchFamily="18" charset="0"/>
                        </a:rPr>
                        <a:t>đã</a:t>
                      </a:r>
                      <a:r>
                        <a:rPr lang="en-US" sz="1800" b="1" i="0" baseline="0" dirty="0" smtClean="0">
                          <a:solidFill>
                            <a:schemeClr val="tx1"/>
                          </a:solidFill>
                          <a:latin typeface="Times New Roman" pitchFamily="18" charset="0"/>
                          <a:cs typeface="Times New Roman" pitchFamily="18" charset="0"/>
                        </a:rPr>
                        <a:t> </a:t>
                      </a:r>
                      <a:r>
                        <a:rPr lang="en-US" sz="1800" b="1" i="0" baseline="0" dirty="0" err="1" smtClean="0">
                          <a:solidFill>
                            <a:schemeClr val="tx1"/>
                          </a:solidFill>
                          <a:latin typeface="Times New Roman" pitchFamily="18" charset="0"/>
                          <a:cs typeface="Times New Roman" pitchFamily="18" charset="0"/>
                        </a:rPr>
                        <a:t>học</a:t>
                      </a:r>
                      <a:endParaRPr lang="en-US" sz="1800" b="1" i="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smtClean="0">
                          <a:solidFill>
                            <a:schemeClr val="tx1"/>
                          </a:solidFill>
                          <a:latin typeface="Times New Roman" pitchFamily="18" charset="0"/>
                          <a:cs typeface="Times New Roman" pitchFamily="18" charset="0"/>
                        </a:rPr>
                        <a:t>Nghệ</a:t>
                      </a:r>
                      <a:r>
                        <a:rPr lang="en-US" sz="1800" b="1" i="0" baseline="0" smtClean="0">
                          <a:solidFill>
                            <a:schemeClr val="tx1"/>
                          </a:solidFill>
                          <a:latin typeface="Times New Roman" pitchFamily="18" charset="0"/>
                          <a:cs typeface="Times New Roman" pitchFamily="18" charset="0"/>
                        </a:rPr>
                        <a:t> thuật</a:t>
                      </a:r>
                      <a:endParaRPr lang="en-US" sz="1800" b="1" i="0" smtClean="0">
                        <a:solidFill>
                          <a:schemeClr val="tx1"/>
                        </a:solidFill>
                        <a:latin typeface="Times New Roman" pitchFamily="18" charset="0"/>
                        <a:cs typeface="Times New Roman" pitchFamily="18" charset="0"/>
                      </a:endParaRPr>
                    </a:p>
                    <a:p>
                      <a:pPr>
                        <a:lnSpc>
                          <a:spcPct val="100000"/>
                        </a:lnSpc>
                      </a:pPr>
                      <a:endParaRPr lang="en-US" sz="1800" b="1" i="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800" b="1" i="0" err="1" smtClean="0">
                          <a:solidFill>
                            <a:schemeClr val="tx1"/>
                          </a:solidFill>
                          <a:latin typeface="Times New Roman" pitchFamily="18" charset="0"/>
                          <a:cs typeface="Times New Roman" pitchFamily="18" charset="0"/>
                        </a:rPr>
                        <a:t>Nội</a:t>
                      </a:r>
                      <a:r>
                        <a:rPr lang="en-US" sz="1800" b="1" i="0" baseline="0" smtClean="0">
                          <a:solidFill>
                            <a:schemeClr val="tx1"/>
                          </a:solidFill>
                          <a:latin typeface="Times New Roman" pitchFamily="18" charset="0"/>
                          <a:cs typeface="Times New Roman" pitchFamily="18" charset="0"/>
                        </a:rPr>
                        <a:t> dung</a:t>
                      </a:r>
                      <a:endParaRPr lang="en-US" sz="1800" b="1" i="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63639">
                <a:tc rowSpan="2">
                  <a:txBody>
                    <a:bodyPr/>
                    <a:lstStyle/>
                    <a:p>
                      <a:pPr algn="just">
                        <a:lnSpc>
                          <a:spcPct val="100000"/>
                        </a:lnSpc>
                      </a:pPr>
                      <a:r>
                        <a:rPr lang="en-US" sz="1800" b="0" i="0" dirty="0" err="1" smtClean="0">
                          <a:latin typeface="Times New Roman" pitchFamily="18" charset="0"/>
                          <a:cs typeface="Times New Roman" pitchFamily="18" charset="0"/>
                        </a:rPr>
                        <a:t>Truyện</a:t>
                      </a: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1800" b="0" i="1" dirty="0" err="1" smtClean="0">
                          <a:latin typeface="Times New Roman" pitchFamily="18" charset="0"/>
                          <a:cs typeface="Times New Roman" pitchFamily="18" charset="0"/>
                        </a:rPr>
                        <a:t>Thánh</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Gióng</a:t>
                      </a:r>
                      <a:endParaRPr lang="en-US" sz="1800" b="0"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0" i="0" smtClean="0">
                          <a:latin typeface="Times New Roman" pitchFamily="18" charset="0"/>
                          <a:cs typeface="Times New Roman" pitchFamily="18" charset="0"/>
                        </a:rPr>
                        <a:t>- Sử</a:t>
                      </a:r>
                      <a:r>
                        <a:rPr lang="en-US" sz="1800" b="0" i="0" baseline="0" smtClean="0">
                          <a:latin typeface="Times New Roman" pitchFamily="18" charset="0"/>
                          <a:cs typeface="Times New Roman" pitchFamily="18" charset="0"/>
                        </a:rPr>
                        <a:t> dụng các chi tiết kì ảo</a:t>
                      </a:r>
                      <a:endParaRPr lang="en-US" sz="1800" b="0" i="0" smtClean="0">
                        <a:latin typeface="Times New Roman" pitchFamily="18" charset="0"/>
                        <a:cs typeface="Times New Roman" pitchFamily="18" charset="0"/>
                      </a:endParaRPr>
                    </a:p>
                    <a:p>
                      <a:pPr algn="just">
                        <a:lnSpc>
                          <a:spcPct val="100000"/>
                        </a:lnSpc>
                      </a:pPr>
                      <a:endParaRPr lang="en-US" sz="1800" b="0"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1800" b="0" i="0" kern="1200" dirty="0" smtClean="0">
                          <a:solidFill>
                            <a:schemeClr val="dk1"/>
                          </a:solidFill>
                          <a:latin typeface="Times New Roman" pitchFamily="18" charset="0"/>
                          <a:ea typeface="+mn-ea"/>
                          <a:cs typeface="Times New Roman" pitchFamily="18" charset="0"/>
                        </a:rPr>
                        <a:t>- </a:t>
                      </a:r>
                      <a:r>
                        <a:rPr lang="vi-VN" sz="1800" b="0" i="0" kern="1200" dirty="0" smtClean="0">
                          <a:solidFill>
                            <a:schemeClr val="dk1"/>
                          </a:solidFill>
                          <a:latin typeface="Times New Roman" pitchFamily="18" charset="0"/>
                          <a:ea typeface="+mn-ea"/>
                          <a:cs typeface="Times New Roman" pitchFamily="18" charset="0"/>
                        </a:rPr>
                        <a:t>Đề cao, ca ngợi lòng yêu, sức mạnh đoàn kết và ý chí đánh giặc của nhân dân ta.</a:t>
                      </a:r>
                      <a:endParaRPr lang="en-US" sz="1800" b="0" i="0" kern="1200" dirty="0" smtClean="0">
                        <a:solidFill>
                          <a:schemeClr val="dk1"/>
                        </a:solidFill>
                        <a:latin typeface="Times New Roman" pitchFamily="18" charset="0"/>
                        <a:ea typeface="+mn-ea"/>
                        <a:cs typeface="Times New Roman" pitchFamily="18" charset="0"/>
                      </a:endParaRPr>
                    </a:p>
                    <a:p>
                      <a:pPr algn="just">
                        <a:lnSpc>
                          <a:spcPct val="100000"/>
                        </a:lnSpc>
                      </a:pPr>
                      <a:r>
                        <a:rPr lang="nl-NL" sz="1800" b="0" i="0" kern="1200" dirty="0" smtClean="0">
                          <a:solidFill>
                            <a:schemeClr val="dk1"/>
                          </a:solidFill>
                          <a:latin typeface="Times New Roman" pitchFamily="18" charset="0"/>
                          <a:ea typeface="+mn-ea"/>
                          <a:cs typeface="Times New Roman" pitchFamily="18" charset="0"/>
                        </a:rPr>
                        <a:t>- Truyền thuyết thể hiện quan niệm</a:t>
                      </a:r>
                      <a:r>
                        <a:rPr lang="nl-NL" sz="1800" b="0" i="0" kern="1200" baseline="0" dirty="0" smtClean="0">
                          <a:solidFill>
                            <a:schemeClr val="dk1"/>
                          </a:solidFill>
                          <a:latin typeface="Times New Roman" pitchFamily="18" charset="0"/>
                          <a:ea typeface="+mn-ea"/>
                          <a:cs typeface="Times New Roman" pitchFamily="18" charset="0"/>
                        </a:rPr>
                        <a:t> và </a:t>
                      </a:r>
                      <a:r>
                        <a:rPr lang="nl-NL" sz="1800" b="0" i="0" kern="1200" dirty="0" smtClean="0">
                          <a:solidFill>
                            <a:schemeClr val="dk1"/>
                          </a:solidFill>
                          <a:latin typeface="Times New Roman" pitchFamily="18" charset="0"/>
                          <a:ea typeface="+mn-ea"/>
                          <a:cs typeface="Times New Roman" pitchFamily="18" charset="0"/>
                        </a:rPr>
                        <a:t>ước mơ của nhân dân về người anh hùng đánh giặc</a:t>
                      </a: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7657">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1800" b="0" i="1" dirty="0" err="1" smtClean="0">
                          <a:latin typeface="Times New Roman" pitchFamily="18" charset="0"/>
                          <a:cs typeface="Times New Roman" pitchFamily="18" charset="0"/>
                        </a:rPr>
                        <a:t>Thạch</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Sanh</a:t>
                      </a:r>
                      <a:endParaRPr lang="en-US" sz="1800" b="0"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pt-BR" sz="1800" b="0" i="0" kern="1200" smtClean="0">
                          <a:solidFill>
                            <a:schemeClr val="dk1"/>
                          </a:solidFill>
                          <a:latin typeface="Times New Roman" pitchFamily="18" charset="0"/>
                          <a:ea typeface="+mn-ea"/>
                          <a:cs typeface="Times New Roman" pitchFamily="18" charset="0"/>
                        </a:rPr>
                        <a:t>- Sử dụng các chi tiết thần kì.</a:t>
                      </a:r>
                      <a:endParaRPr lang="en-US" sz="1800" b="0" i="0" kern="1200" smtClean="0">
                        <a:solidFill>
                          <a:schemeClr val="dk1"/>
                        </a:solidFill>
                        <a:latin typeface="Times New Roman" pitchFamily="18" charset="0"/>
                        <a:ea typeface="+mn-ea"/>
                        <a:cs typeface="Times New Roman" pitchFamily="18" charset="0"/>
                      </a:endParaRPr>
                    </a:p>
                    <a:p>
                      <a:pPr algn="just">
                        <a:lnSpc>
                          <a:spcPct val="100000"/>
                        </a:lnSpc>
                      </a:pPr>
                      <a:r>
                        <a:rPr lang="pt-BR" sz="1800" b="0" i="0" kern="1200" smtClean="0">
                          <a:solidFill>
                            <a:schemeClr val="dk1"/>
                          </a:solidFill>
                          <a:latin typeface="Times New Roman" pitchFamily="18" charset="0"/>
                          <a:ea typeface="+mn-ea"/>
                          <a:cs typeface="Times New Roman" pitchFamily="18" charset="0"/>
                        </a:rPr>
                        <a:t>- Sắp xếp các tình tiết tự nhiên, hợp lí.</a:t>
                      </a:r>
                      <a:endParaRPr lang="en-US" sz="1800" b="0" i="0" kern="1200" smtClean="0">
                        <a:solidFill>
                          <a:schemeClr val="dk1"/>
                        </a:solidFill>
                        <a:latin typeface="Times New Roman" pitchFamily="18" charset="0"/>
                        <a:ea typeface="+mn-ea"/>
                        <a:cs typeface="Times New Roman" pitchFamily="18" charset="0"/>
                      </a:endParaRPr>
                    </a:p>
                    <a:p>
                      <a:pPr algn="just">
                        <a:lnSpc>
                          <a:spcPct val="100000"/>
                        </a:lnSpc>
                      </a:pPr>
                      <a:endParaRPr lang="en-US" sz="1800" b="0" i="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vi-VN" sz="1800" b="0" i="0" kern="1200" dirty="0" smtClean="0">
                          <a:solidFill>
                            <a:schemeClr val="dk1"/>
                          </a:solidFill>
                          <a:latin typeface="Times New Roman" pitchFamily="18" charset="0"/>
                          <a:ea typeface="+mn-ea"/>
                          <a:cs typeface="Times New Roman" pitchFamily="18" charset="0"/>
                        </a:rPr>
                        <a:t>Truyện thể hiện ước mơ, niềm tin của nhân dân về </a:t>
                      </a:r>
                      <a:r>
                        <a:rPr lang="vi-VN" sz="1800" b="0" i="0" kern="1200" smtClean="0">
                          <a:solidFill>
                            <a:schemeClr val="dk1"/>
                          </a:solidFill>
                          <a:latin typeface="Times New Roman" pitchFamily="18" charset="0"/>
                          <a:ea typeface="+mn-ea"/>
                          <a:cs typeface="Times New Roman" pitchFamily="18" charset="0"/>
                        </a:rPr>
                        <a:t>công </a:t>
                      </a:r>
                      <a:r>
                        <a:rPr lang="en-US" sz="1800" b="0" i="0" kern="1200" smtClean="0">
                          <a:solidFill>
                            <a:schemeClr val="dk1"/>
                          </a:solidFill>
                          <a:latin typeface="Times New Roman" pitchFamily="18" charset="0"/>
                          <a:ea typeface="+mn-ea"/>
                          <a:cs typeface="Times New Roman" pitchFamily="18" charset="0"/>
                        </a:rPr>
                        <a:t>bằng</a:t>
                      </a:r>
                      <a:r>
                        <a:rPr lang="vi-VN" sz="1800" b="0" i="0" kern="1200" smtClean="0">
                          <a:solidFill>
                            <a:schemeClr val="dk1"/>
                          </a:solidFill>
                          <a:latin typeface="Times New Roman" pitchFamily="18" charset="0"/>
                          <a:ea typeface="+mn-ea"/>
                          <a:cs typeface="Times New Roman" pitchFamily="18" charset="0"/>
                        </a:rPr>
                        <a:t> </a:t>
                      </a:r>
                      <a:r>
                        <a:rPr lang="vi-VN" sz="1800" b="0" i="0" kern="1200" dirty="0" smtClean="0">
                          <a:solidFill>
                            <a:schemeClr val="dk1"/>
                          </a:solidFill>
                          <a:latin typeface="Times New Roman" pitchFamily="18" charset="0"/>
                          <a:ea typeface="+mn-ea"/>
                          <a:cs typeface="Times New Roman" pitchFamily="18" charset="0"/>
                        </a:rPr>
                        <a:t>xã hội</a:t>
                      </a:r>
                      <a:r>
                        <a:rPr lang="vi-VN" sz="1800" b="0" i="0" kern="1200" smtClean="0">
                          <a:solidFill>
                            <a:schemeClr val="dk1"/>
                          </a:solidFill>
                          <a:latin typeface="Times New Roman" pitchFamily="18" charset="0"/>
                          <a:ea typeface="+mn-ea"/>
                          <a:cs typeface="Times New Roman" pitchFamily="18" charset="0"/>
                        </a:rPr>
                        <a:t>, </a:t>
                      </a:r>
                      <a:r>
                        <a:rPr lang="en-US" sz="1800" b="0" i="0" kern="1200" baseline="0" smtClean="0">
                          <a:solidFill>
                            <a:schemeClr val="dk1"/>
                          </a:solidFill>
                          <a:latin typeface="Times New Roman" pitchFamily="18" charset="0"/>
                          <a:ea typeface="+mn-ea"/>
                          <a:cs typeface="Times New Roman" pitchFamily="18" charset="0"/>
                        </a:rPr>
                        <a:t> cái thiện luôn thắng cái ác, cái tốt  chiến thắng cái xấu.</a:t>
                      </a:r>
                      <a:endParaRPr lang="en-US" sz="1800" b="0" i="0" kern="1200" dirty="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79412">
                <a:tc rowSpan="2">
                  <a:txBody>
                    <a:bodyPr/>
                    <a:lstStyle/>
                    <a:p>
                      <a:pPr algn="just">
                        <a:lnSpc>
                          <a:spcPct val="100000"/>
                        </a:lnSpc>
                      </a:pPr>
                      <a:r>
                        <a:rPr lang="en-US" sz="1800" b="0" i="0" dirty="0" err="1" smtClean="0">
                          <a:latin typeface="Times New Roman" pitchFamily="18" charset="0"/>
                          <a:cs typeface="Times New Roman" pitchFamily="18" charset="0"/>
                        </a:rPr>
                        <a:t>Thơ</a:t>
                      </a: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1800" b="0" i="1" dirty="0" smtClean="0">
                          <a:latin typeface="Times New Roman" pitchFamily="18" charset="0"/>
                          <a:cs typeface="Times New Roman" pitchFamily="18" charset="0"/>
                        </a:rPr>
                        <a:t>À</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ơi</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tay</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mẹ</a:t>
                      </a:r>
                      <a:r>
                        <a:rPr lang="en-US" sz="1800" b="0" i="1" baseline="0" dirty="0" smtClean="0">
                          <a:latin typeface="Times New Roman" pitchFamily="18" charset="0"/>
                          <a:cs typeface="Times New Roman" pitchFamily="18" charset="0"/>
                        </a:rPr>
                        <a:t> </a:t>
                      </a:r>
                    </a:p>
                    <a:p>
                      <a:pPr algn="just">
                        <a:lnSpc>
                          <a:spcPct val="100000"/>
                        </a:lnSpc>
                      </a:pPr>
                      <a:r>
                        <a:rPr lang="en-US" sz="1800" b="0" i="0" baseline="0" dirty="0" smtClean="0">
                          <a:latin typeface="Times New Roman" pitchFamily="18" charset="0"/>
                          <a:cs typeface="Times New Roman" pitchFamily="18" charset="0"/>
                        </a:rPr>
                        <a:t>(</a:t>
                      </a:r>
                      <a:r>
                        <a:rPr lang="en-US" sz="1800" b="0" i="0" baseline="0" dirty="0" err="1" smtClean="0">
                          <a:latin typeface="Times New Roman" pitchFamily="18" charset="0"/>
                          <a:cs typeface="Times New Roman" pitchFamily="18" charset="0"/>
                        </a:rPr>
                        <a:t>Bình</a:t>
                      </a:r>
                      <a:r>
                        <a:rPr lang="en-US" sz="1800" b="0" i="0" baseline="0" dirty="0" smtClean="0">
                          <a:latin typeface="Times New Roman" pitchFamily="18" charset="0"/>
                          <a:cs typeface="Times New Roman" pitchFamily="18" charset="0"/>
                        </a:rPr>
                        <a:t> </a:t>
                      </a:r>
                      <a:r>
                        <a:rPr lang="en-US" sz="1800" b="0" i="0" baseline="0" dirty="0" err="1" smtClean="0">
                          <a:latin typeface="Times New Roman" pitchFamily="18" charset="0"/>
                          <a:cs typeface="Times New Roman" pitchFamily="18" charset="0"/>
                        </a:rPr>
                        <a:t>Nguyên</a:t>
                      </a:r>
                      <a:r>
                        <a:rPr lang="en-US" sz="1800" b="0" i="0" baseline="0" dirty="0" smtClean="0">
                          <a:latin typeface="Times New Roman" pitchFamily="18" charset="0"/>
                          <a:cs typeface="Times New Roman" pitchFamily="18" charset="0"/>
                        </a:rPr>
                        <a:t>)</a:t>
                      </a: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fr-FR" sz="1800" b="0" i="0" kern="1200" smtClean="0">
                          <a:solidFill>
                            <a:schemeClr val="dk1"/>
                          </a:solidFill>
                          <a:latin typeface="Times New Roman" pitchFamily="18" charset="0"/>
                          <a:ea typeface="+mn-ea"/>
                          <a:cs typeface="Times New Roman" pitchFamily="18" charset="0"/>
                        </a:rPr>
                        <a:t>- Thể thơ lục bát nhịp nhàng như lối hát ru con.</a:t>
                      </a:r>
                      <a:endParaRPr lang="en-US" sz="1800" b="0" i="0" kern="1200" smtClean="0">
                        <a:solidFill>
                          <a:schemeClr val="dk1"/>
                        </a:solidFill>
                        <a:latin typeface="Times New Roman" pitchFamily="18" charset="0"/>
                        <a:ea typeface="+mn-ea"/>
                        <a:cs typeface="Times New Roman" pitchFamily="18" charset="0"/>
                      </a:endParaRPr>
                    </a:p>
                    <a:p>
                      <a:pPr algn="just">
                        <a:lnSpc>
                          <a:spcPct val="100000"/>
                        </a:lnSpc>
                      </a:pPr>
                      <a:r>
                        <a:rPr lang="fr-FR" sz="1800" b="0" i="0" kern="1200" smtClean="0">
                          <a:solidFill>
                            <a:schemeClr val="dk1"/>
                          </a:solidFill>
                          <a:latin typeface="Times New Roman" pitchFamily="18" charset="0"/>
                          <a:ea typeface="+mn-ea"/>
                          <a:cs typeface="Times New Roman" pitchFamily="18" charset="0"/>
                        </a:rPr>
                        <a:t>- Phối hợp hài hòa các biện pháp tu từ: ẩn dụ, điệp từ, điệp cấu trúc.</a:t>
                      </a:r>
                      <a:endParaRPr lang="en-US" sz="1800" b="0" i="0" smtClean="0">
                        <a:latin typeface="Times New Roman" pitchFamily="18" charset="0"/>
                        <a:cs typeface="Times New Roman" pitchFamily="18" charset="0"/>
                      </a:endParaRPr>
                    </a:p>
                    <a:p>
                      <a:pPr algn="just">
                        <a:lnSpc>
                          <a:spcPct val="100000"/>
                        </a:lnSpc>
                      </a:pP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vi-VN" sz="1800" b="0" i="0" dirty="0" smtClean="0">
                          <a:latin typeface="Times New Roman" pitchFamily="18" charset="0"/>
                          <a:cs typeface="Times New Roman" pitchFamily="18" charset="0"/>
                        </a:rPr>
                        <a:t>Qua hình ảnh đôi bàn tay và những lời ru, bài thơ đã khắc họa thành </a:t>
                      </a:r>
                      <a:r>
                        <a:rPr lang="vi-VN" sz="1800" b="0" i="0" smtClean="0">
                          <a:latin typeface="Times New Roman" pitchFamily="18" charset="0"/>
                          <a:cs typeface="Times New Roman" pitchFamily="18" charset="0"/>
                        </a:rPr>
                        <a:t>công </a:t>
                      </a:r>
                      <a:r>
                        <a:rPr lang="en-US" sz="1800" b="0" i="0" smtClean="0">
                          <a:latin typeface="Times New Roman" pitchFamily="18" charset="0"/>
                          <a:cs typeface="Times New Roman" pitchFamily="18" charset="0"/>
                        </a:rPr>
                        <a:t>hình</a:t>
                      </a:r>
                      <a:r>
                        <a:rPr lang="en-US" sz="1800" b="0" i="0" baseline="0" smtClean="0">
                          <a:latin typeface="Times New Roman" pitchFamily="18" charset="0"/>
                          <a:cs typeface="Times New Roman" pitchFamily="18" charset="0"/>
                        </a:rPr>
                        <a:t> ảnh</a:t>
                      </a:r>
                      <a:r>
                        <a:rPr lang="vi-VN" sz="1800" b="0" i="0" smtClean="0">
                          <a:latin typeface="Times New Roman" pitchFamily="18" charset="0"/>
                          <a:cs typeface="Times New Roman" pitchFamily="18" charset="0"/>
                        </a:rPr>
                        <a:t> người mẹ: </a:t>
                      </a:r>
                      <a:r>
                        <a:rPr lang="vi-VN" sz="1800" b="0" i="0" dirty="0" smtClean="0">
                          <a:latin typeface="Times New Roman" pitchFamily="18" charset="0"/>
                          <a:cs typeface="Times New Roman" pitchFamily="18" charset="0"/>
                        </a:rPr>
                        <a:t>vất vả, chắt chiu, yêu thương, hi sinh...đến quên mình.</a:t>
                      </a: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0645">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1800" b="0" i="1" dirty="0" err="1" smtClean="0">
                          <a:latin typeface="Times New Roman" pitchFamily="18" charset="0"/>
                          <a:cs typeface="Times New Roman" pitchFamily="18" charset="0"/>
                        </a:rPr>
                        <a:t>Về</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thăm</a:t>
                      </a:r>
                      <a:r>
                        <a:rPr lang="en-US" sz="1800" b="0" i="1" baseline="0" dirty="0" smtClean="0">
                          <a:latin typeface="Times New Roman" pitchFamily="18" charset="0"/>
                          <a:cs typeface="Times New Roman" pitchFamily="18" charset="0"/>
                        </a:rPr>
                        <a:t> </a:t>
                      </a:r>
                      <a:r>
                        <a:rPr lang="en-US" sz="1800" b="0" i="1" baseline="0" dirty="0" err="1" smtClean="0">
                          <a:latin typeface="Times New Roman" pitchFamily="18" charset="0"/>
                          <a:cs typeface="Times New Roman" pitchFamily="18" charset="0"/>
                        </a:rPr>
                        <a:t>mẹ</a:t>
                      </a:r>
                      <a:endParaRPr lang="en-US" sz="1800" b="0" i="1" baseline="0" dirty="0" smtClean="0">
                        <a:latin typeface="Times New Roman" pitchFamily="18" charset="0"/>
                        <a:cs typeface="Times New Roman" pitchFamily="18" charset="0"/>
                      </a:endParaRPr>
                    </a:p>
                    <a:p>
                      <a:pPr algn="just">
                        <a:lnSpc>
                          <a:spcPct val="100000"/>
                        </a:lnSpc>
                      </a:pPr>
                      <a:r>
                        <a:rPr lang="en-US" sz="1800" b="0" i="0" baseline="0" dirty="0" smtClean="0">
                          <a:latin typeface="Times New Roman" pitchFamily="18" charset="0"/>
                          <a:cs typeface="Times New Roman" pitchFamily="18" charset="0"/>
                        </a:rPr>
                        <a:t>(</a:t>
                      </a:r>
                      <a:r>
                        <a:rPr lang="en-US" sz="1800" b="0" i="0" baseline="0" dirty="0" err="1" smtClean="0">
                          <a:latin typeface="Times New Roman" pitchFamily="18" charset="0"/>
                          <a:cs typeface="Times New Roman" pitchFamily="18" charset="0"/>
                        </a:rPr>
                        <a:t>Đinh</a:t>
                      </a:r>
                      <a:r>
                        <a:rPr lang="en-US" sz="1800" b="0" i="0" baseline="0" dirty="0" smtClean="0">
                          <a:latin typeface="Times New Roman" pitchFamily="18" charset="0"/>
                          <a:cs typeface="Times New Roman" pitchFamily="18" charset="0"/>
                        </a:rPr>
                        <a:t> Nam </a:t>
                      </a:r>
                      <a:r>
                        <a:rPr lang="en-US" sz="1800" b="0" i="0" baseline="0" dirty="0" err="1" smtClean="0">
                          <a:latin typeface="Times New Roman" pitchFamily="18" charset="0"/>
                          <a:cs typeface="Times New Roman" pitchFamily="18" charset="0"/>
                        </a:rPr>
                        <a:t>Khương</a:t>
                      </a:r>
                      <a:r>
                        <a:rPr lang="en-US" sz="1800" b="0" i="0" baseline="0" dirty="0" smtClean="0">
                          <a:latin typeface="Times New Roman" pitchFamily="18" charset="0"/>
                          <a:cs typeface="Times New Roman" pitchFamily="18" charset="0"/>
                        </a:rPr>
                        <a:t>)</a:t>
                      </a: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fr-FR" sz="1800" b="0" i="0" kern="1200" smtClean="0">
                          <a:solidFill>
                            <a:schemeClr val="dk1"/>
                          </a:solidFill>
                          <a:latin typeface="Times New Roman" pitchFamily="18" charset="0"/>
                          <a:ea typeface="+mn-ea"/>
                          <a:cs typeface="Times New Roman" pitchFamily="18" charset="0"/>
                        </a:rPr>
                        <a:t>- Thể thơ lục bát ;</a:t>
                      </a:r>
                      <a:endParaRPr lang="en-US" sz="1800" b="0" i="0" kern="1200" smtClean="0">
                        <a:solidFill>
                          <a:schemeClr val="dk1"/>
                        </a:solidFill>
                        <a:latin typeface="Times New Roman" pitchFamily="18" charset="0"/>
                        <a:ea typeface="+mn-ea"/>
                        <a:cs typeface="Times New Roman" pitchFamily="18" charset="0"/>
                      </a:endParaRPr>
                    </a:p>
                    <a:p>
                      <a:pPr algn="just">
                        <a:lnSpc>
                          <a:spcPct val="100000"/>
                        </a:lnSpc>
                      </a:pPr>
                      <a:r>
                        <a:rPr lang="fr-FR" sz="1800" b="0" i="0" kern="1200" smtClean="0">
                          <a:solidFill>
                            <a:schemeClr val="dk1"/>
                          </a:solidFill>
                          <a:latin typeface="Times New Roman" pitchFamily="18" charset="0"/>
                          <a:ea typeface="+mn-ea"/>
                          <a:cs typeface="Times New Roman" pitchFamily="18" charset="0"/>
                        </a:rPr>
                        <a:t>- Phối hợp hài hòa các biện pháp tu từ: ẩn dụ, liệt kê</a:t>
                      </a:r>
                      <a:r>
                        <a:rPr lang="vi-VN" sz="1800" b="0" i="0" kern="1200" smtClean="0">
                          <a:solidFill>
                            <a:schemeClr val="dk1"/>
                          </a:solidFill>
                          <a:latin typeface="Times New Roman" pitchFamily="18" charset="0"/>
                          <a:ea typeface="+mn-ea"/>
                          <a:cs typeface="Times New Roman" pitchFamily="18" charset="0"/>
                        </a:rPr>
                        <a:t>, nhân hóa;</a:t>
                      </a:r>
                      <a:endParaRPr lang="en-US" sz="1800" b="0" i="0" kern="1200" smtClean="0">
                        <a:solidFill>
                          <a:schemeClr val="dk1"/>
                        </a:solidFill>
                        <a:latin typeface="Times New Roman" pitchFamily="18" charset="0"/>
                        <a:ea typeface="+mn-ea"/>
                        <a:cs typeface="Times New Roman" pitchFamily="18" charset="0"/>
                      </a:endParaRPr>
                    </a:p>
                    <a:p>
                      <a:pPr algn="just">
                        <a:lnSpc>
                          <a:spcPct val="100000"/>
                        </a:lnSpc>
                      </a:pPr>
                      <a:r>
                        <a:rPr lang="en-US" sz="1800" b="0" i="0" kern="1200" smtClean="0">
                          <a:solidFill>
                            <a:schemeClr val="dk1"/>
                          </a:solidFill>
                          <a:latin typeface="Times New Roman" pitchFamily="18" charset="0"/>
                          <a:ea typeface="+mn-ea"/>
                          <a:cs typeface="Times New Roman" pitchFamily="18" charset="0"/>
                        </a:rPr>
                        <a:t>- Từ láy đặc sắc.</a:t>
                      </a:r>
                    </a:p>
                    <a:p>
                      <a:pPr algn="just">
                        <a:lnSpc>
                          <a:spcPct val="100000"/>
                        </a:lnSpc>
                      </a:pPr>
                      <a:endParaRPr lang="en-US" sz="1800" b="0" i="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Tình</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yêu</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thương</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bao</a:t>
                      </a:r>
                      <a:r>
                        <a:rPr lang="fr-FR" sz="1800" b="0" i="0" kern="1200" dirty="0" smtClean="0">
                          <a:solidFill>
                            <a:schemeClr val="dk1"/>
                          </a:solidFill>
                          <a:latin typeface="Times New Roman" pitchFamily="18" charset="0"/>
                          <a:ea typeface="+mn-ea"/>
                          <a:cs typeface="Times New Roman" pitchFamily="18" charset="0"/>
                        </a:rPr>
                        <a:t> la </a:t>
                      </a:r>
                      <a:r>
                        <a:rPr lang="fr-FR" sz="1800" b="0" i="0" kern="1200" dirty="0" err="1" smtClean="0">
                          <a:solidFill>
                            <a:schemeClr val="dk1"/>
                          </a:solidFill>
                          <a:latin typeface="Times New Roman" pitchFamily="18" charset="0"/>
                          <a:ea typeface="+mn-ea"/>
                          <a:cs typeface="Times New Roman" pitchFamily="18" charset="0"/>
                        </a:rPr>
                        <a:t>của</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cha</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mẹ</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dành</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cho</a:t>
                      </a:r>
                      <a:r>
                        <a:rPr lang="fr-FR" sz="1800" b="0" i="0" kern="1200" dirty="0" smtClean="0">
                          <a:solidFill>
                            <a:schemeClr val="dk1"/>
                          </a:solidFill>
                          <a:latin typeface="Times New Roman" pitchFamily="18" charset="0"/>
                          <a:ea typeface="+mn-ea"/>
                          <a:cs typeface="Times New Roman" pitchFamily="18" charset="0"/>
                        </a:rPr>
                        <a:t> ta </a:t>
                      </a:r>
                      <a:r>
                        <a:rPr lang="fr-FR" sz="1800" b="0" i="0" kern="1200" dirty="0" err="1" smtClean="0">
                          <a:solidFill>
                            <a:schemeClr val="dk1"/>
                          </a:solidFill>
                          <a:latin typeface="Times New Roman" pitchFamily="18" charset="0"/>
                          <a:ea typeface="+mn-ea"/>
                          <a:cs typeface="Times New Roman" pitchFamily="18" charset="0"/>
                        </a:rPr>
                        <a:t>thể</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hiện</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từ</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những</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điều</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bình</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dị</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giản</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đơn</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nhất</a:t>
                      </a:r>
                      <a:r>
                        <a:rPr lang="fr-FR" sz="1800" b="0" i="0" kern="1200" dirty="0" smtClean="0">
                          <a:solidFill>
                            <a:schemeClr val="dk1"/>
                          </a:solidFill>
                          <a:latin typeface="Times New Roman" pitchFamily="18" charset="0"/>
                          <a:ea typeface="+mn-ea"/>
                          <a:cs typeface="Times New Roman" pitchFamily="18" charset="0"/>
                        </a:rPr>
                        <a:t> ;</a:t>
                      </a:r>
                      <a:endParaRPr lang="en-US" sz="1800" b="0" i="0" kern="1200" dirty="0" smtClean="0">
                        <a:solidFill>
                          <a:schemeClr val="dk1"/>
                        </a:solidFill>
                        <a:latin typeface="Times New Roman" pitchFamily="18" charset="0"/>
                        <a:ea typeface="+mn-ea"/>
                        <a:cs typeface="Times New Roman" pitchFamily="18" charset="0"/>
                      </a:endParaRPr>
                    </a:p>
                    <a:p>
                      <a:pPr algn="just">
                        <a:lnSpc>
                          <a:spcPct val="100000"/>
                        </a:lnSpc>
                      </a:pP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Mỗi</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chúng</a:t>
                      </a:r>
                      <a:r>
                        <a:rPr lang="fr-FR" sz="1800" b="0" i="0" kern="1200" dirty="0" smtClean="0">
                          <a:solidFill>
                            <a:schemeClr val="dk1"/>
                          </a:solidFill>
                          <a:latin typeface="Times New Roman" pitchFamily="18" charset="0"/>
                          <a:ea typeface="+mn-ea"/>
                          <a:cs typeface="Times New Roman" pitchFamily="18" charset="0"/>
                        </a:rPr>
                        <a:t> ta </a:t>
                      </a:r>
                      <a:r>
                        <a:rPr lang="fr-FR" sz="1800" b="0" i="0" kern="1200" dirty="0" err="1" smtClean="0">
                          <a:solidFill>
                            <a:schemeClr val="dk1"/>
                          </a:solidFill>
                          <a:latin typeface="Times New Roman" pitchFamily="18" charset="0"/>
                          <a:ea typeface="+mn-ea"/>
                          <a:cs typeface="Times New Roman" pitchFamily="18" charset="0"/>
                        </a:rPr>
                        <a:t>cần</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biết</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yêu</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thương</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trân</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trọng</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biết</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ơn</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và</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hiếu</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thảo</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với</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cha</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mẹ</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của</a:t>
                      </a:r>
                      <a:r>
                        <a:rPr lang="fr-FR" sz="1800" b="0" i="0" kern="1200" dirty="0" smtClean="0">
                          <a:solidFill>
                            <a:schemeClr val="dk1"/>
                          </a:solidFill>
                          <a:latin typeface="Times New Roman" pitchFamily="18" charset="0"/>
                          <a:ea typeface="+mn-ea"/>
                          <a:cs typeface="Times New Roman" pitchFamily="18" charset="0"/>
                        </a:rPr>
                        <a:t> </a:t>
                      </a:r>
                      <a:r>
                        <a:rPr lang="fr-FR" sz="1800" b="0" i="0" kern="1200" dirty="0" err="1" smtClean="0">
                          <a:solidFill>
                            <a:schemeClr val="dk1"/>
                          </a:solidFill>
                          <a:latin typeface="Times New Roman" pitchFamily="18" charset="0"/>
                          <a:ea typeface="+mn-ea"/>
                          <a:cs typeface="Times New Roman" pitchFamily="18" charset="0"/>
                        </a:rPr>
                        <a:t>mình</a:t>
                      </a:r>
                      <a:r>
                        <a:rPr lang="fr-FR" sz="1800" b="0" i="0" kern="1200" dirty="0" smtClean="0">
                          <a:solidFill>
                            <a:schemeClr val="dk1"/>
                          </a:solidFill>
                          <a:latin typeface="Times New Roman" pitchFamily="18" charset="0"/>
                          <a:ea typeface="+mn-ea"/>
                          <a:cs typeface="Times New Roman" pitchFamily="18" charset="0"/>
                        </a:rPr>
                        <a:t>.</a:t>
                      </a:r>
                      <a:endParaRPr lang="en-US" sz="1800" b="0" i="0" kern="1200" dirty="0" smtClean="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Rectangle 2"/>
          <p:cNvSpPr/>
          <p:nvPr/>
        </p:nvSpPr>
        <p:spPr>
          <a:xfrm>
            <a:off x="2819400" y="0"/>
            <a:ext cx="41148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smtClean="0">
                <a:latin typeface="Times New Roman" pitchFamily="18" charset="0"/>
                <a:cs typeface="Times New Roman" pitchFamily="18" charset="0"/>
              </a:rPr>
              <a:t>Bảng liệt kê các văn bản đã học  </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4525963"/>
          </a:xfrm>
        </p:spPr>
        <p:txBody>
          <a:bodyPr>
            <a:normAutofit fontScale="92500"/>
          </a:bodyPr>
          <a:lstStyle/>
          <a:p>
            <a:pPr>
              <a:buFontTx/>
              <a:buChar char="-"/>
            </a:pPr>
            <a:r>
              <a:rPr lang="en-US" smtClean="0">
                <a:latin typeface="Times New Roman" pitchFamily="18" charset="0"/>
                <a:cs typeface="Times New Roman" pitchFamily="18" charset="0"/>
              </a:rPr>
              <a:t>Sau khi các nhóm đã làm ở nhà,</a:t>
            </a:r>
          </a:p>
          <a:p>
            <a:pPr>
              <a:buFontTx/>
              <a:buChar char="-"/>
            </a:pPr>
            <a:r>
              <a:rPr lang="en-US" smtClean="0">
                <a:latin typeface="Times New Roman" pitchFamily="18" charset="0"/>
                <a:cs typeface="Times New Roman" pitchFamily="18" charset="0"/>
              </a:rPr>
              <a:t> HS các nhóm trình bày,</a:t>
            </a:r>
          </a:p>
          <a:p>
            <a:pPr>
              <a:buNone/>
            </a:pPr>
            <a:r>
              <a:rPr lang="en-US" smtClean="0">
                <a:latin typeface="Times New Roman" pitchFamily="18" charset="0"/>
                <a:cs typeface="Times New Roman" pitchFamily="18" charset="0"/>
              </a:rPr>
              <a:t> - GV chốt bài trên màn hình,</a:t>
            </a:r>
          </a:p>
          <a:p>
            <a:pPr>
              <a:buNone/>
            </a:pPr>
            <a:r>
              <a:rPr lang="en-US" smtClean="0">
                <a:latin typeface="Times New Roman" pitchFamily="18" charset="0"/>
                <a:cs typeface="Times New Roman" pitchFamily="18" charset="0"/>
              </a:rPr>
              <a:t>- Hướng dẫn HS nhận xét về nội dung; ưu, khuyết điểm. Về hình thức: ưu, khuyết</a:t>
            </a:r>
          </a:p>
          <a:p>
            <a:pPr>
              <a:buFontTx/>
              <a:buChar char="-"/>
            </a:pPr>
            <a:r>
              <a:rPr lang="en-US" smtClean="0">
                <a:latin typeface="Times New Roman" pitchFamily="18" charset="0"/>
                <a:cs typeface="Times New Roman" pitchFamily="18" charset="0"/>
              </a:rPr>
              <a:t>các nhóm nhận xét đánh giá , GV chốt nội dung bài của một nhóm, các nhóm so sánh đối chiếu,</a:t>
            </a:r>
          </a:p>
          <a:p>
            <a:pPr>
              <a:buFontTx/>
              <a:buChar char="-"/>
            </a:pPr>
            <a:r>
              <a:rPr lang="en-US" smtClean="0">
                <a:latin typeface="Times New Roman" pitchFamily="18" charset="0"/>
                <a:cs typeface="Times New Roman" pitchFamily="18" charset="0"/>
              </a:rPr>
              <a:t> GV chấm điểm tuyên dương, động viên hs</a:t>
            </a:r>
            <a:endParaRPr lang="en-US">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b="1" smtClean="0">
                <a:latin typeface="Times New Roman" pitchFamily="18" charset="0"/>
                <a:cs typeface="Times New Roman" pitchFamily="18" charset="0"/>
              </a:rPr>
              <a:t/>
            </a:r>
            <a:br>
              <a:rPr lang="en-US" b="1" smtClean="0">
                <a:latin typeface="Times New Roman" pitchFamily="18" charset="0"/>
                <a:cs typeface="Times New Roman" pitchFamily="18" charset="0"/>
              </a:rPr>
            </a:br>
            <a:r>
              <a:rPr lang="en-US" b="1" smtClean="0">
                <a:latin typeface="Times New Roman" pitchFamily="18" charset="0"/>
                <a:cs typeface="Times New Roman" pitchFamily="18" charset="0"/>
              </a:rPr>
              <a:t>MẸ</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153400" cy="4525963"/>
          </a:xfrm>
        </p:spPr>
        <p:txBody>
          <a:bodyPr>
            <a:normAutofit fontScale="77500" lnSpcReduction="20000"/>
          </a:bodyPr>
          <a:lstStyle/>
          <a:p>
            <a:pPr algn="ctr">
              <a:lnSpc>
                <a:spcPct val="120000"/>
              </a:lnSpc>
              <a:buNone/>
            </a:pPr>
            <a:r>
              <a:rPr lang="en-US" smtClean="0">
                <a:latin typeface="Times New Roman" pitchFamily="18" charset="0"/>
                <a:cs typeface="Times New Roman" pitchFamily="18" charset="0"/>
              </a:rPr>
              <a:t>		</a:t>
            </a:r>
            <a:r>
              <a:rPr lang="vi-VN" smtClean="0">
                <a:latin typeface="Times New Roman" pitchFamily="18" charset="0"/>
                <a:cs typeface="Times New Roman" pitchFamily="18" charset="0"/>
              </a:rPr>
              <a:t>Lặng </a:t>
            </a:r>
            <a:r>
              <a:rPr lang="vi-VN" dirty="0" smtClean="0">
                <a:latin typeface="Times New Roman" pitchFamily="18" charset="0"/>
                <a:cs typeface="Times New Roman" pitchFamily="18" charset="0"/>
              </a:rPr>
              <a:t>rồi cả tiếng con ve</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Con ve cũng mệt vì hè nắng oi.</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Nhà em vẫn tiếng ạ ời</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Kẽo cà tiếng võng mẹ ngồi mẹ ru.</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Lời ru có gió mùa </a:t>
            </a:r>
            <a:r>
              <a:rPr lang="en-US" dirty="0" smtClean="0">
                <a:latin typeface="Times New Roman" pitchFamily="18" charset="0"/>
                <a:cs typeface="Times New Roman" pitchFamily="18" charset="0"/>
              </a:rPr>
              <a:t>t</a:t>
            </a:r>
            <a:r>
              <a:rPr lang="vi-VN" dirty="0" smtClean="0">
                <a:latin typeface="Times New Roman" pitchFamily="18" charset="0"/>
                <a:cs typeface="Times New Roman" pitchFamily="18" charset="0"/>
              </a:rPr>
              <a:t>hu</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Bàn tay mẹ quạt mẹ đưa gió về.</a:t>
            </a:r>
            <a:r>
              <a:rPr lang="vi-VN" smtClean="0">
                <a:latin typeface="Times New Roman" pitchFamily="18" charset="0"/>
                <a:cs typeface="Times New Roman" pitchFamily="18" charset="0"/>
              </a:rPr>
              <a:t/>
            </a:r>
            <a:br>
              <a:rPr lang="vi-VN" smtClean="0">
                <a:latin typeface="Times New Roman" pitchFamily="18" charset="0"/>
                <a:cs typeface="Times New Roman" pitchFamily="18" charset="0"/>
              </a:rPr>
            </a:br>
            <a:r>
              <a:rPr lang="en-US" smtClean="0">
                <a:latin typeface="Times New Roman" pitchFamily="18" charset="0"/>
                <a:cs typeface="Times New Roman" pitchFamily="18" charset="0"/>
              </a:rPr>
              <a:t>		</a:t>
            </a:r>
            <a:r>
              <a:rPr lang="vi-VN" smtClean="0">
                <a:latin typeface="Times New Roman" pitchFamily="18" charset="0"/>
                <a:cs typeface="Times New Roman" pitchFamily="18" charset="0"/>
              </a:rPr>
              <a:t>Những </a:t>
            </a:r>
            <a:r>
              <a:rPr lang="vi-VN" dirty="0" smtClean="0">
                <a:latin typeface="Times New Roman" pitchFamily="18" charset="0"/>
                <a:cs typeface="Times New Roman" pitchFamily="18" charset="0"/>
              </a:rPr>
              <a:t>ngôi sao thức ngoài kia</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Chẳng bằng mẹ đã thức vì chúng con.</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Đêm nay con ngủ </a:t>
            </a:r>
            <a:r>
              <a:rPr lang="vi-VN" smtClean="0">
                <a:latin typeface="Times New Roman" pitchFamily="18" charset="0"/>
                <a:cs typeface="Times New Roman" pitchFamily="18" charset="0"/>
              </a:rPr>
              <a:t>giấc tròn</a:t>
            </a:r>
            <a:endParaRPr lang="en-US" smtClean="0">
              <a:latin typeface="Times New Roman" pitchFamily="18" charset="0"/>
              <a:cs typeface="Times New Roman" pitchFamily="18" charset="0"/>
            </a:endParaRPr>
          </a:p>
          <a:p>
            <a:pPr algn="ctr">
              <a:lnSpc>
                <a:spcPct val="120000"/>
              </a:lnSpc>
              <a:buNone/>
            </a:pPr>
            <a:r>
              <a:rPr lang="vi-VN" smtClean="0">
                <a:latin typeface="Times New Roman" pitchFamily="18" charset="0"/>
                <a:cs typeface="Times New Roman" pitchFamily="18" charset="0"/>
              </a:rPr>
              <a:t>Mẹ </a:t>
            </a:r>
            <a:r>
              <a:rPr lang="vi-VN" dirty="0" smtClean="0">
                <a:latin typeface="Times New Roman" pitchFamily="18" charset="0"/>
                <a:cs typeface="Times New Roman" pitchFamily="18" charset="0"/>
              </a:rPr>
              <a:t>là ngọn gió của con suốt đời.</a:t>
            </a:r>
          </a:p>
          <a:p>
            <a:pPr algn="ctr">
              <a:lnSpc>
                <a:spcPct val="120000"/>
              </a:lnSpc>
              <a:buNone/>
            </a:pPr>
            <a:r>
              <a:rPr lang="en-US" i="1" dirty="0" smtClean="0">
                <a:latin typeface="Times New Roman" pitchFamily="18" charset="0"/>
                <a:cs typeface="Times New Roman" pitchFamily="18" charset="0"/>
              </a:rPr>
              <a:t>                                (</a:t>
            </a:r>
            <a:r>
              <a:rPr lang="vi-VN" i="1" dirty="0" smtClean="0">
                <a:latin typeface="Times New Roman" pitchFamily="18" charset="0"/>
                <a:cs typeface="Times New Roman" pitchFamily="18" charset="0"/>
              </a:rPr>
              <a:t>Trần Quốc Minh</a:t>
            </a:r>
            <a:r>
              <a:rPr lang="en-US" i="1" dirty="0" smtClean="0">
                <a:latin typeface="Times New Roman" pitchFamily="18" charset="0"/>
                <a:cs typeface="Times New Roman" pitchFamily="18" charset="0"/>
              </a:rPr>
              <a:t>)</a:t>
            </a:r>
            <a:endParaRPr lang="vi-VN" dirty="0" smtClean="0">
              <a:latin typeface="Times New Roman" pitchFamily="18" charset="0"/>
              <a:cs typeface="Times New Roman" pitchFamily="18" charset="0"/>
            </a:endParaRPr>
          </a:p>
          <a:p>
            <a:pPr>
              <a:lnSpc>
                <a:spcPct val="120000"/>
              </a:lnSpc>
              <a:buNone/>
            </a:pPr>
            <a:endParaRPr lang="en-US" dirty="0">
              <a:latin typeface="Times New Roman" pitchFamily="18" charset="0"/>
              <a:cs typeface="Times New Roman" pitchFamily="18" charset="0"/>
            </a:endParaRPr>
          </a:p>
        </p:txBody>
      </p:sp>
      <p:sp>
        <p:nvSpPr>
          <p:cNvPr id="4" name="Rectangle 3"/>
          <p:cNvSpPr/>
          <p:nvPr/>
        </p:nvSpPr>
        <p:spPr>
          <a:xfrm>
            <a:off x="2133600" y="152400"/>
            <a:ext cx="56388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smtClean="0">
                <a:latin typeface="Times New Roman" pitchFamily="18" charset="0"/>
                <a:cs typeface="Times New Roman" pitchFamily="18" charset="0"/>
              </a:rPr>
              <a:t>Bài tập 2: Đọc bài thơ  và  trả lời các câu hỏi sau:   </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304800"/>
            <a:ext cx="5562600" cy="1143000"/>
          </a:xfrm>
        </p:spPr>
        <p:txBody>
          <a:bodyPr>
            <a:normAutofit/>
          </a:bodyPr>
          <a:lstStyle/>
          <a:p>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Bài</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thơ</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Mẹ</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được</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viết</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theo</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thể</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thơ</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nào</a:t>
            </a:r>
            <a:r>
              <a:rPr lang="en-US" sz="2200" b="1" dirty="0" smtClean="0">
                <a:latin typeface="Times New Roman" pitchFamily="18" charset="0"/>
                <a:cs typeface="Times New Roman" pitchFamily="18" charset="0"/>
              </a:rPr>
              <a:t>?</a:t>
            </a:r>
            <a:endParaRPr lang="en-US" sz="2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p:txBody>
      </p:sp>
      <p:sp>
        <p:nvSpPr>
          <p:cNvPr id="4" name="Rectangle 3"/>
          <p:cNvSpPr/>
          <p:nvPr/>
        </p:nvSpPr>
        <p:spPr>
          <a:xfrm>
            <a:off x="5257800" y="1676400"/>
            <a:ext cx="3581400" cy="762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A. </a:t>
            </a:r>
            <a:r>
              <a:rPr lang="en-US" sz="2400" b="1" dirty="0" err="1" smtClean="0">
                <a:latin typeface="Times New Roman" pitchFamily="18" charset="0"/>
                <a:cs typeface="Times New Roman" pitchFamily="18" charset="0"/>
              </a:rPr>
              <a:t>Thể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thơ</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tự</a:t>
            </a:r>
            <a:r>
              <a:rPr lang="en-US" sz="2400" b="1" dirty="0" smtClean="0">
                <a:latin typeface="Times New Roman" pitchFamily="18" charset="0"/>
                <a:cs typeface="Times New Roman" pitchFamily="18" charset="0"/>
              </a:rPr>
              <a:t> do</a:t>
            </a:r>
            <a:endParaRPr lang="en-US" sz="2400" b="1" dirty="0">
              <a:latin typeface="Times New Roman" pitchFamily="18" charset="0"/>
              <a:cs typeface="Times New Roman" pitchFamily="18" charset="0"/>
            </a:endParaRPr>
          </a:p>
        </p:txBody>
      </p:sp>
      <p:sp>
        <p:nvSpPr>
          <p:cNvPr id="6" name="Rectangle 5"/>
          <p:cNvSpPr/>
          <p:nvPr/>
        </p:nvSpPr>
        <p:spPr>
          <a:xfrm>
            <a:off x="5257800" y="2667000"/>
            <a:ext cx="3505200" cy="762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Thể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thơ</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bảy</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chữ</a:t>
            </a:r>
            <a:endParaRPr lang="en-US" sz="2400" b="1" dirty="0">
              <a:latin typeface="Times New Roman" pitchFamily="18" charset="0"/>
              <a:cs typeface="Times New Roman" pitchFamily="18" charset="0"/>
            </a:endParaRPr>
          </a:p>
        </p:txBody>
      </p:sp>
      <p:sp>
        <p:nvSpPr>
          <p:cNvPr id="7" name="Rectangle 6"/>
          <p:cNvSpPr/>
          <p:nvPr/>
        </p:nvSpPr>
        <p:spPr>
          <a:xfrm>
            <a:off x="5257800" y="3657600"/>
            <a:ext cx="3505200" cy="762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C. </a:t>
            </a:r>
            <a:r>
              <a:rPr lang="en-US" sz="2400" b="1" dirty="0" err="1" smtClean="0">
                <a:latin typeface="Times New Roman" pitchFamily="18" charset="0"/>
                <a:cs typeface="Times New Roman" pitchFamily="18" charset="0"/>
              </a:rPr>
              <a:t>Thể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thơ</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năm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chữ</a:t>
            </a:r>
            <a:endParaRPr lang="en-US" sz="2400" b="1" dirty="0">
              <a:latin typeface="Times New Roman" pitchFamily="18" charset="0"/>
              <a:cs typeface="Times New Roman" pitchFamily="18" charset="0"/>
            </a:endParaRPr>
          </a:p>
        </p:txBody>
      </p:sp>
      <p:sp>
        <p:nvSpPr>
          <p:cNvPr id="8" name="Rectangle 7"/>
          <p:cNvSpPr/>
          <p:nvPr/>
        </p:nvSpPr>
        <p:spPr>
          <a:xfrm>
            <a:off x="5257800" y="4724400"/>
            <a:ext cx="35814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D. </a:t>
            </a:r>
            <a:r>
              <a:rPr lang="en-US" sz="2400" b="1" dirty="0" err="1" smtClean="0">
                <a:latin typeface="Times New Roman" pitchFamily="18" charset="0"/>
                <a:cs typeface="Times New Roman" pitchFamily="18" charset="0"/>
              </a:rPr>
              <a:t>Thể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thơ</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lục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bát</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0" y="1600200"/>
            <a:ext cx="5029200" cy="4525963"/>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MẸ</a:t>
            </a:r>
            <a:r>
              <a:rPr kumimoji="0" lang="en-US"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Lặng rồi cả tiếng con ve</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Con ve cũng mệt vì hè nắng oi.</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Nhà em vẫn tiếng ạ ời</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Kẽo cà tiếng võng mẹ ngồi mẹ ru.</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Lời ru có gió mùa </a:t>
            </a:r>
            <a:r>
              <a:rPr kumimoji="0" lang="en-US"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a:t>
            </a: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hu</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Bàn tay mẹ quạt mẹ đưa gió về.</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Những ngôi sao thức ngoài kia</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Chẳng bằng mẹ đã thức vì chúng con.</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Đêm nay con ngủ giấc tròn</a:t>
            </a:r>
            <a:b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br>
            <a:r>
              <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Mẹ là ngọn gió của con suốt đời.</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vi-VN" sz="22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Trần Quốc Minh</a:t>
            </a:r>
            <a:r>
              <a:rPr kumimoji="0" lang="en-US" sz="22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t>
            </a:r>
            <a:endParaRPr kumimoji="0" lang="vi-VN" sz="2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smtClean="0">
                <a:latin typeface="Times New Roman" pitchFamily="18" charset="0"/>
                <a:cs typeface="Times New Roman" pitchFamily="18" charset="0"/>
              </a:rPr>
              <a:t>( Vì sao em biết đây là thể thơ lục bát</a:t>
            </a:r>
          </a:p>
          <a:p>
            <a:pPr>
              <a:buNone/>
            </a:pPr>
            <a:r>
              <a:rPr lang="en-US" smtClean="0">
                <a:latin typeface="Times New Roman" pitchFamily="18" charset="0"/>
                <a:cs typeface="Times New Roman" pitchFamily="18" charset="0"/>
              </a:rPr>
              <a:t>GV chốt Đây là thể thơ dân tộc. Ngắn gọn)</a:t>
            </a:r>
            <a:endParaRPr lang="en-US">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1">
            <a:schemeClr val="accent3"/>
          </a:lnRef>
          <a:fillRef idx="2">
            <a:schemeClr val="accent3"/>
          </a:fillRef>
          <a:effectRef idx="1">
            <a:schemeClr val="accent3"/>
          </a:effectRef>
          <a:fontRef idx="minor">
            <a:schemeClr val="dk1"/>
          </a:fontRef>
        </p:style>
        <p:txBody>
          <a:bodyPr>
            <a:noAutofit/>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err="1" smtClean="0">
                <a:latin typeface="Times New Roman" pitchFamily="18" charset="0"/>
                <a:cs typeface="Times New Roman" pitchFamily="18" charset="0"/>
              </a:rPr>
              <a:t>Biện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pháp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tu</a:t>
            </a:r>
            <a:r>
              <a:rPr lang="en-US" sz="2800" dirty="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từ</a:t>
            </a:r>
            <a:r>
              <a:rPr lang="en-US" sz="2800" smtClean="0">
                <a:latin typeface="Times New Roman" pitchFamily="18" charset="0"/>
                <a:cs typeface="Times New Roman" pitchFamily="18" charset="0"/>
              </a:rPr>
              <a:t> nhân hóa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sử</a:t>
            </a:r>
            <a:r>
              <a:rPr lang="en-US" sz="2800" dirty="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dụng</a:t>
            </a:r>
            <a:r>
              <a:rPr lang="en-US" sz="2800" smtClean="0">
                <a:latin typeface="Times New Roman" pitchFamily="18" charset="0"/>
                <a:cs typeface="Times New Roman" pitchFamily="18" charset="0"/>
              </a:rPr>
              <a:t> trong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err="1" smtClean="0">
                <a:latin typeface="Times New Roman" pitchFamily="18" charset="0"/>
                <a:cs typeface="Times New Roman" pitchFamily="18" charset="0"/>
              </a:rPr>
              <a:t>thơ</a:t>
            </a:r>
            <a:r>
              <a:rPr lang="en-US" sz="2800" smtClean="0">
                <a:latin typeface="Times New Roman" pitchFamily="18" charset="0"/>
                <a:cs typeface="Times New Roman" pitchFamily="18" charset="0"/>
              </a:rPr>
              <a:t> nào?</a:t>
            </a:r>
            <a:r>
              <a:rPr lang="vi-VN" sz="2800" i="1" smtClean="0">
                <a:latin typeface="Times New Roman" pitchFamily="18" charset="0"/>
                <a:cs typeface="Times New Roman" pitchFamily="18" charset="0"/>
              </a:rPr>
              <a:t/>
            </a:r>
            <a:br>
              <a:rPr lang="vi-VN" sz="2800" i="1" smtClean="0">
                <a:latin typeface="Times New Roman" pitchFamily="18" charset="0"/>
                <a:cs typeface="Times New Roman" pitchFamily="18" charset="0"/>
              </a:rPr>
            </a:br>
            <a:r>
              <a:rPr lang="vi-VN" sz="2800" i="1" dirty="0" smtClean="0">
                <a:latin typeface="Times New Roman" pitchFamily="18" charset="0"/>
                <a:cs typeface="Times New Roman" pitchFamily="18" charset="0"/>
              </a:rPr>
              <a:t/>
            </a:r>
            <a:br>
              <a:rPr lang="vi-VN" sz="2800" i="1" dirty="0" smtClean="0">
                <a:latin typeface="Times New Roman" pitchFamily="18" charset="0"/>
                <a:cs typeface="Times New Roman" pitchFamily="18" charset="0"/>
              </a:rPr>
            </a:br>
            <a:endParaRPr lang="en-US" sz="2800" b="1" i="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endParaRPr lang="en-US" dirty="0" smtClean="0"/>
          </a:p>
          <a:p>
            <a:pPr>
              <a:buNone/>
            </a:pPr>
            <a:endParaRPr lang="en-US" dirty="0" smtClean="0"/>
          </a:p>
          <a:p>
            <a:pPr>
              <a:buNone/>
            </a:pPr>
            <a:endParaRPr lang="en-US" dirty="0"/>
          </a:p>
        </p:txBody>
      </p:sp>
      <p:sp>
        <p:nvSpPr>
          <p:cNvPr id="4" name="Rectangle 3"/>
          <p:cNvSpPr/>
          <p:nvPr/>
        </p:nvSpPr>
        <p:spPr>
          <a:xfrm>
            <a:off x="1143000" y="1600200"/>
            <a:ext cx="7086600" cy="6858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000" b="1" smtClean="0">
                <a:latin typeface="Times New Roman" pitchFamily="18" charset="0"/>
                <a:cs typeface="Times New Roman" pitchFamily="18" charset="0"/>
              </a:rPr>
              <a:t>A. Những ngôi sao thức ngoài kia </a:t>
            </a:r>
            <a:endParaRPr lang="en-US" sz="3000" b="1" dirty="0">
              <a:latin typeface="Times New Roman" pitchFamily="18" charset="0"/>
              <a:cs typeface="Times New Roman" pitchFamily="18" charset="0"/>
            </a:endParaRPr>
          </a:p>
        </p:txBody>
      </p:sp>
      <p:sp>
        <p:nvSpPr>
          <p:cNvPr id="6" name="Rectangle 5"/>
          <p:cNvSpPr/>
          <p:nvPr/>
        </p:nvSpPr>
        <p:spPr>
          <a:xfrm>
            <a:off x="1143000" y="2514600"/>
            <a:ext cx="7086600" cy="762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000" b="1" dirty="0" smtClean="0">
                <a:latin typeface="Times New Roman" pitchFamily="18" charset="0"/>
                <a:cs typeface="Times New Roman" pitchFamily="18" charset="0"/>
              </a:rPr>
              <a:t>B</a:t>
            </a:r>
            <a:r>
              <a:rPr lang="en-US" sz="3000" b="1" smtClean="0">
                <a:latin typeface="Times New Roman" pitchFamily="18" charset="0"/>
                <a:cs typeface="Times New Roman" pitchFamily="18" charset="0"/>
              </a:rPr>
              <a:t>. Chẳng bằng mẹ đã thức vì chúng con</a:t>
            </a:r>
            <a:endParaRPr lang="en-US" sz="3000" b="1" dirty="0">
              <a:latin typeface="Times New Roman" pitchFamily="18" charset="0"/>
              <a:cs typeface="Times New Roman" pitchFamily="18" charset="0"/>
            </a:endParaRPr>
          </a:p>
        </p:txBody>
      </p:sp>
      <p:sp>
        <p:nvSpPr>
          <p:cNvPr id="7" name="Rectangle 6"/>
          <p:cNvSpPr/>
          <p:nvPr/>
        </p:nvSpPr>
        <p:spPr>
          <a:xfrm>
            <a:off x="1143000" y="3505200"/>
            <a:ext cx="7162800" cy="762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000" b="1" smtClean="0">
                <a:latin typeface="Times New Roman" pitchFamily="18" charset="0"/>
                <a:cs typeface="Times New Roman" pitchFamily="18" charset="0"/>
              </a:rPr>
              <a:t>C.</a:t>
            </a:r>
            <a:r>
              <a:rPr lang="vi-VN" sz="3200" b="1" smtClean="0">
                <a:latin typeface="Times New Roman" pitchFamily="18" charset="0"/>
                <a:cs typeface="Times New Roman" pitchFamily="18" charset="0"/>
              </a:rPr>
              <a:t> Đêm nay con ngủ giấc tròn</a:t>
            </a:r>
            <a:r>
              <a:rPr lang="en-US" sz="3000" b="1" smtClean="0">
                <a:latin typeface="Times New Roman" pitchFamily="18" charset="0"/>
                <a:cs typeface="Times New Roman" pitchFamily="18" charset="0"/>
              </a:rPr>
              <a:t> </a:t>
            </a:r>
            <a:endParaRPr lang="en-US" sz="3000" b="1" dirty="0">
              <a:latin typeface="Times New Roman" pitchFamily="18" charset="0"/>
              <a:cs typeface="Times New Roman" pitchFamily="18" charset="0"/>
            </a:endParaRPr>
          </a:p>
        </p:txBody>
      </p:sp>
      <p:sp>
        <p:nvSpPr>
          <p:cNvPr id="8" name="Rectangle 7"/>
          <p:cNvSpPr/>
          <p:nvPr/>
        </p:nvSpPr>
        <p:spPr>
          <a:xfrm>
            <a:off x="1219200" y="4495800"/>
            <a:ext cx="70866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000" b="1" smtClean="0">
                <a:latin typeface="Times New Roman" pitchFamily="18" charset="0"/>
                <a:cs typeface="Times New Roman" pitchFamily="18" charset="0"/>
              </a:rPr>
              <a:t>D.</a:t>
            </a:r>
            <a:r>
              <a:rPr lang="vi-VN" sz="3200" b="1" i="1" smtClean="0">
                <a:latin typeface="Times New Roman" pitchFamily="18" charset="0"/>
                <a:cs typeface="Times New Roman" pitchFamily="18" charset="0"/>
              </a:rPr>
              <a:t> </a:t>
            </a:r>
            <a:r>
              <a:rPr lang="vi-VN" sz="3200" b="1" smtClean="0">
                <a:latin typeface="Times New Roman" pitchFamily="18" charset="0"/>
                <a:cs typeface="Times New Roman" pitchFamily="18" charset="0"/>
              </a:rPr>
              <a:t>Mẹ là ngọn gió của con suốt đời</a:t>
            </a:r>
            <a:r>
              <a:rPr lang="vi-VN" sz="3200" i="1" smtClean="0">
                <a:latin typeface="Times New Roman" pitchFamily="18" charset="0"/>
                <a:cs typeface="Times New Roman" pitchFamily="18" charset="0"/>
              </a:rPr>
              <a:t>.</a:t>
            </a:r>
            <a:r>
              <a:rPr lang="en-US" sz="3000" b="1" smtClean="0">
                <a:latin typeface="Times New Roman" pitchFamily="18" charset="0"/>
                <a:cs typeface="Times New Roman" pitchFamily="18" charset="0"/>
              </a:rPr>
              <a:t> </a:t>
            </a:r>
            <a:endParaRPr lang="en-US" sz="3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1">
            <a:schemeClr val="accent3"/>
          </a:lnRef>
          <a:fillRef idx="2">
            <a:schemeClr val="accent3"/>
          </a:fillRef>
          <a:effectRef idx="1">
            <a:schemeClr val="accent3"/>
          </a:effectRef>
          <a:fontRef idx="minor">
            <a:schemeClr val="dk1"/>
          </a:fontRef>
        </p:style>
        <p:txBody>
          <a:bodyPr>
            <a:noAutofit/>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err="1" smtClean="0">
                <a:latin typeface="Times New Roman" pitchFamily="18" charset="0"/>
                <a:cs typeface="Times New Roman" pitchFamily="18" charset="0"/>
              </a:rPr>
              <a:t>Biện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pháp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dụng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sau</a:t>
            </a:r>
            <a:r>
              <a:rPr lang="en-US" sz="2800" dirty="0" smtClean="0">
                <a:latin typeface="Times New Roman" pitchFamily="18" charset="0"/>
                <a:cs typeface="Times New Roman" pitchFamily="18" charset="0"/>
              </a:rPr>
              <a:t>?</a:t>
            </a:r>
            <a:br>
              <a:rPr lang="en-US" sz="2800" dirty="0" smtClean="0">
                <a:latin typeface="Times New Roman" pitchFamily="18" charset="0"/>
                <a:cs typeface="Times New Roman" pitchFamily="18" charset="0"/>
              </a:rPr>
            </a:br>
            <a:r>
              <a:rPr lang="vi-VN" sz="2800" i="1" dirty="0" smtClean="0">
                <a:latin typeface="Times New Roman" pitchFamily="18" charset="0"/>
                <a:cs typeface="Times New Roman" pitchFamily="18" charset="0"/>
              </a:rPr>
              <a:t> Đêm nay con ngủ giấc tròn</a:t>
            </a:r>
            <a:br>
              <a:rPr lang="vi-VN" sz="2800" i="1" dirty="0" smtClean="0">
                <a:latin typeface="Times New Roman" pitchFamily="18" charset="0"/>
                <a:cs typeface="Times New Roman" pitchFamily="18" charset="0"/>
              </a:rPr>
            </a:br>
            <a:r>
              <a:rPr lang="vi-VN" sz="2800" i="1" dirty="0" smtClean="0">
                <a:latin typeface="Times New Roman" pitchFamily="18" charset="0"/>
                <a:cs typeface="Times New Roman" pitchFamily="18" charset="0"/>
              </a:rPr>
              <a:t>Mẹ là ngọn gió của con suốt đời. </a:t>
            </a:r>
            <a:br>
              <a:rPr lang="vi-VN" sz="2800" i="1" dirty="0" smtClean="0">
                <a:latin typeface="Times New Roman" pitchFamily="18" charset="0"/>
                <a:cs typeface="Times New Roman" pitchFamily="18" charset="0"/>
              </a:rPr>
            </a:br>
            <a:endParaRPr lang="en-US" sz="2800" b="1" i="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endParaRPr lang="en-US" dirty="0" smtClean="0"/>
          </a:p>
          <a:p>
            <a:pPr>
              <a:buNone/>
            </a:pPr>
            <a:endParaRPr lang="en-US" dirty="0" smtClean="0"/>
          </a:p>
          <a:p>
            <a:pPr>
              <a:buNone/>
            </a:pPr>
            <a:endParaRPr lang="en-US" dirty="0"/>
          </a:p>
        </p:txBody>
      </p:sp>
      <p:sp>
        <p:nvSpPr>
          <p:cNvPr id="4" name="Rectangle 3"/>
          <p:cNvSpPr/>
          <p:nvPr/>
        </p:nvSpPr>
        <p:spPr>
          <a:xfrm>
            <a:off x="2743200" y="1600200"/>
            <a:ext cx="3581400" cy="6858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000" b="1" dirty="0" smtClean="0">
                <a:latin typeface="Times New Roman" pitchFamily="18" charset="0"/>
                <a:cs typeface="Times New Roman" pitchFamily="18" charset="0"/>
              </a:rPr>
              <a:t>A. So </a:t>
            </a:r>
            <a:r>
              <a:rPr lang="en-US" sz="3000" b="1" dirty="0" err="1" smtClean="0">
                <a:latin typeface="Times New Roman" pitchFamily="18" charset="0"/>
                <a:cs typeface="Times New Roman" pitchFamily="18" charset="0"/>
              </a:rPr>
              <a:t>sánh</a:t>
            </a:r>
            <a:endParaRPr lang="en-US" sz="3000" b="1" dirty="0">
              <a:latin typeface="Times New Roman" pitchFamily="18" charset="0"/>
              <a:cs typeface="Times New Roman" pitchFamily="18" charset="0"/>
            </a:endParaRPr>
          </a:p>
        </p:txBody>
      </p:sp>
      <p:sp>
        <p:nvSpPr>
          <p:cNvPr id="6" name="Rectangle 5"/>
          <p:cNvSpPr/>
          <p:nvPr/>
        </p:nvSpPr>
        <p:spPr>
          <a:xfrm>
            <a:off x="2743200" y="2514600"/>
            <a:ext cx="3505200" cy="762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000" b="1" dirty="0" smtClean="0">
                <a:latin typeface="Times New Roman" pitchFamily="18" charset="0"/>
                <a:cs typeface="Times New Roman" pitchFamily="18" charset="0"/>
              </a:rPr>
              <a:t>B. </a:t>
            </a:r>
            <a:r>
              <a:rPr lang="en-US" sz="3000" b="1" dirty="0" err="1" smtClean="0">
                <a:latin typeface="Times New Roman" pitchFamily="18" charset="0"/>
                <a:cs typeface="Times New Roman" pitchFamily="18" charset="0"/>
              </a:rPr>
              <a:t>Nhân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7" name="Rectangle 6"/>
          <p:cNvSpPr/>
          <p:nvPr/>
        </p:nvSpPr>
        <p:spPr>
          <a:xfrm>
            <a:off x="2743200" y="3505200"/>
            <a:ext cx="3505200" cy="762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000" b="1" dirty="0" smtClean="0">
                <a:latin typeface="Times New Roman" pitchFamily="18" charset="0"/>
                <a:cs typeface="Times New Roman" pitchFamily="18" charset="0"/>
              </a:rPr>
              <a:t>C. </a:t>
            </a:r>
            <a:r>
              <a:rPr lang="en-US" sz="3000" b="1" dirty="0" err="1" smtClean="0">
                <a:latin typeface="Times New Roman" pitchFamily="18" charset="0"/>
                <a:cs typeface="Times New Roman" pitchFamily="18" charset="0"/>
              </a:rPr>
              <a:t>Điệp</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ngữ</a:t>
            </a:r>
            <a:endParaRPr lang="en-US" sz="3000" b="1" dirty="0">
              <a:latin typeface="Times New Roman" pitchFamily="18" charset="0"/>
              <a:cs typeface="Times New Roman" pitchFamily="18" charset="0"/>
            </a:endParaRPr>
          </a:p>
        </p:txBody>
      </p:sp>
      <p:sp>
        <p:nvSpPr>
          <p:cNvPr id="8" name="Rectangle 7"/>
          <p:cNvSpPr/>
          <p:nvPr/>
        </p:nvSpPr>
        <p:spPr>
          <a:xfrm>
            <a:off x="2743200" y="4495800"/>
            <a:ext cx="35814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000" b="1" dirty="0" smtClean="0">
                <a:latin typeface="Times New Roman" pitchFamily="18" charset="0"/>
                <a:cs typeface="Times New Roman" pitchFamily="18" charset="0"/>
              </a:rPr>
              <a:t>D. </a:t>
            </a:r>
            <a:r>
              <a:rPr lang="en-US" sz="3000" b="1" dirty="0" err="1" smtClean="0">
                <a:latin typeface="Times New Roman" pitchFamily="18" charset="0"/>
                <a:cs typeface="Times New Roman" pitchFamily="18" charset="0"/>
              </a:rPr>
              <a:t>Hoán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dụ</a:t>
            </a:r>
            <a:endParaRPr lang="en-US" sz="3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fontScale="90000"/>
          </a:bodyPr>
          <a:lstStyle/>
          <a:p>
            <a:r>
              <a:rPr lang="en-US" smtClean="0">
                <a:latin typeface="Times New Roman" pitchFamily="18" charset="0"/>
                <a:cs typeface="Times New Roman" pitchFamily="18" charset="0"/>
              </a:rPr>
              <a:t>Chỉ ra nghệ thuật so sánh, Nêu tác dụng ( hỏi Xoáy đáp xoay trong quá trình dạy)</a:t>
            </a:r>
            <a:endParaRPr lang="en-US">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72200"/>
          </a:xfrm>
        </p:spPr>
        <p:txBody>
          <a:bodyPr>
            <a:noAutofit/>
          </a:bodyPr>
          <a:lstStyle/>
          <a:p>
            <a:pPr algn="just">
              <a:buNone/>
            </a:pPr>
            <a:r>
              <a:rPr lang="en-US" sz="2300" smtClean="0">
                <a:latin typeface="Times New Roman" pitchFamily="18" charset="0"/>
                <a:cs typeface="Times New Roman" pitchFamily="18" charset="0"/>
              </a:rPr>
              <a:t>		</a:t>
            </a:r>
          </a:p>
          <a:p>
            <a:pPr algn="just">
              <a:buNone/>
            </a:pPr>
            <a:endParaRPr lang="en-US" sz="2200" smtClean="0">
              <a:latin typeface="Times New Roman" pitchFamily="18" charset="0"/>
              <a:cs typeface="Times New Roman" pitchFamily="18" charset="0"/>
            </a:endParaRPr>
          </a:p>
          <a:p>
            <a:pPr algn="just">
              <a:buNone/>
            </a:pPr>
            <a:r>
              <a:rPr lang="en-US" sz="2200" smtClean="0">
                <a:latin typeface="Times New Roman" pitchFamily="18" charset="0"/>
                <a:cs typeface="Times New Roman" pitchFamily="18" charset="0"/>
              </a:rPr>
              <a:t>		</a:t>
            </a:r>
            <a:r>
              <a:rPr lang="en-US" sz="2300" smtClean="0">
                <a:latin typeface="Times New Roman" pitchFamily="18" charset="0"/>
                <a:cs typeface="Times New Roman" pitchFamily="18" charset="0"/>
              </a:rPr>
              <a:t>Xưa có một gia đình nọ, người cha và người mẹ mất sớm để lại hai anh em sống với nhau. Người anh thì bản tính tham lam ích kỉ, người em thì ngược lại hiền lành chất phác và luôn biết nhường nhịn. Khi hai anh em lập gia đình, người anh muốn ra ở riêng. Hắn ta nhận hết tất cả nhà cửa ruộng vườn, chỉ để lại cho người em một mảnh đất nhỏ với một cây khế. </a:t>
            </a:r>
          </a:p>
          <a:p>
            <a:pPr algn="just">
              <a:buNone/>
            </a:pPr>
            <a:r>
              <a:rPr lang="en-US" sz="2300" dirty="0" smtClean="0">
                <a:latin typeface="Times New Roman" pitchFamily="18" charset="0"/>
                <a:cs typeface="Times New Roman" pitchFamily="18" charset="0"/>
              </a:rPr>
              <a:t>		</a:t>
            </a:r>
            <a:r>
              <a:rPr lang="en-US" sz="2300" err="1" smtClean="0">
                <a:latin typeface="Times New Roman" pitchFamily="18" charset="0"/>
                <a:cs typeface="Times New Roman" pitchFamily="18" charset="0"/>
              </a:rPr>
              <a:t>Người</a:t>
            </a:r>
            <a:r>
              <a:rPr lang="en-US" sz="2300" smtClean="0">
                <a:latin typeface="Times New Roman" pitchFamily="18" charset="0"/>
                <a:cs typeface="Times New Roman" pitchFamily="18" charset="0"/>
              </a:rPr>
              <a:t> em không một lời ca thán, hai vợ chồng dựng lều trên mảnh đất ấy và hết lòng chăm sóc cho cây khế. Trời không phụ lòng người, năm đó cây khế trong vườn rất sai trái, quả nào quả nấy cũng mọng nước và vàng ruộm. Người em phấn khởi chờ đến ngày đem khế đi bán để lấy tiền đong gạo.</a:t>
            </a:r>
          </a:p>
          <a:p>
            <a:pPr algn="just">
              <a:buNone/>
            </a:pPr>
            <a:r>
              <a:rPr lang="en-US" sz="2300" smtClean="0">
                <a:latin typeface="Times New Roman" pitchFamily="18" charset="0"/>
                <a:cs typeface="Times New Roman" pitchFamily="18" charset="0"/>
              </a:rPr>
              <a:t>   		Nhưng một hôm, có một con chim lạ rất to từ đâu bay tới ăn khế. Thấy chim ăn trái, người em liền cầm lấy một cây gậy để đuổi chim bay đi. Người em nói: </a:t>
            </a:r>
          </a:p>
          <a:p>
            <a:pPr algn="just">
              <a:buNone/>
            </a:pPr>
            <a:r>
              <a:rPr lang="en-US" sz="2300" smtClean="0">
                <a:latin typeface="Times New Roman" pitchFamily="18" charset="0"/>
                <a:cs typeface="Times New Roman" pitchFamily="18" charset="0"/>
              </a:rPr>
              <a:t>		- Chim ơi, vợ chồng ta chỉ có mỗi cây khế này là tài sản đáng giá. Nay chim đến ăn hết khế của ta rồi, chúng ta lấy gì mà sống.</a:t>
            </a:r>
          </a:p>
          <a:p>
            <a:pPr algn="just">
              <a:buNone/>
            </a:pPr>
            <a:r>
              <a:rPr lang="en-US" sz="2200" smtClean="0">
                <a:latin typeface="Times New Roman" pitchFamily="18" charset="0"/>
                <a:cs typeface="Times New Roman" pitchFamily="18" charset="0"/>
              </a:rPr>
              <a:t> </a:t>
            </a:r>
            <a:endParaRPr lang="en-US" sz="2300" dirty="0">
              <a:latin typeface="Times New Roman" pitchFamily="18" charset="0"/>
              <a:cs typeface="Times New Roman" pitchFamily="18" charset="0"/>
            </a:endParaRPr>
          </a:p>
        </p:txBody>
      </p:sp>
      <p:sp>
        <p:nvSpPr>
          <p:cNvPr id="4" name="Rectangle 3"/>
          <p:cNvSpPr/>
          <p:nvPr/>
        </p:nvSpPr>
        <p:spPr>
          <a:xfrm>
            <a:off x="914400" y="152400"/>
            <a:ext cx="76200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300" b="1" smtClean="0">
                <a:latin typeface="Times New Roman" pitchFamily="18" charset="0"/>
                <a:cs typeface="Times New Roman" pitchFamily="18" charset="0"/>
              </a:rPr>
              <a:t>Bài tập 3: Đọc đoạn trích  và thực hiện  nhiệm vụ học tập   </a:t>
            </a:r>
            <a:endParaRPr lang="en-US" sz="23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1">
            <a:schemeClr val="accent2"/>
          </a:lnRef>
          <a:fillRef idx="2">
            <a:schemeClr val="accent2"/>
          </a:fillRef>
          <a:effectRef idx="1">
            <a:schemeClr val="accent2"/>
          </a:effectRef>
          <a:fontRef idx="minor">
            <a:schemeClr val="dk1"/>
          </a:fontRef>
        </p:style>
        <p:txBody>
          <a:bodyPr/>
          <a:lstStyle/>
          <a:p>
            <a:r>
              <a:rPr lang="en-US" b="1" smtClean="0">
                <a:latin typeface="Times New Roman" pitchFamily="18" charset="0"/>
                <a:cs typeface="Times New Roman" pitchFamily="18" charset="0"/>
              </a:rPr>
              <a:t>TIẾT </a:t>
            </a:r>
            <a:r>
              <a:rPr lang="en-US" b="1" smtClean="0">
                <a:latin typeface="Times New Roman" pitchFamily="18" charset="0"/>
                <a:cs typeface="Times New Roman" pitchFamily="18" charset="0"/>
              </a:rPr>
              <a:t>27: </a:t>
            </a:r>
            <a:r>
              <a:rPr lang="en-US" b="1" dirty="0" smtClean="0">
                <a:latin typeface="Times New Roman" pitchFamily="18" charset="0"/>
                <a:cs typeface="Times New Roman" pitchFamily="18" charset="0"/>
              </a:rPr>
              <a:t>ÔN TẬP GIỮA KỲ I</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a:xfrm>
            <a:off x="1371600" y="3886200"/>
            <a:ext cx="6400800" cy="914400"/>
          </a:xfrm>
        </p:spPr>
        <p:style>
          <a:lnRef idx="1">
            <a:schemeClr val="accent2"/>
          </a:lnRef>
          <a:fillRef idx="2">
            <a:schemeClr val="accent2"/>
          </a:fillRef>
          <a:effectRef idx="1">
            <a:schemeClr val="accent2"/>
          </a:effectRef>
          <a:fontRef idx="minor">
            <a:schemeClr val="dk1"/>
          </a:fontRef>
        </p:style>
        <p:txBody>
          <a:bodyPr>
            <a:normAutofit fontScale="92500"/>
          </a:bodyPr>
          <a:lstStyle/>
          <a:p>
            <a:r>
              <a:rPr lang="en-US" b="1" dirty="0" smtClean="0">
                <a:solidFill>
                  <a:srgbClr val="002060"/>
                </a:solidFill>
                <a:latin typeface="Times New Roman" pitchFamily="18" charset="0"/>
                <a:cs typeface="Times New Roman" pitchFamily="18" charset="0"/>
              </a:rPr>
              <a:t>I. </a:t>
            </a:r>
            <a:r>
              <a:rPr lang="en-US" b="1" smtClean="0">
                <a:solidFill>
                  <a:srgbClr val="002060"/>
                </a:solidFill>
                <a:latin typeface="Times New Roman" pitchFamily="18" charset="0"/>
                <a:cs typeface="Times New Roman" pitchFamily="18" charset="0"/>
              </a:rPr>
              <a:t>ÔN TẬP K</a:t>
            </a:r>
            <a:r>
              <a:rPr lang="en-US" b="1" smtClean="0">
                <a:solidFill>
                  <a:srgbClr val="002060"/>
                </a:solidFill>
                <a:latin typeface=".VnTimeH" pitchFamily="34" charset="0"/>
                <a:cs typeface="Times New Roman" pitchFamily="18" charset="0"/>
              </a:rPr>
              <a:t>i</a:t>
            </a:r>
            <a:r>
              <a:rPr lang="en-US" b="1" smtClean="0">
                <a:solidFill>
                  <a:srgbClr val="002060"/>
                </a:solidFill>
                <a:latin typeface="Times New Roman" pitchFamily="18" charset="0"/>
                <a:cs typeface="Times New Roman" pitchFamily="18" charset="0"/>
              </a:rPr>
              <a:t>ẾN THỨC ĐỌC H</a:t>
            </a:r>
            <a:r>
              <a:rPr lang="en-US" b="1" smtClean="0">
                <a:solidFill>
                  <a:srgbClr val="002060"/>
                </a:solidFill>
                <a:latin typeface=".VnTimeH" pitchFamily="34" charset="0"/>
                <a:cs typeface="Times New Roman" pitchFamily="18" charset="0"/>
              </a:rPr>
              <a:t>i</a:t>
            </a:r>
            <a:r>
              <a:rPr lang="en-US" b="1" smtClean="0">
                <a:solidFill>
                  <a:srgbClr val="002060"/>
                </a:solidFill>
                <a:latin typeface="Times New Roman" pitchFamily="18" charset="0"/>
                <a:cs typeface="Times New Roman" pitchFamily="18" charset="0"/>
              </a:rPr>
              <a:t>ỂU</a:t>
            </a:r>
            <a:endParaRPr lang="en-US"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2400" dirty="0" smtClean="0">
                <a:latin typeface="Times New Roman" pitchFamily="18" charset="0"/>
                <a:cs typeface="Times New Roman" pitchFamily="18" charset="0"/>
              </a:rPr>
              <a:t>	</a:t>
            </a:r>
            <a:r>
              <a:rPr lang="en-US" sz="2400" smtClean="0">
                <a:latin typeface="Times New Roman" pitchFamily="18" charset="0"/>
                <a:cs typeface="Times New Roman" pitchFamily="18" charset="0"/>
              </a:rPr>
              <a:t>	</a:t>
            </a:r>
          </a:p>
          <a:p>
            <a:pPr algn="just">
              <a:buNone/>
            </a:pPr>
            <a:r>
              <a:rPr lang="en-US" sz="2400" smtClean="0">
                <a:latin typeface="Times New Roman" pitchFamily="18" charset="0"/>
                <a:cs typeface="Times New Roman" pitchFamily="18" charset="0"/>
              </a:rPr>
              <a:t> 		Bỗng nhiên, con chim cất tiếng nói: </a:t>
            </a:r>
          </a:p>
          <a:p>
            <a:pPr algn="just">
              <a:buNone/>
            </a:pPr>
            <a:r>
              <a:rPr lang="en-US" sz="2400" smtClean="0">
                <a:latin typeface="Times New Roman" pitchFamily="18" charset="0"/>
                <a:cs typeface="Times New Roman" pitchFamily="18" charset="0"/>
              </a:rPr>
              <a:t> 	- Ăn một quả, trả cục vàng, may túi ba gang, mang đi mà đựng.</a:t>
            </a:r>
          </a:p>
          <a:p>
            <a:pPr>
              <a:buNone/>
            </a:pPr>
            <a:r>
              <a:rPr lang="en-US" sz="2400" smtClean="0">
                <a:latin typeface="Times New Roman" pitchFamily="18" charset="0"/>
                <a:cs typeface="Times New Roman" pitchFamily="18" charset="0"/>
              </a:rPr>
              <a:t>		Hai </a:t>
            </a:r>
            <a:r>
              <a:rPr lang="en-US" sz="2400" dirty="0" err="1" smtClean="0">
                <a:latin typeface="Times New Roman" pitchFamily="18" charset="0"/>
                <a:cs typeface="Times New Roman" pitchFamily="18" charset="0"/>
              </a:rPr>
              <a:t>vợ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nói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chiếc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a:t>
            </a:r>
            <a:r>
              <a:rPr lang="en-US" sz="2400" dirty="0" smtClean="0">
                <a:latin typeface="Times New Roman" pitchFamily="18" charset="0"/>
                <a:cs typeface="Times New Roman" pitchFamily="18" charset="0"/>
              </a:rPr>
              <a:t> may </a:t>
            </a:r>
            <a:r>
              <a:rPr lang="en-US" sz="2400" dirty="0" err="1" smtClean="0">
                <a:latin typeface="Times New Roman" pitchFamily="18" charset="0"/>
                <a:cs typeface="Times New Roman" pitchFamily="18" charset="0"/>
              </a:rPr>
              <a:t>chiếc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túi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a:t>
            </a:r>
            <a:r>
              <a:rPr lang="en-US" sz="2400" dirty="0" smtClean="0">
                <a:latin typeface="Times New Roman" pitchFamily="18" charset="0"/>
                <a:cs typeface="Times New Roman" pitchFamily="18" charset="0"/>
              </a:rPr>
              <a:t> gang </a:t>
            </a:r>
            <a:r>
              <a:rPr lang="en-US" sz="2400" dirty="0" err="1" smtClean="0">
                <a:latin typeface="Times New Roman" pitchFamily="18" charset="0"/>
                <a:cs typeface="Times New Roman" pitchFamily="18" charset="0"/>
              </a:rPr>
              <a:t>như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nói</a:t>
            </a:r>
            <a:r>
              <a:rPr lang="en-US" sz="2400" dirty="0" smtClean="0">
                <a:latin typeface="Times New Roman" pitchFamily="18" charset="0"/>
                <a:cs typeface="Times New Roman" pitchFamily="18" charset="0"/>
              </a:rPr>
              <a:t>. </a:t>
            </a:r>
          </a:p>
          <a:p>
            <a:pPr>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Hôm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cưỡi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bay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xa</a:t>
            </a:r>
            <a:r>
              <a:rPr lang="en-US" sz="2400" dirty="0" smtClean="0">
                <a:latin typeface="Times New Roman" pitchFamily="18" charset="0"/>
                <a:cs typeface="Times New Roman" pitchFamily="18" charset="0"/>
              </a:rPr>
              <a:t>, bay qua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ngọn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núi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cao</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hòn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châu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chiếc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túi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a:t>
            </a:r>
            <a:r>
              <a:rPr lang="en-US" sz="2400" dirty="0" smtClean="0">
                <a:latin typeface="Times New Roman" pitchFamily="18" charset="0"/>
                <a:cs typeface="Times New Roman" pitchFamily="18" charset="0"/>
              </a:rPr>
              <a:t> gang </a:t>
            </a:r>
            <a:r>
              <a:rPr lang="en-US" sz="2400" dirty="0" err="1" smtClean="0">
                <a:latin typeface="Times New Roman" pitchFamily="18" charset="0"/>
                <a:cs typeface="Times New Roman" pitchFamily="18" charset="0"/>
              </a:rPr>
              <a:t>rồi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cưỡi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trở</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p>
          <a:p>
            <a:pPr>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trở</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giàu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giúp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nghèo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vùng</a:t>
            </a:r>
            <a:r>
              <a:rPr lang="en-US" sz="2400" dirty="0" smtClean="0">
                <a:latin typeface="Times New Roman" pitchFamily="18" charset="0"/>
                <a:cs typeface="Times New Roman" pitchFamily="18" charset="0"/>
              </a:rPr>
              <a:t>. Ai </a:t>
            </a:r>
            <a:r>
              <a:rPr lang="en-US" sz="2400" dirty="0" err="1" smtClean="0">
                <a:latin typeface="Times New Roman" pitchFamily="18" charset="0"/>
                <a:cs typeface="Times New Roman" pitchFamily="18" charset="0"/>
              </a:rPr>
              <a:t>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yêu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tốt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giúp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a:t>
            </a:r>
          </a:p>
          <a:p>
            <a:pPr>
              <a:buNone/>
            </a:pPr>
            <a:r>
              <a:rPr lang="en-US" sz="2400" dirty="0" smtClean="0">
                <a:latin typeface="Times New Roman" pitchFamily="18" charset="0"/>
                <a:cs typeface="Times New Roman" pitchFamily="18" charset="0"/>
              </a:rPr>
              <a:t> 	</a:t>
            </a:r>
            <a:r>
              <a:rPr lang="en-US" sz="240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828800"/>
          </a:xfrm>
        </p:spPr>
        <p:style>
          <a:lnRef idx="1">
            <a:schemeClr val="accent3"/>
          </a:lnRef>
          <a:fillRef idx="2">
            <a:schemeClr val="accent3"/>
          </a:fillRef>
          <a:effectRef idx="1">
            <a:schemeClr val="accent3"/>
          </a:effectRef>
          <a:fontRef idx="minor">
            <a:schemeClr val="dk1"/>
          </a:fontRef>
        </p:style>
        <p:txBody>
          <a:bodyPr>
            <a:noAutofit/>
          </a:bodyPr>
          <a:lstStyle/>
          <a:p>
            <a:pPr algn="l"/>
            <a:r>
              <a:rPr lang="en-US" sz="2800" smtClean="0">
                <a:latin typeface="Times New Roman" pitchFamily="18" charset="0"/>
                <a:cs typeface="Times New Roman" pitchFamily="18" charset="0"/>
              </a:rPr>
              <a:t/>
            </a:r>
            <a:br>
              <a:rPr lang="en-US" sz="2800" smtClean="0">
                <a:latin typeface="Times New Roman" pitchFamily="18" charset="0"/>
                <a:cs typeface="Times New Roman" pitchFamily="18" charset="0"/>
              </a:rPr>
            </a:br>
            <a:r>
              <a:rPr lang="en-US" sz="2800" b="1" smtClean="0"/>
              <a:t> </a:t>
            </a:r>
            <a:br>
              <a:rPr lang="en-US" sz="2800" b="1" smtClean="0"/>
            </a:br>
            <a:r>
              <a:rPr lang="en-US" sz="2800" b="1" smtClean="0"/>
              <a:t>	</a:t>
            </a:r>
            <a:r>
              <a:rPr lang="en-US" sz="2800" b="1" smtClean="0">
                <a:latin typeface="Times New Roman" pitchFamily="18" charset="0"/>
                <a:cs typeface="Times New Roman" pitchFamily="18" charset="0"/>
              </a:rPr>
              <a:t>a</a:t>
            </a:r>
            <a:r>
              <a:rPr lang="en-US" sz="2800" i="1" smtClean="0">
                <a:latin typeface="Times New Roman" pitchFamily="18" charset="0"/>
                <a:cs typeface="Times New Roman" pitchFamily="18" charset="0"/>
              </a:rPr>
              <a:t>.</a:t>
            </a:r>
            <a:r>
              <a:rPr lang="en-US" sz="2800" smtClean="0">
                <a:latin typeface="Times New Roman" pitchFamily="18" charset="0"/>
                <a:cs typeface="Times New Roman" pitchFamily="18" charset="0"/>
              </a:rPr>
              <a:t> - Đoạn trích trên trích từ truyện nào? </a:t>
            </a:r>
            <a:br>
              <a:rPr lang="en-US" sz="2800" smtClean="0">
                <a:latin typeface="Times New Roman" pitchFamily="18" charset="0"/>
                <a:cs typeface="Times New Roman" pitchFamily="18" charset="0"/>
              </a:rPr>
            </a:br>
            <a:r>
              <a:rPr lang="en-US" sz="2800" smtClean="0">
                <a:latin typeface="Times New Roman" pitchFamily="18" charset="0"/>
                <a:cs typeface="Times New Roman" pitchFamily="18" charset="0"/>
              </a:rPr>
              <a:t>	     - Thuộc thể loại nào? </a:t>
            </a:r>
            <a:br>
              <a:rPr lang="en-US" sz="2800" smtClean="0">
                <a:latin typeface="Times New Roman" pitchFamily="18" charset="0"/>
                <a:cs typeface="Times New Roman" pitchFamily="18" charset="0"/>
              </a:rPr>
            </a:br>
            <a:r>
              <a:rPr lang="en-US" sz="2800" smtClean="0">
                <a:latin typeface="Times New Roman" pitchFamily="18" charset="0"/>
                <a:cs typeface="Times New Roman" pitchFamily="18" charset="0"/>
              </a:rPr>
              <a:t>	     - Kể theo ngôi thứ mấy? </a:t>
            </a:r>
            <a:r>
              <a:rPr lang="en-US" sz="2800" smtClean="0"/>
              <a:t/>
            </a:r>
            <a:br>
              <a:rPr lang="en-US" sz="2800" smtClean="0"/>
            </a:br>
            <a:r>
              <a:rPr lang="en-US" sz="2800" smtClean="0"/>
              <a:t/>
            </a:r>
            <a:br>
              <a:rPr lang="en-US" sz="2800" smtClean="0"/>
            </a:br>
            <a:r>
              <a:rPr lang="vi-VN" sz="2800" i="1" dirty="0" smtClean="0">
                <a:latin typeface="Times New Roman" pitchFamily="18" charset="0"/>
                <a:cs typeface="Times New Roman" pitchFamily="18" charset="0"/>
              </a:rPr>
              <a:t/>
            </a:r>
            <a:br>
              <a:rPr lang="vi-VN" sz="2800" i="1" dirty="0" smtClean="0">
                <a:latin typeface="Times New Roman" pitchFamily="18" charset="0"/>
                <a:cs typeface="Times New Roman" pitchFamily="18" charset="0"/>
              </a:rPr>
            </a:br>
            <a:endParaRPr lang="en-US" sz="2800" b="1" i="1" dirty="0">
              <a:latin typeface="Times New Roman" pitchFamily="18" charset="0"/>
              <a:cs typeface="Times New Roman" pitchFamily="18" charset="0"/>
            </a:endParaRPr>
          </a:p>
        </p:txBody>
      </p:sp>
      <p:sp>
        <p:nvSpPr>
          <p:cNvPr id="3" name="Content Placeholder 2"/>
          <p:cNvSpPr>
            <a:spLocks noGrp="1"/>
          </p:cNvSpPr>
          <p:nvPr>
            <p:ph idx="1"/>
          </p:nvPr>
        </p:nvSpPr>
        <p:spPr>
          <a:xfrm>
            <a:off x="609600" y="3124200"/>
            <a:ext cx="8229600" cy="4525963"/>
          </a:xfrm>
        </p:spPr>
        <p:txBody>
          <a:bodyPr>
            <a:normAutofit/>
          </a:bodyPr>
          <a:lstStyle/>
          <a:p>
            <a:pPr>
              <a:buNone/>
            </a:pPr>
            <a:endParaRPr lang="en-US" smtClean="0"/>
          </a:p>
          <a:p>
            <a:pPr>
              <a:buNone/>
            </a:pPr>
            <a:endParaRPr lang="en-US" dirty="0" smtClean="0"/>
          </a:p>
          <a:p>
            <a:pPr>
              <a:buNone/>
            </a:pPr>
            <a:endParaRPr lang="en-US" dirty="0" smtClean="0"/>
          </a:p>
          <a:p>
            <a:pPr>
              <a:buNone/>
            </a:pPr>
            <a:endParaRPr lang="en-US" dirty="0"/>
          </a:p>
        </p:txBody>
      </p:sp>
      <p:sp>
        <p:nvSpPr>
          <p:cNvPr id="9" name="Title 1"/>
          <p:cNvSpPr txBox="1">
            <a:spLocks/>
          </p:cNvSpPr>
          <p:nvPr/>
        </p:nvSpPr>
        <p:spPr>
          <a:xfrm>
            <a:off x="0" y="2819400"/>
            <a:ext cx="9144000" cy="13716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t/>
            </a:r>
            <a:br>
              <a:rPr kumimoji="0" lang="en-US" sz="2800" b="0" i="0"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br>
            <a:r>
              <a:rPr kumimoji="0" lang="en-US" sz="2800" b="1" i="0" u="none" strike="noStrike" kern="1200" cap="none" spc="0" normalizeH="0" baseline="0" noProof="0" smtClean="0">
                <a:ln>
                  <a:noFill/>
                </a:ln>
                <a:solidFill>
                  <a:schemeClr val="dk1"/>
                </a:solidFill>
                <a:effectLst/>
                <a:uLnTx/>
                <a:uFillTx/>
                <a:latin typeface="+mn-lt"/>
                <a:ea typeface="+mn-ea"/>
                <a:cs typeface="+mn-cs"/>
              </a:rPr>
              <a:t> </a:t>
            </a:r>
            <a:r>
              <a:rPr kumimoji="0" lang="en-US" sz="2800" b="0" i="0" u="none" strike="noStrike" kern="1200" cap="none" spc="0" normalizeH="0" baseline="0" noProof="0" smtClean="0">
                <a:ln>
                  <a:noFill/>
                </a:ln>
                <a:solidFill>
                  <a:schemeClr val="dk1"/>
                </a:solidFill>
                <a:effectLst/>
                <a:uLnTx/>
                <a:uFillTx/>
                <a:latin typeface="+mn-lt"/>
                <a:ea typeface="+mn-ea"/>
                <a:cs typeface="+mn-cs"/>
              </a:rPr>
              <a:t/>
            </a:r>
            <a:br>
              <a:rPr kumimoji="0" lang="en-US" sz="2800" b="0" i="0" u="none" strike="noStrike" kern="1200" cap="none" spc="0" normalizeH="0" baseline="0" noProof="0" smtClean="0">
                <a:ln>
                  <a:noFill/>
                </a:ln>
                <a:solidFill>
                  <a:schemeClr val="dk1"/>
                </a:solidFill>
                <a:effectLst/>
                <a:uLnTx/>
                <a:uFillTx/>
                <a:latin typeface="+mn-lt"/>
                <a:ea typeface="+mn-ea"/>
                <a:cs typeface="+mn-cs"/>
              </a:rPr>
            </a:br>
            <a:r>
              <a:rPr kumimoji="0" lang="en-US" sz="2800" b="0" i="0" u="none" strike="noStrike" kern="1200" cap="none" spc="0" normalizeH="0" baseline="0" noProof="0" smtClean="0">
                <a:ln>
                  <a:noFill/>
                </a:ln>
                <a:solidFill>
                  <a:schemeClr val="dk1"/>
                </a:solidFill>
                <a:effectLst/>
                <a:uLnTx/>
                <a:uFillTx/>
                <a:latin typeface="+mn-lt"/>
                <a:ea typeface="+mn-ea"/>
                <a:cs typeface="+mn-cs"/>
              </a:rPr>
              <a:t>	</a:t>
            </a:r>
            <a:r>
              <a:rPr kumimoji="0" lang="en-US" sz="2800" b="0" i="0"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t>b. Nêu nội dung chính</a:t>
            </a:r>
            <a:r>
              <a:rPr kumimoji="0" lang="en-US" sz="2800" b="0" i="0" u="none" strike="noStrike" kern="1200" cap="none" spc="0" normalizeH="0" noProof="0" smtClean="0">
                <a:ln>
                  <a:noFill/>
                </a:ln>
                <a:solidFill>
                  <a:schemeClr val="dk1"/>
                </a:solidFill>
                <a:effectLst/>
                <a:uLnTx/>
                <a:uFillTx/>
                <a:latin typeface="Times New Roman" pitchFamily="18" charset="0"/>
                <a:ea typeface="+mn-ea"/>
                <a:cs typeface="Times New Roman" pitchFamily="18" charset="0"/>
              </a:rPr>
              <a:t> của</a:t>
            </a:r>
            <a:r>
              <a:rPr kumimoji="0" lang="en-US" sz="2800" b="0" i="0"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t> đoạn trích trên? </a:t>
            </a:r>
            <a:br>
              <a:rPr kumimoji="0" lang="en-US" sz="2800" b="0" i="0"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br>
            <a:r>
              <a:rPr kumimoji="0" lang="vi-VN" sz="2800" b="0" i="1"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t/>
            </a:r>
            <a:br>
              <a:rPr kumimoji="0" lang="vi-VN" sz="2800" b="0" i="1" u="none" strike="noStrike" kern="1200" cap="none" spc="0" normalizeH="0" baseline="0" noProof="0" smtClean="0">
                <a:ln>
                  <a:noFill/>
                </a:ln>
                <a:solidFill>
                  <a:schemeClr val="dk1"/>
                </a:solidFill>
                <a:effectLst/>
                <a:uLnTx/>
                <a:uFillTx/>
                <a:latin typeface="Times New Roman" pitchFamily="18" charset="0"/>
                <a:ea typeface="+mn-ea"/>
                <a:cs typeface="Times New Roman" pitchFamily="18" charset="0"/>
              </a:rPr>
            </a:br>
            <a:endParaRPr kumimoji="0" lang="en-US" sz="2800" b="1" i="1" u="none" strike="noStrike" kern="1200" cap="none" spc="0" normalizeH="0" baseline="0" noProof="0" dirty="0">
              <a:ln>
                <a:noFill/>
              </a:ln>
              <a:solidFill>
                <a:schemeClr val="dk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447800"/>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3000" b="1" smtClean="0">
                <a:latin typeface="Times New Roman" pitchFamily="18" charset="0"/>
                <a:cs typeface="Times New Roman" pitchFamily="18" charset="0"/>
              </a:rPr>
              <a:t>Bài tập 4: </a:t>
            </a:r>
            <a:r>
              <a:rPr lang="en-US" sz="3000" smtClean="0">
                <a:latin typeface="Times New Roman" pitchFamily="18" charset="0"/>
                <a:cs typeface="Times New Roman" pitchFamily="18" charset="0"/>
              </a:rPr>
              <a:t>Viết </a:t>
            </a:r>
            <a:r>
              <a:rPr lang="en-US" sz="3000" dirty="0" err="1" smtClean="0">
                <a:latin typeface="Times New Roman" pitchFamily="18" charset="0"/>
                <a:cs typeface="Times New Roman" pitchFamily="18" charset="0"/>
              </a:rPr>
              <a:t>đoạn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văn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ngắn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khoảng</a:t>
            </a:r>
            <a:r>
              <a:rPr lang="en-US" sz="3000" dirty="0" smtClean="0">
                <a:latin typeface="Times New Roman" pitchFamily="18" charset="0"/>
                <a:cs typeface="Times New Roman" pitchFamily="18" charset="0"/>
              </a:rPr>
              <a:t> 5-7 </a:t>
            </a:r>
            <a:r>
              <a:rPr lang="en-US" sz="3000" err="1" smtClean="0">
                <a:latin typeface="Times New Roman" pitchFamily="18" charset="0"/>
                <a:cs typeface="Times New Roman" pitchFamily="18" charset="0"/>
              </a:rPr>
              <a:t>dòng</a:t>
            </a:r>
            <a:r>
              <a:rPr lang="en-US" sz="3000" smtClean="0">
                <a:latin typeface="Times New Roman" pitchFamily="18" charset="0"/>
                <a:cs typeface="Times New Roman" pitchFamily="18" charset="0"/>
              </a:rPr>
              <a:t>)</a:t>
            </a:r>
            <a:br>
              <a:rPr lang="en-US" sz="3000" smtClean="0">
                <a:latin typeface="Times New Roman" pitchFamily="18" charset="0"/>
                <a:cs typeface="Times New Roman" pitchFamily="18" charset="0"/>
              </a:rPr>
            </a:br>
            <a:r>
              <a:rPr lang="en-US" sz="300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phát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biểu</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cảm</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nghĩ</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của</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em</a:t>
            </a:r>
            <a:r>
              <a:rPr lang="en-US" sz="3000" dirty="0" smtClean="0">
                <a:latin typeface="Times New Roman" pitchFamily="18" charset="0"/>
                <a:cs typeface="Times New Roman" pitchFamily="18" charset="0"/>
              </a:rPr>
              <a:t> </a:t>
            </a:r>
            <a:r>
              <a:rPr lang="en-US" sz="3000" err="1" smtClean="0">
                <a:latin typeface="Times New Roman" pitchFamily="18" charset="0"/>
                <a:cs typeface="Times New Roman" pitchFamily="18" charset="0"/>
              </a:rPr>
              <a:t>về</a:t>
            </a:r>
            <a:r>
              <a:rPr lang="en-US" sz="3000" smtClean="0">
                <a:latin typeface="Times New Roman" pitchFamily="18" charset="0"/>
                <a:cs typeface="Times New Roman" pitchFamily="18" charset="0"/>
              </a:rPr>
              <a:t> nhân vật người em trong truyện “Cây khế”.</a:t>
            </a:r>
            <a:endParaRPr lang="en-US" sz="3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3733800" cy="1143000"/>
          </a:xfrm>
          <a:solidFill>
            <a:schemeClr val="accent4">
              <a:lumMod val="40000"/>
              <a:lumOff val="60000"/>
            </a:schemeClr>
          </a:solidFill>
        </p:spPr>
        <p:txBody>
          <a:bodyPr>
            <a:normAutofit/>
          </a:bodyPr>
          <a:lstStyle/>
          <a:p>
            <a:r>
              <a:rPr lang="en-US" sz="3200" b="1" smtClean="0">
                <a:latin typeface="Times New Roman" pitchFamily="18" charset="0"/>
                <a:cs typeface="Times New Roman" pitchFamily="18" charset="0"/>
              </a:rPr>
              <a:t>HƯỚNG DẪN</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solidFill>
            <a:schemeClr val="accent6">
              <a:lumMod val="20000"/>
              <a:lumOff val="80000"/>
            </a:schemeClr>
          </a:solidFill>
        </p:spPr>
        <p:txBody>
          <a:bodyPr>
            <a:normAutofit fontScale="77500" lnSpcReduction="20000"/>
          </a:bodyPr>
          <a:lstStyle/>
          <a:p>
            <a:pPr>
              <a:buNone/>
            </a:pPr>
            <a:r>
              <a:rPr lang="en-US" b="1" smtClean="0">
                <a:latin typeface="Times New Roman" pitchFamily="18" charset="0"/>
                <a:cs typeface="Times New Roman" pitchFamily="18" charset="0"/>
              </a:rPr>
              <a:t>* Hình thức</a:t>
            </a:r>
            <a:r>
              <a:rPr lang="en-US" smtClean="0">
                <a:latin typeface="Times New Roman" pitchFamily="18" charset="0"/>
                <a:cs typeface="Times New Roman" pitchFamily="18" charset="0"/>
              </a:rPr>
              <a:t>: - mở đoạn bằng chữ cái viết hoa, lùi đầu dòng, kết thúc bằng dấu chấm xuống dòng.</a:t>
            </a:r>
          </a:p>
          <a:p>
            <a:pPr>
              <a:buNone/>
            </a:pPr>
            <a:r>
              <a:rPr lang="en-US" smtClean="0">
                <a:latin typeface="Times New Roman" pitchFamily="18" charset="0"/>
                <a:cs typeface="Times New Roman" pitchFamily="18" charset="0"/>
              </a:rPr>
              <a:t> - Độ dài 5 – 7 câu</a:t>
            </a:r>
            <a:endParaRPr lang="en-US" dirty="0" smtClean="0">
              <a:latin typeface="Times New Roman" pitchFamily="18" charset="0"/>
              <a:cs typeface="Times New Roman" pitchFamily="18" charset="0"/>
            </a:endParaRPr>
          </a:p>
          <a:p>
            <a:pPr>
              <a:buNone/>
            </a:pPr>
            <a:r>
              <a:rPr lang="en-US" b="1" smtClean="0">
                <a:latin typeface="Times New Roman" pitchFamily="18" charset="0"/>
                <a:cs typeface="Times New Roman" pitchFamily="18" charset="0"/>
              </a:rPr>
              <a:t>* Nội dung</a:t>
            </a:r>
            <a:r>
              <a:rPr lang="en-US" smtClean="0">
                <a:latin typeface="Times New Roman" pitchFamily="18" charset="0"/>
                <a:cs typeface="Times New Roman" pitchFamily="18" charset="0"/>
              </a:rPr>
              <a:t>: - </a:t>
            </a:r>
            <a:r>
              <a:rPr lang="en-US" b="1" smtClean="0">
                <a:latin typeface="Times New Roman" pitchFamily="18" charset="0"/>
                <a:cs typeface="Times New Roman" pitchFamily="18" charset="0"/>
              </a:rPr>
              <a:t>Yêu cầu chung: +</a:t>
            </a:r>
            <a:r>
              <a:rPr lang="en-US" smtClean="0">
                <a:latin typeface="Times New Roman" pitchFamily="18" charset="0"/>
                <a:cs typeface="Times New Roman" pitchFamily="18" charset="0"/>
              </a:rPr>
              <a:t> Đoạn văn là một chỉnh thể thống nhất, trọn vẹn, thể hiện 1 chủ đề (nội dung)</a:t>
            </a:r>
          </a:p>
          <a:p>
            <a:pPr>
              <a:buNone/>
            </a:pPr>
            <a:r>
              <a:rPr lang="en-US" smtClean="0">
                <a:latin typeface="Times New Roman" pitchFamily="18" charset="0"/>
                <a:cs typeface="Times New Roman" pitchFamily="18" charset="0"/>
              </a:rPr>
              <a:t> + Các câu trong đoạn phải liên kết liền mạch</a:t>
            </a:r>
          </a:p>
          <a:p>
            <a:pPr>
              <a:buFontTx/>
              <a:buChar char="-"/>
            </a:pPr>
            <a:r>
              <a:rPr lang="en-US" smtClean="0">
                <a:latin typeface="Times New Roman" pitchFamily="18" charset="0"/>
                <a:cs typeface="Times New Roman" pitchFamily="18" charset="0"/>
              </a:rPr>
              <a:t>Yêu cầu cụ thể (bố cục) :</a:t>
            </a:r>
          </a:p>
          <a:p>
            <a:pPr>
              <a:buNone/>
            </a:pPr>
            <a:r>
              <a:rPr lang="en-US" smtClean="0">
                <a:latin typeface="Times New Roman" pitchFamily="18" charset="0"/>
                <a:cs typeface="Times New Roman" pitchFamily="18" charset="0"/>
              </a:rPr>
              <a:t>+ Mở đoạn: câu 1: giới thiệu chung về nhân vật</a:t>
            </a:r>
          </a:p>
          <a:p>
            <a:pPr>
              <a:buNone/>
            </a:pPr>
            <a:r>
              <a:rPr lang="en-US" smtClean="0">
                <a:latin typeface="Times New Roman" pitchFamily="18" charset="0"/>
                <a:cs typeface="Times New Roman" pitchFamily="18" charset="0"/>
              </a:rPr>
              <a:t>+Thân đoạn: câu 2 đến các câu tiếp theo: cảm nhận về việc làm, tính cách, lời nói, tính cách…</a:t>
            </a:r>
          </a:p>
          <a:p>
            <a:pPr>
              <a:buNone/>
            </a:pPr>
            <a:r>
              <a:rPr lang="en-US" smtClean="0">
                <a:latin typeface="Times New Roman" pitchFamily="18" charset="0"/>
                <a:cs typeface="Times New Roman" pitchFamily="18" charset="0"/>
              </a:rPr>
              <a:t>+ Kết đoạn: Câu kết: Tình cảm của em dành cho nhân vật, bài học em học được từ nhân vật.</a:t>
            </a:r>
            <a:endParaRPr lang="en-US"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buFont typeface="Arial" charset="0"/>
              <a:buChar char="•"/>
            </a:pP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3000" b="1" smtClean="0">
                <a:latin typeface="Times New Roman" pitchFamily="18" charset="0"/>
                <a:cs typeface="Times New Roman" pitchFamily="18" charset="0"/>
              </a:rPr>
              <a:t>Bài tập 5: </a:t>
            </a:r>
            <a:r>
              <a:rPr lang="en-US" sz="3000" smtClean="0">
                <a:latin typeface="Times New Roman" pitchFamily="18" charset="0"/>
                <a:cs typeface="Times New Roman" pitchFamily="18" charset="0"/>
              </a:rPr>
              <a:t>Viết </a:t>
            </a:r>
            <a:r>
              <a:rPr lang="en-US" sz="3000" dirty="0" err="1" smtClean="0">
                <a:latin typeface="Times New Roman" pitchFamily="18" charset="0"/>
                <a:cs typeface="Times New Roman" pitchFamily="18" charset="0"/>
              </a:rPr>
              <a:t>đoạn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văn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ngắn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khoảng</a:t>
            </a:r>
            <a:r>
              <a:rPr lang="en-US" sz="3000" dirty="0" smtClean="0">
                <a:latin typeface="Times New Roman" pitchFamily="18" charset="0"/>
                <a:cs typeface="Times New Roman" pitchFamily="18" charset="0"/>
              </a:rPr>
              <a:t> 5-7 </a:t>
            </a:r>
            <a:r>
              <a:rPr lang="en-US" sz="3000" dirty="0" err="1" smtClean="0">
                <a:latin typeface="Times New Roman" pitchFamily="18" charset="0"/>
                <a:cs typeface="Times New Roman" pitchFamily="18" charset="0"/>
              </a:rPr>
              <a:t>dòng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phát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biểu</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cảm</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nghĩ</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của</a:t>
            </a:r>
            <a:r>
              <a:rPr lang="en-US" sz="3000" dirty="0" smtClean="0">
                <a:latin typeface="Times New Roman" pitchFamily="18" charset="0"/>
                <a:cs typeface="Times New Roman" pitchFamily="18" charset="0"/>
              </a:rPr>
              <a:t> </a:t>
            </a:r>
            <a:r>
              <a:rPr lang="en-US" sz="3000" err="1" smtClean="0">
                <a:latin typeface="Times New Roman" pitchFamily="18" charset="0"/>
                <a:cs typeface="Times New Roman" pitchFamily="18" charset="0"/>
              </a:rPr>
              <a:t>em</a:t>
            </a:r>
            <a:r>
              <a:rPr lang="en-US" sz="3000" smtClean="0">
                <a:latin typeface="Times New Roman" pitchFamily="18" charset="0"/>
                <a:cs typeface="Times New Roman" pitchFamily="18" charset="0"/>
              </a:rPr>
              <a:t> về hình ảnh người mẹ trong </a:t>
            </a:r>
            <a:r>
              <a:rPr lang="en-US" sz="3000" err="1" smtClean="0">
                <a:latin typeface="Times New Roman" pitchFamily="18" charset="0"/>
                <a:cs typeface="Times New Roman" pitchFamily="18" charset="0"/>
              </a:rPr>
              <a:t>bài</a:t>
            </a:r>
            <a:r>
              <a:rPr lang="en-US" sz="3000" smtClean="0">
                <a:latin typeface="Times New Roman" pitchFamily="18" charset="0"/>
                <a:cs typeface="Times New Roman" pitchFamily="18" charset="0"/>
              </a:rPr>
              <a:t> thơ.</a:t>
            </a:r>
            <a:endParaRPr lang="en-US" sz="3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5029200"/>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lgn="ctr">
              <a:lnSpc>
                <a:spcPct val="120000"/>
              </a:lnSpc>
              <a:buNone/>
            </a:pPr>
            <a:r>
              <a:rPr lang="en-US" b="1" dirty="0" smtClean="0">
                <a:latin typeface="Times New Roman" pitchFamily="18" charset="0"/>
                <a:cs typeface="Times New Roman" pitchFamily="18" charset="0"/>
              </a:rPr>
              <a:t>MẸ</a:t>
            </a:r>
            <a:r>
              <a:rPr lang="en-US" dirty="0" smtClean="0">
                <a:latin typeface="Times New Roman" pitchFamily="18" charset="0"/>
                <a:cs typeface="Times New Roman" pitchFamily="18" charset="0"/>
              </a:rPr>
              <a:t>    </a:t>
            </a:r>
          </a:p>
          <a:p>
            <a:pPr algn="ctr">
              <a:lnSpc>
                <a:spcPct val="120000"/>
              </a:lnSpc>
              <a:buNone/>
            </a:pPr>
            <a:r>
              <a:rPr lang="vi-VN" dirty="0" smtClean="0">
                <a:latin typeface="Times New Roman" pitchFamily="18" charset="0"/>
                <a:cs typeface="Times New Roman" pitchFamily="18" charset="0"/>
              </a:rPr>
              <a:t>Lặng rồi cả tiếng con ve</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Con ve cũng mệt vì hè nắng oi.</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Nhà em vẫn tiếng ạ ời</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Kẽo cà tiếng võng mẹ ngồi mẹ ru.</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Lời ru có gió mùa </a:t>
            </a:r>
            <a:r>
              <a:rPr lang="en-US" dirty="0" smtClean="0">
                <a:latin typeface="Times New Roman" pitchFamily="18" charset="0"/>
                <a:cs typeface="Times New Roman" pitchFamily="18" charset="0"/>
              </a:rPr>
              <a:t>t</a:t>
            </a:r>
            <a:r>
              <a:rPr lang="vi-VN" dirty="0" smtClean="0">
                <a:latin typeface="Times New Roman" pitchFamily="18" charset="0"/>
                <a:cs typeface="Times New Roman" pitchFamily="18" charset="0"/>
              </a:rPr>
              <a:t>hu</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Bàn tay mẹ quạt mẹ đưa gió về.</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Những ngôi sao thức ngoài kia</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Chẳng bằng mẹ đã thức vì chúng con.</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Đêm nay con ngủ giấc tròn</a:t>
            </a:r>
            <a:br>
              <a:rPr lang="vi-VN" dirty="0" smtClean="0">
                <a:latin typeface="Times New Roman" pitchFamily="18" charset="0"/>
                <a:cs typeface="Times New Roman" pitchFamily="18" charset="0"/>
              </a:rPr>
            </a:br>
            <a:r>
              <a:rPr lang="vi-VN" dirty="0" smtClean="0">
                <a:latin typeface="Times New Roman" pitchFamily="18" charset="0"/>
                <a:cs typeface="Times New Roman" pitchFamily="18" charset="0"/>
              </a:rPr>
              <a:t>Mẹ là ngọn gió của con suốt đời.</a:t>
            </a:r>
          </a:p>
          <a:p>
            <a:pPr algn="ctr">
              <a:lnSpc>
                <a:spcPct val="120000"/>
              </a:lnSpc>
              <a:buNone/>
            </a:pPr>
            <a:r>
              <a:rPr lang="en-US" i="1" dirty="0" smtClean="0">
                <a:latin typeface="Times New Roman" pitchFamily="18" charset="0"/>
                <a:cs typeface="Times New Roman" pitchFamily="18" charset="0"/>
              </a:rPr>
              <a:t>                                (</a:t>
            </a:r>
            <a:r>
              <a:rPr lang="vi-VN" i="1" dirty="0" smtClean="0">
                <a:latin typeface="Times New Roman" pitchFamily="18" charset="0"/>
                <a:cs typeface="Times New Roman" pitchFamily="18" charset="0"/>
              </a:rPr>
              <a:t>Trần Quốc Minh</a:t>
            </a:r>
            <a:r>
              <a:rPr lang="en-US" i="1" dirty="0" smtClean="0">
                <a:latin typeface="Times New Roman" pitchFamily="18" charset="0"/>
                <a:cs typeface="Times New Roman" pitchFamily="18" charset="0"/>
              </a:rPr>
              <a:t>)</a:t>
            </a:r>
            <a:endParaRPr lang="vi-VN" dirty="0" smtClean="0">
              <a:latin typeface="Times New Roman" pitchFamily="18" charset="0"/>
              <a:cs typeface="Times New Roman" pitchFamily="18" charset="0"/>
            </a:endParaRPr>
          </a:p>
          <a:p>
            <a:pPr>
              <a:lnSpc>
                <a:spcPct val="120000"/>
              </a:lnSpc>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3733800" cy="1143000"/>
          </a:xfrm>
          <a:solidFill>
            <a:schemeClr val="accent4">
              <a:lumMod val="40000"/>
              <a:lumOff val="60000"/>
            </a:schemeClr>
          </a:solidFill>
        </p:spPr>
        <p:txBody>
          <a:bodyPr/>
          <a:lstStyle/>
          <a:p>
            <a:r>
              <a:rPr lang="en-US" dirty="0" err="1" smtClean="0">
                <a:latin typeface="Times New Roman" pitchFamily="18" charset="0"/>
                <a:cs typeface="Times New Roman" pitchFamily="18" charset="0"/>
              </a:rPr>
              <a:t>Dàn</a:t>
            </a:r>
            <a:r>
              <a:rPr lang="en-US" dirty="0" smtClean="0">
                <a:latin typeface="Times New Roman" pitchFamily="18" charset="0"/>
                <a:cs typeface="Times New Roman" pitchFamily="18" charset="0"/>
              </a:rPr>
              <a:t> ý</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solidFill>
            <a:schemeClr val="accent6">
              <a:lumMod val="20000"/>
              <a:lumOff val="80000"/>
            </a:schemeClr>
          </a:solidFill>
        </p:spPr>
        <p:txBody>
          <a:bodyPr>
            <a:normAutofit lnSpcReduction="10000"/>
          </a:bodyPr>
          <a:lstStyle/>
          <a:p>
            <a:pPr>
              <a:buNone/>
            </a:pPr>
            <a:r>
              <a:rPr lang="en-US"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MĐ</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Giới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thiệu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chung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về</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bài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thơ</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giả</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nội</a:t>
            </a:r>
            <a:r>
              <a:rPr lang="en-US" dirty="0" smtClean="0">
                <a:latin typeface="Times New Roman" pitchFamily="18" charset="0"/>
                <a:cs typeface="Times New Roman" pitchFamily="18" charset="0"/>
              </a:rPr>
              <a:t> dung </a:t>
            </a:r>
            <a:r>
              <a:rPr lang="en-US" dirty="0" err="1" smtClean="0">
                <a:latin typeface="Times New Roman" pitchFamily="18" charset="0"/>
                <a:cs typeface="Times New Roman" pitchFamily="18" charset="0"/>
              </a:rPr>
              <a:t>chính</a:t>
            </a:r>
            <a:r>
              <a:rPr lang="en-US" dirty="0" smtClean="0">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*TĐ: </a:t>
            </a: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ảnh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người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mẹ</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gắn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với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làn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mát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trong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sự</a:t>
            </a:r>
            <a:r>
              <a:rPr lang="en-US" dirty="0" smtClean="0">
                <a:latin typeface="Times New Roman" pitchFamily="18" charset="0"/>
                <a:cs typeface="Times New Roman" pitchFamily="18" charset="0"/>
              </a:rPr>
              <a:t> so </a:t>
            </a:r>
            <a:r>
              <a:rPr lang="en-US" dirty="0" err="1" smtClean="0">
                <a:latin typeface="Times New Roman" pitchFamily="18" charset="0"/>
                <a:cs typeface="Times New Roman" pitchFamily="18" charset="0"/>
              </a:rPr>
              <a:t>sánh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với</a:t>
            </a:r>
            <a:r>
              <a:rPr lang="en-US" dirty="0" smtClean="0">
                <a:latin typeface="Times New Roman" pitchFamily="18" charset="0"/>
                <a:cs typeface="Times New Roman" pitchFamily="18" charset="0"/>
              </a:rPr>
              <a:t> con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những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ngôi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ngọn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gió</a:t>
            </a:r>
            <a:r>
              <a:rPr lang="en-US" dirty="0" smtClean="0">
                <a:latin typeface="Times New Roman" pitchFamily="18" charset="0"/>
                <a:cs typeface="Times New Roman" pitchFamily="18" charset="0"/>
              </a:rPr>
              <a:t>.</a:t>
            </a:r>
          </a:p>
          <a:p>
            <a:pPr>
              <a:buFont typeface="Symbol"/>
              <a:buChar char="Þ"/>
            </a:pPr>
            <a:r>
              <a:rPr lang="en-US" dirty="0" err="1" smtClean="0">
                <a:latin typeface="Times New Roman" pitchFamily="18" charset="0"/>
                <a:cs typeface="Times New Roman" pitchFamily="18" charset="0"/>
              </a:rPr>
              <a:t>Khẳng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yêu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thương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sự</a:t>
            </a:r>
            <a:r>
              <a:rPr lang="en-US" dirty="0" smtClean="0">
                <a:latin typeface="Times New Roman" pitchFamily="18" charset="0"/>
                <a:cs typeface="Times New Roman" pitchFamily="18" charset="0"/>
              </a:rPr>
              <a:t> hi </a:t>
            </a:r>
            <a:r>
              <a:rPr lang="en-US" dirty="0" err="1" smtClean="0">
                <a:latin typeface="Times New Roman" pitchFamily="18" charset="0"/>
                <a:cs typeface="Times New Roman" pitchFamily="18" charset="0"/>
              </a:rPr>
              <a:t>sinh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mẹ</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dành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cho</a:t>
            </a:r>
            <a:r>
              <a:rPr lang="en-US" dirty="0" smtClean="0">
                <a:latin typeface="Times New Roman" pitchFamily="18" charset="0"/>
                <a:cs typeface="Times New Roman" pitchFamily="18" charset="0"/>
              </a:rPr>
              <a:t> con.</a:t>
            </a:r>
          </a:p>
          <a:p>
            <a:pPr>
              <a:buNone/>
            </a:pPr>
            <a:r>
              <a:rPr lang="en-US" b="1" dirty="0" smtClean="0">
                <a:latin typeface="Times New Roman" pitchFamily="18" charset="0"/>
                <a:cs typeface="Times New Roman" pitchFamily="18" charset="0"/>
              </a:rPr>
              <a:t>*KĐ: </a:t>
            </a:r>
            <a:r>
              <a:rPr lang="en-US" dirty="0" err="1" smtClean="0">
                <a:latin typeface="Times New Roman" pitchFamily="18" charset="0"/>
                <a:cs typeface="Times New Roman" pitchFamily="18" charset="0"/>
              </a:rPr>
              <a:t>Tình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cảm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con </a:t>
            </a:r>
            <a:r>
              <a:rPr lang="en-US" dirty="0" err="1" smtClean="0">
                <a:latin typeface="Times New Roman" pitchFamily="18" charset="0"/>
                <a:cs typeface="Times New Roman" pitchFamily="18" charset="0"/>
              </a:rPr>
              <a:t>dành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mẹ</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biết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ơn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trân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trọng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yêu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thương</a:t>
            </a:r>
            <a:r>
              <a:rPr lang="en-US" dirty="0" smtClean="0">
                <a:latin typeface="Times New Roman" pitchFamily="18" charset="0"/>
                <a:cs typeface="Times New Roman" pitchFamily="18" charset="0"/>
              </a:rPr>
              <a:t>.</a:t>
            </a:r>
          </a:p>
          <a:p>
            <a:pPr>
              <a:buNone/>
            </a:pPr>
            <a:endParaRPr lang="en-US" b="1" dirty="0" smtClean="0">
              <a:latin typeface="Times New Roman" pitchFamily="18" charset="0"/>
              <a:cs typeface="Times New Roman" pitchFamily="18" charset="0"/>
            </a:endParaRPr>
          </a:p>
          <a:p>
            <a:pPr>
              <a:buFont typeface="Arial" charset="0"/>
              <a:buChar char="•"/>
            </a:pP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Times New Roman" pitchFamily="18" charset="0"/>
                <a:cs typeface="Times New Roman" pitchFamily="18" charset="0"/>
              </a:rPr>
              <a:t>Hướng dẫn tự học</a:t>
            </a:r>
            <a:endParaRPr lang="en-US">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FontTx/>
              <a:buChar char="-"/>
            </a:pPr>
            <a:r>
              <a:rPr lang="en-US" smtClean="0">
                <a:latin typeface="Times New Roman" pitchFamily="18" charset="0"/>
                <a:cs typeface="Times New Roman" pitchFamily="18" charset="0"/>
              </a:rPr>
              <a:t>Đọc hiểu thêm các truyện cổ tích, Bài thơ lục bát chủ đề về gia đình</a:t>
            </a:r>
          </a:p>
          <a:p>
            <a:pPr>
              <a:buNone/>
            </a:pPr>
            <a:r>
              <a:rPr lang="en-US" smtClean="0"/>
              <a:t>- </a:t>
            </a:r>
            <a:r>
              <a:rPr lang="en-US" smtClean="0">
                <a:latin typeface="Times New Roman" pitchFamily="18" charset="0"/>
                <a:cs typeface="Times New Roman" pitchFamily="18" charset="0"/>
              </a:rPr>
              <a:t>Ôn tập phần tiếng Việt, Viết, Nói nghe</a:t>
            </a:r>
            <a:endParaRPr lang="en-US">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1">
            <a:schemeClr val="accent2"/>
          </a:lnRef>
          <a:fillRef idx="2">
            <a:schemeClr val="accent2"/>
          </a:fillRef>
          <a:effectRef idx="1">
            <a:schemeClr val="accent2"/>
          </a:effectRef>
          <a:fontRef idx="minor">
            <a:schemeClr val="dk1"/>
          </a:fontRef>
        </p:style>
        <p:txBody>
          <a:bodyPr/>
          <a:lstStyle/>
          <a:p>
            <a:r>
              <a:rPr lang="en-US" b="1" dirty="0" smtClean="0">
                <a:latin typeface="Times New Roman" pitchFamily="18" charset="0"/>
                <a:cs typeface="Times New Roman" pitchFamily="18" charset="0"/>
              </a:rPr>
              <a:t>TIẾT </a:t>
            </a:r>
            <a:r>
              <a:rPr lang="en-US" b="1" dirty="0" smtClean="0">
                <a:latin typeface="Times New Roman" pitchFamily="18" charset="0"/>
                <a:cs typeface="Times New Roman" pitchFamily="18" charset="0"/>
              </a:rPr>
              <a:t>29: </a:t>
            </a:r>
            <a:r>
              <a:rPr lang="en-US" b="1" dirty="0" smtClean="0">
                <a:latin typeface="Times New Roman" pitchFamily="18" charset="0"/>
                <a:cs typeface="Times New Roman" pitchFamily="18" charset="0"/>
              </a:rPr>
              <a:t>ÔN TẬP GIỮA KỲ I</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a:xfrm>
            <a:off x="685800" y="3886200"/>
            <a:ext cx="7772400" cy="914400"/>
          </a:xfrm>
        </p:spPr>
        <p:style>
          <a:lnRef idx="1">
            <a:schemeClr val="accent2"/>
          </a:lnRef>
          <a:fillRef idx="2">
            <a:schemeClr val="accent2"/>
          </a:fillRef>
          <a:effectRef idx="1">
            <a:schemeClr val="accent2"/>
          </a:effectRef>
          <a:fontRef idx="minor">
            <a:schemeClr val="dk1"/>
          </a:fontRef>
        </p:style>
        <p:txBody>
          <a:bodyPr>
            <a:normAutofit fontScale="92500"/>
          </a:bodyPr>
          <a:lstStyle/>
          <a:p>
            <a:r>
              <a:rPr lang="en-US" b="1" dirty="0" smtClean="0">
                <a:solidFill>
                  <a:srgbClr val="002060"/>
                </a:solidFill>
                <a:latin typeface="Times New Roman" pitchFamily="18" charset="0"/>
                <a:cs typeface="Times New Roman" pitchFamily="18" charset="0"/>
              </a:rPr>
              <a:t>I. </a:t>
            </a:r>
            <a:r>
              <a:rPr lang="en-US" b="1" smtClean="0">
                <a:solidFill>
                  <a:srgbClr val="002060"/>
                </a:solidFill>
                <a:latin typeface="Times New Roman" pitchFamily="18" charset="0"/>
                <a:cs typeface="Times New Roman" pitchFamily="18" charset="0"/>
              </a:rPr>
              <a:t>ÔN TẬP K</a:t>
            </a:r>
            <a:r>
              <a:rPr lang="en-US" b="1" smtClean="0">
                <a:solidFill>
                  <a:srgbClr val="002060"/>
                </a:solidFill>
                <a:latin typeface=".VnTimeH" pitchFamily="34" charset="0"/>
                <a:cs typeface="Times New Roman" pitchFamily="18" charset="0"/>
              </a:rPr>
              <a:t>i</a:t>
            </a:r>
            <a:r>
              <a:rPr lang="en-US" b="1" smtClean="0">
                <a:solidFill>
                  <a:srgbClr val="002060"/>
                </a:solidFill>
                <a:latin typeface="Times New Roman" pitchFamily="18" charset="0"/>
                <a:cs typeface="Times New Roman" pitchFamily="18" charset="0"/>
              </a:rPr>
              <a:t>ẾN THỨC T</a:t>
            </a:r>
            <a:r>
              <a:rPr lang="en-US" b="1" smtClean="0">
                <a:solidFill>
                  <a:srgbClr val="002060"/>
                </a:solidFill>
                <a:latin typeface=".VnTimeH" pitchFamily="34" charset="0"/>
                <a:ea typeface="Times-Narrow" pitchFamily="18" charset="0"/>
                <a:cs typeface="Times-Narrow" pitchFamily="18" charset="0"/>
              </a:rPr>
              <a:t>i</a:t>
            </a:r>
            <a:r>
              <a:rPr lang="en-US" b="1" smtClean="0">
                <a:solidFill>
                  <a:srgbClr val="002060"/>
                </a:solidFill>
                <a:latin typeface="Times New Roman" pitchFamily="18" charset="0"/>
                <a:cs typeface="Times New Roman" pitchFamily="18" charset="0"/>
              </a:rPr>
              <a:t>ẾNG V</a:t>
            </a:r>
            <a:r>
              <a:rPr lang="en-US" b="1" smtClean="0">
                <a:solidFill>
                  <a:srgbClr val="002060"/>
                </a:solidFill>
                <a:latin typeface=".VnTimeH" pitchFamily="34" charset="0"/>
                <a:ea typeface="Times-Narrow" pitchFamily="18" charset="0"/>
                <a:cs typeface="Times-Narrow" pitchFamily="18" charset="0"/>
              </a:rPr>
              <a:t>i</a:t>
            </a:r>
            <a:r>
              <a:rPr lang="en-US" b="1" smtClean="0">
                <a:solidFill>
                  <a:srgbClr val="002060"/>
                </a:solidFill>
                <a:latin typeface="Times New Roman" pitchFamily="18" charset="0"/>
                <a:cs typeface="Times New Roman" pitchFamily="18" charset="0"/>
              </a:rPr>
              <a:t>ỆT, V</a:t>
            </a:r>
            <a:r>
              <a:rPr lang="en-US" b="1" smtClean="0">
                <a:solidFill>
                  <a:srgbClr val="002060"/>
                </a:solidFill>
                <a:latin typeface=".VnTimeH" pitchFamily="34" charset="0"/>
                <a:ea typeface="Times-Narrow" pitchFamily="18" charset="0"/>
                <a:cs typeface="Times-Narrow" pitchFamily="18" charset="0"/>
              </a:rPr>
              <a:t>i</a:t>
            </a:r>
            <a:r>
              <a:rPr lang="en-US" b="1" smtClean="0">
                <a:solidFill>
                  <a:srgbClr val="002060"/>
                </a:solidFill>
                <a:latin typeface="Times New Roman" pitchFamily="18" charset="0"/>
                <a:cs typeface="Times New Roman" pitchFamily="18" charset="0"/>
              </a:rPr>
              <a:t>ẾT</a:t>
            </a:r>
            <a:endParaRPr lang="en-US"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236119" y="2487614"/>
            <a:ext cx="1228725" cy="395287"/>
          </a:xfrm>
          <a:prstGeom prst="rect">
            <a:avLst/>
          </a:prstGeom>
          <a:solidFill>
            <a:srgbClr val="FFFFFF"/>
          </a:solidFill>
          <a:ln w="9525">
            <a:solidFill>
              <a:srgbClr val="000000"/>
            </a:solidFill>
            <a:miter lim="800000"/>
            <a:headEnd/>
            <a:tailEnd/>
          </a:ln>
        </p:spPr>
        <p:txBody>
          <a:bodyPr/>
          <a:lstStyle/>
          <a:p>
            <a:endParaRPr lang="en-US"/>
          </a:p>
        </p:txBody>
      </p:sp>
      <p:sp>
        <p:nvSpPr>
          <p:cNvPr id="13315" name="Rectangle 3"/>
          <p:cNvSpPr>
            <a:spLocks noChangeArrowheads="1"/>
          </p:cNvSpPr>
          <p:nvPr/>
        </p:nvSpPr>
        <p:spPr bwMode="auto">
          <a:xfrm>
            <a:off x="1893094" y="3789363"/>
            <a:ext cx="1228725" cy="395287"/>
          </a:xfrm>
          <a:prstGeom prst="rect">
            <a:avLst/>
          </a:prstGeom>
          <a:solidFill>
            <a:srgbClr val="FFFFFF"/>
          </a:solidFill>
          <a:ln w="9525">
            <a:solidFill>
              <a:srgbClr val="000000"/>
            </a:solidFill>
            <a:miter lim="800000"/>
            <a:headEnd/>
            <a:tailEnd/>
          </a:ln>
        </p:spPr>
        <p:txBody>
          <a:bodyPr/>
          <a:lstStyle/>
          <a:p>
            <a:endParaRPr lang="en-US"/>
          </a:p>
        </p:txBody>
      </p:sp>
      <p:sp>
        <p:nvSpPr>
          <p:cNvPr id="13316" name="Rectangle 4"/>
          <p:cNvSpPr>
            <a:spLocks noChangeArrowheads="1"/>
          </p:cNvSpPr>
          <p:nvPr/>
        </p:nvSpPr>
        <p:spPr bwMode="auto">
          <a:xfrm>
            <a:off x="4346972" y="3749675"/>
            <a:ext cx="1228725" cy="395288"/>
          </a:xfrm>
          <a:prstGeom prst="rect">
            <a:avLst/>
          </a:prstGeom>
          <a:solidFill>
            <a:srgbClr val="FFFFFF"/>
          </a:solidFill>
          <a:ln w="9525">
            <a:solidFill>
              <a:srgbClr val="000000"/>
            </a:solidFill>
            <a:miter lim="800000"/>
            <a:headEnd/>
            <a:tailEnd/>
          </a:ln>
        </p:spPr>
        <p:txBody>
          <a:bodyPr/>
          <a:lstStyle/>
          <a:p>
            <a:endParaRPr lang="en-US"/>
          </a:p>
        </p:txBody>
      </p:sp>
      <p:sp>
        <p:nvSpPr>
          <p:cNvPr id="13317" name="Rectangle 5"/>
          <p:cNvSpPr>
            <a:spLocks noChangeArrowheads="1"/>
          </p:cNvSpPr>
          <p:nvPr/>
        </p:nvSpPr>
        <p:spPr bwMode="auto">
          <a:xfrm>
            <a:off x="3738563" y="5051425"/>
            <a:ext cx="1228725" cy="395288"/>
          </a:xfrm>
          <a:prstGeom prst="rect">
            <a:avLst/>
          </a:prstGeom>
          <a:solidFill>
            <a:srgbClr val="FFFFFF"/>
          </a:solidFill>
          <a:ln w="9525">
            <a:solidFill>
              <a:srgbClr val="000000"/>
            </a:solidFill>
            <a:miter lim="800000"/>
            <a:headEnd/>
            <a:tailEnd/>
          </a:ln>
        </p:spPr>
        <p:txBody>
          <a:bodyPr/>
          <a:lstStyle/>
          <a:p>
            <a:endParaRPr lang="en-US"/>
          </a:p>
        </p:txBody>
      </p:sp>
      <p:sp>
        <p:nvSpPr>
          <p:cNvPr id="13318" name="Rectangle 6"/>
          <p:cNvSpPr>
            <a:spLocks noChangeArrowheads="1"/>
          </p:cNvSpPr>
          <p:nvPr/>
        </p:nvSpPr>
        <p:spPr bwMode="auto">
          <a:xfrm>
            <a:off x="5303044" y="4973639"/>
            <a:ext cx="1228725" cy="395287"/>
          </a:xfrm>
          <a:prstGeom prst="rect">
            <a:avLst/>
          </a:prstGeom>
          <a:solidFill>
            <a:srgbClr val="FFFFFF"/>
          </a:solidFill>
          <a:ln w="9525">
            <a:solidFill>
              <a:srgbClr val="000000"/>
            </a:solidFill>
            <a:miter lim="800000"/>
            <a:headEnd/>
            <a:tailEnd/>
          </a:ln>
        </p:spPr>
        <p:txBody>
          <a:bodyPr/>
          <a:lstStyle/>
          <a:p>
            <a:endParaRPr lang="en-US"/>
          </a:p>
        </p:txBody>
      </p:sp>
      <p:cxnSp>
        <p:nvCxnSpPr>
          <p:cNvPr id="13319" name="AutoShape 7"/>
          <p:cNvCxnSpPr>
            <a:cxnSpLocks noChangeShapeType="1"/>
            <a:stCxn id="13316" idx="2"/>
            <a:endCxn id="13318" idx="0"/>
          </p:cNvCxnSpPr>
          <p:nvPr/>
        </p:nvCxnSpPr>
        <p:spPr bwMode="auto">
          <a:xfrm rot="16200000" flipH="1">
            <a:off x="5025033" y="4081265"/>
            <a:ext cx="828676" cy="956072"/>
          </a:xfrm>
          <a:prstGeom prst="straightConnector1">
            <a:avLst/>
          </a:prstGeom>
          <a:noFill/>
          <a:ln w="9525">
            <a:solidFill>
              <a:srgbClr val="000000"/>
            </a:solidFill>
            <a:round/>
            <a:headEnd/>
            <a:tailEnd type="triangle" w="med" len="med"/>
          </a:ln>
        </p:spPr>
      </p:cxnSp>
      <p:cxnSp>
        <p:nvCxnSpPr>
          <p:cNvPr id="13320" name="AutoShape 8"/>
          <p:cNvCxnSpPr>
            <a:cxnSpLocks noChangeShapeType="1"/>
            <a:stCxn id="13314" idx="2"/>
          </p:cNvCxnSpPr>
          <p:nvPr/>
        </p:nvCxnSpPr>
        <p:spPr bwMode="auto">
          <a:xfrm rot="16200000" flipH="1">
            <a:off x="3911006" y="2822377"/>
            <a:ext cx="877887" cy="998934"/>
          </a:xfrm>
          <a:prstGeom prst="straightConnector1">
            <a:avLst/>
          </a:prstGeom>
          <a:noFill/>
          <a:ln w="9525">
            <a:solidFill>
              <a:srgbClr val="000000"/>
            </a:solidFill>
            <a:round/>
            <a:headEnd/>
            <a:tailEnd type="triangle" w="med" len="med"/>
          </a:ln>
        </p:spPr>
      </p:cxnSp>
      <p:cxnSp>
        <p:nvCxnSpPr>
          <p:cNvPr id="13321" name="AutoShape 9"/>
          <p:cNvCxnSpPr>
            <a:cxnSpLocks noChangeShapeType="1"/>
          </p:cNvCxnSpPr>
          <p:nvPr/>
        </p:nvCxnSpPr>
        <p:spPr bwMode="auto">
          <a:xfrm rot="10800000" flipV="1">
            <a:off x="4211241" y="4144964"/>
            <a:ext cx="689372" cy="877887"/>
          </a:xfrm>
          <a:prstGeom prst="straightConnector1">
            <a:avLst/>
          </a:prstGeom>
          <a:noFill/>
          <a:ln w="9525">
            <a:solidFill>
              <a:srgbClr val="000000"/>
            </a:solidFill>
            <a:round/>
            <a:headEnd/>
            <a:tailEnd type="triangle" w="med" len="med"/>
          </a:ln>
        </p:spPr>
      </p:cxnSp>
      <p:cxnSp>
        <p:nvCxnSpPr>
          <p:cNvPr id="13322" name="AutoShape 10"/>
          <p:cNvCxnSpPr>
            <a:cxnSpLocks noChangeShapeType="1"/>
            <a:stCxn id="13314" idx="2"/>
          </p:cNvCxnSpPr>
          <p:nvPr/>
        </p:nvCxnSpPr>
        <p:spPr bwMode="auto">
          <a:xfrm rot="5400000">
            <a:off x="2896594" y="2844999"/>
            <a:ext cx="915987" cy="991790"/>
          </a:xfrm>
          <a:prstGeom prst="straightConnector1">
            <a:avLst/>
          </a:prstGeom>
          <a:noFill/>
          <a:ln w="9525">
            <a:solidFill>
              <a:srgbClr val="000000"/>
            </a:solidFill>
            <a:round/>
            <a:headEnd/>
            <a:tailEnd type="triangle" w="med" len="med"/>
          </a:ln>
        </p:spPr>
      </p:cxnSp>
      <p:sp>
        <p:nvSpPr>
          <p:cNvPr id="12" name="Subtitle 2"/>
          <p:cNvSpPr txBox="1">
            <a:spLocks/>
          </p:cNvSpPr>
          <p:nvPr/>
        </p:nvSpPr>
        <p:spPr>
          <a:xfrm>
            <a:off x="685800" y="762000"/>
            <a:ext cx="7772400" cy="914400"/>
          </a:xfrm>
          <a:prstGeom prst="rect">
            <a:avLst/>
          </a:prstGeom>
        </p:spPr>
        <p:style>
          <a:lnRef idx="1">
            <a:schemeClr val="accent2"/>
          </a:lnRef>
          <a:fillRef idx="2">
            <a:schemeClr val="accent2"/>
          </a:fillRef>
          <a:effectRef idx="1">
            <a:schemeClr val="accent2"/>
          </a:effectRef>
          <a:fontRef idx="minor">
            <a:schemeClr val="dk1"/>
          </a:fontRef>
        </p:style>
        <p:txBody>
          <a:bodyPr>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3200" b="1" smtClean="0">
                <a:solidFill>
                  <a:srgbClr val="002060"/>
                </a:solidFill>
                <a:latin typeface="Times New Roman" pitchFamily="18" charset="0"/>
                <a:cs typeface="Times New Roman" pitchFamily="18" charset="0"/>
              </a:rPr>
              <a:t> Bài tập 1: Vẽ sơ đồ cấu tạo từ tiếng Việt</a:t>
            </a:r>
            <a:endParaRPr kumimoji="0" lang="en-US"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Tree>
  </p:cSld>
  <p:clrMapOvr>
    <a:masterClrMapping/>
  </p:clrMapOvr>
  <p:transition spd="slow" advTm="5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Text Box 2"/>
          <p:cNvSpPr txBox="1">
            <a:spLocks noChangeArrowheads="1"/>
          </p:cNvSpPr>
          <p:nvPr/>
        </p:nvSpPr>
        <p:spPr bwMode="auto">
          <a:xfrm>
            <a:off x="3429000" y="1447800"/>
            <a:ext cx="1455738"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Narrow" pitchFamily="18" charset="0"/>
                <a:ea typeface="Times-Narrow" pitchFamily="18" charset="0"/>
                <a:cs typeface="Times-Narrow" pitchFamily="18" charset="0"/>
              </a:rPr>
              <a:t>TỪ</a:t>
            </a:r>
            <a:endParaRPr kumimoji="0" lang="en-US" sz="2400" b="0" i="0" u="none" strike="noStrike" cap="none" normalizeH="0" baseline="0" smtClean="0">
              <a:ln>
                <a:noFill/>
              </a:ln>
              <a:solidFill>
                <a:schemeClr val="tx1"/>
              </a:solidFill>
              <a:effectLst/>
              <a:latin typeface="Times-Narrow" pitchFamily="18" charset="0"/>
              <a:ea typeface="Times-Narrow" pitchFamily="18" charset="0"/>
              <a:cs typeface="Times-Narrow" pitchFamily="18" charset="0"/>
            </a:endParaRPr>
          </a:p>
        </p:txBody>
      </p:sp>
      <p:sp>
        <p:nvSpPr>
          <p:cNvPr id="1027" name="Text Box 3"/>
          <p:cNvSpPr txBox="1">
            <a:spLocks noChangeArrowheads="1"/>
          </p:cNvSpPr>
          <p:nvPr/>
        </p:nvSpPr>
        <p:spPr bwMode="auto">
          <a:xfrm>
            <a:off x="2362200" y="2514600"/>
            <a:ext cx="1455738"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Times-Narrow" pitchFamily="18" charset="0"/>
                <a:cs typeface="Times New Roman" pitchFamily="18" charset="0"/>
              </a:rPr>
              <a:t>TỪ ĐƠN</a:t>
            </a:r>
            <a:endParaRPr kumimoji="0" lang="en-US" sz="2400" b="0" i="0" u="none" strike="noStrike" cap="none" normalizeH="0" baseline="0" smtClean="0">
              <a:ln>
                <a:noFill/>
              </a:ln>
              <a:solidFill>
                <a:schemeClr val="tx1"/>
              </a:solidFill>
              <a:effectLst/>
              <a:latin typeface="Times New Roman" pitchFamily="18" charset="0"/>
              <a:ea typeface="Times-Narrow" pitchFamily="18" charset="0"/>
              <a:cs typeface="Times New Roman" pitchFamily="18" charset="0"/>
            </a:endParaRPr>
          </a:p>
        </p:txBody>
      </p:sp>
      <p:sp>
        <p:nvSpPr>
          <p:cNvPr id="4" name="Text Box 3"/>
          <p:cNvSpPr txBox="1">
            <a:spLocks noChangeArrowheads="1"/>
          </p:cNvSpPr>
          <p:nvPr/>
        </p:nvSpPr>
        <p:spPr bwMode="auto">
          <a:xfrm>
            <a:off x="4953000" y="2438400"/>
            <a:ext cx="1828800"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TỪ PHỨC</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5" name="Text Box 3"/>
          <p:cNvSpPr txBox="1">
            <a:spLocks noChangeArrowheads="1"/>
          </p:cNvSpPr>
          <p:nvPr/>
        </p:nvSpPr>
        <p:spPr bwMode="auto">
          <a:xfrm>
            <a:off x="4191000" y="3733800"/>
            <a:ext cx="1676400"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TỪ GHÉP</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6" name="Text Box 3"/>
          <p:cNvSpPr txBox="1">
            <a:spLocks noChangeArrowheads="1"/>
          </p:cNvSpPr>
          <p:nvPr/>
        </p:nvSpPr>
        <p:spPr bwMode="auto">
          <a:xfrm>
            <a:off x="6172200" y="3657600"/>
            <a:ext cx="1455738"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TỪ LÁY</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7" name="Subtitle 2"/>
          <p:cNvSpPr txBox="1">
            <a:spLocks/>
          </p:cNvSpPr>
          <p:nvPr/>
        </p:nvSpPr>
        <p:spPr>
          <a:xfrm>
            <a:off x="609600" y="0"/>
            <a:ext cx="7772400" cy="914400"/>
          </a:xfrm>
          <a:prstGeom prst="rect">
            <a:avLst/>
          </a:prstGeom>
        </p:spPr>
        <p:style>
          <a:lnRef idx="1">
            <a:schemeClr val="accent2"/>
          </a:lnRef>
          <a:fillRef idx="2">
            <a:schemeClr val="accent2"/>
          </a:fillRef>
          <a:effectRef idx="1">
            <a:schemeClr val="accent2"/>
          </a:effectRef>
          <a:fontRef idx="minor">
            <a:schemeClr val="dk1"/>
          </a:fontRef>
        </p:style>
        <p:txBody>
          <a:bodyPr>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3200" b="1" smtClean="0">
                <a:solidFill>
                  <a:srgbClr val="002060"/>
                </a:solidFill>
                <a:latin typeface="Times New Roman" pitchFamily="18" charset="0"/>
                <a:cs typeface="Times New Roman" pitchFamily="18" charset="0"/>
              </a:rPr>
              <a:t> Bài tập 1:  Sơ đồ cấu tạo từ tiếng Việt</a:t>
            </a:r>
            <a:endParaRPr kumimoji="0" lang="en-US"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cxnSp>
        <p:nvCxnSpPr>
          <p:cNvPr id="1028" name="AutoShape 4"/>
          <p:cNvCxnSpPr>
            <a:cxnSpLocks noChangeShapeType="1"/>
            <a:stCxn id="4" idx="2"/>
            <a:endCxn id="5" idx="0"/>
          </p:cNvCxnSpPr>
          <p:nvPr/>
        </p:nvCxnSpPr>
        <p:spPr bwMode="auto">
          <a:xfrm rot="5400000">
            <a:off x="5000625" y="2867025"/>
            <a:ext cx="895350" cy="838200"/>
          </a:xfrm>
          <a:prstGeom prst="straightConnector1">
            <a:avLst/>
          </a:prstGeom>
          <a:noFill/>
          <a:ln w="9525">
            <a:solidFill>
              <a:srgbClr val="000000"/>
            </a:solidFill>
            <a:round/>
            <a:headEnd/>
            <a:tailEnd type="triangle" w="med" len="med"/>
          </a:ln>
        </p:spPr>
      </p:cxnSp>
      <p:cxnSp>
        <p:nvCxnSpPr>
          <p:cNvPr id="1029" name="AutoShape 5"/>
          <p:cNvCxnSpPr>
            <a:cxnSpLocks noChangeShapeType="1"/>
            <a:stCxn id="1026" idx="2"/>
          </p:cNvCxnSpPr>
          <p:nvPr/>
        </p:nvCxnSpPr>
        <p:spPr bwMode="auto">
          <a:xfrm rot="5400000">
            <a:off x="3383360" y="1741091"/>
            <a:ext cx="666750" cy="880269"/>
          </a:xfrm>
          <a:prstGeom prst="straightConnector1">
            <a:avLst/>
          </a:prstGeom>
          <a:noFill/>
          <a:ln w="9525">
            <a:solidFill>
              <a:srgbClr val="000000"/>
            </a:solidFill>
            <a:round/>
            <a:headEnd/>
            <a:tailEnd type="triangle" w="med" len="med"/>
          </a:ln>
        </p:spPr>
      </p:cxnSp>
      <p:cxnSp>
        <p:nvCxnSpPr>
          <p:cNvPr id="10" name="AutoShape 8"/>
          <p:cNvCxnSpPr>
            <a:cxnSpLocks noChangeShapeType="1"/>
            <a:endCxn id="6" idx="0"/>
          </p:cNvCxnSpPr>
          <p:nvPr/>
        </p:nvCxnSpPr>
        <p:spPr bwMode="auto">
          <a:xfrm>
            <a:off x="5867400" y="2819400"/>
            <a:ext cx="1032669" cy="838200"/>
          </a:xfrm>
          <a:prstGeom prst="straightConnector1">
            <a:avLst/>
          </a:prstGeom>
          <a:noFill/>
          <a:ln w="9525">
            <a:solidFill>
              <a:srgbClr val="000000"/>
            </a:solidFill>
            <a:round/>
            <a:headEnd/>
            <a:tailEnd type="triangle" w="med" len="med"/>
          </a:ln>
        </p:spPr>
      </p:cxnSp>
      <p:cxnSp>
        <p:nvCxnSpPr>
          <p:cNvPr id="16" name="AutoShape 8"/>
          <p:cNvCxnSpPr>
            <a:cxnSpLocks noChangeShapeType="1"/>
            <a:stCxn id="1026" idx="2"/>
          </p:cNvCxnSpPr>
          <p:nvPr/>
        </p:nvCxnSpPr>
        <p:spPr bwMode="auto">
          <a:xfrm rot="16200000" flipH="1">
            <a:off x="4590653" y="1414066"/>
            <a:ext cx="604838" cy="1472406"/>
          </a:xfrm>
          <a:prstGeom prst="straightConnector1">
            <a:avLst/>
          </a:prstGeom>
          <a:noFill/>
          <a:ln w="9525">
            <a:solidFill>
              <a:srgbClr val="000000"/>
            </a:solidFill>
            <a:round/>
            <a:headEnd/>
            <a:tailEnd type="triangle" w="med" len="med"/>
          </a:ln>
        </p:spPr>
      </p:cxnSp>
    </p:spTree>
  </p:cSld>
  <p:clrMapOvr>
    <a:masterClrMapping/>
  </p:clrMapOvr>
  <p:transition spd="slow" advTm="5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3">
            <a:schemeClr val="lt1"/>
          </a:lnRef>
          <a:fillRef idx="1">
            <a:schemeClr val="accent3"/>
          </a:fillRef>
          <a:effectRef idx="1">
            <a:schemeClr val="accent3"/>
          </a:effectRef>
          <a:fontRef idx="minor">
            <a:schemeClr val="lt1"/>
          </a:fontRef>
        </p:style>
        <p:txBody>
          <a:bodyPr/>
          <a:lstStyle/>
          <a:p>
            <a:r>
              <a:rPr lang="en-US" b="1" dirty="0" smtClean="0">
                <a:latin typeface="Times New Roman" pitchFamily="18" charset="0"/>
                <a:cs typeface="Times New Roman" pitchFamily="18" charset="0"/>
              </a:rPr>
              <a:t>KHỞI ĐỘNG</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noGrp="1"/>
          </p:cNvSpPr>
          <p:nvPr>
            <p:ph type="title"/>
          </p:nvPr>
        </p:nvSpPr>
        <p:spPr>
          <a:xfrm>
            <a:off x="533400" y="0"/>
            <a:ext cx="8229600" cy="1143000"/>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3200" b="1" smtClean="0">
                <a:solidFill>
                  <a:srgbClr val="002060"/>
                </a:solidFill>
                <a:latin typeface="Times New Roman" pitchFamily="18" charset="0"/>
                <a:cs typeface="Times New Roman" pitchFamily="18" charset="0"/>
              </a:rPr>
              <a:t> Bài tập 2:  a. Xác định từ đơn, từ ghép, từ láy</a:t>
            </a:r>
            <a:br>
              <a:rPr lang="en-US" sz="3200" b="1" smtClean="0">
                <a:solidFill>
                  <a:srgbClr val="002060"/>
                </a:solidFill>
                <a:latin typeface="Times New Roman" pitchFamily="18" charset="0"/>
                <a:cs typeface="Times New Roman" pitchFamily="18" charset="0"/>
              </a:rPr>
            </a:br>
            <a:r>
              <a:rPr lang="en-US" sz="3200" b="1" smtClean="0">
                <a:solidFill>
                  <a:srgbClr val="002060"/>
                </a:solidFill>
                <a:latin typeface="Times New Roman" pitchFamily="18" charset="0"/>
                <a:cs typeface="Times New Roman" pitchFamily="18" charset="0"/>
              </a:rPr>
              <a:t>b. phân tích tác dụng của từ láy trong đoạn thơ:</a:t>
            </a:r>
            <a:endParaRPr kumimoji="0" lang="en-US"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
        <p:nvSpPr>
          <p:cNvPr id="9" name="Text Box 13"/>
          <p:cNvSpPr txBox="1">
            <a:spLocks noGrp="1" noChangeArrowheads="1"/>
          </p:cNvSpPr>
          <p:nvPr>
            <p:ph idx="1"/>
          </p:nvPr>
        </p:nvSpPr>
        <p:spPr bwMode="auto">
          <a:xfrm>
            <a:off x="457200" y="3352800"/>
            <a:ext cx="8229600" cy="400110"/>
          </a:xfrm>
          <a:prstGeom prst="rect">
            <a:avLst/>
          </a:prstGeom>
          <a:noFill/>
          <a:ln w="9525">
            <a:noFill/>
            <a:miter lim="800000"/>
            <a:headEnd/>
            <a:tailEnd/>
          </a:ln>
        </p:spPr>
        <p:txBody>
          <a:bodyPr>
            <a:spAutoFit/>
          </a:bodyPr>
          <a:lstStyle/>
          <a:p>
            <a:pPr>
              <a:buNone/>
            </a:pPr>
            <a:r>
              <a:rPr lang="en-US" sz="2000" smtClean="0">
                <a:solidFill>
                  <a:schemeClr val="tx2"/>
                </a:solidFill>
                <a:latin typeface=".VnTime" pitchFamily="34" charset="0"/>
              </a:rPr>
              <a:t>			</a:t>
            </a:r>
            <a:endParaRPr lang="en-US" sz="2600">
              <a:solidFill>
                <a:schemeClr val="tx2"/>
              </a:solidFill>
              <a:latin typeface=".VnTime" pitchFamily="34" charset="0"/>
            </a:endParaRPr>
          </a:p>
        </p:txBody>
      </p:sp>
      <p:sp>
        <p:nvSpPr>
          <p:cNvPr id="10" name="Title 1"/>
          <p:cNvSpPr txBox="1">
            <a:spLocks/>
          </p:cNvSpPr>
          <p:nvPr/>
        </p:nvSpPr>
        <p:spPr>
          <a:xfrm>
            <a:off x="0" y="1371600"/>
            <a:ext cx="9144000" cy="54864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Autofit/>
          </a:bodyPr>
          <a:lstStyle/>
          <a:p>
            <a:pPr>
              <a:buNone/>
            </a:pPr>
            <a:r>
              <a:rPr lang="en-US" sz="2800" smtClean="0">
                <a:solidFill>
                  <a:schemeClr val="tx2"/>
                </a:solidFill>
                <a:latin typeface=".VnTime" pitchFamily="34" charset="0"/>
              </a:rPr>
              <a:t>	</a:t>
            </a:r>
            <a:r>
              <a:rPr lang="en-US" sz="2800" smtClean="0">
                <a:solidFill>
                  <a:schemeClr val="tx2"/>
                </a:solidFill>
                <a:latin typeface="Times New Roman" pitchFamily="18" charset="0"/>
                <a:cs typeface="Times New Roman" pitchFamily="18" charset="0"/>
              </a:rPr>
              <a:t>Chú bé loắt choắt </a:t>
            </a:r>
          </a:p>
          <a:p>
            <a:pPr>
              <a:buNone/>
            </a:pPr>
            <a:r>
              <a:rPr lang="en-US" sz="2800" smtClean="0">
                <a:solidFill>
                  <a:schemeClr val="tx2"/>
                </a:solidFill>
                <a:latin typeface="Times New Roman" pitchFamily="18" charset="0"/>
                <a:cs typeface="Times New Roman" pitchFamily="18" charset="0"/>
              </a:rPr>
              <a:t>	Cái xắc xinh xinh</a:t>
            </a:r>
          </a:p>
          <a:p>
            <a:pPr>
              <a:buNone/>
            </a:pPr>
            <a:r>
              <a:rPr lang="en-US" sz="2800" smtClean="0">
                <a:solidFill>
                  <a:schemeClr val="tx2"/>
                </a:solidFill>
                <a:latin typeface="Times New Roman" pitchFamily="18" charset="0"/>
                <a:cs typeface="Times New Roman" pitchFamily="18" charset="0"/>
              </a:rPr>
              <a:t>	Cái chân thoăn thoắt </a:t>
            </a:r>
          </a:p>
          <a:p>
            <a:pPr>
              <a:buNone/>
            </a:pPr>
            <a:r>
              <a:rPr lang="en-US" sz="2800" smtClean="0">
                <a:solidFill>
                  <a:schemeClr val="tx2"/>
                </a:solidFill>
                <a:latin typeface="Times New Roman" pitchFamily="18" charset="0"/>
                <a:cs typeface="Times New Roman" pitchFamily="18" charset="0"/>
              </a:rPr>
              <a:t>	Cái đầu nghênh nghênh</a:t>
            </a:r>
          </a:p>
          <a:p>
            <a:pPr>
              <a:buNone/>
            </a:pPr>
            <a:r>
              <a:rPr lang="en-US" sz="2800" smtClean="0">
                <a:solidFill>
                  <a:schemeClr val="tx2"/>
                </a:solidFill>
                <a:latin typeface="Times New Roman" pitchFamily="18" charset="0"/>
                <a:cs typeface="Times New Roman" pitchFamily="18" charset="0"/>
              </a:rPr>
              <a:t>	</a:t>
            </a:r>
          </a:p>
          <a:p>
            <a:pPr>
              <a:buNone/>
            </a:pPr>
            <a:r>
              <a:rPr lang="en-US" sz="2800" smtClean="0">
                <a:solidFill>
                  <a:schemeClr val="tx2"/>
                </a:solidFill>
                <a:latin typeface="Times New Roman" pitchFamily="18" charset="0"/>
                <a:cs typeface="Times New Roman" pitchFamily="18" charset="0"/>
              </a:rPr>
              <a:t>	Ca lô đội lệch</a:t>
            </a:r>
          </a:p>
          <a:p>
            <a:pPr>
              <a:buNone/>
            </a:pPr>
            <a:r>
              <a:rPr lang="en-US" sz="2800" smtClean="0">
                <a:solidFill>
                  <a:schemeClr val="tx2"/>
                </a:solidFill>
                <a:latin typeface="Times New Roman" pitchFamily="18" charset="0"/>
                <a:cs typeface="Times New Roman" pitchFamily="18" charset="0"/>
              </a:rPr>
              <a:t>	Mồm huýt sáo vang</a:t>
            </a:r>
          </a:p>
          <a:p>
            <a:pPr>
              <a:buNone/>
            </a:pPr>
            <a:r>
              <a:rPr lang="en-US" sz="2800" smtClean="0">
                <a:solidFill>
                  <a:schemeClr val="tx2"/>
                </a:solidFill>
                <a:latin typeface="Times New Roman" pitchFamily="18" charset="0"/>
                <a:cs typeface="Times New Roman" pitchFamily="18" charset="0"/>
              </a:rPr>
              <a:t>	Như con chim chít</a:t>
            </a:r>
          </a:p>
          <a:p>
            <a:pPr>
              <a:buNone/>
            </a:pPr>
            <a:r>
              <a:rPr lang="en-US" sz="2800" smtClean="0">
                <a:solidFill>
                  <a:schemeClr val="tx2"/>
                </a:solidFill>
                <a:latin typeface="Times New Roman" pitchFamily="18" charset="0"/>
                <a:cs typeface="Times New Roman" pitchFamily="18" charset="0"/>
              </a:rPr>
              <a:t>	Nhảy trên đường vàng</a:t>
            </a:r>
          </a:p>
          <a:p>
            <a:pPr>
              <a:buNone/>
            </a:pPr>
            <a:r>
              <a:rPr lang="en-US" sz="2800" smtClean="0">
                <a:solidFill>
                  <a:schemeClr val="tx2"/>
                </a:solidFill>
                <a:latin typeface="Times New Roman" pitchFamily="18" charset="0"/>
                <a:cs typeface="Times New Roman" pitchFamily="18" charset="0"/>
              </a:rPr>
              <a:t>			(</a:t>
            </a:r>
            <a:r>
              <a:rPr lang="en-US" sz="2800" i="1" smtClean="0">
                <a:solidFill>
                  <a:schemeClr val="tx2"/>
                </a:solidFill>
                <a:latin typeface="Times New Roman" pitchFamily="18" charset="0"/>
                <a:cs typeface="Times New Roman" pitchFamily="18" charset="0"/>
              </a:rPr>
              <a:t>Lượm</a:t>
            </a:r>
            <a:r>
              <a:rPr lang="en-US" sz="2800" smtClean="0">
                <a:solidFill>
                  <a:schemeClr val="tx2"/>
                </a:solidFill>
                <a:latin typeface="Times New Roman" pitchFamily="18" charset="0"/>
                <a:cs typeface="Times New Roman" pitchFamily="18" charset="0"/>
              </a:rPr>
              <a:t> – Tố Hữu)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5"/>
          <p:cNvSpPr txBox="1">
            <a:spLocks noGrp="1" noChangeArrowheads="1"/>
          </p:cNvSpPr>
          <p:nvPr>
            <p:ph idx="1"/>
          </p:nvPr>
        </p:nvSpPr>
        <p:spPr bwMode="auto">
          <a:xfrm>
            <a:off x="228600" y="1600200"/>
            <a:ext cx="8458200" cy="3046988"/>
          </a:xfrm>
          <a:prstGeom prst="rect">
            <a:avLst/>
          </a:prstGeom>
          <a:noFill/>
          <a:ln w="9525">
            <a:noFill/>
            <a:miter lim="800000"/>
            <a:headEnd/>
            <a:tailEnd/>
          </a:ln>
        </p:spPr>
        <p:txBody>
          <a:bodyPr wrap="square">
            <a:spAutoFit/>
          </a:bodyPr>
          <a:lstStyle/>
          <a:p>
            <a:pPr>
              <a:buNone/>
            </a:pPr>
            <a:r>
              <a:rPr lang="en-US" sz="2000" i="1" smtClean="0">
                <a:solidFill>
                  <a:schemeClr val="tx2"/>
                </a:solidFill>
                <a:latin typeface=".VnTime" pitchFamily="34" charset="0"/>
              </a:rPr>
              <a:t>	a.	</a:t>
            </a:r>
            <a:r>
              <a:rPr lang="en-US" sz="2000" smtClean="0">
                <a:solidFill>
                  <a:schemeClr val="tx2"/>
                </a:solidFill>
                <a:latin typeface=".VnTime" pitchFamily="34" charset="0"/>
              </a:rPr>
              <a:t> 	 	</a:t>
            </a:r>
            <a:r>
              <a:rPr lang="en-US" sz="2400" b="1" smtClean="0">
                <a:solidFill>
                  <a:schemeClr val="tx2"/>
                </a:solidFill>
                <a:latin typeface=".VnTime" pitchFamily="34" charset="0"/>
              </a:rPr>
              <a:t>ThuyÒn vÒ cã nhí bÕn ch¨ng?</a:t>
            </a:r>
          </a:p>
          <a:p>
            <a:pPr>
              <a:buNone/>
            </a:pPr>
            <a:r>
              <a:rPr lang="en-US" sz="2400" b="1" smtClean="0">
                <a:solidFill>
                  <a:schemeClr val="tx2"/>
                </a:solidFill>
                <a:latin typeface=".VnTime" pitchFamily="34" charset="0"/>
              </a:rPr>
              <a:t>			BÕn th× mét d¹ kh¨ng kh¨ng ®</a:t>
            </a:r>
            <a:r>
              <a:rPr lang="en-US" sz="2400" b="1" smtClean="0">
                <a:solidFill>
                  <a:schemeClr val="tx2"/>
                </a:solidFill>
                <a:latin typeface="Times New Roman" pitchFamily="18" charset="0"/>
                <a:cs typeface="Times New Roman" pitchFamily="18" charset="0"/>
              </a:rPr>
              <a:t>ợi </a:t>
            </a:r>
            <a:r>
              <a:rPr lang="en-US" sz="2400" b="1" smtClean="0">
                <a:solidFill>
                  <a:schemeClr val="tx2"/>
                </a:solidFill>
                <a:latin typeface=".VnTime" pitchFamily="34" charset="0"/>
              </a:rPr>
              <a:t>thuyÒn</a:t>
            </a:r>
          </a:p>
          <a:p>
            <a:pPr>
              <a:buNone/>
            </a:pPr>
            <a:r>
              <a:rPr lang="en-US" sz="2400" b="1" smtClean="0">
                <a:solidFill>
                  <a:schemeClr val="tx2"/>
                </a:solidFill>
                <a:latin typeface=".VnTime" pitchFamily="34" charset="0"/>
              </a:rPr>
              <a:t>						(Ca dao)</a:t>
            </a:r>
          </a:p>
          <a:p>
            <a:pPr>
              <a:buNone/>
            </a:pPr>
            <a:r>
              <a:rPr lang="en-US" sz="2400" b="1" smtClean="0">
                <a:solidFill>
                  <a:schemeClr val="tx2"/>
                </a:solidFill>
                <a:latin typeface=".VnTime" pitchFamily="34" charset="0"/>
              </a:rPr>
              <a:t>	b	 	Ngµy ngµy MÆt Trêi ®i qua trªn l¨ng</a:t>
            </a:r>
          </a:p>
          <a:p>
            <a:pPr>
              <a:buNone/>
            </a:pPr>
            <a:r>
              <a:rPr lang="en-US" sz="2400" b="1" smtClean="0">
                <a:solidFill>
                  <a:schemeClr val="tx2"/>
                </a:solidFill>
                <a:latin typeface=".VnTime" pitchFamily="34" charset="0"/>
              </a:rPr>
              <a:t> 			ThÊy mét MÆt Trêi trong l¨ng rÊt ®á</a:t>
            </a:r>
          </a:p>
          <a:p>
            <a:pPr>
              <a:buNone/>
            </a:pPr>
            <a:r>
              <a:rPr lang="en-US" sz="2400" b="1" smtClean="0">
                <a:solidFill>
                  <a:schemeClr val="tx2"/>
                </a:solidFill>
                <a:latin typeface=".VnTime" pitchFamily="34" charset="0"/>
              </a:rPr>
              <a:t>					(</a:t>
            </a:r>
            <a:r>
              <a:rPr lang="en-US" sz="2400" b="1" smtClean="0">
                <a:solidFill>
                  <a:schemeClr val="tx2"/>
                </a:solidFill>
                <a:latin typeface="Times New Roman" pitchFamily="18" charset="0"/>
                <a:cs typeface="Times New Roman" pitchFamily="18" charset="0"/>
              </a:rPr>
              <a:t>Viếng lăng Bác – Viễn Phương)</a:t>
            </a:r>
          </a:p>
          <a:p>
            <a:pPr>
              <a:buNone/>
            </a:pPr>
            <a:endParaRPr lang="en-US" sz="2000" b="1" i="1">
              <a:latin typeface=".VnTime" pitchFamily="34" charset="0"/>
            </a:endParaRPr>
          </a:p>
        </p:txBody>
      </p:sp>
      <p:sp>
        <p:nvSpPr>
          <p:cNvPr id="5" name="Subtitle 2"/>
          <p:cNvSpPr txBox="1">
            <a:spLocks noGrp="1"/>
          </p:cNvSpPr>
          <p:nvPr>
            <p:ph type="title"/>
          </p:nvPr>
        </p:nvSpPr>
        <p:spPr>
          <a:xfrm>
            <a:off x="0" y="0"/>
            <a:ext cx="9144000" cy="1417638"/>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0000"/>
          </a:bodyPr>
          <a:lstStyle/>
          <a:p>
            <a:pPr>
              <a:defRPr/>
            </a:pPr>
            <a:r>
              <a:rPr lang="en-US" sz="3200" b="1" smtClean="0">
                <a:solidFill>
                  <a:srgbClr val="002060"/>
                </a:solidFill>
                <a:latin typeface="Times New Roman" pitchFamily="18" charset="0"/>
                <a:cs typeface="Times New Roman" pitchFamily="18" charset="0"/>
              </a:rPr>
              <a:t/>
            </a:r>
            <a:br>
              <a:rPr lang="en-US" sz="3200" b="1" smtClean="0">
                <a:solidFill>
                  <a:srgbClr val="002060"/>
                </a:solidFill>
                <a:latin typeface="Times New Roman" pitchFamily="18" charset="0"/>
                <a:cs typeface="Times New Roman" pitchFamily="18" charset="0"/>
              </a:rPr>
            </a:br>
            <a:r>
              <a:rPr lang="en-US" sz="3200" b="1" smtClean="0">
                <a:solidFill>
                  <a:srgbClr val="002060"/>
                </a:solidFill>
                <a:latin typeface="Times New Roman" pitchFamily="18" charset="0"/>
                <a:cs typeface="Times New Roman" pitchFamily="18" charset="0"/>
              </a:rPr>
              <a:t/>
            </a:r>
            <a:br>
              <a:rPr lang="en-US" sz="3200" b="1" smtClean="0">
                <a:solidFill>
                  <a:srgbClr val="002060"/>
                </a:solidFill>
                <a:latin typeface="Times New Roman" pitchFamily="18" charset="0"/>
                <a:cs typeface="Times New Roman" pitchFamily="18" charset="0"/>
              </a:rPr>
            </a:br>
            <a:r>
              <a:rPr lang="en-US" sz="3200" b="1" smtClean="0">
                <a:solidFill>
                  <a:srgbClr val="002060"/>
                </a:solidFill>
                <a:latin typeface="Times New Roman" pitchFamily="18" charset="0"/>
                <a:cs typeface="Times New Roman" pitchFamily="18" charset="0"/>
              </a:rPr>
              <a:t>Bài tập 3: </a:t>
            </a:r>
            <a:r>
              <a:rPr lang="en-US" sz="3200" smtClean="0">
                <a:solidFill>
                  <a:srgbClr val="000000"/>
                </a:solidFill>
                <a:latin typeface=".VnTime" pitchFamily="34" charset="0"/>
              </a:rPr>
              <a:t>T×m </a:t>
            </a:r>
            <a:r>
              <a:rPr lang="en-US" sz="3200" smtClean="0">
                <a:solidFill>
                  <a:srgbClr val="000000"/>
                </a:solidFill>
                <a:latin typeface="Times New Roman" pitchFamily="18" charset="0"/>
                <a:cs typeface="Times New Roman" pitchFamily="18" charset="0"/>
              </a:rPr>
              <a:t>biện pháp nghệ thuật </a:t>
            </a:r>
            <a:r>
              <a:rPr lang="en-US" sz="3200" smtClean="0">
                <a:solidFill>
                  <a:srgbClr val="000000"/>
                </a:solidFill>
                <a:latin typeface=".VnTime" pitchFamily="34" charset="0"/>
              </a:rPr>
              <a:t>Èn dô trong </a:t>
            </a:r>
            <a:r>
              <a:rPr lang="en-US" sz="3200" smtClean="0">
                <a:solidFill>
                  <a:srgbClr val="000000"/>
                </a:solidFill>
                <a:latin typeface="Times New Roman" pitchFamily="18" charset="0"/>
                <a:cs typeface="Times New Roman" pitchFamily="18" charset="0"/>
              </a:rPr>
              <a:t>các</a:t>
            </a:r>
            <a:r>
              <a:rPr lang="en-US" sz="3200" smtClean="0">
                <a:solidFill>
                  <a:srgbClr val="000000"/>
                </a:solidFill>
                <a:latin typeface=".VnTime" pitchFamily="34" charset="0"/>
              </a:rPr>
              <a:t> ®o¹n th¬?</a:t>
            </a:r>
            <a:br>
              <a:rPr lang="en-US" sz="3200" smtClean="0">
                <a:solidFill>
                  <a:srgbClr val="000000"/>
                </a:solidFill>
                <a:latin typeface=".VnTime" pitchFamily="34" charset="0"/>
              </a:rPr>
            </a:br>
            <a:r>
              <a:rPr lang="en-US" sz="3200" smtClean="0">
                <a:solidFill>
                  <a:srgbClr val="000000"/>
                </a:solidFill>
                <a:latin typeface=".VnTime" pitchFamily="34" charset="0"/>
              </a:rPr>
              <a:t>N</a:t>
            </a:r>
            <a:r>
              <a:rPr lang="en-US" sz="3200" smtClean="0">
                <a:solidFill>
                  <a:srgbClr val="000000"/>
                </a:solidFill>
                <a:latin typeface="Times New Roman" pitchFamily="18" charset="0"/>
                <a:cs typeface="Times New Roman" pitchFamily="18" charset="0"/>
              </a:rPr>
              <a:t>ê</a:t>
            </a:r>
            <a:r>
              <a:rPr lang="en-US" sz="3200" smtClean="0">
                <a:solidFill>
                  <a:srgbClr val="000000"/>
                </a:solidFill>
                <a:latin typeface=".VnTime" pitchFamily="34" charset="0"/>
              </a:rPr>
              <a:t>u t</a:t>
            </a:r>
            <a:r>
              <a:rPr lang="en-US" sz="3200" smtClean="0">
                <a:solidFill>
                  <a:srgbClr val="000000"/>
                </a:solidFill>
                <a:latin typeface="Times New Roman" pitchFamily="18" charset="0"/>
                <a:cs typeface="Times New Roman" pitchFamily="18" charset="0"/>
              </a:rPr>
              <a:t>á</a:t>
            </a:r>
            <a:r>
              <a:rPr lang="en-US" sz="3200" smtClean="0">
                <a:solidFill>
                  <a:srgbClr val="000000"/>
                </a:solidFill>
                <a:latin typeface=".VnTime" pitchFamily="34" charset="0"/>
              </a:rPr>
              <a:t>c d</a:t>
            </a:r>
            <a:r>
              <a:rPr lang="en-US" sz="3200" smtClean="0">
                <a:solidFill>
                  <a:srgbClr val="000000"/>
                </a:solidFill>
                <a:latin typeface="Times New Roman" pitchFamily="18" charset="0"/>
                <a:cs typeface="Times New Roman" pitchFamily="18" charset="0"/>
              </a:rPr>
              <a:t>ụ</a:t>
            </a:r>
            <a:r>
              <a:rPr lang="en-US" sz="3200" smtClean="0">
                <a:solidFill>
                  <a:srgbClr val="000000"/>
                </a:solidFill>
                <a:latin typeface=".VnTime" pitchFamily="34" charset="0"/>
              </a:rPr>
              <a:t>ng c</a:t>
            </a:r>
            <a:r>
              <a:rPr lang="en-US" sz="3200" smtClean="0">
                <a:solidFill>
                  <a:srgbClr val="000000"/>
                </a:solidFill>
                <a:latin typeface="Times New Roman" pitchFamily="18" charset="0"/>
                <a:cs typeface="Times New Roman" pitchFamily="18" charset="0"/>
              </a:rPr>
              <a:t>ủ</a:t>
            </a:r>
            <a:r>
              <a:rPr lang="en-US" sz="3200" smtClean="0">
                <a:solidFill>
                  <a:srgbClr val="000000"/>
                </a:solidFill>
                <a:latin typeface=".VnTime" pitchFamily="34" charset="0"/>
              </a:rPr>
              <a:t>a bi</a:t>
            </a:r>
            <a:r>
              <a:rPr lang="en-US" sz="3200" smtClean="0">
                <a:solidFill>
                  <a:srgbClr val="000000"/>
                </a:solidFill>
                <a:latin typeface="Times New Roman" pitchFamily="18" charset="0"/>
                <a:cs typeface="Times New Roman" pitchFamily="18" charset="0"/>
              </a:rPr>
              <a:t>ệ</a:t>
            </a:r>
            <a:r>
              <a:rPr lang="en-US" sz="3200" smtClean="0">
                <a:solidFill>
                  <a:srgbClr val="000000"/>
                </a:solidFill>
                <a:latin typeface=".VnTime" pitchFamily="34" charset="0"/>
              </a:rPr>
              <a:t>n ph</a:t>
            </a:r>
            <a:r>
              <a:rPr lang="en-US" sz="3200" smtClean="0">
                <a:solidFill>
                  <a:srgbClr val="000000"/>
                </a:solidFill>
                <a:latin typeface="Times New Roman" pitchFamily="18" charset="0"/>
                <a:cs typeface="Times New Roman" pitchFamily="18" charset="0"/>
              </a:rPr>
              <a:t>á</a:t>
            </a:r>
            <a:r>
              <a:rPr lang="en-US" sz="3200" smtClean="0">
                <a:solidFill>
                  <a:srgbClr val="000000"/>
                </a:solidFill>
                <a:latin typeface=".VnTime" pitchFamily="34" charset="0"/>
              </a:rPr>
              <a:t>p tu t</a:t>
            </a:r>
            <a:r>
              <a:rPr lang="en-US" sz="3200" smtClean="0">
                <a:solidFill>
                  <a:srgbClr val="000000"/>
                </a:solidFill>
                <a:latin typeface="Times New Roman" pitchFamily="18" charset="0"/>
                <a:cs typeface="Times New Roman" pitchFamily="18" charset="0"/>
              </a:rPr>
              <a:t>ừ</a:t>
            </a:r>
            <a:r>
              <a:rPr lang="en-US" sz="3200" smtClean="0">
                <a:solidFill>
                  <a:srgbClr val="000000"/>
                </a:solidFill>
                <a:latin typeface=".VnTime" pitchFamily="34" charset="0"/>
              </a:rPr>
              <a:t> </a:t>
            </a:r>
            <a:r>
              <a:rPr lang="en-US" sz="3200" smtClean="0">
                <a:solidFill>
                  <a:srgbClr val="000000"/>
                </a:solidFill>
                <a:latin typeface="Times New Roman" pitchFamily="18" charset="0"/>
                <a:cs typeface="Times New Roman" pitchFamily="18" charset="0"/>
              </a:rPr>
              <a:t>đó?</a:t>
            </a:r>
            <a:r>
              <a:rPr lang="en-US" sz="3200" b="1" i="1" smtClean="0">
                <a:solidFill>
                  <a:schemeClr val="tx2"/>
                </a:solidFill>
                <a:latin typeface=".VnTime" pitchFamily="34" charset="0"/>
              </a:rPr>
              <a:t/>
            </a:r>
            <a:br>
              <a:rPr lang="en-US" sz="3200" b="1" i="1" smtClean="0">
                <a:solidFill>
                  <a:schemeClr val="tx2"/>
                </a:solidFill>
                <a:latin typeface=".VnTime" pitchFamily="34" charset="0"/>
              </a:rPr>
            </a:br>
            <a:r>
              <a:rPr lang="en-US" sz="3200" smtClean="0">
                <a:solidFill>
                  <a:srgbClr val="000000"/>
                </a:solidFill>
                <a:latin typeface=".VnTime" pitchFamily="34" charset="0"/>
              </a:rPr>
              <a:t/>
            </a:r>
            <a:br>
              <a:rPr lang="en-US" sz="3200" smtClean="0">
                <a:solidFill>
                  <a:srgbClr val="000000"/>
                </a:solidFill>
                <a:latin typeface=".VnTime" pitchFamily="34" charset="0"/>
              </a:rPr>
            </a:br>
            <a:endParaRPr kumimoji="0" lang="en-US"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mtClean="0">
              <a:latin typeface="Times New Roman" pitchFamily="18" charset="0"/>
              <a:cs typeface="Times New Roman" pitchFamily="18" charset="0"/>
            </a:endParaRPr>
          </a:p>
          <a:p>
            <a:pPr>
              <a:buNone/>
            </a:pPr>
            <a:r>
              <a:rPr lang="en-US" smtClean="0">
                <a:latin typeface="Times New Roman" pitchFamily="18" charset="0"/>
                <a:cs typeface="Times New Roman" pitchFamily="18" charset="0"/>
              </a:rPr>
              <a:t>		Viết đoạn văn (5 - 7 câu) nêu suy nghĩ của em về nhân vật Thạch Sanh, trong đoạn văn có sử dụng từ đơn, từ ghép</a:t>
            </a:r>
            <a:r>
              <a:rPr lang="en-US" smtClean="0"/>
              <a:t>.</a:t>
            </a:r>
            <a:endParaRPr lang="en-US"/>
          </a:p>
        </p:txBody>
      </p:sp>
      <p:sp>
        <p:nvSpPr>
          <p:cNvPr id="4" name="Subtitle 2"/>
          <p:cNvSpPr txBox="1">
            <a:spLocks noGrp="1"/>
          </p:cNvSpPr>
          <p:nvPr>
            <p:ph type="title"/>
          </p:nvPr>
        </p:nvSpPr>
        <p:spPr>
          <a:xfrm>
            <a:off x="457200" y="0"/>
            <a:ext cx="8229600" cy="1417638"/>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0000"/>
          </a:bodyPr>
          <a:lstStyle/>
          <a:p>
            <a:pPr>
              <a:defRPr/>
            </a:pPr>
            <a:r>
              <a:rPr lang="en-US" sz="3200" b="1" smtClean="0">
                <a:solidFill>
                  <a:srgbClr val="002060"/>
                </a:solidFill>
                <a:latin typeface="Times New Roman" pitchFamily="18" charset="0"/>
                <a:cs typeface="Times New Roman" pitchFamily="18" charset="0"/>
              </a:rPr>
              <a:t/>
            </a:r>
            <a:br>
              <a:rPr lang="en-US" sz="3200" b="1" smtClean="0">
                <a:solidFill>
                  <a:srgbClr val="002060"/>
                </a:solidFill>
                <a:latin typeface="Times New Roman" pitchFamily="18" charset="0"/>
                <a:cs typeface="Times New Roman" pitchFamily="18" charset="0"/>
              </a:rPr>
            </a:br>
            <a:r>
              <a:rPr lang="en-US" sz="3200" b="1" smtClean="0">
                <a:solidFill>
                  <a:srgbClr val="002060"/>
                </a:solidFill>
                <a:latin typeface="Times New Roman" pitchFamily="18" charset="0"/>
                <a:cs typeface="Times New Roman" pitchFamily="18" charset="0"/>
              </a:rPr>
              <a:t>Bài tập 4: </a:t>
            </a:r>
            <a:r>
              <a:rPr lang="en-US" sz="3200" smtClean="0">
                <a:solidFill>
                  <a:srgbClr val="000000"/>
                </a:solidFill>
                <a:latin typeface=".VnTime" pitchFamily="34" charset="0"/>
              </a:rPr>
              <a:t/>
            </a:r>
            <a:br>
              <a:rPr lang="en-US" sz="3200" smtClean="0">
                <a:solidFill>
                  <a:srgbClr val="000000"/>
                </a:solidFill>
                <a:latin typeface=".VnTime" pitchFamily="34" charset="0"/>
              </a:rPr>
            </a:br>
            <a:endParaRPr kumimoji="0" lang="en-US"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buNone/>
            </a:pPr>
            <a:r>
              <a:rPr lang="en-US" b="1" smtClean="0">
                <a:latin typeface="Times New Roman" pitchFamily="18" charset="0"/>
                <a:cs typeface="Times New Roman" pitchFamily="18" charset="0"/>
              </a:rPr>
              <a:t>* Yêu cầu:</a:t>
            </a:r>
            <a:endParaRPr lang="en-US" smtClean="0">
              <a:latin typeface="Times New Roman" pitchFamily="18" charset="0"/>
              <a:cs typeface="Times New Roman" pitchFamily="18" charset="0"/>
            </a:endParaRPr>
          </a:p>
          <a:p>
            <a:pPr>
              <a:buNone/>
            </a:pPr>
            <a:r>
              <a:rPr lang="en-US" b="1" i="1" smtClean="0">
                <a:latin typeface="Times New Roman" pitchFamily="18" charset="0"/>
                <a:cs typeface="Times New Roman" pitchFamily="18" charset="0"/>
              </a:rPr>
              <a:t>- Yêu cầu về hình thức:</a:t>
            </a:r>
            <a:r>
              <a:rPr lang="en-US" smtClean="0">
                <a:latin typeface="Times New Roman" pitchFamily="18" charset="0"/>
                <a:cs typeface="Times New Roman" pitchFamily="18" charset="0"/>
              </a:rPr>
              <a:t>  </a:t>
            </a:r>
          </a:p>
          <a:p>
            <a:pPr>
              <a:buNone/>
            </a:pPr>
            <a:r>
              <a:rPr lang="en-US" smtClean="0">
                <a:latin typeface="Times New Roman" pitchFamily="18" charset="0"/>
                <a:cs typeface="Times New Roman" pitchFamily="18" charset="0"/>
              </a:rPr>
              <a:t>  + Đoạn văn từ 5 đến 7 câu. Bố cục chặt chẽ, rõ ràng. Dùng từ, đặt câu đúng ngữ pháp, diễn đạt mạch lạc, rõ ý, không sai chính tả. Tình cảm trong sáng, chân thành.</a:t>
            </a:r>
          </a:p>
          <a:p>
            <a:pPr>
              <a:buNone/>
            </a:pPr>
            <a:r>
              <a:rPr lang="en-US" smtClean="0">
                <a:latin typeface="Times New Roman" pitchFamily="18" charset="0"/>
                <a:cs typeface="Times New Roman" pitchFamily="18" charset="0"/>
              </a:rPr>
              <a:t>  + Đoạn văn có sử dụng ít nhất 1 từ đơn, 1 từ ghép và gạch chân dưới từ ngữ đó.</a:t>
            </a:r>
          </a:p>
          <a:p>
            <a:pPr>
              <a:buNone/>
            </a:pPr>
            <a:r>
              <a:rPr lang="en-US" b="1" i="1" smtClean="0">
                <a:latin typeface="Times New Roman" pitchFamily="18" charset="0"/>
                <a:cs typeface="Times New Roman" pitchFamily="18" charset="0"/>
              </a:rPr>
              <a:t>- Yêu cầu về nội dung: </a:t>
            </a:r>
            <a:r>
              <a:rPr lang="en-US" smtClean="0">
                <a:latin typeface="Times New Roman" pitchFamily="18" charset="0"/>
                <a:cs typeface="Times New Roman" pitchFamily="18" charset="0"/>
              </a:rPr>
              <a:t>HS có thể cảm nhận và trình bày theo nhiều cách khác nhau nhưng cần đảm bảo các ý sau:</a:t>
            </a:r>
          </a:p>
          <a:p>
            <a:pPr>
              <a:buNone/>
            </a:pPr>
            <a:r>
              <a:rPr lang="en-US" i="1" smtClean="0">
                <a:latin typeface="Times New Roman" pitchFamily="18" charset="0"/>
                <a:cs typeface="Times New Roman" pitchFamily="18" charset="0"/>
              </a:rPr>
              <a:t>* </a:t>
            </a:r>
            <a:r>
              <a:rPr lang="en-US" smtClean="0">
                <a:latin typeface="Times New Roman" pitchFamily="18" charset="0"/>
                <a:cs typeface="Times New Roman" pitchFamily="18" charset="0"/>
              </a:rPr>
              <a:t>Nhân vật: Thạch Sanh là nhân vật cổ tích mà em yêu quý nhất bởi những phẩm chất vô cùng đáng quý: thật thà, nhân hậu, nghĩa hiệp, tài năng...</a:t>
            </a:r>
          </a:p>
          <a:p>
            <a:pPr>
              <a:buNone/>
            </a:pPr>
            <a:r>
              <a:rPr lang="en-US" smtClean="0">
                <a:latin typeface="Times New Roman" pitchFamily="18" charset="0"/>
                <a:cs typeface="Times New Roman" pitchFamily="18" charset="0"/>
              </a:rPr>
              <a:t>* Suy nghĩ của em về Thạch Sanh: là người anh hùng, không sợ nguy hiểm khó khăn, hết lòng vì mọi người, không so đo, tính toán, độ lượng bao dung</a:t>
            </a:r>
          </a:p>
          <a:p>
            <a:pPr>
              <a:buNone/>
            </a:pPr>
            <a:r>
              <a:rPr lang="en-US" smtClean="0">
                <a:latin typeface="Times New Roman" pitchFamily="18" charset="0"/>
                <a:cs typeface="Times New Roman" pitchFamily="18" charset="0"/>
              </a:rPr>
              <a:t>* Nhận xét, đánh giá: ngưỡng mộ, yêu quý, khâm phục</a:t>
            </a:r>
            <a:endParaRPr lang="en-US">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mtClean="0">
                <a:latin typeface="Times New Roman" pitchFamily="18" charset="0"/>
                <a:cs typeface="Times New Roman" pitchFamily="18" charset="0"/>
              </a:rPr>
              <a:t>Bài tập 6: Viết bài văn: </a:t>
            </a:r>
            <a:r>
              <a:rPr lang="en-US" i="1" smtClean="0">
                <a:latin typeface="Times New Roman" pitchFamily="18" charset="0"/>
                <a:cs typeface="Times New Roman" pitchFamily="18" charset="0"/>
              </a:rPr>
              <a:t>Kể lại một truyện cổ tích em thích bằng lời văn của em.</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latin typeface="Times New Roman" pitchFamily="18" charset="0"/>
                <a:cs typeface="Times New Roman" pitchFamily="18" charset="0"/>
              </a:rPr>
              <a:t>NHÌN HÌNH ĐOÁN TÁC PHẨM</a:t>
            </a:r>
            <a:endParaRPr lang="en-US" sz="3000" b="1" dirty="0">
              <a:latin typeface="Times New Roman" pitchFamily="18" charset="0"/>
              <a:cs typeface="Times New Roman" pitchFamily="18" charset="0"/>
            </a:endParaRPr>
          </a:p>
        </p:txBody>
      </p:sp>
      <p:pic>
        <p:nvPicPr>
          <p:cNvPr id="4" name="Picture 3" descr="tải xuống (2).jpg"/>
          <p:cNvPicPr>
            <a:picLocks noChangeAspect="1"/>
          </p:cNvPicPr>
          <p:nvPr/>
        </p:nvPicPr>
        <p:blipFill>
          <a:blip r:embed="rId2"/>
          <a:stretch>
            <a:fillRect/>
          </a:stretch>
        </p:blipFill>
        <p:spPr>
          <a:xfrm>
            <a:off x="762000" y="990600"/>
            <a:ext cx="7772400" cy="4876800"/>
          </a:xfrm>
          <a:prstGeom prst="rect">
            <a:avLst/>
          </a:prstGeom>
        </p:spPr>
      </p:pic>
      <p:sp>
        <p:nvSpPr>
          <p:cNvPr id="5" name="Rectangle 4"/>
          <p:cNvSpPr/>
          <p:nvPr/>
        </p:nvSpPr>
        <p:spPr>
          <a:xfrm>
            <a:off x="2286000" y="5943600"/>
            <a:ext cx="42672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solidFill>
                  <a:srgbClr val="C00000"/>
                </a:solidFill>
                <a:latin typeface="Times New Roman" pitchFamily="18" charset="0"/>
                <a:cs typeface="Times New Roman" pitchFamily="18" charset="0"/>
              </a:rPr>
              <a:t>THẠCH SANH</a:t>
            </a:r>
            <a:endParaRPr lang="en-US" b="1" dirty="0">
              <a:solidFill>
                <a:srgbClr val="C00000"/>
              </a:solidFill>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latin typeface="Times New Roman" pitchFamily="18" charset="0"/>
                <a:cs typeface="Times New Roman" pitchFamily="18" charset="0"/>
              </a:rPr>
              <a:t>NHÌN HÌNH ĐOÁN TÁC PHẨM</a:t>
            </a:r>
            <a:endParaRPr lang="en-US" sz="3000" b="1" dirty="0">
              <a:latin typeface="Times New Roman" pitchFamily="18" charset="0"/>
              <a:cs typeface="Times New Roman" pitchFamily="18" charset="0"/>
            </a:endParaRPr>
          </a:p>
        </p:txBody>
      </p:sp>
      <p:pic>
        <p:nvPicPr>
          <p:cNvPr id="6" name="Picture 5" descr="ve-tham-me.png"/>
          <p:cNvPicPr>
            <a:picLocks noChangeAspect="1"/>
          </p:cNvPicPr>
          <p:nvPr/>
        </p:nvPicPr>
        <p:blipFill>
          <a:blip r:embed="rId2"/>
          <a:stretch>
            <a:fillRect/>
          </a:stretch>
        </p:blipFill>
        <p:spPr>
          <a:xfrm>
            <a:off x="685800" y="990601"/>
            <a:ext cx="7772400" cy="4953000"/>
          </a:xfrm>
          <a:prstGeom prst="rect">
            <a:avLst/>
          </a:prstGeom>
        </p:spPr>
      </p:pic>
      <p:sp>
        <p:nvSpPr>
          <p:cNvPr id="7" name="Rectangle 6"/>
          <p:cNvSpPr/>
          <p:nvPr/>
        </p:nvSpPr>
        <p:spPr>
          <a:xfrm>
            <a:off x="2819400" y="5791200"/>
            <a:ext cx="4267200" cy="914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b="1" dirty="0" smtClean="0">
                <a:latin typeface="Times New Roman" pitchFamily="18" charset="0"/>
                <a:cs typeface="Times New Roman" pitchFamily="18" charset="0"/>
              </a:rPr>
              <a:t>VỀ THĂM MẸ</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latin typeface="Times New Roman" pitchFamily="18" charset="0"/>
                <a:cs typeface="Times New Roman" pitchFamily="18" charset="0"/>
              </a:rPr>
              <a:t>NHÌN HÌNH ĐOÁN TÁC PHẨM</a:t>
            </a:r>
            <a:endParaRPr lang="en-US" sz="3000" b="1" dirty="0">
              <a:latin typeface="Times New Roman" pitchFamily="18" charset="0"/>
              <a:cs typeface="Times New Roman" pitchFamily="18" charset="0"/>
            </a:endParaRPr>
          </a:p>
        </p:txBody>
      </p:sp>
      <p:pic>
        <p:nvPicPr>
          <p:cNvPr id="5" name="Picture 4" descr="tải xuống.jpg"/>
          <p:cNvPicPr>
            <a:picLocks noChangeAspect="1"/>
          </p:cNvPicPr>
          <p:nvPr/>
        </p:nvPicPr>
        <p:blipFill>
          <a:blip r:embed="rId2"/>
          <a:stretch>
            <a:fillRect/>
          </a:stretch>
        </p:blipFill>
        <p:spPr>
          <a:xfrm>
            <a:off x="685800" y="914400"/>
            <a:ext cx="7685314" cy="5257800"/>
          </a:xfrm>
          <a:prstGeom prst="rect">
            <a:avLst/>
          </a:prstGeom>
        </p:spPr>
      </p:pic>
      <p:sp>
        <p:nvSpPr>
          <p:cNvPr id="4" name="Rectangle 3"/>
          <p:cNvSpPr/>
          <p:nvPr/>
        </p:nvSpPr>
        <p:spPr>
          <a:xfrm>
            <a:off x="3429000" y="6248400"/>
            <a:ext cx="2667000" cy="6096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latin typeface="Times New Roman" pitchFamily="18" charset="0"/>
                <a:cs typeface="Times New Roman" pitchFamily="18" charset="0"/>
              </a:rPr>
              <a:t>THÁNH GIÓNG</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latin typeface="Times New Roman" pitchFamily="18" charset="0"/>
                <a:cs typeface="Times New Roman" pitchFamily="18" charset="0"/>
              </a:rPr>
              <a:t>NHÌN HÌNH ĐOÁN TÁC PHẨM</a:t>
            </a:r>
            <a:endParaRPr lang="en-US" sz="3000" b="1" dirty="0">
              <a:latin typeface="Times New Roman" pitchFamily="18" charset="0"/>
              <a:cs typeface="Times New Roman" pitchFamily="18" charset="0"/>
            </a:endParaRPr>
          </a:p>
        </p:txBody>
      </p:sp>
      <p:sp>
        <p:nvSpPr>
          <p:cNvPr id="4" name="Rectangle 3"/>
          <p:cNvSpPr/>
          <p:nvPr/>
        </p:nvSpPr>
        <p:spPr>
          <a:xfrm>
            <a:off x="3429000" y="6248400"/>
            <a:ext cx="2667000" cy="6096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latin typeface="Times New Roman" pitchFamily="18" charset="0"/>
                <a:cs typeface="Times New Roman" pitchFamily="18" charset="0"/>
              </a:rPr>
              <a:t>CÂY KHẾ</a:t>
            </a:r>
            <a:endParaRPr lang="en-US" b="1" dirty="0">
              <a:latin typeface="Times New Roman" pitchFamily="18" charset="0"/>
              <a:cs typeface="Times New Roman" pitchFamily="18" charset="0"/>
            </a:endParaRPr>
          </a:p>
        </p:txBody>
      </p:sp>
      <p:pic>
        <p:nvPicPr>
          <p:cNvPr id="6" name="Picture 5" descr="tải xuống (5).jpg"/>
          <p:cNvPicPr>
            <a:picLocks noChangeAspect="1"/>
          </p:cNvPicPr>
          <p:nvPr/>
        </p:nvPicPr>
        <p:blipFill>
          <a:blip r:embed="rId2"/>
          <a:stretch>
            <a:fillRect/>
          </a:stretch>
        </p:blipFill>
        <p:spPr>
          <a:xfrm>
            <a:off x="685800" y="990600"/>
            <a:ext cx="7772400" cy="4800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latin typeface="Times New Roman" pitchFamily="18" charset="0"/>
                <a:cs typeface="Times New Roman" pitchFamily="18" charset="0"/>
              </a:rPr>
              <a:t>NHÌN HÌNH ĐOÁN TÁC PHẨM</a:t>
            </a:r>
            <a:endParaRPr lang="en-US" sz="3000" b="1" dirty="0">
              <a:latin typeface="Times New Roman" pitchFamily="18" charset="0"/>
              <a:cs typeface="Times New Roman" pitchFamily="18" charset="0"/>
            </a:endParaRPr>
          </a:p>
        </p:txBody>
      </p:sp>
      <p:pic>
        <p:nvPicPr>
          <p:cNvPr id="6" name="Picture 5" descr="tải xuống (4).jpg"/>
          <p:cNvPicPr>
            <a:picLocks noChangeAspect="1"/>
          </p:cNvPicPr>
          <p:nvPr/>
        </p:nvPicPr>
        <p:blipFill>
          <a:blip r:embed="rId2"/>
          <a:stretch>
            <a:fillRect/>
          </a:stretch>
        </p:blipFill>
        <p:spPr>
          <a:xfrm>
            <a:off x="762000" y="981299"/>
            <a:ext cx="7620000" cy="4975745"/>
          </a:xfrm>
          <a:prstGeom prst="rect">
            <a:avLst/>
          </a:prstGeom>
        </p:spPr>
      </p:pic>
      <p:sp>
        <p:nvSpPr>
          <p:cNvPr id="4" name="Rectangle 3"/>
          <p:cNvSpPr/>
          <p:nvPr/>
        </p:nvSpPr>
        <p:spPr>
          <a:xfrm>
            <a:off x="3200400" y="6096000"/>
            <a:ext cx="3048000" cy="6096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latin typeface="Times New Roman" pitchFamily="18" charset="0"/>
                <a:cs typeface="Times New Roman" pitchFamily="18" charset="0"/>
              </a:rPr>
              <a:t>SỰ TÍCH HỒ GƯƠM</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914400"/>
          </a:xfrm>
        </p:spPr>
        <p:style>
          <a:lnRef idx="1">
            <a:schemeClr val="accent2"/>
          </a:lnRef>
          <a:fillRef idx="2">
            <a:schemeClr val="accent2"/>
          </a:fillRef>
          <a:effectRef idx="1">
            <a:schemeClr val="accent2"/>
          </a:effectRef>
          <a:fontRef idx="minor">
            <a:schemeClr val="dk1"/>
          </a:fontRef>
        </p:style>
        <p:txBody>
          <a:bodyPr>
            <a:normAutofit/>
          </a:bodyPr>
          <a:lstStyle/>
          <a:p>
            <a:r>
              <a:rPr lang="en-US" sz="3000" b="1" dirty="0" smtClean="0">
                <a:latin typeface="Times New Roman" pitchFamily="18" charset="0"/>
                <a:cs typeface="Times New Roman" pitchFamily="18" charset="0"/>
              </a:rPr>
              <a:t>NHÌN HÌNH ĐOÁN TÁC PHẨM</a:t>
            </a:r>
            <a:endParaRPr lang="en-US" sz="3000" b="1" dirty="0">
              <a:latin typeface="Times New Roman" pitchFamily="18" charset="0"/>
              <a:cs typeface="Times New Roman" pitchFamily="18" charset="0"/>
            </a:endParaRPr>
          </a:p>
        </p:txBody>
      </p:sp>
      <p:pic>
        <p:nvPicPr>
          <p:cNvPr id="3" name="Picture 2" descr="tải xuống (1).jpg"/>
          <p:cNvPicPr>
            <a:picLocks noChangeAspect="1"/>
          </p:cNvPicPr>
          <p:nvPr/>
        </p:nvPicPr>
        <p:blipFill>
          <a:blip r:embed="rId2"/>
          <a:stretch>
            <a:fillRect/>
          </a:stretch>
        </p:blipFill>
        <p:spPr>
          <a:xfrm>
            <a:off x="685800" y="990600"/>
            <a:ext cx="7696200" cy="4876800"/>
          </a:xfrm>
          <a:prstGeom prst="rect">
            <a:avLst/>
          </a:prstGeom>
        </p:spPr>
      </p:pic>
      <p:sp>
        <p:nvSpPr>
          <p:cNvPr id="4" name="Rectangle 3"/>
          <p:cNvSpPr/>
          <p:nvPr/>
        </p:nvSpPr>
        <p:spPr>
          <a:xfrm>
            <a:off x="2819400" y="5943600"/>
            <a:ext cx="3962400" cy="762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latin typeface="Times New Roman" pitchFamily="18" charset="0"/>
                <a:cs typeface="Times New Roman" pitchFamily="18" charset="0"/>
              </a:rPr>
              <a:t>À ƠI TAY MẸ</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2132</TotalTime>
  <Words>1014</Words>
  <Application>Microsoft Office PowerPoint</Application>
  <PresentationFormat>On-screen Show (4:3)</PresentationFormat>
  <Paragraphs>165</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TIẾT 27: ÔN TẬP GIỮA KỲ I</vt:lpstr>
      <vt:lpstr>KHỞI ĐỘNG</vt:lpstr>
      <vt:lpstr>NHÌN HÌNH ĐOÁN TÁC PHẨM</vt:lpstr>
      <vt:lpstr>NHÌN HÌNH ĐOÁN TÁC PHẨM</vt:lpstr>
      <vt:lpstr>NHÌN HÌNH ĐOÁN TÁC PHẨM</vt:lpstr>
      <vt:lpstr>NHÌN HÌNH ĐOÁN TÁC PHẨM</vt:lpstr>
      <vt:lpstr>NHÌN HÌNH ĐOÁN TÁC PHẨM</vt:lpstr>
      <vt:lpstr>NHÌN HÌNH ĐOÁN TÁC PHẨM</vt:lpstr>
      <vt:lpstr>PowerPoint Presentation</vt:lpstr>
      <vt:lpstr>PowerPoint Presentation</vt:lpstr>
      <vt:lpstr>PowerPoint Presentation</vt:lpstr>
      <vt:lpstr> MẸ</vt:lpstr>
      <vt:lpstr>   Bài thơ “Mẹ” được viết theo thể thơ nào?</vt:lpstr>
      <vt:lpstr>PowerPoint Presentation</vt:lpstr>
      <vt:lpstr> Biện pháp tu từ nhân hóa được sử dụng trong câu thơ nào?  </vt:lpstr>
      <vt:lpstr> Biện pháp tu từ nào được sử dụng trong những câu thơ sau?  Đêm nay con ngủ giấc tròn Mẹ là ngọn gió của con suốt đời.  </vt:lpstr>
      <vt:lpstr>Chỉ ra nghệ thuật so sánh, Nêu tác dụng ( hỏi Xoáy đáp xoay trong quá trình dạy)</vt:lpstr>
      <vt:lpstr>PowerPoint Presentation</vt:lpstr>
      <vt:lpstr>PowerPoint Presentation</vt:lpstr>
      <vt:lpstr>    a. - Đoạn trích trên trích từ truyện nào?        - Thuộc thể loại nào?        - Kể theo ngôi thứ mấy?    </vt:lpstr>
      <vt:lpstr>Bài tập 4: Viết đoạn văn ngắn (khoảng 5-7 dòng)  phát biểu cảm nghĩ của em về nhân vật người em trong truyện “Cây khế”.</vt:lpstr>
      <vt:lpstr>HƯỚNG DẪN</vt:lpstr>
      <vt:lpstr>Bài tập 5: Viết đoạn văn ngắn (khoảng 5-7 dòng) phát biểu cảm nghĩ của em về hình ảnh người mẹ trong bài thơ.</vt:lpstr>
      <vt:lpstr>Dàn ý</vt:lpstr>
      <vt:lpstr>Hướng dẫn tự học</vt:lpstr>
      <vt:lpstr>TIẾT 29: ÔN TẬP GIỮA KỲ I</vt:lpstr>
      <vt:lpstr>PowerPoint Presentation</vt:lpstr>
      <vt:lpstr>PowerPoint Presentation</vt:lpstr>
      <vt:lpstr> Bài tập 2:  a. Xác định từ đơn, từ ghép, từ láy b. phân tích tác dụng của từ láy trong đoạn thơ:</vt:lpstr>
      <vt:lpstr>  Bài tập 3: T×m biện pháp nghệ thuật Èn dô trong các ®o¹n th¬? Nêu tác dụng của biện pháp tu từ đó?  </vt:lpstr>
      <vt:lpstr> Bài tập 4:  </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TIẾT 26: ÔN TẬP GIỮA KỲ I</dc:title>
  <dc:creator>AutoBVT</dc:creator>
  <cp:lastModifiedBy>andongnhi</cp:lastModifiedBy>
  <cp:revision>128</cp:revision>
  <dcterms:created xsi:type="dcterms:W3CDTF">2021-10-15T03:57:13Z</dcterms:created>
  <dcterms:modified xsi:type="dcterms:W3CDTF">2024-02-17T02:43:09Z</dcterms:modified>
</cp:coreProperties>
</file>