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73" r:id="rId6"/>
    <p:sldId id="259" r:id="rId7"/>
    <p:sldId id="263" r:id="rId8"/>
    <p:sldId id="265" r:id="rId9"/>
    <p:sldId id="264" r:id="rId10"/>
    <p:sldId id="266" r:id="rId11"/>
    <p:sldId id="260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àng Thị Thúy Hòa" initials="HTTH" lastIdx="1" clrIdx="0">
    <p:extLst>
      <p:ext uri="{19B8F6BF-5375-455C-9EA6-DF929625EA0E}">
        <p15:presenceInfo xmlns="" xmlns:p15="http://schemas.microsoft.com/office/powerpoint/2012/main" userId="Hoàng Thị Thúy Hò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Nhấn mạnh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3" d="100"/>
          <a:sy n="43" d="100"/>
        </p:scale>
        <p:origin x="-2082" y="-5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9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5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19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0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33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9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2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3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556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53204-0EED-449D-B269-835E3BCDADF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946D8-09E9-4347-B450-790F4370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40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61\Downloads\—Pngtree—green hand drawn blackboard education_1219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251504" cy="717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_Văn_Bản 3"/>
          <p:cNvSpPr txBox="1"/>
          <p:nvPr/>
        </p:nvSpPr>
        <p:spPr>
          <a:xfrm>
            <a:off x="1187624" y="1124744"/>
            <a:ext cx="662473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2- TIẾT 21,22</a:t>
            </a:r>
          </a:p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THỰC </a:t>
            </a:r>
            <a:r>
              <a:rPr lang="en-US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HÀNH TIẾNG VIỆT</a:t>
            </a:r>
          </a:p>
          <a:p>
            <a:pPr algn="ctr"/>
            <a:endParaRPr lang="en-US" sz="3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 LÁY </a:t>
            </a:r>
          </a:p>
          <a:p>
            <a:pPr algn="ctr"/>
            <a:r>
              <a:rPr lang="en-US" sz="4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 BIỆN PHÁP TU TỪ ẨN DỤ</a:t>
            </a:r>
          </a:p>
        </p:txBody>
      </p:sp>
    </p:spTree>
    <p:extLst>
      <p:ext uri="{BB962C8B-B14F-4D97-AF65-F5344CB8AC3E}">
        <p14:creationId xmlns:p14="http://schemas.microsoft.com/office/powerpoint/2010/main" val="63912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edieuhanh.com/wp-content/uploads/2019/01/Green-School-Board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90" y="-25727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ây 2"/>
          <p:cNvSpPr/>
          <p:nvPr/>
        </p:nvSpPr>
        <p:spPr>
          <a:xfrm>
            <a:off x="2771800" y="260648"/>
            <a:ext cx="3256620" cy="1008112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graphicFrame>
        <p:nvGraphicFramePr>
          <p:cNvPr id="6" name="Bảng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712611"/>
              </p:ext>
            </p:extLst>
          </p:nvPr>
        </p:nvGraphicFramePr>
        <p:xfrm>
          <a:off x="683568" y="1397000"/>
          <a:ext cx="7560840" cy="4048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04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804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5549">
                <a:tc gridSpan="2">
                  <a:txBody>
                    <a:bodyPr/>
                    <a:lstStyle/>
                    <a:p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Tìm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ẩn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trong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những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câu thơ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dưới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đây. Nêu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tác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dụng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ẩn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đó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đối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với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việc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miêu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tả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sự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vật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cảm</a:t>
                      </a:r>
                      <a:r>
                        <a:rPr lang="vi-VN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62675">
                <a:tc>
                  <a:txBody>
                    <a:bodyPr/>
                    <a:lstStyle/>
                    <a:p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Vẫn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bàn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tay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mẹ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dịu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dàng</a:t>
                      </a:r>
                      <a:endParaRPr lang="vi-VN" sz="20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À ơi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này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trăng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vàng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ngủ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ngon</a:t>
                      </a:r>
                    </a:p>
                    <a:p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À ơi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này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cải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trăng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tròn</a:t>
                      </a:r>
                      <a:endParaRPr lang="vi-VN" sz="20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À ơi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này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trăng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còn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nằm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nôi…</a:t>
                      </a:r>
                    </a:p>
                    <a:p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{….}</a:t>
                      </a:r>
                    </a:p>
                    <a:p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 ơi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này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mặt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trời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bé</a:t>
                      </a:r>
                      <a:r>
                        <a:rPr lang="vi-VN" sz="20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</a:t>
                      </a:r>
                    </a:p>
                    <a:p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         </a:t>
                      </a:r>
                      <a:r>
                        <a:rPr lang="vi-VN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vi-VN" sz="20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Bình</a:t>
                      </a:r>
                      <a:r>
                        <a:rPr lang="vi-VN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Nguyên)</a:t>
                      </a: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Hộp_Văn_Bản 1"/>
          <p:cNvSpPr txBox="1"/>
          <p:nvPr/>
        </p:nvSpPr>
        <p:spPr>
          <a:xfrm>
            <a:off x="4572000" y="2492896"/>
            <a:ext cx="367240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trong câu: ”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trăng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”, ”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trăng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”, ”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trăng” =&gt;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em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bé</a:t>
            </a:r>
            <a:endParaRPr lang="vi-V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yêu thương,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yêu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err="1"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cho co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</a:t>
            </a:r>
            <a:endParaRPr lang="vi-VN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29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edieuhanh.com/wp-content/uploads/2019/01/Green-School-Board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315416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ây 2"/>
          <p:cNvSpPr/>
          <p:nvPr/>
        </p:nvSpPr>
        <p:spPr>
          <a:xfrm>
            <a:off x="2915816" y="332656"/>
            <a:ext cx="3240360" cy="72008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sp>
        <p:nvSpPr>
          <p:cNvPr id="4" name="Hình chữ nhật góc tròn 3"/>
          <p:cNvSpPr/>
          <p:nvPr/>
        </p:nvSpPr>
        <p:spPr>
          <a:xfrm>
            <a:off x="251520" y="980728"/>
            <a:ext cx="8640960" cy="1080120"/>
          </a:xfrm>
          <a:prstGeom prst="roundRect">
            <a:avLst>
              <a:gd name="adj" fmla="val 3753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(in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đây,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xây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trên cơ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ngầm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Bảng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368197"/>
              </p:ext>
            </p:extLst>
          </p:nvPr>
        </p:nvGraphicFramePr>
        <p:xfrm>
          <a:off x="251520" y="2089368"/>
          <a:ext cx="864096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a) Ru cho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cát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khuyết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tròn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đầy</a:t>
                      </a:r>
                      <a:endParaRPr lang="vi-VN" sz="2800" b="1" i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thương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nhở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nặng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ngày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xa nhau.</a:t>
                      </a:r>
                    </a:p>
                    <a:p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(Bình Nguyên)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b) </a:t>
                      </a:r>
                      <a:r>
                        <a:rPr lang="en-US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Ăn</a:t>
                      </a:r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quả</a:t>
                      </a:r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nhớ</a:t>
                      </a:r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kẻ</a:t>
                      </a:r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trồng</a:t>
                      </a:r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cây</a:t>
                      </a:r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en-US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Tục</a:t>
                      </a:r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ngữ</a:t>
                      </a:r>
                      <a:r>
                        <a:rPr lang="en-US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……………………………………………………………………………………………………………………………………………………………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c)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Gần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mực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thì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đen,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gần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đèn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thì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sáng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Tục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8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ngữ</a:t>
                      </a:r>
                      <a:r>
                        <a:rPr lang="vi-VN" sz="28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endParaRPr lang="en-US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80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edieuhanh.com/wp-content/uploads/2019/01/Green-School-Board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63083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Bảng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67609"/>
              </p:ext>
            </p:extLst>
          </p:nvPr>
        </p:nvGraphicFramePr>
        <p:xfrm>
          <a:off x="-213049" y="-300164"/>
          <a:ext cx="9753600" cy="7841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44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29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512168">
                <a:tc>
                  <a:txBody>
                    <a:bodyPr/>
                    <a:lstStyle/>
                    <a:p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a) Ru cho </a:t>
                      </a:r>
                      <a:r>
                        <a:rPr lang="vi-VN" sz="32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cát</a:t>
                      </a:r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khuyết</a:t>
                      </a:r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tròn</a:t>
                      </a:r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đầy</a:t>
                      </a:r>
                      <a:endParaRPr lang="vi-VN" sz="32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 thương cái nh</a:t>
                      </a:r>
                      <a:r>
                        <a:rPr lang="en-US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ớ</a:t>
                      </a:r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nặng ngày xa nhau.</a:t>
                      </a:r>
                    </a:p>
                    <a:p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vi-VN" sz="32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Bình</a:t>
                      </a:r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Nguyên)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73536">
                <a:tc>
                  <a:txBody>
                    <a:bodyPr/>
                    <a:lstStyle/>
                    <a:p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b) </a:t>
                      </a:r>
                      <a:r>
                        <a:rPr lang="en-US" sz="36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Ăn</a:t>
                      </a:r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quả</a:t>
                      </a:r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nhớ</a:t>
                      </a:r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kẻ</a:t>
                      </a:r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trồng</a:t>
                      </a:r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cây</a:t>
                      </a:r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en-US" sz="36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Tục</a:t>
                      </a:r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i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ngữ</a:t>
                      </a:r>
                      <a:r>
                        <a:rPr lang="en-US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endParaRPr lang="en-US" sz="20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38240">
                <a:tc>
                  <a:txBody>
                    <a:bodyPr/>
                    <a:lstStyle/>
                    <a:p>
                      <a:r>
                        <a:rPr lang="vi-VN" sz="3200" b="0" i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c) Gần mực thì đen, gần đèn thì sáng.(Tục ngữ)</a:t>
                      </a:r>
                    </a:p>
                    <a:p>
                      <a:endParaRPr lang="en-US" sz="20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Hộp_Văn_Bản 1"/>
          <p:cNvSpPr txBox="1"/>
          <p:nvPr/>
        </p:nvSpPr>
        <p:spPr>
          <a:xfrm>
            <a:off x="4283968" y="-343026"/>
            <a:ext cx="5092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a. ” Cái khuyết tròn đầy” =&gt; ẩn dụ cho em bé </a:t>
            </a:r>
            <a:r>
              <a:rPr lang="en-US" sz="2800" b="1" dirty="0" err="1">
                <a:latin typeface="+mj-lt"/>
              </a:rPr>
              <a:t>bụ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bẫm</a:t>
            </a:r>
            <a:r>
              <a:rPr lang="en-US" sz="2800" b="1" dirty="0">
                <a:latin typeface="+mj-lt"/>
              </a:rPr>
              <a:t>,</a:t>
            </a:r>
            <a:r>
              <a:rPr lang="vi-VN" sz="2800" b="1" dirty="0">
                <a:latin typeface="+mj-lt"/>
              </a:rPr>
              <a:t> đáng yêu</a:t>
            </a:r>
            <a:endParaRPr lang="en-US" sz="2800" b="1" dirty="0">
              <a:latin typeface="+mj-lt"/>
              <a:cs typeface="Times New Roman" pitchFamily="18" charset="0"/>
            </a:endParaRPr>
          </a:p>
          <a:p>
            <a:endParaRPr lang="en-US" sz="2800" dirty="0">
              <a:latin typeface="+mj-lt"/>
            </a:endParaRPr>
          </a:p>
        </p:txBody>
      </p:sp>
      <p:sp>
        <p:nvSpPr>
          <p:cNvPr id="9" name="Hộp_Văn_Bản 8"/>
          <p:cNvSpPr txBox="1"/>
          <p:nvPr/>
        </p:nvSpPr>
        <p:spPr>
          <a:xfrm>
            <a:off x="4211961" y="836712"/>
            <a:ext cx="53065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b. “Ăn </a:t>
            </a:r>
            <a:r>
              <a:rPr lang="vi-VN" sz="2800" b="1" dirty="0" err="1">
                <a:latin typeface="+mj-lt"/>
              </a:rPr>
              <a:t>quả</a:t>
            </a:r>
            <a:r>
              <a:rPr lang="vi-VN" sz="2800" b="1" dirty="0">
                <a:latin typeface="+mj-lt"/>
              </a:rPr>
              <a:t>” so </a:t>
            </a:r>
            <a:r>
              <a:rPr lang="vi-VN" sz="2800" b="1" dirty="0" err="1">
                <a:latin typeface="+mj-lt"/>
              </a:rPr>
              <a:t>sánh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ngầm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với</a:t>
            </a:r>
            <a:r>
              <a:rPr lang="vi-VN" sz="2800" b="1" dirty="0">
                <a:latin typeface="+mj-lt"/>
              </a:rPr>
              <a:t>  </a:t>
            </a:r>
            <a:r>
              <a:rPr lang="vi-VN" sz="2800" b="1" dirty="0" err="1">
                <a:latin typeface="+mj-lt"/>
              </a:rPr>
              <a:t>hình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ảnh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nói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về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những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người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hưởng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thành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quả</a:t>
            </a:r>
            <a:r>
              <a:rPr lang="vi-VN" sz="2800" b="1" dirty="0">
                <a:latin typeface="+mj-lt"/>
              </a:rPr>
              <a:t>. “</a:t>
            </a:r>
            <a:r>
              <a:rPr lang="vi-VN" sz="2800" b="1" dirty="0" err="1">
                <a:latin typeface="+mj-lt"/>
              </a:rPr>
              <a:t>trồng</a:t>
            </a:r>
            <a:r>
              <a:rPr lang="vi-VN" sz="2800" b="1" dirty="0">
                <a:latin typeface="+mj-lt"/>
              </a:rPr>
              <a:t> cây” so </a:t>
            </a:r>
            <a:r>
              <a:rPr lang="vi-VN" sz="2800" b="1" dirty="0" err="1">
                <a:latin typeface="+mj-lt"/>
              </a:rPr>
              <a:t>sánh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ngầm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với</a:t>
            </a:r>
            <a:r>
              <a:rPr lang="vi-VN" sz="2800" b="1" dirty="0">
                <a:latin typeface="+mj-lt"/>
              </a:rPr>
              <a:t>  </a:t>
            </a:r>
            <a:r>
              <a:rPr lang="vi-VN" sz="2800" b="1" dirty="0" err="1">
                <a:latin typeface="+mj-lt"/>
              </a:rPr>
              <a:t>hình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ảnh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nói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về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những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người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làm</a:t>
            </a:r>
            <a:r>
              <a:rPr lang="vi-VN" sz="2800" b="1" dirty="0">
                <a:latin typeface="+mj-lt"/>
              </a:rPr>
              <a:t> ra </a:t>
            </a:r>
            <a:r>
              <a:rPr lang="vi-VN" sz="2800" b="1" dirty="0" err="1">
                <a:latin typeface="+mj-lt"/>
              </a:rPr>
              <a:t>thành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quả</a:t>
            </a:r>
            <a:r>
              <a:rPr lang="vi-VN" sz="2800" b="1" dirty="0">
                <a:latin typeface="+mj-lt"/>
              </a:rPr>
              <a:t> cho </a:t>
            </a:r>
            <a:r>
              <a:rPr lang="vi-VN" sz="2800" b="1" dirty="0" err="1">
                <a:latin typeface="+mj-lt"/>
              </a:rPr>
              <a:t>người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hưởng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thụ</a:t>
            </a:r>
            <a:r>
              <a:rPr lang="vi-VN" sz="2800" b="1" dirty="0">
                <a:latin typeface="+mj-lt"/>
              </a:rPr>
              <a:t>.</a:t>
            </a:r>
            <a:endParaRPr lang="en-US" sz="2800" b="1" dirty="0">
              <a:latin typeface="+mj-lt"/>
            </a:endParaRPr>
          </a:p>
          <a:p>
            <a:endParaRPr lang="en-US" sz="2800" dirty="0">
              <a:latin typeface="+mj-lt"/>
              <a:cs typeface="Times New Roman" pitchFamily="18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3995936" y="3501008"/>
            <a:ext cx="554461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+ “</a:t>
            </a:r>
            <a:r>
              <a:rPr lang="vi-VN" sz="2800" b="1" dirty="0" err="1">
                <a:latin typeface="+mj-lt"/>
              </a:rPr>
              <a:t>Mực</a:t>
            </a:r>
            <a:r>
              <a:rPr lang="vi-VN" sz="2800" b="1" dirty="0">
                <a:latin typeface="+mj-lt"/>
              </a:rPr>
              <a:t>” : so </a:t>
            </a:r>
            <a:r>
              <a:rPr lang="vi-VN" sz="2800" b="1" dirty="0" err="1">
                <a:latin typeface="+mj-lt"/>
              </a:rPr>
              <a:t>sánh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ngầm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với</a:t>
            </a:r>
            <a:r>
              <a:rPr lang="vi-VN" sz="2800" b="1" dirty="0">
                <a:latin typeface="+mj-lt"/>
              </a:rPr>
              <a:t>  </a:t>
            </a:r>
            <a:r>
              <a:rPr lang="vi-VN" sz="2800" b="1" dirty="0" err="1">
                <a:latin typeface="+mj-lt"/>
              </a:rPr>
              <a:t>những</a:t>
            </a:r>
            <a:r>
              <a:rPr lang="vi-VN" sz="2800" b="1" dirty="0">
                <a:latin typeface="+mj-lt"/>
              </a:rPr>
              <a:t> môi </a:t>
            </a:r>
            <a:r>
              <a:rPr lang="vi-VN" sz="2800" b="1" dirty="0" err="1">
                <a:latin typeface="+mj-lt"/>
              </a:rPr>
              <a:t>trường</a:t>
            </a:r>
            <a:r>
              <a:rPr lang="vi-VN" sz="2800" b="1" dirty="0">
                <a:latin typeface="+mj-lt"/>
              </a:rPr>
              <a:t>, </a:t>
            </a:r>
            <a:r>
              <a:rPr lang="vi-VN" sz="2800" b="1" dirty="0" err="1">
                <a:latin typeface="+mj-lt"/>
              </a:rPr>
              <a:t>những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phần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tử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xấu</a:t>
            </a:r>
            <a:r>
              <a:rPr lang="vi-VN" sz="2800" b="1" dirty="0">
                <a:latin typeface="+mj-lt"/>
              </a:rPr>
              <a:t> xa, tiêu </a:t>
            </a:r>
            <a:r>
              <a:rPr lang="vi-VN" sz="2800" b="1" dirty="0" err="1">
                <a:latin typeface="+mj-lt"/>
              </a:rPr>
              <a:t>cực</a:t>
            </a:r>
            <a:r>
              <a:rPr lang="vi-VN" sz="2800" b="1" dirty="0">
                <a:latin typeface="+mj-lt"/>
              </a:rPr>
              <a:t> trong </a:t>
            </a:r>
            <a:r>
              <a:rPr lang="vi-VN" sz="2800" b="1" dirty="0" err="1">
                <a:latin typeface="+mj-lt"/>
              </a:rPr>
              <a:t>cuộc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sống</a:t>
            </a:r>
            <a:r>
              <a:rPr lang="vi-VN" sz="2800" b="1" dirty="0">
                <a:latin typeface="+mj-lt"/>
              </a:rPr>
              <a:t>.</a:t>
            </a:r>
          </a:p>
          <a:p>
            <a:r>
              <a:rPr lang="vi-VN" sz="2800" b="1" dirty="0">
                <a:latin typeface="+mj-lt"/>
              </a:rPr>
              <a:t>+ “</a:t>
            </a:r>
            <a:r>
              <a:rPr lang="vi-VN" sz="2800" b="1" dirty="0" err="1">
                <a:latin typeface="+mj-lt"/>
              </a:rPr>
              <a:t>Đèn</a:t>
            </a:r>
            <a:r>
              <a:rPr lang="vi-VN" sz="2800" b="1" dirty="0">
                <a:latin typeface="+mj-lt"/>
              </a:rPr>
              <a:t>” : so </a:t>
            </a:r>
            <a:r>
              <a:rPr lang="vi-VN" sz="2800" b="1" dirty="0" err="1">
                <a:latin typeface="+mj-lt"/>
              </a:rPr>
              <a:t>sánh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ngầm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với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những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điều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tốt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đẹp</a:t>
            </a:r>
            <a:r>
              <a:rPr lang="vi-VN" sz="2800" b="1" dirty="0">
                <a:latin typeface="+mj-lt"/>
              </a:rPr>
              <a:t>, </a:t>
            </a:r>
            <a:r>
              <a:rPr lang="vi-VN" sz="2800" b="1" dirty="0" err="1">
                <a:latin typeface="+mj-lt"/>
              </a:rPr>
              <a:t>tích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cực</a:t>
            </a:r>
            <a:r>
              <a:rPr lang="vi-VN" sz="2800" b="1" dirty="0">
                <a:latin typeface="+mj-lt"/>
              </a:rPr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9230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61\Desktop\1b8509df29633b555517eff904463b3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ây 3"/>
          <p:cNvSpPr/>
          <p:nvPr/>
        </p:nvSpPr>
        <p:spPr>
          <a:xfrm>
            <a:off x="1115616" y="2132856"/>
            <a:ext cx="9793088" cy="3024336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/>
              <a:t> </a:t>
            </a:r>
            <a:r>
              <a:rPr lang="vi-VN" sz="3600" b="1" dirty="0" err="1">
                <a:latin typeface="+mj-lt"/>
              </a:rPr>
              <a:t>Viết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một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đoạn</a:t>
            </a:r>
            <a:r>
              <a:rPr lang="vi-VN" sz="3600" b="1" dirty="0">
                <a:latin typeface="+mj-lt"/>
              </a:rPr>
              <a:t> văn </a:t>
            </a:r>
            <a:r>
              <a:rPr lang="vi-VN" sz="3600" b="1" dirty="0" err="1">
                <a:latin typeface="+mj-lt"/>
              </a:rPr>
              <a:t>ngắn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khoảng</a:t>
            </a:r>
            <a:r>
              <a:rPr lang="vi-VN" sz="3600" b="1" dirty="0">
                <a:latin typeface="+mj-lt"/>
              </a:rPr>
              <a:t> 4-5 </a:t>
            </a:r>
            <a:r>
              <a:rPr lang="vi-VN" sz="3600" b="1" dirty="0" err="1">
                <a:latin typeface="+mj-lt"/>
              </a:rPr>
              <a:t>dòng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về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chủ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đề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tình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cảm</a:t>
            </a:r>
            <a:r>
              <a:rPr lang="vi-VN" sz="3600" b="1" dirty="0">
                <a:latin typeface="+mj-lt"/>
              </a:rPr>
              <a:t> gia </a:t>
            </a:r>
            <a:r>
              <a:rPr lang="vi-VN" sz="3600" b="1" dirty="0" err="1">
                <a:latin typeface="+mj-lt"/>
              </a:rPr>
              <a:t>đình</a:t>
            </a:r>
            <a:r>
              <a:rPr lang="vi-VN" sz="3600" b="1" dirty="0">
                <a:latin typeface="+mj-lt"/>
              </a:rPr>
              <a:t> trong </a:t>
            </a:r>
            <a:r>
              <a:rPr lang="vi-VN" sz="3600" b="1" dirty="0" err="1">
                <a:latin typeface="+mj-lt"/>
              </a:rPr>
              <a:t>đó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có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sử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dụng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ít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nhất</a:t>
            </a:r>
            <a:r>
              <a:rPr lang="vi-VN" sz="3600" b="1" dirty="0">
                <a:latin typeface="+mj-lt"/>
              </a:rPr>
              <a:t> 1 </a:t>
            </a:r>
            <a:r>
              <a:rPr lang="vi-VN" sz="3600" b="1" dirty="0" err="1">
                <a:latin typeface="+mj-lt"/>
              </a:rPr>
              <a:t>phép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ẩn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dụ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1850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edieuhanh.com/wp-content/uploads/2019/01/Green-School-Board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315416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ây 1"/>
          <p:cNvSpPr/>
          <p:nvPr/>
        </p:nvSpPr>
        <p:spPr>
          <a:xfrm>
            <a:off x="899592" y="1340768"/>
            <a:ext cx="6984776" cy="200141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ộp_Văn_Bản 4"/>
          <p:cNvSpPr txBox="1"/>
          <p:nvPr/>
        </p:nvSpPr>
        <p:spPr>
          <a:xfrm>
            <a:off x="1691680" y="1676517"/>
            <a:ext cx="563288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CỦNG CỐ, MỞ RỘNG</a:t>
            </a:r>
          </a:p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3148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61\Desktop\background-powerpoint-don-gian-5-600x4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0" y="-2120"/>
            <a:ext cx="9130059" cy="68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Hộp_Văn_Bản 1"/>
          <p:cNvSpPr txBox="1"/>
          <p:nvPr/>
        </p:nvSpPr>
        <p:spPr>
          <a:xfrm>
            <a:off x="1979712" y="2276872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8951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_Văn_Bản 3"/>
          <p:cNvSpPr txBox="1"/>
          <p:nvPr/>
        </p:nvSpPr>
        <p:spPr>
          <a:xfrm>
            <a:off x="664196" y="436314"/>
            <a:ext cx="5563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I. LÝ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THUYẾT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2FC9BD8-0421-D6C2-8F90-8E00FB272605}"/>
              </a:ext>
            </a:extLst>
          </p:cNvPr>
          <p:cNvSpPr txBox="1"/>
          <p:nvPr/>
        </p:nvSpPr>
        <p:spPr>
          <a:xfrm>
            <a:off x="179512" y="1064349"/>
            <a:ext cx="69173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200" b="1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1. Từ láy</a:t>
            </a:r>
            <a:endParaRPr lang="en-US" sz="32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4DC18C6-974C-DA3D-1D99-2405594A747E}"/>
              </a:ext>
            </a:extLst>
          </p:cNvPr>
          <p:cNvSpPr txBox="1"/>
          <p:nvPr/>
        </p:nvSpPr>
        <p:spPr>
          <a:xfrm>
            <a:off x="0" y="1620436"/>
            <a:ext cx="91211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láy là từ phức do hai hay nhi</a:t>
            </a:r>
            <a:r>
              <a:rPr lang="nl-NL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ti</a:t>
            </a:r>
            <a:r>
              <a:rPr lang="nl-NL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 có âm </a:t>
            </a:r>
            <a:r>
              <a:rPr lang="nl-NL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hoặc v</a:t>
            </a:r>
            <a:r>
              <a:rPr lang="nl-NL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(hoặc cả âm đ</a:t>
            </a:r>
            <a:r>
              <a:rPr lang="nl-NL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và v</a:t>
            </a:r>
            <a:r>
              <a:rPr lang="nl-NL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n) giống nhau tạo thành</a:t>
            </a:r>
            <a:r>
              <a:rPr lang="nl-NL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8A0424-77E2-8BC4-7670-222226542931}"/>
              </a:ext>
            </a:extLst>
          </p:cNvPr>
          <p:cNvSpPr txBox="1"/>
          <p:nvPr/>
        </p:nvSpPr>
        <p:spPr>
          <a:xfrm>
            <a:off x="22884" y="3496940"/>
            <a:ext cx="90982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Phân loại: Láy hoàn toàn; láy bộ phận (phụ âm đầu, phần vần)</a:t>
            </a:r>
            <a:endParaRPr lang="en-US" sz="3600" b="1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dụ: </a:t>
            </a:r>
            <a:r>
              <a:rPr lang="nl-NL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lung linh, lấp lánh, thăm thẳm, xanh xanh, sạch sành sanh,...</a:t>
            </a:r>
            <a:endParaRPr lang="en-US" sz="3600" b="1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3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_Văn_Bản 4"/>
          <p:cNvSpPr txBox="1"/>
          <p:nvPr/>
        </p:nvSpPr>
        <p:spPr>
          <a:xfrm>
            <a:off x="35496" y="-27384"/>
            <a:ext cx="9108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dụ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dụ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Cha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ốt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2" name="Hộp_Văn_Bản 1"/>
          <p:cNvSpPr txBox="1"/>
          <p:nvPr/>
        </p:nvSpPr>
        <p:spPr>
          <a:xfrm>
            <a:off x="35496" y="2636912"/>
            <a:ext cx="9108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Hồ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06449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edieuhanh.com/wp-content/uploads/2019/01/Green-School-Board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346136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ộp_Văn_Bản 2"/>
          <p:cNvSpPr txBox="1"/>
          <p:nvPr/>
        </p:nvSpPr>
        <p:spPr>
          <a:xfrm>
            <a:off x="483804" y="548680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en-US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tên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tên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tương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nhau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tăng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Hộp_Văn_Bản 1"/>
          <p:cNvSpPr txBox="1"/>
          <p:nvPr/>
        </p:nvSpPr>
        <p:spPr>
          <a:xfrm>
            <a:off x="804888" y="3668392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* 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endParaRPr lang="en-US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Hình Bầu dục 3"/>
          <p:cNvSpPr/>
          <p:nvPr/>
        </p:nvSpPr>
        <p:spPr>
          <a:xfrm>
            <a:off x="6493520" y="4509950"/>
            <a:ext cx="1080120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7" name="Hình Bầu dục 6"/>
          <p:cNvSpPr/>
          <p:nvPr/>
        </p:nvSpPr>
        <p:spPr>
          <a:xfrm>
            <a:off x="2580432" y="4509950"/>
            <a:ext cx="1080120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cxnSp>
        <p:nvCxnSpPr>
          <p:cNvPr id="10" name="Đường kết nối Mũi tên Thẳng 9"/>
          <p:cNvCxnSpPr>
            <a:stCxn id="7" idx="6"/>
            <a:endCxn id="4" idx="2"/>
          </p:cNvCxnSpPr>
          <p:nvPr/>
        </p:nvCxnSpPr>
        <p:spPr>
          <a:xfrm>
            <a:off x="3660552" y="5050010"/>
            <a:ext cx="283296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Hộp_Văn_Bản 12"/>
          <p:cNvSpPr txBox="1"/>
          <p:nvPr/>
        </p:nvSpPr>
        <p:spPr>
          <a:xfrm>
            <a:off x="3780892" y="430581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80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edieuhanh.com/wp-content/uploads/2019/01/Green-School-Board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387424"/>
            <a:ext cx="10260632" cy="76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_Văn_Bản 4"/>
          <p:cNvSpPr txBox="1"/>
          <p:nvPr/>
        </p:nvSpPr>
        <p:spPr>
          <a:xfrm>
            <a:off x="251520" y="188640"/>
            <a:ext cx="93610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 LÁY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Ví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dụ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Bàn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tay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mang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phép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nhiệm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Chắt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chiu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dãi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dầ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đấy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thôi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23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0" y="28419"/>
            <a:ext cx="556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dụ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Bảng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960013"/>
              </p:ext>
            </p:extLst>
          </p:nvPr>
        </p:nvGraphicFramePr>
        <p:xfrm>
          <a:off x="0" y="674750"/>
          <a:ext cx="9828584" cy="6492240"/>
        </p:xfrm>
        <a:graphic>
          <a:graphicData uri="http://schemas.openxmlformats.org/drawingml/2006/table">
            <a:tbl>
              <a:tblPr firstRow="1" bandRow="1">
                <a:solidFill>
                  <a:srgbClr val="006600"/>
                </a:solidFill>
                <a:tableStyleId>{5C22544A-7EE6-4342-B048-85BDC9FD1C3A}</a:tableStyleId>
              </a:tblPr>
              <a:tblGrid>
                <a:gridCol w="27231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054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3143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3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kiểu</a:t>
                      </a:r>
                      <a:r>
                        <a:rPr lang="en-US" sz="3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vi-VN" sz="3600" b="1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ẩn</a:t>
                      </a:r>
                      <a:r>
                        <a:rPr lang="en-US" sz="3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dụ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Ví</a:t>
                      </a:r>
                      <a:r>
                        <a:rPr lang="en-US" sz="3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dụ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7637">
                <a:tc>
                  <a:txBody>
                    <a:bodyPr/>
                    <a:lstStyle/>
                    <a:p>
                      <a:pPr marL="514350" indent="-514350">
                        <a:buAutoNum type="arabicPeriod"/>
                      </a:pPr>
                      <a:r>
                        <a:rPr lang="en-US" sz="3600" b="1" dirty="0" err="1">
                          <a:latin typeface="Times New Roman" pitchFamily="18" charset="0"/>
                          <a:cs typeface="Times New Roman" pitchFamily="18" charset="0"/>
                        </a:rPr>
                        <a:t>Ẩn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dụ</a:t>
                      </a:r>
                      <a:endParaRPr lang="vi-VN" sz="36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phẩm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endParaRPr lang="en-US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cha 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mái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tóc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bạc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đốt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lửa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anh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nằm</a:t>
                      </a:r>
                      <a:r>
                        <a:rPr lang="en-US" sz="3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7637">
                <a:tc>
                  <a:txBody>
                    <a:bodyPr/>
                    <a:lstStyle/>
                    <a:p>
                      <a:r>
                        <a:rPr lang="en-US" sz="3600" b="1" dirty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en-US" sz="3600" b="1" dirty="0" err="1">
                          <a:latin typeface="Times New Roman" pitchFamily="18" charset="0"/>
                          <a:cs typeface="Times New Roman" pitchFamily="18" charset="0"/>
                        </a:rPr>
                        <a:t>Ẩn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dụ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vi-VN" sz="36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endParaRPr lang="en-US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</a:t>
                      </a:r>
                      <a:r>
                        <a:rPr lang="vi-VN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vi-VN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thăm </a:t>
                      </a:r>
                      <a:r>
                        <a:rPr lang="vi-VN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nhà</a:t>
                      </a:r>
                      <a:r>
                        <a:rPr lang="vi-VN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Bác</a:t>
                      </a:r>
                      <a:r>
                        <a:rPr lang="vi-VN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Làng</a:t>
                      </a:r>
                      <a:r>
                        <a:rPr lang="vi-VN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Sen</a:t>
                      </a:r>
                    </a:p>
                    <a:p>
                      <a:r>
                        <a:rPr lang="vi-VN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 hàng râm bụt thắp lên lửa hồng”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7637">
                <a:tc>
                  <a:txBody>
                    <a:bodyPr/>
                    <a:lstStyle/>
                    <a:p>
                      <a:r>
                        <a:rPr lang="en-US" sz="3600" b="1" dirty="0"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en-US" sz="3600" b="1" dirty="0" err="1">
                          <a:latin typeface="Times New Roman" pitchFamily="18" charset="0"/>
                          <a:cs typeface="Times New Roman" pitchFamily="18" charset="0"/>
                        </a:rPr>
                        <a:t>Ẩn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dụ</a:t>
                      </a:r>
                      <a:endParaRPr lang="vi-VN" sz="36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cách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endParaRPr lang="en-US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Ăn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quả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nhớ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kẻ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trồng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cây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”</a:t>
                      </a:r>
                      <a:endParaRPr lang="en-US" sz="3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7637">
                <a:tc>
                  <a:txBody>
                    <a:bodyPr/>
                    <a:lstStyle/>
                    <a:p>
                      <a:r>
                        <a:rPr lang="en-US" sz="3600" b="1" dirty="0"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en-US" sz="3600" b="1" dirty="0" err="1">
                          <a:latin typeface="Times New Roman" pitchFamily="18" charset="0"/>
                          <a:cs typeface="Times New Roman" pitchFamily="18" charset="0"/>
                        </a:rPr>
                        <a:t>Ẩn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dụ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chuyển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đổi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cảm</a:t>
                      </a:r>
                      <a:r>
                        <a:rPr lang="en-US" sz="3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giác</a:t>
                      </a:r>
                      <a:endParaRPr lang="en-US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Trời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nắng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giòn</a:t>
                      </a:r>
                      <a:r>
                        <a:rPr lang="en-US" sz="3600" b="1" i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tan”</a:t>
                      </a:r>
                      <a:endParaRPr lang="en-US" sz="3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80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góc tròn 2"/>
          <p:cNvSpPr/>
          <p:nvPr/>
        </p:nvSpPr>
        <p:spPr>
          <a:xfrm>
            <a:off x="2555776" y="260648"/>
            <a:ext cx="3816424" cy="720080"/>
          </a:xfrm>
          <a:prstGeom prst="roundRect">
            <a:avLst>
              <a:gd name="adj" fmla="val 4349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graphicFrame>
        <p:nvGraphicFramePr>
          <p:cNvPr id="5" name="Bảng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687669"/>
              </p:ext>
            </p:extLst>
          </p:nvPr>
        </p:nvGraphicFramePr>
        <p:xfrm>
          <a:off x="0" y="1014647"/>
          <a:ext cx="925252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29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895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Tìm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từ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láy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trong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những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câu thơ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dưới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đây.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Chỉ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ra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nghĩa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tác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dụngcủa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chúng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đổi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với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việc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thể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hiện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nội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dung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mà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tác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giả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muốn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vi-VN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b="1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đạt</a:t>
                      </a: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?</a:t>
                      </a:r>
                      <a:endParaRPr lang="en-US" sz="24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a) Bàn tay mang phép nhiệm m</a:t>
                      </a:r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ầ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</a:t>
                      </a:r>
                    </a:p>
                    <a:p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Ch</a:t>
                      </a:r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ắ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 chịu từ những dãi dầu đ</a:t>
                      </a:r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ấ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y thôi.</a:t>
                      </a:r>
                    </a:p>
                    <a:p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                           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(Bình Nguyên)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j-lt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…………………………………………………………………………………………………………………………………………………………………………………………………………………………………...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b="1" i="1" dirty="0">
                        <a:latin typeface="+mj-lt"/>
                      </a:endParaRPr>
                    </a:p>
                    <a:p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b)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Nghẹn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ngào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thương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mẹ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nh</a:t>
                      </a:r>
                      <a:r>
                        <a:rPr lang="en-US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iều</a:t>
                      </a:r>
                      <a:r>
                        <a:rPr lang="en-US" sz="2400" b="1" i="1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hơn</a:t>
                      </a:r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…</a:t>
                      </a:r>
                      <a:endParaRPr lang="vi-VN" sz="2400" b="1" i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Rưng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rưng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từ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chuyện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giản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đơn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thường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ngày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                   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(Định Nam Khương)</a:t>
                      </a:r>
                    </a:p>
                    <a:p>
                      <a:endParaRPr lang="en-US" sz="2400" b="1" i="1" dirty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j-lt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41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edieuhanh.com/wp-content/uploads/2019/01/Green-School-Board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330" y="-315416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ình chữ nhật góc tròn 2"/>
          <p:cNvSpPr/>
          <p:nvPr/>
        </p:nvSpPr>
        <p:spPr>
          <a:xfrm>
            <a:off x="2555776" y="260648"/>
            <a:ext cx="3816424" cy="720080"/>
          </a:xfrm>
          <a:prstGeom prst="roundRect">
            <a:avLst>
              <a:gd name="adj" fmla="val 4349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graphicFrame>
        <p:nvGraphicFramePr>
          <p:cNvPr id="5" name="Bảng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672208"/>
              </p:ext>
            </p:extLst>
          </p:nvPr>
        </p:nvGraphicFramePr>
        <p:xfrm>
          <a:off x="179512" y="1412776"/>
          <a:ext cx="8712968" cy="490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93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33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16024">
                <a:tc gridSpan="2"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40768">
                <a:tc>
                  <a:txBody>
                    <a:bodyPr/>
                    <a:lstStyle/>
                    <a:p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a) Bàn tay mang phép nhiệm m</a:t>
                      </a:r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ầ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</a:t>
                      </a:r>
                    </a:p>
                    <a:p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Ch</a:t>
                      </a:r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ắ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 chịu từ những dãi dầu đây thôi.</a:t>
                      </a:r>
                    </a:p>
                    <a:p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              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(Bình Nguyên)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44759">
                <a:tc>
                  <a:txBody>
                    <a:bodyPr/>
                    <a:lstStyle/>
                    <a:p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b) Nghẹn ngào thương mẹ nh</a:t>
                      </a:r>
                      <a:r>
                        <a:rPr lang="en-US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iều</a:t>
                      </a:r>
                      <a:r>
                        <a:rPr lang="en-US" sz="2400" b="1" i="1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hơn</a:t>
                      </a:r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…</a:t>
                      </a:r>
                      <a:endParaRPr lang="vi-VN" sz="2400" b="1" i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Rưng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rưng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từ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chuyện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giản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đơn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thường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ngày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US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          </a:t>
                      </a:r>
                      <a:r>
                        <a:rPr lang="vi-VN" sz="24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(Định Nam Khương)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Hộp_Văn_Bản 1"/>
          <p:cNvSpPr txBox="1"/>
          <p:nvPr/>
        </p:nvSpPr>
        <p:spPr>
          <a:xfrm>
            <a:off x="5076056" y="2060848"/>
            <a:ext cx="345638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dk1"/>
                </a:solidFill>
                <a:latin typeface="+mj-lt"/>
              </a:rPr>
              <a:t>a.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dãi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dầu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=&gt;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Tác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dụng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: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chỉ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những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vất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vả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, gian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khó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,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sớm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khuya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làm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lụng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của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người</a:t>
            </a:r>
            <a:r>
              <a:rPr lang="vi-VN" sz="24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dk1"/>
                </a:solidFill>
                <a:latin typeface="+mj-lt"/>
              </a:rPr>
              <a:t>mẹ</a:t>
            </a:r>
            <a:endParaRPr lang="en-US" sz="2400" b="1" dirty="0">
              <a:latin typeface="+mj-lt"/>
            </a:endParaRPr>
          </a:p>
          <a:p>
            <a:endParaRPr lang="en-US" b="1" dirty="0"/>
          </a:p>
        </p:txBody>
      </p:sp>
      <p:sp>
        <p:nvSpPr>
          <p:cNvPr id="4" name="Hộp_Văn_Bản 3"/>
          <p:cNvSpPr txBox="1"/>
          <p:nvPr/>
        </p:nvSpPr>
        <p:spPr>
          <a:xfrm>
            <a:off x="4860032" y="3933056"/>
            <a:ext cx="40324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dk1"/>
                </a:solidFill>
                <a:latin typeface="+mj-lt"/>
              </a:rPr>
              <a:t>b. rưng rưng=&gt;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Tác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dụng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: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cảm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xúc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nghẹn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ngào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,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xúc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động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của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người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con khi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nghĩ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về</a:t>
            </a:r>
            <a:r>
              <a:rPr lang="vi-VN" sz="28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dk1"/>
                </a:solidFill>
                <a:latin typeface="+mj-lt"/>
              </a:rPr>
              <a:t>mẹ</a:t>
            </a:r>
            <a:endParaRPr lang="en-US" sz="2800" b="1" dirty="0">
              <a:latin typeface="+mj-lt"/>
            </a:endParaRPr>
          </a:p>
          <a:p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771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edieuhanh.com/wp-content/uploads/2019/01/Green-School-Board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90" y="-25727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ây 2"/>
          <p:cNvSpPr/>
          <p:nvPr/>
        </p:nvSpPr>
        <p:spPr>
          <a:xfrm>
            <a:off x="2771800" y="260648"/>
            <a:ext cx="3256620" cy="1008112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graphicFrame>
        <p:nvGraphicFramePr>
          <p:cNvPr id="6" name="Bảng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155157"/>
              </p:ext>
            </p:extLst>
          </p:nvPr>
        </p:nvGraphicFramePr>
        <p:xfrm>
          <a:off x="18596" y="908720"/>
          <a:ext cx="8801876" cy="652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54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563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4389">
                <a:tc gridSpan="2">
                  <a:txBody>
                    <a:bodyPr/>
                    <a:lstStyle/>
                    <a:p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Tìm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ẩn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trong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những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câu thơ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dưới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đây. Nêu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tác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dụng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ẩn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đó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đối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với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việc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miêu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tả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sự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vật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cảm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44243">
                <a:tc>
                  <a:txBody>
                    <a:bodyPr/>
                    <a:lstStyle/>
                    <a:p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Vẫn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bàn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tay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mẹ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dịu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dàng</a:t>
                      </a:r>
                      <a:endParaRPr lang="vi-VN" sz="3200" b="1" i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À ơi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này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trăng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vàng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ngủ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ngon</a:t>
                      </a:r>
                    </a:p>
                    <a:p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À ơi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này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cải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trăng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tròn</a:t>
                      </a:r>
                      <a:endParaRPr lang="vi-VN" sz="3200" b="1" i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À ơi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này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trăng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còn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nằm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nôi…</a:t>
                      </a:r>
                    </a:p>
                    <a:p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{….}</a:t>
                      </a:r>
                    </a:p>
                    <a:p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 ơi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này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cái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mặt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trời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bé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</a:t>
                      </a:r>
                    </a:p>
                    <a:p>
                      <a:r>
                        <a:rPr lang="en-US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vi-VN" sz="32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Bình</a:t>
                      </a:r>
                      <a:r>
                        <a:rPr lang="vi-VN" sz="3200" b="1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Nguyên)</a:t>
                      </a:r>
                    </a:p>
                    <a:p>
                      <a:endParaRPr lang="en-US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...................................................................................................................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411849"/>
      </p:ext>
    </p:extLst>
  </p:cSld>
  <p:clrMapOvr>
    <a:masterClrMapping/>
  </p:clrMapOvr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843</Words>
  <Application>Microsoft Office PowerPoint</Application>
  <PresentationFormat>On-screen Show (4:3)</PresentationFormat>
  <Paragraphs>113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trình bày của PowerPoint</dc:title>
  <dc:creator>H61</dc:creator>
  <cp:lastModifiedBy>andongnhi</cp:lastModifiedBy>
  <cp:revision>26</cp:revision>
  <dcterms:created xsi:type="dcterms:W3CDTF">2021-06-16T15:01:05Z</dcterms:created>
  <dcterms:modified xsi:type="dcterms:W3CDTF">2024-02-19T15:46:51Z</dcterms:modified>
</cp:coreProperties>
</file>