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60" r:id="rId5"/>
    <p:sldId id="259" r:id="rId6"/>
    <p:sldId id="286" r:id="rId7"/>
    <p:sldId id="262" r:id="rId8"/>
    <p:sldId id="287" r:id="rId9"/>
    <p:sldId id="263" r:id="rId10"/>
    <p:sldId id="264" r:id="rId11"/>
    <p:sldId id="269" r:id="rId12"/>
    <p:sldId id="277" r:id="rId13"/>
    <p:sldId id="272" r:id="rId14"/>
    <p:sldId id="289" r:id="rId15"/>
    <p:sldId id="290" r:id="rId16"/>
    <p:sldId id="271" r:id="rId17"/>
    <p:sldId id="278" r:id="rId18"/>
    <p:sldId id="279" r:id="rId19"/>
    <p:sldId id="280" r:id="rId20"/>
    <p:sldId id="281" r:id="rId21"/>
    <p:sldId id="273" r:id="rId22"/>
    <p:sldId id="282" r:id="rId23"/>
    <p:sldId id="288" r:id="rId24"/>
    <p:sldId id="285" r:id="rId25"/>
    <p:sldId id="284" r:id="rId26"/>
    <p:sldId id="274" r:id="rId27"/>
    <p:sldId id="291" r:id="rId28"/>
    <p:sldId id="292" r:id="rId29"/>
    <p:sldId id="275" r:id="rId30"/>
  </p:sldIdLst>
  <p:sldSz cx="12192000" cy="6858000"/>
  <p:notesSz cx="7104063" cy="10234613"/>
  <p:custShowLst>
    <p:custShow name="Custom Show 1" id="0">
      <p:sldLst>
        <p:sld r:id="rId2"/>
        <p:sld r:id="rId3"/>
        <p:sld r:id="rId4"/>
        <p:sld r:id="rId5"/>
        <p:sld r:id="rId6"/>
      </p:sldLst>
    </p:custShow>
  </p:custShow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 snapToGrid="0">
      <p:cViewPr>
        <p:scale>
          <a:sx n="91" d="100"/>
          <a:sy n="91" d="100"/>
        </p:scale>
        <p:origin x="-72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3766E-E16A-426A-B2D4-CA07D27E3A8F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FE0B6-4946-466C-AEAA-B3A72448F1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525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039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216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409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255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27044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1499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6928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368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7418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900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403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7173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304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6977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754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61442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322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4255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642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869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015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024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678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042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05" y="4319270"/>
            <a:ext cx="12195810" cy="257937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269382" y="2681297"/>
            <a:ext cx="950505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52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BÀI 2: THƠ LỤC BÁT</a:t>
            </a:r>
            <a:endParaRPr lang="zh-CN" altLang="en-US" sz="4000" b="1" dirty="0">
              <a:solidFill>
                <a:schemeClr val="accent6">
                  <a:lumMod val="75000"/>
                </a:schemeClr>
              </a:solidFill>
              <a:effectLst>
                <a:glow rad="1524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0" y="1041400"/>
            <a:ext cx="798830" cy="8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0" y="3740785"/>
            <a:ext cx="1217295" cy="11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30" y="1073785"/>
            <a:ext cx="779145" cy="73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0675" y="2205355"/>
            <a:ext cx="122745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 descr="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760000" flipH="1">
            <a:off x="215900" y="1894205"/>
            <a:ext cx="1575435" cy="1514475"/>
          </a:xfrm>
          <a:prstGeom prst="rect">
            <a:avLst/>
          </a:prstGeom>
        </p:spPr>
      </p:pic>
      <p:pic>
        <p:nvPicPr>
          <p:cNvPr id="17" name="图片 16" descr="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897110" y="3576955"/>
            <a:ext cx="1555750" cy="15144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31135" y="191343"/>
            <a:ext cx="5701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(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– 2022)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  <p:extLst mod="1">
    <p:ext uri="{E180D4A7-C9FB-4DFB-919C-405C955672EB}">
      <p14:showEvtLst xmlns:p14="http://schemas.microsoft.com/office/powerpoint/2010/main">
        <p14:playEvt time="158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693167" y="3792394"/>
            <a:ext cx="8036378" cy="2171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755" b="1" dirty="0" err="1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Viết</a:t>
            </a:r>
            <a:r>
              <a:rPr lang="en-US" altLang="zh-CN" sz="6755" b="1" dirty="0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: </a:t>
            </a:r>
            <a:r>
              <a:rPr lang="en-US" altLang="zh-CN" sz="6755" b="1" dirty="0" err="1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Tập</a:t>
            </a:r>
            <a:r>
              <a:rPr lang="en-US" altLang="zh-CN" sz="6755" b="1" dirty="0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6755" b="1" dirty="0" err="1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làm</a:t>
            </a:r>
            <a:r>
              <a:rPr lang="en-US" altLang="zh-CN" sz="6755" b="1" dirty="0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6755" b="1" dirty="0" err="1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thơ</a:t>
            </a:r>
            <a:r>
              <a:rPr lang="en-US" altLang="zh-CN" sz="6755" b="1" dirty="0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6755" b="1" dirty="0" err="1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lục</a:t>
            </a:r>
            <a:r>
              <a:rPr lang="en-US" altLang="zh-CN" sz="6755" b="1" dirty="0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6755" b="1" dirty="0" err="1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bát</a:t>
            </a:r>
            <a:endParaRPr lang="zh-CN" altLang="en-US" sz="6755" b="1" dirty="0">
              <a:solidFill>
                <a:srgbClr val="FF5E74"/>
              </a:solidFill>
              <a:effectLst>
                <a:glow rad="165100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方正稚艺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942897" y="1972929"/>
            <a:ext cx="7387355" cy="2140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3310" b="1" dirty="0" smtClean="0">
                <a:solidFill>
                  <a:schemeClr val="accent6">
                    <a:lumMod val="75000"/>
                  </a:schemeClr>
                </a:solidFill>
                <a:effectLst>
                  <a:glow rad="889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Tiết25</a:t>
            </a:r>
            <a:endParaRPr lang="en-US" altLang="zh-CN" sz="13310" b="1" dirty="0">
              <a:solidFill>
                <a:schemeClr val="accent6">
                  <a:lumMod val="75000"/>
                </a:schemeClr>
              </a:solidFill>
              <a:effectLst>
                <a:glow rad="88900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95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1" grpId="0"/>
      <p:bldP spid="2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282" y="5120936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3425410" y="406647"/>
            <a:ext cx="5455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Hoàn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thiện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cặp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câu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lục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bát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effectLst>
                <a:glow rad="1651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sp>
        <p:nvSpPr>
          <p:cNvPr id="17411" name="文本框 1"/>
          <p:cNvSpPr txBox="1"/>
          <p:nvPr/>
        </p:nvSpPr>
        <p:spPr>
          <a:xfrm>
            <a:off x="545320" y="1249828"/>
            <a:ext cx="5741179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Con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rợp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bóng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cây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xanh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………………………………………..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413" name="文本框 10"/>
          <p:cNvSpPr txBox="1"/>
          <p:nvPr/>
        </p:nvSpPr>
        <p:spPr>
          <a:xfrm>
            <a:off x="241300" y="3207385"/>
            <a:ext cx="6224045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Phượng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đang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thắp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lửa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sân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trường</a:t>
            </a:r>
            <a:endParaRPr lang="en-US" altLang="zh-CN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……………………………………….....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1"/>
          <p:cNvSpPr txBox="1"/>
          <p:nvPr/>
        </p:nvSpPr>
        <p:spPr>
          <a:xfrm>
            <a:off x="6465345" y="2035414"/>
            <a:ext cx="5726655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Tre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xanh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tự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thuở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nào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………………………………………..</a:t>
            </a:r>
            <a:endParaRPr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12"/>
          <p:cNvSpPr txBox="1"/>
          <p:nvPr/>
        </p:nvSpPr>
        <p:spPr>
          <a:xfrm>
            <a:off x="6654800" y="4049395"/>
            <a:ext cx="5537201" cy="181588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Bàn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tay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mẹ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dịu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dàng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sao</a:t>
            </a:r>
            <a:endParaRPr lang="en-US" altLang="zh-CN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……………………………………….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en-US" altLang="zh-CN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411" grpId="0"/>
      <p:bldP spid="17413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282" y="5120936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3425410" y="406647"/>
            <a:ext cx="5455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Hoàn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thiện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cặp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câu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lục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bát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effectLst>
                <a:glow rad="1651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sp>
        <p:nvSpPr>
          <p:cNvPr id="17411" name="文本框 1"/>
          <p:cNvSpPr txBox="1"/>
          <p:nvPr/>
        </p:nvSpPr>
        <p:spPr>
          <a:xfrm>
            <a:off x="545320" y="1249828"/>
            <a:ext cx="5741179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Con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rợp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bóng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cây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xanh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sz="2800" i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i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chim</a:t>
            </a:r>
            <a:r>
              <a:rPr lang="en-US" sz="2800" i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ríu</a:t>
            </a:r>
            <a:r>
              <a:rPr lang="en-US" sz="2800" i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rít</a:t>
            </a:r>
            <a:r>
              <a:rPr lang="en-US" sz="2800" i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i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cành</a:t>
            </a:r>
            <a:r>
              <a:rPr lang="en-US" sz="2800" i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i="1" dirty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413" name="文本框 10"/>
          <p:cNvSpPr txBox="1"/>
          <p:nvPr/>
        </p:nvSpPr>
        <p:spPr>
          <a:xfrm>
            <a:off x="241300" y="3207385"/>
            <a:ext cx="6224045" cy="16866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Phượng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đang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thắp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lửa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sân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trường</a:t>
            </a:r>
            <a:endParaRPr lang="en-US" altLang="zh-CN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28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sang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</a:pP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1"/>
          <p:cNvSpPr txBox="1"/>
          <p:nvPr/>
        </p:nvSpPr>
        <p:spPr>
          <a:xfrm>
            <a:off x="6057901" y="2035414"/>
            <a:ext cx="6134100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Tre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xanh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tự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thuở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nào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chặn</a:t>
            </a:r>
            <a:r>
              <a:rPr lang="en-US" sz="28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8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r>
              <a:rPr lang="en-US" sz="28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thù</a:t>
            </a:r>
            <a:endParaRPr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12"/>
          <p:cNvSpPr txBox="1"/>
          <p:nvPr/>
        </p:nvSpPr>
        <p:spPr>
          <a:xfrm>
            <a:off x="6654800" y="4049395"/>
            <a:ext cx="5537201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Bàn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tay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mẹ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dịu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dàng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sao</a:t>
            </a:r>
            <a:endParaRPr lang="en-US" altLang="zh-CN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sz="28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Đưa</a:t>
            </a:r>
            <a:r>
              <a:rPr lang="en-US" sz="28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nôi</a:t>
            </a:r>
            <a:r>
              <a:rPr lang="en-US" sz="28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ngủ</a:t>
            </a:r>
            <a:r>
              <a:rPr lang="en-US" sz="28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i="1" dirty="0" err="1">
                <a:solidFill>
                  <a:srgbClr val="36363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i="1" dirty="0" err="1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giấc</a:t>
            </a:r>
            <a:r>
              <a:rPr lang="en-US" sz="2800" i="1" dirty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4A4A4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nồng</a:t>
            </a:r>
            <a:endParaRPr lang="en-US" altLang="zh-CN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39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411" grpId="0"/>
      <p:bldP spid="17413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" y="-81163"/>
            <a:ext cx="12193819" cy="7020495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4328" y="-80267"/>
            <a:ext cx="9000965" cy="760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 17"/>
          <p:cNvSpPr/>
          <p:nvPr/>
        </p:nvSpPr>
        <p:spPr>
          <a:xfrm>
            <a:off x="2927260" y="1835189"/>
            <a:ext cx="6660862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Đề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Viết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thơ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lục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bát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(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ngắn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dài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tuỳ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ý) </a:t>
            </a:r>
          </a:p>
          <a:p>
            <a:pPr algn="ctr">
              <a:lnSpc>
                <a:spcPct val="140000"/>
              </a:lnSpc>
            </a:pP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cha,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mẹ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ông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bà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hoặc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thầy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cô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giáo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…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.</a:t>
            </a:r>
            <a:endParaRPr sz="1400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928" y="3731172"/>
            <a:ext cx="12193526" cy="3208160"/>
          </a:xfrm>
          <a:prstGeom prst="rect">
            <a:avLst/>
          </a:prstGeom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3" y="1691426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29"/>
          <p:cNvSpPr/>
          <p:nvPr/>
        </p:nvSpPr>
        <p:spPr>
          <a:xfrm>
            <a:off x="4172150" y="406647"/>
            <a:ext cx="39618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Viết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bài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thơ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lục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bát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effectLst>
                <a:glow rad="1651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31" name="图片 30" descr="890261f18bd9a6cf2baac98444466bb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51345" y="3405505"/>
            <a:ext cx="4462145" cy="4456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7559"/>
            <a:ext cx="10515600" cy="5609404"/>
          </a:xfrm>
        </p:spPr>
        <p:txBody>
          <a:bodyPr/>
          <a:lstStyle/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Minh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cò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lặn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xuôi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chồng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con</a:t>
            </a:r>
          </a:p>
          <a:p>
            <a:pPr lvl="1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mòn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gầy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Cho 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xuôi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tuôn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1434"/>
            <a:ext cx="10515600" cy="5735529"/>
          </a:xfrm>
        </p:spPr>
        <p:txBody>
          <a:bodyPr/>
          <a:lstStyle/>
          <a:p>
            <a:pPr lvl="1"/>
            <a:r>
              <a:rPr lang="en-US" dirty="0" err="1" smtClean="0"/>
              <a:t>Mẹ</a:t>
            </a:r>
            <a:r>
              <a:rPr lang="en-US" dirty="0" smtClean="0"/>
              <a:t> cha </a:t>
            </a:r>
            <a:r>
              <a:rPr lang="en-US" dirty="0" err="1" smtClean="0"/>
              <a:t>sống</a:t>
            </a:r>
            <a:r>
              <a:rPr lang="en-US" dirty="0" smtClean="0"/>
              <a:t> </a:t>
            </a:r>
            <a:r>
              <a:rPr lang="en-US" dirty="0" err="1" smtClean="0"/>
              <a:t>đến</a:t>
            </a:r>
            <a:r>
              <a:rPr lang="en-US" dirty="0" smtClean="0"/>
              <a:t> </a:t>
            </a:r>
            <a:r>
              <a:rPr lang="en-US" dirty="0" err="1" smtClean="0"/>
              <a:t>tuổi</a:t>
            </a:r>
            <a:r>
              <a:rPr lang="en-US" dirty="0" smtClean="0"/>
              <a:t> </a:t>
            </a:r>
            <a:r>
              <a:rPr lang="en-US" dirty="0" err="1" smtClean="0"/>
              <a:t>già</a:t>
            </a:r>
            <a:endParaRPr lang="en-US" dirty="0" smtClean="0"/>
          </a:p>
          <a:p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chất</a:t>
            </a:r>
            <a:r>
              <a:rPr lang="en-US" dirty="0" smtClean="0"/>
              <a:t>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yên</a:t>
            </a:r>
            <a:r>
              <a:rPr lang="en-US" dirty="0" smtClean="0"/>
              <a:t> </a:t>
            </a:r>
            <a:r>
              <a:rPr lang="en-US" dirty="0" err="1" smtClean="0"/>
              <a:t>vui</a:t>
            </a:r>
            <a:endParaRPr lang="en-US" dirty="0" smtClean="0"/>
          </a:p>
          <a:p>
            <a:pPr lvl="1"/>
            <a:r>
              <a:rPr lang="en-US" dirty="0" smtClean="0"/>
              <a:t>Con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hiểu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thì</a:t>
            </a:r>
            <a:r>
              <a:rPr lang="en-US" dirty="0" smtClean="0"/>
              <a:t> </a:t>
            </a:r>
            <a:r>
              <a:rPr lang="en-US" dirty="0" err="1" smtClean="0"/>
              <a:t>thôi</a:t>
            </a:r>
            <a:endParaRPr lang="en-US" dirty="0" smtClean="0"/>
          </a:p>
          <a:p>
            <a:r>
              <a:rPr lang="en-US" dirty="0" err="1" smtClean="0"/>
              <a:t>Mẹ</a:t>
            </a:r>
            <a:r>
              <a:rPr lang="en-US" dirty="0" smtClean="0"/>
              <a:t> </a:t>
            </a:r>
            <a:r>
              <a:rPr lang="en-US" dirty="0" err="1" smtClean="0"/>
              <a:t>đành</a:t>
            </a:r>
            <a:r>
              <a:rPr lang="en-US" dirty="0" smtClean="0"/>
              <a:t> </a:t>
            </a:r>
            <a:r>
              <a:rPr lang="en-US" dirty="0" err="1" smtClean="0"/>
              <a:t>câm</a:t>
            </a:r>
            <a:r>
              <a:rPr lang="en-US" dirty="0" smtClean="0"/>
              <a:t> </a:t>
            </a:r>
            <a:r>
              <a:rPr lang="en-US" dirty="0" err="1" smtClean="0"/>
              <a:t>lặng</a:t>
            </a:r>
            <a:r>
              <a:rPr lang="en-US" dirty="0" smtClean="0"/>
              <a:t> </a:t>
            </a:r>
            <a:r>
              <a:rPr lang="en-US" dirty="0" err="1" smtClean="0"/>
              <a:t>quệt</a:t>
            </a:r>
            <a:r>
              <a:rPr lang="en-US" dirty="0" smtClean="0"/>
              <a:t> </a:t>
            </a:r>
            <a:r>
              <a:rPr lang="en-US" dirty="0" err="1" smtClean="0"/>
              <a:t>đôi</a:t>
            </a:r>
            <a:r>
              <a:rPr lang="en-US" dirty="0" smtClean="0"/>
              <a:t> </a:t>
            </a:r>
            <a:r>
              <a:rPr lang="en-US" dirty="0" err="1" smtClean="0"/>
              <a:t>lệ</a:t>
            </a:r>
            <a:r>
              <a:rPr lang="en-US" dirty="0" smtClean="0"/>
              <a:t> </a:t>
            </a:r>
            <a:r>
              <a:rPr lang="en-US" dirty="0" err="1" smtClean="0"/>
              <a:t>sầu</a:t>
            </a:r>
            <a:endParaRPr lang="en-US" dirty="0" smtClean="0"/>
          </a:p>
          <a:p>
            <a:pPr lvl="1"/>
            <a:r>
              <a:rPr lang="en-US" dirty="0" smtClean="0"/>
              <a:t>Con </a:t>
            </a:r>
            <a:r>
              <a:rPr lang="en-US" dirty="0" err="1" smtClean="0"/>
              <a:t>giờ</a:t>
            </a:r>
            <a:r>
              <a:rPr lang="en-US" dirty="0" smtClean="0"/>
              <a:t>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thiết</a:t>
            </a:r>
            <a:r>
              <a:rPr lang="en-US" dirty="0" smtClean="0"/>
              <a:t> sang </a:t>
            </a:r>
            <a:r>
              <a:rPr lang="en-US" dirty="0" err="1" smtClean="0"/>
              <a:t>giàu</a:t>
            </a:r>
            <a:endParaRPr lang="en-US" dirty="0" smtClean="0"/>
          </a:p>
          <a:p>
            <a:r>
              <a:rPr lang="en-US" dirty="0" err="1" smtClean="0"/>
              <a:t>Bỏ</a:t>
            </a:r>
            <a:r>
              <a:rPr lang="en-US" dirty="0" smtClean="0"/>
              <a:t> </a:t>
            </a:r>
            <a:r>
              <a:rPr lang="en-US" dirty="0" err="1" smtClean="0"/>
              <a:t>quên</a:t>
            </a:r>
            <a:r>
              <a:rPr lang="en-US" dirty="0" smtClean="0"/>
              <a:t> cha </a:t>
            </a:r>
            <a:r>
              <a:rPr lang="en-US" dirty="0" err="1" smtClean="0"/>
              <a:t>mẹ</a:t>
            </a:r>
            <a:r>
              <a:rPr lang="en-US" dirty="0" smtClean="0"/>
              <a:t> </a:t>
            </a:r>
            <a:r>
              <a:rPr lang="en-US" dirty="0" err="1" smtClean="0"/>
              <a:t>bạc</a:t>
            </a:r>
            <a:r>
              <a:rPr lang="en-US" dirty="0" smtClean="0"/>
              <a:t> </a:t>
            </a:r>
            <a:r>
              <a:rPr lang="en-US" dirty="0" err="1" smtClean="0"/>
              <a:t>đầu</a:t>
            </a:r>
            <a:r>
              <a:rPr lang="en-US" dirty="0" smtClean="0"/>
              <a:t> </a:t>
            </a:r>
            <a:r>
              <a:rPr lang="en-US" dirty="0" err="1" smtClean="0"/>
              <a:t>đơn</a:t>
            </a:r>
            <a:r>
              <a:rPr lang="en-US" dirty="0" smtClean="0"/>
              <a:t> </a:t>
            </a:r>
            <a:r>
              <a:rPr lang="en-US" dirty="0" err="1" smtClean="0"/>
              <a:t>côi</a:t>
            </a:r>
            <a:endParaRPr lang="en-US" dirty="0" smtClean="0"/>
          </a:p>
          <a:p>
            <a:pPr lvl="1"/>
            <a:r>
              <a:rPr lang="en-US" dirty="0" err="1" smtClean="0"/>
              <a:t>Ngẫm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hiếu</a:t>
            </a:r>
            <a:r>
              <a:rPr lang="en-US" dirty="0" smtClean="0"/>
              <a:t> </a:t>
            </a:r>
            <a:r>
              <a:rPr lang="en-US" dirty="0" err="1" smtClean="0"/>
              <a:t>sự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đời</a:t>
            </a:r>
            <a:endParaRPr lang="en-US" dirty="0" smtClean="0"/>
          </a:p>
          <a:p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toàn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> </a:t>
            </a:r>
            <a:r>
              <a:rPr lang="en-US" dirty="0" err="1" smtClean="0"/>
              <a:t>buông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r>
              <a:rPr lang="en-US" dirty="0" smtClean="0"/>
              <a:t> </a:t>
            </a:r>
            <a:r>
              <a:rPr lang="en-US" dirty="0" err="1" smtClean="0"/>
              <a:t>sân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" y="-81163"/>
            <a:ext cx="12193819" cy="7020495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9700" y="-80267"/>
            <a:ext cx="10579100" cy="760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6" y="2784595"/>
            <a:ext cx="12193526" cy="4154737"/>
          </a:xfrm>
          <a:prstGeom prst="rect">
            <a:avLst/>
          </a:prstGeom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3" y="1691426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29"/>
          <p:cNvSpPr/>
          <p:nvPr/>
        </p:nvSpPr>
        <p:spPr>
          <a:xfrm>
            <a:off x="4172151" y="406647"/>
            <a:ext cx="39618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Viết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bài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thơ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lục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bát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effectLst>
                <a:glow rad="1651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 descr="890261f18bd9a6cf2baac98444466bb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50172" y="3723914"/>
            <a:ext cx="4462145" cy="445643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0" y="2220977"/>
            <a:ext cx="70612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vi-VN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en-US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" y="-81163"/>
            <a:ext cx="12193819" cy="7020495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9700" y="-80267"/>
            <a:ext cx="10579100" cy="760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6" y="2784595"/>
            <a:ext cx="12193526" cy="4154737"/>
          </a:xfrm>
          <a:prstGeom prst="rect">
            <a:avLst/>
          </a:prstGeom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3" y="1691426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29"/>
          <p:cNvSpPr/>
          <p:nvPr/>
        </p:nvSpPr>
        <p:spPr>
          <a:xfrm>
            <a:off x="4172151" y="406647"/>
            <a:ext cx="39618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Viết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bài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thơ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lục</a:t>
            </a:r>
            <a:r>
              <a:rPr lang="en-US" altLang="zh-CN" sz="36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bát</a:t>
            </a:r>
            <a:endParaRPr lang="zh-CN" altLang="en-US" sz="3600" b="1" dirty="0">
              <a:solidFill>
                <a:schemeClr val="accent6">
                  <a:lumMod val="75000"/>
                </a:schemeClr>
              </a:solidFill>
              <a:effectLst>
                <a:glow rad="1651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 descr="890261f18bd9a6cf2baac98444466bb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50172" y="3723914"/>
            <a:ext cx="4462145" cy="44564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33662" y="1613211"/>
            <a:ext cx="7875538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Bef>
                <a:spcPts val="600"/>
              </a:spcBef>
              <a:spcAft>
                <a:spcPts val="0"/>
              </a:spcAft>
            </a:pPr>
            <a:r>
              <a:rPr lang="pt-BR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muốn viết bài thơ về ai?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Những điều gì khiến em ấn tượng về người đó (tình cảm yêu thương, hình dáng, cử chỉ, việc làm,...)?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Tình cảm của em đối với người ấy (yêu thương, trân trọng, cảm phục,...).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64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282" y="5120936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4172158" y="406647"/>
            <a:ext cx="39618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Viết</a:t>
            </a:r>
            <a:r>
              <a:rPr kumimoji="0" lang="en-US" altLang="zh-CN" sz="36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36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thơ</a:t>
            </a:r>
            <a:r>
              <a:rPr kumimoji="0" lang="en-US" altLang="zh-CN" sz="36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lục</a:t>
            </a:r>
            <a:r>
              <a:rPr kumimoji="0" lang="en-US" altLang="zh-CN" sz="36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bát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>
                <a:glow rad="1651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sp>
        <p:nvSpPr>
          <p:cNvPr id="17411" name="文本框 1"/>
          <p:cNvSpPr txBox="1"/>
          <p:nvPr/>
        </p:nvSpPr>
        <p:spPr>
          <a:xfrm>
            <a:off x="-102258" y="1670928"/>
            <a:ext cx="11785318" cy="14619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14300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Bắt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đầu bằng hình ảnh của người em muốn viết </a:t>
            </a:r>
            <a:r>
              <a:rPr lang="pt-BR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hoặc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từ hành động, suy nghĩ, tình cảm em dành cho người ấy</a:t>
            </a:r>
            <a:r>
              <a:rPr lang="pt-BR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457200" algn="just">
              <a:spcBef>
                <a:spcPts val="600"/>
              </a:spcBef>
              <a:spcAft>
                <a:spcPts val="0"/>
              </a:spcAft>
            </a:pP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413" name="文本框 10"/>
          <p:cNvSpPr txBox="1"/>
          <p:nvPr/>
        </p:nvSpPr>
        <p:spPr>
          <a:xfrm>
            <a:off x="0" y="4534100"/>
            <a:ext cx="11240279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14300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Sắp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xếp </a:t>
            </a:r>
            <a:r>
              <a:rPr lang="pt-BR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từ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ngữ </a:t>
            </a:r>
            <a:r>
              <a:rPr lang="pt-BR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về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 tiếng, vần, </a:t>
            </a:r>
            <a:r>
              <a:rPr lang="pt-BR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nhịp, luật bằng trắc, luật bổng trầm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 thể thơ lục bát.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文本框 1"/>
          <p:cNvSpPr txBox="1"/>
          <p:nvPr/>
        </p:nvSpPr>
        <p:spPr>
          <a:xfrm>
            <a:off x="69087" y="3043685"/>
            <a:ext cx="11415210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pt-BR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Lựa </a:t>
            </a:r>
            <a:r>
              <a:rPr lang="pt-B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chọn từ ngữ thích </a:t>
            </a:r>
            <a:r>
              <a:rPr lang="pt-BR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hợp, </a:t>
            </a:r>
            <a:r>
              <a:rPr lang="pt-B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diễn tả tình cảm của em với người </a:t>
            </a:r>
            <a:r>
              <a:rPr lang="pt-BR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đó.</a:t>
            </a:r>
          </a:p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pt-B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pt-BR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Kết </a:t>
            </a:r>
            <a:r>
              <a:rPr lang="pt-B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hợp các biện pháp tu từ: so sánh, ẩn dụ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" y="1054680"/>
            <a:ext cx="3829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93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411" grpId="0"/>
      <p:bldP spid="17413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" y="-81163"/>
            <a:ext cx="12193819" cy="7020495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9700" y="-80267"/>
            <a:ext cx="10579100" cy="760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6" y="2784595"/>
            <a:ext cx="12193526" cy="4154737"/>
          </a:xfrm>
          <a:prstGeom prst="rect">
            <a:avLst/>
          </a:prstGeom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3" y="1691426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29"/>
          <p:cNvSpPr/>
          <p:nvPr/>
        </p:nvSpPr>
        <p:spPr>
          <a:xfrm>
            <a:off x="4172151" y="406647"/>
            <a:ext cx="39618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Viết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bài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thơ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lục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bát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>
                <a:glow rad="1651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 descr="890261f18bd9a6cf2baac98444466bb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50172" y="3723914"/>
            <a:ext cx="4462145" cy="445643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48870" y="1730946"/>
            <a:ext cx="8270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r>
              <a:rPr lang="pt-BR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Kiểm tra lại, chỉnh </a:t>
            </a:r>
            <a:r>
              <a:rPr lang="pt-BR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sửa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algn="just"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Đọc lại bài 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algn="just"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tiếng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vần, nhịp và luật 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 trắc,luật bổng trầm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 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algn="just"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Lỗi chính tả, dùng từ...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algn="just"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Bài thơ có tập trung thể hiện về người em chọn viết và thể hiện được tình cảm của em dành cho người đó chưa? 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15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720" y="364691"/>
            <a:ext cx="6229350" cy="62293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6673"/>
            <a:ext cx="12193526" cy="415473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847703" y="1525905"/>
            <a:ext cx="688412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5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方正大黑简体" panose="02010601030101010101" pitchFamily="2" charset="-122"/>
                <a:cs typeface="Times New Roman" panose="02020603050405020304" pitchFamily="18" charset="0"/>
              </a:rPr>
              <a:t>BÀI 2: TIẾT </a:t>
            </a:r>
            <a:r>
              <a:rPr lang="en-US" altLang="zh-CN" sz="45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方正大黑简体" panose="02010601030101010101" pitchFamily="2" charset="-122"/>
                <a:cs typeface="Times New Roman" panose="02020603050405020304" pitchFamily="18" charset="0"/>
              </a:rPr>
              <a:t>24,25: </a:t>
            </a:r>
            <a:r>
              <a:rPr lang="en-US" altLang="zh-CN" sz="45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方正大黑简体" panose="02010601030101010101" pitchFamily="2" charset="-122"/>
                <a:cs typeface="Times New Roman" panose="02020603050405020304" pitchFamily="18" charset="0"/>
              </a:rPr>
              <a:t>VIẾT</a:t>
            </a:r>
            <a:endParaRPr lang="zh-CN" altLang="en-US" sz="45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ea typeface="方正大黑简体" panose="02010601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13666" y="2777526"/>
            <a:ext cx="65716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TẬP LÀM THƠ LỤC BÁT</a:t>
            </a:r>
            <a:endParaRPr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41" y="3148528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" y="-81163"/>
            <a:ext cx="12193819" cy="7020495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9700" y="-80267"/>
            <a:ext cx="10579100" cy="760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6" y="2784595"/>
            <a:ext cx="12193526" cy="4154737"/>
          </a:xfrm>
          <a:prstGeom prst="rect">
            <a:avLst/>
          </a:prstGeom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3" y="1691426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29"/>
          <p:cNvSpPr/>
          <p:nvPr/>
        </p:nvSpPr>
        <p:spPr>
          <a:xfrm>
            <a:off x="5105357" y="406647"/>
            <a:ext cx="2095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TRẢ</a:t>
            </a:r>
            <a:r>
              <a:rPr kumimoji="0" lang="en-US" altLang="zh-CN" sz="36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BÀI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>
                <a:glow rad="1651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 descr="890261f18bd9a6cf2baac98444466bb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50172" y="3723914"/>
            <a:ext cx="4462145" cy="44564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76608" y="1961778"/>
            <a:ext cx="8082397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Aft>
                <a:spcPts val="0"/>
              </a:spcAft>
            </a:pP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Thấy được ưu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nhược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viết.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0"/>
              </a:spcAft>
            </a:pP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Chỉnh sửa bài viết cho mình và cho bạn.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31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957244" y="3637454"/>
            <a:ext cx="5146345" cy="1131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755" b="1" dirty="0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LUYỆN TẬP</a:t>
            </a:r>
            <a:endParaRPr lang="zh-CN" altLang="en-US" sz="6755" b="1" dirty="0">
              <a:solidFill>
                <a:srgbClr val="FF5E74"/>
              </a:solidFill>
              <a:effectLst>
                <a:glow rad="165100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方正稚艺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375734" y="1917049"/>
            <a:ext cx="1890261" cy="21405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3310" b="1" dirty="0" smtClean="0">
                <a:solidFill>
                  <a:schemeClr val="accent6">
                    <a:lumMod val="75000"/>
                  </a:schemeClr>
                </a:solidFill>
                <a:effectLst>
                  <a:glow rad="889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03</a:t>
            </a:r>
            <a:endParaRPr lang="en-US" altLang="zh-CN" sz="13310" b="1" dirty="0">
              <a:solidFill>
                <a:schemeClr val="accent6">
                  <a:lumMod val="75000"/>
                </a:schemeClr>
              </a:solidFill>
              <a:effectLst>
                <a:glow rad="88900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35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1" grpId="0"/>
      <p:bldP spid="2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282" y="5120936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4412866" y="406647"/>
            <a:ext cx="34804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Nhận</a:t>
            </a:r>
            <a:r>
              <a:rPr kumimoji="0" lang="en-US" altLang="zh-CN" sz="36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diện</a:t>
            </a:r>
            <a:r>
              <a:rPr kumimoji="0" lang="en-US" altLang="zh-CN" sz="36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lỗi</a:t>
            </a:r>
            <a:r>
              <a:rPr kumimoji="0" lang="en-US" altLang="zh-CN" sz="3600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sai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>
                <a:glow rad="1651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sp>
        <p:nvSpPr>
          <p:cNvPr id="17411" name="文本框 1"/>
          <p:cNvSpPr txBox="1"/>
          <p:nvPr/>
        </p:nvSpPr>
        <p:spPr>
          <a:xfrm>
            <a:off x="245835" y="1086245"/>
            <a:ext cx="10320565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nl-NL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Các </a:t>
            </a:r>
            <a:r>
              <a:rPr lang="nl-NL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nl-NL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lục bát </a:t>
            </a:r>
            <a:r>
              <a:rPr lang="nl-NL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 sai ở </a:t>
            </a:r>
            <a:r>
              <a:rPr lang="nl-NL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đâu? Hãy </a:t>
            </a:r>
            <a:r>
              <a:rPr lang="nl-NL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 lại cho </a:t>
            </a:r>
            <a:r>
              <a:rPr lang="nl-NL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文本框 1"/>
          <p:cNvSpPr txBox="1"/>
          <p:nvPr/>
        </p:nvSpPr>
        <p:spPr>
          <a:xfrm>
            <a:off x="6465345" y="2035414"/>
            <a:ext cx="5726655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Vườn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cây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quý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đủ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loài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lang="en-US" sz="2800" baseline="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cam,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quýt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xoài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12"/>
          <p:cNvSpPr txBox="1"/>
          <p:nvPr/>
        </p:nvSpPr>
        <p:spPr>
          <a:xfrm>
            <a:off x="6153086" y="3541395"/>
            <a:ext cx="6038914" cy="224676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</a:t>
            </a:r>
            <a:r>
              <a:rPr kumimoji="0" lang="en-US" altLang="zh-CN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Thiếu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nhi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là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tuổi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học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hành</a:t>
            </a:r>
            <a:endParaRPr kumimoji="0" lang="en-US" altLang="zh-CN" sz="2800" b="0" i="0" u="none" strike="noStrike" kern="1200" cap="none" spc="0" normalizeH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aseline="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Chúng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em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phấn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đấu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trở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thành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trò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ngoan</a:t>
            </a:r>
            <a:r>
              <a:rPr lang="en-US" altLang="zh-CN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.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"/>
          <p:cNvSpPr txBox="1"/>
          <p:nvPr/>
        </p:nvSpPr>
        <p:spPr>
          <a:xfrm>
            <a:off x="426431" y="1990496"/>
            <a:ext cx="5726655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Vườn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cây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quý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đủ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loài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lang="en-US" sz="2800" baseline="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cam,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quýt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bòng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2"/>
          <p:cNvSpPr txBox="1"/>
          <p:nvPr/>
        </p:nvSpPr>
        <p:spPr>
          <a:xfrm>
            <a:off x="282" y="3541395"/>
            <a:ext cx="6038914" cy="224676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</a:t>
            </a:r>
            <a:r>
              <a:rPr kumimoji="0" lang="en-US" altLang="zh-CN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Thiếu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nhi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là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tuổi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học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hành</a:t>
            </a:r>
            <a:endParaRPr kumimoji="0" lang="en-US" altLang="zh-CN" sz="2800" b="0" i="0" u="none" strike="noStrike" kern="1200" cap="none" spc="0" normalizeH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aseline="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Chúng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em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phấn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đấu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tiến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lên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hàng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đầu</a:t>
            </a:r>
            <a:r>
              <a:rPr lang="en-US" altLang="zh-CN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.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880100" y="2362200"/>
            <a:ext cx="736600" cy="279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3760" y="3718550"/>
            <a:ext cx="749873" cy="31092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01679" y="1970063"/>
            <a:ext cx="767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4806" y="2421542"/>
            <a:ext cx="1204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7739" y="3546336"/>
            <a:ext cx="1235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3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411" grpId="0"/>
      <p:bldP spid="8" grpId="0"/>
      <p:bldP spid="10" grpId="0"/>
      <p:bldP spid="13" grpId="0"/>
      <p:bldP spid="14" grpId="0"/>
      <p:bldP spid="7" grpId="0" animBg="1"/>
      <p:bldP spid="11" grpId="0"/>
      <p:bldP spid="12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8675"/>
            <a:ext cx="10515600" cy="5348288"/>
          </a:xfrm>
        </p:spPr>
        <p:txBody>
          <a:bodyPr/>
          <a:lstStyle/>
          <a:p>
            <a:pPr algn="just">
              <a:lnSpc>
                <a:spcPct val="135000"/>
              </a:lnSpc>
              <a:spcAft>
                <a:spcPts val="600"/>
              </a:spcAft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nối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cặp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chỉnh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600"/>
              </a:spcAft>
            </a:pP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vườn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ríu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rít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chim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600"/>
              </a:spcAft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	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cười</a:t>
            </a: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117740" y="3637454"/>
            <a:ext cx="4825360" cy="1131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755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E74"/>
                </a:solidFill>
                <a:effectLst>
                  <a:glow rad="165100">
                    <a:prstClr val="white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VẬN</a:t>
            </a:r>
            <a:r>
              <a:rPr kumimoji="0" lang="en-US" altLang="zh-CN" sz="6755" b="1" i="0" u="none" strike="noStrike" kern="1200" cap="none" spc="0" normalizeH="0" noProof="0" dirty="0" smtClean="0">
                <a:ln>
                  <a:noFill/>
                </a:ln>
                <a:solidFill>
                  <a:srgbClr val="FF5E74"/>
                </a:solidFill>
                <a:effectLst>
                  <a:glow rad="165100">
                    <a:prstClr val="white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 DỤNG</a:t>
            </a:r>
            <a:endParaRPr kumimoji="0" lang="zh-CN" altLang="en-US" sz="6755" b="1" i="0" u="none" strike="noStrike" kern="1200" cap="none" spc="0" normalizeH="0" baseline="0" noProof="0" dirty="0">
              <a:ln>
                <a:noFill/>
              </a:ln>
              <a:solidFill>
                <a:srgbClr val="FF5E74"/>
              </a:solidFill>
              <a:effectLst>
                <a:glow rad="165100">
                  <a:prstClr val="white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方正稚艺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377255" y="1917049"/>
            <a:ext cx="1887220" cy="2139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1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88900">
                    <a:prstClr val="white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04</a:t>
            </a: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84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3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1" grpId="0"/>
      <p:bldP spid="21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" y="-81163"/>
            <a:ext cx="12193819" cy="7020495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9700" y="-80267"/>
            <a:ext cx="10579100" cy="760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6" y="2784595"/>
            <a:ext cx="12193526" cy="4154737"/>
          </a:xfrm>
          <a:prstGeom prst="rect">
            <a:avLst/>
          </a:prstGeom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3" y="1691426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 descr="890261f18bd9a6cf2baac98444466bb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50172" y="3723914"/>
            <a:ext cx="4462145" cy="445643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76608" y="2048989"/>
            <a:ext cx="7948530" cy="14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Aft>
                <a:spcPts val="600"/>
              </a:spcAft>
            </a:pPr>
            <a:r>
              <a:rPr lang="nl-NL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lang="nl-NL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 tác bài thơ lục bát ngắn </a:t>
            </a:r>
            <a:endParaRPr lang="nl-NL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600"/>
              </a:spcAft>
            </a:pPr>
            <a:r>
              <a:rPr lang="nl-NL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</a:t>
            </a:r>
            <a:r>
              <a:rPr lang="nl-NL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 về mái trường hoặc bạn bè</a:t>
            </a:r>
            <a:r>
              <a:rPr lang="nl-NL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10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282" y="5120936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5323236" y="264093"/>
            <a:ext cx="1766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0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Dặn</a:t>
            </a:r>
            <a:r>
              <a:rPr lang="en-US" altLang="zh-CN" sz="4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dò</a:t>
            </a:r>
            <a:endParaRPr lang="zh-CN" altLang="en-US" sz="4000" b="1" dirty="0">
              <a:solidFill>
                <a:schemeClr val="accent6">
                  <a:lumMod val="75000"/>
                </a:schemeClr>
              </a:solidFill>
              <a:effectLst>
                <a:glow rad="1651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860517" y="1606821"/>
            <a:ext cx="6123443" cy="665067"/>
            <a:chOff x="464401" y="1154869"/>
            <a:chExt cx="5606709" cy="663220"/>
          </a:xfrm>
        </p:grpSpPr>
        <p:sp>
          <p:nvSpPr>
            <p:cNvPr id="20" name="圆角矩形 19"/>
            <p:cNvSpPr/>
            <p:nvPr/>
          </p:nvSpPr>
          <p:spPr>
            <a:xfrm>
              <a:off x="464401" y="1170017"/>
              <a:ext cx="5606709" cy="648072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+      </a:t>
              </a:r>
              <a:r>
                <a:rPr lang="en-US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Ghi</a:t>
              </a:r>
              <a:r>
                <a:rPr lang="en-US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nhớ</a:t>
              </a:r>
              <a:r>
                <a:rPr lang="en-US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nội</a:t>
              </a:r>
              <a:r>
                <a:rPr lang="en-US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dung </a:t>
              </a:r>
              <a:r>
                <a:rPr lang="en-US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kiến</a:t>
              </a:r>
              <a:r>
                <a:rPr lang="en-US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thức</a:t>
              </a:r>
              <a:r>
                <a:rPr lang="en-US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thơ</a:t>
              </a:r>
              <a:r>
                <a:rPr lang="en-US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lục</a:t>
              </a:r>
              <a:r>
                <a:rPr lang="en-US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bát</a:t>
              </a:r>
              <a:r>
                <a: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;</a:t>
              </a:r>
            </a:p>
            <a:p>
              <a:pPr algn="ctr"/>
              <a:endParaRPr lang="zh-CN" altLang="en-US" dirty="0"/>
            </a:p>
          </p:txBody>
        </p:sp>
        <p:sp>
          <p:nvSpPr>
            <p:cNvPr id="21" name="椭圆 20"/>
            <p:cNvSpPr/>
            <p:nvPr/>
          </p:nvSpPr>
          <p:spPr>
            <a:xfrm>
              <a:off x="558595" y="1154869"/>
              <a:ext cx="504056" cy="50405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45504" y="1162691"/>
              <a:ext cx="462629" cy="4757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500" dirty="0">
                  <a:latin typeface="Times New Roman" panose="02020603050405020304" pitchFamily="18" charset="0"/>
                  <a:ea typeface="方正大黑简体" panose="02010601030101010101" pitchFamily="2" charset="-122"/>
                  <a:cs typeface="Times New Roman" panose="02020603050405020304" pitchFamily="18" charset="0"/>
                </a:rPr>
                <a:t>01</a:t>
              </a:r>
              <a:endParaRPr lang="zh-CN" altLang="en-US" sz="2500" dirty="0">
                <a:latin typeface="Times New Roman" panose="02020603050405020304" pitchFamily="18" charset="0"/>
                <a:ea typeface="方正大黑简体" panose="02010601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865356" y="2423226"/>
            <a:ext cx="6326644" cy="649877"/>
            <a:chOff x="252264" y="1044005"/>
            <a:chExt cx="5792763" cy="648072"/>
          </a:xfrm>
        </p:grpSpPr>
        <p:grpSp>
          <p:nvGrpSpPr>
            <p:cNvPr id="28" name="组合 27"/>
            <p:cNvGrpSpPr/>
            <p:nvPr/>
          </p:nvGrpSpPr>
          <p:grpSpPr>
            <a:xfrm>
              <a:off x="252264" y="1044005"/>
              <a:ext cx="5792763" cy="648072"/>
              <a:chOff x="252264" y="1044005"/>
              <a:chExt cx="5792763" cy="648072"/>
            </a:xfrm>
          </p:grpSpPr>
          <p:sp>
            <p:nvSpPr>
              <p:cNvPr id="30" name="圆角矩形 29"/>
              <p:cNvSpPr/>
              <p:nvPr/>
            </p:nvSpPr>
            <p:spPr>
              <a:xfrm>
                <a:off x="252264" y="1044005"/>
                <a:ext cx="5792763" cy="648072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396280" y="1116013"/>
                <a:ext cx="504056" cy="5040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09624" y="1147951"/>
                <a:ext cx="462629" cy="4757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500" dirty="0">
                    <a:latin typeface="Times New Roman" panose="02020603050405020304" pitchFamily="18" charset="0"/>
                    <a:ea typeface="方正大黑简体" panose="02010601030101010101" pitchFamily="2" charset="-122"/>
                    <a:cs typeface="Times New Roman" panose="02020603050405020304" pitchFamily="18" charset="0"/>
                  </a:rPr>
                  <a:t>02</a:t>
                </a:r>
                <a:endParaRPr lang="zh-CN" altLang="en-US" sz="2500" dirty="0">
                  <a:latin typeface="Times New Roman" panose="02020603050405020304" pitchFamily="18" charset="0"/>
                  <a:ea typeface="方正大黑简体" panose="02010601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1002289" y="1133925"/>
              <a:ext cx="3401858" cy="3222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endParaRPr lang="zh-CN" altLang="en-US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5860517" y="3258676"/>
            <a:ext cx="4718671" cy="649877"/>
            <a:chOff x="247832" y="1031042"/>
            <a:chExt cx="4320480" cy="648072"/>
          </a:xfrm>
        </p:grpSpPr>
        <p:grpSp>
          <p:nvGrpSpPr>
            <p:cNvPr id="34" name="组合 33"/>
            <p:cNvGrpSpPr/>
            <p:nvPr/>
          </p:nvGrpSpPr>
          <p:grpSpPr>
            <a:xfrm>
              <a:off x="247832" y="1031042"/>
              <a:ext cx="4320480" cy="648072"/>
              <a:chOff x="247832" y="1031042"/>
              <a:chExt cx="4320480" cy="648072"/>
            </a:xfrm>
          </p:grpSpPr>
          <p:sp>
            <p:nvSpPr>
              <p:cNvPr id="36" name="圆角矩形 35"/>
              <p:cNvSpPr/>
              <p:nvPr/>
            </p:nvSpPr>
            <p:spPr>
              <a:xfrm>
                <a:off x="247832" y="1031042"/>
                <a:ext cx="4320480" cy="648072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6280" y="1116013"/>
                <a:ext cx="504056" cy="5040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409624" y="1147951"/>
                <a:ext cx="462629" cy="4757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500" dirty="0">
                    <a:latin typeface="Times New Roman" panose="02020603050405020304" pitchFamily="18" charset="0"/>
                    <a:ea typeface="方正大黑简体" panose="02010601030101010101" pitchFamily="2" charset="-122"/>
                    <a:cs typeface="Times New Roman" panose="02020603050405020304" pitchFamily="18" charset="0"/>
                  </a:rPr>
                  <a:t>03</a:t>
                </a:r>
                <a:endParaRPr lang="zh-CN" altLang="en-US" sz="2500" dirty="0">
                  <a:latin typeface="Times New Roman" panose="02020603050405020304" pitchFamily="18" charset="0"/>
                  <a:ea typeface="方正大黑简体" panose="02010601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1035055" y="1152017"/>
              <a:ext cx="2562953" cy="4603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Hoàn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thiện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tập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;</a:t>
              </a:r>
              <a:r>
                <a:rPr lang="zh-CN" altLang="en-US" sz="15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 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865357" y="4120126"/>
            <a:ext cx="6355131" cy="649877"/>
            <a:chOff x="252264" y="1044005"/>
            <a:chExt cx="5818845" cy="648072"/>
          </a:xfrm>
        </p:grpSpPr>
        <p:grpSp>
          <p:nvGrpSpPr>
            <p:cNvPr id="40" name="组合 39"/>
            <p:cNvGrpSpPr/>
            <p:nvPr/>
          </p:nvGrpSpPr>
          <p:grpSpPr>
            <a:xfrm>
              <a:off x="252264" y="1044005"/>
              <a:ext cx="5792761" cy="648072"/>
              <a:chOff x="252264" y="1044005"/>
              <a:chExt cx="5792761" cy="648072"/>
            </a:xfrm>
          </p:grpSpPr>
          <p:sp>
            <p:nvSpPr>
              <p:cNvPr id="42" name="圆角矩形 41"/>
              <p:cNvSpPr/>
              <p:nvPr/>
            </p:nvSpPr>
            <p:spPr>
              <a:xfrm>
                <a:off x="252264" y="1044005"/>
                <a:ext cx="5792761" cy="648072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396280" y="1116013"/>
                <a:ext cx="504056" cy="5040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409624" y="1147951"/>
                <a:ext cx="462629" cy="4757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500" dirty="0">
                    <a:latin typeface="Times New Roman" panose="02020603050405020304" pitchFamily="18" charset="0"/>
                    <a:ea typeface="方正大黑简体" panose="02010601030101010101" pitchFamily="2" charset="-122"/>
                    <a:cs typeface="Times New Roman" panose="02020603050405020304" pitchFamily="18" charset="0"/>
                  </a:rPr>
                  <a:t>04</a:t>
                </a:r>
                <a:endParaRPr lang="zh-CN" altLang="en-US" sz="2500" dirty="0">
                  <a:latin typeface="Times New Roman" panose="02020603050405020304" pitchFamily="18" charset="0"/>
                  <a:ea typeface="方正大黑简体" panose="02010601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1044151" y="1100997"/>
              <a:ext cx="5026958" cy="46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Đọc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trước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chuẩn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bị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phần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Nói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nghe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。</a:t>
              </a:r>
              <a:endPara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079500" y="1147445"/>
            <a:ext cx="4390390" cy="54317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610360" y="2503375"/>
            <a:ext cx="43508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 </a:t>
            </a:r>
            <a:r>
              <a:rPr lang="nl-NL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 thêm các bài thơ lục </a:t>
            </a:r>
            <a:r>
              <a:rPr lang="nl-NL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bát;</a:t>
            </a:r>
            <a:r>
              <a:rPr lang="nl-NL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57352"/>
            <a:ext cx="10515600" cy="5819611"/>
          </a:xfrm>
        </p:spPr>
        <p:txBody>
          <a:bodyPr/>
          <a:lstStyle/>
          <a:p>
            <a:r>
              <a:rPr lang="en-US" dirty="0" err="1" smtClean="0"/>
              <a:t>Hướng</a:t>
            </a:r>
            <a:r>
              <a:rPr lang="en-US" dirty="0" smtClean="0"/>
              <a:t> </a:t>
            </a:r>
            <a:r>
              <a:rPr lang="en-US" dirty="0" err="1" smtClean="0"/>
              <a:t>dẫn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r>
              <a:rPr lang="en-US" dirty="0" smtClean="0"/>
              <a:t> </a:t>
            </a:r>
            <a:r>
              <a:rPr lang="en-US" dirty="0" err="1" smtClean="0"/>
              <a:t>môn</a:t>
            </a:r>
            <a:r>
              <a:rPr lang="en-US" dirty="0" smtClean="0"/>
              <a:t> </a:t>
            </a:r>
            <a:r>
              <a:rPr lang="en-US" dirty="0" err="1" smtClean="0"/>
              <a:t>Văn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cũ</a:t>
            </a:r>
            <a:r>
              <a:rPr lang="en-US" dirty="0" smtClean="0"/>
              <a:t>: </a:t>
            </a:r>
            <a:r>
              <a:rPr lang="en-US" dirty="0" err="1" smtClean="0"/>
              <a:t>Ôn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kiến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thơ</a:t>
            </a:r>
            <a:r>
              <a:rPr lang="en-US" dirty="0" smtClean="0"/>
              <a:t> </a:t>
            </a:r>
            <a:r>
              <a:rPr lang="en-US" dirty="0" err="1" smtClean="0"/>
              <a:t>lục</a:t>
            </a:r>
            <a:r>
              <a:rPr lang="en-US" dirty="0" smtClean="0"/>
              <a:t> </a:t>
            </a:r>
            <a:r>
              <a:rPr lang="en-US" dirty="0" err="1" smtClean="0"/>
              <a:t>bát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mới</a:t>
            </a:r>
            <a:r>
              <a:rPr lang="en-US" dirty="0" smtClean="0"/>
              <a:t>: </a:t>
            </a:r>
            <a:r>
              <a:rPr lang="en-US" dirty="0" err="1" smtClean="0"/>
              <a:t>Chuẩn</a:t>
            </a:r>
            <a:r>
              <a:rPr lang="en-US" dirty="0" smtClean="0"/>
              <a:t> </a:t>
            </a:r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: </a:t>
            </a:r>
            <a:r>
              <a:rPr lang="en-US" dirty="0" err="1" smtClean="0"/>
              <a:t>Nói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Nghe</a:t>
            </a:r>
            <a:r>
              <a:rPr lang="en-US" dirty="0" smtClean="0"/>
              <a:t>: </a:t>
            </a:r>
            <a:r>
              <a:rPr lang="en-US" dirty="0" err="1" smtClean="0"/>
              <a:t>Kể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trải</a:t>
            </a:r>
            <a:r>
              <a:rPr lang="en-US" dirty="0" smtClean="0"/>
              <a:t> </a:t>
            </a:r>
            <a:r>
              <a:rPr lang="en-US" dirty="0" err="1" smtClean="0"/>
              <a:t>nghiệm</a:t>
            </a:r>
            <a:r>
              <a:rPr lang="en-US" dirty="0" smtClean="0"/>
              <a:t> </a:t>
            </a:r>
            <a:r>
              <a:rPr lang="en-US" dirty="0" err="1" smtClean="0"/>
              <a:t>đáng</a:t>
            </a:r>
            <a:r>
              <a:rPr lang="en-US" dirty="0" smtClean="0"/>
              <a:t> </a:t>
            </a:r>
            <a:r>
              <a:rPr lang="en-US" dirty="0" err="1" smtClean="0"/>
              <a:t>nhớ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Thế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kể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trải</a:t>
            </a:r>
            <a:r>
              <a:rPr lang="en-US" dirty="0" smtClean="0"/>
              <a:t> </a:t>
            </a:r>
            <a:r>
              <a:rPr lang="en-US" dirty="0" err="1" smtClean="0"/>
              <a:t>nghiệm</a:t>
            </a:r>
            <a:r>
              <a:rPr lang="en-US" dirty="0" smtClean="0"/>
              <a:t> </a:t>
            </a:r>
            <a:r>
              <a:rPr lang="en-US" dirty="0" err="1" smtClean="0"/>
              <a:t>đáng</a:t>
            </a:r>
            <a:r>
              <a:rPr lang="en-US" dirty="0" smtClean="0"/>
              <a:t> </a:t>
            </a:r>
            <a:r>
              <a:rPr lang="en-US" dirty="0" err="1" smtClean="0"/>
              <a:t>nhớ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thân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gia</a:t>
            </a:r>
            <a:r>
              <a:rPr lang="en-US" dirty="0" smtClean="0"/>
              <a:t> </a:t>
            </a:r>
            <a:r>
              <a:rPr lang="en-US" dirty="0" err="1" smtClean="0"/>
              <a:t>đình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kể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trải</a:t>
            </a:r>
            <a:r>
              <a:rPr lang="en-US" dirty="0" smtClean="0"/>
              <a:t> </a:t>
            </a:r>
            <a:r>
              <a:rPr lang="en-US" dirty="0" err="1" smtClean="0"/>
              <a:t>nghiệm</a:t>
            </a:r>
            <a:r>
              <a:rPr lang="en-US" dirty="0" smtClean="0"/>
              <a:t> </a:t>
            </a:r>
            <a:r>
              <a:rPr lang="en-US" dirty="0" err="1" smtClean="0"/>
              <a:t>đáng</a:t>
            </a:r>
            <a:r>
              <a:rPr lang="en-US" dirty="0" smtClean="0"/>
              <a:t> </a:t>
            </a:r>
            <a:r>
              <a:rPr lang="en-US" dirty="0" err="1" smtClean="0"/>
              <a:t>nhớ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thân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gia</a:t>
            </a:r>
            <a:r>
              <a:rPr lang="en-US" dirty="0" smtClean="0"/>
              <a:t> </a:t>
            </a:r>
            <a:r>
              <a:rPr lang="en-US" dirty="0" err="1" smtClean="0"/>
              <a:t>đình</a:t>
            </a:r>
            <a:r>
              <a:rPr lang="en-US" dirty="0" smtClean="0"/>
              <a:t>, con </a:t>
            </a:r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bước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r>
              <a:rPr lang="en-US" dirty="0" smtClean="0"/>
              <a:t>?</a:t>
            </a:r>
          </a:p>
          <a:p>
            <a:pPr marL="514350" indent="-514350">
              <a:buNone/>
            </a:pPr>
            <a:r>
              <a:rPr lang="en-US" dirty="0" err="1" smtClean="0"/>
              <a:t>Đề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:  </a:t>
            </a:r>
            <a:r>
              <a:rPr lang="en-US" dirty="0" err="1" smtClean="0"/>
              <a:t>Kể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trải</a:t>
            </a:r>
            <a:r>
              <a:rPr lang="en-US" dirty="0" smtClean="0"/>
              <a:t> </a:t>
            </a:r>
            <a:r>
              <a:rPr lang="en-US" dirty="0" err="1" smtClean="0"/>
              <a:t>nghiệm</a:t>
            </a:r>
            <a:r>
              <a:rPr lang="en-US" dirty="0" smtClean="0"/>
              <a:t> </a:t>
            </a:r>
            <a:r>
              <a:rPr lang="en-US" dirty="0" err="1" smtClean="0"/>
              <a:t>đáng</a:t>
            </a:r>
            <a:r>
              <a:rPr lang="en-US" dirty="0" smtClean="0"/>
              <a:t> </a:t>
            </a:r>
            <a:r>
              <a:rPr lang="en-US" dirty="0" err="1" smtClean="0"/>
              <a:t>nhớ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thân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gia</a:t>
            </a:r>
            <a:r>
              <a:rPr lang="en-US" dirty="0" smtClean="0"/>
              <a:t> </a:t>
            </a:r>
            <a:r>
              <a:rPr lang="en-US" dirty="0" err="1" smtClean="0"/>
              <a:t>đình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Tìm</a:t>
            </a:r>
            <a:r>
              <a:rPr lang="en-US" dirty="0" smtClean="0"/>
              <a:t> ý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lập</a:t>
            </a:r>
            <a:r>
              <a:rPr lang="en-US" dirty="0" smtClean="0"/>
              <a:t> </a:t>
            </a:r>
            <a:r>
              <a:rPr lang="en-US" dirty="0" err="1" smtClean="0"/>
              <a:t>dàn</a:t>
            </a:r>
            <a:r>
              <a:rPr lang="en-US" dirty="0" smtClean="0"/>
              <a:t> ý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Viết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văn</a:t>
            </a:r>
            <a:r>
              <a:rPr lang="en-US" dirty="0" smtClean="0"/>
              <a:t> </a:t>
            </a:r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chỉnh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35360" y="836712"/>
            <a:ext cx="11521280" cy="5760640"/>
          </a:xfrm>
          <a:prstGeom prst="roundRect">
            <a:avLst/>
          </a:prstGeom>
          <a:noFill/>
          <a:ln w="22225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="horz" wrap="square" lIns="121917" tIns="60958" rIns="121917" bIns="609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1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</a:t>
            </a:r>
            <a:r>
              <a:rPr lang="vi-VN" sz="21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Ý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vi-VN" sz="2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 và tên HS: ………………………….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vi-VN" sz="2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Tìm ý cho bài văn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 lại một trải nghiệm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 bản thân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 ý: Để nhớ lại các chi tiết, hãy viết tự do theo trí nhớ của em bằng cách trả lời vào cột bên phải ở các câu hỏi ở cột trái</a:t>
            </a:r>
            <a:r>
              <a:rPr lang="vi-VN" sz="2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180148"/>
              </p:ext>
            </p:extLst>
          </p:nvPr>
        </p:nvGraphicFramePr>
        <p:xfrm>
          <a:off x="527382" y="3205347"/>
          <a:ext cx="11137237" cy="28159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624736"/>
                <a:gridCol w="4512501"/>
              </a:tblGrid>
              <a:tr h="3755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 là chuyện gì? Xảy ra khi nào?</a:t>
                      </a: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đâu?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  <a:tr h="6502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ai có liên quan đến câu chuyện? Họ đã nói gì và làm gì?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  <a:tr h="32512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 gì xảy ra? Theo thứ tự thế nào?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  <a:tr h="3755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 sao lại xảy ra </a:t>
                      </a: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 việc </a:t>
                      </a: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 vậy?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  <a:tr h="108941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 xúc của em như thế nào khi câu chuyện diễn ra và khi kể lại câu chuyện?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049128"/>
      </p:ext>
    </p:extLst>
  </p:cSld>
  <p:clrMapOvr>
    <a:masterClrMapping/>
  </p:clrMapOvr>
  <p:transition spd="slow" advTm="3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05" y="4319270"/>
            <a:ext cx="12195810" cy="2579370"/>
          </a:xfrm>
          <a:prstGeom prst="rect">
            <a:avLst/>
          </a:prstGeom>
        </p:spPr>
      </p:pic>
      <p:pic>
        <p:nvPicPr>
          <p:cNvPr id="8" name="图片 7" descr="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4605" y="-1905"/>
            <a:ext cx="12195810" cy="1260475"/>
          </a:xfrm>
          <a:prstGeom prst="rect">
            <a:avLst/>
          </a:prstGeom>
        </p:spPr>
      </p:pic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1258570"/>
            <a:ext cx="798830" cy="8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0" y="3576955"/>
            <a:ext cx="1217295" cy="11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835" y="1059180"/>
            <a:ext cx="779145" cy="73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0675" y="2205355"/>
            <a:ext cx="122745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 descr="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760000" flipH="1">
            <a:off x="300990" y="1704340"/>
            <a:ext cx="1575435" cy="1514475"/>
          </a:xfrm>
          <a:prstGeom prst="rect">
            <a:avLst/>
          </a:prstGeom>
        </p:spPr>
      </p:pic>
      <p:pic>
        <p:nvPicPr>
          <p:cNvPr id="17" name="图片 16" descr="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84335" y="3323590"/>
            <a:ext cx="1555750" cy="151447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255645" y="1516380"/>
            <a:ext cx="63087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52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TRÂN TRỌNG CẢM ƠN</a:t>
            </a:r>
            <a:r>
              <a:rPr lang="zh-CN" sz="10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52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！</a:t>
            </a:r>
            <a:endParaRPr lang="zh-CN" sz="10000" b="1" dirty="0">
              <a:solidFill>
                <a:schemeClr val="accent6">
                  <a:lumMod val="75000"/>
                </a:schemeClr>
              </a:solidFill>
              <a:effectLst>
                <a:glow rad="1524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" y="2784595"/>
            <a:ext cx="12193526" cy="415473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551368" y="1697679"/>
            <a:ext cx="3997642" cy="5048538"/>
            <a:chOff x="285658" y="963298"/>
            <a:chExt cx="3905021" cy="4931568"/>
          </a:xfrm>
        </p:grpSpPr>
        <p:pic>
          <p:nvPicPr>
            <p:cNvPr id="3078" name="Picture 6" descr="C:\Users\Administrator\Desktop\可爱卡通手绘边框-0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882" y="963298"/>
              <a:ext cx="3851797" cy="493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/>
          </p:nvSpPr>
          <p:spPr>
            <a:xfrm rot="20624877">
              <a:off x="285658" y="1155349"/>
              <a:ext cx="3732842" cy="10131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6140" b="1" dirty="0" err="1" smtClean="0">
                  <a:solidFill>
                    <a:srgbClr val="FF5E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方正大标宋简体" panose="02010601030101010101" charset="-122"/>
                  <a:cs typeface="Times New Roman" panose="02020603050405020304" pitchFamily="18" charset="0"/>
                </a:rPr>
                <a:t>Nội</a:t>
              </a:r>
              <a:r>
                <a:rPr lang="en-US" altLang="zh-CN" sz="6140" b="1" dirty="0" smtClean="0">
                  <a:solidFill>
                    <a:srgbClr val="FF5E7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方正大标宋简体" panose="02010601030101010101" charset="-122"/>
                  <a:cs typeface="Times New Roman" panose="02020603050405020304" pitchFamily="18" charset="0"/>
                </a:rPr>
                <a:t> dung</a:t>
              </a:r>
              <a:endParaRPr lang="zh-CN" altLang="en-US" sz="6140" b="1" dirty="0">
                <a:solidFill>
                  <a:srgbClr val="FF5E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49337">
            <a:off x="4530702" y="1038010"/>
            <a:ext cx="5246293" cy="2293498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 rot="21240266">
            <a:off x="5864216" y="1486831"/>
            <a:ext cx="2068195" cy="5332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65" b="1" dirty="0" err="1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Định</a:t>
            </a:r>
            <a:r>
              <a:rPr lang="en-US" altLang="zh-CN" sz="2865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65" b="1" dirty="0" err="1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hướng</a:t>
            </a:r>
            <a:endParaRPr lang="zh-CN" altLang="en-US" sz="2865" b="1" dirty="0">
              <a:ln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 rot="21240266">
            <a:off x="6157644" y="2445138"/>
            <a:ext cx="1904689" cy="5332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65" b="1" dirty="0" err="1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Thực</a:t>
            </a:r>
            <a:r>
              <a:rPr lang="en-US" altLang="zh-CN" sz="2865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65" b="1" dirty="0" err="1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hành</a:t>
            </a:r>
            <a:endParaRPr lang="zh-CN" altLang="en-US" sz="2865" b="1" dirty="0">
              <a:ln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49337">
            <a:off x="4851552" y="3117230"/>
            <a:ext cx="5246293" cy="229349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 rot="21240266">
            <a:off x="6327858" y="3415961"/>
            <a:ext cx="1786066" cy="5332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65" b="1" dirty="0" err="1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Luyện</a:t>
            </a:r>
            <a:r>
              <a:rPr lang="en-US" altLang="zh-CN" sz="2865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65" b="1" dirty="0" err="1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tập</a:t>
            </a:r>
            <a:endParaRPr lang="zh-CN" altLang="en-US" sz="2865" b="1" dirty="0">
              <a:ln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 rot="21240266">
            <a:off x="6664607" y="4416813"/>
            <a:ext cx="1725152" cy="5332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65" b="1" dirty="0" err="1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Vận</a:t>
            </a:r>
            <a:r>
              <a:rPr lang="en-US" altLang="zh-CN" sz="2865" b="1" dirty="0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65" b="1" dirty="0" err="1" smtClean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dụng</a:t>
            </a:r>
            <a:endParaRPr lang="zh-CN" altLang="en-US" sz="2865" b="1" dirty="0">
              <a:ln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282" y="5120936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570" y="183515"/>
            <a:ext cx="6229350" cy="62293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" y="2784595"/>
            <a:ext cx="12193526" cy="415473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222943" y="1586230"/>
            <a:ext cx="5107305" cy="430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   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239" y="310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138" y="2351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21" y="771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41" y="3148528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矩形 15"/>
          <p:cNvSpPr/>
          <p:nvPr/>
        </p:nvSpPr>
        <p:spPr>
          <a:xfrm>
            <a:off x="4331653" y="855345"/>
            <a:ext cx="2889885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CN" altLang="en-US" sz="4500" b="1" dirty="0">
              <a:ln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028700" y="1688649"/>
            <a:ext cx="10057095" cy="4244798"/>
          </a:xfrm>
          <a:prstGeom prst="roundRect">
            <a:avLst/>
          </a:prstGeom>
          <a:noFill/>
          <a:ln w="22225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35000"/>
              </a:lnSpc>
              <a:spcAft>
                <a:spcPts val="600"/>
              </a:spcAft>
            </a:pPr>
            <a:r>
              <a:rPr lang="vi-VN" sz="3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</a:t>
            </a:r>
            <a:r>
              <a:rPr lang="en-US" sz="3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 BÀI THƠ, KHỔ THƠ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600"/>
              </a:spcAft>
            </a:pP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 và tên HS: ………………………….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vi-VN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 </a:t>
            </a:r>
            <a:r>
              <a:rPr lang="vi-V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spcAft>
                <a:spcPts val="600"/>
              </a:spcAft>
              <a:buFontTx/>
              <a:buChar char="-"/>
            </a:pP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35000"/>
              </a:lnSpc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Sơn</a:t>
            </a:r>
            <a:endParaRPr lang="en-US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spcAft>
                <a:spcPts val="600"/>
              </a:spcAft>
            </a:pP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endParaRPr lang="en-US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spcAft>
                <a:spcPts val="6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</a:t>
            </a:r>
          </a:p>
          <a:p>
            <a:pPr>
              <a:lnSpc>
                <a:spcPct val="135000"/>
              </a:lnSpc>
              <a:spcAft>
                <a:spcPts val="600"/>
              </a:spcAf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hiếu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600"/>
              </a:spcAft>
            </a:pPr>
            <a:r>
              <a:rPr lang="vi-VN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600"/>
              </a:spcAft>
            </a:pPr>
            <a:r>
              <a:rPr lang="vi-VN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600"/>
              </a:spcAft>
            </a:pPr>
            <a:r>
              <a:rPr lang="vi-VN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\\\</a:t>
            </a:r>
            <a:endParaRPr lang="en-US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600"/>
              </a:spcAft>
            </a:pPr>
            <a:r>
              <a:rPr lang="vi-VN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600"/>
              </a:spcAft>
            </a:pPr>
            <a:r>
              <a:rPr lang="vi-VN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600"/>
              </a:spcAft>
            </a:pPr>
            <a:r>
              <a:rPr lang="vi-VN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476760" y="3792394"/>
            <a:ext cx="5995552" cy="1131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755" b="1" dirty="0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ĐỊNH HƯỚNG</a:t>
            </a:r>
            <a:endParaRPr lang="zh-CN" altLang="en-US" sz="6755" b="1" dirty="0">
              <a:solidFill>
                <a:srgbClr val="FF5E74"/>
              </a:solidFill>
              <a:effectLst>
                <a:glow rad="165100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方正稚艺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530925" y="1972929"/>
            <a:ext cx="1037463" cy="21405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3310" b="1" dirty="0" smtClean="0">
                <a:solidFill>
                  <a:schemeClr val="accent6">
                    <a:lumMod val="75000"/>
                  </a:schemeClr>
                </a:solidFill>
                <a:effectLst>
                  <a:glow rad="889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1</a:t>
            </a:r>
            <a:endParaRPr lang="en-US" altLang="zh-CN" sz="13310" b="1" dirty="0">
              <a:solidFill>
                <a:schemeClr val="accent6">
                  <a:lumMod val="75000"/>
                </a:schemeClr>
              </a:solidFill>
              <a:effectLst>
                <a:glow rad="88900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4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1" grpId="0"/>
      <p:bldP spid="2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2636154" y="1584946"/>
            <a:ext cx="6553199" cy="4326981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282" y="5134906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4224504" y="406647"/>
            <a:ext cx="3857146" cy="5332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65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Chọn</a:t>
            </a:r>
            <a:r>
              <a:rPr kumimoji="0" lang="en-US" altLang="zh-CN" sz="2865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65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từ</a:t>
            </a:r>
            <a:r>
              <a:rPr kumimoji="0" lang="en-US" altLang="zh-CN" sz="2865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65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ngữ</a:t>
            </a:r>
            <a:r>
              <a:rPr kumimoji="0" lang="en-US" altLang="zh-CN" sz="2865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65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thích</a:t>
            </a:r>
            <a:r>
              <a:rPr kumimoji="0" lang="en-US" altLang="zh-CN" sz="2865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65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hợp</a:t>
            </a:r>
            <a:r>
              <a:rPr kumimoji="0" lang="en-US" altLang="zh-CN" sz="2865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endParaRPr kumimoji="0" lang="zh-CN" altLang="en-US" sz="2865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>
                <a:glow rad="1651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2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385" y="275938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"/>
          <p:cNvSpPr txBox="1"/>
          <p:nvPr/>
        </p:nvSpPr>
        <p:spPr>
          <a:xfrm flipH="1">
            <a:off x="2717726" y="4352925"/>
            <a:ext cx="6870702" cy="1036425"/>
          </a:xfrm>
          <a:prstGeom prst="rect">
            <a:avLst/>
          </a:prstGeom>
          <a:noFill/>
        </p:spPr>
        <p:txBody>
          <a:bodyPr wrap="square" lIns="96762" tIns="48381" rIns="96762" bIns="4838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</a:t>
            </a: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lay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cành</a:t>
            </a:r>
            <a:endParaRPr kumimoji="0" lang="en-US" sz="24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đánh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…………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2)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dậy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zh-CN" altLang="en-US" sz="2800" b="1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srgbClr val="70AD47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9" name="TextBox 3"/>
          <p:cNvSpPr txBox="1"/>
          <p:nvPr/>
        </p:nvSpPr>
        <p:spPr>
          <a:xfrm>
            <a:off x="2806701" y="1762125"/>
            <a:ext cx="6205242" cy="2467586"/>
          </a:xfrm>
          <a:prstGeom prst="rect">
            <a:avLst/>
          </a:prstGeom>
          <a:noFill/>
        </p:spPr>
        <p:txBody>
          <a:bodyPr wrap="square" lIns="96762" tIns="48381" rIns="96762" bIns="48381" rtlCol="0">
            <a:spAutoFit/>
          </a:bodyPr>
          <a:lstStyle/>
          <a:p>
            <a:pPr marL="9715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</a:t>
            </a:r>
            <a:r>
              <a:rPr kumimoji="0" lang="en-US" sz="2400" b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chồi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ca,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chỗ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trống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9715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endParaRPr kumimoji="0" lang="en-US" sz="24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Trời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xanh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……….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1)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xanh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5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5" grpId="0"/>
      <p:bldP spid="28" grpId="0"/>
      <p:bldP spid="29" grpId="0"/>
      <p:bldP spid="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282" y="5120936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5351413" y="406647"/>
            <a:ext cx="1603323" cy="5332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65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Nhận</a:t>
            </a:r>
            <a:r>
              <a:rPr lang="en-US" altLang="zh-CN" sz="2865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65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xét</a:t>
            </a:r>
            <a:endParaRPr lang="zh-CN" altLang="en-US" sz="2865" b="1" dirty="0">
              <a:solidFill>
                <a:schemeClr val="accent6">
                  <a:lumMod val="75000"/>
                </a:schemeClr>
              </a:solidFill>
              <a:effectLst>
                <a:glow rad="1651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6555955" y="2224362"/>
            <a:ext cx="5245860" cy="3067751"/>
          </a:xfrm>
          <a:prstGeom prst="rect">
            <a:avLst/>
          </a:prstGeom>
          <a:noFill/>
        </p:spPr>
        <p:txBody>
          <a:bodyPr wrap="square" lIns="96762" tIns="48381" rIns="96762" bIns="48381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 smtClean="0"/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LB: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600"/>
              </a:spcBef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235701" y="1619991"/>
            <a:ext cx="5765799" cy="4326981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29"/>
          <p:cNvSpPr/>
          <p:nvPr/>
        </p:nvSpPr>
        <p:spPr>
          <a:xfrm>
            <a:off x="233063" y="1619992"/>
            <a:ext cx="5930900" cy="4326981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3"/>
          <p:cNvSpPr txBox="1"/>
          <p:nvPr/>
        </p:nvSpPr>
        <p:spPr>
          <a:xfrm>
            <a:off x="545321" y="2238924"/>
            <a:ext cx="6198379" cy="913315"/>
          </a:xfrm>
          <a:prstGeom prst="rect">
            <a:avLst/>
          </a:prstGeom>
          <a:noFill/>
        </p:spPr>
        <p:txBody>
          <a:bodyPr wrap="square" lIns="96762" tIns="48381" rIns="96762" bIns="48381" rtlCol="0">
            <a:spAutoFit/>
          </a:bodyPr>
          <a:lstStyle/>
          <a:p>
            <a:pPr marL="457200" algn="just">
              <a:spcBef>
                <a:spcPts val="600"/>
              </a:spcBef>
              <a:spcAft>
                <a:spcPts val="0"/>
              </a:spcAft>
            </a:pP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a. 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endParaRPr lang="en-US" sz="2400" i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2"/>
          <p:cNvSpPr txBox="1"/>
          <p:nvPr/>
        </p:nvSpPr>
        <p:spPr>
          <a:xfrm flipH="1">
            <a:off x="304801" y="3116047"/>
            <a:ext cx="6870702" cy="974870"/>
          </a:xfrm>
          <a:prstGeom prst="rect">
            <a:avLst/>
          </a:prstGeom>
          <a:noFill/>
        </p:spPr>
        <p:txBody>
          <a:bodyPr wrap="square" lIns="96762" tIns="48381" rIns="96762" bIns="48381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2800" i="1" dirty="0">
                <a:solidFill>
                  <a:prstClr val="black"/>
                </a:solidFill>
              </a:rPr>
              <a:t> </a:t>
            </a:r>
            <a:r>
              <a:rPr lang="en-US" sz="2800" i="1" dirty="0" smtClean="0">
                <a:solidFill>
                  <a:prstClr val="black"/>
                </a:solidFill>
              </a:rPr>
              <a:t>          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lay </a:t>
            </a:r>
            <a:r>
              <a:rPr lang="en-US" sz="24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2400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</a:pPr>
            <a:r>
              <a:rPr lang="en-US" sz="24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chồi</a:t>
            </a:r>
            <a:r>
              <a:rPr lang="en-US" sz="2400" b="1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b="1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i="1" dirty="0">
                <a:solidFill>
                  <a:prstClr val="black"/>
                </a:solidFill>
              </a:rPr>
              <a:t>.</a:t>
            </a:r>
            <a:endParaRPr lang="zh-CN" altLang="en-US" sz="2400" b="1" dirty="0">
              <a:ln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1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9" grpId="0"/>
      <p:bldP spid="10" grpId="0" animBg="1"/>
      <p:bldP spid="12" grpId="0" animBg="1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-1526" y="5043374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4749486" y="406647"/>
            <a:ext cx="2807180" cy="5332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65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Luật</a:t>
            </a:r>
            <a:r>
              <a:rPr kumimoji="0" lang="en-US" altLang="zh-CN" sz="2865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865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bằng</a:t>
            </a:r>
            <a:r>
              <a:rPr kumimoji="0" lang="en-US" altLang="zh-CN" sz="2865" b="1" i="0" u="none" strike="noStrike" kern="1200" cap="none" spc="0" normalizeH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– </a:t>
            </a:r>
            <a:r>
              <a:rPr kumimoji="0" lang="en-US" altLang="zh-CN" sz="2865" b="1" i="0" u="none" strike="noStrike" kern="1200" cap="none" spc="0" normalizeH="0" noProof="0" dirty="0" err="1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trắc</a:t>
            </a:r>
            <a:endParaRPr kumimoji="0" lang="zh-CN" altLang="en-US" sz="2865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>
                <a:glow rad="1651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2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385" y="275938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矩形 29"/>
          <p:cNvSpPr/>
          <p:nvPr/>
        </p:nvSpPr>
        <p:spPr>
          <a:xfrm>
            <a:off x="2636154" y="1584946"/>
            <a:ext cx="6553199" cy="4326981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11246" y="1884666"/>
            <a:ext cx="6096000" cy="35855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Con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B   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     B      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</a:pP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</a:pP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spcBef>
                <a:spcPts val="600"/>
              </a:spcBef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thẩn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</a:pPr>
            <a:endParaRPr lang="en-US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</a:pP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oà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spcBef>
                <a:spcPts val="600"/>
              </a:spcBef>
            </a:pP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3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>
            <a:fillRect/>
          </a:stretch>
        </p:blipFill>
        <p:spPr bwMode="auto">
          <a:xfrm>
            <a:off x="282" y="5120936"/>
            <a:ext cx="12193526" cy="18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138" y="2224362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0" y="439914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58pic_5388033792e0c [转换]-0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20" y="-65995"/>
            <a:ext cx="4464942" cy="121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4749486" y="406647"/>
            <a:ext cx="2807179" cy="5332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65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Luật</a:t>
            </a:r>
            <a:r>
              <a:rPr lang="en-US" altLang="zh-CN" sz="2865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65" b="1" dirty="0" err="1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2865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ằng</a:t>
            </a:r>
            <a:r>
              <a:rPr lang="en-US" altLang="zh-CN" sz="2865" b="1" dirty="0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 – </a:t>
            </a:r>
            <a:r>
              <a:rPr lang="en-US" altLang="zh-CN" sz="2865" b="1" dirty="0" err="1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65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651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rắc</a:t>
            </a:r>
            <a:endParaRPr lang="zh-CN" altLang="en-US" sz="2865" b="1" dirty="0">
              <a:solidFill>
                <a:schemeClr val="accent6">
                  <a:lumMod val="75000"/>
                </a:schemeClr>
              </a:solidFill>
              <a:effectLst>
                <a:glow rad="1651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sp>
        <p:nvSpPr>
          <p:cNvPr id="13" name="TextBox 3"/>
          <p:cNvSpPr txBox="1"/>
          <p:nvPr/>
        </p:nvSpPr>
        <p:spPr>
          <a:xfrm>
            <a:off x="116678" y="1412512"/>
            <a:ext cx="4823622" cy="3944914"/>
          </a:xfrm>
          <a:prstGeom prst="rect">
            <a:avLst/>
          </a:prstGeom>
          <a:noFill/>
        </p:spPr>
        <p:txBody>
          <a:bodyPr wrap="square" lIns="96762" tIns="48381" rIns="96762" bIns="48381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B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     B  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      B 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    T    B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B 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    B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B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5271" y="1577769"/>
            <a:ext cx="4895030" cy="4228465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29"/>
          <p:cNvSpPr/>
          <p:nvPr/>
        </p:nvSpPr>
        <p:spPr>
          <a:xfrm>
            <a:off x="5088039" y="1528512"/>
            <a:ext cx="7103961" cy="4326981"/>
          </a:xfrm>
          <a:prstGeom prst="rect">
            <a:avLst/>
          </a:prstGeom>
          <a:noFill/>
          <a:ln w="1016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088038" y="1793364"/>
            <a:ext cx="7105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(B):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(T):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604479"/>
              </p:ext>
            </p:extLst>
          </p:nvPr>
        </p:nvGraphicFramePr>
        <p:xfrm>
          <a:off x="5245105" y="2943967"/>
          <a:ext cx="6756394" cy="26790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9362">
                  <a:extLst>
                    <a:ext uri="{9D8B030D-6E8A-4147-A177-3AD203B41FA5}">
                      <a16:colId xmlns="" xmlns:a16="http://schemas.microsoft.com/office/drawing/2014/main" val="3506765206"/>
                    </a:ext>
                  </a:extLst>
                </a:gridCol>
                <a:gridCol w="750879">
                  <a:extLst>
                    <a:ext uri="{9D8B030D-6E8A-4147-A177-3AD203B41FA5}">
                      <a16:colId xmlns="" xmlns:a16="http://schemas.microsoft.com/office/drawing/2014/main" val="4023494547"/>
                    </a:ext>
                  </a:extLst>
                </a:gridCol>
                <a:gridCol w="750879">
                  <a:extLst>
                    <a:ext uri="{9D8B030D-6E8A-4147-A177-3AD203B41FA5}">
                      <a16:colId xmlns="" xmlns:a16="http://schemas.microsoft.com/office/drawing/2014/main" val="1913913213"/>
                    </a:ext>
                  </a:extLst>
                </a:gridCol>
                <a:gridCol w="750879">
                  <a:extLst>
                    <a:ext uri="{9D8B030D-6E8A-4147-A177-3AD203B41FA5}">
                      <a16:colId xmlns="" xmlns:a16="http://schemas.microsoft.com/office/drawing/2014/main" val="647343259"/>
                    </a:ext>
                  </a:extLst>
                </a:gridCol>
                <a:gridCol w="750879">
                  <a:extLst>
                    <a:ext uri="{9D8B030D-6E8A-4147-A177-3AD203B41FA5}">
                      <a16:colId xmlns="" xmlns:a16="http://schemas.microsoft.com/office/drawing/2014/main" val="3988792970"/>
                    </a:ext>
                  </a:extLst>
                </a:gridCol>
                <a:gridCol w="750879">
                  <a:extLst>
                    <a:ext uri="{9D8B030D-6E8A-4147-A177-3AD203B41FA5}">
                      <a16:colId xmlns="" xmlns:a16="http://schemas.microsoft.com/office/drawing/2014/main" val="167298020"/>
                    </a:ext>
                  </a:extLst>
                </a:gridCol>
                <a:gridCol w="750879">
                  <a:extLst>
                    <a:ext uri="{9D8B030D-6E8A-4147-A177-3AD203B41FA5}">
                      <a16:colId xmlns="" xmlns:a16="http://schemas.microsoft.com/office/drawing/2014/main" val="949938227"/>
                    </a:ext>
                  </a:extLst>
                </a:gridCol>
                <a:gridCol w="750879">
                  <a:extLst>
                    <a:ext uri="{9D8B030D-6E8A-4147-A177-3AD203B41FA5}">
                      <a16:colId xmlns="" xmlns:a16="http://schemas.microsoft.com/office/drawing/2014/main" val="2050416587"/>
                    </a:ext>
                  </a:extLst>
                </a:gridCol>
                <a:gridCol w="750879">
                  <a:extLst>
                    <a:ext uri="{9D8B030D-6E8A-4147-A177-3AD203B41FA5}">
                      <a16:colId xmlns="" xmlns:a16="http://schemas.microsoft.com/office/drawing/2014/main" val="245321644"/>
                    </a:ext>
                  </a:extLst>
                </a:gridCol>
              </a:tblGrid>
              <a:tr h="53580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69374559"/>
                  </a:ext>
                </a:extLst>
              </a:tr>
              <a:tr h="107161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74754942"/>
                  </a:ext>
                </a:extLst>
              </a:tr>
              <a:tr h="107161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1404556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绿色中小学生生命安全教育培训课件PPT模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1380</Words>
  <Application>Microsoft Office PowerPoint</Application>
  <PresentationFormat>Custom</PresentationFormat>
  <Paragraphs>281</Paragraphs>
  <Slides>29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  <vt:variant>
        <vt:lpstr>Custom Shows</vt:lpstr>
      </vt:variant>
      <vt:variant>
        <vt:i4>1</vt:i4>
      </vt:variant>
    </vt:vector>
  </HeadingPairs>
  <TitlesOfParts>
    <vt:vector size="31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绿色中小学生生命安全教育培训课件PPT模板</dc:title>
  <dc:creator>Administrator</dc:creator>
  <cp:lastModifiedBy>andongnhi</cp:lastModifiedBy>
  <cp:revision>64</cp:revision>
  <dcterms:created xsi:type="dcterms:W3CDTF">2017-10-03T14:23:00Z</dcterms:created>
  <dcterms:modified xsi:type="dcterms:W3CDTF">2024-02-17T02:32:49Z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2052-10.1.0.6876</vt:lpwstr>
  </property>
</Properties>
</file>