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0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1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21" r:id="rId3"/>
    <p:sldMasterId id="2147483749" r:id="rId4"/>
    <p:sldMasterId id="2147483865" r:id="rId5"/>
    <p:sldMasterId id="2147483891" r:id="rId6"/>
    <p:sldMasterId id="2147483915" r:id="rId7"/>
    <p:sldMasterId id="2147483992" r:id="rId8"/>
    <p:sldMasterId id="2147484026" r:id="rId9"/>
    <p:sldMasterId id="2147484043" r:id="rId10"/>
    <p:sldMasterId id="2147484111" r:id="rId11"/>
    <p:sldMasterId id="2147484131" r:id="rId12"/>
  </p:sldMasterIdLst>
  <p:notesMasterIdLst>
    <p:notesMasterId r:id="rId89"/>
  </p:notesMasterIdLst>
  <p:sldIdLst>
    <p:sldId id="393" r:id="rId13"/>
    <p:sldId id="394" r:id="rId14"/>
    <p:sldId id="396" r:id="rId15"/>
    <p:sldId id="397" r:id="rId16"/>
    <p:sldId id="395" r:id="rId17"/>
    <p:sldId id="335" r:id="rId18"/>
    <p:sldId id="410" r:id="rId19"/>
    <p:sldId id="337" r:id="rId20"/>
    <p:sldId id="398" r:id="rId21"/>
    <p:sldId id="399" r:id="rId22"/>
    <p:sldId id="400" r:id="rId23"/>
    <p:sldId id="401" r:id="rId24"/>
    <p:sldId id="407" r:id="rId25"/>
    <p:sldId id="402" r:id="rId26"/>
    <p:sldId id="346" r:id="rId27"/>
    <p:sldId id="403" r:id="rId28"/>
    <p:sldId id="345" r:id="rId29"/>
    <p:sldId id="404" r:id="rId30"/>
    <p:sldId id="405" r:id="rId31"/>
    <p:sldId id="406" r:id="rId32"/>
    <p:sldId id="342" r:id="rId33"/>
    <p:sldId id="301" r:id="rId34"/>
    <p:sldId id="328" r:id="rId35"/>
    <p:sldId id="303" r:id="rId36"/>
    <p:sldId id="304" r:id="rId37"/>
    <p:sldId id="355" r:id="rId38"/>
    <p:sldId id="351" r:id="rId39"/>
    <p:sldId id="349" r:id="rId40"/>
    <p:sldId id="352" r:id="rId41"/>
    <p:sldId id="320" r:id="rId42"/>
    <p:sldId id="356" r:id="rId43"/>
    <p:sldId id="357" r:id="rId44"/>
    <p:sldId id="358" r:id="rId45"/>
    <p:sldId id="270" r:id="rId46"/>
    <p:sldId id="360" r:id="rId47"/>
    <p:sldId id="385" r:id="rId48"/>
    <p:sldId id="386" r:id="rId49"/>
    <p:sldId id="375" r:id="rId50"/>
    <p:sldId id="361" r:id="rId51"/>
    <p:sldId id="362" r:id="rId52"/>
    <p:sldId id="363" r:id="rId53"/>
    <p:sldId id="378" r:id="rId54"/>
    <p:sldId id="379" r:id="rId55"/>
    <p:sldId id="364" r:id="rId56"/>
    <p:sldId id="365" r:id="rId57"/>
    <p:sldId id="366" r:id="rId58"/>
    <p:sldId id="408" r:id="rId59"/>
    <p:sldId id="367" r:id="rId60"/>
    <p:sldId id="368" r:id="rId61"/>
    <p:sldId id="389" r:id="rId62"/>
    <p:sldId id="387" r:id="rId63"/>
    <p:sldId id="388" r:id="rId64"/>
    <p:sldId id="390" r:id="rId65"/>
    <p:sldId id="391" r:id="rId66"/>
    <p:sldId id="392" r:id="rId67"/>
    <p:sldId id="371" r:id="rId68"/>
    <p:sldId id="373" r:id="rId69"/>
    <p:sldId id="372" r:id="rId70"/>
    <p:sldId id="374" r:id="rId71"/>
    <p:sldId id="307" r:id="rId72"/>
    <p:sldId id="308" r:id="rId73"/>
    <p:sldId id="309" r:id="rId74"/>
    <p:sldId id="310" r:id="rId75"/>
    <p:sldId id="311" r:id="rId76"/>
    <p:sldId id="317" r:id="rId77"/>
    <p:sldId id="312" r:id="rId78"/>
    <p:sldId id="313" r:id="rId79"/>
    <p:sldId id="314" r:id="rId80"/>
    <p:sldId id="315" r:id="rId81"/>
    <p:sldId id="300" r:id="rId82"/>
    <p:sldId id="381" r:id="rId83"/>
    <p:sldId id="382" r:id="rId84"/>
    <p:sldId id="383" r:id="rId85"/>
    <p:sldId id="384" r:id="rId86"/>
    <p:sldId id="267" r:id="rId87"/>
    <p:sldId id="316" r:id="rId88"/>
  </p:sldIdLst>
  <p:sldSz cx="9144000" cy="6858000" type="screen4x3"/>
  <p:notesSz cx="6858000" cy="9144000"/>
  <p:custDataLst>
    <p:tags r:id="rId9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76" Type="http://schemas.openxmlformats.org/officeDocument/2006/relationships/slide" Target="slides/slide64.xml"/><Relationship Id="rId84" Type="http://schemas.openxmlformats.org/officeDocument/2006/relationships/slide" Target="slides/slide72.xml"/><Relationship Id="rId89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87" Type="http://schemas.openxmlformats.org/officeDocument/2006/relationships/slide" Target="slides/slide75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90" Type="http://schemas.openxmlformats.org/officeDocument/2006/relationships/tags" Target="tags/tag1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slide" Target="slides/slide6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930EA-6A47-4855-8E7C-3D9D19ADFA6C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022BD-FBED-4E0B-8F17-6D0D8DE99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5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457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87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457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521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D677-048F-409F-AACD-0A0B5EF61C8C}" type="slidenum">
              <a:rPr lang="zh-CN" altLang="en-US" smtClean="0"/>
              <a:pPr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9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34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3958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C03869-A3E2-4E8C-A41A-7AFAE3E542B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0250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047FE3-8C02-428A-AE0A-8B05726414A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389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20E767-433A-4102-A6BE-2C45CAB5110B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4418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1B9E7F-C112-4442-B283-BA96DCECC3F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9432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A79FAF-C5B8-40E0-B6AC-A4C3AC2567B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7128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348FB-24A3-4C5A-BB49-014675505F7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6659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8052B8-F466-4DD6-90D0-BEF7609DE35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3647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60BFE-79B2-4425-9C17-195975F0FF6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14323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FB4C5D-D4C8-4AC7-881A-1055323EDD3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5627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98EEC9-573C-413A-A571-6E15DCA889D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179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2661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C68FB2-FEDA-46F9-A393-46203B7EDC1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73782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5774D2-E612-4163-9A9C-C1D77707B05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6429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C0659-57B6-4712-AE80-6DECE46F1EFC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7198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2B484-76BF-42C2-A01A-E4157CAFB88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9893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659C13-4442-450A-A997-B465AA70E122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68873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4B0247-31D6-46F6-9758-088810E4F6B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42304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C03869-A3E2-4E8C-A41A-7AFAE3E542B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6324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047FE3-8C02-428A-AE0A-8B05726414A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8897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20E767-433A-4102-A6BE-2C45CAB5110B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454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1B9E7F-C112-4442-B283-BA96DCECC3F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877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5402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A79FAF-C5B8-40E0-B6AC-A4C3AC2567B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52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348FB-24A3-4C5A-BB49-014675505F7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8644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8052B8-F466-4DD6-90D0-BEF7609DE35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10351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60BFE-79B2-4425-9C17-195975F0FF6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432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FB4C5D-D4C8-4AC7-881A-1055323EDD3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23280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98EEC9-573C-413A-A571-6E15DCA889D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2258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C68FB2-FEDA-46F9-A393-46203B7EDC1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70649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5774D2-E612-4163-9A9C-C1D77707B05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6884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C0659-57B6-4712-AE80-6DECE46F1EFC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3046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2B484-76BF-42C2-A01A-E4157CAFB88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122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7696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659C13-4442-450A-A997-B465AA70E122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0820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4B0247-31D6-46F6-9758-088810E4F6B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72948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C03869-A3E2-4E8C-A41A-7AFAE3E542B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2193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047FE3-8C02-428A-AE0A-8B05726414A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0188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78659"/>
            <a:ext cx="9173498" cy="6921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9143244" cy="4307484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6534"/>
            <a:ext cx="9143244" cy="597746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五边形 7"/>
          <p:cNvSpPr/>
          <p:nvPr userDrawn="1"/>
        </p:nvSpPr>
        <p:spPr>
          <a:xfrm>
            <a:off x="0" y="355601"/>
            <a:ext cx="3365500" cy="592667"/>
          </a:xfrm>
          <a:prstGeom prst="homePlate">
            <a:avLst/>
          </a:prstGeom>
          <a:solidFill>
            <a:srgbClr val="E1E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CN" altLang="en-US" sz="2025" dirty="0" smtClean="0">
                <a:solidFill>
                  <a:srgbClr val="00B050"/>
                </a:solidFill>
              </a:rPr>
              <a:t>单击此处添加文字标题</a:t>
            </a:r>
            <a:endParaRPr lang="zh-CN" altLang="en-US" sz="2025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8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split orient="vert"/>
      </p:transition>
    </mc:Choice>
    <mc:Fallback xmlns="">
      <p:transition spd="slow" advTm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20E767-433A-4102-A6BE-2C45CAB5110B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0023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1B9E7F-C112-4442-B283-BA96DCECC3F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123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A79FAF-C5B8-40E0-B6AC-A4C3AC2567B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13988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348FB-24A3-4C5A-BB49-014675505F7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1629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8052B8-F466-4DD6-90D0-BEF7609DE35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53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0445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60BFE-79B2-4425-9C17-195975F0FF6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6175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FB4C5D-D4C8-4AC7-881A-1055323EDD3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6372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98EEC9-573C-413A-A571-6E15DCA889D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63091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C68FB2-FEDA-46F9-A393-46203B7EDC1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45781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5774D2-E612-4163-9A9C-C1D77707B05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03660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C0659-57B6-4712-AE80-6DECE46F1EFC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7596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2B484-76BF-42C2-A01A-E4157CAFB88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46730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659C13-4442-450A-A997-B465AA70E122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9307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4B0247-31D6-46F6-9758-088810E4F6B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776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C03869-A3E2-4E8C-A41A-7AFAE3E542B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47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7077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047FE3-8C02-428A-AE0A-8B05726414A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96558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620E767-433A-4102-A6BE-2C45CAB5110B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787521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01B9E7F-C112-4442-B283-BA96DCECC3F8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342157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7A79FAF-C5B8-40E0-B6AC-A4C3AC2567BE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921552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FD348FB-24A3-4C5A-BB49-014675505F78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7869826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F8052B8-F466-4DD6-90D0-BEF7609DE350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1369560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560BFE-79B2-4425-9C17-195975F0FF67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4794192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4FB4C5D-D4C8-4AC7-881A-1055323EDD3E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212344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B98EEC9-573C-413A-A571-6E15DCA889D8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4630324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AC68FB2-FEDA-46F9-A393-46203B7EDC17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3841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5397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D5774D2-E612-4163-9A9C-C1D77707B056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9722511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>
                <a:solidFill>
                  <a:srgbClr val="F496CB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>
                <a:solidFill>
                  <a:srgbClr val="F496CB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2FC0659-57B6-4712-AE80-6DECE46F1EFC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2149981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B62B484-76BF-42C2-A01A-E4157CAFB887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8245211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>
                <a:solidFill>
                  <a:srgbClr val="F496CB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>
                <a:solidFill>
                  <a:srgbClr val="F496CB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659C13-4442-450A-A997-B465AA70E122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5147353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04B0247-31D6-46F6-9758-088810E4F6B0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6682630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DC03869-A3E2-4E8C-A41A-7AFAE3E542B7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5657036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5047FE3-8C02-428A-AE0A-8B05726414A0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04814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951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218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8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405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74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75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86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78659"/>
            <a:ext cx="9173498" cy="6921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9143244" cy="4307484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6534"/>
            <a:ext cx="9143244" cy="597746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五边形 7"/>
          <p:cNvSpPr/>
          <p:nvPr userDrawn="1"/>
        </p:nvSpPr>
        <p:spPr>
          <a:xfrm>
            <a:off x="0" y="355601"/>
            <a:ext cx="3365500" cy="592667"/>
          </a:xfrm>
          <a:prstGeom prst="homePlate">
            <a:avLst/>
          </a:prstGeom>
          <a:solidFill>
            <a:srgbClr val="E1E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CN" altLang="en-US" sz="2025" dirty="0" smtClean="0">
                <a:solidFill>
                  <a:srgbClr val="00B050"/>
                </a:solidFill>
              </a:rPr>
              <a:t>单击此处添加文字标题</a:t>
            </a:r>
            <a:endParaRPr lang="zh-CN" altLang="en-US" sz="2025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8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split orient="vert"/>
      </p:transition>
    </mc:Choice>
    <mc:Fallback xmlns="">
      <p:transition spd="slow" advTm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98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06EF0-D00F-47DB-BF9F-36A8AF474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649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2D316-7316-4CB0-BB1E-999D64AF5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439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FF207-B15E-40BD-AE66-36EFCD7FC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67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12BFD-F314-493F-8AC2-DC04C7FEB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182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C1BF1-4983-430D-B9C3-F37460994E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909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75F2F-17A1-4691-ADD8-83B2ED273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2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179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BFFB8-4B4F-4FCA-8D20-7376349388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12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B4A18-ED12-4436-A3EC-1DE6525F5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65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3438C-C03B-4067-BECE-EDBA4E220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737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CDE92-D883-4D26-A6EC-9CE361494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643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B5C54-EF43-42CE-8C70-72A08A9C8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796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B8BC9-073E-4E3E-8030-9FB735784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09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EAA5-6A8F-4C8F-86C8-9931DAF3D7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637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9651-EFD8-4A26-897D-94F2F7572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65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19AE0-683B-4B44-8FB4-40C81A558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641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516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31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431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92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4094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3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5294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319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2333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75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1074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7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147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78659"/>
            <a:ext cx="9173498" cy="6921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9143244" cy="4307484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6534"/>
            <a:ext cx="9143244" cy="597746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五边形 7"/>
          <p:cNvSpPr/>
          <p:nvPr userDrawn="1"/>
        </p:nvSpPr>
        <p:spPr>
          <a:xfrm>
            <a:off x="0" y="355601"/>
            <a:ext cx="3365500" cy="592667"/>
          </a:xfrm>
          <a:prstGeom prst="homePlate">
            <a:avLst/>
          </a:prstGeom>
          <a:solidFill>
            <a:srgbClr val="E1E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CN" altLang="en-US" sz="2025" dirty="0" smtClean="0">
                <a:solidFill>
                  <a:srgbClr val="00B050"/>
                </a:solidFill>
              </a:rPr>
              <a:t>单击此处添加文字标题</a:t>
            </a:r>
            <a:endParaRPr lang="zh-CN" altLang="en-US" sz="2025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8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split orient="vert"/>
      </p:transition>
    </mc:Choice>
    <mc:Fallback xmlns="">
      <p:transition spd="slow" advTm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735BB-EC26-40E6-9D19-3FCA21FEF5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315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8D4FE-3AFD-406C-8CC0-B38A4BE5D3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2049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38775-5714-4415-A1DD-D17FF372E0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25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02B19-0F7E-457A-A796-72D42414E0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044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2776A-44F8-46E3-8E0A-61DFFF4D31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959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BC480-BF43-4239-953F-8B193147F2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5305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91AA8-A7F0-4A7E-A2A1-8429F64A47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334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7574F-7256-4E0A-B714-DBE1F70BE64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7532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519C-89FE-412A-A7D7-C7305641B0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53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840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DF2A2-248C-4414-8ACB-D4F28955D8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578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266A6-E634-447C-A755-5509B9B05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951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87EE4-ED82-4955-A358-D035AC4168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805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7905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7843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6501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9973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87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1397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7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183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5135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866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3677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57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-78659"/>
            <a:ext cx="9173498" cy="6921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9143244" cy="4307484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6534"/>
            <a:ext cx="9143244" cy="597746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五边形 7"/>
          <p:cNvSpPr/>
          <p:nvPr userDrawn="1"/>
        </p:nvSpPr>
        <p:spPr>
          <a:xfrm>
            <a:off x="0" y="355601"/>
            <a:ext cx="3365500" cy="592667"/>
          </a:xfrm>
          <a:prstGeom prst="homePlate">
            <a:avLst/>
          </a:prstGeom>
          <a:solidFill>
            <a:srgbClr val="E1E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zh-CN" altLang="en-US" sz="2025" dirty="0" smtClean="0">
                <a:solidFill>
                  <a:srgbClr val="00B050"/>
                </a:solidFill>
              </a:rPr>
              <a:t>单击此处添加文字标题</a:t>
            </a:r>
            <a:endParaRPr lang="zh-CN" altLang="en-US" sz="2025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split orient="vert"/>
      </p:transition>
    </mc:Choice>
    <mc:Fallback xmlns="">
      <p:transition spd="slow" advTm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0588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52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5849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525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281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4368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9864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494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51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487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4374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899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20E767-433A-4102-A6BE-2C45CAB5110B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37994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1B9E7F-C112-4442-B283-BA96DCECC3F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4248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A79FAF-C5B8-40E0-B6AC-A4C3AC2567B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9312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348FB-24A3-4C5A-BB49-014675505F7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72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2670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8052B8-F466-4DD6-90D0-BEF7609DE35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6735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60BFE-79B2-4425-9C17-195975F0FF6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3539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FB4C5D-D4C8-4AC7-881A-1055323EDD3E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6603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98EEC9-573C-413A-A571-6E15DCA889D8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4125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C68FB2-FEDA-46F9-A393-46203B7EDC1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28917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5774D2-E612-4163-9A9C-C1D77707B05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2609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FC0659-57B6-4712-AE80-6DECE46F1EFC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1388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62B484-76BF-42C2-A01A-E4157CAFB887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5454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0" i="0" u="none" strike="noStrike" kern="1200" cap="none" spc="0" normalizeH="0" baseline="0" noProof="0">
                <a:ln>
                  <a:noFill/>
                </a:ln>
                <a:solidFill>
                  <a:srgbClr val="F496C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659C13-4442-450A-A997-B465AA70E122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92122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4B0247-31D6-46F6-9758-088810E4F6B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346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87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EB3D9F"/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7C616C-C67F-4FE5-A163-AE8FBC6D32A1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63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130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EB3D9F"/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7C616C-C67F-4FE5-A163-AE8FBC6D32A1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24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  <p:sldLayoutId id="2147484124" r:id="rId13"/>
    <p:sldLayoutId id="2147484125" r:id="rId14"/>
    <p:sldLayoutId id="2147484126" r:id="rId15"/>
    <p:sldLayoutId id="2147484127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EB3D9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67C616C-C67F-4FE5-A163-AE8FBC6D32A1}" type="slidenum">
              <a:rPr lang="en-US" alt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5327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  <p:sldLayoutId id="2147484144" r:id="rId13"/>
    <p:sldLayoutId id="2147484145" r:id="rId14"/>
    <p:sldLayoutId id="2147484146" r:id="rId15"/>
    <p:sldLayoutId id="2147484147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4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93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996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46341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996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46341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996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46341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D11F17-B0CE-4359-9A6F-935E6F66F6F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7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1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412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6BF1E3-7630-470B-AEA0-16F1379A928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7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6D89E-49D8-4A79-A8EA-6E7A040B1ACE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D667B-F40C-4BAB-8B0E-5A7D0DACD6E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05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4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8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EB3D9F"/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7C616C-C67F-4FE5-A163-AE8FBC6D32A1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59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  <p:sldLayoutId id="2147484005" r:id="rId13"/>
    <p:sldLayoutId id="2147484006" r:id="rId14"/>
    <p:sldLayoutId id="2147484007" r:id="rId15"/>
    <p:sldLayoutId id="2147484008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EB3D9F"/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7C616C-C67F-4FE5-A163-AE8FBC6D32A1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EB3D9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0" i="0" u="none" strike="noStrike" kern="1200" cap="none" spc="0" normalizeH="0" baseline="0" noProof="0" smtClean="0">
              <a:ln>
                <a:noFill/>
              </a:ln>
              <a:solidFill>
                <a:srgbClr val="EB3D9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00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B3D9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EB3D9F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EB3D9F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4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png"/><Relationship Id="rId4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1.png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png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1.png"/><Relationship Id="rId4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png"/><Relationship Id="rId4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png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1.png"/><Relationship Id="rId4" Type="http://schemas.openxmlformats.org/officeDocument/2006/relationships/image" Target="../media/image1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png"/><Relationship Id="rId4" Type="http://schemas.openxmlformats.org/officeDocument/2006/relationships/image" Target="../media/image6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5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13" Type="http://schemas.openxmlformats.org/officeDocument/2006/relationships/image" Target="../media/image74.png"/><Relationship Id="rId3" Type="http://schemas.openxmlformats.org/officeDocument/2006/relationships/image" Target="../media/image33.png"/><Relationship Id="rId7" Type="http://schemas.openxmlformats.org/officeDocument/2006/relationships/image" Target="../media/image68.gif"/><Relationship Id="rId12" Type="http://schemas.openxmlformats.org/officeDocument/2006/relationships/image" Target="../media/image7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67.gif"/><Relationship Id="rId11" Type="http://schemas.openxmlformats.org/officeDocument/2006/relationships/image" Target="../media/image72.png"/><Relationship Id="rId5" Type="http://schemas.openxmlformats.org/officeDocument/2006/relationships/image" Target="../media/image35.png"/><Relationship Id="rId10" Type="http://schemas.openxmlformats.org/officeDocument/2006/relationships/image" Target="../media/image71.gif"/><Relationship Id="rId4" Type="http://schemas.openxmlformats.org/officeDocument/2006/relationships/image" Target="../media/image25.png"/><Relationship Id="rId9" Type="http://schemas.openxmlformats.org/officeDocument/2006/relationships/image" Target="../media/image70.gi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4105B7C-0ED4-406E-A343-2F2284BC8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79" y="426722"/>
            <a:ext cx="4957488" cy="4448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8E490D6-7B98-4CC0-80AE-F5BABB1AABA3}"/>
              </a:ext>
            </a:extLst>
          </p:cNvPr>
          <p:cNvSpPr txBox="1"/>
          <p:nvPr/>
        </p:nvSpPr>
        <p:spPr>
          <a:xfrm>
            <a:off x="2040502" y="1720821"/>
            <a:ext cx="36744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i="1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Kể tên </a:t>
            </a:r>
            <a:r>
              <a:rPr lang="vi-VN" sz="4000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những truyện cổ tích mà con đã được đọc, được nghe?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41860E2-493E-45CB-AB0E-CE643B603D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79" y="4875596"/>
            <a:ext cx="4484078" cy="19149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B60BB8D-0DAF-4CF8-9218-D2960545E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429000"/>
            <a:ext cx="3429001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3B9B7D4-775B-4E6D-8E8F-B181B65117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2691"/>
            <a:ext cx="1795005" cy="3921618"/>
          </a:xfrm>
          <a:prstGeom prst="rect">
            <a:avLst/>
          </a:prstGeom>
        </p:spPr>
      </p:pic>
      <p:pic>
        <p:nvPicPr>
          <p:cNvPr id="20" name="图片 14">
            <a:extLst>
              <a:ext uri="{FF2B5EF4-FFF2-40B4-BE49-F238E27FC236}">
                <a16:creationId xmlns:a16="http://schemas.microsoft.com/office/drawing/2014/main" xmlns="" id="{BAF4625D-D823-4D70-B52F-10C68283B6B9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7872246" y="343188"/>
            <a:ext cx="539115" cy="1017905"/>
          </a:xfrm>
          <a:prstGeom prst="rect">
            <a:avLst/>
          </a:prstGeom>
        </p:spPr>
      </p:pic>
      <p:pic>
        <p:nvPicPr>
          <p:cNvPr id="21" name="图片 14">
            <a:extLst>
              <a:ext uri="{FF2B5EF4-FFF2-40B4-BE49-F238E27FC236}">
                <a16:creationId xmlns:a16="http://schemas.microsoft.com/office/drawing/2014/main" xmlns="" id="{BC7B8A01-FB7B-43E1-A049-77E81C1754D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 rot="21113365">
            <a:off x="8054139" y="1211868"/>
            <a:ext cx="724101" cy="134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14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:a16="http://schemas.microsoft.com/office/drawing/2014/main" xmlns="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71121"/>
            <a:ext cx="868680" cy="13401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8D25794-D0A4-43F8-B2B7-2AE93CA2D370}"/>
              </a:ext>
            </a:extLst>
          </p:cNvPr>
          <p:cNvSpPr txBox="1"/>
          <p:nvPr/>
        </p:nvSpPr>
        <p:spPr>
          <a:xfrm>
            <a:off x="907750" y="141648"/>
            <a:ext cx="739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I. Đọc và tìm hiểu chung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8D73B0B-F5E1-4242-B616-B5899FB4D2D0}"/>
              </a:ext>
            </a:extLst>
          </p:cNvPr>
          <p:cNvSpPr txBox="1"/>
          <p:nvPr/>
        </p:nvSpPr>
        <p:spPr>
          <a:xfrm>
            <a:off x="936298" y="630141"/>
            <a:ext cx="341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1) Truyện cổ tích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4" name="图片 1">
            <a:extLst>
              <a:ext uri="{FF2B5EF4-FFF2-40B4-BE49-F238E27FC236}">
                <a16:creationId xmlns:a16="http://schemas.microsoft.com/office/drawing/2014/main" xmlns="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:a16="http://schemas.microsoft.com/office/drawing/2014/main" xmlns="" id="{96A332FE-8BCF-42F1-A4C2-868A005F77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731832" y="203200"/>
            <a:ext cx="1259279" cy="1208022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:a16="http://schemas.microsoft.com/office/drawing/2014/main" xmlns="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7960" y="2741139"/>
            <a:ext cx="3021086" cy="3582151"/>
          </a:xfrm>
          <a:prstGeom prst="rect">
            <a:avLst/>
          </a:prstGeom>
        </p:spPr>
      </p:pic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xmlns="" id="{7576D446-A263-4E3B-A1A2-019C818EA9F2}"/>
              </a:ext>
            </a:extLst>
          </p:cNvPr>
          <p:cNvSpPr/>
          <p:nvPr/>
        </p:nvSpPr>
        <p:spPr>
          <a:xfrm>
            <a:off x="5004633" y="-25960"/>
            <a:ext cx="4010485" cy="3293616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Con hiểu thế nào là truyện cổ tích?</a:t>
            </a:r>
            <a:endParaRPr lang="en-US" sz="4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C182784-D219-4A31-BAF9-741D8A1DF88F}"/>
              </a:ext>
            </a:extLst>
          </p:cNvPr>
          <p:cNvSpPr txBox="1"/>
          <p:nvPr/>
        </p:nvSpPr>
        <p:spPr>
          <a:xfrm>
            <a:off x="907750" y="1199622"/>
            <a:ext cx="48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loại truyện dân gian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06F0216-5764-48E8-B7F7-1AD899B5F8DB}"/>
              </a:ext>
            </a:extLst>
          </p:cNvPr>
          <p:cNvSpPr txBox="1"/>
          <p:nvPr/>
        </p:nvSpPr>
        <p:spPr>
          <a:xfrm>
            <a:off x="168263" y="1811326"/>
            <a:ext cx="5935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yếu tố tưởng tượng, kì ảo</a:t>
            </a:r>
            <a:r>
              <a:rPr lang="de-DE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0895F74-955E-4C90-B467-D9C943D179C9}"/>
              </a:ext>
            </a:extLst>
          </p:cNvPr>
          <p:cNvSpPr txBox="1"/>
          <p:nvPr/>
        </p:nvSpPr>
        <p:spPr>
          <a:xfrm>
            <a:off x="168264" y="2364868"/>
            <a:ext cx="64994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 về cuộc đời của một sổ kiểu nhân vật như: nhân vật có tài năng kì lạ, nhân vật dũng sĩ, nhân vật thông minh, nhân vật bất hạnh, nhân vật ngốc nghếch, người mang lốt vật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AD4A418-A3BB-42F7-9F4B-D7A1164807EA}"/>
              </a:ext>
            </a:extLst>
          </p:cNvPr>
          <p:cNvSpPr txBox="1"/>
          <p:nvPr/>
        </p:nvSpPr>
        <p:spPr>
          <a:xfrm>
            <a:off x="242878" y="3880529"/>
            <a:ext cx="68742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-Thể hiện ước mơ, niềm tin của nhân dân vê chiến thắng cuối cùng của cái thiện đối với cái ác, cái tốt đối với cái xấu,...</a:t>
            </a:r>
            <a:endParaRPr lang="en-US" sz="2800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7" grpId="0" animBg="1"/>
      <p:bldP spid="17" grpId="1" animBg="1"/>
      <p:bldP spid="18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xmlns="" id="{F06947AC-E8CD-4B95-BF3E-D06188B819B1}"/>
              </a:ext>
            </a:extLst>
          </p:cNvPr>
          <p:cNvSpPr/>
          <p:nvPr/>
        </p:nvSpPr>
        <p:spPr>
          <a:xfrm>
            <a:off x="4776038" y="51967"/>
            <a:ext cx="4061535" cy="2840854"/>
          </a:xfrm>
          <a:prstGeom prst="cloudCallou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E0F0089-CC3C-4DDA-84CD-340E41E0EFC8}"/>
              </a:ext>
            </a:extLst>
          </p:cNvPr>
          <p:cNvSpPr txBox="1"/>
          <p:nvPr/>
        </p:nvSpPr>
        <p:spPr>
          <a:xfrm>
            <a:off x="5349905" y="541473"/>
            <a:ext cx="32692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i="1" dirty="0">
                <a:solidFill>
                  <a:srgbClr val="FF0000"/>
                </a:solidFill>
                <a:latin typeface="+mj-lt"/>
              </a:rPr>
              <a:t>Ở nhà con đã đọc truyện cổ tích “Thạch Sanh” với giọng đọc như thế nào?</a:t>
            </a:r>
            <a:endParaRPr lang="en-US" sz="36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560F117-3CAE-44D0-AE32-725963EC5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737"/>
            <a:ext cx="9144000" cy="218326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5737DEF1-09AD-4E7C-B9E2-A296B3783251}"/>
              </a:ext>
            </a:extLst>
          </p:cNvPr>
          <p:cNvSpPr/>
          <p:nvPr/>
        </p:nvSpPr>
        <p:spPr>
          <a:xfrm>
            <a:off x="2117600" y="1599279"/>
            <a:ext cx="5676901" cy="332412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7915166-B43A-4862-9972-34C1D05D9A49}"/>
              </a:ext>
            </a:extLst>
          </p:cNvPr>
          <p:cNvSpPr txBox="1"/>
          <p:nvPr/>
        </p:nvSpPr>
        <p:spPr>
          <a:xfrm>
            <a:off x="2177506" y="1755792"/>
            <a:ext cx="5391520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7030A0"/>
                </a:solidFill>
                <a:latin typeface="#9Slide03 Arima Madurai Bold" panose="00000800000000000000" pitchFamily="2" charset="0"/>
                <a:ea typeface="Times New Roman" panose="02020603050405020304" pitchFamily="18" charset="0"/>
                <a:cs typeface="#9Slide03 Arima Madurai Bold" panose="00000800000000000000" pitchFamily="2" charset="0"/>
              </a:rPr>
              <a:t>- </a:t>
            </a:r>
            <a:r>
              <a:rPr lang="vi-VN" sz="2800" dirty="0">
                <a:solidFill>
                  <a:srgbClr val="7030A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Đọc t</a:t>
            </a:r>
            <a:r>
              <a:rPr lang="vi-VN" sz="2800" dirty="0">
                <a:solidFill>
                  <a:srgbClr val="7030A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o, rõ ràng, nhấn mạnh những chiến công của Thạch Sanh.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7DF2443-9428-4BCA-96E0-B58A11316360}"/>
              </a:ext>
            </a:extLst>
          </p:cNvPr>
          <p:cNvSpPr txBox="1"/>
          <p:nvPr/>
        </p:nvSpPr>
        <p:spPr>
          <a:xfrm>
            <a:off x="2377143" y="3206286"/>
            <a:ext cx="53915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7030A0"/>
                </a:solidFill>
                <a:effectLst/>
                <a:latin typeface="#9Slide03 Arima Madurai ExtraBo" panose="00000900000000000000" pitchFamily="2" charset="0"/>
                <a:ea typeface="Times New Roman" panose="02020603050405020304" pitchFamily="18" charset="0"/>
                <a:cs typeface="#9Slide03 Arima Madurai ExtraBo" panose="00000900000000000000" pitchFamily="2" charset="0"/>
              </a:rPr>
              <a:t>- </a:t>
            </a:r>
            <a:r>
              <a:rPr lang="vi-VN" sz="2800" dirty="0">
                <a:solidFill>
                  <a:srgbClr val="7030A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Thể hiện giọng của từng nhân vật: Thạch Sanh thật thà, tin người; mẹ con Lí Thông nham hiểm, độc ác.</a:t>
            </a:r>
            <a:endParaRPr lang="en-US" sz="2800" dirty="0">
              <a:solidFill>
                <a:srgbClr val="7030A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66BB58B-A823-4A80-9F84-2CECE9B8320D}"/>
              </a:ext>
            </a:extLst>
          </p:cNvPr>
          <p:cNvSpPr/>
          <p:nvPr/>
        </p:nvSpPr>
        <p:spPr>
          <a:xfrm>
            <a:off x="3101340" y="152400"/>
            <a:ext cx="1971563" cy="601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ĐỌC VĂN BẢN</a:t>
            </a:r>
            <a:endParaRPr lang="en-US" sz="2800" dirty="0"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  <p:pic>
        <p:nvPicPr>
          <p:cNvPr id="15" name="图片 3">
            <a:extLst>
              <a:ext uri="{FF2B5EF4-FFF2-40B4-BE49-F238E27FC236}">
                <a16:creationId xmlns:a16="http://schemas.microsoft.com/office/drawing/2014/main" xmlns="" id="{EF2FB8B7-9B79-430D-9A23-35DCF6EF28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148614" y="4774326"/>
            <a:ext cx="1898080" cy="1598871"/>
          </a:xfrm>
          <a:prstGeom prst="rect">
            <a:avLst/>
          </a:prstGeom>
        </p:spPr>
      </p:pic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xmlns="" id="{6D8AAC96-BD1A-4991-B3CD-4CB3F3C9C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61" y="-77156"/>
            <a:ext cx="2286005" cy="1767844"/>
          </a:xfrm>
        </p:spPr>
      </p:pic>
    </p:spTree>
    <p:extLst>
      <p:ext uri="{BB962C8B-B14F-4D97-AF65-F5344CB8AC3E}">
        <p14:creationId xmlns:p14="http://schemas.microsoft.com/office/powerpoint/2010/main" val="359749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  <p:bldP spid="12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4263E45-B7C6-4C17-9DF5-BAABEFC5ECDE}"/>
              </a:ext>
            </a:extLst>
          </p:cNvPr>
          <p:cNvSpPr/>
          <p:nvPr/>
        </p:nvSpPr>
        <p:spPr bwMode="auto">
          <a:xfrm>
            <a:off x="3255886" y="115175"/>
            <a:ext cx="1846562" cy="919401"/>
          </a:xfrm>
          <a:prstGeom prst="roundRect">
            <a:avLst/>
          </a:prstGeom>
          <a:solidFill>
            <a:srgbClr val="0070C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sự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việc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chính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8877DEB9-38F4-4238-90A2-FE8C786D8E1C}"/>
              </a:ext>
            </a:extLst>
          </p:cNvPr>
          <p:cNvSpPr/>
          <p:nvPr/>
        </p:nvSpPr>
        <p:spPr>
          <a:xfrm>
            <a:off x="519344" y="742976"/>
            <a:ext cx="7816789" cy="533984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xmlns="" id="{6734CDF4-3623-4D4F-91C0-A6FCBFB5469E}"/>
              </a:ext>
            </a:extLst>
          </p:cNvPr>
          <p:cNvSpPr/>
          <p:nvPr/>
        </p:nvSpPr>
        <p:spPr>
          <a:xfrm>
            <a:off x="3255886" y="785674"/>
            <a:ext cx="4500979" cy="3369075"/>
          </a:xfrm>
          <a:prstGeom prst="cloud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Truyện “Thạch Sanh” có những sự việc chính nào?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83942B9-CBAD-420C-8873-DE11ED5A54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838700"/>
            <a:ext cx="1857375" cy="2476500"/>
          </a:xfrm>
          <a:prstGeom prst="rect">
            <a:avLst/>
          </a:prstGeom>
        </p:spPr>
      </p:pic>
      <p:pic>
        <p:nvPicPr>
          <p:cNvPr id="16" name="图片 3077" descr="7">
            <a:extLst>
              <a:ext uri="{FF2B5EF4-FFF2-40B4-BE49-F238E27FC236}">
                <a16:creationId xmlns:a16="http://schemas.microsoft.com/office/drawing/2014/main" xmlns="" id="{518C16ED-BE4B-4995-B536-A6D7A0872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45" y="1"/>
            <a:ext cx="736844" cy="1341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8135F95-BFAD-44D6-9126-DA149DBFA3D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452182" y="-91809"/>
            <a:ext cx="1696880" cy="175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3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4263E45-B7C6-4C17-9DF5-BAABEFC5ECDE}"/>
              </a:ext>
            </a:extLst>
          </p:cNvPr>
          <p:cNvSpPr/>
          <p:nvPr/>
        </p:nvSpPr>
        <p:spPr bwMode="auto">
          <a:xfrm>
            <a:off x="3255886" y="115175"/>
            <a:ext cx="4059314" cy="510778"/>
          </a:xfrm>
          <a:prstGeom prst="roundRect">
            <a:avLst/>
          </a:prstGeom>
          <a:solidFill>
            <a:srgbClr val="0070C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solidFill>
                  <a:schemeClr val="bg1"/>
                </a:solidFill>
              </a:rPr>
              <a:t>Những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>
                <a:solidFill>
                  <a:schemeClr val="bg1"/>
                </a:solidFill>
              </a:rPr>
              <a:t>sự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việc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chính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C2637DE-4DE7-4D73-BC46-85739C1FE88B}"/>
              </a:ext>
            </a:extLst>
          </p:cNvPr>
          <p:cNvSpPr txBox="1"/>
          <p:nvPr/>
        </p:nvSpPr>
        <p:spPr>
          <a:xfrm>
            <a:off x="807868" y="742976"/>
            <a:ext cx="7457243" cy="5967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(1)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Thạch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Sanh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sinh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ra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trong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gia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đình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nông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dân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nghèo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, cha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mẹ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mất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sớm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,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chàng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làm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nghề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đốn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củi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; 13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tuổi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được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thiên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thần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dạy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võ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nghệ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,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phép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thần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thông</a:t>
            </a:r>
            <a:endParaRPr lang="en-US" altLang="en-US" sz="2000" dirty="0">
              <a:solidFill>
                <a:srgbClr val="7030A0"/>
              </a:solidFill>
              <a:latin typeface="Times N New Roman"/>
              <a:cs typeface="#9Slide03 Arima Madurai Bold" panose="00000800000000000000" pitchFamily="2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(2)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Thạch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Sanh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kết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nghĩa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anh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em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với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Lý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Thông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(3)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Chàng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bị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mẹ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con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Lý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Thông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lừa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,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chàng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diệt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chằn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tinh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nhưng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bị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Lý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Thông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cướp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công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(4)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Thạch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Sanh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giết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Đại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bàng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,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cứu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công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chúa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nhưng lại bị cướp công.</a:t>
            </a:r>
            <a:endParaRPr lang="en-US" altLang="en-US" sz="2000" dirty="0">
              <a:solidFill>
                <a:srgbClr val="7030A0"/>
              </a:solidFill>
              <a:latin typeface="Times N New Roman"/>
              <a:cs typeface="#9Slide03 Arima Madurai Bold" panose="00000800000000000000" pitchFamily="2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(5)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Thạch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Sanh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cứu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con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vua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Thủy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Tề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và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được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tặng cây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đàn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thần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(6)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Thạch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Sanh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bị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hồn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chằn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tinh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và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đại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bàng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báo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thù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,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bị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giam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vào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en-US" altLang="en-US" sz="2000" dirty="0" err="1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ngục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(7)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Thạc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h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Sanh chữa khỏi câm cho công chúa,được giải oan và  kết hôn với</a:t>
            </a:r>
            <a:r>
              <a:rPr lang="en-US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 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</a:rPr>
              <a:t>công chúa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  <a:sym typeface="Wingdings 3" panose="05040102010807070707" pitchFamily="18" charset="2"/>
              </a:rPr>
              <a:t>(8)Thạch Sanh chiến thắng quân của </a:t>
            </a:r>
            <a:r>
              <a:rPr lang="vi-VN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  <a:sym typeface="Wingdings 3" panose="05040102010807070707" pitchFamily="18" charset="2"/>
              </a:rPr>
              <a:t>mư</a:t>
            </a:r>
            <a:r>
              <a:rPr lang="en-US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  <a:sym typeface="Wingdings 3" panose="05040102010807070707" pitchFamily="18" charset="2"/>
              </a:rPr>
              <a:t>ờ</a:t>
            </a:r>
            <a:r>
              <a:rPr lang="vi-VN" altLang="en-US" sz="2000" dirty="0" smtClean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  <a:sym typeface="Wingdings 3" panose="05040102010807070707" pitchFamily="18" charset="2"/>
              </a:rPr>
              <a:t>i </a:t>
            </a:r>
            <a:r>
              <a:rPr lang="vi-VN" altLang="en-US" sz="2000" dirty="0">
                <a:solidFill>
                  <a:srgbClr val="7030A0"/>
                </a:solidFill>
                <a:latin typeface="Times N New Roman"/>
                <a:cs typeface="#9Slide03 Arima Madurai Bold" panose="00000800000000000000" pitchFamily="2" charset="0"/>
                <a:sym typeface="Wingdings 3" panose="05040102010807070707" pitchFamily="18" charset="2"/>
              </a:rPr>
              <a:t>tám nước chư hầu và được nối ngôi vua</a:t>
            </a:r>
            <a:endParaRPr lang="en-US" altLang="en-US" sz="2000" dirty="0">
              <a:solidFill>
                <a:srgbClr val="7030A0"/>
              </a:solidFill>
              <a:latin typeface="Times N New Roman"/>
              <a:cs typeface="#9Slide03 Arima Madurai Bold" panose="00000800000000000000" pitchFamily="2" charset="0"/>
              <a:sym typeface="Wingdings 3" panose="05040102010807070707" pitchFamily="18" charset="2"/>
            </a:endParaRPr>
          </a:p>
        </p:txBody>
      </p:sp>
      <p:pic>
        <p:nvPicPr>
          <p:cNvPr id="16" name="图片 3077" descr="7">
            <a:extLst>
              <a:ext uri="{FF2B5EF4-FFF2-40B4-BE49-F238E27FC236}">
                <a16:creationId xmlns:a16="http://schemas.microsoft.com/office/drawing/2014/main" xmlns="" id="{518C16ED-BE4B-4995-B536-A6D7A0872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5" y="1"/>
            <a:ext cx="736844" cy="134112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3283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ch1">
            <a:extLst>
              <a:ext uri="{FF2B5EF4-FFF2-40B4-BE49-F238E27FC236}">
                <a16:creationId xmlns:a16="http://schemas.microsoft.com/office/drawing/2014/main" xmlns="" id="{4F255530-D9BE-4093-818A-47926A5A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5" y="1039098"/>
            <a:ext cx="1786734" cy="19071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02b">
            <a:extLst>
              <a:ext uri="{FF2B5EF4-FFF2-40B4-BE49-F238E27FC236}">
                <a16:creationId xmlns:a16="http://schemas.microsoft.com/office/drawing/2014/main" xmlns="" id="{12E3DB3C-9E72-417B-9058-7B309132C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27" y="1039098"/>
            <a:ext cx="1836162" cy="190710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04b">
            <a:extLst>
              <a:ext uri="{FF2B5EF4-FFF2-40B4-BE49-F238E27FC236}">
                <a16:creationId xmlns:a16="http://schemas.microsoft.com/office/drawing/2014/main" xmlns="" id="{CA69A9CD-6C32-457F-89CF-1A1A614D3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89" y="1095743"/>
            <a:ext cx="1836162" cy="187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hach7">
            <a:extLst>
              <a:ext uri="{FF2B5EF4-FFF2-40B4-BE49-F238E27FC236}">
                <a16:creationId xmlns:a16="http://schemas.microsoft.com/office/drawing/2014/main" xmlns="" id="{F47AA7F7-4127-49C2-93C0-D80C49B67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932" y="1052812"/>
            <a:ext cx="1781768" cy="202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08a">
            <a:extLst>
              <a:ext uri="{FF2B5EF4-FFF2-40B4-BE49-F238E27FC236}">
                <a16:creationId xmlns:a16="http://schemas.microsoft.com/office/drawing/2014/main" xmlns="" id="{6516800D-AABC-4140-93A5-09496EBC8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5193"/>
            <a:ext cx="3040380" cy="19133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11b">
            <a:extLst>
              <a:ext uri="{FF2B5EF4-FFF2-40B4-BE49-F238E27FC236}">
                <a16:creationId xmlns:a16="http://schemas.microsoft.com/office/drawing/2014/main" xmlns="" id="{07BE5C21-5954-49D1-8929-B9CF28FEB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581" y="2975193"/>
            <a:ext cx="3058179" cy="19071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12b">
            <a:extLst>
              <a:ext uri="{FF2B5EF4-FFF2-40B4-BE49-F238E27FC236}">
                <a16:creationId xmlns:a16="http://schemas.microsoft.com/office/drawing/2014/main" xmlns="" id="{C9ACAD13-4181-425C-B9B1-51B889182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760" y="3032052"/>
            <a:ext cx="2992385" cy="18177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13b">
            <a:extLst>
              <a:ext uri="{FF2B5EF4-FFF2-40B4-BE49-F238E27FC236}">
                <a16:creationId xmlns:a16="http://schemas.microsoft.com/office/drawing/2014/main" xmlns="" id="{23B30FF7-939F-487A-BAFB-DA1AE1DAD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966320"/>
            <a:ext cx="2573477" cy="18593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ach18">
            <a:extLst>
              <a:ext uri="{FF2B5EF4-FFF2-40B4-BE49-F238E27FC236}">
                <a16:creationId xmlns:a16="http://schemas.microsoft.com/office/drawing/2014/main" xmlns="" id="{FEDA5487-A8A1-424F-82B8-191D231EE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78" y="4960119"/>
            <a:ext cx="2073444" cy="1865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40E5B69-A7CE-40BF-9B97-2F290F2F5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922" y="4886739"/>
            <a:ext cx="2268228" cy="1914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hach19">
            <a:extLst>
              <a:ext uri="{FF2B5EF4-FFF2-40B4-BE49-F238E27FC236}">
                <a16:creationId xmlns:a16="http://schemas.microsoft.com/office/drawing/2014/main" xmlns="" id="{F9AA0C01-68D7-46C9-A202-823220178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4849844"/>
            <a:ext cx="2188191" cy="19699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04a">
            <a:extLst>
              <a:ext uri="{FF2B5EF4-FFF2-40B4-BE49-F238E27FC236}">
                <a16:creationId xmlns:a16="http://schemas.microsoft.com/office/drawing/2014/main" xmlns="" id="{01AC7CB6-4911-4059-946D-FACD34658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770" y="1052813"/>
            <a:ext cx="1666163" cy="19687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81B6AB1B-DE39-4672-875C-9A69912C2D30}"/>
              </a:ext>
            </a:extLst>
          </p:cNvPr>
          <p:cNvSpPr/>
          <p:nvPr/>
        </p:nvSpPr>
        <p:spPr bwMode="auto">
          <a:xfrm>
            <a:off x="2853035" y="133412"/>
            <a:ext cx="2976266" cy="919401"/>
          </a:xfrm>
          <a:prstGeom prst="roundRect">
            <a:avLst/>
          </a:prstGeom>
          <a:solidFill>
            <a:srgbClr val="EDA8F2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Tóm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tắt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văn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bản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theo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tranh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09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60588"/>
            <a:ext cx="7620000" cy="3881437"/>
          </a:xfrm>
        </p:spPr>
        <p:txBody>
          <a:bodyPr/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未标题-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3" t="6174" r="32921" b="7680"/>
          <a:stretch/>
        </p:blipFill>
        <p:spPr bwMode="auto">
          <a:xfrm>
            <a:off x="-111224" y="3484435"/>
            <a:ext cx="1940024" cy="261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5336aa14a37d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446917"/>
            <a:ext cx="1600200" cy="157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152400" y="1658938"/>
            <a:ext cx="3345712" cy="16764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35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1829594"/>
            <a:ext cx="2604977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Ai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Cloud Callout 10"/>
          <p:cNvSpPr/>
          <p:nvPr/>
        </p:nvSpPr>
        <p:spPr>
          <a:xfrm flipH="1">
            <a:off x="5467199" y="1776735"/>
            <a:ext cx="3758609" cy="2998824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35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6019800" y="2120218"/>
            <a:ext cx="2879654" cy="199458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- Nhân vật chính: Thạch Sanh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- Nhân vật phụ: Mẹ con Lí Thông, vua, công chúa…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1453117" y="4038600"/>
            <a:ext cx="4203404" cy="19050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35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774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0" grpId="1"/>
      <p:bldP spid="11" grpId="0" animBg="1"/>
      <p:bldP spid="11" grpId="1" animBg="1"/>
      <p:bldP spid="12" grpId="0"/>
      <p:bldP spid="12" grpId="1"/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F250A-4CE7-44D4-85B4-49BD9AF6BFD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425981" y="958547"/>
            <a:ext cx="6667084" cy="461665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Phương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thức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biểu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đạt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chính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太阳形 27"/>
          <p:cNvSpPr/>
          <p:nvPr/>
        </p:nvSpPr>
        <p:spPr>
          <a:xfrm rot="20750437">
            <a:off x="1665446" y="521157"/>
            <a:ext cx="785813" cy="1060450"/>
          </a:xfrm>
          <a:prstGeom prst="sun">
            <a:avLst>
              <a:gd name="adj" fmla="val 21368"/>
            </a:avLst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太阳形 26"/>
          <p:cNvSpPr/>
          <p:nvPr/>
        </p:nvSpPr>
        <p:spPr>
          <a:xfrm rot="20750437">
            <a:off x="1594841" y="-150344"/>
            <a:ext cx="785813" cy="1009650"/>
          </a:xfrm>
          <a:prstGeom prst="sun">
            <a:avLst>
              <a:gd name="adj" fmla="val 21368"/>
            </a:avLst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2269114" y="68343"/>
            <a:ext cx="6556465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loại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Truyện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cổ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tích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: Top Corners Rounded 4">
            <a:extLst>
              <a:ext uri="{FF2B5EF4-FFF2-40B4-BE49-F238E27FC236}">
                <a16:creationId xmlns="" xmlns:a16="http://schemas.microsoft.com/office/drawing/2014/main" id="{B195BAE5-26A1-4E3F-89A5-B59694108CB1}"/>
              </a:ext>
            </a:extLst>
          </p:cNvPr>
          <p:cNvSpPr/>
          <p:nvPr/>
        </p:nvSpPr>
        <p:spPr>
          <a:xfrm>
            <a:off x="1774592" y="2951684"/>
            <a:ext cx="2292398" cy="2607733"/>
          </a:xfrm>
          <a:prstGeom prst="round2SameRect">
            <a:avLst/>
          </a:prstGeom>
          <a:solidFill>
            <a:srgbClr val="F6BEF2"/>
          </a:solidFill>
          <a:ln w="6350" cap="flat" cmpd="sng" algn="ctr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: Shape 3">
            <a:extLst>
              <a:ext uri="{FF2B5EF4-FFF2-40B4-BE49-F238E27FC236}">
                <a16:creationId xmlns="" xmlns:a16="http://schemas.microsoft.com/office/drawing/2014/main" id="{B667EFEF-4ECB-4D41-828F-694DE59DA795}"/>
              </a:ext>
            </a:extLst>
          </p:cNvPr>
          <p:cNvSpPr/>
          <p:nvPr/>
        </p:nvSpPr>
        <p:spPr>
          <a:xfrm flipV="1">
            <a:off x="1797052" y="3755257"/>
            <a:ext cx="2277327" cy="2350415"/>
          </a:xfrm>
          <a:custGeom>
            <a:avLst/>
            <a:gdLst>
              <a:gd name="connsiteX0" fmla="*/ 0 w 2386148"/>
              <a:gd name="connsiteY0" fmla="*/ 3988524 h 3988524"/>
              <a:gd name="connsiteX1" fmla="*/ 801188 w 2386148"/>
              <a:gd name="connsiteY1" fmla="*/ 3988524 h 3988524"/>
              <a:gd name="connsiteX2" fmla="*/ 1193074 w 2386148"/>
              <a:gd name="connsiteY2" fmla="*/ 3596638 h 3988524"/>
              <a:gd name="connsiteX3" fmla="*/ 1584960 w 2386148"/>
              <a:gd name="connsiteY3" fmla="*/ 3988524 h 3988524"/>
              <a:gd name="connsiteX4" fmla="*/ 2386148 w 2386148"/>
              <a:gd name="connsiteY4" fmla="*/ 3988524 h 3988524"/>
              <a:gd name="connsiteX5" fmla="*/ 2386148 w 2386148"/>
              <a:gd name="connsiteY5" fmla="*/ 397699 h 3988524"/>
              <a:gd name="connsiteX6" fmla="*/ 1988449 w 2386148"/>
              <a:gd name="connsiteY6" fmla="*/ 0 h 3988524"/>
              <a:gd name="connsiteX7" fmla="*/ 397699 w 2386148"/>
              <a:gd name="connsiteY7" fmla="*/ 0 h 3988524"/>
              <a:gd name="connsiteX8" fmla="*/ 0 w 2386148"/>
              <a:gd name="connsiteY8" fmla="*/ 397699 h 398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6148" h="3988524">
                <a:moveTo>
                  <a:pt x="0" y="3988524"/>
                </a:moveTo>
                <a:lnTo>
                  <a:pt x="801188" y="3988524"/>
                </a:lnTo>
                <a:cubicBezTo>
                  <a:pt x="801188" y="3772091"/>
                  <a:pt x="976641" y="3596638"/>
                  <a:pt x="1193074" y="3596638"/>
                </a:cubicBezTo>
                <a:cubicBezTo>
                  <a:pt x="1409507" y="3596638"/>
                  <a:pt x="1584960" y="3772091"/>
                  <a:pt x="1584960" y="3988524"/>
                </a:cubicBezTo>
                <a:lnTo>
                  <a:pt x="2386148" y="3988524"/>
                </a:lnTo>
                <a:lnTo>
                  <a:pt x="2386148" y="397699"/>
                </a:lnTo>
                <a:cubicBezTo>
                  <a:pt x="2386148" y="178056"/>
                  <a:pt x="2208092" y="0"/>
                  <a:pt x="1988449" y="0"/>
                </a:cubicBezTo>
                <a:lnTo>
                  <a:pt x="397699" y="0"/>
                </a:lnTo>
                <a:cubicBezTo>
                  <a:pt x="178056" y="0"/>
                  <a:pt x="0" y="178056"/>
                  <a:pt x="0" y="397699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: Top Corners Rounded 14">
            <a:extLst>
              <a:ext uri="{FF2B5EF4-FFF2-40B4-BE49-F238E27FC236}">
                <a16:creationId xmlns="" xmlns:a16="http://schemas.microsoft.com/office/drawing/2014/main" id="{5C60E5B3-5BC7-464E-AB98-F5774B71779C}"/>
              </a:ext>
            </a:extLst>
          </p:cNvPr>
          <p:cNvSpPr/>
          <p:nvPr/>
        </p:nvSpPr>
        <p:spPr>
          <a:xfrm>
            <a:off x="4151259" y="3015636"/>
            <a:ext cx="2405893" cy="2594663"/>
          </a:xfrm>
          <a:prstGeom prst="round2SameRect">
            <a:avLst/>
          </a:prstGeom>
          <a:solidFill>
            <a:srgbClr val="E18C3F"/>
          </a:solidFill>
          <a:ln w="6350" cap="flat" cmpd="sng" algn="ctr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: Shape 15">
            <a:extLst>
              <a:ext uri="{FF2B5EF4-FFF2-40B4-BE49-F238E27FC236}">
                <a16:creationId xmlns="" xmlns:a16="http://schemas.microsoft.com/office/drawing/2014/main" id="{0DAACB30-A89B-4029-96A0-B0CBF430D9E6}"/>
              </a:ext>
            </a:extLst>
          </p:cNvPr>
          <p:cNvSpPr/>
          <p:nvPr/>
        </p:nvSpPr>
        <p:spPr>
          <a:xfrm flipV="1">
            <a:off x="4216905" y="3743800"/>
            <a:ext cx="2405892" cy="2350415"/>
          </a:xfrm>
          <a:custGeom>
            <a:avLst/>
            <a:gdLst>
              <a:gd name="connsiteX0" fmla="*/ 0 w 2386148"/>
              <a:gd name="connsiteY0" fmla="*/ 3988524 h 3988524"/>
              <a:gd name="connsiteX1" fmla="*/ 801188 w 2386148"/>
              <a:gd name="connsiteY1" fmla="*/ 3988524 h 3988524"/>
              <a:gd name="connsiteX2" fmla="*/ 1193074 w 2386148"/>
              <a:gd name="connsiteY2" fmla="*/ 3596638 h 3988524"/>
              <a:gd name="connsiteX3" fmla="*/ 1584960 w 2386148"/>
              <a:gd name="connsiteY3" fmla="*/ 3988524 h 3988524"/>
              <a:gd name="connsiteX4" fmla="*/ 2386148 w 2386148"/>
              <a:gd name="connsiteY4" fmla="*/ 3988524 h 3988524"/>
              <a:gd name="connsiteX5" fmla="*/ 2386148 w 2386148"/>
              <a:gd name="connsiteY5" fmla="*/ 397699 h 3988524"/>
              <a:gd name="connsiteX6" fmla="*/ 1988449 w 2386148"/>
              <a:gd name="connsiteY6" fmla="*/ 0 h 3988524"/>
              <a:gd name="connsiteX7" fmla="*/ 397699 w 2386148"/>
              <a:gd name="connsiteY7" fmla="*/ 0 h 3988524"/>
              <a:gd name="connsiteX8" fmla="*/ 0 w 2386148"/>
              <a:gd name="connsiteY8" fmla="*/ 397699 h 398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6148" h="3988524">
                <a:moveTo>
                  <a:pt x="0" y="3988524"/>
                </a:moveTo>
                <a:lnTo>
                  <a:pt x="801188" y="3988524"/>
                </a:lnTo>
                <a:cubicBezTo>
                  <a:pt x="801188" y="3772091"/>
                  <a:pt x="976641" y="3596638"/>
                  <a:pt x="1193074" y="3596638"/>
                </a:cubicBezTo>
                <a:cubicBezTo>
                  <a:pt x="1409507" y="3596638"/>
                  <a:pt x="1584960" y="3772091"/>
                  <a:pt x="1584960" y="3988524"/>
                </a:cubicBezTo>
                <a:lnTo>
                  <a:pt x="2386148" y="3988524"/>
                </a:lnTo>
                <a:lnTo>
                  <a:pt x="2386148" y="397699"/>
                </a:lnTo>
                <a:cubicBezTo>
                  <a:pt x="2386148" y="178056"/>
                  <a:pt x="2208092" y="0"/>
                  <a:pt x="1988449" y="0"/>
                </a:cubicBezTo>
                <a:lnTo>
                  <a:pt x="397699" y="0"/>
                </a:lnTo>
                <a:cubicBezTo>
                  <a:pt x="178056" y="0"/>
                  <a:pt x="0" y="178056"/>
                  <a:pt x="0" y="397699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FCB1BEAB-2FB6-44B6-BED8-868C2ADD894B}"/>
              </a:ext>
            </a:extLst>
          </p:cNvPr>
          <p:cNvSpPr txBox="1"/>
          <p:nvPr/>
        </p:nvSpPr>
        <p:spPr>
          <a:xfrm>
            <a:off x="1892068" y="3854899"/>
            <a:ext cx="2238011" cy="2677656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 đầu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mọi phép thần thông: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Sự ra đời và lớn lên của Thạch Sanh.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D2615B9-171C-451D-A80B-1FDE30105D1C}"/>
              </a:ext>
            </a:extLst>
          </p:cNvPr>
          <p:cNvSpPr txBox="1"/>
          <p:nvPr/>
        </p:nvSpPr>
        <p:spPr>
          <a:xfrm>
            <a:off x="4215411" y="3762663"/>
            <a:ext cx="2347370" cy="2677656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Tiếp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vi-VN" sz="2400" b="0" i="1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 quận công: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thách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hách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Sanh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5B7C560-24B7-45D6-9B01-BD8CDBCDE15C}"/>
              </a:ext>
            </a:extLst>
          </p:cNvPr>
          <p:cNvSpPr txBox="1"/>
          <p:nvPr/>
        </p:nvSpPr>
        <p:spPr>
          <a:xfrm>
            <a:off x="-218395637" y="288178280"/>
            <a:ext cx="1418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 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9D3FA8D-5E62-4CAD-B4CD-371D67E141E3}"/>
              </a:ext>
            </a:extLst>
          </p:cNvPr>
          <p:cNvSpPr txBox="1"/>
          <p:nvPr/>
        </p:nvSpPr>
        <p:spPr>
          <a:xfrm>
            <a:off x="2176948" y="3173135"/>
            <a:ext cx="1807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 1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2384113" y="2275414"/>
            <a:ext cx="6792314" cy="138499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phần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: TS: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mồ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côi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dũng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sĩ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tài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năng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kì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lạ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2372401" y="1578751"/>
            <a:ext cx="6680069" cy="461665"/>
          </a:xfrm>
          <a:prstGeom prst="rect">
            <a:avLst/>
          </a:prstGeom>
          <a:solidFill>
            <a:srgbClr val="D3F65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Ngôi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kể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Ngôi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太阳形 27"/>
          <p:cNvSpPr/>
          <p:nvPr/>
        </p:nvSpPr>
        <p:spPr>
          <a:xfrm rot="20750437">
            <a:off x="1665447" y="1158542"/>
            <a:ext cx="785813" cy="1060450"/>
          </a:xfrm>
          <a:prstGeom prst="sun">
            <a:avLst>
              <a:gd name="adj" fmla="val 21368"/>
            </a:avLst>
          </a:prstGeom>
          <a:solidFill>
            <a:srgbClr val="D3F65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" name="太阳形 27"/>
          <p:cNvSpPr/>
          <p:nvPr/>
        </p:nvSpPr>
        <p:spPr>
          <a:xfrm rot="20750437">
            <a:off x="1684957" y="1990178"/>
            <a:ext cx="785813" cy="1060450"/>
          </a:xfrm>
          <a:prstGeom prst="sun">
            <a:avLst>
              <a:gd name="adj" fmla="val 21368"/>
            </a:avLst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" name="Rectangle: Top Corners Rounded 9">
            <a:extLst>
              <a:ext uri="{FF2B5EF4-FFF2-40B4-BE49-F238E27FC236}">
                <a16:creationId xmlns="" xmlns:a16="http://schemas.microsoft.com/office/drawing/2014/main" id="{D83D1133-E47C-43E2-89B5-0303CAD6FDDA}"/>
              </a:ext>
            </a:extLst>
          </p:cNvPr>
          <p:cNvSpPr/>
          <p:nvPr/>
        </p:nvSpPr>
        <p:spPr>
          <a:xfrm>
            <a:off x="6788056" y="3352800"/>
            <a:ext cx="2151685" cy="1917848"/>
          </a:xfrm>
          <a:prstGeom prst="round2SameRect">
            <a:avLst/>
          </a:prstGeom>
          <a:solidFill>
            <a:srgbClr val="0BE5CB"/>
          </a:solidFill>
          <a:ln w="6350" cap="flat" cmpd="sng" algn="ctr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Freeform: Shape 10">
            <a:extLst>
              <a:ext uri="{FF2B5EF4-FFF2-40B4-BE49-F238E27FC236}">
                <a16:creationId xmlns="" xmlns:a16="http://schemas.microsoft.com/office/drawing/2014/main" id="{16FA2806-C2E9-4B4C-9694-242F63CA88C9}"/>
              </a:ext>
            </a:extLst>
          </p:cNvPr>
          <p:cNvSpPr/>
          <p:nvPr/>
        </p:nvSpPr>
        <p:spPr>
          <a:xfrm flipV="1">
            <a:off x="6816841" y="3787113"/>
            <a:ext cx="2142972" cy="2301864"/>
          </a:xfrm>
          <a:custGeom>
            <a:avLst/>
            <a:gdLst>
              <a:gd name="connsiteX0" fmla="*/ 0 w 2386148"/>
              <a:gd name="connsiteY0" fmla="*/ 3988524 h 3988524"/>
              <a:gd name="connsiteX1" fmla="*/ 801188 w 2386148"/>
              <a:gd name="connsiteY1" fmla="*/ 3988524 h 3988524"/>
              <a:gd name="connsiteX2" fmla="*/ 1193074 w 2386148"/>
              <a:gd name="connsiteY2" fmla="*/ 3596638 h 3988524"/>
              <a:gd name="connsiteX3" fmla="*/ 1584960 w 2386148"/>
              <a:gd name="connsiteY3" fmla="*/ 3988524 h 3988524"/>
              <a:gd name="connsiteX4" fmla="*/ 2386148 w 2386148"/>
              <a:gd name="connsiteY4" fmla="*/ 3988524 h 3988524"/>
              <a:gd name="connsiteX5" fmla="*/ 2386148 w 2386148"/>
              <a:gd name="connsiteY5" fmla="*/ 397699 h 3988524"/>
              <a:gd name="connsiteX6" fmla="*/ 1988449 w 2386148"/>
              <a:gd name="connsiteY6" fmla="*/ 0 h 3988524"/>
              <a:gd name="connsiteX7" fmla="*/ 397699 w 2386148"/>
              <a:gd name="connsiteY7" fmla="*/ 0 h 3988524"/>
              <a:gd name="connsiteX8" fmla="*/ 0 w 2386148"/>
              <a:gd name="connsiteY8" fmla="*/ 397699 h 398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6148" h="3988524">
                <a:moveTo>
                  <a:pt x="0" y="3988524"/>
                </a:moveTo>
                <a:lnTo>
                  <a:pt x="801188" y="3988524"/>
                </a:lnTo>
                <a:cubicBezTo>
                  <a:pt x="801188" y="3772091"/>
                  <a:pt x="976641" y="3596638"/>
                  <a:pt x="1193074" y="3596638"/>
                </a:cubicBezTo>
                <a:cubicBezTo>
                  <a:pt x="1409507" y="3596638"/>
                  <a:pt x="1584960" y="3772091"/>
                  <a:pt x="1584960" y="3988524"/>
                </a:cubicBezTo>
                <a:lnTo>
                  <a:pt x="2386148" y="3988524"/>
                </a:lnTo>
                <a:lnTo>
                  <a:pt x="2386148" y="397699"/>
                </a:lnTo>
                <a:cubicBezTo>
                  <a:pt x="2386148" y="178056"/>
                  <a:pt x="2208092" y="0"/>
                  <a:pt x="1988449" y="0"/>
                </a:cubicBezTo>
                <a:lnTo>
                  <a:pt x="397699" y="0"/>
                </a:lnTo>
                <a:cubicBezTo>
                  <a:pt x="178056" y="0"/>
                  <a:pt x="0" y="178056"/>
                  <a:pt x="0" y="397699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E993B533-C173-4E78-81E9-AB632970B288}"/>
              </a:ext>
            </a:extLst>
          </p:cNvPr>
          <p:cNvSpPr txBox="1"/>
          <p:nvPr/>
        </p:nvSpPr>
        <p:spPr>
          <a:xfrm>
            <a:off x="6845370" y="4128140"/>
            <a:ext cx="1963081" cy="200054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cưới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ngôi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0856A9E7-912E-4010-AA2E-6392D86272E8}"/>
              </a:ext>
            </a:extLst>
          </p:cNvPr>
          <p:cNvSpPr txBox="1"/>
          <p:nvPr/>
        </p:nvSpPr>
        <p:spPr>
          <a:xfrm>
            <a:off x="6899302" y="3254239"/>
            <a:ext cx="2016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9" y="504078"/>
            <a:ext cx="1687865" cy="214934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39D3FA8D-5E62-4CAD-B4CD-371D67E141E3}"/>
              </a:ext>
            </a:extLst>
          </p:cNvPr>
          <p:cNvSpPr txBox="1"/>
          <p:nvPr/>
        </p:nvSpPr>
        <p:spPr>
          <a:xfrm>
            <a:off x="4344872" y="3114443"/>
            <a:ext cx="213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3" y="2849922"/>
            <a:ext cx="1655218" cy="1810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9" y="4919008"/>
            <a:ext cx="1654607" cy="19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9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9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2" dur="3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3" dur="3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5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0" dur="4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1" dur="4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2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3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8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9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1" grpId="1" animBg="1"/>
      <p:bldP spid="14" grpId="0" animBg="1"/>
      <p:bldP spid="14" grpId="1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/>
      <p:bldP spid="27" grpId="0"/>
      <p:bldP spid="29" grpId="0"/>
      <p:bldP spid="30" grpId="0"/>
      <p:bldP spid="35" grpId="0" animBg="1"/>
      <p:bldP spid="38" grpId="0" animBg="1"/>
      <p:bldP spid="39" grpId="0" animBg="1"/>
      <p:bldP spid="39" grpId="1" animBg="1"/>
      <p:bldP spid="42" grpId="0" animBg="1"/>
      <p:bldP spid="44" grpId="0" animBg="1"/>
      <p:bldP spid="45" grpId="0" animBg="1"/>
      <p:bldP spid="46" grpId="0"/>
      <p:bldP spid="47" grpId="0"/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2ECA13F-ADC1-4D4F-8C40-A0ADCE4BDBA3}"/>
              </a:ext>
            </a:extLst>
          </p:cNvPr>
          <p:cNvSpPr/>
          <p:nvPr/>
        </p:nvSpPr>
        <p:spPr>
          <a:xfrm>
            <a:off x="3175987" y="430568"/>
            <a:ext cx="2949605" cy="528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PHIẾU HỌC TẬP SỐ 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AF02A7E2-07AC-4F33-A3C5-1EEE55AEE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32412"/>
              </p:ext>
            </p:extLst>
          </p:nvPr>
        </p:nvGraphicFramePr>
        <p:xfrm>
          <a:off x="1332391" y="2140094"/>
          <a:ext cx="6096000" cy="294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83216995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668338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565762516"/>
                    </a:ext>
                  </a:extLst>
                </a:gridCol>
              </a:tblGrid>
              <a:tr h="982271">
                <a:tc>
                  <a:txBody>
                    <a:bodyPr/>
                    <a:lstStyle/>
                    <a:p>
                      <a:r>
                        <a:rPr lang="vi-VN" dirty="0"/>
                        <a:t>            BÌNH THƯỜNG</a:t>
                      </a:r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KHÁC THƯỜNG</a:t>
                      </a:r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Ý NGHĨA</a:t>
                      </a:r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642882188"/>
                  </a:ext>
                </a:extLst>
              </a:tr>
              <a:tr h="98227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09923627"/>
                  </a:ext>
                </a:extLst>
              </a:tr>
              <a:tr h="98227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61200285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48223F-101B-46CB-A85B-22BBF8B140AC}"/>
              </a:ext>
            </a:extLst>
          </p:cNvPr>
          <p:cNvSpPr txBox="1"/>
          <p:nvPr/>
        </p:nvSpPr>
        <p:spPr>
          <a:xfrm>
            <a:off x="1451499" y="1553592"/>
            <a:ext cx="583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           </a:t>
            </a:r>
            <a:r>
              <a:rPr lang="vi-VN" sz="2800" b="1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Sự ra đời kì lạ của Thạch Sanh</a:t>
            </a:r>
            <a:endParaRPr lang="en-US" sz="2800" b="1" dirty="0">
              <a:solidFill>
                <a:srgbClr val="00206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3461EEE-FF6E-40E6-B847-D3514A5B7E12}"/>
              </a:ext>
            </a:extLst>
          </p:cNvPr>
          <p:cNvSpPr/>
          <p:nvPr/>
        </p:nvSpPr>
        <p:spPr>
          <a:xfrm>
            <a:off x="199748" y="142043"/>
            <a:ext cx="1351626" cy="10098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 tập về nhà</a:t>
            </a:r>
            <a:endParaRPr lang="en-US" sz="2400" dirty="0">
              <a:solidFill>
                <a:srgbClr val="002060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5177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A96D18F-6F39-460F-B07D-6F1D9FC5E70F}"/>
              </a:ext>
            </a:extLst>
          </p:cNvPr>
          <p:cNvSpPr/>
          <p:nvPr/>
        </p:nvSpPr>
        <p:spPr>
          <a:xfrm>
            <a:off x="3175987" y="430568"/>
            <a:ext cx="2949605" cy="528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PHIẾU HỌC TẬP SỐ 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5CC984-1CE7-4D9E-A5E2-53161656185B}"/>
              </a:ext>
            </a:extLst>
          </p:cNvPr>
          <p:cNvSpPr txBox="1"/>
          <p:nvPr/>
        </p:nvSpPr>
        <p:spPr>
          <a:xfrm>
            <a:off x="1504764" y="1482571"/>
            <a:ext cx="7097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Những thử thách , chiến công, phẩm chất của Thạch Sanh</a:t>
            </a:r>
            <a:endParaRPr lang="en-US" sz="2800" b="1" dirty="0">
              <a:solidFill>
                <a:srgbClr val="002060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84C16500-217F-47B9-BBE5-10A5647DF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87389"/>
              </p:ext>
            </p:extLst>
          </p:nvPr>
        </p:nvGraphicFramePr>
        <p:xfrm>
          <a:off x="1602789" y="2501900"/>
          <a:ext cx="6096000" cy="281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14989987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90475730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736248180"/>
                    </a:ext>
                  </a:extLst>
                </a:gridCol>
              </a:tblGrid>
              <a:tr h="543634">
                <a:tc>
                  <a:txBody>
                    <a:bodyPr/>
                    <a:lstStyle/>
                    <a:p>
                      <a:r>
                        <a:rPr lang="vi-VN" dirty="0"/>
                        <a:t>            THỬ THÁCH</a:t>
                      </a:r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  CHIẾN CÔNG</a:t>
                      </a:r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  PHẨM CHẤT</a:t>
                      </a:r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93458020"/>
                  </a:ext>
                </a:extLst>
              </a:tr>
              <a:tr h="5436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224903908"/>
                  </a:ext>
                </a:extLst>
              </a:tr>
              <a:tr h="5436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892086517"/>
                  </a:ext>
                </a:extLst>
              </a:tr>
              <a:tr h="5436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216358463"/>
                  </a:ext>
                </a:extLst>
              </a:tr>
              <a:tr h="5436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995228783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xmlns="" id="{B5DA474A-0D18-4618-845C-6FFC7FEB375F}"/>
              </a:ext>
            </a:extLst>
          </p:cNvPr>
          <p:cNvSpPr/>
          <p:nvPr/>
        </p:nvSpPr>
        <p:spPr>
          <a:xfrm>
            <a:off x="199748" y="142043"/>
            <a:ext cx="1351626" cy="10098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 tập về nhà</a:t>
            </a:r>
            <a:endParaRPr lang="en-US" sz="2400" dirty="0">
              <a:solidFill>
                <a:srgbClr val="002060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7490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43A63-23EA-47C8-BADD-2383BA3D1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2124011-EB2A-4238-AA32-C641ECE96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34"/>
            <a:ext cx="9144000" cy="6803265"/>
          </a:xfrm>
        </p:spPr>
      </p:pic>
    </p:spTree>
    <p:extLst>
      <p:ext uri="{BB962C8B-B14F-4D97-AF65-F5344CB8AC3E}">
        <p14:creationId xmlns:p14="http://schemas.microsoft.com/office/powerpoint/2010/main" val="82229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xmlns="" id="{34CA53A0-BBAD-4019-83EA-4E6ABB0C5A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4097" y="301841"/>
            <a:ext cx="5200650" cy="625431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F28DC32-E206-4F28-920C-A29B30671E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838700"/>
            <a:ext cx="1857375" cy="2476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D129B9-E7F8-4F8A-92CD-621FD35CACE4}"/>
              </a:ext>
            </a:extLst>
          </p:cNvPr>
          <p:cNvSpPr txBox="1"/>
          <p:nvPr/>
        </p:nvSpPr>
        <p:spPr>
          <a:xfrm>
            <a:off x="2651648" y="2668609"/>
            <a:ext cx="542555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II</a:t>
            </a:r>
            <a:r>
              <a:rPr lang="en-US" alt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lang="en-US" altLang="en-US" sz="6000" b="1" dirty="0" err="1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alt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hiểu</a:t>
            </a:r>
            <a:r>
              <a:rPr lang="en-US" alt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chi </a:t>
            </a:r>
            <a:r>
              <a:rPr lang="en-US" altLang="en-US" sz="6000" b="1" dirty="0" err="1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tiết</a:t>
            </a:r>
            <a:r>
              <a:rPr lang="en-US" alt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văn bản</a:t>
            </a:r>
            <a:endParaRPr lang="en-US" altLang="en-US" sz="6000" b="1" dirty="0" smtClean="0">
              <a:solidFill>
                <a:srgbClr val="00206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  <a:p>
            <a:r>
              <a:rPr 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1.Nhân </a:t>
            </a:r>
            <a:r>
              <a:rPr lang="en-US" sz="6000" b="1" dirty="0" err="1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Thạch</a:t>
            </a:r>
            <a:r>
              <a:rPr lang="en-US" sz="6000" b="1" dirty="0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Sanh</a:t>
            </a:r>
            <a:endParaRPr lang="en-US" sz="6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FD39A204-9804-43B0-9EC8-C06761444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32761"/>
          <a:stretch>
            <a:fillRect/>
          </a:stretch>
        </p:blipFill>
        <p:spPr bwMode="auto">
          <a:xfrm>
            <a:off x="0" y="20638"/>
            <a:ext cx="11430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692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2400" y="914400"/>
            <a:ext cx="8077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?Con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thiệu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1905000"/>
            <a:ext cx="8077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2743200"/>
            <a:ext cx="8077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" y="3810000"/>
            <a:ext cx="8077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422789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未标题-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3" t="6174" r="32921" b="7680"/>
          <a:stretch/>
        </p:blipFill>
        <p:spPr bwMode="auto">
          <a:xfrm>
            <a:off x="-111224" y="3484435"/>
            <a:ext cx="1940024" cy="261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5336aa14a37d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446917"/>
            <a:ext cx="1600200" cy="157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152400" y="1658938"/>
            <a:ext cx="3345712" cy="16764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35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loud Callout 10"/>
          <p:cNvSpPr/>
          <p:nvPr/>
        </p:nvSpPr>
        <p:spPr>
          <a:xfrm flipH="1">
            <a:off x="5467199" y="1776735"/>
            <a:ext cx="3758609" cy="2998824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35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1453117" y="2590358"/>
            <a:ext cx="4203404" cy="207759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35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57917" y="2821781"/>
            <a:ext cx="3420140" cy="156965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Đọc thầm phần 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ự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ra đời và lớn lên của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TS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có điều gì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khác thường?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1356" y="762000"/>
            <a:ext cx="5135843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955" lvl="0" algn="just">
              <a:lnSpc>
                <a:spcPct val="115000"/>
              </a:lnSpc>
            </a:pPr>
            <a:r>
              <a:rPr lang="nl-NL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</a:t>
            </a:r>
            <a:r>
              <a:rPr lang="nl-NL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Sự ra đời và lớn lên </a:t>
            </a:r>
          </a:p>
        </p:txBody>
      </p:sp>
    </p:spTree>
    <p:extLst>
      <p:ext uri="{BB962C8B-B14F-4D97-AF65-F5344CB8AC3E}">
        <p14:creationId xmlns:p14="http://schemas.microsoft.com/office/powerpoint/2010/main" val="893774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4" grpId="0"/>
      <p:bldP spid="1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7872" y="228599"/>
            <a:ext cx="8952309" cy="609601"/>
          </a:xfrm>
          <a:prstGeom prst="roundRect">
            <a:avLst/>
          </a:prstGeom>
          <a:solidFill>
            <a:srgbClr val="FF99CC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BÀI TẬP: </a:t>
            </a:r>
            <a:r>
              <a:rPr lang="en-US" altLang="en-US" sz="28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RA ĐỜI VÀ LỚN LÊN CỦA THẠCH SANH</a:t>
            </a:r>
            <a:endParaRPr lang="en-US" altLang="en-US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4400551" y="518153"/>
            <a:ext cx="2344175" cy="468865"/>
          </a:xfrm>
          <a:prstGeom prst="straightConnector1">
            <a:avLst/>
          </a:prstGeom>
          <a:noFill/>
          <a:ln w="28575" algn="ctr">
            <a:solidFill>
              <a:srgbClr val="5B9BD5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flipH="1">
            <a:off x="1091954" y="533400"/>
            <a:ext cx="3308597" cy="362576"/>
          </a:xfrm>
          <a:prstGeom prst="straightConnector1">
            <a:avLst/>
          </a:prstGeom>
          <a:noFill/>
          <a:ln w="28575" algn="ctr">
            <a:solidFill>
              <a:srgbClr val="5B9BD5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490735" y="925513"/>
            <a:ext cx="1802606" cy="707886"/>
          </a:xfrm>
          <a:prstGeom prst="rect">
            <a:avLst/>
          </a:prstGeom>
          <a:solidFill>
            <a:srgbClr val="FFFF00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altLang="en-US" sz="20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932564" y="1008063"/>
            <a:ext cx="2226469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altLang="en-US" sz="20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rot="16200000" flipH="1">
            <a:off x="1279600" y="1555397"/>
            <a:ext cx="428625" cy="4763"/>
          </a:xfrm>
          <a:prstGeom prst="straightConnector1">
            <a:avLst/>
          </a:prstGeom>
          <a:noFill/>
          <a:ln w="28575" algn="ctr">
            <a:solidFill>
              <a:srgbClr val="5B9BD5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Rounded Rectangle 11"/>
          <p:cNvSpPr/>
          <p:nvPr/>
        </p:nvSpPr>
        <p:spPr>
          <a:xfrm>
            <a:off x="3573" y="1760539"/>
            <a:ext cx="3591884" cy="217169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anchor="ctr"/>
          <a:lstStyle/>
          <a:p>
            <a:pPr>
              <a:spcBef>
                <a:spcPct val="50000"/>
              </a:spcBef>
              <a:defRPr/>
            </a:pPr>
            <a:r>
              <a:rPr lang="en-US" altLang="en-US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altLang="en-US" sz="2400" b="1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H="1">
            <a:off x="6309747" y="1429160"/>
            <a:ext cx="2381" cy="339725"/>
          </a:xfrm>
          <a:prstGeom prst="straightConnector1">
            <a:avLst/>
          </a:prstGeom>
          <a:noFill/>
          <a:ln w="28575" algn="ctr">
            <a:solidFill>
              <a:srgbClr val="5B9BD5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Rounded Rectangle 13"/>
          <p:cNvSpPr/>
          <p:nvPr/>
        </p:nvSpPr>
        <p:spPr>
          <a:xfrm>
            <a:off x="4261282" y="1789930"/>
            <a:ext cx="4760651" cy="24252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just"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altLang="en-US" sz="2400" b="1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altLang="en-US" sz="2400" b="1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26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en-US" altLang="en-US" sz="26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 rot="16200000" flipH="1">
            <a:off x="1373730" y="4151127"/>
            <a:ext cx="422275" cy="5954"/>
          </a:xfrm>
          <a:prstGeom prst="straightConnector1">
            <a:avLst/>
          </a:prstGeom>
          <a:noFill/>
          <a:ln w="28575" algn="ctr">
            <a:solidFill>
              <a:srgbClr val="5B9BD5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ounded Rectangle 17"/>
          <p:cNvSpPr/>
          <p:nvPr/>
        </p:nvSpPr>
        <p:spPr>
          <a:xfrm>
            <a:off x="0" y="4379729"/>
            <a:ext cx="3595457" cy="1768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600" b="1" kern="0" dirty="0" err="1" smtClean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600" b="1" kern="0" dirty="0" smtClean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kern="0" dirty="0" err="1" smtClean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altLang="en-US" sz="2600" b="1" kern="0" dirty="0" smtClean="0">
              <a:solidFill>
                <a:srgbClr val="E432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en-US" sz="2600" kern="0" dirty="0" smtClean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...............................................................................................................................................................</a:t>
            </a:r>
            <a:endParaRPr lang="en-US" altLang="en-US" sz="2600" kern="0" dirty="0">
              <a:solidFill>
                <a:srgbClr val="E432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6627424" y="4215222"/>
            <a:ext cx="11906" cy="300038"/>
          </a:xfrm>
          <a:prstGeom prst="straightConnector1">
            <a:avLst/>
          </a:prstGeom>
          <a:noFill/>
          <a:ln w="28575" algn="ctr">
            <a:solidFill>
              <a:srgbClr val="5B9BD5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Rounded Rectangle 19"/>
          <p:cNvSpPr/>
          <p:nvPr/>
        </p:nvSpPr>
        <p:spPr>
          <a:xfrm>
            <a:off x="4594027" y="4557529"/>
            <a:ext cx="4301399" cy="15906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600" b="1" kern="0" dirty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kern="0" dirty="0" err="1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600" b="1" kern="0" dirty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kern="0" dirty="0" err="1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altLang="en-US" sz="2600" b="1" kern="0" dirty="0">
              <a:solidFill>
                <a:srgbClr val="E432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en-US" sz="2600" kern="0" dirty="0" smtClean="0">
                <a:solidFill>
                  <a:srgbClr val="E4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</a:t>
            </a:r>
            <a:endParaRPr lang="en-US" altLang="en-US" sz="2600" kern="0" dirty="0">
              <a:solidFill>
                <a:srgbClr val="E432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1" y="6364862"/>
            <a:ext cx="8895425" cy="1200329"/>
          </a:xfrm>
          <a:prstGeom prst="rect">
            <a:avLst/>
          </a:prstGeom>
          <a:solidFill>
            <a:srgbClr val="FFCC00"/>
          </a:solidFill>
          <a:ln w="9525" algn="ctr">
            <a:solidFill>
              <a:srgbClr val="FF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90C226"/>
              </a:buClr>
              <a:buSzPct val="80000"/>
              <a:buFont typeface="Wingdings 3" panose="05040102010807070707" pitchFamily="18" charset="2"/>
              <a:buChar char=""/>
            </a:pP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...................................................................................................................................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6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2" grpId="0" animBg="1"/>
      <p:bldP spid="14" grpId="0" animBg="1"/>
      <p:bldP spid="18" grpId="0" animBg="1"/>
      <p:bldP spid="20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20995" y="1603803"/>
            <a:ext cx="3995000" cy="635941"/>
          </a:xfrm>
          <a:prstGeom prst="rect">
            <a:avLst/>
          </a:prstGeom>
          <a:noFill/>
        </p:spPr>
        <p:txBody>
          <a:bodyPr wrap="none" lIns="91438" tIns="45719" rIns="91438" bIns="45719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25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25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25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25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25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25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225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25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25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25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25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25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endParaRPr lang="en-US" sz="3225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1508" y="3584935"/>
            <a:ext cx="8782493" cy="2112115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vi-VN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625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Thái tử con trai Ngọc Hoàng xuống đầu thai làm con. </a:t>
            </a:r>
            <a:endParaRPr lang="en-US" sz="2625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 mẹ mang thai nhiều năm mới sinh ra Thạch Sanh.</a:t>
            </a:r>
          </a:p>
          <a:p>
            <a:r>
              <a:rPr lang="en-US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TS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 thiên thần dạy võ nghệ và phép thần thông</a:t>
            </a:r>
            <a:r>
              <a:rPr lang="vi-VN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25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262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8345" y="2131946"/>
            <a:ext cx="8835655" cy="1708158"/>
          </a:xfrm>
          <a:prstGeom prst="rect">
            <a:avLst/>
          </a:prstGeom>
          <a:noFill/>
        </p:spPr>
        <p:txBody>
          <a:bodyPr wrap="square" lIns="91438" tIns="45719" rIns="91438" bIns="45719" rtlCol="0" anchor="ctr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Bình thường:</a:t>
            </a:r>
          </a:p>
          <a:p>
            <a:r>
              <a:rPr lang="en-US" sz="2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 con của 1 gia đình nông dân nghèo khó nhưng tốt bụng. </a:t>
            </a:r>
          </a:p>
          <a:p>
            <a:r>
              <a:rPr lang="en-US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6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 nghèo khổ bằng nghề kiếm củi</a:t>
            </a:r>
            <a:r>
              <a:rPr lang="vi-VN" sz="26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25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262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矩形 14"/>
          <p:cNvSpPr/>
          <p:nvPr/>
        </p:nvSpPr>
        <p:spPr>
          <a:xfrm>
            <a:off x="340253" y="975998"/>
            <a:ext cx="8527299" cy="58599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36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Nhân vật Thạch Sanh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934697" y="2672486"/>
            <a:ext cx="3499723" cy="1941196"/>
            <a:chOff x="3323035" y="1709739"/>
            <a:chExt cx="2544365" cy="1564480"/>
          </a:xfrm>
        </p:grpSpPr>
        <p:pic>
          <p:nvPicPr>
            <p:cNvPr id="15365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7410" y="2255044"/>
              <a:ext cx="987028" cy="101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椭圆 8"/>
            <p:cNvSpPr/>
            <p:nvPr/>
          </p:nvSpPr>
          <p:spPr>
            <a:xfrm>
              <a:off x="3323035" y="1731169"/>
              <a:ext cx="621506" cy="620316"/>
            </a:xfrm>
            <a:prstGeom prst="ellipse">
              <a:avLst/>
            </a:prstGeom>
            <a:solidFill>
              <a:srgbClr val="FCC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576" tIns="19289" rIns="38576" bIns="19289" anchor="ctr"/>
            <a:lstStyle/>
            <a:p>
              <a:pPr algn="ctr">
                <a:defRPr/>
              </a:pPr>
              <a:endParaRPr lang="zh-CN" alt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3738562" y="2180035"/>
              <a:ext cx="196454" cy="195263"/>
            </a:xfrm>
            <a:prstGeom prst="ellipse">
              <a:avLst/>
            </a:prstGeom>
            <a:solidFill>
              <a:srgbClr val="FCCB00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576" tIns="19289" rIns="38576" bIns="19289" anchor="ctr"/>
            <a:lstStyle/>
            <a:p>
              <a:pPr algn="ctr">
                <a:defRPr/>
              </a:pPr>
              <a:endParaRPr lang="zh-CN" alt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3924301" y="2349103"/>
              <a:ext cx="89297" cy="89297"/>
            </a:xfrm>
            <a:prstGeom prst="ellipse">
              <a:avLst/>
            </a:prstGeom>
            <a:solidFill>
              <a:srgbClr val="FCC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576" tIns="19289" rIns="38576" bIns="19289" anchor="ctr"/>
            <a:lstStyle/>
            <a:p>
              <a:pPr algn="ctr">
                <a:defRPr/>
              </a:pPr>
              <a:endParaRPr lang="zh-CN" alt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5369" name="文本框 11"/>
            <p:cNvSpPr txBox="1">
              <a:spLocks noChangeArrowheads="1"/>
            </p:cNvSpPr>
            <p:nvPr/>
          </p:nvSpPr>
          <p:spPr bwMode="auto">
            <a:xfrm>
              <a:off x="3403997" y="1857375"/>
              <a:ext cx="746522" cy="325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02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02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rot="4500000">
              <a:off x="5105996" y="1710334"/>
              <a:ext cx="621506" cy="620315"/>
            </a:xfrm>
            <a:prstGeom prst="ellipse">
              <a:avLst/>
            </a:prstGeom>
            <a:solidFill>
              <a:srgbClr val="6BD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576" tIns="19289" rIns="38576" bIns="19289" anchor="ctr"/>
            <a:lstStyle/>
            <a:p>
              <a:pPr algn="ctr">
                <a:defRPr/>
              </a:pPr>
              <a:endParaRPr lang="zh-CN" alt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 rot="4500000">
              <a:off x="5142905" y="2179440"/>
              <a:ext cx="195263" cy="196453"/>
            </a:xfrm>
            <a:prstGeom prst="ellipse">
              <a:avLst/>
            </a:prstGeom>
            <a:solidFill>
              <a:srgbClr val="6BD2D5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576" tIns="19289" rIns="38576" bIns="19289" anchor="ctr"/>
            <a:lstStyle/>
            <a:p>
              <a:pPr algn="ctr">
                <a:defRPr/>
              </a:pPr>
              <a:endParaRPr lang="zh-CN" alt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 rot="4500000">
              <a:off x="5117902" y="2390180"/>
              <a:ext cx="89297" cy="90488"/>
            </a:xfrm>
            <a:prstGeom prst="ellipse">
              <a:avLst/>
            </a:prstGeom>
            <a:solidFill>
              <a:srgbClr val="6BD2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576" tIns="19289" rIns="38576" bIns="19289" anchor="ctr"/>
            <a:lstStyle/>
            <a:p>
              <a:pPr algn="ctr">
                <a:defRPr/>
              </a:pPr>
              <a:endParaRPr lang="zh-CN" altLang="en-US" sz="1050" dirty="0">
                <a:solidFill>
                  <a:prstClr val="white"/>
                </a:solidFill>
              </a:endParaRPr>
            </a:p>
          </p:txBody>
        </p:sp>
        <p:sp>
          <p:nvSpPr>
            <p:cNvPr id="15373" name="文本框 15"/>
            <p:cNvSpPr txBox="1">
              <a:spLocks noChangeArrowheads="1"/>
            </p:cNvSpPr>
            <p:nvPr/>
          </p:nvSpPr>
          <p:spPr bwMode="auto">
            <a:xfrm>
              <a:off x="5197078" y="1840707"/>
              <a:ext cx="670322" cy="325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02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02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Content Placeholder 2"/>
          <p:cNvSpPr txBox="1">
            <a:spLocks/>
          </p:cNvSpPr>
          <p:nvPr/>
        </p:nvSpPr>
        <p:spPr>
          <a:xfrm>
            <a:off x="381000" y="1447800"/>
            <a:ext cx="8229600" cy="6514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normAutofit/>
          </a:bodyPr>
          <a:lstStyle/>
          <a:p>
            <a:pPr marL="171446" indent="-171446" algn="ctr">
              <a:lnSpc>
                <a:spcPct val="90000"/>
              </a:lnSpc>
              <a:spcBef>
                <a:spcPts val="750"/>
              </a:spcBef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Sanh</a:t>
            </a:r>
            <a:endParaRPr lang="en-US" sz="30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2" name="文本框 33"/>
          <p:cNvSpPr txBox="1">
            <a:spLocks noChangeArrowheads="1"/>
          </p:cNvSpPr>
          <p:nvPr/>
        </p:nvSpPr>
        <p:spPr bwMode="auto">
          <a:xfrm>
            <a:off x="276446" y="2668052"/>
            <a:ext cx="2275369" cy="193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TS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 </a:t>
            </a:r>
            <a:r>
              <a:rPr lang="vi-VN" sz="2400" dirty="0">
                <a:solidFill>
                  <a:srgbClr val="0000FF"/>
                </a:solidFill>
                <a:latin typeface="+mj-lt"/>
              </a:rPr>
              <a:t>là con của người dân, cuộc đời và số phận rất gần gũi với nhân dân.</a:t>
            </a:r>
            <a:endParaRPr lang="zh-CN" altLang="en-US" sz="2025" b="1" dirty="0">
              <a:solidFill>
                <a:srgbClr val="0000FF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4" name="文本框 27"/>
          <p:cNvSpPr txBox="1">
            <a:spLocks noChangeArrowheads="1"/>
          </p:cNvSpPr>
          <p:nvPr/>
        </p:nvSpPr>
        <p:spPr bwMode="auto">
          <a:xfrm>
            <a:off x="6341074" y="2666575"/>
            <a:ext cx="2622173" cy="312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buNone/>
            </a:pPr>
            <a:r>
              <a:rPr lang="vi-VN" sz="2400" dirty="0">
                <a:solidFill>
                  <a:srgbClr val="0000FF"/>
                </a:solidFill>
                <a:latin typeface="+mj-lt"/>
              </a:rPr>
              <a:t>Ra đời kì lạ, khác thường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j-lt"/>
                <a:sym typeface="Wingdings" pitchFamily="2" charset="2"/>
              </a:rPr>
              <a:t> </a:t>
            </a:r>
            <a:r>
              <a:rPr lang="vi-VN" sz="2400" dirty="0">
                <a:solidFill>
                  <a:srgbClr val="0000FF"/>
                </a:solidFill>
                <a:latin typeface="+mj-lt"/>
              </a:rPr>
              <a:t>Tô đậm tính chất kì lạ, đẹp đẽ cho nhân vật lí tưởng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j-lt"/>
                <a:sym typeface="Wingdings" pitchFamily="2" charset="2"/>
              </a:rPr>
              <a:t></a:t>
            </a:r>
            <a:r>
              <a:rPr lang="vi-VN" sz="2400" dirty="0">
                <a:solidFill>
                  <a:srgbClr val="0000FF"/>
                </a:solidFill>
                <a:latin typeface="+mj-lt"/>
              </a:rPr>
              <a:t> Tăng sức hấp dẫn cho câu chuyện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j-lt"/>
                <a:sym typeface="Wingdings" pitchFamily="2" charset="2"/>
              </a:rPr>
              <a:t></a:t>
            </a:r>
            <a:r>
              <a:rPr lang="vi-VN" sz="2400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j-lt"/>
              </a:rPr>
              <a:t>B</a:t>
            </a:r>
            <a:r>
              <a:rPr lang="vi-VN" sz="2400" dirty="0">
                <a:solidFill>
                  <a:srgbClr val="0000FF"/>
                </a:solidFill>
                <a:latin typeface="+mj-lt"/>
              </a:rPr>
              <a:t>áo hiệu lập chiến công.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FF"/>
                </a:solidFill>
                <a:latin typeface="+mj-lt"/>
                <a:sym typeface="Wingdings" pitchFamily="2" charset="2"/>
              </a:rPr>
              <a:t> </a:t>
            </a:r>
            <a:endParaRPr lang="zh-CN" altLang="en-US" sz="2025" b="1" dirty="0">
              <a:solidFill>
                <a:srgbClr val="0000FF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99978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9654" y="587830"/>
            <a:ext cx="833954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072"/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Hướng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dẫn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về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nhà</a:t>
            </a:r>
            <a:endParaRPr lang="en-US" altLang="zh-CN" sz="3200" b="1" dirty="0" smtClean="0">
              <a:latin typeface="Times New Roman" pitchFamily="18" charset="0"/>
              <a:ea typeface="方正卡通简体" panose="03000509000000000000" pitchFamily="65" charset="-122"/>
              <a:cs typeface="Times New Roman" pitchFamily="18" charset="0"/>
              <a:sym typeface="微软雅黑" panose="020B0503020204020204" pitchFamily="34" charset="-122"/>
            </a:endParaRPr>
          </a:p>
          <a:p>
            <a:pPr marL="914400" indent="-914400" defTabSz="1218072">
              <a:buAutoNum type="arabicPeriod"/>
            </a:pP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Ôn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bài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cũ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:</a:t>
            </a:r>
          </a:p>
          <a:p>
            <a:pPr marL="914400" indent="-914400" defTabSz="1218072">
              <a:buFontTx/>
              <a:buChar char="-"/>
            </a:pP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Tóm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tắt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truyện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“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Thạch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Sanh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” ( 8-10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câu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) </a:t>
            </a:r>
          </a:p>
          <a:p>
            <a:pPr marL="914400" indent="-914400" defTabSz="1218072">
              <a:buFontTx/>
              <a:buChar char="-"/>
            </a:pP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Khái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niệm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cổ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tích</a:t>
            </a:r>
            <a:endParaRPr lang="en-US" altLang="zh-CN" sz="3200" b="1" dirty="0" smtClean="0">
              <a:latin typeface="Times New Roman" pitchFamily="18" charset="0"/>
              <a:ea typeface="方正卡通简体" panose="03000509000000000000" pitchFamily="65" charset="-122"/>
              <a:cs typeface="Times New Roman" pitchFamily="18" charset="0"/>
              <a:sym typeface="微软雅黑" panose="020B0503020204020204" pitchFamily="34" charset="-122"/>
            </a:endParaRPr>
          </a:p>
          <a:p>
            <a:pPr marL="914400" indent="-914400" defTabSz="1218072">
              <a:buFontTx/>
              <a:buChar char="-"/>
            </a:pP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Nhận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xét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về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sự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ra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đời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của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TS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có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điều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gì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bình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thường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và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khác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thường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? Ý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nghĩa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?</a:t>
            </a:r>
          </a:p>
          <a:p>
            <a:pPr marL="914400" indent="-914400" defTabSz="1218072"/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2.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Chuẩn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bị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bài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mới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:</a:t>
            </a:r>
          </a:p>
          <a:p>
            <a:pPr marL="914400" indent="-914400" defTabSz="1218072">
              <a:buFontTx/>
              <a:buChar char="-"/>
            </a:pP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-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Những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thử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thách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và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chiến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công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của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Thach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Sanh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? Qua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đó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, TS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bộc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lộ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những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phẩm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chất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gì</a:t>
            </a:r>
            <a:r>
              <a:rPr lang="en-US" altLang="zh-CN" sz="32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?</a:t>
            </a:r>
            <a:endParaRPr lang="en-US" altLang="zh-CN" sz="3200" b="1" dirty="0">
              <a:latin typeface="Times New Roman" pitchFamily="18" charset="0"/>
              <a:ea typeface="方正卡通简体" panose="03000509000000000000" pitchFamily="65" charset="-122"/>
              <a:cs typeface="Times New Roman" pitchFamily="18" charset="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14"/>
          <p:cNvSpPr/>
          <p:nvPr/>
        </p:nvSpPr>
        <p:spPr>
          <a:xfrm>
            <a:off x="340253" y="975998"/>
            <a:ext cx="8527299" cy="1302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nl-NL" sz="8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HẾT TIẾT 1</a:t>
            </a:r>
            <a:endParaRPr lang="en-US" sz="8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2400"/>
            <a:ext cx="906462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57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14"/>
          <p:cNvSpPr/>
          <p:nvPr/>
        </p:nvSpPr>
        <p:spPr>
          <a:xfrm>
            <a:off x="340253" y="975998"/>
            <a:ext cx="8527299" cy="14325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nl-NL" sz="8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TIẾT 2</a:t>
            </a:r>
            <a:endParaRPr lang="en-US" sz="88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4B8">
            <a:extLst>
              <a:ext uri="{FF2B5EF4-FFF2-40B4-BE49-F238E27FC236}">
                <a16:creationId xmlns:a16="http://schemas.microsoft.com/office/drawing/2014/main" xmlns="" id="{B337A00F-F5B2-475B-8DE6-A799D318DBAF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 r="4651" b="3001"/>
          <a:stretch>
            <a:fillRect/>
          </a:stretch>
        </p:blipFill>
        <p:spPr bwMode="auto">
          <a:xfrm>
            <a:off x="0" y="0"/>
            <a:ext cx="9075198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041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prstGeom prst="rect">
            <a:avLst/>
          </a:prstGeom>
          <a:solidFill>
            <a:srgbClr val="00B050"/>
          </a:solidFill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II. TÌM HIỂU CHI TIẾT VĂN BẢN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908720"/>
            <a:ext cx="8208912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nl-NL" sz="2800" b="1" u="sng" dirty="0">
                <a:latin typeface="Times New Roman"/>
                <a:ea typeface="Calibri"/>
                <a:cs typeface="Times New Roman"/>
              </a:rPr>
              <a:t>1. Nhân vật Thạch Sanh</a:t>
            </a:r>
            <a:endParaRPr lang="en-US" sz="2000" dirty="0">
              <a:ea typeface="Calibri"/>
              <a:cs typeface="Times New Roman"/>
            </a:endParaRPr>
          </a:p>
          <a:p>
            <a:pPr marL="20955" algn="just">
              <a:lnSpc>
                <a:spcPct val="115000"/>
              </a:lnSpc>
            </a:pPr>
            <a:r>
              <a:rPr lang="nl-NL" sz="2800" b="1" i="1" dirty="0">
                <a:latin typeface="Times New Roman"/>
                <a:ea typeface="Calibri"/>
                <a:cs typeface="Times New Roman"/>
              </a:rPr>
              <a:t>a. Sự ra đời và lớn lên của </a:t>
            </a:r>
            <a:r>
              <a:rPr lang="nl-NL" sz="2800" b="1" i="1" dirty="0" smtClean="0">
                <a:latin typeface="Times New Roman"/>
                <a:ea typeface="Calibri"/>
                <a:cs typeface="Times New Roman"/>
              </a:rPr>
              <a:t>Thạch </a:t>
            </a:r>
            <a:r>
              <a:rPr lang="nl-NL" sz="2800" b="1" i="1" dirty="0">
                <a:latin typeface="Times New Roman"/>
                <a:ea typeface="Calibri"/>
                <a:cs typeface="Times New Roman"/>
              </a:rPr>
              <a:t>Sanh</a:t>
            </a:r>
            <a:endParaRPr lang="en-US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nl-NL" sz="2800" b="1" i="1" dirty="0">
                <a:latin typeface="Times New Roman"/>
                <a:ea typeface="Calibri"/>
                <a:cs typeface="Times New Roman"/>
              </a:rPr>
              <a:t>b. Những </a:t>
            </a:r>
            <a:r>
              <a:rPr lang="nl-NL" sz="2800" b="1" i="1" dirty="0" smtClean="0">
                <a:latin typeface="Times New Roman"/>
                <a:ea typeface="Calibri"/>
                <a:cs typeface="Times New Roman"/>
              </a:rPr>
              <a:t>thử thách, chiến </a:t>
            </a:r>
            <a:r>
              <a:rPr lang="nl-NL" sz="2800" b="1" i="1" dirty="0">
                <a:latin typeface="Times New Roman"/>
                <a:ea typeface="Calibri"/>
                <a:cs typeface="Times New Roman"/>
              </a:rPr>
              <a:t>công và phẩm chất của </a:t>
            </a:r>
            <a:r>
              <a:rPr lang="nl-NL" sz="2800" b="1" i="1" dirty="0" smtClean="0">
                <a:latin typeface="Times New Roman"/>
                <a:ea typeface="Calibri"/>
                <a:cs typeface="Times New Roman"/>
              </a:rPr>
              <a:t>Thạch </a:t>
            </a:r>
            <a:r>
              <a:rPr lang="nl-NL" sz="2800" b="1" i="1" dirty="0">
                <a:latin typeface="Times New Roman"/>
                <a:ea typeface="Calibri"/>
                <a:cs typeface="Times New Roman"/>
              </a:rPr>
              <a:t>Sanh</a:t>
            </a:r>
            <a:r>
              <a:rPr lang="nl-NL" sz="2800" b="1" i="1" dirty="0" smtClean="0">
                <a:latin typeface="Times New Roman"/>
                <a:ea typeface="Calibri"/>
                <a:cs typeface="Times New Roman"/>
              </a:rPr>
              <a:t>.</a:t>
            </a:r>
            <a:endParaRPr lang="en-US" sz="2000" dirty="0">
              <a:ea typeface="Calibri"/>
              <a:cs typeface="Times New Roman"/>
            </a:endParaRPr>
          </a:p>
        </p:txBody>
      </p:sp>
      <p:pic>
        <p:nvPicPr>
          <p:cNvPr id="9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0"/>
            <a:ext cx="16764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473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252120-07E6-4D88-A4DE-7C1C74D65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3645"/>
            <a:ext cx="9144000" cy="81716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9B299B-B31D-104C-B43C-93F039FADA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" y="4379296"/>
            <a:ext cx="2343705" cy="2478704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1BD535A0-6658-4B31-85B8-C229D16E28BD}"/>
              </a:ext>
            </a:extLst>
          </p:cNvPr>
          <p:cNvGrpSpPr/>
          <p:nvPr/>
        </p:nvGrpSpPr>
        <p:grpSpPr>
          <a:xfrm>
            <a:off x="2343706" y="-349837"/>
            <a:ext cx="4834218" cy="5302660"/>
            <a:chOff x="151982" y="-32007"/>
            <a:chExt cx="2106386" cy="2124222"/>
          </a:xfrm>
        </p:grpSpPr>
        <p:pic>
          <p:nvPicPr>
            <p:cNvPr id="11" name="图片 44">
              <a:extLst>
                <a:ext uri="{FF2B5EF4-FFF2-40B4-BE49-F238E27FC236}">
                  <a16:creationId xmlns="" xmlns:a16="http://schemas.microsoft.com/office/drawing/2014/main" id="{42038EE6-53DB-4A99-8240-E06359B80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82" y="-32007"/>
              <a:ext cx="2106386" cy="2124222"/>
            </a:xfrm>
            <a:prstGeom prst="rect">
              <a:avLst/>
            </a:prstGeom>
          </p:spPr>
        </p:pic>
        <p:sp>
          <p:nvSpPr>
            <p:cNvPr id="12" name="文本框 45">
              <a:extLst>
                <a:ext uri="{FF2B5EF4-FFF2-40B4-BE49-F238E27FC236}">
                  <a16:creationId xmlns="" xmlns:a16="http://schemas.microsoft.com/office/drawing/2014/main" id="{794EE168-7A2B-45DA-A504-BE4AAC873EA7}"/>
                </a:ext>
              </a:extLst>
            </p:cNvPr>
            <p:cNvSpPr txBox="1"/>
            <p:nvPr/>
          </p:nvSpPr>
          <p:spPr>
            <a:xfrm>
              <a:off x="476056" y="655190"/>
              <a:ext cx="1487249" cy="91398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vi-VN" sz="2800" b="1" i="1" dirty="0">
                  <a:solidFill>
                    <a:srgbClr val="002060"/>
                  </a:solidFill>
                  <a:latin typeface="+mj-lt"/>
                  <a:cs typeface="#9Slide03 Arima Madurai Bold" panose="00000800000000000000" pitchFamily="2" charset="0"/>
                </a:rPr>
                <a:t>Thạch Sanh  đã trải qua mấy lần thử thách? Đó là những thử thách nào? Chàng đã lập được những chiến công gì qua những lần thử thách ấy?</a:t>
              </a:r>
              <a:endParaRPr lang="en-US" sz="2800" b="1" i="1" dirty="0">
                <a:solidFill>
                  <a:srgbClr val="002060"/>
                </a:solidFill>
                <a:latin typeface="+mj-lt"/>
                <a:cs typeface="#9Slide03 Arima Madurai Bold" panose="00000800000000000000" pitchFamily="2" charset="0"/>
              </a:endParaRPr>
            </a:p>
          </p:txBody>
        </p:sp>
      </p:grpSp>
      <p:pic>
        <p:nvPicPr>
          <p:cNvPr id="13" name="Picture 2" descr="Đã tìm ra quê của nhân vật Thạch Sanh và Lý Thông!">
            <a:extLst>
              <a:ext uri="{FF2B5EF4-FFF2-40B4-BE49-F238E27FC236}">
                <a16:creationId xmlns="" xmlns:a16="http://schemas.microsoft.com/office/drawing/2014/main" id="{2C8F6E08-4246-4802-878F-983DDEBD2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815"/>
          <a:stretch/>
        </p:blipFill>
        <p:spPr bwMode="auto">
          <a:xfrm>
            <a:off x="0" y="0"/>
            <a:ext cx="2410288" cy="3710866"/>
          </a:xfrm>
          <a:prstGeom prst="rect">
            <a:avLst/>
          </a:prstGeom>
          <a:noFill/>
          <a:ln w="38100" cmpd="thickThin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0452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135F444-5ABA-4661-A2B1-1716F6FB1546}"/>
              </a:ext>
            </a:extLst>
          </p:cNvPr>
          <p:cNvSpPr txBox="1"/>
          <p:nvPr/>
        </p:nvSpPr>
        <p:spPr>
          <a:xfrm>
            <a:off x="970071" y="183283"/>
            <a:ext cx="480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7" name="Picture 29" descr="04b">
            <a:extLst>
              <a:ext uri="{FF2B5EF4-FFF2-40B4-BE49-F238E27FC236}">
                <a16:creationId xmlns="" xmlns:a16="http://schemas.microsoft.com/office/drawing/2014/main" id="{99E8AE53-A94F-4A35-BECA-18DF5A630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" y="65927"/>
            <a:ext cx="1840346" cy="30639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09a">
            <a:extLst>
              <a:ext uri="{FF2B5EF4-FFF2-40B4-BE49-F238E27FC236}">
                <a16:creationId xmlns="" xmlns:a16="http://schemas.microsoft.com/office/drawing/2014/main" id="{3A33C228-B54C-42CE-BA23-A89A7F1C4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098" y="101426"/>
            <a:ext cx="2329645" cy="29547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thach13">
            <a:extLst>
              <a:ext uri="{FF2B5EF4-FFF2-40B4-BE49-F238E27FC236}">
                <a16:creationId xmlns="" xmlns:a16="http://schemas.microsoft.com/office/drawing/2014/main" id="{77B5ADD3-AF0A-4A12-8B22-A5778BC4E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0" y="3260582"/>
            <a:ext cx="1930894" cy="3365310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09b">
            <a:extLst>
              <a:ext uri="{FF2B5EF4-FFF2-40B4-BE49-F238E27FC236}">
                <a16:creationId xmlns="" xmlns:a16="http://schemas.microsoft.com/office/drawing/2014/main" id="{96295591-AAFC-4CA5-AD2D-0997E49D8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85" y="3350636"/>
            <a:ext cx="2000198" cy="3275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15a">
            <a:extLst>
              <a:ext uri="{FF2B5EF4-FFF2-40B4-BE49-F238E27FC236}">
                <a16:creationId xmlns="" xmlns:a16="http://schemas.microsoft.com/office/drawing/2014/main" id="{4DCCA0A1-E4CD-41E7-ACBD-0F2946316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b="5882"/>
          <a:stretch>
            <a:fillRect/>
          </a:stretch>
        </p:blipFill>
        <p:spPr bwMode="auto">
          <a:xfrm>
            <a:off x="4315195" y="3260582"/>
            <a:ext cx="2236525" cy="3414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11b">
            <a:extLst>
              <a:ext uri="{FF2B5EF4-FFF2-40B4-BE49-F238E27FC236}">
                <a16:creationId xmlns="" xmlns:a16="http://schemas.microsoft.com/office/drawing/2014/main" id="{9CF31652-328B-4E41-B36B-E03FD3DD8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743" y="101426"/>
            <a:ext cx="2868257" cy="29067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thach6">
            <a:extLst>
              <a:ext uri="{FF2B5EF4-FFF2-40B4-BE49-F238E27FC236}">
                <a16:creationId xmlns="" xmlns:a16="http://schemas.microsoft.com/office/drawing/2014/main" id="{F61B7DE8-BC31-410E-B5A0-11F324DE9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15" y="86403"/>
            <a:ext cx="1840346" cy="30639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>
            <a:extLst>
              <a:ext uri="{FF2B5EF4-FFF2-40B4-BE49-F238E27FC236}">
                <a16:creationId xmlns="" xmlns:a16="http://schemas.microsoft.com/office/drawing/2014/main" id="{BD765D25-AAD3-458A-903F-F69049792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443" y="3129899"/>
            <a:ext cx="2150616" cy="36266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067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252120-07E6-4D88-A4DE-7C1C74D65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3645"/>
            <a:ext cx="9144000" cy="81716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9B299B-B31D-104C-B43C-93F039FADA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" y="4379296"/>
            <a:ext cx="2343705" cy="2478704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1BD535A0-6658-4B31-85B8-C229D16E28BD}"/>
              </a:ext>
            </a:extLst>
          </p:cNvPr>
          <p:cNvGrpSpPr/>
          <p:nvPr/>
        </p:nvGrpSpPr>
        <p:grpSpPr>
          <a:xfrm>
            <a:off x="2343706" y="-349837"/>
            <a:ext cx="4834218" cy="5302660"/>
            <a:chOff x="151982" y="-32007"/>
            <a:chExt cx="2106386" cy="2124222"/>
          </a:xfrm>
        </p:grpSpPr>
        <p:pic>
          <p:nvPicPr>
            <p:cNvPr id="11" name="图片 44">
              <a:extLst>
                <a:ext uri="{FF2B5EF4-FFF2-40B4-BE49-F238E27FC236}">
                  <a16:creationId xmlns="" xmlns:a16="http://schemas.microsoft.com/office/drawing/2014/main" id="{42038EE6-53DB-4A99-8240-E06359B80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82" y="-32007"/>
              <a:ext cx="2106386" cy="2124222"/>
            </a:xfrm>
            <a:prstGeom prst="rect">
              <a:avLst/>
            </a:prstGeom>
          </p:spPr>
        </p:pic>
        <p:sp>
          <p:nvSpPr>
            <p:cNvPr id="12" name="文本框 45">
              <a:extLst>
                <a:ext uri="{FF2B5EF4-FFF2-40B4-BE49-F238E27FC236}">
                  <a16:creationId xmlns="" xmlns:a16="http://schemas.microsoft.com/office/drawing/2014/main" id="{794EE168-7A2B-45DA-A504-BE4AAC873EA7}"/>
                </a:ext>
              </a:extLst>
            </p:cNvPr>
            <p:cNvSpPr txBox="1"/>
            <p:nvPr/>
          </p:nvSpPr>
          <p:spPr>
            <a:xfrm>
              <a:off x="406487" y="726317"/>
              <a:ext cx="1487249" cy="91398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vi-VN" sz="2800" b="1" i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#9Slide03 Arima Madurai Bold" panose="00000800000000000000" pitchFamily="2" charset="0"/>
                </a:rPr>
                <a:t>Qua những lần thử thách và chiến công của Thạch Sanh con nhận thấy nhân vật này có những phẩm chất gì?</a:t>
              </a:r>
              <a:endParaRPr lang="en-US" sz="28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#9Slide03 Arima Madurai Bold" panose="000008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034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II. TÌM HIỂU CHI TIẾT VĂN BẢN</a:t>
            </a:r>
            <a:endParaRPr lang="vi-VN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75747"/>
              </p:ext>
            </p:extLst>
          </p:nvPr>
        </p:nvGraphicFramePr>
        <p:xfrm>
          <a:off x="467545" y="1600200"/>
          <a:ext cx="8208910" cy="4572000"/>
        </p:xfrm>
        <a:graphic>
          <a:graphicData uri="http://schemas.openxmlformats.org/drawingml/2006/table">
            <a:tbl>
              <a:tblPr firstRow="1" firstCol="1" bandRow="1"/>
              <a:tblGrid>
                <a:gridCol w="25879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104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104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14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Những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thử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thách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Những</a:t>
                      </a:r>
                      <a:r>
                        <a:rPr lang="fr-FR" sz="20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2000" b="1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chiến</a:t>
                      </a:r>
                      <a:r>
                        <a:rPr lang="fr-FR" sz="20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2000" b="1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công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Phẩm chất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được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bộc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lộ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vi-VN" sz="2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981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Bị mẹ con Lý Thông lừa đi canh miếu thờ.</a:t>
                      </a: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vi-VN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Bị Lý Thông lừa đi cứu công chúa và bị lấp cửa hang.</a:t>
                      </a:r>
                      <a:endParaRPr lang="en-US" sz="20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Đối mặt với quân 18 nước chư hầu kéo sang trả thù.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nl-NL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Giết chằn tinh thu được bộ cung tên vàng.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en-US" sz="20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nl-NL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Giết đại bàng cứu công chúa, cứu Thái tử con vua Thuỷ Tề.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en-US" sz="20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r>
                        <a:rPr lang="nl-NL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nl-NL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nl-NL" sz="20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Chiến thắng liên quân 18 nước chư hầu.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0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67544" y="908720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endParaRPr lang="en-US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22630" y="2630269"/>
            <a:ext cx="2694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/>
              <a:t>- Thật thà, chất phác, thương người.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50385" y="356574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/>
              <a:t>- Dũng cảm, tài năng.</a:t>
            </a:r>
          </a:p>
          <a:p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4953000"/>
            <a:ext cx="2656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+mj-lt"/>
              </a:rPr>
              <a:t>- Nhân </a:t>
            </a:r>
            <a:r>
              <a:rPr lang="en-US" sz="2000" b="1" dirty="0" err="1" smtClean="0">
                <a:latin typeface="+mj-lt"/>
              </a:rPr>
              <a:t>ái</a:t>
            </a:r>
            <a:r>
              <a:rPr lang="vi-VN" sz="2000" b="1" dirty="0" smtClean="0">
                <a:latin typeface="+mj-lt"/>
              </a:rPr>
              <a:t>, </a:t>
            </a:r>
            <a:r>
              <a:rPr lang="vi-VN" sz="2000" b="1" dirty="0">
                <a:latin typeface="+mj-lt"/>
              </a:rPr>
              <a:t>khoan dung và yêu chuộng hòa bình.</a:t>
            </a:r>
          </a:p>
        </p:txBody>
      </p:sp>
    </p:spTree>
    <p:extLst>
      <p:ext uri="{BB962C8B-B14F-4D97-AF65-F5344CB8AC3E}">
        <p14:creationId xmlns:p14="http://schemas.microsoft.com/office/powerpoint/2010/main" val="72257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135F444-5ABA-4661-A2B1-1716F6FB1546}"/>
              </a:ext>
            </a:extLst>
          </p:cNvPr>
          <p:cNvSpPr txBox="1"/>
          <p:nvPr/>
        </p:nvSpPr>
        <p:spPr>
          <a:xfrm>
            <a:off x="970071" y="1"/>
            <a:ext cx="480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II. 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T</a:t>
            </a:r>
            <a:r>
              <a:rPr lang="vi-VN" sz="2800" b="1" dirty="0" smtClean="0">
                <a:solidFill>
                  <a:srgbClr val="002060"/>
                </a:solidFill>
                <a:latin typeface="+mj-lt"/>
              </a:rPr>
              <a:t>ìm hiểu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 chi </a:t>
            </a:r>
            <a:r>
              <a:rPr lang="en-US" sz="2800" b="1" dirty="0" err="1" smtClean="0">
                <a:solidFill>
                  <a:srgbClr val="002060"/>
                </a:solidFill>
                <a:latin typeface="+mj-lt"/>
              </a:rPr>
              <a:t>tiết</a:t>
            </a:r>
            <a:r>
              <a:rPr lang="vi-VN" sz="28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+mj-lt"/>
              </a:rPr>
              <a:t>văn bản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A191BCE-4D1F-4597-BBF0-65DF6A1CFA41}"/>
              </a:ext>
            </a:extLst>
          </p:cNvPr>
          <p:cNvSpPr txBox="1"/>
          <p:nvPr/>
        </p:nvSpPr>
        <p:spPr>
          <a:xfrm>
            <a:off x="1043665" y="533400"/>
            <a:ext cx="48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Sanh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06D3499-22E5-451F-80A1-38A8FAFAE5B8}"/>
              </a:ext>
            </a:extLst>
          </p:cNvPr>
          <p:cNvSpPr txBox="1"/>
          <p:nvPr/>
        </p:nvSpPr>
        <p:spPr>
          <a:xfrm>
            <a:off x="1043665" y="990600"/>
            <a:ext cx="62324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vi-VN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Những thử thách và chiến công của Thạch </a:t>
            </a:r>
            <a:r>
              <a:rPr lang="vi-VN" sz="28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Sanh</a:t>
            </a:r>
            <a:endParaRPr lang="en-US" sz="2800" b="1" dirty="0" smtClean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6F52D41-4AE9-4E7E-88C6-E9BCF76C0F83}"/>
              </a:ext>
            </a:extLst>
          </p:cNvPr>
          <p:cNvSpPr txBox="1"/>
          <p:nvPr/>
        </p:nvSpPr>
        <p:spPr>
          <a:xfrm>
            <a:off x="1305016" y="1935333"/>
            <a:ext cx="7305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Thử thách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BBE1A40-BC1F-4A3E-83C5-5F428552EEAA}"/>
              </a:ext>
            </a:extLst>
          </p:cNvPr>
          <p:cNvSpPr txBox="1"/>
          <p:nvPr/>
        </p:nvSpPr>
        <p:spPr>
          <a:xfrm>
            <a:off x="1305017" y="2579599"/>
            <a:ext cx="78389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+mj-lt"/>
              </a:rPr>
              <a:t>*</a:t>
            </a:r>
            <a:r>
              <a:rPr lang="en-US" sz="2800" b="1" dirty="0" err="1" smtClean="0">
                <a:latin typeface="+mj-lt"/>
              </a:rPr>
              <a:t>Chiến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công</a:t>
            </a:r>
            <a:r>
              <a:rPr lang="vi-VN" sz="2800" b="1" dirty="0" smtClean="0">
                <a:latin typeface="+mj-lt"/>
              </a:rPr>
              <a:t>: </a:t>
            </a:r>
            <a:r>
              <a:rPr lang="en-US" sz="2800" dirty="0" err="1" smtClean="0">
                <a:latin typeface="+mj-lt"/>
              </a:rPr>
              <a:t>diệt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Chằn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Tinh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diệt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Đại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Bàng</a:t>
            </a:r>
            <a:r>
              <a:rPr lang="en-US" sz="2800" dirty="0" smtClean="0">
                <a:latin typeface="+mj-lt"/>
              </a:rPr>
              <a:t>; </a:t>
            </a:r>
            <a:r>
              <a:rPr lang="en-US" sz="2800" dirty="0" err="1" smtClean="0">
                <a:latin typeface="+mj-lt"/>
              </a:rPr>
              <a:t>cứu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công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chúa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cứu</a:t>
            </a:r>
            <a:r>
              <a:rPr lang="en-US" sz="2800" dirty="0" smtClean="0">
                <a:latin typeface="+mj-lt"/>
              </a:rPr>
              <a:t> con </a:t>
            </a:r>
            <a:r>
              <a:rPr lang="en-US" sz="2800" dirty="0" err="1" smtClean="0">
                <a:latin typeface="+mj-lt"/>
              </a:rPr>
              <a:t>vua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Thủy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Tề</a:t>
            </a:r>
            <a:r>
              <a:rPr lang="en-US" sz="2800" dirty="0" smtClean="0">
                <a:latin typeface="+mj-lt"/>
              </a:rPr>
              <a:t>; </a:t>
            </a:r>
            <a:r>
              <a:rPr lang="en-US" sz="2800" dirty="0" err="1" smtClean="0">
                <a:latin typeface="+mj-lt"/>
              </a:rPr>
              <a:t>thu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phục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quân</a:t>
            </a:r>
            <a:r>
              <a:rPr lang="en-US" sz="2800" dirty="0" smtClean="0">
                <a:latin typeface="+mj-lt"/>
              </a:rPr>
              <a:t> 18 </a:t>
            </a:r>
            <a:r>
              <a:rPr lang="en-US" sz="2800" dirty="0" err="1" smtClean="0">
                <a:latin typeface="+mj-lt"/>
              </a:rPr>
              <a:t>nước</a:t>
            </a:r>
            <a:endParaRPr lang="en-US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BDECDCB-10A0-4123-9C77-8C20A6E561E8}"/>
              </a:ext>
            </a:extLst>
          </p:cNvPr>
          <p:cNvSpPr txBox="1"/>
          <p:nvPr/>
        </p:nvSpPr>
        <p:spPr>
          <a:xfrm>
            <a:off x="1358283" y="3810000"/>
            <a:ext cx="5326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  <a:sym typeface="Wingdings" panose="05000000000000000000" pitchFamily="2" charset="2"/>
              </a:rPr>
              <a:t>*</a:t>
            </a:r>
            <a:r>
              <a:rPr lang="vi-VN" sz="2800" b="1" dirty="0">
                <a:latin typeface="+mj-lt"/>
                <a:sym typeface="Wingdings" panose="05000000000000000000" pitchFamily="2" charset="2"/>
              </a:rPr>
              <a:t>Phẩm chất</a:t>
            </a:r>
            <a:r>
              <a:rPr lang="vi-VN" sz="2800" dirty="0">
                <a:latin typeface="+mj-lt"/>
                <a:sym typeface="Wingdings" panose="05000000000000000000" pitchFamily="2" charset="2"/>
              </a:rPr>
              <a:t>:</a:t>
            </a:r>
            <a:endParaRPr lang="en-US" sz="2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320AA56-E78B-456B-BDD7-911F6E70E290}"/>
              </a:ext>
            </a:extLst>
          </p:cNvPr>
          <p:cNvSpPr txBox="1"/>
          <p:nvPr/>
        </p:nvSpPr>
        <p:spPr>
          <a:xfrm>
            <a:off x="3657600" y="3810000"/>
            <a:ext cx="426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dung.</a:t>
            </a:r>
          </a:p>
          <a:p>
            <a:pPr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3066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vi-VN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4114800" y="1600200"/>
            <a:ext cx="4495800" cy="367145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Times New Roman"/>
              </a:rPr>
              <a:t>?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Theo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/>
              </a:rPr>
              <a:t>n</a:t>
            </a:r>
            <a:r>
              <a:rPr lang="vi-VN" sz="2400" b="1" u="sng" dirty="0" smtClean="0">
                <a:solidFill>
                  <a:srgbClr val="FF0000"/>
                </a:solidFill>
                <a:latin typeface="Times New Roman"/>
              </a:rPr>
              <a:t>guyên </a:t>
            </a:r>
            <a:r>
              <a:rPr lang="vi-VN" sz="2400" b="1" u="sng" dirty="0">
                <a:solidFill>
                  <a:srgbClr val="FF0000"/>
                </a:solidFill>
                <a:latin typeface="Times New Roman"/>
              </a:rPr>
              <a:t>nhân </a:t>
            </a:r>
            <a:r>
              <a:rPr lang="vi-VN" sz="2400" b="1" dirty="0">
                <a:solidFill>
                  <a:srgbClr val="FF0000"/>
                </a:solidFill>
                <a:latin typeface="Times New Roman"/>
              </a:rPr>
              <a:t>nào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/>
              </a:rPr>
              <a:t>làm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/>
              </a:rPr>
              <a:t>nên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/>
              </a:rPr>
              <a:t>chiến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/>
              </a:rPr>
              <a:t>công</a:t>
            </a:r>
            <a:r>
              <a:rPr lang="vi-VN" sz="2400" b="1" u="sng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vi-VN" sz="2400" b="1" dirty="0">
                <a:solidFill>
                  <a:srgbClr val="FF0000"/>
                </a:solidFill>
                <a:latin typeface="Times New Roman"/>
              </a:rPr>
              <a:t>của Thạch Sanh ?</a:t>
            </a:r>
          </a:p>
        </p:txBody>
      </p:sp>
      <p:pic>
        <p:nvPicPr>
          <p:cNvPr id="5" name="Picture 2" descr="E:\GIÁO ÁN VĂN THCS\Văn THCS\VĂN 6\KỲ I\Tiết 3. Từ và cấu tạo từ TV\hoi-noi-mua-sao-tru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3318164" cy="308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5221" y="609600"/>
            <a:ext cx="3187824" cy="1447800"/>
          </a:xfrm>
          <a:solidFill>
            <a:srgbClr val="00B05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Nguyên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nhân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những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chiến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công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Thạch</a:t>
            </a: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Sanh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4352314"/>
            <a:ext cx="2895600" cy="1384994"/>
          </a:xfrm>
          <a:solidFill>
            <a:srgbClr val="FFFF00"/>
          </a:solidFill>
          <a:ln w="635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vi-VN" sz="3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Có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vũ</a:t>
            </a:r>
            <a:r>
              <a:rPr lang="en-US" sz="3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khí</a:t>
            </a:r>
            <a:r>
              <a:rPr lang="en-US" sz="3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vi-VN" sz="3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chiến </a:t>
            </a:r>
            <a:r>
              <a:rPr lang="vi-VN" sz="3000" b="1" dirty="0">
                <a:solidFill>
                  <a:srgbClr val="FF0000"/>
                </a:solidFill>
                <a:latin typeface="Times New Roman"/>
                <a:ea typeface="Times New Roman"/>
              </a:rPr>
              <a:t>đấu thần </a:t>
            </a:r>
            <a:r>
              <a:rPr lang="vi-VN" sz="3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kì</a:t>
            </a:r>
            <a:endParaRPr lang="en-US" sz="3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2837708"/>
            <a:ext cx="2667000" cy="138499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nl-NL" sz="2800" b="1" dirty="0" smtClean="0">
                <a:latin typeface="Times New Roman"/>
                <a:ea typeface="Calibri"/>
                <a:cs typeface="Times New Roman"/>
              </a:rPr>
              <a:t>Có </a:t>
            </a:r>
            <a:r>
              <a:rPr lang="nl-NL" sz="2800" b="1" dirty="0">
                <a:latin typeface="Times New Roman"/>
                <a:ea typeface="Calibri"/>
                <a:cs typeface="Times New Roman"/>
              </a:rPr>
              <a:t>sức khỏe, tài năng đặc biệt.</a:t>
            </a:r>
            <a:endParaRPr lang="en-US" sz="2000" b="1" dirty="0"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82666" y="2780298"/>
            <a:ext cx="2438400" cy="147732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vi-VN" sz="29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Mục </a:t>
            </a:r>
            <a:r>
              <a:rPr lang="vi-VN" sz="2900" b="1" dirty="0">
                <a:solidFill>
                  <a:schemeClr val="bg1"/>
                </a:solidFill>
                <a:latin typeface="Times New Roman"/>
                <a:ea typeface="Times New Roman"/>
              </a:rPr>
              <a:t>đích chiến đấu chính </a:t>
            </a:r>
            <a:r>
              <a:rPr lang="vi-VN" sz="29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nghĩa</a:t>
            </a:r>
            <a:endParaRPr lang="en-US" sz="2900" b="1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cxnSp>
        <p:nvCxnSpPr>
          <p:cNvPr id="8" name="Straight Arrow Connector 7"/>
          <p:cNvCxnSpPr>
            <a:stCxn id="2" idx="2"/>
          </p:cNvCxnSpPr>
          <p:nvPr/>
        </p:nvCxnSpPr>
        <p:spPr>
          <a:xfrm flipH="1">
            <a:off x="1483068" y="2057400"/>
            <a:ext cx="3206065" cy="78657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2" idx="2"/>
            <a:endCxn id="3" idx="0"/>
          </p:cNvCxnSpPr>
          <p:nvPr/>
        </p:nvCxnSpPr>
        <p:spPr>
          <a:xfrm>
            <a:off x="4689133" y="2057400"/>
            <a:ext cx="35267" cy="22949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848181" y="2057400"/>
            <a:ext cx="2940262" cy="6899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97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/>
          <p:cNvSpPr/>
          <p:nvPr/>
        </p:nvSpPr>
        <p:spPr>
          <a:xfrm>
            <a:off x="3337356" y="3262804"/>
            <a:ext cx="2160096" cy="1507705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THẠCH SANH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1101002" y="1762136"/>
            <a:ext cx="1972020" cy="1500668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THẬT THÀ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3489722" y="919237"/>
            <a:ext cx="1973234" cy="1442963"/>
          </a:xfrm>
          <a:prstGeom prst="clou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THƯƠNG NGƯỜI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6393753" y="1915853"/>
            <a:ext cx="1981732" cy="1546966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DŨNG CẢM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4763" y="3553125"/>
            <a:ext cx="1957447" cy="1380225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YÊU HÒA BÌNH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2514600" y="5229525"/>
            <a:ext cx="2020591" cy="1380225"/>
          </a:xfrm>
          <a:prstGeom prst="clou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ÁI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6095468" y="4487175"/>
            <a:ext cx="1981733" cy="1380225"/>
          </a:xfrm>
          <a:prstGeom prst="cloud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TÀI NĂNG</a:t>
            </a:r>
          </a:p>
        </p:txBody>
      </p:sp>
      <p:cxnSp>
        <p:nvCxnSpPr>
          <p:cNvPr id="13" name="Straight Arrow Connector 12"/>
          <p:cNvCxnSpPr>
            <a:endCxn id="4" idx="0"/>
          </p:cNvCxnSpPr>
          <p:nvPr/>
        </p:nvCxnSpPr>
        <p:spPr>
          <a:xfrm flipH="1">
            <a:off x="4417404" y="2362200"/>
            <a:ext cx="117787" cy="9006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4" idx="1"/>
          </p:cNvCxnSpPr>
          <p:nvPr/>
        </p:nvCxnSpPr>
        <p:spPr>
          <a:xfrm>
            <a:off x="2613456" y="3033271"/>
            <a:ext cx="1040239" cy="45033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0"/>
            <a:endCxn id="4" idx="2"/>
          </p:cNvCxnSpPr>
          <p:nvPr/>
        </p:nvCxnSpPr>
        <p:spPr>
          <a:xfrm flipV="1">
            <a:off x="1960579" y="4016657"/>
            <a:ext cx="1376777" cy="22658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</p:cNvCxnSpPr>
          <p:nvPr/>
        </p:nvCxnSpPr>
        <p:spPr>
          <a:xfrm flipV="1">
            <a:off x="3524896" y="4740309"/>
            <a:ext cx="666104" cy="568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4" idx="5"/>
          </p:cNvCxnSpPr>
          <p:nvPr/>
        </p:nvCxnSpPr>
        <p:spPr>
          <a:xfrm flipH="1" flipV="1">
            <a:off x="5181113" y="4549711"/>
            <a:ext cx="1063824" cy="4746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160331" y="3033271"/>
            <a:ext cx="1382890" cy="4503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33401" y="198704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 PHẨM CHẤT ĐÁNG QUÝ CỦA THẠCH SANH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426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752E2E2C-5DB8-4A61-B838-D07E34A36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590587"/>
              </p:ext>
            </p:extLst>
          </p:nvPr>
        </p:nvGraphicFramePr>
        <p:xfrm>
          <a:off x="1524000" y="2575098"/>
          <a:ext cx="6096000" cy="2476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="" xmlns:a16="http://schemas.microsoft.com/office/drawing/2014/main" val="1570150310"/>
                    </a:ext>
                  </a:extLst>
                </a:gridCol>
                <a:gridCol w="2209800">
                  <a:extLst>
                    <a:ext uri="{9D8B030D-6E8A-4147-A177-3AD203B41FA5}">
                      <a16:colId xmlns="" xmlns:a16="http://schemas.microsoft.com/office/drawing/2014/main" val="1995468865"/>
                    </a:ext>
                  </a:extLst>
                </a:gridCol>
              </a:tblGrid>
              <a:tr h="1238148">
                <a:tc>
                  <a:txBody>
                    <a:bodyPr/>
                    <a:lstStyle/>
                    <a:p>
                      <a:r>
                        <a:rPr lang="vi-VN" dirty="0"/>
                        <a:t>       </a:t>
                      </a:r>
                      <a:r>
                        <a:rPr lang="vi-VN" dirty="0">
                          <a:latin typeface="+mj-lt"/>
                        </a:rPr>
                        <a:t>HÀNH ĐỘNG CỦA LÍ THÔNG</a:t>
                      </a:r>
                      <a:endParaRPr lang="en-US" dirty="0">
                        <a:latin typeface="+mj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NHẬN XÉT</a:t>
                      </a:r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900727305"/>
                  </a:ext>
                </a:extLst>
              </a:tr>
              <a:tr h="12381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66266256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30B4834-0D71-4F6F-A5F9-1C68ED3CEE36}"/>
              </a:ext>
            </a:extLst>
          </p:cNvPr>
          <p:cNvSpPr/>
          <p:nvPr/>
        </p:nvSpPr>
        <p:spPr>
          <a:xfrm>
            <a:off x="3175987" y="228600"/>
            <a:ext cx="2949605" cy="7301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PHIẾU HỌC TẬP SỐ 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7A1637-4191-4498-A958-3E8078A36275}"/>
              </a:ext>
            </a:extLst>
          </p:cNvPr>
          <p:cNvSpPr txBox="1"/>
          <p:nvPr/>
        </p:nvSpPr>
        <p:spPr>
          <a:xfrm>
            <a:off x="1524000" y="1397611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                </a:t>
            </a:r>
            <a:r>
              <a:rPr lang="vi-VN" sz="2800" dirty="0" smtClean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NHÂN </a:t>
            </a:r>
            <a:r>
              <a:rPr lang="vi-VN" sz="28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VẬT LÍ THÔNG</a:t>
            </a:r>
            <a:endParaRPr lang="en-US" sz="2800" dirty="0">
              <a:solidFill>
                <a:srgbClr val="002060"/>
              </a:solidFill>
              <a:latin typeface="+mj-lt"/>
              <a:cs typeface="#9Slide03 Arima Madurai Black" panose="00000A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C094C547-E97D-4CCC-B8F5-D38F725C1575}"/>
              </a:ext>
            </a:extLst>
          </p:cNvPr>
          <p:cNvSpPr/>
          <p:nvPr/>
        </p:nvSpPr>
        <p:spPr>
          <a:xfrm>
            <a:off x="319596" y="430568"/>
            <a:ext cx="1704513" cy="1016493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  <a:cs typeface="#9Slide03 Arima Madurai Black" panose="00000A00000000000000" pitchFamily="2" charset="0"/>
              </a:rPr>
              <a:t>Bài tập về nhà</a:t>
            </a:r>
            <a:endParaRPr lang="en-US" sz="2400" dirty="0">
              <a:latin typeface="+mj-lt"/>
              <a:cs typeface="#9Slide03 Arima Madurai Black" panose="00000A00000000000000" pitchFamily="2" charset="0"/>
            </a:endParaRPr>
          </a:p>
        </p:txBody>
      </p:sp>
      <p:pic>
        <p:nvPicPr>
          <p:cNvPr id="7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250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GK_Ngu_van_6_tap_1_trang_9">
            <a:extLst>
              <a:ext uri="{FF2B5EF4-FFF2-40B4-BE49-F238E27FC236}">
                <a16:creationId xmlns:a16="http://schemas.microsoft.com/office/drawing/2014/main" xmlns="" id="{B15EAE66-C9A2-4BA1-8B68-6AF1742CE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06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8F0A94FC-789F-4FE0-AF87-E58789571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390816"/>
              </p:ext>
            </p:extLst>
          </p:nvPr>
        </p:nvGraphicFramePr>
        <p:xfrm>
          <a:off x="1478132" y="2355689"/>
          <a:ext cx="5862962" cy="302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149">
                  <a:extLst>
                    <a:ext uri="{9D8B030D-6E8A-4147-A177-3AD203B41FA5}">
                      <a16:colId xmlns="" xmlns:a16="http://schemas.microsoft.com/office/drawing/2014/main" val="2330990237"/>
                    </a:ext>
                  </a:extLst>
                </a:gridCol>
                <a:gridCol w="2981813">
                  <a:extLst>
                    <a:ext uri="{9D8B030D-6E8A-4147-A177-3AD203B41FA5}">
                      <a16:colId xmlns="" xmlns:a16="http://schemas.microsoft.com/office/drawing/2014/main" val="1874880801"/>
                    </a:ext>
                  </a:extLst>
                </a:gridCol>
              </a:tblGrid>
              <a:tr h="206672">
                <a:tc>
                  <a:txBody>
                    <a:bodyPr/>
                    <a:lstStyle/>
                    <a:p>
                      <a:r>
                        <a:rPr lang="vi-VN" sz="2400" dirty="0"/>
                        <a:t>        </a:t>
                      </a:r>
                      <a:r>
                        <a:rPr lang="vi-VN" sz="2400" dirty="0" smtClean="0"/>
                        <a:t>  </a:t>
                      </a:r>
                      <a:r>
                        <a:rPr lang="vi-VN" sz="2400" dirty="0"/>
                        <a:t>Thạch Sanh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  Lí Thông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51458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    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12204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573711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579921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  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 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095903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400" dirty="0"/>
                        <a:t>     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43472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435627550"/>
                  </a:ext>
                </a:extLst>
              </a:tr>
            </a:tbl>
          </a:graphicData>
        </a:graphic>
      </p:graphicFrame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5560E0A-0556-49AE-89A6-07B120793C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1" y="5566873"/>
            <a:ext cx="1259279" cy="1208022"/>
          </a:xfrm>
          <a:prstGeom prst="rect">
            <a:avLst/>
          </a:prstGeom>
        </p:spPr>
      </p:pic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="" xmlns:a16="http://schemas.microsoft.com/office/drawing/2014/main" id="{FAE58373-1CD9-43C6-ACBB-6DD26D004FC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50097" y="5202315"/>
            <a:ext cx="1893903" cy="16556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5496873-B640-4698-AE1D-584B446BA3E6}"/>
              </a:ext>
            </a:extLst>
          </p:cNvPr>
          <p:cNvSpPr/>
          <p:nvPr/>
        </p:nvSpPr>
        <p:spPr>
          <a:xfrm>
            <a:off x="2869707" y="430386"/>
            <a:ext cx="2949605" cy="528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PHIẾU HỌC TẬP SỐ 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27CAF35-97C3-4D03-906B-E03D9EA550D1}"/>
              </a:ext>
            </a:extLst>
          </p:cNvPr>
          <p:cNvSpPr txBox="1"/>
          <p:nvPr/>
        </p:nvSpPr>
        <p:spPr>
          <a:xfrm>
            <a:off x="1478133" y="1305018"/>
            <a:ext cx="6844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  <a:cs typeface="#9Slide03 Arima Madurai Black" panose="00000A00000000000000" pitchFamily="2" charset="0"/>
              </a:rPr>
              <a:t>Tìm những điểm </a:t>
            </a:r>
            <a:r>
              <a:rPr lang="en-US" sz="2400" dirty="0" err="1" smtClean="0">
                <a:latin typeface="+mj-lt"/>
                <a:cs typeface="#9Slide03 Arima Madurai Black" panose="00000A00000000000000" pitchFamily="2" charset="0"/>
              </a:rPr>
              <a:t>tương</a:t>
            </a:r>
            <a:r>
              <a:rPr lang="en-US" sz="2400" dirty="0" smtClean="0"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2400" dirty="0" err="1" smtClean="0">
                <a:latin typeface="+mj-lt"/>
                <a:cs typeface="#9Slide03 Arima Madurai Black" panose="00000A00000000000000" pitchFamily="2" charset="0"/>
              </a:rPr>
              <a:t>phản</a:t>
            </a:r>
            <a:r>
              <a:rPr lang="en-US" sz="2400" dirty="0" smtClean="0"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2400" dirty="0" err="1" smtClean="0">
                <a:latin typeface="+mj-lt"/>
                <a:cs typeface="#9Slide03 Arima Madurai Black" panose="00000A00000000000000" pitchFamily="2" charset="0"/>
              </a:rPr>
              <a:t>về</a:t>
            </a:r>
            <a:r>
              <a:rPr lang="en-US" sz="2400" dirty="0" smtClean="0"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2400" dirty="0" err="1" smtClean="0">
                <a:latin typeface="+mj-lt"/>
                <a:cs typeface="#9Slide03 Arima Madurai Black" panose="00000A00000000000000" pitchFamily="2" charset="0"/>
              </a:rPr>
              <a:t>phẩm</a:t>
            </a:r>
            <a:r>
              <a:rPr lang="en-US" sz="2400" dirty="0" smtClean="0"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en-US" sz="2400" dirty="0" err="1" smtClean="0">
                <a:latin typeface="+mj-lt"/>
                <a:cs typeface="#9Slide03 Arima Madurai Black" panose="00000A00000000000000" pitchFamily="2" charset="0"/>
              </a:rPr>
              <a:t>chất</a:t>
            </a:r>
            <a:r>
              <a:rPr lang="vi-VN" sz="2400" dirty="0" smtClean="0">
                <a:latin typeface="+mj-lt"/>
                <a:cs typeface="#9Slide03 Arima Madurai Black" panose="00000A00000000000000" pitchFamily="2" charset="0"/>
              </a:rPr>
              <a:t> </a:t>
            </a:r>
            <a:r>
              <a:rPr lang="vi-VN" sz="2400" dirty="0">
                <a:latin typeface="+mj-lt"/>
                <a:cs typeface="#9Slide03 Arima Madurai Black" panose="00000A00000000000000" pitchFamily="2" charset="0"/>
              </a:rPr>
              <a:t>giữa hai </a:t>
            </a:r>
            <a:endParaRPr lang="en-US" sz="2400" dirty="0" smtClean="0">
              <a:latin typeface="+mj-lt"/>
              <a:cs typeface="#9Slide03 Arima Madurai Black" panose="00000A00000000000000" pitchFamily="2" charset="0"/>
            </a:endParaRPr>
          </a:p>
          <a:p>
            <a:r>
              <a:rPr lang="vi-VN" sz="2400" dirty="0" smtClean="0">
                <a:latin typeface="+mj-lt"/>
                <a:cs typeface="#9Slide03 Arima Madurai Black" panose="00000A00000000000000" pitchFamily="2" charset="0"/>
              </a:rPr>
              <a:t>nhân </a:t>
            </a:r>
            <a:r>
              <a:rPr lang="vi-VN" sz="2400" dirty="0">
                <a:latin typeface="+mj-lt"/>
                <a:cs typeface="#9Slide03 Arima Madurai Black" panose="00000A00000000000000" pitchFamily="2" charset="0"/>
              </a:rPr>
              <a:t>vật Thạch Sanh và Lí Thông?</a:t>
            </a:r>
            <a:endParaRPr lang="en-US" sz="2400" dirty="0">
              <a:latin typeface="+mj-lt"/>
              <a:cs typeface="#9Slide03 Arima Madurai Black" panose="00000A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6193E905-43B0-4BBC-A7C6-5CA0E71D08D4}"/>
              </a:ext>
            </a:extLst>
          </p:cNvPr>
          <p:cNvSpPr/>
          <p:nvPr/>
        </p:nvSpPr>
        <p:spPr>
          <a:xfrm>
            <a:off x="292963" y="186249"/>
            <a:ext cx="1704513" cy="1016493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  <a:cs typeface="#9Slide03 Arima Madurai Black" panose="00000A00000000000000" pitchFamily="2" charset="0"/>
              </a:rPr>
              <a:t>Bài tập về nhà</a:t>
            </a:r>
            <a:endParaRPr lang="en-US" sz="2400" dirty="0">
              <a:latin typeface="+mj-lt"/>
              <a:cs typeface="#9Slide03 Arima Madurai Black" panose="00000A00000000000000" pitchFamily="2" charset="0"/>
            </a:endParaRPr>
          </a:p>
        </p:txBody>
      </p:sp>
      <p:pic>
        <p:nvPicPr>
          <p:cNvPr id="12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0"/>
            <a:ext cx="16002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80262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="" xmlns:a16="http://schemas.microsoft.com/office/drawing/2014/main" id="{752E2E2C-5DB8-4A61-B838-D07E34A36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643261"/>
              </p:ext>
            </p:extLst>
          </p:nvPr>
        </p:nvGraphicFramePr>
        <p:xfrm>
          <a:off x="1524000" y="2548465"/>
          <a:ext cx="6096000" cy="205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6878">
                  <a:extLst>
                    <a:ext uri="{9D8B030D-6E8A-4147-A177-3AD203B41FA5}">
                      <a16:colId xmlns="" xmlns:a16="http://schemas.microsoft.com/office/drawing/2014/main" val="1570150310"/>
                    </a:ext>
                  </a:extLst>
                </a:gridCol>
                <a:gridCol w="3039122">
                  <a:extLst>
                    <a:ext uri="{9D8B030D-6E8A-4147-A177-3AD203B41FA5}">
                      <a16:colId xmlns="" xmlns:a16="http://schemas.microsoft.com/office/drawing/2014/main" val="1995468865"/>
                    </a:ext>
                  </a:extLst>
                </a:gridCol>
              </a:tblGrid>
              <a:tr h="816172">
                <a:tc>
                  <a:txBody>
                    <a:bodyPr/>
                    <a:lstStyle/>
                    <a:p>
                      <a:r>
                        <a:rPr lang="vi-VN" dirty="0"/>
                        <a:t>                      CHI TIẾT </a:t>
                      </a:r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      Ý NGHĨA</a:t>
                      </a:r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900727305"/>
                  </a:ext>
                </a:extLst>
              </a:tr>
              <a:tr h="12381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66266256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30B4834-0D71-4F6F-A5F9-1C68ED3CEE36}"/>
              </a:ext>
            </a:extLst>
          </p:cNvPr>
          <p:cNvSpPr/>
          <p:nvPr/>
        </p:nvSpPr>
        <p:spPr>
          <a:xfrm>
            <a:off x="3175987" y="430568"/>
            <a:ext cx="2949605" cy="5282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PHIẾU HỌC TẬP SỐ 6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7A1637-4191-4498-A958-3E8078A36275}"/>
              </a:ext>
            </a:extLst>
          </p:cNvPr>
          <p:cNvSpPr txBox="1"/>
          <p:nvPr/>
        </p:nvSpPr>
        <p:spPr>
          <a:xfrm>
            <a:off x="533400" y="1397611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NHỮNG </a:t>
            </a:r>
            <a:r>
              <a:rPr lang="vi-VN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vi-V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 HAY TRONG TRUYỆN THẠCH </a:t>
            </a:r>
            <a:r>
              <a:rPr lang="vi-VN" sz="2000" b="1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SA</a:t>
            </a:r>
            <a:r>
              <a:rPr lang="vi-VN" sz="20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NH</a:t>
            </a:r>
            <a:endParaRPr lang="en-US" sz="2000" dirty="0">
              <a:solidFill>
                <a:srgbClr val="002060"/>
              </a:solidFill>
              <a:latin typeface="+mj-lt"/>
              <a:cs typeface="#9Slide03 Arima Madurai Black" panose="00000A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C094C547-E97D-4CCC-B8F5-D38F725C1575}"/>
              </a:ext>
            </a:extLst>
          </p:cNvPr>
          <p:cNvSpPr/>
          <p:nvPr/>
        </p:nvSpPr>
        <p:spPr>
          <a:xfrm>
            <a:off x="319596" y="430568"/>
            <a:ext cx="1704513" cy="1016493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latin typeface="+mj-lt"/>
                <a:cs typeface="#9Slide03 Arima Madurai Black" panose="00000A00000000000000" pitchFamily="2" charset="0"/>
              </a:rPr>
              <a:t>Bài tập về nhà</a:t>
            </a:r>
            <a:endParaRPr lang="en-US" sz="2400" dirty="0">
              <a:latin typeface="+mj-lt"/>
              <a:cs typeface="#9Slide03 Arima Madurai Black" panose="00000A00000000000000" pitchFamily="2" charset="0"/>
            </a:endParaRPr>
          </a:p>
        </p:txBody>
      </p:sp>
      <p:pic>
        <p:nvPicPr>
          <p:cNvPr id="7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0"/>
            <a:ext cx="16764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233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14"/>
          <p:cNvSpPr/>
          <p:nvPr/>
        </p:nvSpPr>
        <p:spPr>
          <a:xfrm>
            <a:off x="340253" y="975998"/>
            <a:ext cx="8527299" cy="14157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nl-NL" sz="8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HẾT TIẾT 2</a:t>
            </a:r>
            <a:endParaRPr lang="en-US" sz="8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14"/>
          <p:cNvSpPr/>
          <p:nvPr/>
        </p:nvSpPr>
        <p:spPr>
          <a:xfrm>
            <a:off x="340253" y="975998"/>
            <a:ext cx="8527299" cy="1302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nl-NL" sz="8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TIẾT 3</a:t>
            </a:r>
            <a:endParaRPr lang="en-US" sz="8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252120-07E6-4D88-A4DE-7C1C74D65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3645"/>
            <a:ext cx="9144000" cy="81716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9B299B-B31D-104C-B43C-93F039FADA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" y="4379296"/>
            <a:ext cx="2343705" cy="2478704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1BD535A0-6658-4B31-85B8-C229D16E28BD}"/>
              </a:ext>
            </a:extLst>
          </p:cNvPr>
          <p:cNvGrpSpPr/>
          <p:nvPr/>
        </p:nvGrpSpPr>
        <p:grpSpPr>
          <a:xfrm>
            <a:off x="2343706" y="-349837"/>
            <a:ext cx="4834218" cy="5302660"/>
            <a:chOff x="151982" y="-32007"/>
            <a:chExt cx="2106386" cy="2124222"/>
          </a:xfrm>
        </p:grpSpPr>
        <p:pic>
          <p:nvPicPr>
            <p:cNvPr id="11" name="图片 44">
              <a:extLst>
                <a:ext uri="{FF2B5EF4-FFF2-40B4-BE49-F238E27FC236}">
                  <a16:creationId xmlns="" xmlns:a16="http://schemas.microsoft.com/office/drawing/2014/main" id="{42038EE6-53DB-4A99-8240-E06359B80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82" y="-32007"/>
              <a:ext cx="2106386" cy="2124222"/>
            </a:xfrm>
            <a:prstGeom prst="rect">
              <a:avLst/>
            </a:prstGeom>
          </p:spPr>
        </p:pic>
        <p:sp>
          <p:nvSpPr>
            <p:cNvPr id="12" name="文本框 45">
              <a:extLst>
                <a:ext uri="{FF2B5EF4-FFF2-40B4-BE49-F238E27FC236}">
                  <a16:creationId xmlns="" xmlns:a16="http://schemas.microsoft.com/office/drawing/2014/main" id="{794EE168-7A2B-45DA-A504-BE4AAC873EA7}"/>
                </a:ext>
              </a:extLst>
            </p:cNvPr>
            <p:cNvSpPr txBox="1"/>
            <p:nvPr/>
          </p:nvSpPr>
          <p:spPr>
            <a:xfrm>
              <a:off x="476056" y="655190"/>
              <a:ext cx="1487249" cy="91398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vi-VN" sz="2800" b="1" i="1" dirty="0">
                  <a:solidFill>
                    <a:srgbClr val="002060"/>
                  </a:solidFill>
                  <a:latin typeface="+mj-lt"/>
                  <a:cs typeface="#9Slide03 Arima Madurai Bold" panose="00000800000000000000" pitchFamily="2" charset="0"/>
                </a:rPr>
                <a:t>Con thử liệt kê các hành động của nhân vật Lí Thông? Qua những hành động ấy, con có nhận xét gì về nhân vật này?</a:t>
              </a:r>
              <a:endParaRPr lang="en-US" sz="2800" b="1" i="1" dirty="0">
                <a:solidFill>
                  <a:srgbClr val="002060"/>
                </a:solidFill>
                <a:latin typeface="+mj-lt"/>
                <a:cs typeface="#9Slide03 Arima Madurai Bold" panose="000008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78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70671" y="3225909"/>
            <a:ext cx="2400300" cy="3200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135F444-5ABA-4661-A2B1-1716F6FB1546}"/>
              </a:ext>
            </a:extLst>
          </p:cNvPr>
          <p:cNvSpPr txBox="1"/>
          <p:nvPr/>
        </p:nvSpPr>
        <p:spPr>
          <a:xfrm>
            <a:off x="970071" y="183283"/>
            <a:ext cx="480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II. Đọc và tìm hiểu văn bản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A191BCE-4D1F-4597-BBF0-65DF6A1CFA41}"/>
              </a:ext>
            </a:extLst>
          </p:cNvPr>
          <p:cNvSpPr txBox="1"/>
          <p:nvPr/>
        </p:nvSpPr>
        <p:spPr>
          <a:xfrm>
            <a:off x="1043665" y="792014"/>
            <a:ext cx="48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Sanh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11A13D8-04DA-482F-B539-F8FF33A2EA41}"/>
              </a:ext>
            </a:extLst>
          </p:cNvPr>
          <p:cNvSpPr txBox="1"/>
          <p:nvPr/>
        </p:nvSpPr>
        <p:spPr>
          <a:xfrm>
            <a:off x="1043665" y="1315235"/>
            <a:ext cx="46210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 Thông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AB7DE27-6074-4F72-AE4C-CA2957118C91}"/>
              </a:ext>
            </a:extLst>
          </p:cNvPr>
          <p:cNvSpPr txBox="1"/>
          <p:nvPr/>
        </p:nvSpPr>
        <p:spPr>
          <a:xfrm>
            <a:off x="970070" y="3673088"/>
            <a:ext cx="6954729" cy="1040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just">
              <a:lnSpc>
                <a:spcPct val="110000"/>
              </a:lnSpc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.VnTime" panose="020B7200000000000000" pitchFamily="34" charset="0"/>
                <a:sym typeface="Wingdings" panose="05000000000000000000" pitchFamily="2" charset="2"/>
              </a:rPr>
              <a:t>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Lí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kẻ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.VnTime" panose="020B7200000000000000" pitchFamily="34" charset="0"/>
              </a:rPr>
              <a:t>gian trá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.VnTime" panose="020B7200000000000000" pitchFamily="34" charset="0"/>
              </a:rPr>
              <a:t>x</a:t>
            </a:r>
            <a:r>
              <a:rPr lang="vi-VN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ảo 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quyệt,nham hiểm, tàn nhẫn, vô lương tâm...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37DB07F-F5BB-4183-AAAD-62CFFD9CB96B}"/>
              </a:ext>
            </a:extLst>
          </p:cNvPr>
          <p:cNvSpPr txBox="1"/>
          <p:nvPr/>
        </p:nvSpPr>
        <p:spPr>
          <a:xfrm>
            <a:off x="1157217" y="1891831"/>
            <a:ext cx="74533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rgbClr val="002060"/>
                </a:solidFill>
              </a:rPr>
              <a:t>-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nghĩa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anh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Thạch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Sanh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mưu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lợi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85488A-A1B5-4A03-B3E1-4CB69A142BDB}"/>
              </a:ext>
            </a:extLst>
          </p:cNvPr>
          <p:cNvSpPr txBox="1"/>
          <p:nvPr/>
        </p:nvSpPr>
        <p:spPr>
          <a:xfrm flipH="1">
            <a:off x="1157216" y="2346200"/>
            <a:ext cx="69199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-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Lừa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Thạch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Sanh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nộp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mạng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thay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E4F7B1E-0541-40FF-B9B2-E6BA85D9F830}"/>
              </a:ext>
            </a:extLst>
          </p:cNvPr>
          <p:cNvSpPr txBox="1"/>
          <p:nvPr/>
        </p:nvSpPr>
        <p:spPr>
          <a:xfrm>
            <a:off x="1157217" y="2872870"/>
            <a:ext cx="63865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Cướp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Thạch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Sanh</a:t>
            </a:r>
            <a:endParaRPr lang="en-US" sz="28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.VnTime" panose="020B7200000000000000" pitchFamily="34" charset="0"/>
            </a:endParaRPr>
          </a:p>
          <a:p>
            <a:pPr>
              <a:buFontTx/>
              <a:buChar char="-"/>
            </a:pP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Nhiều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lần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hãm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hại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Thạch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Sanh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.VnTime" panose="020B7200000000000000" pitchFamily="34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3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232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7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8F0A94FC-789F-4FE0-AF87-E58789571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803004"/>
              </p:ext>
            </p:extLst>
          </p:nvPr>
        </p:nvGraphicFramePr>
        <p:xfrm>
          <a:off x="1614256" y="222516"/>
          <a:ext cx="5915488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149">
                  <a:extLst>
                    <a:ext uri="{9D8B030D-6E8A-4147-A177-3AD203B41FA5}">
                      <a16:colId xmlns="" xmlns:a16="http://schemas.microsoft.com/office/drawing/2014/main" val="2330990237"/>
                    </a:ext>
                  </a:extLst>
                </a:gridCol>
                <a:gridCol w="3034339">
                  <a:extLst>
                    <a:ext uri="{9D8B030D-6E8A-4147-A177-3AD203B41FA5}">
                      <a16:colId xmlns="" xmlns:a16="http://schemas.microsoft.com/office/drawing/2014/main" val="18748808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</a:t>
                      </a:r>
                      <a:r>
                        <a:rPr lang="vi-VN" sz="2400" dirty="0" smtClean="0">
                          <a:latin typeface="+mj-lt"/>
                        </a:rPr>
                        <a:t>Thạch </a:t>
                      </a:r>
                      <a:r>
                        <a:rPr lang="vi-VN" sz="2400" dirty="0">
                          <a:latin typeface="+mj-lt"/>
                        </a:rPr>
                        <a:t>Sanh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  Lí Thông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51458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Người lao động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Kẻ bóc lột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12204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Thật thà, trung thực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</a:t>
                      </a:r>
                      <a:r>
                        <a:rPr lang="vi-VN" sz="2400" dirty="0"/>
                        <a:t>Giả dối, xảo trá, mưu mô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573711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Tài năng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Bất tài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579921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  </a:t>
                      </a:r>
                      <a:r>
                        <a:rPr lang="vi-VN" sz="2400" dirty="0"/>
                        <a:t>Vị tha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  Ích kỉ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095903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400" dirty="0"/>
                        <a:t>      Anh hùng, cao thượng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</a:t>
                      </a:r>
                      <a:r>
                        <a:rPr lang="vi-VN" sz="2400" dirty="0"/>
                        <a:t>Tiểu nhân, thấp hèn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43472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Tượng trưng cho cái thiện, cái tốt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Tượng trưng cho cái ác, cái xấu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435627550"/>
                  </a:ext>
                </a:extLst>
              </a:tr>
            </a:tbl>
          </a:graphicData>
        </a:graphic>
      </p:graphicFrame>
      <p:pic>
        <p:nvPicPr>
          <p:cNvPr id="7" name="Picture 4" descr="thach4">
            <a:extLst>
              <a:ext uri="{FF2B5EF4-FFF2-40B4-BE49-F238E27FC236}">
                <a16:creationId xmlns="" xmlns:a16="http://schemas.microsoft.com/office/drawing/2014/main" id="{6CB82270-365D-4DA8-B5AC-759AC67FA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9098" y="3950188"/>
            <a:ext cx="5208973" cy="289856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  <a:miter lim="800000"/>
            <a:headEnd/>
            <a:tailEnd/>
          </a:ln>
        </p:spPr>
      </p:pic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5560E0A-0556-49AE-89A6-07B120793C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1" y="222516"/>
            <a:ext cx="1259279" cy="1208022"/>
          </a:xfrm>
          <a:prstGeom prst="rect">
            <a:avLst/>
          </a:prstGeom>
        </p:spPr>
      </p:pic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="" xmlns:a16="http://schemas.microsoft.com/office/drawing/2014/main" id="{FAE58373-1CD9-43C6-ACBB-6DD26D004FC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18356" y="3940936"/>
            <a:ext cx="2492062" cy="2917064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="" xmlns:a16="http://schemas.microsoft.com/office/drawing/2014/main" id="{02097482-1CB5-4ED7-8B39-E76AC1D83BF4}"/>
              </a:ext>
            </a:extLst>
          </p:cNvPr>
          <p:cNvSpPr/>
          <p:nvPr/>
        </p:nvSpPr>
        <p:spPr>
          <a:xfrm>
            <a:off x="3136037" y="630315"/>
            <a:ext cx="4748683" cy="3566159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FF00"/>
                </a:solidFill>
                <a:latin typeface="+mj-lt"/>
                <a:cs typeface="#9Slide03 Arima Madurai Black" panose="00000A00000000000000" pitchFamily="2" charset="0"/>
              </a:rPr>
              <a:t>So sánh sự khác nhau giữa nhân vật Thạch Sanh và Lí Thông?</a:t>
            </a:r>
            <a:endParaRPr lang="en-US" sz="3200" dirty="0">
              <a:solidFill>
                <a:srgbClr val="FFFF00"/>
              </a:solidFill>
              <a:latin typeface="+mj-lt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8258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8F0A94FC-789F-4FE0-AF87-E58789571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803004"/>
              </p:ext>
            </p:extLst>
          </p:nvPr>
        </p:nvGraphicFramePr>
        <p:xfrm>
          <a:off x="1614256" y="222516"/>
          <a:ext cx="5915488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1149">
                  <a:extLst>
                    <a:ext uri="{9D8B030D-6E8A-4147-A177-3AD203B41FA5}">
                      <a16:colId xmlns="" xmlns:a16="http://schemas.microsoft.com/office/drawing/2014/main" val="2330990237"/>
                    </a:ext>
                  </a:extLst>
                </a:gridCol>
                <a:gridCol w="3034339">
                  <a:extLst>
                    <a:ext uri="{9D8B030D-6E8A-4147-A177-3AD203B41FA5}">
                      <a16:colId xmlns="" xmlns:a16="http://schemas.microsoft.com/office/drawing/2014/main" val="18748808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</a:t>
                      </a:r>
                      <a:r>
                        <a:rPr lang="vi-VN" sz="2400" dirty="0" smtClean="0">
                          <a:latin typeface="+mj-lt"/>
                        </a:rPr>
                        <a:t>Thạch </a:t>
                      </a:r>
                      <a:r>
                        <a:rPr lang="vi-VN" sz="2400" dirty="0">
                          <a:latin typeface="+mj-lt"/>
                        </a:rPr>
                        <a:t>Sanh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  Lí Thông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51458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Người lao động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Kẻ bóc lột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12204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Thật thà, trung thực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</a:t>
                      </a:r>
                      <a:r>
                        <a:rPr lang="vi-VN" sz="2400" dirty="0"/>
                        <a:t>Giả dối, xảo trá, mưu mô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573711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</a:t>
                      </a:r>
                      <a:r>
                        <a:rPr lang="vi-VN" sz="2400" dirty="0"/>
                        <a:t>Tài năng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Bất tài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579921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/>
                        <a:t>                </a:t>
                      </a:r>
                      <a:r>
                        <a:rPr lang="vi-VN" sz="2400" dirty="0"/>
                        <a:t>Vị tha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sz="2400" dirty="0"/>
                        <a:t>               Ích kỉ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095903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400" dirty="0"/>
                        <a:t>      Anh hùng, cao thượng</a:t>
                      </a:r>
                      <a:endParaRPr lang="en-US" sz="2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       </a:t>
                      </a:r>
                      <a:r>
                        <a:rPr lang="vi-VN" sz="2400" dirty="0"/>
                        <a:t>Tiểu nhân, thấp hèn</a:t>
                      </a:r>
                      <a:endParaRPr lang="en-US" sz="2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43472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Tượng trưng cho cái thiện, cái tốt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vi-VN" dirty="0"/>
                        <a:t> </a:t>
                      </a:r>
                      <a:r>
                        <a:rPr lang="vi-VN" sz="2400" dirty="0">
                          <a:solidFill>
                            <a:srgbClr val="FF0000"/>
                          </a:solidFill>
                        </a:rPr>
                        <a:t>Tượng trưng cho cái ác, cái xấu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435627550"/>
                  </a:ext>
                </a:extLst>
              </a:tr>
            </a:tbl>
          </a:graphicData>
        </a:graphic>
      </p:graphicFrame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5560E0A-0556-49AE-89A6-07B120793C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1" y="222516"/>
            <a:ext cx="1259279" cy="1208022"/>
          </a:xfrm>
          <a:prstGeom prst="rect">
            <a:avLst/>
          </a:prstGeom>
        </p:spPr>
      </p:pic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="" xmlns:a16="http://schemas.microsoft.com/office/drawing/2014/main" id="{FAE58373-1CD9-43C6-ACBB-6DD26D004FC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8356" y="3940936"/>
            <a:ext cx="2492062" cy="2917064"/>
          </a:xfrm>
          <a:prstGeom prst="rect">
            <a:avLst/>
          </a:prstGeom>
        </p:spPr>
      </p:pic>
      <p:pic>
        <p:nvPicPr>
          <p:cNvPr id="10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98258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="" xmlns:a16="http://schemas.microsoft.com/office/drawing/2014/main" id="{96A332FE-8BCF-42F1-A4C2-868A005F77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731832" y="203200"/>
            <a:ext cx="1259279" cy="1208022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70671" y="3016498"/>
            <a:ext cx="2400300" cy="3200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135F444-5ABA-4661-A2B1-1716F6FB1546}"/>
              </a:ext>
            </a:extLst>
          </p:cNvPr>
          <p:cNvSpPr txBox="1"/>
          <p:nvPr/>
        </p:nvSpPr>
        <p:spPr>
          <a:xfrm>
            <a:off x="898923" y="203201"/>
            <a:ext cx="480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II. 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T</a:t>
            </a:r>
            <a:r>
              <a:rPr lang="vi-VN" sz="2800" b="1" dirty="0" smtClean="0">
                <a:solidFill>
                  <a:srgbClr val="002060"/>
                </a:solidFill>
                <a:latin typeface="+mj-lt"/>
              </a:rPr>
              <a:t>ìm </a:t>
            </a:r>
            <a:r>
              <a:rPr lang="vi-VN" sz="2800" b="1" dirty="0">
                <a:solidFill>
                  <a:srgbClr val="002060"/>
                </a:solidFill>
                <a:latin typeface="+mj-lt"/>
              </a:rPr>
              <a:t>hiểu 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chi </a:t>
            </a:r>
            <a:r>
              <a:rPr lang="en-US" sz="2800" b="1" dirty="0" err="1" smtClean="0">
                <a:solidFill>
                  <a:srgbClr val="002060"/>
                </a:solidFill>
                <a:latin typeface="+mj-lt"/>
              </a:rPr>
              <a:t>tiết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+mj-lt"/>
              </a:rPr>
              <a:t>văn </a:t>
            </a:r>
            <a:r>
              <a:rPr lang="vi-VN" sz="2800" b="1" dirty="0">
                <a:solidFill>
                  <a:srgbClr val="002060"/>
                </a:solidFill>
                <a:latin typeface="+mj-lt"/>
              </a:rPr>
              <a:t>bản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A191BCE-4D1F-4597-BBF0-65DF6A1CFA41}"/>
              </a:ext>
            </a:extLst>
          </p:cNvPr>
          <p:cNvSpPr txBox="1"/>
          <p:nvPr/>
        </p:nvSpPr>
        <p:spPr>
          <a:xfrm>
            <a:off x="1043665" y="818647"/>
            <a:ext cx="48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Sanh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11A13D8-04DA-482F-B539-F8FF33A2EA41}"/>
              </a:ext>
            </a:extLst>
          </p:cNvPr>
          <p:cNvSpPr txBox="1"/>
          <p:nvPr/>
        </p:nvSpPr>
        <p:spPr>
          <a:xfrm>
            <a:off x="1043665" y="1315235"/>
            <a:ext cx="46210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 Thông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9BDE071-0238-429E-AE4C-3920A40BAEE4}"/>
              </a:ext>
            </a:extLst>
          </p:cNvPr>
          <p:cNvSpPr txBox="1"/>
          <p:nvPr/>
        </p:nvSpPr>
        <p:spPr>
          <a:xfrm>
            <a:off x="1058308" y="1884546"/>
            <a:ext cx="471236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lang="en-US" sz="2800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hought Bubble: Cloud 4">
            <a:extLst>
              <a:ext uri="{FF2B5EF4-FFF2-40B4-BE49-F238E27FC236}">
                <a16:creationId xmlns="" xmlns:a16="http://schemas.microsoft.com/office/drawing/2014/main" id="{A5E15C69-F861-4FA9-B800-2FA8F429E1B9}"/>
              </a:ext>
            </a:extLst>
          </p:cNvPr>
          <p:cNvSpPr/>
          <p:nvPr/>
        </p:nvSpPr>
        <p:spPr>
          <a:xfrm>
            <a:off x="4080742" y="1"/>
            <a:ext cx="3816530" cy="3382609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/>
            <a:r>
              <a:rPr lang="vi-VN" sz="3200" dirty="0">
                <a:solidFill>
                  <a:srgbClr val="002060"/>
                </a:solidFill>
                <a:latin typeface="+mj-lt"/>
                <a:cs typeface="#9Slide03 Arima Madurai Black" panose="00000A00000000000000" pitchFamily="2" charset="0"/>
              </a:rPr>
              <a:t>Đọc truyện “Thạch Sanh, con thích nhất chi tiết nào? Vì sao?</a:t>
            </a:r>
            <a:endParaRPr lang="en-US" sz="3200" dirty="0">
              <a:solidFill>
                <a:srgbClr val="002060"/>
              </a:solidFill>
              <a:latin typeface="+mj-lt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931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04466" y="3237539"/>
            <a:ext cx="2400300" cy="3200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9BDE071-0238-429E-AE4C-3920A40BAEE4}"/>
              </a:ext>
            </a:extLst>
          </p:cNvPr>
          <p:cNvSpPr txBox="1"/>
          <p:nvPr/>
        </p:nvSpPr>
        <p:spPr>
          <a:xfrm>
            <a:off x="1025017" y="41660"/>
            <a:ext cx="621398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fr-F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fr-FR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lang="en-US" sz="2800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F79ED6C-A4C7-4C25-AD7C-4BC785088557}"/>
              </a:ext>
            </a:extLst>
          </p:cNvPr>
          <p:cNvSpPr txBox="1"/>
          <p:nvPr/>
        </p:nvSpPr>
        <p:spPr>
          <a:xfrm>
            <a:off x="1138562" y="622545"/>
            <a:ext cx="4161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*Tiếng đàn thần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31D3CA-53D9-420C-BEAB-BFF4B15E9C15}"/>
              </a:ext>
            </a:extLst>
          </p:cNvPr>
          <p:cNvSpPr txBox="1"/>
          <p:nvPr/>
        </p:nvSpPr>
        <p:spPr>
          <a:xfrm>
            <a:off x="0" y="127590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-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ại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A1AA32E-C8CD-4740-B673-A5DEB381FB3D}"/>
              </a:ext>
            </a:extLst>
          </p:cNvPr>
          <p:cNvSpPr txBox="1"/>
          <p:nvPr/>
        </p:nvSpPr>
        <p:spPr>
          <a:xfrm>
            <a:off x="228600" y="1762647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  <a:latin typeface="+mj-lt"/>
              </a:rPr>
              <a:t>-Đại diện </a:t>
            </a:r>
            <a:r>
              <a:rPr lang="vi-VN" sz="2800" dirty="0" smtClean="0">
                <a:solidFill>
                  <a:srgbClr val="002060"/>
                </a:solidFill>
                <a:latin typeface="+mj-lt"/>
              </a:rPr>
              <a:t>cho c</a:t>
            </a:r>
            <a:r>
              <a:rPr lang="en-US" sz="2800" dirty="0" smtClean="0">
                <a:solidFill>
                  <a:srgbClr val="002060"/>
                </a:solidFill>
                <a:latin typeface="+mj-lt"/>
              </a:rPr>
              <a:t>á</a:t>
            </a:r>
            <a:r>
              <a:rPr lang="vi-VN" sz="2800" dirty="0" smtClean="0">
                <a:solidFill>
                  <a:srgbClr val="002060"/>
                </a:solidFill>
                <a:latin typeface="+mj-lt"/>
              </a:rPr>
              <a:t>i </a:t>
            </a:r>
            <a:r>
              <a:rPr lang="vi-VN" sz="2800" dirty="0">
                <a:solidFill>
                  <a:srgbClr val="002060"/>
                </a:solidFill>
                <a:latin typeface="+mj-lt"/>
              </a:rPr>
              <a:t>thiện và </a:t>
            </a:r>
            <a:r>
              <a:rPr lang="vi-VN" sz="2800" dirty="0" smtClean="0">
                <a:solidFill>
                  <a:srgbClr val="002060"/>
                </a:solidFill>
                <a:latin typeface="+mj-lt"/>
              </a:rPr>
              <a:t>yêu </a:t>
            </a:r>
            <a:r>
              <a:rPr lang="vi-VN" sz="2800" dirty="0">
                <a:solidFill>
                  <a:srgbClr val="002060"/>
                </a:solidFill>
                <a:latin typeface="+mj-lt"/>
              </a:rPr>
              <a:t>hòa </a:t>
            </a:r>
            <a:r>
              <a:rPr lang="vi-VN" sz="2800" dirty="0" smtClean="0">
                <a:solidFill>
                  <a:srgbClr val="002060"/>
                </a:solidFill>
                <a:latin typeface="+mj-lt"/>
              </a:rPr>
              <a:t>bình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0394BEB-B17A-4F48-A832-4CD6027CEE45}"/>
              </a:ext>
            </a:extLst>
          </p:cNvPr>
          <p:cNvSpPr txBox="1"/>
          <p:nvPr/>
        </p:nvSpPr>
        <p:spPr>
          <a:xfrm>
            <a:off x="457200" y="2193248"/>
            <a:ext cx="6477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*Niêu cơm thần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FC8DD1E-A942-48B8-A0AD-9C917046D260}"/>
              </a:ext>
            </a:extLst>
          </p:cNvPr>
          <p:cNvSpPr txBox="1"/>
          <p:nvPr/>
        </p:nvSpPr>
        <p:spPr>
          <a:xfrm>
            <a:off x="0" y="2636024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EE87DD-4F25-43A5-BFEA-1A94B8D2D370}"/>
              </a:ext>
            </a:extLst>
          </p:cNvPr>
          <p:cNvSpPr txBox="1"/>
          <p:nvPr/>
        </p:nvSpPr>
        <p:spPr>
          <a:xfrm>
            <a:off x="441961" y="3100606"/>
            <a:ext cx="7354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-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3758C91-728A-4CF7-AE2F-C15DF1DB8DD4}"/>
              </a:ext>
            </a:extLst>
          </p:cNvPr>
          <p:cNvSpPr txBox="1"/>
          <p:nvPr/>
        </p:nvSpPr>
        <p:spPr>
          <a:xfrm>
            <a:off x="587826" y="3733801"/>
            <a:ext cx="7565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kì</a:t>
            </a:r>
            <a:r>
              <a:rPr lang="fr-FR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fr-FR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fr-FR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: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hiền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lành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lương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fr-FR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hưởng</a:t>
            </a:r>
            <a:r>
              <a:rPr lang="fr-FR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fr-FR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04358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77D7AD-2DAF-433B-B39F-76CECE073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F7CD1A1-C97D-49F7-9C3C-303F00CC80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71847914"/>
      </p:ext>
    </p:extLst>
  </p:cSld>
  <p:clrMapOvr>
    <a:masterClrMapping/>
  </p:clrMapOvr>
  <p:transition spd="med">
    <p:pull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5343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072"/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Hướng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dẫn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về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nhà</a:t>
            </a:r>
            <a:endParaRPr lang="en-US" altLang="zh-CN" sz="2400" b="1" dirty="0" smtClean="0">
              <a:latin typeface="Times New Roman" pitchFamily="18" charset="0"/>
              <a:ea typeface="方正卡通简体" panose="03000509000000000000" pitchFamily="65" charset="-122"/>
              <a:cs typeface="Times New Roman" pitchFamily="18" charset="0"/>
              <a:sym typeface="微软雅黑" panose="020B0503020204020204" pitchFamily="34" charset="-122"/>
            </a:endParaRPr>
          </a:p>
          <a:p>
            <a:pPr marL="914400" indent="-914400" defTabSz="1218072">
              <a:buAutoNum type="arabicPeriod"/>
            </a:pP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Ôn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bài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cũ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:</a:t>
            </a:r>
          </a:p>
          <a:p>
            <a:pPr marL="914400" indent="-914400" defTabSz="1218072">
              <a:buFontTx/>
              <a:buChar char="-"/>
            </a:pPr>
            <a:r>
              <a:rPr lang="vi-VN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 thử liệt kê các hành động của nhân vật Lí Thông? Qua những hành động ấy, con có nhận xét gì về nhân vật này?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marL="914400" indent="-914400" defTabSz="1218072">
              <a:buFontTx/>
              <a:buChar char="-"/>
            </a:pP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Nêu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ý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nghĩa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chi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tiết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thầ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kì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tiếng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đàn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thần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niêu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cơm</a:t>
            </a:r>
            <a:r>
              <a:rPr lang="fr-FR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thần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indent="-914400" defTabSz="1218072"/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2.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Chuẩn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bị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bài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b="1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mới</a:t>
            </a:r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:</a:t>
            </a:r>
          </a:p>
          <a:p>
            <a:pPr marL="914400" indent="-914400" defTabSz="1218072"/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thúc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 </a:t>
            </a:r>
          </a:p>
          <a:p>
            <a:pPr marL="914400" indent="-914400" defTabSz="1218072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Qua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thúc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dân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muốn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điều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 </a:t>
            </a:r>
          </a:p>
          <a:p>
            <a:pPr marL="914400" indent="-914400" defTabSz="1218072"/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thúc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phổ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biến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cổ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... </a:t>
            </a:r>
          </a:p>
          <a:p>
            <a:pPr marL="914400" indent="-914400" defTabSz="1218072"/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914400" indent="-914400" defTabSz="1218072"/>
            <a:r>
              <a:rPr lang="en-US" altLang="zh-CN" sz="2400" b="1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-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Đọc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ngữ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liệu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và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trả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lời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câu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hỏi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trong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bài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: “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Thực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hành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tiếng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Việt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” </a:t>
            </a:r>
            <a:r>
              <a:rPr lang="en-US" altLang="zh-CN" sz="2400" dirty="0" err="1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trang</a:t>
            </a:r>
            <a:r>
              <a:rPr lang="en-US" altLang="zh-CN" sz="2400" dirty="0" smtClean="0">
                <a:latin typeface="Times New Roman" pitchFamily="18" charset="0"/>
                <a:ea typeface="方正卡通简体" panose="03000509000000000000" pitchFamily="65" charset="-122"/>
                <a:cs typeface="Times New Roman" pitchFamily="18" charset="0"/>
                <a:sym typeface="微软雅黑" panose="020B0503020204020204" pitchFamily="34" charset="-122"/>
              </a:rPr>
              <a:t> 24</a:t>
            </a:r>
          </a:p>
          <a:p>
            <a:pPr marL="914400" indent="-914400" defTabSz="1218072">
              <a:buFontTx/>
              <a:buChar char="-"/>
            </a:pPr>
            <a:endParaRPr lang="en-US" altLang="zh-CN" sz="2400" b="1" dirty="0">
              <a:latin typeface="Times New Roman" pitchFamily="18" charset="0"/>
              <a:ea typeface="方正卡通简体" panose="03000509000000000000" pitchFamily="65" charset="-122"/>
              <a:cs typeface="Times New Roman" pitchFamily="18" charset="0"/>
              <a:sym typeface="微软雅黑" panose="020B0503020204020204" pitchFamily="34" charset="-122"/>
            </a:endParaRPr>
          </a:p>
        </p:txBody>
      </p:sp>
      <p:pic>
        <p:nvPicPr>
          <p:cNvPr id="3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0"/>
            <a:ext cx="2133600" cy="91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14"/>
          <p:cNvSpPr/>
          <p:nvPr/>
        </p:nvSpPr>
        <p:spPr>
          <a:xfrm>
            <a:off x="340253" y="975998"/>
            <a:ext cx="8527299" cy="14157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nl-NL" sz="8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HẾT TIẾT 3</a:t>
            </a:r>
            <a:endParaRPr lang="en-US" sz="8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14"/>
          <p:cNvSpPr/>
          <p:nvPr/>
        </p:nvSpPr>
        <p:spPr>
          <a:xfrm>
            <a:off x="340253" y="975998"/>
            <a:ext cx="8527299" cy="13022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nl-NL" sz="8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TIẾT 4</a:t>
            </a:r>
            <a:endParaRPr lang="en-US" sz="8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090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="" xmlns:a16="http://schemas.microsoft.com/office/drawing/2014/main" id="{96A332FE-8BCF-42F1-A4C2-868A005F77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731832" y="203200"/>
            <a:ext cx="1259279" cy="1208022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5577" y="3117561"/>
            <a:ext cx="2400300" cy="3200400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="" xmlns:a16="http://schemas.microsoft.com/office/drawing/2014/main" id="{2543ECB0-0CC1-4B31-AD9D-154AEB4FE191}"/>
              </a:ext>
            </a:extLst>
          </p:cNvPr>
          <p:cNvSpPr/>
          <p:nvPr/>
        </p:nvSpPr>
        <p:spPr>
          <a:xfrm>
            <a:off x="3711821" y="41659"/>
            <a:ext cx="4380176" cy="5368541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dirty="0">
              <a:solidFill>
                <a:srgbClr val="0070C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algn="ctr"/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thúc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 Qua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thúc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ta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muốn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thúc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này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phổ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biến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truyện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cổ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ví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dụ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... </a:t>
            </a: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344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thach1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3182" y="345622"/>
            <a:ext cx="4648200" cy="2743199"/>
          </a:xfr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44532" y="2812999"/>
            <a:ext cx="4408715" cy="12954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è"/>
            </a:pP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Kết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thúc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hậu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thể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hiện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44532" y="609600"/>
            <a:ext cx="4408715" cy="168184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 err="1" smtClean="0">
                <a:latin typeface="Times New Roman" pitchFamily="18" charset="0"/>
              </a:rPr>
              <a:t>Mẹ</a:t>
            </a:r>
            <a:r>
              <a:rPr lang="en-US" sz="2700" b="1" dirty="0" smtClean="0">
                <a:latin typeface="Times New Roman" pitchFamily="18" charset="0"/>
              </a:rPr>
              <a:t> con </a:t>
            </a:r>
            <a:r>
              <a:rPr lang="en-US" sz="2700" b="1" dirty="0" err="1" smtClean="0">
                <a:latin typeface="Times New Roman" pitchFamily="18" charset="0"/>
              </a:rPr>
              <a:t>Lí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Thông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bị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sét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đánh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 err="1" smtClean="0">
                <a:latin typeface="Times New Roman" pitchFamily="18" charset="0"/>
              </a:rPr>
              <a:t>hóa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kiếp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thành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bọ</a:t>
            </a:r>
            <a:r>
              <a:rPr lang="en-US" sz="2700" b="1" dirty="0" smtClean="0">
                <a:latin typeface="Times New Roman" pitchFamily="18" charset="0"/>
              </a:rPr>
              <a:t> hung</a:t>
            </a:r>
          </a:p>
        </p:txBody>
      </p:sp>
      <p:sp>
        <p:nvSpPr>
          <p:cNvPr id="52238" name="Rectangle 14"/>
          <p:cNvSpPr>
            <a:spLocks noChangeArrowheads="1"/>
          </p:cNvSpPr>
          <p:nvPr/>
        </p:nvSpPr>
        <p:spPr bwMode="auto">
          <a:xfrm>
            <a:off x="44532" y="4705350"/>
            <a:ext cx="4495800" cy="1066800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vua</a:t>
            </a:r>
            <a:endParaRPr lang="en-US" sz="27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own Arrow 1"/>
          <p:cNvSpPr/>
          <p:nvPr/>
        </p:nvSpPr>
        <p:spPr bwMode="auto">
          <a:xfrm>
            <a:off x="1921823" y="2304864"/>
            <a:ext cx="654132" cy="538843"/>
          </a:xfrm>
          <a:prstGeom prst="downArrow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Up Arrow 2"/>
          <p:cNvSpPr/>
          <p:nvPr/>
        </p:nvSpPr>
        <p:spPr bwMode="auto">
          <a:xfrm>
            <a:off x="1859301" y="4106651"/>
            <a:ext cx="685800" cy="576448"/>
          </a:xfrm>
          <a:prstGeom prst="upArrow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864" y="3200400"/>
            <a:ext cx="4627996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0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3" grpId="0" animBg="1"/>
      <p:bldP spid="52237" grpId="0" animBg="1"/>
      <p:bldP spid="52238" grpId="0" animBg="1"/>
      <p:bldP spid="2" grpId="0" animBg="1"/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3124200"/>
            <a:ext cx="2400300" cy="3200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A191BCE-4D1F-4597-BBF0-65DF6A1CFA41}"/>
              </a:ext>
            </a:extLst>
          </p:cNvPr>
          <p:cNvSpPr txBox="1"/>
          <p:nvPr/>
        </p:nvSpPr>
        <p:spPr>
          <a:xfrm>
            <a:off x="970071" y="768929"/>
            <a:ext cx="48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Kết thúc truyện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251B66B-5B82-4A5E-8127-98C23736B718}"/>
              </a:ext>
            </a:extLst>
          </p:cNvPr>
          <p:cNvSpPr txBox="1"/>
          <p:nvPr/>
        </p:nvSpPr>
        <p:spPr>
          <a:xfrm>
            <a:off x="762000" y="1477687"/>
            <a:ext cx="73151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Thạch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cưới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4497B24-BFD8-4A7C-9EE5-14D25317D242}"/>
              </a:ext>
            </a:extLst>
          </p:cNvPr>
          <p:cNvSpPr txBox="1"/>
          <p:nvPr/>
        </p:nvSpPr>
        <p:spPr>
          <a:xfrm>
            <a:off x="914401" y="2438400"/>
            <a:ext cx="7010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-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 Thông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hung</a:t>
            </a:r>
            <a:endParaRPr lang="en-US" sz="2800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E41D9F-727C-4221-B033-36CF41A45330}"/>
              </a:ext>
            </a:extLst>
          </p:cNvPr>
          <p:cNvSpPr txBox="1"/>
          <p:nvPr/>
        </p:nvSpPr>
        <p:spPr>
          <a:xfrm>
            <a:off x="990600" y="3200400"/>
            <a:ext cx="7482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hội: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 thiện chiến thắng cái ác.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2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7344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>
            <a:extLst>
              <a:ext uri="{FF2B5EF4-FFF2-40B4-BE49-F238E27FC236}">
                <a16:creationId xmlns="" xmlns:a16="http://schemas.microsoft.com/office/drawing/2014/main" id="{34CA53A0-BBAD-4019-83EA-4E6ABB0C5A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4097" y="301841"/>
            <a:ext cx="5200650" cy="6254318"/>
          </a:xfr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F28DC32-E206-4F28-920C-A29B30671E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838700"/>
            <a:ext cx="1857375" cy="2476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4D129B9-E7F8-4F8A-92CD-621FD35CACE4}"/>
              </a:ext>
            </a:extLst>
          </p:cNvPr>
          <p:cNvSpPr txBox="1"/>
          <p:nvPr/>
        </p:nvSpPr>
        <p:spPr>
          <a:xfrm>
            <a:off x="2934626" y="3245659"/>
            <a:ext cx="38601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6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III</a:t>
            </a:r>
            <a:r>
              <a:rPr lang="en-US" altLang="en-US" sz="6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r>
              <a:rPr lang="vi-VN" altLang="en-US" sz="6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Tổng kết</a:t>
            </a:r>
            <a:endParaRPr lang="en-US" sz="60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FD39A204-9804-43B0-9EC8-C06761444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32761"/>
          <a:stretch>
            <a:fillRect/>
          </a:stretch>
        </p:blipFill>
        <p:spPr bwMode="auto">
          <a:xfrm>
            <a:off x="0" y="20638"/>
            <a:ext cx="11430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49738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="" xmlns:a16="http://schemas.microsoft.com/office/drawing/2014/main" id="{96A332FE-8BCF-42F1-A4C2-868A005F77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731832" y="203200"/>
            <a:ext cx="1259279" cy="1208022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5577" y="3117561"/>
            <a:ext cx="2400300" cy="3200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135F444-5ABA-4661-A2B1-1716F6FB1546}"/>
              </a:ext>
            </a:extLst>
          </p:cNvPr>
          <p:cNvSpPr txBox="1"/>
          <p:nvPr/>
        </p:nvSpPr>
        <p:spPr>
          <a:xfrm>
            <a:off x="970071" y="183283"/>
            <a:ext cx="480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3" name="Thought Bubble: Cloud 12">
            <a:extLst>
              <a:ext uri="{FF2B5EF4-FFF2-40B4-BE49-F238E27FC236}">
                <a16:creationId xmlns="" xmlns:a16="http://schemas.microsoft.com/office/drawing/2014/main" id="{AD87C621-C739-4333-8752-60EC1E52422A}"/>
              </a:ext>
            </a:extLst>
          </p:cNvPr>
          <p:cNvSpPr/>
          <p:nvPr/>
        </p:nvSpPr>
        <p:spPr>
          <a:xfrm>
            <a:off x="3656389" y="-84451"/>
            <a:ext cx="4380176" cy="3642619"/>
          </a:xfrm>
          <a:prstGeom prst="cloudCallo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6195" algn="just"/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Qua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hình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tượng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Thạch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Sanh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gợi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cho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em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suy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nghĩ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gì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về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quan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niệm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và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ước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mơ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của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nhân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Times N N New Roman"/>
                <a:ea typeface="Calibri" panose="020F0502020204030204" pitchFamily="34" charset="0"/>
              </a:rPr>
              <a:t>dân</a:t>
            </a:r>
            <a:r>
              <a:rPr lang="en-US" sz="2800" dirty="0">
                <a:effectLst/>
                <a:latin typeface="Times N N New Roman"/>
                <a:ea typeface="Calibri" panose="020F0502020204030204" pitchFamily="34" charset="0"/>
              </a:rPr>
              <a:t>?</a:t>
            </a:r>
            <a:endParaRPr lang="en-US" sz="2800" dirty="0">
              <a:effectLst/>
              <a:latin typeface="Times N N New Roman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</a:pPr>
            <a:endParaRPr lang="en-US" sz="2400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8" name="Thought Bubble: Cloud 17">
            <a:extLst>
              <a:ext uri="{FF2B5EF4-FFF2-40B4-BE49-F238E27FC236}">
                <a16:creationId xmlns="" xmlns:a16="http://schemas.microsoft.com/office/drawing/2014/main" id="{3593A092-4F69-435E-B005-EE9C1546DF77}"/>
              </a:ext>
            </a:extLst>
          </p:cNvPr>
          <p:cNvSpPr/>
          <p:nvPr/>
        </p:nvSpPr>
        <p:spPr>
          <a:xfrm>
            <a:off x="3644215" y="228600"/>
            <a:ext cx="4380176" cy="4419600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6195" algn="just"/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âu chuyện </a:t>
            </a:r>
            <a:r>
              <a:rPr lang="en-US" sz="2800" dirty="0" err="1" smtClean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đặc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sắc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nghệ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thuật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?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Đặc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sắc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nghệ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thuật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vi-VN" sz="2800" dirty="0" smtClean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giúp 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em hiểu gì về tình cảm của nhân dân về người anh hùng?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82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  <p:bldP spid="18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="" xmlns:a16="http://schemas.microsoft.com/office/drawing/2014/main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1659"/>
            <a:ext cx="883920" cy="120802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="" xmlns:a16="http://schemas.microsoft.com/office/drawing/2014/main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5577" y="3117561"/>
            <a:ext cx="2400300" cy="3200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135F444-5ABA-4661-A2B1-1716F6FB1546}"/>
              </a:ext>
            </a:extLst>
          </p:cNvPr>
          <p:cNvSpPr txBox="1"/>
          <p:nvPr/>
        </p:nvSpPr>
        <p:spPr>
          <a:xfrm>
            <a:off x="970071" y="183283"/>
            <a:ext cx="480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00206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C3D609-FE44-4B6E-A136-7B5B3846C5BF}"/>
              </a:ext>
            </a:extLst>
          </p:cNvPr>
          <p:cNvSpPr txBox="1"/>
          <p:nvPr/>
        </p:nvSpPr>
        <p:spPr>
          <a:xfrm>
            <a:off x="942143" y="-22918"/>
            <a:ext cx="4081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III.Tổng kết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5B16134-DEE1-4E18-B6A1-982DEA7EBE69}"/>
              </a:ext>
            </a:extLst>
          </p:cNvPr>
          <p:cNvSpPr txBox="1"/>
          <p:nvPr/>
        </p:nvSpPr>
        <p:spPr>
          <a:xfrm>
            <a:off x="987429" y="379948"/>
            <a:ext cx="371530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nl-NL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Nội dung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nl-NL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nghĩa:</a:t>
            </a:r>
            <a:endParaRPr lang="en-US" sz="2800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8D5539A-16BD-4B8C-827C-7C9143C78097}"/>
              </a:ext>
            </a:extLst>
          </p:cNvPr>
          <p:cNvSpPr txBox="1"/>
          <p:nvPr/>
        </p:nvSpPr>
        <p:spPr>
          <a:xfrm>
            <a:off x="964232" y="853690"/>
            <a:ext cx="7874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-Nội dung: “</a:t>
            </a:r>
            <a:r>
              <a:rPr lang="vi-VN" sz="28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Thạch Sanh”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 truyện cổ tích về người dũng sĩ diệt chằn tinh</a:t>
            </a: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 </a:t>
            </a: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bàng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 người...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0916F4-2D3B-4B48-A0B6-BC0B37F8934D}"/>
              </a:ext>
            </a:extLst>
          </p:cNvPr>
          <p:cNvSpPr txBox="1"/>
          <p:nvPr/>
        </p:nvSpPr>
        <p:spPr>
          <a:xfrm>
            <a:off x="896094" y="1714183"/>
            <a:ext cx="771450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</a:rPr>
              <a:t>-</a:t>
            </a:r>
            <a:r>
              <a:rPr lang="vi-VN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nghĩa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Truyện thể hiện ước mơ, niềm tin của nhân dân về công lý xã hội, sự chiến thắng cuối cùng của </a:t>
            </a: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 lương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thiện. </a:t>
            </a:r>
            <a:r>
              <a:rPr lang="vi-VN" sz="28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C53984A-6A14-4ECA-88AB-7A986488AA3B}"/>
              </a:ext>
            </a:extLst>
          </p:cNvPr>
          <p:cNvSpPr txBox="1"/>
          <p:nvPr/>
        </p:nvSpPr>
        <p:spPr>
          <a:xfrm>
            <a:off x="964232" y="3086491"/>
            <a:ext cx="36019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nl-NL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 thuật</a:t>
            </a:r>
            <a:r>
              <a:rPr lang="nl-NL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D3086DB-C8DF-4B0A-9E73-EFC94B18211B}"/>
              </a:ext>
            </a:extLst>
          </p:cNvPr>
          <p:cNvSpPr txBox="1"/>
          <p:nvPr/>
        </p:nvSpPr>
        <p:spPr>
          <a:xfrm>
            <a:off x="1000720" y="3702300"/>
            <a:ext cx="4570890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pt-BR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</a:t>
            </a:r>
            <a:r>
              <a:rPr lang="vi-VN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ác </a:t>
            </a:r>
            <a:r>
              <a:rPr lang="vi-VN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 tiết thần kì</a:t>
            </a:r>
            <a:r>
              <a:rPr lang="pt-BR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DB44134-7356-440C-A507-EF2E9C45D3B7}"/>
              </a:ext>
            </a:extLst>
          </p:cNvPr>
          <p:cNvSpPr txBox="1"/>
          <p:nvPr/>
        </p:nvSpPr>
        <p:spPr>
          <a:xfrm>
            <a:off x="942142" y="4174973"/>
            <a:ext cx="5153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  <a:latin typeface="+mj-lt"/>
              </a:rPr>
              <a:t>- Sắp xếp các chi tiết hợp lí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0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0"/>
            <a:ext cx="190500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9182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>
            <a:extLst>
              <a:ext uri="{FF2B5EF4-FFF2-40B4-BE49-F238E27FC236}">
                <a16:creationId xmlns="" xmlns:a16="http://schemas.microsoft.com/office/drawing/2014/main" id="{43FF2ECE-6ADB-457F-B0DE-9FAFB0361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4097" y="301841"/>
            <a:ext cx="5200650" cy="6254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CF7C4D5-7E59-4CB0-9906-74BF4E6C90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4838700"/>
            <a:ext cx="1857375" cy="2476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D926900-B4D5-4E6E-9AF3-8C63B2531403}"/>
              </a:ext>
            </a:extLst>
          </p:cNvPr>
          <p:cNvSpPr txBox="1"/>
          <p:nvPr/>
        </p:nvSpPr>
        <p:spPr>
          <a:xfrm>
            <a:off x="2934626" y="3245659"/>
            <a:ext cx="38601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IV.Luyện tâp</a:t>
            </a:r>
            <a:endParaRPr lang="en-US" sz="6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7" name="图片 1">
            <a:extLst>
              <a:ext uri="{FF2B5EF4-FFF2-40B4-BE49-F238E27FC236}">
                <a16:creationId xmlns="" xmlns:a16="http://schemas.microsoft.com/office/drawing/2014/main" id="{4AD622B6-DF0F-4A6E-A3AE-A8E8C05BA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32761"/>
          <a:stretch>
            <a:fillRect/>
          </a:stretch>
        </p:blipFill>
        <p:spPr bwMode="auto">
          <a:xfrm>
            <a:off x="0" y="20638"/>
            <a:ext cx="11430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E:\DUNG VĂN 21-22 MỚI\DUNG BÀI GIẢNG ĐIỆN TỬ 2021\lớp 9\Dung NLXH 2020-2021\tải xuốn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0"/>
            <a:ext cx="1905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46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352800"/>
            <a:ext cx="6629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0"/>
            <a:ext cx="6553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28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98368"/>
            <a:ext cx="9144000" cy="9925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925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TẬP TRẮC NGHIỆM: </a:t>
            </a:r>
          </a:p>
          <a:p>
            <a:pPr algn="ctr"/>
            <a:r>
              <a:rPr lang="en-US" sz="2925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925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9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2189" y="1889930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2218" y="2133151"/>
            <a:ext cx="4414602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ảo</a:t>
            </a:r>
            <a:endParaRPr lang="en-US" sz="277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3833" y="2882305"/>
            <a:ext cx="891806" cy="8918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3863" y="3125526"/>
            <a:ext cx="2935030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77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3838" y="3817968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93866" y="4061188"/>
            <a:ext cx="2970296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thực</a:t>
            </a:r>
            <a:endParaRPr lang="en-US" sz="277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5734" y="4764265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25763" y="5007486"/>
            <a:ext cx="2899764" cy="51937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7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dirty="0" err="1">
                <a:latin typeface="Times New Roman" pitchFamily="18" charset="0"/>
                <a:cs typeface="Times New Roman" pitchFamily="18" charset="0"/>
              </a:rPr>
              <a:t>cười</a:t>
            </a:r>
            <a:endParaRPr lang="en-US" sz="2775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1860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8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417" y="921036"/>
            <a:ext cx="8293384" cy="9464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38786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0283" y="2282007"/>
            <a:ext cx="6197526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31162"/>
            <a:ext cx="891806" cy="8918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3827" y="3125520"/>
            <a:ext cx="8082072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66823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300" y="4103713"/>
            <a:ext cx="8082068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hậu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13122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2" y="5156341"/>
            <a:ext cx="5335111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34711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8" grpId="0"/>
      <p:bldP spid="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99" y="323687"/>
            <a:ext cx="9143999" cy="9464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38786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0284" y="2282007"/>
            <a:ext cx="6455609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hết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31162"/>
            <a:ext cx="891806" cy="8918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3827" y="3125520"/>
            <a:ext cx="8082072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66823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300" y="4103713"/>
            <a:ext cx="8082068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13122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3" y="5156341"/>
            <a:ext cx="5410451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2943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8" grpId="0"/>
      <p:bldP spid="1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417" y="921036"/>
            <a:ext cx="8293384" cy="9464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5: Chi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endParaRPr lang="en-US" sz="2775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38786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0284" y="2282007"/>
            <a:ext cx="5391215" cy="46166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31162"/>
            <a:ext cx="891806" cy="891806"/>
          </a:xfrm>
          <a:prstGeom prst="rect">
            <a:avLst/>
          </a:prstGeom>
        </p:spPr>
      </p:pic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66823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300" y="4103713"/>
            <a:ext cx="8082068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13122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4" y="4858618"/>
            <a:ext cx="7911950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58951" y="3196414"/>
            <a:ext cx="6007394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9799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  <p:bldP spid="1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96" y="304800"/>
            <a:ext cx="9041704" cy="9464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vắn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775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thử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thách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77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</a:p>
        </p:txBody>
      </p:sp>
    </p:spTree>
    <p:extLst>
      <p:ext uri="{BB962C8B-B14F-4D97-AF65-F5344CB8AC3E}">
        <p14:creationId xmlns:p14="http://schemas.microsoft.com/office/powerpoint/2010/main" val="16492637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450145" y="2218028"/>
            <a:ext cx="3284553" cy="11906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lấp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hang</a:t>
            </a:r>
            <a:endParaRPr lang="en-US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457200" y="3983723"/>
            <a:ext cx="3277498" cy="1195167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chư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endParaRPr lang="en-US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7" name="Oval 5"/>
          <p:cNvSpPr>
            <a:spLocks noChangeArrowheads="1"/>
          </p:cNvSpPr>
          <p:nvPr/>
        </p:nvSpPr>
        <p:spPr bwMode="auto">
          <a:xfrm>
            <a:off x="4702720" y="4027777"/>
            <a:ext cx="3810000" cy="101441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chư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endParaRPr lang="en-US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9" name="Oval 7"/>
          <p:cNvSpPr>
            <a:spLocks noChangeArrowheads="1"/>
          </p:cNvSpPr>
          <p:nvPr/>
        </p:nvSpPr>
        <p:spPr bwMode="auto">
          <a:xfrm>
            <a:off x="4723502" y="2218028"/>
            <a:ext cx="3733800" cy="11906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bàng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húa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endParaRPr lang="en-US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4828309" y="611007"/>
            <a:ext cx="3733800" cy="98107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Giết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chằn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81" name="Line 9"/>
          <p:cNvSpPr>
            <a:spLocks noChangeShapeType="1"/>
          </p:cNvSpPr>
          <p:nvPr/>
        </p:nvSpPr>
        <p:spPr bwMode="auto">
          <a:xfrm flipV="1">
            <a:off x="3741753" y="1104142"/>
            <a:ext cx="1086555" cy="4546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882" name="Line 10"/>
          <p:cNvSpPr>
            <a:spLocks noChangeShapeType="1"/>
          </p:cNvSpPr>
          <p:nvPr/>
        </p:nvSpPr>
        <p:spPr bwMode="auto">
          <a:xfrm>
            <a:off x="3741753" y="2813340"/>
            <a:ext cx="988804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884" name="Line 12"/>
          <p:cNvSpPr>
            <a:spLocks noChangeShapeType="1"/>
          </p:cNvSpPr>
          <p:nvPr/>
        </p:nvSpPr>
        <p:spPr bwMode="auto">
          <a:xfrm>
            <a:off x="3723471" y="4599162"/>
            <a:ext cx="1000031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484909" y="611007"/>
            <a:ext cx="3249789" cy="946653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lừa</a:t>
            </a:r>
            <a:endParaRPr lang="en-US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miếu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endParaRPr lang="en-US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88" name="Line 16"/>
          <p:cNvSpPr>
            <a:spLocks noChangeShapeType="1"/>
          </p:cNvSpPr>
          <p:nvPr/>
        </p:nvSpPr>
        <p:spPr bwMode="auto">
          <a:xfrm>
            <a:off x="6576548" y="1592081"/>
            <a:ext cx="13854" cy="62594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889" name="Line 17"/>
          <p:cNvSpPr>
            <a:spLocks noChangeShapeType="1"/>
          </p:cNvSpPr>
          <p:nvPr/>
        </p:nvSpPr>
        <p:spPr bwMode="auto">
          <a:xfrm>
            <a:off x="6590402" y="3408653"/>
            <a:ext cx="0" cy="61912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890" name="Line 18"/>
          <p:cNvSpPr>
            <a:spLocks noChangeShapeType="1"/>
          </p:cNvSpPr>
          <p:nvPr/>
        </p:nvSpPr>
        <p:spPr bwMode="auto">
          <a:xfrm flipH="1">
            <a:off x="2012950" y="1592081"/>
            <a:ext cx="0" cy="62594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9891" name="Line 19"/>
          <p:cNvSpPr>
            <a:spLocks noChangeShapeType="1"/>
          </p:cNvSpPr>
          <p:nvPr/>
        </p:nvSpPr>
        <p:spPr bwMode="auto">
          <a:xfrm>
            <a:off x="2012950" y="3408653"/>
            <a:ext cx="0" cy="6119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596" name="Rectangle 20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77607"/>
            <a:ext cx="91440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thử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thách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none" dirty="0" err="1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3200" b="1" cap="none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98764" y="5661315"/>
            <a:ext cx="3276600" cy="1044285"/>
          </a:xfrm>
          <a:prstGeom prst="round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hử 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thách ngày càng </a:t>
            </a:r>
            <a:r>
              <a:rPr lang="vi-V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 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khăn, nguy hiểm hơn.</a:t>
            </a:r>
          </a:p>
        </p:txBody>
      </p:sp>
      <p:sp>
        <p:nvSpPr>
          <p:cNvPr id="3" name="Oval 2"/>
          <p:cNvSpPr/>
          <p:nvPr/>
        </p:nvSpPr>
        <p:spPr>
          <a:xfrm>
            <a:off x="4702720" y="5661315"/>
            <a:ext cx="3809999" cy="1044285"/>
          </a:xfrm>
          <a:prstGeom prst="ellipse">
            <a:avLst/>
          </a:prstGeom>
          <a:solidFill>
            <a:srgbClr val="FFCC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hiến </a:t>
            </a: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rực </a:t>
            </a: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rỡ, hiển hách, vang dội hơn.</a:t>
            </a:r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>
            <a:off x="6576548" y="5042191"/>
            <a:ext cx="0" cy="61912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2012950" y="5178890"/>
            <a:ext cx="0" cy="53611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61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nimBg="1"/>
      <p:bldP spid="79876" grpId="0" animBg="1"/>
      <p:bldP spid="79877" grpId="0" animBg="1"/>
      <p:bldP spid="79879" grpId="0" animBg="1"/>
      <p:bldP spid="79880" grpId="0" animBg="1"/>
      <p:bldP spid="79881" grpId="0" animBg="1"/>
      <p:bldP spid="79882" grpId="0" animBg="1"/>
      <p:bldP spid="79884" grpId="0" animBg="1"/>
      <p:bldP spid="79886" grpId="0" animBg="1"/>
      <p:bldP spid="79888" grpId="0" animBg="1"/>
      <p:bldP spid="79889" grpId="0" animBg="1"/>
      <p:bldP spid="79890" grpId="0" animBg="1"/>
      <p:bldP spid="79891" grpId="0" animBg="1"/>
      <p:bldP spid="2" grpId="0" animBg="1"/>
      <p:bldP spid="3" grpId="0" animBg="1"/>
      <p:bldP spid="23" grpId="0" animBg="1"/>
      <p:bldP spid="2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7950"/>
            <a:ext cx="9144000" cy="9464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vi-VN" sz="2775" b="1" dirty="0">
                <a:solidFill>
                  <a:srgbClr val="FF0000"/>
                </a:solidFill>
                <a:latin typeface="+mj-lt"/>
              </a:rPr>
              <a:t>Hình ảnh niêu cơm ăn hết lại đầy trong truyện Thạch Sanh không thể hiện ý nghĩa nào?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49420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6489" y="1984285"/>
            <a:ext cx="7564618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41794"/>
            <a:ext cx="891806" cy="891806"/>
          </a:xfrm>
          <a:prstGeom prst="rect">
            <a:avLst/>
          </a:prstGeom>
        </p:spPr>
      </p:pic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77457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299" y="4061182"/>
            <a:ext cx="8092702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Thể hiện tài năng phi thường của Thạch Sanh, không chỉ khiến quân giặc quy hàng mà còn "tâm phục, khẩu phục".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23754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4" y="4975580"/>
            <a:ext cx="7911950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Ước mơ về cuộc sống đầy đủ, no ấm, sung túc của nhân dân.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84519" y="2866791"/>
            <a:ext cx="8059481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Thể hiện mơ ước về một quốc gia giàu mạnh, quân đội hùng cường để có thể tự bảo vệ đất nước trước lũ giặc ngoại xâm hung bạo.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40403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632" y="304800"/>
            <a:ext cx="9144000" cy="9002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8.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49420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0284" y="2026814"/>
            <a:ext cx="7564618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41794"/>
            <a:ext cx="891806" cy="891806"/>
          </a:xfrm>
          <a:prstGeom prst="rect">
            <a:avLst/>
          </a:prstGeom>
        </p:spPr>
      </p:pic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77457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300" y="3965485"/>
            <a:ext cx="8082068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23754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4" y="4879883"/>
            <a:ext cx="7911950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84519" y="3047552"/>
            <a:ext cx="7612910" cy="830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06269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  <p:bldP spid="1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00" y="361088"/>
            <a:ext cx="9144000" cy="13042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9. Chi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sét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chết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bọ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hung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49420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0285" y="2026814"/>
            <a:ext cx="7724108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Cho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41794"/>
            <a:ext cx="891806" cy="891806"/>
          </a:xfrm>
          <a:prstGeom prst="rect">
            <a:avLst/>
          </a:prstGeom>
        </p:spPr>
      </p:pic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77457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300" y="4124980"/>
            <a:ext cx="8082068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hung </a:t>
            </a: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23754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4" y="4879884"/>
            <a:ext cx="7911950" cy="46166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58950" y="2941222"/>
            <a:ext cx="7612910" cy="830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58839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  <p:bldP spid="11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9002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10. Chi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hôn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2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62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5" y="2049420"/>
            <a:ext cx="891806" cy="89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6489" y="1984285"/>
            <a:ext cx="7564618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0" y="3041794"/>
            <a:ext cx="891806" cy="891806"/>
          </a:xfrm>
          <a:prstGeom prst="rect">
            <a:avLst/>
          </a:prstGeom>
        </p:spPr>
      </p:pic>
      <p:pic>
        <p:nvPicPr>
          <p:cNvPr id="7" name="Picture 6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03" y="3977457"/>
            <a:ext cx="891806" cy="8918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300" y="3965485"/>
            <a:ext cx="8082068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" name="Picture 8" descr="—Pngtree—chicken_25250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99" y="4923754"/>
            <a:ext cx="891806" cy="8918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2564" y="4879883"/>
            <a:ext cx="7911950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4519" y="3047552"/>
            <a:ext cx="7612910" cy="8309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8638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:a16="http://schemas.microsoft.com/office/drawing/2014/main" xmlns="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71121"/>
            <a:ext cx="868680" cy="134010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:a16="http://schemas.microsoft.com/office/drawing/2014/main" xmlns="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:a16="http://schemas.microsoft.com/office/drawing/2014/main" xmlns="" id="{96A332FE-8BCF-42F1-A4C2-868A005F77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731832" y="203200"/>
            <a:ext cx="1259279" cy="1208022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:a16="http://schemas.microsoft.com/office/drawing/2014/main" xmlns="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7960" y="2741139"/>
            <a:ext cx="3021086" cy="3582151"/>
          </a:xfrm>
          <a:prstGeom prst="rect">
            <a:avLst/>
          </a:prstGeom>
        </p:spPr>
      </p:pic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xmlns="" id="{7576D446-A263-4E3B-A1A2-019C818EA9F2}"/>
              </a:ext>
            </a:extLst>
          </p:cNvPr>
          <p:cNvSpPr/>
          <p:nvPr/>
        </p:nvSpPr>
        <p:spPr>
          <a:xfrm>
            <a:off x="685801" y="-25960"/>
            <a:ext cx="8329318" cy="3293616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8,9,10</a:t>
            </a:r>
          </a:p>
          <a:p>
            <a:pPr algn="ctr"/>
            <a:r>
              <a:rPr lang="en-US" sz="4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4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endParaRPr lang="en-US" sz="4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4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4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4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8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thach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981" y="0"/>
            <a:ext cx="2189019" cy="2126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thach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19" y="4572000"/>
            <a:ext cx="2323464" cy="22859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1" name="Picture 9" descr="thach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1" cy="228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3" name="Picture 13" descr="thach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487" y="4572001"/>
            <a:ext cx="2274198" cy="228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7" y="-20783"/>
            <a:ext cx="2323465" cy="23067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1" y="2313709"/>
            <a:ext cx="2351278" cy="24104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32" y="2286000"/>
            <a:ext cx="2349370" cy="2286000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074" y="2126675"/>
            <a:ext cx="2393054" cy="2417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128" y="2154627"/>
            <a:ext cx="2121482" cy="2417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4572000"/>
            <a:ext cx="2288052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1" descr="E:\GIÁO ÁN VĂN THCS\Văn THCS\VĂN 6\VĂN CHÍNH KHÓA SÁNG\KỲ I\Tiết 21.22 Thạch Sanh\soan-bai-thach-sanh-van-lop-6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63" y="4572000"/>
            <a:ext cx="2282819" cy="228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3" name="Picture 22" descr="thach5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49" y="-131373"/>
            <a:ext cx="2337679" cy="2286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13882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l-NL" sz="32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Những </a:t>
            </a:r>
            <a:r>
              <a:rPr lang="nl-NL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vũ khí thần kì của Thạch Sanh.</a:t>
            </a:r>
            <a:r>
              <a:rPr lang="en-US" sz="32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en-US" sz="3200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13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143000"/>
            <a:ext cx="419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0"/>
            <a:ext cx="4572000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60198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Niêu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6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endParaRPr lang="en-US" sz="3600" dirty="0">
              <a:ea typeface="Calibri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en-US" sz="2400" b="1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nl-NL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1. Tại sao tác giả dân gian để Thạch Sanh đánh giặc bằng </a:t>
            </a:r>
            <a:r>
              <a:rPr lang="nl-NL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“tiếng </a:t>
            </a:r>
            <a:r>
              <a:rPr lang="nl-NL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đàn” mà không phải là vũ khí khác?</a:t>
            </a:r>
            <a:endParaRPr lang="en-US" sz="24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nl-NL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2. Hình ảnh “ </a:t>
            </a:r>
            <a:r>
              <a:rPr lang="nl-NL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niêu </a:t>
            </a:r>
            <a:r>
              <a:rPr lang="nl-NL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cơm thần “ có ý nghĩa </a:t>
            </a:r>
            <a:r>
              <a:rPr lang="nl-NL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như thế nào?</a:t>
            </a:r>
            <a:endParaRPr lang="en-US" sz="24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73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1814935"/>
            <a:ext cx="1371600" cy="34290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TIẾNG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ĐÀN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THẦN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680856" y="228600"/>
            <a:ext cx="3872344" cy="1295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Công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chúa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khỏi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bệnh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680856" y="1814935"/>
            <a:ext cx="3872343" cy="128640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hạch</a:t>
            </a:r>
            <a:r>
              <a:rPr lang="en-US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vi-VN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được giải oan</a:t>
            </a:r>
            <a:endParaRPr lang="en-US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680854" y="3433239"/>
            <a:ext cx="3872345" cy="13575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752598" y="1307370"/>
            <a:ext cx="1495348" cy="21951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3"/>
          </p:cNvCxnSpPr>
          <p:nvPr/>
        </p:nvCxnSpPr>
        <p:spPr>
          <a:xfrm flipV="1">
            <a:off x="1752600" y="2912950"/>
            <a:ext cx="1495348" cy="61648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1752600" y="3529435"/>
            <a:ext cx="1495346" cy="10261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7239000" y="228600"/>
            <a:ext cx="1524000" cy="62484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nl-NL" sz="2400" b="1" dirty="0" smtClean="0">
                <a:latin typeface="Times New Roman"/>
                <a:ea typeface="Calibri"/>
                <a:cs typeface="Times New Roman"/>
              </a:rPr>
              <a:t>Tiếng đàn của công </a:t>
            </a:r>
            <a:r>
              <a:rPr lang="nl-NL" sz="2400" b="1" dirty="0">
                <a:latin typeface="Times New Roman"/>
                <a:ea typeface="Calibri"/>
                <a:cs typeface="Times New Roman"/>
              </a:rPr>
              <a:t>lý, tinh thần yêu chuộng hòa bình.</a:t>
            </a:r>
            <a:endParaRPr lang="en-US" sz="2400" b="1" dirty="0">
              <a:ea typeface="Calibri"/>
              <a:cs typeface="Times New Roman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680856" y="5105400"/>
            <a:ext cx="3872344" cy="1524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uân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18 nước chư hầu phải </a:t>
            </a: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xin 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Straight Arrow Connector 41"/>
          <p:cNvCxnSpPr>
            <a:stCxn id="4" idx="3"/>
            <a:endCxn id="29" idx="1"/>
          </p:cNvCxnSpPr>
          <p:nvPr/>
        </p:nvCxnSpPr>
        <p:spPr>
          <a:xfrm>
            <a:off x="1752600" y="3529435"/>
            <a:ext cx="1495348" cy="17991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ight Arrow 43"/>
          <p:cNvSpPr/>
          <p:nvPr/>
        </p:nvSpPr>
        <p:spPr>
          <a:xfrm>
            <a:off x="6553199" y="603615"/>
            <a:ext cx="685800" cy="54537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/>
          <p:nvPr/>
        </p:nvSpPr>
        <p:spPr>
          <a:xfrm>
            <a:off x="6553199" y="2150503"/>
            <a:ext cx="685800" cy="615268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Arrow 45"/>
          <p:cNvSpPr/>
          <p:nvPr/>
        </p:nvSpPr>
        <p:spPr>
          <a:xfrm>
            <a:off x="6553200" y="3845323"/>
            <a:ext cx="685800" cy="53340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Arrow 46"/>
          <p:cNvSpPr/>
          <p:nvPr/>
        </p:nvSpPr>
        <p:spPr>
          <a:xfrm>
            <a:off x="6553199" y="5562600"/>
            <a:ext cx="685800" cy="60960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3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4" grpId="0" animBg="1"/>
      <p:bldP spid="29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l-NL" sz="32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Những </a:t>
            </a:r>
            <a:r>
              <a:rPr lang="nl-NL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vũ khí thần kì của Thạch Sanh.</a:t>
            </a:r>
            <a:r>
              <a:rPr lang="en-US" sz="320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en-US" sz="3200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4572000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5718713"/>
            <a:ext cx="45720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Niêu cơm thần kì với khả năng kì lạ : ăn hết lại đầy 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181600" y="990600"/>
            <a:ext cx="3352800" cy="472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Tượng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trưng cho tấm lòng nhân đạo, khát vọng đoàn kết, hòa bình giữa các dân tộc của nhân dân ta.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97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mag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14400"/>
            <a:ext cx="8229600" cy="1600200"/>
          </a:xfrm>
        </p:spPr>
        <p:txBody>
          <a:bodyPr/>
          <a:lstStyle/>
          <a:p>
            <a:pPr eaLnBrk="1" hangingPunct="1"/>
            <a:r>
              <a:rPr lang="en-US" sz="40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sz="4000" b="1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001000" cy="2438400"/>
          </a:xfrm>
          <a:solidFill>
            <a:srgbClr val="FFFF00"/>
          </a:solidFill>
        </p:spPr>
        <p:txBody>
          <a:bodyPr/>
          <a:lstStyle/>
          <a:p>
            <a:pPr algn="just">
              <a:spcAft>
                <a:spcPts val="0"/>
              </a:spcAft>
              <a:tabLst>
                <a:tab pos="571500" algn="l"/>
              </a:tabLst>
            </a:pPr>
            <a:r>
              <a:rPr lang="en-US" dirty="0" err="1" smtClean="0">
                <a:effectLst/>
                <a:latin typeface="Times New Roman"/>
                <a:ea typeface="Times New Roman"/>
              </a:rPr>
              <a:t>Học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bài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(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phần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ghi</a:t>
            </a:r>
            <a:r>
              <a:rPr lang="en-US" dirty="0" smtClean="0">
                <a:latin typeface="Times New Roman"/>
                <a:ea typeface="Times New Roman"/>
              </a:rPr>
              <a:t> </a:t>
            </a:r>
            <a:r>
              <a:rPr lang="en-US" dirty="0" err="1" smtClean="0">
                <a:latin typeface="Times New Roman"/>
                <a:ea typeface="Times New Roman"/>
              </a:rPr>
              <a:t>trong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vở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)</a:t>
            </a:r>
          </a:p>
          <a:p>
            <a:pPr algn="just">
              <a:spcAft>
                <a:spcPts val="0"/>
              </a:spcAft>
              <a:tabLst>
                <a:tab pos="571500" algn="l"/>
              </a:tabLst>
            </a:pPr>
            <a:r>
              <a:rPr lang="en-US" dirty="0" smtClean="0">
                <a:effectLst/>
                <a:latin typeface="Times New Roman"/>
                <a:ea typeface="Times New Roman"/>
              </a:rPr>
              <a:t>Ý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nghĩa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chi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tiết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cây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đàn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thần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và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niêu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cơm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thần</a:t>
            </a:r>
            <a:endParaRPr lang="en-US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571500" algn="l"/>
              </a:tabLst>
            </a:pPr>
            <a:r>
              <a:rPr lang="en-US" dirty="0" err="1" smtClean="0">
                <a:effectLst/>
                <a:latin typeface="Times New Roman"/>
                <a:ea typeface="Times New Roman"/>
              </a:rPr>
              <a:t>Vẽ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sơ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đồ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tư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duy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văn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bản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Thạch</a:t>
            </a:r>
            <a:r>
              <a:rPr lang="en-US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dirty="0" err="1" smtClean="0">
                <a:effectLst/>
                <a:latin typeface="Times New Roman"/>
                <a:ea typeface="Times New Roman"/>
              </a:rPr>
              <a:t>Sanh</a:t>
            </a:r>
            <a:endParaRPr lang="en-US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Times New Roman"/>
              </a:rPr>
              <a:t>Chuẩn bị </a:t>
            </a:r>
            <a:r>
              <a:rPr lang="en-US" dirty="0" smtClean="0">
                <a:latin typeface="Times New Roman"/>
                <a:ea typeface="Times New Roman"/>
              </a:rPr>
              <a:t>phần Thực hành </a:t>
            </a:r>
            <a:r>
              <a:rPr lang="en-US" dirty="0" err="1" smtClean="0">
                <a:latin typeface="Times New Roman"/>
                <a:ea typeface="Times New Roman"/>
              </a:rPr>
              <a:t>tiếng</a:t>
            </a:r>
            <a:r>
              <a:rPr lang="en-US" dirty="0" smtClean="0">
                <a:latin typeface="Times New Roman"/>
                <a:ea typeface="Times New Roman"/>
              </a:rPr>
              <a:t> </a:t>
            </a:r>
            <a:r>
              <a:rPr lang="en-US" dirty="0" err="1" smtClean="0">
                <a:latin typeface="Times New Roman"/>
                <a:ea typeface="Times New Roman"/>
              </a:rPr>
              <a:t>Việt</a:t>
            </a:r>
            <a:r>
              <a:rPr lang="en-US" b="1" i="1" dirty="0" smtClean="0">
                <a:latin typeface="Times New Roman"/>
                <a:ea typeface="Times New Roman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US" b="1" i="1" dirty="0" err="1" smtClean="0">
                <a:effectLst/>
                <a:latin typeface="Times New Roman"/>
                <a:ea typeface="Times New Roman"/>
              </a:rPr>
              <a:t>Đọc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và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tìm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hiểu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trước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các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bài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tập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trong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SGK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trang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24,25 (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làm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vào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vở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en-US" b="1" i="1" dirty="0" err="1" smtClean="0">
                <a:effectLst/>
                <a:latin typeface="Times New Roman"/>
                <a:ea typeface="Times New Roman"/>
              </a:rPr>
              <a:t>soạn</a:t>
            </a:r>
            <a:r>
              <a:rPr lang="en-US" b="1" i="1" dirty="0" smtClean="0">
                <a:effectLst/>
                <a:latin typeface="Times New Roman"/>
                <a:ea typeface="Times New Roman"/>
              </a:rPr>
              <a:t>)</a:t>
            </a:r>
            <a:endParaRPr lang="en-US" dirty="0" smtClean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545611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1" y="798256"/>
            <a:ext cx="9173498" cy="51914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0138"/>
            <a:ext cx="9143244" cy="32306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2" y="1629865"/>
            <a:ext cx="8929901" cy="12069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5" y="1063399"/>
            <a:ext cx="1231290" cy="170673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68449" y="2611026"/>
            <a:ext cx="6506240" cy="101566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685783">
              <a:defRPr/>
            </a:pPr>
            <a:r>
              <a:rPr lang="en-US" altLang="zh-CN" sz="60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6000" b="1" dirty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1" y="4520553"/>
            <a:ext cx="4103883" cy="133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619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2400"/>
            <a:ext cx="906462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57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hand-painted memorandum_2567179.png">
            <a:extLst>
              <a:ext uri="{FF2B5EF4-FFF2-40B4-BE49-F238E27FC236}">
                <a16:creationId xmlns:a16="http://schemas.microsoft.com/office/drawing/2014/main" xmlns="" id="{CA87803A-48CD-4445-B5E3-5FD9CAAB37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71121"/>
            <a:ext cx="868680" cy="1340102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:a16="http://schemas.microsoft.com/office/drawing/2014/main" xmlns="" id="{9F64A4ED-40D3-49B9-B14F-09109E46F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62"/>
            <a:ext cx="9144000" cy="2140239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:a16="http://schemas.microsoft.com/office/drawing/2014/main" xmlns="" id="{96A332FE-8BCF-42F1-A4C2-868A005F77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7731832" y="203200"/>
            <a:ext cx="1259279" cy="1208022"/>
          </a:xfrm>
          <a:prstGeom prst="rect">
            <a:avLst/>
          </a:prstGeom>
        </p:spPr>
      </p:pic>
      <p:pic>
        <p:nvPicPr>
          <p:cNvPr id="16" name="Picture 15" descr="22858PICdbgea5Gz679dY_PIC2018.png">
            <a:extLst>
              <a:ext uri="{FF2B5EF4-FFF2-40B4-BE49-F238E27FC236}">
                <a16:creationId xmlns:a16="http://schemas.microsoft.com/office/drawing/2014/main" xmlns="" id="{96E17BC4-1D00-45C5-B274-9F831E018B0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37960" y="2741139"/>
            <a:ext cx="3021086" cy="3582151"/>
          </a:xfrm>
          <a:prstGeom prst="rect">
            <a:avLst/>
          </a:prstGeom>
        </p:spPr>
      </p:pic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xmlns="" id="{7576D446-A263-4E3B-A1A2-019C818EA9F2}"/>
              </a:ext>
            </a:extLst>
          </p:cNvPr>
          <p:cNvSpPr/>
          <p:nvPr/>
        </p:nvSpPr>
        <p:spPr>
          <a:xfrm>
            <a:off x="5004633" y="-25960"/>
            <a:ext cx="4010485" cy="3293616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Con hiểu thế nào là truyện cổ tích?</a:t>
            </a:r>
            <a:endParaRPr lang="en-US" sz="4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71&quot;&gt;&lt;/object&gt;&lt;object type=&quot;2&quot; unique_id=&quot;10072&quot;&gt;&lt;object type=&quot;3&quot; unique_id=&quot;10089&quot;&gt;&lt;property id=&quot;20148&quot; value=&quot;5&quot;/&gt;&lt;property id=&quot;20300&quot; value=&quot;Slide 1&quot;/&gt;&lt;property id=&quot;20307&quot; value=&quot;261&quot;/&gt;&lt;/object&gt;&lt;object type=&quot;3&quot; unique_id=&quot;10090&quot;&gt;&lt;property id=&quot;20148&quot; value=&quot;5&quot;/&gt;&lt;property id=&quot;20300&quot; value=&quot;Slide 2&quot;/&gt;&lt;property id=&quot;20307&quot; value=&quot;262&quot;/&gt;&lt;/object&gt;&lt;object type=&quot;3&quot; unique_id=&quot;10092&quot;&gt;&lt;property id=&quot;20148&quot; value=&quot;5&quot;/&gt;&lt;property id=&quot;20300&quot; value=&quot;Slide 12 - &amp;quot;NHÓM 3&amp;quot;&quot;/&gt;&lt;property id=&quot;20307&quot; value=&quot;258&quot;/&gt;&lt;/object&gt;&lt;object type=&quot;3&quot; unique_id=&quot;10230&quot;&gt;&lt;property id=&quot;20148&quot; value=&quot;5&quot;/&gt;&lt;property id=&quot;20300&quot; value=&quot;Slide 3 - &amp;quot;I. ĐỌC – TÌM HIỂU CHUNG&amp;quot;&quot;/&gt;&lt;property id=&quot;20307&quot; value=&quot;264&quot;/&gt;&lt;/object&gt;&lt;object type=&quot;3&quot; unique_id=&quot;10345&quot;&gt;&lt;property id=&quot;20148&quot; value=&quot;5&quot;/&gt;&lt;property id=&quot;20300&quot; value=&quot;Slide 7 - &amp;quot;II. TÌM HIỂU CHI TIẾT VĂN BẢN&amp;quot;&quot;/&gt;&lt;property id=&quot;20307&quot; value=&quot;270&quot;/&gt;&lt;/object&gt;&lt;object type=&quot;3&quot; unique_id=&quot;10346&quot;&gt;&lt;property id=&quot;20148&quot; value=&quot;5&quot;/&gt;&lt;property id=&quot;20300&quot; value=&quot;Slide 10 - &amp;quot;Nguyên nhân chiến công&amp;quot;&quot;/&gt;&lt;property id=&quot;20307&quot; value=&quot;271&quot;/&gt;&lt;/object&gt;&lt;object type=&quot;3&quot; unique_id=&quot;10347&quot;&gt;&lt;property id=&quot;20148&quot; value=&quot;5&quot;/&gt;&lt;property id=&quot;20300&quot; value=&quot;Slide 24 - &amp;quot;Hướng dẫn về nhà &amp;quot;&quot;/&gt;&lt;property id=&quot;20307&quot; value=&quot;267&quot;/&gt;&lt;/object&gt;&lt;object type=&quot;3&quot; unique_id=&quot;10348&quot;&gt;&lt;property id=&quot;20148&quot; value=&quot;5&quot;/&gt;&lt;property id=&quot;20300&quot; value=&quot;Slide 25&quot;/&gt;&lt;property id=&quot;20307&quot; value=&quot;268&quot;/&gt;&lt;/object&gt;&lt;object type=&quot;3&quot; unique_id=&quot;10973&quot;&gt;&lt;property id=&quot;20148&quot; value=&quot;5&quot;/&gt;&lt;property id=&quot;20300&quot; value=&quot;Slide 11 - &amp;quot;Những vũ khí thần kì của Thạch Sanh. &amp;quot;&quot;/&gt;&lt;property id=&quot;20307&quot; value=&quot;272&quot;/&gt;&lt;/object&gt;&lt;object type=&quot;3&quot; unique_id=&quot;11193&quot;&gt;&lt;property id=&quot;20148&quot; value=&quot;5&quot;/&gt;&lt;property id=&quot;20300&quot; value=&quot;Slide 5 - &amp;quot;Những thử thách và chiến công của Thạch Sanh &amp;quot;&quot;/&gt;&lt;property id=&quot;20307&quot; value=&quot;279&quot;/&gt;&lt;/object&gt;&lt;object type=&quot;3&quot; unique_id=&quot;11196&quot;&gt;&lt;property id=&quot;20148&quot; value=&quot;5&quot;/&gt;&lt;property id=&quot;20300&quot; value=&quot;Slide 17 - &amp;quot;II. TÌM HIỂU CHI TIẾT VĂN BẢN&amp;quot;&quot;/&gt;&lt;property id=&quot;20307&quot; value=&quot;278&quot;/&gt;&lt;/object&gt;&lt;object type=&quot;3&quot; unique_id=&quot;11452&quot;&gt;&lt;property id=&quot;20148&quot; value=&quot;5&quot;/&gt;&lt;property id=&quot;20300&quot; value=&quot;Slide 8&quot;/&gt;&lt;property id=&quot;20307&quot; value=&quot;285&quot;/&gt;&lt;/object&gt;&lt;object type=&quot;3&quot; unique_id=&quot;11719&quot;&gt;&lt;property id=&quot;20148&quot; value=&quot;5&quot;/&gt;&lt;property id=&quot;20300&quot; value=&quot;Slide 13&quot;/&gt;&lt;property id=&quot;20307&quot; value=&quot;286&quot;/&gt;&lt;/object&gt;&lt;object type=&quot;3&quot; unique_id=&quot;11945&quot;&gt;&lt;property id=&quot;20148&quot; value=&quot;5&quot;/&gt;&lt;property id=&quot;20300&quot; value=&quot;Slide 14 - &amp;quot;Những vũ khí thần kì của Thạch Sanh. &amp;quot;&quot;/&gt;&lt;property id=&quot;20307&quot; value=&quot;287&quot;/&gt;&lt;/object&gt;&lt;object type=&quot;3&quot; unique_id=&quot;12024&quot;&gt;&lt;property id=&quot;20148&quot; value=&quot;5&quot;/&gt;&lt;property id=&quot;20300&quot; value=&quot;Slide 18 - &amp;quot;III. TỔNG KẾT&amp;quot;&quot;/&gt;&lt;property id=&quot;20307&quot; value=&quot;288&quot;/&gt;&lt;/object&gt;&lt;object type=&quot;3&quot; unique_id=&quot;12106&quot;&gt;&lt;property id=&quot;20148&quot; value=&quot;5&quot;/&gt;&lt;property id=&quot;20300&quot; value=&quot;Slide 19 - &amp;quot;IV. LUYỆN TẬP – VẬN DỤNG&amp;quot;&quot;/&gt;&lt;property id=&quot;20307&quot; value=&quot;289&quot;/&gt;&lt;/object&gt;&lt;object type=&quot;3&quot; unique_id=&quot;12617&quot;&gt;&lt;property id=&quot;20148&quot; value=&quot;5&quot;/&gt;&lt;property id=&quot;20300&quot; value=&quot;Slide 4 - &amp;quot;II. TÌM HIỂU CHI TIẾT VĂN BẢN&amp;quot;&quot;/&gt;&lt;property id=&quot;20307&quot; value=&quot;290&quot;/&gt;&lt;/object&gt;&lt;object type=&quot;3&quot; unique_id=&quot;13131&quot;&gt;&lt;property id=&quot;20148&quot; value=&quot;5&quot;/&gt;&lt;property id=&quot;20300&quot; value=&quot;Slide 6 - &amp;quot;II. TÌM HIỂU CHI TIẾT VĂN BẢN&amp;quot;&quot;/&gt;&lt;property id=&quot;20307&quot; value=&quot;291&quot;/&gt;&lt;/object&gt;&lt;object type=&quot;3&quot; unique_id=&quot;13322&quot;&gt;&lt;property id=&quot;20148&quot; value=&quot;5&quot;/&gt;&lt;property id=&quot;20300&quot; value=&quot;Slide 9 - &amp;quot;II. TÌM HIỂU CHI TIẾT VĂN BẢN&amp;quot;&quot;/&gt;&lt;property id=&quot;20307&quot; value=&quot;292&quot;/&gt;&lt;/object&gt;&lt;object type=&quot;3&quot; unique_id=&quot;14142&quot;&gt;&lt;property id=&quot;20148&quot; value=&quot;5&quot;/&gt;&lt;property id=&quot;20300&quot; value=&quot;Slide 16 - &amp;quot;II. TÌM HIỂU CHI TIẾT VĂN BẢN&amp;quot;&quot;/&gt;&lt;property id=&quot;20307&quot; value=&quot;294&quot;/&gt;&lt;/object&gt;&lt;object type=&quot;3&quot; unique_id=&quot;16800&quot;&gt;&lt;property id=&quot;20148&quot; value=&quot;5&quot;/&gt;&lt;property id=&quot;20300&quot; value=&quot;Slide 22 - &amp;quot;2. Trò chơi ô chữ:  Ô chữ gồm 6 chữ cái.&amp;quot;&quot;/&gt;&lt;property id=&quot;20307&quot; value=&quot;297&quot;/&gt;&lt;/object&gt;&lt;object type=&quot;3&quot; unique_id=&quot;16801&quot;&gt;&lt;property id=&quot;20148&quot; value=&quot;5&quot;/&gt;&lt;property id=&quot;20300&quot; value=&quot;Slide 23&quot;/&gt;&lt;property id=&quot;20307&quot; value=&quot;298&quot;/&gt;&lt;/object&gt;&lt;object type=&quot;3&quot; unique_id=&quot;16970&quot;&gt;&lt;property id=&quot;20148&quot; value=&quot;5&quot;/&gt;&lt;property id=&quot;20300&quot; value=&quot;Slide 20&quot;/&gt;&lt;property id=&quot;20307&quot; value=&quot;299&quot;/&gt;&lt;/object&gt;&lt;object type=&quot;3&quot; unique_id=&quot;16971&quot;&gt;&lt;property id=&quot;20148&quot; value=&quot;5&quot;/&gt;&lt;property id=&quot;20300&quot; value=&quot;Slide 21&quot;/&gt;&lt;property id=&quot;20307&quot; value=&quot;300&quot;/&gt;&lt;/object&gt;&lt;object type=&quot;3&quot; unique_id=&quot;17577&quot;&gt;&lt;property id=&quot;20148&quot; value=&quot;5&quot;/&gt;&lt;property id=&quot;20300&quot; value=&quot;Slide 15 - &amp;quot;BÌNH NGÔ ĐẠI CÁO – Nguyễn Trãi&amp;quot;&quot;/&gt;&lt;property id=&quot;20307&quot; value=&quot;30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ppt/theme/theme11.xml><?xml version="1.0" encoding="utf-8"?>
<a:theme xmlns:a="http://schemas.openxmlformats.org/drawingml/2006/main" name="10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ppt/theme/theme12.xml><?xml version="1.0" encoding="utf-8"?>
<a:theme xmlns:a="http://schemas.openxmlformats.org/drawingml/2006/main" name="7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ppt/theme/theme9.xml><?xml version="1.0" encoding="utf-8"?>
<a:theme xmlns:a="http://schemas.openxmlformats.org/drawingml/2006/main" name="5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3277</Words>
  <Application>Microsoft Office PowerPoint</Application>
  <PresentationFormat>On-screen Show (4:3)</PresentationFormat>
  <Paragraphs>361</Paragraphs>
  <Slides>76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76</vt:i4>
      </vt:variant>
    </vt:vector>
  </HeadingPairs>
  <TitlesOfParts>
    <vt:vector size="88" baseType="lpstr">
      <vt:lpstr>2_Office Theme</vt:lpstr>
      <vt:lpstr>4_Office Theme</vt:lpstr>
      <vt:lpstr>Mountain Top</vt:lpstr>
      <vt:lpstr>3_Office Theme</vt:lpstr>
      <vt:lpstr>5_Default Design</vt:lpstr>
      <vt:lpstr>6_Office Theme</vt:lpstr>
      <vt:lpstr>8_Office Theme</vt:lpstr>
      <vt:lpstr>3_Facet</vt:lpstr>
      <vt:lpstr>5_Facet</vt:lpstr>
      <vt:lpstr>6_Facet</vt:lpstr>
      <vt:lpstr>10_Facet</vt:lpstr>
      <vt:lpstr>7_Facet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TÌM HIỂU CHI TIẾT VĂN BẢN</vt:lpstr>
      <vt:lpstr>PowerPoint Presentation</vt:lpstr>
      <vt:lpstr>PowerPoint Presentation</vt:lpstr>
      <vt:lpstr>PowerPoint Presentation</vt:lpstr>
      <vt:lpstr>II. TÌM HIỂU CHI TIẾT VĂN BẢN</vt:lpstr>
      <vt:lpstr>PowerPoint Presentation</vt:lpstr>
      <vt:lpstr>PowerPoint Presentation</vt:lpstr>
      <vt:lpstr>Nguyên nhân những chiến công của Thạch Sanh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thử thách và chiến công của Thạch Sanh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vũ khí thần kì của Thạch Sanh. </vt:lpstr>
      <vt:lpstr>PowerPoint Presentation</vt:lpstr>
      <vt:lpstr>PowerPoint Presentation</vt:lpstr>
      <vt:lpstr>Những vũ khí thần kì của Thạch Sanh. </vt:lpstr>
      <vt:lpstr>Hướng dẫn về nhà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 Phan</dc:creator>
  <cp:lastModifiedBy>andongnhi</cp:lastModifiedBy>
  <cp:revision>203</cp:revision>
  <dcterms:created xsi:type="dcterms:W3CDTF">2006-08-16T00:00:00Z</dcterms:created>
  <dcterms:modified xsi:type="dcterms:W3CDTF">2024-02-17T01:57:52Z</dcterms:modified>
</cp:coreProperties>
</file>