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68" r:id="rId3"/>
    <p:sldId id="261" r:id="rId4"/>
    <p:sldId id="292" r:id="rId5"/>
    <p:sldId id="293" r:id="rId6"/>
    <p:sldId id="294" r:id="rId7"/>
    <p:sldId id="295" r:id="rId8"/>
    <p:sldId id="283" r:id="rId9"/>
    <p:sldId id="284" r:id="rId10"/>
    <p:sldId id="285" r:id="rId11"/>
    <p:sldId id="286" r:id="rId12"/>
    <p:sldId id="281" r:id="rId13"/>
    <p:sldId id="264" r:id="rId14"/>
    <p:sldId id="270" r:id="rId15"/>
    <p:sldId id="265" r:id="rId16"/>
    <p:sldId id="271" r:id="rId17"/>
    <p:sldId id="272" r:id="rId18"/>
    <p:sldId id="273" r:id="rId19"/>
    <p:sldId id="276" r:id="rId20"/>
    <p:sldId id="275" r:id="rId21"/>
    <p:sldId id="277" r:id="rId22"/>
    <p:sldId id="278" r:id="rId23"/>
    <p:sldId id="279" r:id="rId24"/>
    <p:sldId id="287" r:id="rId25"/>
    <p:sldId id="288" r:id="rId26"/>
    <p:sldId id="289" r:id="rId27"/>
    <p:sldId id="290" r:id="rId28"/>
    <p:sldId id="291" r:id="rId29"/>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Kiểu Trung bình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Kiểu Sáng 3 - Màu chủ đề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8" d="100"/>
          <a:sy n="58" d="100"/>
        </p:scale>
        <p:origin x="-1074" y="-2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5A2094-9A09-44D0-87E8-E3F50656C56B}"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6E8D22FD-3185-4506-BC08-A384FB79FA59}">
      <dgm:prSet/>
      <dgm:spPr/>
      <dgm:t>
        <a:bodyPr/>
        <a:lstStyle/>
        <a:p>
          <a:endParaRPr lang="en-US" dirty="0" smtClean="0"/>
        </a:p>
        <a:p>
          <a:r>
            <a:rPr lang="en-US" dirty="0" smtClean="0"/>
            <a:t>b</a:t>
          </a:r>
          <a:r>
            <a:rPr lang="en-US" dirty="0"/>
            <a:t>, </a:t>
          </a:r>
          <a:r>
            <a:rPr lang="en-US" dirty="0" err="1"/>
            <a:t>Hai</a:t>
          </a:r>
          <a:r>
            <a:rPr lang="en-US" dirty="0"/>
            <a:t> </a:t>
          </a:r>
          <a:r>
            <a:rPr lang="en-US" dirty="0" err="1"/>
            <a:t>giờ</a:t>
          </a:r>
          <a:r>
            <a:rPr lang="en-US" dirty="0"/>
            <a:t>,/ </a:t>
          </a:r>
          <a:r>
            <a:rPr lang="en-US" dirty="0" err="1"/>
            <a:t>lớp</a:t>
          </a:r>
          <a:r>
            <a:rPr lang="en-US" dirty="0"/>
            <a:t> 6/ </a:t>
          </a:r>
          <a:r>
            <a:rPr lang="en-US" dirty="0" err="1"/>
            <a:t>học</a:t>
          </a:r>
          <a:r>
            <a:rPr lang="en-US" dirty="0"/>
            <a:t> </a:t>
          </a:r>
          <a:r>
            <a:rPr lang="en-US" dirty="0" err="1"/>
            <a:t>bài</a:t>
          </a:r>
          <a:r>
            <a:rPr lang="en-US" dirty="0" smtClean="0"/>
            <a:t>.    </a:t>
          </a:r>
          <a:endParaRPr lang="en-US" dirty="0"/>
        </a:p>
      </dgm:t>
    </dgm:pt>
    <dgm:pt modelId="{F3215A80-C45B-4902-A058-5A0B7BC5297F}" type="parTrans" cxnId="{A5CA9FD9-1459-459E-A6FB-99AA704EB91F}">
      <dgm:prSet/>
      <dgm:spPr/>
      <dgm:t>
        <a:bodyPr/>
        <a:lstStyle/>
        <a:p>
          <a:endParaRPr lang="en-US"/>
        </a:p>
      </dgm:t>
    </dgm:pt>
    <dgm:pt modelId="{E1B962C7-6042-4D8F-98AC-9A2DE4BBDBB5}" type="sibTrans" cxnId="{A5CA9FD9-1459-459E-A6FB-99AA704EB91F}">
      <dgm:prSet/>
      <dgm:spPr/>
      <dgm:t>
        <a:bodyPr/>
        <a:lstStyle/>
        <a:p>
          <a:endParaRPr lang="en-US"/>
        </a:p>
      </dgm:t>
    </dgm:pt>
    <dgm:pt modelId="{CE1ED760-3A3B-429A-B468-0199E5A5A375}">
      <dgm:prSet/>
      <dgm:spPr/>
      <dgm:t>
        <a:bodyPr/>
        <a:lstStyle/>
        <a:p>
          <a:r>
            <a:rPr lang="en-US"/>
            <a:t>    TN            CN          VN</a:t>
          </a:r>
        </a:p>
      </dgm:t>
    </dgm:pt>
    <dgm:pt modelId="{725A1AA4-44AF-4924-86DF-5E6F0927F8B4}" type="parTrans" cxnId="{5AAFE549-A3DA-403A-8EAD-38A5702FBCC7}">
      <dgm:prSet/>
      <dgm:spPr/>
      <dgm:t>
        <a:bodyPr/>
        <a:lstStyle/>
        <a:p>
          <a:endParaRPr lang="vi-VN"/>
        </a:p>
      </dgm:t>
    </dgm:pt>
    <dgm:pt modelId="{6B2E3FE6-0679-44E5-9DA2-9044F97868CA}" type="sibTrans" cxnId="{5AAFE549-A3DA-403A-8EAD-38A5702FBCC7}">
      <dgm:prSet/>
      <dgm:spPr/>
      <dgm:t>
        <a:bodyPr/>
        <a:lstStyle/>
        <a:p>
          <a:endParaRPr lang="vi-VN"/>
        </a:p>
      </dgm:t>
    </dgm:pt>
    <dgm:pt modelId="{AA8D7B56-630D-41D5-8AED-4DACCE734740}" type="pres">
      <dgm:prSet presAssocID="{5C5A2094-9A09-44D0-87E8-E3F50656C56B}" presName="linear" presStyleCnt="0">
        <dgm:presLayoutVars>
          <dgm:animLvl val="lvl"/>
          <dgm:resizeHandles val="exact"/>
        </dgm:presLayoutVars>
      </dgm:prSet>
      <dgm:spPr/>
      <dgm:t>
        <a:bodyPr/>
        <a:lstStyle/>
        <a:p>
          <a:endParaRPr lang="en-US"/>
        </a:p>
      </dgm:t>
    </dgm:pt>
    <dgm:pt modelId="{0AE0C6FE-550A-4BBB-8512-50B8F018300C}" type="pres">
      <dgm:prSet presAssocID="{6E8D22FD-3185-4506-BC08-A384FB79FA59}" presName="parentText" presStyleLbl="node1" presStyleIdx="0" presStyleCnt="2">
        <dgm:presLayoutVars>
          <dgm:chMax val="0"/>
          <dgm:bulletEnabled val="1"/>
        </dgm:presLayoutVars>
      </dgm:prSet>
      <dgm:spPr/>
      <dgm:t>
        <a:bodyPr/>
        <a:lstStyle/>
        <a:p>
          <a:endParaRPr lang="en-US"/>
        </a:p>
      </dgm:t>
    </dgm:pt>
    <dgm:pt modelId="{C8DCC055-EDF7-43C9-A89E-78ACD85AB3B7}" type="pres">
      <dgm:prSet presAssocID="{E1B962C7-6042-4D8F-98AC-9A2DE4BBDBB5}" presName="spacer" presStyleCnt="0"/>
      <dgm:spPr/>
    </dgm:pt>
    <dgm:pt modelId="{A4C01A3F-4E81-446D-BCF3-BE696F55B763}" type="pres">
      <dgm:prSet presAssocID="{CE1ED760-3A3B-429A-B468-0199E5A5A375}" presName="parentText" presStyleLbl="node1" presStyleIdx="1" presStyleCnt="2">
        <dgm:presLayoutVars>
          <dgm:chMax val="0"/>
          <dgm:bulletEnabled val="1"/>
        </dgm:presLayoutVars>
      </dgm:prSet>
      <dgm:spPr/>
      <dgm:t>
        <a:bodyPr/>
        <a:lstStyle/>
        <a:p>
          <a:endParaRPr lang="en-US"/>
        </a:p>
      </dgm:t>
    </dgm:pt>
  </dgm:ptLst>
  <dgm:cxnLst>
    <dgm:cxn modelId="{A5CA9FD9-1459-459E-A6FB-99AA704EB91F}" srcId="{5C5A2094-9A09-44D0-87E8-E3F50656C56B}" destId="{6E8D22FD-3185-4506-BC08-A384FB79FA59}" srcOrd="0" destOrd="0" parTransId="{F3215A80-C45B-4902-A058-5A0B7BC5297F}" sibTransId="{E1B962C7-6042-4D8F-98AC-9A2DE4BBDBB5}"/>
    <dgm:cxn modelId="{5AAFE549-A3DA-403A-8EAD-38A5702FBCC7}" srcId="{5C5A2094-9A09-44D0-87E8-E3F50656C56B}" destId="{CE1ED760-3A3B-429A-B468-0199E5A5A375}" srcOrd="1" destOrd="0" parTransId="{725A1AA4-44AF-4924-86DF-5E6F0927F8B4}" sibTransId="{6B2E3FE6-0679-44E5-9DA2-9044F97868CA}"/>
    <dgm:cxn modelId="{DE514BB3-5ADB-482E-9696-04427749358A}" type="presOf" srcId="{CE1ED760-3A3B-429A-B468-0199E5A5A375}" destId="{A4C01A3F-4E81-446D-BCF3-BE696F55B763}" srcOrd="0" destOrd="0" presId="urn:microsoft.com/office/officeart/2005/8/layout/vList2"/>
    <dgm:cxn modelId="{6E8672B0-14A3-498B-8DA1-6FA6BD2AF677}" type="presOf" srcId="{5C5A2094-9A09-44D0-87E8-E3F50656C56B}" destId="{AA8D7B56-630D-41D5-8AED-4DACCE734740}" srcOrd="0" destOrd="0" presId="urn:microsoft.com/office/officeart/2005/8/layout/vList2"/>
    <dgm:cxn modelId="{92C0055C-72DA-428D-9F69-CE97EE440CEC}" type="presOf" srcId="{6E8D22FD-3185-4506-BC08-A384FB79FA59}" destId="{0AE0C6FE-550A-4BBB-8512-50B8F018300C}" srcOrd="0" destOrd="0" presId="urn:microsoft.com/office/officeart/2005/8/layout/vList2"/>
    <dgm:cxn modelId="{CE5DECA1-7F7A-48B9-B2B4-A2B15EDE8BE4}" type="presParOf" srcId="{AA8D7B56-630D-41D5-8AED-4DACCE734740}" destId="{0AE0C6FE-550A-4BBB-8512-50B8F018300C}" srcOrd="0" destOrd="0" presId="urn:microsoft.com/office/officeart/2005/8/layout/vList2"/>
    <dgm:cxn modelId="{4E1EDAC5-53F6-4D69-A35D-1F7550440362}" type="presParOf" srcId="{AA8D7B56-630D-41D5-8AED-4DACCE734740}" destId="{C8DCC055-EDF7-43C9-A89E-78ACD85AB3B7}" srcOrd="1" destOrd="0" presId="urn:microsoft.com/office/officeart/2005/8/layout/vList2"/>
    <dgm:cxn modelId="{2FCF7667-3E77-4783-8942-7243F345EAA4}" type="presParOf" srcId="{AA8D7B56-630D-41D5-8AED-4DACCE734740}" destId="{A4C01A3F-4E81-446D-BCF3-BE696F55B76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89C15D-3E32-4475-9F3C-80A458E7AFA6}" type="doc">
      <dgm:prSet loTypeId="urn:microsoft.com/office/officeart/2005/8/layout/process1" loCatId="process" qsTypeId="urn:microsoft.com/office/officeart/2005/8/quickstyle/simple5" qsCatId="simple" csTypeId="urn:microsoft.com/office/officeart/2005/8/colors/accent2_2" csCatId="accent2"/>
      <dgm:spPr/>
      <dgm:t>
        <a:bodyPr/>
        <a:lstStyle/>
        <a:p>
          <a:endParaRPr lang="en-US"/>
        </a:p>
      </dgm:t>
    </dgm:pt>
    <dgm:pt modelId="{377A11D2-DCF7-47E6-99E2-5172BF6B96BF}">
      <dgm:prSet custT="1"/>
      <dgm:spPr/>
      <dgm:t>
        <a:bodyPr/>
        <a:lstStyle/>
        <a:p>
          <a:r>
            <a:rPr lang="vi-VN" sz="2400" b="1" i="0"/>
            <a:t>Về vai trò củ pháp</a:t>
          </a:r>
          <a:r>
            <a:rPr lang="vi-VN" sz="2400" b="0" i="0"/>
            <a:t>, khác với chủ ngữ ("ngày hôm nay” ở câu a) là thành phần chính (có tính bắt buộc), trạng ngữ là thành phần phụ không bắt buộc trong câu: có thể lược bỏ trạng ngữ “ngày hôm nay” ở câu b mà không ảnh hưởng đến tính trọn vẹn của câu.</a:t>
          </a:r>
          <a:endParaRPr lang="en-US" sz="2400"/>
        </a:p>
      </dgm:t>
    </dgm:pt>
    <dgm:pt modelId="{04A5F260-6639-4BFB-9B9D-58BEAAA2BC53}" type="parTrans" cxnId="{60388FB9-C768-4910-A0FF-39ED19E0886E}">
      <dgm:prSet/>
      <dgm:spPr/>
      <dgm:t>
        <a:bodyPr/>
        <a:lstStyle/>
        <a:p>
          <a:endParaRPr lang="en-US"/>
        </a:p>
      </dgm:t>
    </dgm:pt>
    <dgm:pt modelId="{8D3CF761-CA41-429E-8177-3D4F2052E452}" type="sibTrans" cxnId="{60388FB9-C768-4910-A0FF-39ED19E0886E}">
      <dgm:prSet/>
      <dgm:spPr/>
      <dgm:t>
        <a:bodyPr/>
        <a:lstStyle/>
        <a:p>
          <a:endParaRPr lang="en-US"/>
        </a:p>
      </dgm:t>
    </dgm:pt>
    <dgm:pt modelId="{84FF0E1C-6AA7-478F-8544-DB98AA640B5C}">
      <dgm:prSet/>
      <dgm:spPr/>
      <dgm:t>
        <a:bodyPr/>
        <a:lstStyle/>
        <a:p>
          <a:r>
            <a:rPr lang="vi-VN" b="1" i="0"/>
            <a:t>Về ý nghĩa</a:t>
          </a:r>
          <a:r>
            <a:rPr lang="vi-VN" b="0" i="0"/>
            <a:t>, cụm từ “ngày hôm nay” ở câu b) chỉ thời gian diễn ra sự việc nêu ở vị ngữ. Đây là ý nghĩa đặc trưng của trạng ngữ.</a:t>
          </a:r>
          <a:endParaRPr lang="en-US"/>
        </a:p>
      </dgm:t>
    </dgm:pt>
    <dgm:pt modelId="{96E452C7-C13B-4124-8432-ABFC0CD0B366}" type="parTrans" cxnId="{9177BD9D-1F80-4232-BC8A-D70B677D1323}">
      <dgm:prSet/>
      <dgm:spPr/>
      <dgm:t>
        <a:bodyPr/>
        <a:lstStyle/>
        <a:p>
          <a:endParaRPr lang="en-US"/>
        </a:p>
      </dgm:t>
    </dgm:pt>
    <dgm:pt modelId="{44B431CD-696F-467D-9875-FD1D69E16DAD}" type="sibTrans" cxnId="{9177BD9D-1F80-4232-BC8A-D70B677D1323}">
      <dgm:prSet/>
      <dgm:spPr/>
      <dgm:t>
        <a:bodyPr/>
        <a:lstStyle/>
        <a:p>
          <a:endParaRPr lang="en-US"/>
        </a:p>
      </dgm:t>
    </dgm:pt>
    <dgm:pt modelId="{C78FDC84-221B-43BC-B8F5-72275DC69377}">
      <dgm:prSet/>
      <dgm:spPr/>
      <dgm:t>
        <a:bodyPr/>
        <a:lstStyle/>
        <a:p>
          <a:r>
            <a:rPr lang="vi-VN" b="1" i="0"/>
            <a:t>Về hình thức</a:t>
          </a:r>
          <a:r>
            <a:rPr lang="vi-VN" b="0" i="0"/>
            <a:t>, cụm từ “ngày hôm nay” ở câu b) trả lời cho câu hỏi Khi nào? (là câu hỏi đặc trưng của trạng ngữ</a:t>
          </a:r>
          <a:endParaRPr lang="en-US"/>
        </a:p>
      </dgm:t>
    </dgm:pt>
    <dgm:pt modelId="{7C9AD5E9-C2B8-4B30-AACA-B2C9F257C76E}" type="parTrans" cxnId="{AE35CF01-C00B-4271-A3CA-66AD1B1F8F73}">
      <dgm:prSet/>
      <dgm:spPr/>
      <dgm:t>
        <a:bodyPr/>
        <a:lstStyle/>
        <a:p>
          <a:endParaRPr lang="en-US"/>
        </a:p>
      </dgm:t>
    </dgm:pt>
    <dgm:pt modelId="{23D2A0DE-948E-448C-8F75-100F9616E3F3}" type="sibTrans" cxnId="{AE35CF01-C00B-4271-A3CA-66AD1B1F8F73}">
      <dgm:prSet/>
      <dgm:spPr/>
      <dgm:t>
        <a:bodyPr/>
        <a:lstStyle/>
        <a:p>
          <a:endParaRPr lang="en-US"/>
        </a:p>
      </dgm:t>
    </dgm:pt>
    <dgm:pt modelId="{358E0BEA-5DB5-4E86-9649-C9825C7FCDFD}" type="pres">
      <dgm:prSet presAssocID="{D389C15D-3E32-4475-9F3C-80A458E7AFA6}" presName="Name0" presStyleCnt="0">
        <dgm:presLayoutVars>
          <dgm:dir/>
          <dgm:resizeHandles val="exact"/>
        </dgm:presLayoutVars>
      </dgm:prSet>
      <dgm:spPr/>
      <dgm:t>
        <a:bodyPr/>
        <a:lstStyle/>
        <a:p>
          <a:endParaRPr lang="en-US"/>
        </a:p>
      </dgm:t>
    </dgm:pt>
    <dgm:pt modelId="{0C3F6824-2615-4ED1-84D5-481BC70A2CB7}" type="pres">
      <dgm:prSet presAssocID="{377A11D2-DCF7-47E6-99E2-5172BF6B96BF}" presName="node" presStyleLbl="node1" presStyleIdx="0" presStyleCnt="3">
        <dgm:presLayoutVars>
          <dgm:bulletEnabled val="1"/>
        </dgm:presLayoutVars>
      </dgm:prSet>
      <dgm:spPr/>
      <dgm:t>
        <a:bodyPr/>
        <a:lstStyle/>
        <a:p>
          <a:endParaRPr lang="en-US"/>
        </a:p>
      </dgm:t>
    </dgm:pt>
    <dgm:pt modelId="{38CCD73F-3B93-46B0-84ED-18CD80A9CD9E}" type="pres">
      <dgm:prSet presAssocID="{8D3CF761-CA41-429E-8177-3D4F2052E452}" presName="sibTrans" presStyleLbl="sibTrans2D1" presStyleIdx="0" presStyleCnt="2"/>
      <dgm:spPr/>
      <dgm:t>
        <a:bodyPr/>
        <a:lstStyle/>
        <a:p>
          <a:endParaRPr lang="en-US"/>
        </a:p>
      </dgm:t>
    </dgm:pt>
    <dgm:pt modelId="{3640F48F-F0ED-43E8-8E94-12B2CF01AD28}" type="pres">
      <dgm:prSet presAssocID="{8D3CF761-CA41-429E-8177-3D4F2052E452}" presName="connectorText" presStyleLbl="sibTrans2D1" presStyleIdx="0" presStyleCnt="2"/>
      <dgm:spPr/>
      <dgm:t>
        <a:bodyPr/>
        <a:lstStyle/>
        <a:p>
          <a:endParaRPr lang="en-US"/>
        </a:p>
      </dgm:t>
    </dgm:pt>
    <dgm:pt modelId="{7F177681-27FC-4428-BEAB-3CB1720D6B1E}" type="pres">
      <dgm:prSet presAssocID="{84FF0E1C-6AA7-478F-8544-DB98AA640B5C}" presName="node" presStyleLbl="node1" presStyleIdx="1" presStyleCnt="3">
        <dgm:presLayoutVars>
          <dgm:bulletEnabled val="1"/>
        </dgm:presLayoutVars>
      </dgm:prSet>
      <dgm:spPr/>
      <dgm:t>
        <a:bodyPr/>
        <a:lstStyle/>
        <a:p>
          <a:endParaRPr lang="en-US"/>
        </a:p>
      </dgm:t>
    </dgm:pt>
    <dgm:pt modelId="{2B5D7F5D-473C-4F62-85C0-0AFBE672D743}" type="pres">
      <dgm:prSet presAssocID="{44B431CD-696F-467D-9875-FD1D69E16DAD}" presName="sibTrans" presStyleLbl="sibTrans2D1" presStyleIdx="1" presStyleCnt="2"/>
      <dgm:spPr/>
      <dgm:t>
        <a:bodyPr/>
        <a:lstStyle/>
        <a:p>
          <a:endParaRPr lang="en-US"/>
        </a:p>
      </dgm:t>
    </dgm:pt>
    <dgm:pt modelId="{18572E8F-AB2C-45B9-A367-9AB44BBB2060}" type="pres">
      <dgm:prSet presAssocID="{44B431CD-696F-467D-9875-FD1D69E16DAD}" presName="connectorText" presStyleLbl="sibTrans2D1" presStyleIdx="1" presStyleCnt="2"/>
      <dgm:spPr/>
      <dgm:t>
        <a:bodyPr/>
        <a:lstStyle/>
        <a:p>
          <a:endParaRPr lang="en-US"/>
        </a:p>
      </dgm:t>
    </dgm:pt>
    <dgm:pt modelId="{A021BBA2-3AA4-44CF-AE2A-FA479E857016}" type="pres">
      <dgm:prSet presAssocID="{C78FDC84-221B-43BC-B8F5-72275DC69377}" presName="node" presStyleLbl="node1" presStyleIdx="2" presStyleCnt="3">
        <dgm:presLayoutVars>
          <dgm:bulletEnabled val="1"/>
        </dgm:presLayoutVars>
      </dgm:prSet>
      <dgm:spPr/>
      <dgm:t>
        <a:bodyPr/>
        <a:lstStyle/>
        <a:p>
          <a:endParaRPr lang="en-US"/>
        </a:p>
      </dgm:t>
    </dgm:pt>
  </dgm:ptLst>
  <dgm:cxnLst>
    <dgm:cxn modelId="{60388FB9-C768-4910-A0FF-39ED19E0886E}" srcId="{D389C15D-3E32-4475-9F3C-80A458E7AFA6}" destId="{377A11D2-DCF7-47E6-99E2-5172BF6B96BF}" srcOrd="0" destOrd="0" parTransId="{04A5F260-6639-4BFB-9B9D-58BEAAA2BC53}" sibTransId="{8D3CF761-CA41-429E-8177-3D4F2052E452}"/>
    <dgm:cxn modelId="{796C238F-94A9-49E0-8017-A34BC70CFE5E}" type="presOf" srcId="{8D3CF761-CA41-429E-8177-3D4F2052E452}" destId="{38CCD73F-3B93-46B0-84ED-18CD80A9CD9E}" srcOrd="0" destOrd="0" presId="urn:microsoft.com/office/officeart/2005/8/layout/process1"/>
    <dgm:cxn modelId="{E041488C-BD32-4E03-AB67-B50C27320AAC}" type="presOf" srcId="{44B431CD-696F-467D-9875-FD1D69E16DAD}" destId="{2B5D7F5D-473C-4F62-85C0-0AFBE672D743}" srcOrd="0" destOrd="0" presId="urn:microsoft.com/office/officeart/2005/8/layout/process1"/>
    <dgm:cxn modelId="{877E58A8-4271-457D-BE76-66CB70AB7A28}" type="presOf" srcId="{C78FDC84-221B-43BC-B8F5-72275DC69377}" destId="{A021BBA2-3AA4-44CF-AE2A-FA479E857016}" srcOrd="0" destOrd="0" presId="urn:microsoft.com/office/officeart/2005/8/layout/process1"/>
    <dgm:cxn modelId="{1A4E606E-5C48-4748-AD46-88D19CE05CCF}" type="presOf" srcId="{8D3CF761-CA41-429E-8177-3D4F2052E452}" destId="{3640F48F-F0ED-43E8-8E94-12B2CF01AD28}" srcOrd="1" destOrd="0" presId="urn:microsoft.com/office/officeart/2005/8/layout/process1"/>
    <dgm:cxn modelId="{3DC31EDD-FCF7-480A-AB4C-A15288FFE5CF}" type="presOf" srcId="{377A11D2-DCF7-47E6-99E2-5172BF6B96BF}" destId="{0C3F6824-2615-4ED1-84D5-481BC70A2CB7}" srcOrd="0" destOrd="0" presId="urn:microsoft.com/office/officeart/2005/8/layout/process1"/>
    <dgm:cxn modelId="{70403CE2-0A0B-41D5-B975-2A1735F4B1A0}" type="presOf" srcId="{D389C15D-3E32-4475-9F3C-80A458E7AFA6}" destId="{358E0BEA-5DB5-4E86-9649-C9825C7FCDFD}" srcOrd="0" destOrd="0" presId="urn:microsoft.com/office/officeart/2005/8/layout/process1"/>
    <dgm:cxn modelId="{84AB34FA-3A01-41C0-8638-709798BBE4F2}" type="presOf" srcId="{44B431CD-696F-467D-9875-FD1D69E16DAD}" destId="{18572E8F-AB2C-45B9-A367-9AB44BBB2060}" srcOrd="1" destOrd="0" presId="urn:microsoft.com/office/officeart/2005/8/layout/process1"/>
    <dgm:cxn modelId="{AE35CF01-C00B-4271-A3CA-66AD1B1F8F73}" srcId="{D389C15D-3E32-4475-9F3C-80A458E7AFA6}" destId="{C78FDC84-221B-43BC-B8F5-72275DC69377}" srcOrd="2" destOrd="0" parTransId="{7C9AD5E9-C2B8-4B30-AACA-B2C9F257C76E}" sibTransId="{23D2A0DE-948E-448C-8F75-100F9616E3F3}"/>
    <dgm:cxn modelId="{9177BD9D-1F80-4232-BC8A-D70B677D1323}" srcId="{D389C15D-3E32-4475-9F3C-80A458E7AFA6}" destId="{84FF0E1C-6AA7-478F-8544-DB98AA640B5C}" srcOrd="1" destOrd="0" parTransId="{96E452C7-C13B-4124-8432-ABFC0CD0B366}" sibTransId="{44B431CD-696F-467D-9875-FD1D69E16DAD}"/>
    <dgm:cxn modelId="{9BC74AF7-9895-4F2C-A164-89EA294A5CFF}" type="presOf" srcId="{84FF0E1C-6AA7-478F-8544-DB98AA640B5C}" destId="{7F177681-27FC-4428-BEAB-3CB1720D6B1E}" srcOrd="0" destOrd="0" presId="urn:microsoft.com/office/officeart/2005/8/layout/process1"/>
    <dgm:cxn modelId="{C053F84F-5B32-4F55-B2EE-7C8C54DC0E0D}" type="presParOf" srcId="{358E0BEA-5DB5-4E86-9649-C9825C7FCDFD}" destId="{0C3F6824-2615-4ED1-84D5-481BC70A2CB7}" srcOrd="0" destOrd="0" presId="urn:microsoft.com/office/officeart/2005/8/layout/process1"/>
    <dgm:cxn modelId="{F1E7F0AC-A25F-4767-9ADF-BFB509A61C80}" type="presParOf" srcId="{358E0BEA-5DB5-4E86-9649-C9825C7FCDFD}" destId="{38CCD73F-3B93-46B0-84ED-18CD80A9CD9E}" srcOrd="1" destOrd="0" presId="urn:microsoft.com/office/officeart/2005/8/layout/process1"/>
    <dgm:cxn modelId="{D0415858-5ABD-438D-B948-F07BD5BD14F6}" type="presParOf" srcId="{38CCD73F-3B93-46B0-84ED-18CD80A9CD9E}" destId="{3640F48F-F0ED-43E8-8E94-12B2CF01AD28}" srcOrd="0" destOrd="0" presId="urn:microsoft.com/office/officeart/2005/8/layout/process1"/>
    <dgm:cxn modelId="{B3805B1B-B787-47D2-AEA8-3FDD00AC107A}" type="presParOf" srcId="{358E0BEA-5DB5-4E86-9649-C9825C7FCDFD}" destId="{7F177681-27FC-4428-BEAB-3CB1720D6B1E}" srcOrd="2" destOrd="0" presId="urn:microsoft.com/office/officeart/2005/8/layout/process1"/>
    <dgm:cxn modelId="{38B78C8E-A21D-4B20-95B5-93B181A1488B}" type="presParOf" srcId="{358E0BEA-5DB5-4E86-9649-C9825C7FCDFD}" destId="{2B5D7F5D-473C-4F62-85C0-0AFBE672D743}" srcOrd="3" destOrd="0" presId="urn:microsoft.com/office/officeart/2005/8/layout/process1"/>
    <dgm:cxn modelId="{FA9C0E01-A315-4D9E-AB9B-32D94EC9B3B1}" type="presParOf" srcId="{2B5D7F5D-473C-4F62-85C0-0AFBE672D743}" destId="{18572E8F-AB2C-45B9-A367-9AB44BBB2060}" srcOrd="0" destOrd="0" presId="urn:microsoft.com/office/officeart/2005/8/layout/process1"/>
    <dgm:cxn modelId="{2F00874F-48F6-4E03-914E-2C5602E2296F}" type="presParOf" srcId="{358E0BEA-5DB5-4E86-9649-C9825C7FCDFD}" destId="{A021BBA2-3AA4-44CF-AE2A-FA479E85701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2A4236-52BA-4524-9674-758191E2029A}"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53E42EF2-09BE-460C-AE1D-C70D39DDAC70}">
      <dgm:prSet/>
      <dgm:spPr/>
      <dgm:t>
        <a:bodyPr/>
        <a:lstStyle/>
        <a:p>
          <a:r>
            <a:rPr lang="vi-VN" b="1" i="0"/>
            <a:t>Chọn một trong hai đề sau:</a:t>
          </a:r>
          <a:endParaRPr lang="en-US"/>
        </a:p>
      </dgm:t>
    </dgm:pt>
    <dgm:pt modelId="{DFF5D8D0-3884-4F90-982B-19E3272CDE8B}" type="parTrans" cxnId="{D2B3CBFD-B7A5-4B69-984C-DA258F600B1D}">
      <dgm:prSet/>
      <dgm:spPr/>
      <dgm:t>
        <a:bodyPr/>
        <a:lstStyle/>
        <a:p>
          <a:endParaRPr lang="en-US"/>
        </a:p>
      </dgm:t>
    </dgm:pt>
    <dgm:pt modelId="{AFB8EAB2-1E0E-4386-A9FC-4A3D69BE69BC}" type="sibTrans" cxnId="{D2B3CBFD-B7A5-4B69-984C-DA258F600B1D}">
      <dgm:prSet/>
      <dgm:spPr/>
      <dgm:t>
        <a:bodyPr/>
        <a:lstStyle/>
        <a:p>
          <a:endParaRPr lang="en-US"/>
        </a:p>
      </dgm:t>
    </dgm:pt>
    <dgm:pt modelId="{43EB322B-16A4-4A85-80B3-38C5C0FF16D2}">
      <dgm:prSet/>
      <dgm:spPr/>
      <dgm:t>
        <a:bodyPr/>
        <a:lstStyle/>
        <a:p>
          <a:r>
            <a:rPr lang="vi-VN" b="0" i="0" dirty="0"/>
            <a:t>Viết đoạn văn kể lại một đoạn truyện đã học hoặc đã đọc, trong đó có sử dụng một số trạng ngữ chỉ thời gian có chức năng liên kết các câu trong đoạn</a:t>
          </a:r>
          <a:endParaRPr lang="en-US" dirty="0"/>
        </a:p>
      </dgm:t>
    </dgm:pt>
    <dgm:pt modelId="{B7A8D0C5-9347-4A83-99C3-CF94424A3ED6}" type="parTrans" cxnId="{94F18E23-E268-4B30-A89E-99FE986E1F97}">
      <dgm:prSet/>
      <dgm:spPr/>
      <dgm:t>
        <a:bodyPr/>
        <a:lstStyle/>
        <a:p>
          <a:endParaRPr lang="en-US"/>
        </a:p>
      </dgm:t>
    </dgm:pt>
    <dgm:pt modelId="{269BE822-7589-44BD-90B7-77B214032B46}" type="sibTrans" cxnId="{94F18E23-E268-4B30-A89E-99FE986E1F97}">
      <dgm:prSet/>
      <dgm:spPr/>
      <dgm:t>
        <a:bodyPr/>
        <a:lstStyle/>
        <a:p>
          <a:endParaRPr lang="en-US"/>
        </a:p>
      </dgm:t>
    </dgm:pt>
    <dgm:pt modelId="{9BAAD1E0-09CF-4649-A56B-016F080E424D}">
      <dgm:prSet/>
      <dgm:spPr/>
      <dgm:t>
        <a:bodyPr/>
        <a:lstStyle/>
        <a:p>
          <a:r>
            <a:rPr lang="vi-VN" b="0" i="0" dirty="0"/>
            <a:t>Viết đoạn văn trình văn suy nghĩ của em về một tác phẩm đã học đã đọc trong đó có sử dụng một số trạng ngữ chỉ vị trí để liên kết các câu trong đoạn</a:t>
          </a:r>
          <a:endParaRPr lang="en-US" dirty="0"/>
        </a:p>
      </dgm:t>
    </dgm:pt>
    <dgm:pt modelId="{450D64E4-9E75-4790-ADA5-58CB40DC464A}" type="parTrans" cxnId="{529F4EF5-6556-4173-A41E-F2D0B5F48985}">
      <dgm:prSet/>
      <dgm:spPr/>
      <dgm:t>
        <a:bodyPr/>
        <a:lstStyle/>
        <a:p>
          <a:endParaRPr lang="en-US"/>
        </a:p>
      </dgm:t>
    </dgm:pt>
    <dgm:pt modelId="{29A31480-CABB-407E-8105-38FCDCEAF426}" type="sibTrans" cxnId="{529F4EF5-6556-4173-A41E-F2D0B5F48985}">
      <dgm:prSet/>
      <dgm:spPr/>
      <dgm:t>
        <a:bodyPr/>
        <a:lstStyle/>
        <a:p>
          <a:endParaRPr lang="en-US"/>
        </a:p>
      </dgm:t>
    </dgm:pt>
    <dgm:pt modelId="{467C15A7-531A-4273-AE35-0D5C5CB0E67A}" type="pres">
      <dgm:prSet presAssocID="{CD2A4236-52BA-4524-9674-758191E2029A}" presName="outerComposite" presStyleCnt="0">
        <dgm:presLayoutVars>
          <dgm:chMax val="5"/>
          <dgm:dir/>
          <dgm:resizeHandles val="exact"/>
        </dgm:presLayoutVars>
      </dgm:prSet>
      <dgm:spPr/>
      <dgm:t>
        <a:bodyPr/>
        <a:lstStyle/>
        <a:p>
          <a:endParaRPr lang="en-US"/>
        </a:p>
      </dgm:t>
    </dgm:pt>
    <dgm:pt modelId="{73991BA0-3B65-47DB-9B8A-1F5E52829698}" type="pres">
      <dgm:prSet presAssocID="{CD2A4236-52BA-4524-9674-758191E2029A}" presName="dummyMaxCanvas" presStyleCnt="0">
        <dgm:presLayoutVars/>
      </dgm:prSet>
      <dgm:spPr/>
    </dgm:pt>
    <dgm:pt modelId="{E40447D5-7E04-4B21-B661-1D8965295F0A}" type="pres">
      <dgm:prSet presAssocID="{CD2A4236-52BA-4524-9674-758191E2029A}" presName="ThreeNodes_1" presStyleLbl="node1" presStyleIdx="0" presStyleCnt="3">
        <dgm:presLayoutVars>
          <dgm:bulletEnabled val="1"/>
        </dgm:presLayoutVars>
      </dgm:prSet>
      <dgm:spPr/>
      <dgm:t>
        <a:bodyPr/>
        <a:lstStyle/>
        <a:p>
          <a:endParaRPr lang="en-US"/>
        </a:p>
      </dgm:t>
    </dgm:pt>
    <dgm:pt modelId="{11506E11-8DEA-46B3-9B48-8A0F9EED64C1}" type="pres">
      <dgm:prSet presAssocID="{CD2A4236-52BA-4524-9674-758191E2029A}" presName="ThreeNodes_2" presStyleLbl="node1" presStyleIdx="1" presStyleCnt="3">
        <dgm:presLayoutVars>
          <dgm:bulletEnabled val="1"/>
        </dgm:presLayoutVars>
      </dgm:prSet>
      <dgm:spPr/>
      <dgm:t>
        <a:bodyPr/>
        <a:lstStyle/>
        <a:p>
          <a:endParaRPr lang="en-US"/>
        </a:p>
      </dgm:t>
    </dgm:pt>
    <dgm:pt modelId="{6EC494D4-C995-4EC8-84D6-7323E3E43978}" type="pres">
      <dgm:prSet presAssocID="{CD2A4236-52BA-4524-9674-758191E2029A}" presName="ThreeNodes_3" presStyleLbl="node1" presStyleIdx="2" presStyleCnt="3">
        <dgm:presLayoutVars>
          <dgm:bulletEnabled val="1"/>
        </dgm:presLayoutVars>
      </dgm:prSet>
      <dgm:spPr/>
      <dgm:t>
        <a:bodyPr/>
        <a:lstStyle/>
        <a:p>
          <a:endParaRPr lang="en-US"/>
        </a:p>
      </dgm:t>
    </dgm:pt>
    <dgm:pt modelId="{20212587-4DE7-428E-BB4F-0119E05706EA}" type="pres">
      <dgm:prSet presAssocID="{CD2A4236-52BA-4524-9674-758191E2029A}" presName="ThreeConn_1-2" presStyleLbl="fgAccFollowNode1" presStyleIdx="0" presStyleCnt="2">
        <dgm:presLayoutVars>
          <dgm:bulletEnabled val="1"/>
        </dgm:presLayoutVars>
      </dgm:prSet>
      <dgm:spPr/>
      <dgm:t>
        <a:bodyPr/>
        <a:lstStyle/>
        <a:p>
          <a:endParaRPr lang="en-US"/>
        </a:p>
      </dgm:t>
    </dgm:pt>
    <dgm:pt modelId="{61896B45-B865-4D6D-87C8-A7FA68A9DFB1}" type="pres">
      <dgm:prSet presAssocID="{CD2A4236-52BA-4524-9674-758191E2029A}" presName="ThreeConn_2-3" presStyleLbl="fgAccFollowNode1" presStyleIdx="1" presStyleCnt="2">
        <dgm:presLayoutVars>
          <dgm:bulletEnabled val="1"/>
        </dgm:presLayoutVars>
      </dgm:prSet>
      <dgm:spPr/>
      <dgm:t>
        <a:bodyPr/>
        <a:lstStyle/>
        <a:p>
          <a:endParaRPr lang="en-US"/>
        </a:p>
      </dgm:t>
    </dgm:pt>
    <dgm:pt modelId="{10C95073-24F2-47DC-95DD-7D6AA2470725}" type="pres">
      <dgm:prSet presAssocID="{CD2A4236-52BA-4524-9674-758191E2029A}" presName="ThreeNodes_1_text" presStyleLbl="node1" presStyleIdx="2" presStyleCnt="3">
        <dgm:presLayoutVars>
          <dgm:bulletEnabled val="1"/>
        </dgm:presLayoutVars>
      </dgm:prSet>
      <dgm:spPr/>
      <dgm:t>
        <a:bodyPr/>
        <a:lstStyle/>
        <a:p>
          <a:endParaRPr lang="en-US"/>
        </a:p>
      </dgm:t>
    </dgm:pt>
    <dgm:pt modelId="{23054FBD-DBB9-4F7A-AB36-AEAB1A16B822}" type="pres">
      <dgm:prSet presAssocID="{CD2A4236-52BA-4524-9674-758191E2029A}" presName="ThreeNodes_2_text" presStyleLbl="node1" presStyleIdx="2" presStyleCnt="3">
        <dgm:presLayoutVars>
          <dgm:bulletEnabled val="1"/>
        </dgm:presLayoutVars>
      </dgm:prSet>
      <dgm:spPr/>
      <dgm:t>
        <a:bodyPr/>
        <a:lstStyle/>
        <a:p>
          <a:endParaRPr lang="en-US"/>
        </a:p>
      </dgm:t>
    </dgm:pt>
    <dgm:pt modelId="{3F104BE7-5530-4FCC-9B16-E5B0849D8D67}" type="pres">
      <dgm:prSet presAssocID="{CD2A4236-52BA-4524-9674-758191E2029A}" presName="ThreeNodes_3_text" presStyleLbl="node1" presStyleIdx="2" presStyleCnt="3">
        <dgm:presLayoutVars>
          <dgm:bulletEnabled val="1"/>
        </dgm:presLayoutVars>
      </dgm:prSet>
      <dgm:spPr/>
      <dgm:t>
        <a:bodyPr/>
        <a:lstStyle/>
        <a:p>
          <a:endParaRPr lang="en-US"/>
        </a:p>
      </dgm:t>
    </dgm:pt>
  </dgm:ptLst>
  <dgm:cxnLst>
    <dgm:cxn modelId="{D2B3CBFD-B7A5-4B69-984C-DA258F600B1D}" srcId="{CD2A4236-52BA-4524-9674-758191E2029A}" destId="{53E42EF2-09BE-460C-AE1D-C70D39DDAC70}" srcOrd="0" destOrd="0" parTransId="{DFF5D8D0-3884-4F90-982B-19E3272CDE8B}" sibTransId="{AFB8EAB2-1E0E-4386-A9FC-4A3D69BE69BC}"/>
    <dgm:cxn modelId="{B1FC0CDB-FFC1-400B-B250-CE4C84BB1185}" type="presOf" srcId="{53E42EF2-09BE-460C-AE1D-C70D39DDAC70}" destId="{E40447D5-7E04-4B21-B661-1D8965295F0A}" srcOrd="0" destOrd="0" presId="urn:microsoft.com/office/officeart/2005/8/layout/vProcess5"/>
    <dgm:cxn modelId="{94F18E23-E268-4B30-A89E-99FE986E1F97}" srcId="{CD2A4236-52BA-4524-9674-758191E2029A}" destId="{43EB322B-16A4-4A85-80B3-38C5C0FF16D2}" srcOrd="1" destOrd="0" parTransId="{B7A8D0C5-9347-4A83-99C3-CF94424A3ED6}" sibTransId="{269BE822-7589-44BD-90B7-77B214032B46}"/>
    <dgm:cxn modelId="{9773864A-BE46-44F7-A731-B5FCB211600C}" type="presOf" srcId="{43EB322B-16A4-4A85-80B3-38C5C0FF16D2}" destId="{11506E11-8DEA-46B3-9B48-8A0F9EED64C1}" srcOrd="0" destOrd="0" presId="urn:microsoft.com/office/officeart/2005/8/layout/vProcess5"/>
    <dgm:cxn modelId="{4C4C349D-12D6-413C-9051-3C1000E75BA6}" type="presOf" srcId="{9BAAD1E0-09CF-4649-A56B-016F080E424D}" destId="{3F104BE7-5530-4FCC-9B16-E5B0849D8D67}" srcOrd="1" destOrd="0" presId="urn:microsoft.com/office/officeart/2005/8/layout/vProcess5"/>
    <dgm:cxn modelId="{865858D7-F9F4-4B67-B582-31EC2D42B678}" type="presOf" srcId="{43EB322B-16A4-4A85-80B3-38C5C0FF16D2}" destId="{23054FBD-DBB9-4F7A-AB36-AEAB1A16B822}" srcOrd="1" destOrd="0" presId="urn:microsoft.com/office/officeart/2005/8/layout/vProcess5"/>
    <dgm:cxn modelId="{F60D6012-744F-4C23-844E-41D75563A3A7}" type="presOf" srcId="{AFB8EAB2-1E0E-4386-A9FC-4A3D69BE69BC}" destId="{20212587-4DE7-428E-BB4F-0119E05706EA}" srcOrd="0" destOrd="0" presId="urn:microsoft.com/office/officeart/2005/8/layout/vProcess5"/>
    <dgm:cxn modelId="{529F4EF5-6556-4173-A41E-F2D0B5F48985}" srcId="{CD2A4236-52BA-4524-9674-758191E2029A}" destId="{9BAAD1E0-09CF-4649-A56B-016F080E424D}" srcOrd="2" destOrd="0" parTransId="{450D64E4-9E75-4790-ADA5-58CB40DC464A}" sibTransId="{29A31480-CABB-407E-8105-38FCDCEAF426}"/>
    <dgm:cxn modelId="{D4B1AE76-533E-483B-9A36-D90CA05B872C}" type="presOf" srcId="{CD2A4236-52BA-4524-9674-758191E2029A}" destId="{467C15A7-531A-4273-AE35-0D5C5CB0E67A}" srcOrd="0" destOrd="0" presId="urn:microsoft.com/office/officeart/2005/8/layout/vProcess5"/>
    <dgm:cxn modelId="{36F1E0CD-15C6-4BE9-A9D6-6CE8AAC52A6F}" type="presOf" srcId="{9BAAD1E0-09CF-4649-A56B-016F080E424D}" destId="{6EC494D4-C995-4EC8-84D6-7323E3E43978}" srcOrd="0" destOrd="0" presId="urn:microsoft.com/office/officeart/2005/8/layout/vProcess5"/>
    <dgm:cxn modelId="{A237A6C2-1E4B-4431-B1D7-E3103633382A}" type="presOf" srcId="{269BE822-7589-44BD-90B7-77B214032B46}" destId="{61896B45-B865-4D6D-87C8-A7FA68A9DFB1}" srcOrd="0" destOrd="0" presId="urn:microsoft.com/office/officeart/2005/8/layout/vProcess5"/>
    <dgm:cxn modelId="{28A62A4E-D7EB-46FC-A906-480A05D49D8C}" type="presOf" srcId="{53E42EF2-09BE-460C-AE1D-C70D39DDAC70}" destId="{10C95073-24F2-47DC-95DD-7D6AA2470725}" srcOrd="1" destOrd="0" presId="urn:microsoft.com/office/officeart/2005/8/layout/vProcess5"/>
    <dgm:cxn modelId="{D63B7CBC-10FE-450D-AC54-B1321DF1785E}" type="presParOf" srcId="{467C15A7-531A-4273-AE35-0D5C5CB0E67A}" destId="{73991BA0-3B65-47DB-9B8A-1F5E52829698}" srcOrd="0" destOrd="0" presId="urn:microsoft.com/office/officeart/2005/8/layout/vProcess5"/>
    <dgm:cxn modelId="{4CBFA4B4-7AAC-492A-9DCE-75AA414ABEE6}" type="presParOf" srcId="{467C15A7-531A-4273-AE35-0D5C5CB0E67A}" destId="{E40447D5-7E04-4B21-B661-1D8965295F0A}" srcOrd="1" destOrd="0" presId="urn:microsoft.com/office/officeart/2005/8/layout/vProcess5"/>
    <dgm:cxn modelId="{CF6F0649-30EF-461E-8D76-8DFCB322F40A}" type="presParOf" srcId="{467C15A7-531A-4273-AE35-0D5C5CB0E67A}" destId="{11506E11-8DEA-46B3-9B48-8A0F9EED64C1}" srcOrd="2" destOrd="0" presId="urn:microsoft.com/office/officeart/2005/8/layout/vProcess5"/>
    <dgm:cxn modelId="{A4D9E15A-25C8-4382-9112-6BC72544F42B}" type="presParOf" srcId="{467C15A7-531A-4273-AE35-0D5C5CB0E67A}" destId="{6EC494D4-C995-4EC8-84D6-7323E3E43978}" srcOrd="3" destOrd="0" presId="urn:microsoft.com/office/officeart/2005/8/layout/vProcess5"/>
    <dgm:cxn modelId="{5D475267-5016-4CF6-BED0-CEEAB3E21E2B}" type="presParOf" srcId="{467C15A7-531A-4273-AE35-0D5C5CB0E67A}" destId="{20212587-4DE7-428E-BB4F-0119E05706EA}" srcOrd="4" destOrd="0" presId="urn:microsoft.com/office/officeart/2005/8/layout/vProcess5"/>
    <dgm:cxn modelId="{E01564A4-D50B-4D6C-8F0A-B73E53A0FE2E}" type="presParOf" srcId="{467C15A7-531A-4273-AE35-0D5C5CB0E67A}" destId="{61896B45-B865-4D6D-87C8-A7FA68A9DFB1}" srcOrd="5" destOrd="0" presId="urn:microsoft.com/office/officeart/2005/8/layout/vProcess5"/>
    <dgm:cxn modelId="{EF5E7151-0628-4873-A649-5C9500C4AFB7}" type="presParOf" srcId="{467C15A7-531A-4273-AE35-0D5C5CB0E67A}" destId="{10C95073-24F2-47DC-95DD-7D6AA2470725}" srcOrd="6" destOrd="0" presId="urn:microsoft.com/office/officeart/2005/8/layout/vProcess5"/>
    <dgm:cxn modelId="{B26F8B71-1817-40C0-A319-F9FF35A0D32D}" type="presParOf" srcId="{467C15A7-531A-4273-AE35-0D5C5CB0E67A}" destId="{23054FBD-DBB9-4F7A-AB36-AEAB1A16B822}" srcOrd="7" destOrd="0" presId="urn:microsoft.com/office/officeart/2005/8/layout/vProcess5"/>
    <dgm:cxn modelId="{04653422-4B40-44D5-80EA-6F7A20E971C8}" type="presParOf" srcId="{467C15A7-531A-4273-AE35-0D5C5CB0E67A}" destId="{3F104BE7-5530-4FCC-9B16-E5B0849D8D6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0C6FE-550A-4BBB-8512-50B8F018300C}">
      <dsp:nvSpPr>
        <dsp:cNvPr id="0" name=""/>
        <dsp:cNvSpPr/>
      </dsp:nvSpPr>
      <dsp:spPr>
        <a:xfrm>
          <a:off x="0" y="761336"/>
          <a:ext cx="6815667" cy="20989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endParaRPr lang="en-US" sz="4600" kern="1200" dirty="0" smtClean="0"/>
        </a:p>
        <a:p>
          <a:pPr lvl="0" algn="l" defTabSz="2044700">
            <a:lnSpc>
              <a:spcPct val="90000"/>
            </a:lnSpc>
            <a:spcBef>
              <a:spcPct val="0"/>
            </a:spcBef>
            <a:spcAft>
              <a:spcPct val="35000"/>
            </a:spcAft>
          </a:pPr>
          <a:r>
            <a:rPr lang="en-US" sz="4600" kern="1200" dirty="0" smtClean="0"/>
            <a:t>b</a:t>
          </a:r>
          <a:r>
            <a:rPr lang="en-US" sz="4600" kern="1200" dirty="0"/>
            <a:t>, </a:t>
          </a:r>
          <a:r>
            <a:rPr lang="en-US" sz="4600" kern="1200" dirty="0" err="1"/>
            <a:t>Hai</a:t>
          </a:r>
          <a:r>
            <a:rPr lang="en-US" sz="4600" kern="1200" dirty="0"/>
            <a:t> </a:t>
          </a:r>
          <a:r>
            <a:rPr lang="en-US" sz="4600" kern="1200" dirty="0" err="1"/>
            <a:t>giờ</a:t>
          </a:r>
          <a:r>
            <a:rPr lang="en-US" sz="4600" kern="1200" dirty="0"/>
            <a:t>,/ </a:t>
          </a:r>
          <a:r>
            <a:rPr lang="en-US" sz="4600" kern="1200" dirty="0" err="1"/>
            <a:t>lớp</a:t>
          </a:r>
          <a:r>
            <a:rPr lang="en-US" sz="4600" kern="1200" dirty="0"/>
            <a:t> 6/ </a:t>
          </a:r>
          <a:r>
            <a:rPr lang="en-US" sz="4600" kern="1200" dirty="0" err="1"/>
            <a:t>học</a:t>
          </a:r>
          <a:r>
            <a:rPr lang="en-US" sz="4600" kern="1200" dirty="0"/>
            <a:t> </a:t>
          </a:r>
          <a:r>
            <a:rPr lang="en-US" sz="4600" kern="1200" dirty="0" err="1"/>
            <a:t>bài</a:t>
          </a:r>
          <a:r>
            <a:rPr lang="en-US" sz="4600" kern="1200" dirty="0" smtClean="0"/>
            <a:t>.    </a:t>
          </a:r>
          <a:endParaRPr lang="en-US" sz="4600" kern="1200" dirty="0"/>
        </a:p>
      </dsp:txBody>
      <dsp:txXfrm>
        <a:off x="102464" y="863800"/>
        <a:ext cx="6610739" cy="1894052"/>
      </dsp:txXfrm>
    </dsp:sp>
    <dsp:sp modelId="{A4C01A3F-4E81-446D-BCF3-BE696F55B763}">
      <dsp:nvSpPr>
        <dsp:cNvPr id="0" name=""/>
        <dsp:cNvSpPr/>
      </dsp:nvSpPr>
      <dsp:spPr>
        <a:xfrm>
          <a:off x="0" y="2992796"/>
          <a:ext cx="6815667" cy="20989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n-US" sz="4600" kern="1200"/>
            <a:t>    TN            CN          VN</a:t>
          </a:r>
        </a:p>
      </dsp:txBody>
      <dsp:txXfrm>
        <a:off x="102464" y="3095260"/>
        <a:ext cx="6610739" cy="18940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F6824-2615-4ED1-84D5-481BC70A2CB7}">
      <dsp:nvSpPr>
        <dsp:cNvPr id="0" name=""/>
        <dsp:cNvSpPr/>
      </dsp:nvSpPr>
      <dsp:spPr>
        <a:xfrm>
          <a:off x="9584" y="193405"/>
          <a:ext cx="2864709" cy="545749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vi-VN" sz="2400" b="1" i="0" kern="1200"/>
            <a:t>Về vai trò củ pháp</a:t>
          </a:r>
          <a:r>
            <a:rPr lang="vi-VN" sz="2400" b="0" i="0" kern="1200"/>
            <a:t>, khác với chủ ngữ ("ngày hôm nay” ở câu a) là thành phần chính (có tính bắt buộc), trạng ngữ là thành phần phụ không bắt buộc trong câu: có thể lược bỏ trạng ngữ “ngày hôm nay” ở câu b mà không ảnh hưởng đến tính trọn vẹn của câu.</a:t>
          </a:r>
          <a:endParaRPr lang="en-US" sz="2400" kern="1200"/>
        </a:p>
      </dsp:txBody>
      <dsp:txXfrm>
        <a:off x="93488" y="277309"/>
        <a:ext cx="2696901" cy="5289688"/>
      </dsp:txXfrm>
    </dsp:sp>
    <dsp:sp modelId="{38CCD73F-3B93-46B0-84ED-18CD80A9CD9E}">
      <dsp:nvSpPr>
        <dsp:cNvPr id="0" name=""/>
        <dsp:cNvSpPr/>
      </dsp:nvSpPr>
      <dsp:spPr>
        <a:xfrm>
          <a:off x="3160765" y="2566929"/>
          <a:ext cx="607318" cy="710448"/>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3160765" y="2709019"/>
        <a:ext cx="425123" cy="426268"/>
      </dsp:txXfrm>
    </dsp:sp>
    <dsp:sp modelId="{7F177681-27FC-4428-BEAB-3CB1720D6B1E}">
      <dsp:nvSpPr>
        <dsp:cNvPr id="0" name=""/>
        <dsp:cNvSpPr/>
      </dsp:nvSpPr>
      <dsp:spPr>
        <a:xfrm>
          <a:off x="4020178" y="193405"/>
          <a:ext cx="2864709" cy="545749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vi-VN" sz="3200" b="1" i="0" kern="1200"/>
            <a:t>Về ý nghĩa</a:t>
          </a:r>
          <a:r>
            <a:rPr lang="vi-VN" sz="3200" b="0" i="0" kern="1200"/>
            <a:t>, cụm từ “ngày hôm nay” ở câu b) chỉ thời gian diễn ra sự việc nêu ở vị ngữ. Đây là ý nghĩa đặc trưng của trạng ngữ.</a:t>
          </a:r>
          <a:endParaRPr lang="en-US" sz="3200" kern="1200"/>
        </a:p>
      </dsp:txBody>
      <dsp:txXfrm>
        <a:off x="4104082" y="277309"/>
        <a:ext cx="2696901" cy="5289688"/>
      </dsp:txXfrm>
    </dsp:sp>
    <dsp:sp modelId="{2B5D7F5D-473C-4F62-85C0-0AFBE672D743}">
      <dsp:nvSpPr>
        <dsp:cNvPr id="0" name=""/>
        <dsp:cNvSpPr/>
      </dsp:nvSpPr>
      <dsp:spPr>
        <a:xfrm>
          <a:off x="7171358" y="2566929"/>
          <a:ext cx="607318" cy="710448"/>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7171358" y="2709019"/>
        <a:ext cx="425123" cy="426268"/>
      </dsp:txXfrm>
    </dsp:sp>
    <dsp:sp modelId="{A021BBA2-3AA4-44CF-AE2A-FA479E857016}">
      <dsp:nvSpPr>
        <dsp:cNvPr id="0" name=""/>
        <dsp:cNvSpPr/>
      </dsp:nvSpPr>
      <dsp:spPr>
        <a:xfrm>
          <a:off x="8030771" y="193405"/>
          <a:ext cx="2864709" cy="545749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vi-VN" sz="3200" b="1" i="0" kern="1200"/>
            <a:t>Về hình thức</a:t>
          </a:r>
          <a:r>
            <a:rPr lang="vi-VN" sz="3200" b="0" i="0" kern="1200"/>
            <a:t>, cụm từ “ngày hôm nay” ở câu b) trả lời cho câu hỏi Khi nào? (là câu hỏi đặc trưng của trạng ngữ</a:t>
          </a:r>
          <a:endParaRPr lang="en-US" sz="3200" kern="1200"/>
        </a:p>
      </dsp:txBody>
      <dsp:txXfrm>
        <a:off x="8114675" y="277309"/>
        <a:ext cx="2696901" cy="5289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447D5-7E04-4B21-B661-1D8965295F0A}">
      <dsp:nvSpPr>
        <dsp:cNvPr id="0" name=""/>
        <dsp:cNvSpPr/>
      </dsp:nvSpPr>
      <dsp:spPr>
        <a:xfrm>
          <a:off x="0" y="0"/>
          <a:ext cx="8938260" cy="130540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vi-VN" sz="2400" b="1" i="0" kern="1200"/>
            <a:t>Chọn một trong hai đề sau:</a:t>
          </a:r>
          <a:endParaRPr lang="en-US" sz="2400" kern="1200"/>
        </a:p>
      </dsp:txBody>
      <dsp:txXfrm>
        <a:off x="38234" y="38234"/>
        <a:ext cx="7529629" cy="1228933"/>
      </dsp:txXfrm>
    </dsp:sp>
    <dsp:sp modelId="{11506E11-8DEA-46B3-9B48-8A0F9EED64C1}">
      <dsp:nvSpPr>
        <dsp:cNvPr id="0" name=""/>
        <dsp:cNvSpPr/>
      </dsp:nvSpPr>
      <dsp:spPr>
        <a:xfrm>
          <a:off x="788669" y="1522968"/>
          <a:ext cx="8938260" cy="130540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vi-VN" sz="2400" b="0" i="0" kern="1200" dirty="0"/>
            <a:t>Viết đoạn văn kể lại một đoạn truyện đã học hoặc đã đọc, trong đó có sử dụng một số trạng ngữ chỉ thời gian có chức năng liên kết các câu trong đoạn</a:t>
          </a:r>
          <a:endParaRPr lang="en-US" sz="2400" kern="1200" dirty="0"/>
        </a:p>
      </dsp:txBody>
      <dsp:txXfrm>
        <a:off x="826903" y="1561202"/>
        <a:ext cx="7224611" cy="1228933"/>
      </dsp:txXfrm>
    </dsp:sp>
    <dsp:sp modelId="{6EC494D4-C995-4EC8-84D6-7323E3E43978}">
      <dsp:nvSpPr>
        <dsp:cNvPr id="0" name=""/>
        <dsp:cNvSpPr/>
      </dsp:nvSpPr>
      <dsp:spPr>
        <a:xfrm>
          <a:off x="1577339" y="3045936"/>
          <a:ext cx="8938260" cy="130540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vi-VN" sz="2400" b="0" i="0" kern="1200" dirty="0"/>
            <a:t>Viết đoạn văn trình văn suy nghĩ của em về một tác phẩm đã học đã đọc trong đó có sử dụng một số trạng ngữ chỉ vị trí để liên kết các câu trong đoạn</a:t>
          </a:r>
          <a:endParaRPr lang="en-US" sz="2400" kern="1200" dirty="0"/>
        </a:p>
      </dsp:txBody>
      <dsp:txXfrm>
        <a:off x="1615573" y="3084170"/>
        <a:ext cx="7224611" cy="1228933"/>
      </dsp:txXfrm>
    </dsp:sp>
    <dsp:sp modelId="{20212587-4DE7-428E-BB4F-0119E05706EA}">
      <dsp:nvSpPr>
        <dsp:cNvPr id="0" name=""/>
        <dsp:cNvSpPr/>
      </dsp:nvSpPr>
      <dsp:spPr>
        <a:xfrm>
          <a:off x="8089749" y="989929"/>
          <a:ext cx="848510" cy="848510"/>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280664" y="989929"/>
        <a:ext cx="466680" cy="638504"/>
      </dsp:txXfrm>
    </dsp:sp>
    <dsp:sp modelId="{61896B45-B865-4D6D-87C8-A7FA68A9DFB1}">
      <dsp:nvSpPr>
        <dsp:cNvPr id="0" name=""/>
        <dsp:cNvSpPr/>
      </dsp:nvSpPr>
      <dsp:spPr>
        <a:xfrm>
          <a:off x="8878419" y="2504195"/>
          <a:ext cx="848510" cy="848510"/>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069334" y="2504195"/>
        <a:ext cx="466680" cy="63850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DF39AD-0ECF-4EEE-9BF5-DB381EE0D67C}"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3003148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686418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3198093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117600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313269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818128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13291439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DF39AD-0ECF-4EEE-9BF5-DB381EE0D67C}"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142138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DF39AD-0ECF-4EEE-9BF5-DB381EE0D67C}"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1757672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DF39AD-0ECF-4EEE-9BF5-DB381EE0D67C}"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1961408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DF39AD-0ECF-4EEE-9BF5-DB381EE0D67C}"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804446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DF39AD-0ECF-4EEE-9BF5-DB381EE0D67C}"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13670442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DF39AD-0ECF-4EEE-9BF5-DB381EE0D67C}"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6047725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DF39AD-0ECF-4EEE-9BF5-DB381EE0D67C}"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3448378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DF39AD-0ECF-4EEE-9BF5-DB381EE0D67C}"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1495329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DF39AD-0ECF-4EEE-9BF5-DB381EE0D67C}"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3083056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DF39AD-0ECF-4EEE-9BF5-DB381EE0D67C}"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851791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DF39AD-0ECF-4EEE-9BF5-DB381EE0D67C}"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712108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793265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83435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F39AD-0ECF-4EEE-9BF5-DB381EE0D67C}"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BC517E-BD5A-4CCF-85DC-EEC1990CD087}" type="slidenum">
              <a:rPr lang="en-US" smtClean="0"/>
              <a:t>‹#›</a:t>
            </a:fld>
            <a:endParaRPr lang="en-US"/>
          </a:p>
        </p:txBody>
      </p:sp>
    </p:spTree>
    <p:extLst>
      <p:ext uri="{BB962C8B-B14F-4D97-AF65-F5344CB8AC3E}">
        <p14:creationId xmlns:p14="http://schemas.microsoft.com/office/powerpoint/2010/main" val="2167935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F39AD-0ECF-4EEE-9BF5-DB381EE0D67C}" type="datetimeFigureOut">
              <a:rPr lang="en-US" smtClean="0"/>
              <a:t>2/19/2024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C517E-BD5A-4CCF-85DC-EEC1990CD087}" type="slidenum">
              <a:rPr lang="en-US" smtClean="0"/>
              <a:t>‹#›</a:t>
            </a:fld>
            <a:endParaRPr lang="en-US"/>
          </a:p>
        </p:txBody>
      </p:sp>
    </p:spTree>
    <p:extLst>
      <p:ext uri="{BB962C8B-B14F-4D97-AF65-F5344CB8AC3E}">
        <p14:creationId xmlns:p14="http://schemas.microsoft.com/office/powerpoint/2010/main" val="3839622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9" r:id="rId8"/>
    <p:sldLayoutId id="2147483668" r:id="rId9"/>
    <p:sldLayoutId id="2147483667" r:id="rId10"/>
    <p:sldLayoutId id="2147483664" r:id="rId11"/>
    <p:sldLayoutId id="2147483663" r:id="rId12"/>
    <p:sldLayoutId id="2147483662" r:id="rId13"/>
    <p:sldLayoutId id="2147483661" r:id="rId14"/>
    <p:sldLayoutId id="2147483660" r:id="rId15"/>
    <p:sldLayoutId id="2147483656" r:id="rId16"/>
    <p:sldLayoutId id="2147483666" r:id="rId17"/>
    <p:sldLayoutId id="2147483665" r:id="rId18"/>
    <p:sldLayoutId id="2147483657" r:id="rId19"/>
    <p:sldLayoutId id="2147483658" r:id="rId20"/>
    <p:sldLayoutId id="2147483659"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audio" Target="../media/audio3.wav"/><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5.png"/><Relationship Id="rId4" Type="http://schemas.openxmlformats.org/officeDocument/2006/relationships/audio" Target="../media/audio3.wav"/><Relationship Id="rId9" Type="http://schemas.openxmlformats.org/officeDocument/2006/relationships/image" Target="../media/image22.png"/></Relationships>
</file>

<file path=ppt/slides/_rels/slide26.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5.png"/><Relationship Id="rId4" Type="http://schemas.openxmlformats.org/officeDocument/2006/relationships/audio" Target="../media/audio3.wav"/><Relationship Id="rId9" Type="http://schemas.openxmlformats.org/officeDocument/2006/relationships/image" Target="../media/image22.png"/></Relationships>
</file>

<file path=ppt/slides/_rels/slide2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5.png"/><Relationship Id="rId4" Type="http://schemas.openxmlformats.org/officeDocument/2006/relationships/audio" Target="../media/audio3.wav"/><Relationship Id="rId9" Type="http://schemas.openxmlformats.org/officeDocument/2006/relationships/image" Target="../media/image22.png"/></Relationships>
</file>

<file path=ppt/slides/_rels/slide28.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5.png"/><Relationship Id="rId4" Type="http://schemas.openxmlformats.org/officeDocument/2006/relationships/audio" Target="../media/audio3.wav"/><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 xmlns:a16="http://schemas.microsoft.com/office/drawing/2014/main" id="{DD0E6194-FAF0-465A-8DC9-62586082BADE}"/>
              </a:ext>
            </a:extLst>
          </p:cNvPr>
          <p:cNvSpPr txBox="1"/>
          <p:nvPr/>
        </p:nvSpPr>
        <p:spPr>
          <a:xfrm>
            <a:off x="335360" y="764704"/>
            <a:ext cx="4279256" cy="4344273"/>
          </a:xfrm>
          <a:prstGeom prst="rect">
            <a:avLst/>
          </a:prstGeom>
        </p:spPr>
        <p:txBody>
          <a:bodyPr vert="horz" lIns="91440" tIns="45720" rIns="91440" bIns="45720" rtlCol="0">
            <a:normAutofit lnSpcReduction="10000"/>
          </a:bodyPr>
          <a:lstStyle/>
          <a:p>
            <a:pPr algn="just">
              <a:spcBef>
                <a:spcPct val="20000"/>
              </a:spcBef>
            </a:pPr>
            <a:r>
              <a:rPr lang="en-US" sz="2900" i="1" kern="1200" dirty="0" err="1">
                <a:solidFill>
                  <a:srgbClr val="FF0000"/>
                </a:solidFill>
                <a:effectLst/>
                <a:latin typeface="Arial" panose="020B0604020202020204" pitchFamily="34" charset="0"/>
                <a:cs typeface="Arial" panose="020B0604020202020204" pitchFamily="34" charset="0"/>
              </a:rPr>
              <a:t>Quan</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sát</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ví</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dụ</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sau</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em</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hãy</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xác</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định</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câu</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tạo</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ngữ</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a:solidFill>
                  <a:srgbClr val="FF0000"/>
                </a:solidFill>
                <a:effectLst/>
                <a:latin typeface="Arial" panose="020B0604020202020204" pitchFamily="34" charset="0"/>
                <a:cs typeface="Arial" panose="020B0604020202020204" pitchFamily="34" charset="0"/>
              </a:rPr>
              <a:t>Pháp</a:t>
            </a:r>
            <a:r>
              <a:rPr lang="en-US" sz="2900" i="1" kern="1200" dirty="0">
                <a:solidFill>
                  <a:srgbClr val="FF0000"/>
                </a:solidFill>
                <a:effectLst/>
                <a:latin typeface="Arial" panose="020B0604020202020204" pitchFamily="34" charset="0"/>
                <a:cs typeface="Arial" panose="020B0604020202020204" pitchFamily="34" charset="0"/>
              </a:rPr>
              <a:t> </a:t>
            </a:r>
            <a:r>
              <a:rPr lang="en-US" sz="2900" i="1" kern="1200" dirty="0" err="1" smtClean="0">
                <a:solidFill>
                  <a:srgbClr val="FF0000"/>
                </a:solidFill>
                <a:effectLst/>
                <a:latin typeface="Arial" panose="020B0604020202020204" pitchFamily="34" charset="0"/>
                <a:cs typeface="Arial" panose="020B0604020202020204" pitchFamily="34" charset="0"/>
              </a:rPr>
              <a:t>của</a:t>
            </a:r>
            <a:r>
              <a:rPr lang="en-US" sz="2900" i="1" kern="1200" dirty="0" smtClean="0">
                <a:solidFill>
                  <a:srgbClr val="FF0000"/>
                </a:solidFill>
                <a:effectLst/>
                <a:latin typeface="Arial" panose="020B0604020202020204" pitchFamily="34" charset="0"/>
                <a:cs typeface="Arial" panose="020B0604020202020204" pitchFamily="34" charset="0"/>
              </a:rPr>
              <a:t> </a:t>
            </a:r>
            <a:r>
              <a:rPr lang="en-US" sz="2900" i="1" kern="1200" dirty="0" err="1" smtClean="0">
                <a:solidFill>
                  <a:srgbClr val="FF0000"/>
                </a:solidFill>
                <a:effectLst/>
                <a:latin typeface="Arial" panose="020B0604020202020204" pitchFamily="34" charset="0"/>
                <a:cs typeface="Arial" panose="020B0604020202020204" pitchFamily="34" charset="0"/>
              </a:rPr>
              <a:t>câu</a:t>
            </a:r>
            <a:r>
              <a:rPr lang="en-US" sz="2900" i="1" kern="1200" dirty="0" smtClean="0">
                <a:solidFill>
                  <a:srgbClr val="FF0000"/>
                </a:solidFill>
                <a:effectLst/>
                <a:latin typeface="Arial" panose="020B0604020202020204" pitchFamily="34" charset="0"/>
                <a:cs typeface="Arial" panose="020B0604020202020204" pitchFamily="34" charset="0"/>
              </a:rPr>
              <a:t> </a:t>
            </a:r>
            <a:endParaRPr lang="en-US" sz="2900" i="1" kern="1200" dirty="0">
              <a:solidFill>
                <a:srgbClr val="FF0000"/>
              </a:solidFill>
              <a:effectLst/>
              <a:latin typeface="Arial" panose="020B0604020202020204" pitchFamily="34" charset="0"/>
              <a:cs typeface="Arial" panose="020B0604020202020204" pitchFamily="34" charset="0"/>
            </a:endParaRPr>
          </a:p>
          <a:p>
            <a:pPr algn="just">
              <a:spcBef>
                <a:spcPct val="20000"/>
              </a:spcBef>
            </a:pPr>
            <a:endParaRPr lang="en-US" sz="2900" i="1" dirty="0">
              <a:solidFill>
                <a:srgbClr val="FF0000"/>
              </a:solidFill>
              <a:latin typeface="Arial" panose="020B0604020202020204" pitchFamily="34" charset="0"/>
              <a:cs typeface="Arial" panose="020B0604020202020204" pitchFamily="34" charset="0"/>
            </a:endParaRPr>
          </a:p>
          <a:p>
            <a:pPr algn="just">
              <a:spcBef>
                <a:spcPct val="20000"/>
              </a:spcBef>
            </a:pPr>
            <a:endParaRPr lang="en-US" sz="2900" i="1" kern="1200" dirty="0">
              <a:solidFill>
                <a:srgbClr val="FF0000"/>
              </a:solidFill>
              <a:effectLst/>
              <a:latin typeface="Arial" panose="020B0604020202020204" pitchFamily="34" charset="0"/>
              <a:cs typeface="Arial" panose="020B0604020202020204" pitchFamily="34" charset="0"/>
            </a:endParaRPr>
          </a:p>
          <a:p>
            <a:r>
              <a:rPr lang="en-US" sz="3600" dirty="0">
                <a:solidFill>
                  <a:schemeClr val="tx1">
                    <a:lumMod val="85000"/>
                    <a:lumOff val="15000"/>
                  </a:schemeClr>
                </a:solidFill>
                <a:latin typeface="Arial" panose="020B0604020202020204" pitchFamily="34" charset="0"/>
                <a:cs typeface="Arial" panose="020B0604020202020204" pitchFamily="34" charset="0"/>
              </a:rPr>
              <a:t> </a:t>
            </a:r>
            <a:endParaRPr lang="vi-VN" sz="3600" dirty="0">
              <a:solidFill>
                <a:schemeClr val="tx1">
                  <a:lumMod val="85000"/>
                  <a:lumOff val="15000"/>
                </a:schemeClr>
              </a:solidFill>
              <a:latin typeface="Arial" panose="020B0604020202020204" pitchFamily="34" charset="0"/>
              <a:cs typeface="Arial" panose="020B0604020202020204" pitchFamily="34" charset="0"/>
            </a:endParaRPr>
          </a:p>
          <a:p>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a:solidFill>
                  <a:schemeClr val="tx1">
                    <a:lumMod val="85000"/>
                    <a:lumOff val="15000"/>
                  </a:schemeClr>
                </a:solidFill>
                <a:latin typeface="Arial" panose="020B0604020202020204" pitchFamily="34" charset="0"/>
                <a:cs typeface="Arial" panose="020B0604020202020204" pitchFamily="34" charset="0"/>
              </a:rPr>
              <a:t>Hai</a:t>
            </a:r>
            <a:r>
              <a:rPr lang="en-US" sz="3600" dirty="0">
                <a:solidFill>
                  <a:schemeClr val="tx1">
                    <a:lumMod val="85000"/>
                    <a:lumOff val="15000"/>
                  </a:schemeClr>
                </a:solidFill>
                <a:latin typeface="Arial" panose="020B0604020202020204" pitchFamily="34" charset="0"/>
                <a:cs typeface="Arial" panose="020B0604020202020204" pitchFamily="34" charset="0"/>
              </a:rPr>
              <a:t> </a:t>
            </a:r>
            <a:r>
              <a:rPr lang="en-US" sz="3600" dirty="0" err="1">
                <a:solidFill>
                  <a:schemeClr val="tx1">
                    <a:lumMod val="85000"/>
                    <a:lumOff val="15000"/>
                  </a:schemeClr>
                </a:solidFill>
                <a:latin typeface="Arial" panose="020B0604020202020204" pitchFamily="34" charset="0"/>
                <a:cs typeface="Arial" panose="020B0604020202020204" pitchFamily="34" charset="0"/>
              </a:rPr>
              <a:t>giờ</a:t>
            </a:r>
            <a:r>
              <a:rPr lang="en-US" sz="3600" dirty="0">
                <a:solidFill>
                  <a:schemeClr val="tx1">
                    <a:lumMod val="85000"/>
                    <a:lumOff val="15000"/>
                  </a:schemeClr>
                </a:solidFill>
                <a:latin typeface="Arial" panose="020B0604020202020204" pitchFamily="34" charset="0"/>
                <a:cs typeface="Arial" panose="020B0604020202020204" pitchFamily="34" charset="0"/>
              </a:rPr>
              <a:t>, </a:t>
            </a:r>
            <a:r>
              <a:rPr lang="en-US" sz="3600" dirty="0" err="1">
                <a:solidFill>
                  <a:schemeClr val="tx1">
                    <a:lumMod val="85000"/>
                    <a:lumOff val="15000"/>
                  </a:schemeClr>
                </a:solidFill>
                <a:latin typeface="Arial" panose="020B0604020202020204" pitchFamily="34" charset="0"/>
                <a:cs typeface="Arial" panose="020B0604020202020204" pitchFamily="34" charset="0"/>
              </a:rPr>
              <a:t>lớp</a:t>
            </a:r>
            <a:r>
              <a:rPr lang="en-US" sz="3600" dirty="0">
                <a:solidFill>
                  <a:schemeClr val="tx1">
                    <a:lumMod val="85000"/>
                    <a:lumOff val="15000"/>
                  </a:schemeClr>
                </a:solidFill>
                <a:latin typeface="Arial" panose="020B0604020202020204" pitchFamily="34" charset="0"/>
                <a:cs typeface="Arial" panose="020B0604020202020204" pitchFamily="34" charset="0"/>
              </a:rPr>
              <a:t> 6 </a:t>
            </a:r>
            <a:r>
              <a:rPr lang="en-US" sz="3600" dirty="0" err="1">
                <a:solidFill>
                  <a:schemeClr val="tx1">
                    <a:lumMod val="85000"/>
                    <a:lumOff val="15000"/>
                  </a:schemeClr>
                </a:solidFill>
                <a:latin typeface="Arial" panose="020B0604020202020204" pitchFamily="34" charset="0"/>
                <a:cs typeface="Arial" panose="020B0604020202020204" pitchFamily="34" charset="0"/>
              </a:rPr>
              <a:t>học</a:t>
            </a:r>
            <a:r>
              <a:rPr lang="en-US" sz="3600" dirty="0">
                <a:solidFill>
                  <a:schemeClr val="tx1">
                    <a:lumMod val="85000"/>
                    <a:lumOff val="15000"/>
                  </a:schemeClr>
                </a:solidFill>
                <a:latin typeface="Arial" panose="020B0604020202020204" pitchFamily="34" charset="0"/>
                <a:cs typeface="Arial" panose="020B0604020202020204" pitchFamily="34" charset="0"/>
              </a:rPr>
              <a:t> </a:t>
            </a:r>
            <a:r>
              <a:rPr lang="en-US" sz="3600" dirty="0" err="1">
                <a:solidFill>
                  <a:schemeClr val="tx1">
                    <a:lumMod val="85000"/>
                    <a:lumOff val="15000"/>
                  </a:schemeClr>
                </a:solidFill>
                <a:latin typeface="Arial" panose="020B0604020202020204" pitchFamily="34" charset="0"/>
                <a:cs typeface="Arial" panose="020B0604020202020204" pitchFamily="34" charset="0"/>
              </a:rPr>
              <a:t>bài</a:t>
            </a:r>
            <a:r>
              <a:rPr lang="en-US" sz="3600" dirty="0">
                <a:solidFill>
                  <a:schemeClr val="tx1">
                    <a:lumMod val="85000"/>
                    <a:lumOff val="15000"/>
                  </a:schemeClr>
                </a:solidFill>
                <a:latin typeface="Arial" panose="020B0604020202020204" pitchFamily="34" charset="0"/>
                <a:cs typeface="Arial" panose="020B0604020202020204" pitchFamily="34" charset="0"/>
              </a:rPr>
              <a:t>.</a:t>
            </a:r>
            <a:endParaRPr lang="vi-VN" sz="3600" dirty="0">
              <a:solidFill>
                <a:schemeClr val="tx1">
                  <a:lumMod val="85000"/>
                  <a:lumOff val="15000"/>
                </a:schemeClr>
              </a:solidFill>
              <a:latin typeface="Arial" panose="020B0604020202020204" pitchFamily="34" charset="0"/>
              <a:cs typeface="Arial" panose="020B0604020202020204" pitchFamily="34" charset="0"/>
            </a:endParaRPr>
          </a:p>
          <a:p>
            <a:pPr algn="just">
              <a:spcBef>
                <a:spcPct val="20000"/>
              </a:spcBef>
            </a:pPr>
            <a:r>
              <a:rPr lang="en-US" sz="1400" kern="1200" dirty="0">
                <a:effectLst/>
                <a:latin typeface="+mn-lt"/>
                <a:ea typeface="+mn-ea"/>
                <a:cs typeface="+mn-cs"/>
              </a:rPr>
              <a:t/>
            </a:r>
            <a:br>
              <a:rPr lang="en-US" sz="1400" kern="1200" dirty="0">
                <a:effectLst/>
                <a:latin typeface="+mn-lt"/>
                <a:ea typeface="+mn-ea"/>
                <a:cs typeface="+mn-cs"/>
              </a:rPr>
            </a:br>
            <a:endParaRPr lang="en-US" sz="1400" kern="1200" dirty="0">
              <a:latin typeface="+mn-lt"/>
              <a:ea typeface="+mn-ea"/>
              <a:cs typeface="+mn-cs"/>
            </a:endParaRPr>
          </a:p>
        </p:txBody>
      </p:sp>
      <p:graphicFrame>
        <p:nvGraphicFramePr>
          <p:cNvPr id="7" name="Chỗ dành sẵn cho Nội dung 2">
            <a:extLst>
              <a:ext uri="{FF2B5EF4-FFF2-40B4-BE49-F238E27FC236}">
                <a16:creationId xmlns="" xmlns:a16="http://schemas.microsoft.com/office/drawing/2014/main" id="{85BC1E4B-312E-4D9C-811F-5E07E10E7186}"/>
              </a:ext>
            </a:extLst>
          </p:cNvPr>
          <p:cNvGraphicFramePr>
            <a:graphicFrameLocks noGrp="1"/>
          </p:cNvGraphicFramePr>
          <p:nvPr>
            <p:ph idx="1"/>
            <p:extLst>
              <p:ext uri="{D42A27DB-BD31-4B8C-83A1-F6EECF244321}">
                <p14:modId xmlns:p14="http://schemas.microsoft.com/office/powerpoint/2010/main" val="1328189725"/>
              </p:ext>
            </p:extLst>
          </p:nvPr>
        </p:nvGraphicFramePr>
        <p:xfrm>
          <a:off x="4766733" y="273051"/>
          <a:ext cx="6815667"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450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12625" r="12250"/>
          <a:stretch>
            <a:fillRect/>
          </a:stretch>
        </p:blipFill>
        <p:spPr bwMode="auto">
          <a:xfrm>
            <a:off x="0" y="0"/>
            <a:ext cx="12192000" cy="6858000"/>
          </a:xfrm>
          <a:prstGeom prst="rect">
            <a:avLst/>
          </a:prstGeom>
          <a:noFill/>
          <a:ln w="9525">
            <a:noFill/>
            <a:miter lim="800000"/>
            <a:headEnd/>
            <a:tailEnd/>
          </a:ln>
          <a:effectLst/>
        </p:spPr>
      </p:pic>
      <p:sp>
        <p:nvSpPr>
          <p:cNvPr id="3" name="Cloud Callout 2"/>
          <p:cNvSpPr/>
          <p:nvPr/>
        </p:nvSpPr>
        <p:spPr>
          <a:xfrm rot="429501">
            <a:off x="1713143" y="150423"/>
            <a:ext cx="6517873" cy="2686221"/>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000" i="1" dirty="0">
              <a:solidFill>
                <a:srgbClr val="FF0000"/>
              </a:solidFill>
              <a:latin typeface="Times New Roman" panose="02020603050405020304" pitchFamily="18" charset="0"/>
              <a:cs typeface="Times New Roman" panose="02020603050405020304" pitchFamily="18" charset="0"/>
            </a:endParaRPr>
          </a:p>
          <a:p>
            <a:pPr algn="ctr"/>
            <a:r>
              <a:rPr lang="en-US" sz="4000" i="1" dirty="0" err="1">
                <a:solidFill>
                  <a:srgbClr val="FF0000"/>
                </a:solidFill>
                <a:latin typeface="Times New Roman" panose="02020603050405020304" pitchFamily="18" charset="0"/>
                <a:cs typeface="Times New Roman" panose="02020603050405020304" pitchFamily="18" charset="0"/>
              </a:rPr>
              <a:t>Hãy</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nhận</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xét</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vê</a:t>
            </a:r>
            <a:r>
              <a:rPr lang="en-US" sz="4000" i="1" dirty="0">
                <a:solidFill>
                  <a:srgbClr val="FF0000"/>
                </a:solidFill>
                <a:latin typeface="Times New Roman" panose="02020603050405020304" pitchFamily="18" charset="0"/>
                <a:cs typeface="Times New Roman" panose="02020603050405020304" pitchFamily="18" charset="0"/>
              </a:rPr>
              <a:t>̀ vị trí </a:t>
            </a:r>
            <a:r>
              <a:rPr lang="en-US" sz="4000" i="1" dirty="0" err="1">
                <a:solidFill>
                  <a:srgbClr val="FF0000"/>
                </a:solidFill>
                <a:latin typeface="Times New Roman" panose="02020603050405020304" pitchFamily="18" charset="0"/>
                <a:cs typeface="Times New Roman" panose="02020603050405020304" pitchFamily="18" charset="0"/>
              </a:rPr>
              <a:t>của</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các</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trạng</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ngư</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trong</a:t>
            </a:r>
            <a:r>
              <a:rPr lang="en-US" sz="4000" i="1" dirty="0">
                <a:solidFill>
                  <a:srgbClr val="FF0000"/>
                </a:solidFill>
                <a:latin typeface="Times New Roman" panose="02020603050405020304" pitchFamily="18" charset="0"/>
                <a:cs typeface="Times New Roman" panose="02020603050405020304" pitchFamily="18" charset="0"/>
              </a:rPr>
              <a:t> </a:t>
            </a:r>
            <a:r>
              <a:rPr lang="en-US" sz="4000" i="1" dirty="0" err="1">
                <a:solidFill>
                  <a:srgbClr val="FF0000"/>
                </a:solidFill>
                <a:latin typeface="Times New Roman" panose="02020603050405020304" pitchFamily="18" charset="0"/>
                <a:cs typeface="Times New Roman" panose="02020603050405020304" pitchFamily="18" charset="0"/>
              </a:rPr>
              <a:t>câu</a:t>
            </a:r>
            <a:r>
              <a:rPr lang="en-US" sz="4000" i="1" dirty="0">
                <a:solidFill>
                  <a:srgbClr val="FF0000"/>
                </a:solidFill>
                <a:latin typeface="Times New Roman" panose="02020603050405020304" pitchFamily="18" charset="0"/>
                <a:cs typeface="Times New Roman" panose="02020603050405020304" pitchFamily="18" charset="0"/>
              </a:rPr>
              <a:t>.</a:t>
            </a:r>
          </a:p>
          <a:p>
            <a:pPr algn="ctr"/>
            <a:endParaRPr lang="en-US" sz="4000" i="1" dirty="0">
              <a:solidFill>
                <a:srgbClr val="FF0000"/>
              </a:solidFill>
              <a:latin typeface="Times New Roman" panose="02020603050405020304" pitchFamily="18" charset="0"/>
              <a:cs typeface="Times New Roman" panose="02020603050405020304" pitchFamily="18" charset="0"/>
            </a:endParaRP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38581" t="24563" r="40933" b="26282"/>
          <a:stretch>
            <a:fillRect/>
          </a:stretch>
        </p:blipFill>
        <p:spPr>
          <a:xfrm flipH="1">
            <a:off x="304800" y="2453837"/>
            <a:ext cx="2990850" cy="4036839"/>
          </a:xfrm>
          <a:prstGeom prst="rect">
            <a:avLst/>
          </a:prstGeom>
        </p:spPr>
      </p:pic>
      <p:sp>
        <p:nvSpPr>
          <p:cNvPr id="17" name="六边形 180"/>
          <p:cNvSpPr/>
          <p:nvPr/>
        </p:nvSpPr>
        <p:spPr>
          <a:xfrm>
            <a:off x="4958312" y="2523145"/>
            <a:ext cx="2623588" cy="2082519"/>
          </a:xfrm>
          <a:prstGeom prst="hexagon">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3600" b="1" dirty="0">
                <a:solidFill>
                  <a:srgbClr val="FF0000"/>
                </a:solidFill>
                <a:latin typeface="Times New Roman" panose="02020603050405020304" pitchFamily="18" charset="0"/>
                <a:cs typeface="Times New Roman" panose="02020603050405020304" pitchFamily="18" charset="0"/>
              </a:rPr>
              <a:t>TRẠNG NGỮ</a:t>
            </a:r>
            <a:endParaRPr lang="zh-CN" altLang="en-US" sz="3600" b="1" dirty="0">
              <a:solidFill>
                <a:srgbClr val="FF0000"/>
              </a:solidFill>
              <a:latin typeface="Times New Roman" panose="02020603050405020304" pitchFamily="18" charset="0"/>
              <a:cs typeface="Times New Roman" panose="02020603050405020304" pitchFamily="18" charset="0"/>
            </a:endParaRPr>
          </a:p>
        </p:txBody>
      </p:sp>
      <p:sp>
        <p:nvSpPr>
          <p:cNvPr id="45" name="Oval 44"/>
          <p:cNvSpPr/>
          <p:nvPr/>
        </p:nvSpPr>
        <p:spPr>
          <a:xfrm>
            <a:off x="7435850" y="476250"/>
            <a:ext cx="2032000" cy="188595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ĐỨNG ĐẦU</a:t>
            </a:r>
          </a:p>
        </p:txBody>
      </p:sp>
      <p:sp>
        <p:nvSpPr>
          <p:cNvPr id="46" name="Oval 45"/>
          <p:cNvSpPr/>
          <p:nvPr/>
        </p:nvSpPr>
        <p:spPr>
          <a:xfrm>
            <a:off x="9048750" y="2628900"/>
            <a:ext cx="2171700" cy="20193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latin typeface="Times New Roman" panose="02020603050405020304" pitchFamily="18" charset="0"/>
                <a:cs typeface="Times New Roman" panose="02020603050405020304" pitchFamily="18" charset="0"/>
              </a:rPr>
              <a:t>ĐỨNG GIỮA</a:t>
            </a:r>
          </a:p>
        </p:txBody>
      </p:sp>
      <p:sp>
        <p:nvSpPr>
          <p:cNvPr id="47" name="Oval 46"/>
          <p:cNvSpPr/>
          <p:nvPr/>
        </p:nvSpPr>
        <p:spPr>
          <a:xfrm>
            <a:off x="7429500" y="4610100"/>
            <a:ext cx="2095500" cy="1828800"/>
          </a:xfrm>
          <a:prstGeom prst="ellips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ĐỨNG CUỐI</a:t>
            </a:r>
          </a:p>
        </p:txBody>
      </p:sp>
    </p:spTree>
    <p:extLst>
      <p:ext uri="{BB962C8B-B14F-4D97-AF65-F5344CB8AC3E}">
        <p14:creationId xmlns:p14="http://schemas.microsoft.com/office/powerpoint/2010/main" val="8912249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dissolv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dissolve">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dissolve">
                                      <p:cBhvr>
                                        <p:cTn id="32" dur="5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dissolve">
                                      <p:cBhvr>
                                        <p:cTn id="3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7" grpId="0" animBg="1"/>
      <p:bldP spid="45" grpId="0" animBg="1"/>
      <p:bldP spid="46" grpId="0" animBg="1"/>
      <p:bldP spid="4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12625" r="12250"/>
          <a:stretch>
            <a:fillRect/>
          </a:stretch>
        </p:blipFill>
        <p:spPr bwMode="auto">
          <a:xfrm>
            <a:off x="0" y="0"/>
            <a:ext cx="12192000" cy="6858000"/>
          </a:xfrm>
          <a:prstGeom prst="rect">
            <a:avLst/>
          </a:prstGeom>
          <a:noFill/>
          <a:ln w="9525">
            <a:noFill/>
            <a:miter lim="800000"/>
            <a:headEnd/>
            <a:tailEnd/>
          </a:ln>
          <a:effectLst/>
        </p:spPr>
      </p:pic>
      <p:sp>
        <p:nvSpPr>
          <p:cNvPr id="5" name="Cloud Callout 4"/>
          <p:cNvSpPr/>
          <p:nvPr/>
        </p:nvSpPr>
        <p:spPr>
          <a:xfrm rot="21010597" flipH="1">
            <a:off x="2732169" y="514185"/>
            <a:ext cx="6087946" cy="3291170"/>
          </a:xfrm>
          <a:prstGeom prst="cloudCallou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a:solidFill>
                  <a:srgbClr val="FF0000"/>
                </a:solidFill>
                <a:latin typeface="Times New Roman" panose="02020603050405020304" pitchFamily="18" charset="0"/>
                <a:cs typeface="Times New Roman" panose="02020603050405020304" pitchFamily="18" charset="0"/>
              </a:rPr>
              <a:t>Theo </a:t>
            </a:r>
            <a:r>
              <a:rPr lang="en-US" sz="3600" b="1" dirty="0" err="1">
                <a:solidFill>
                  <a:srgbClr val="FF0000"/>
                </a:solidFill>
                <a:latin typeface="Times New Roman" panose="02020603050405020304" pitchFamily="18" charset="0"/>
                <a:cs typeface="Times New Roman" panose="02020603050405020304" pitchFamily="18" charset="0"/>
              </a:rPr>
              <a:t>em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có</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thể</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nhận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biết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trạng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ngữ</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nói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viết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bằng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cách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nào</a:t>
            </a:r>
            <a:r>
              <a:rPr lang="en-US" sz="3600" b="1" dirty="0">
                <a:solidFill>
                  <a:srgbClr val="FF0000"/>
                </a:solidFill>
                <a:latin typeface="Times New Roman" panose="02020603050405020304" pitchFamily="18" charset="0"/>
                <a:cs typeface="Times New Roman" panose="02020603050405020304" pitchFamily="18" charset="0"/>
              </a:rPr>
              <a:t>?</a:t>
            </a:r>
          </a:p>
        </p:txBody>
      </p:sp>
      <p:pic>
        <p:nvPicPr>
          <p:cNvPr id="6" name="Picture 2" descr="F:\360安全浏览器下载\六一\Nipic_2531170_b95b5e79d8a6cffe\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724900" y="1000213"/>
            <a:ext cx="2997273" cy="55339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58PIC58PIC58PIC58PICHsaGKG559akDq_PIC2018.png"/>
          <p:cNvPicPr>
            <a:picLocks noChangeAspect="1"/>
          </p:cNvPicPr>
          <p:nvPr/>
        </p:nvPicPr>
        <p:blipFill>
          <a:blip r:embed="rId4" cstate="print"/>
          <a:srcRect l="7143" t="16071" r="5357" b="14286"/>
          <a:stretch>
            <a:fillRect/>
          </a:stretch>
        </p:blipFill>
        <p:spPr>
          <a:xfrm>
            <a:off x="895350" y="1123949"/>
            <a:ext cx="6153150" cy="4897405"/>
          </a:xfrm>
          <a:prstGeom prst="rect">
            <a:avLst/>
          </a:prstGeom>
        </p:spPr>
      </p:pic>
      <p:sp>
        <p:nvSpPr>
          <p:cNvPr id="8" name="Rectangle 7"/>
          <p:cNvSpPr/>
          <p:nvPr/>
        </p:nvSpPr>
        <p:spPr>
          <a:xfrm>
            <a:off x="1447800" y="1772335"/>
            <a:ext cx="4895850" cy="3477875"/>
          </a:xfrm>
          <a:prstGeom prst="rect">
            <a:avLst/>
          </a:prstGeom>
        </p:spPr>
        <p:txBody>
          <a:bodyPr wrap="square">
            <a:spAutoFit/>
          </a:bodyPr>
          <a:lstStyle/>
          <a:p>
            <a:pPr algn="ctr"/>
            <a:r>
              <a:rPr lang="en-US" sz="4400" b="1" dirty="0" err="1">
                <a:latin typeface="Times New Roman" panose="02020603050405020304" pitchFamily="18" charset="0"/>
                <a:cs typeface="Times New Roman" panose="02020603050405020304" pitchFamily="18" charset="0"/>
              </a:rPr>
              <a:t>Giữa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trạng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ngữ</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với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chủ</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ngữ</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vị</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ngữ</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thường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có</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quãng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nghỉ</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khi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nói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hoặc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dấu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phẩy</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khi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viết</a:t>
            </a:r>
            <a:r>
              <a:rPr lang="en-US" sz="4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372514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grpId="1" nodeType="clickEffect">
                                  <p:stCondLst>
                                    <p:cond delay="0"/>
                                  </p:stCondLst>
                                  <p:childTnLst>
                                    <p:animEffect transition="out" filter="blinds(horizontal)">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par>
                                <p:cTn id="24" presetID="9"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09"/>
            <a:ext cx="12144671" cy="6741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11424" y="332656"/>
            <a:ext cx="3744416" cy="523220"/>
          </a:xfrm>
          <a:prstGeom prst="rect">
            <a:avLst/>
          </a:prstGeom>
          <a:noFill/>
        </p:spPr>
        <p:txBody>
          <a:bodyPr wrap="square" rtlCol="0">
            <a:spAutoFit/>
          </a:bodyPr>
          <a:lstStyle/>
          <a:p>
            <a:r>
              <a:rPr lang="en-US" sz="2800" b="1" dirty="0" smtClean="0">
                <a:latin typeface="+mj-lt"/>
              </a:rPr>
              <a:t>2.Ghi </a:t>
            </a:r>
            <a:r>
              <a:rPr lang="en-US" sz="2800" b="1" dirty="0" err="1" smtClean="0">
                <a:latin typeface="+mj-lt"/>
              </a:rPr>
              <a:t>nhớ</a:t>
            </a:r>
            <a:endParaRPr lang="en-US" sz="2800" b="1" dirty="0">
              <a:latin typeface="+mj-lt"/>
            </a:endParaRPr>
          </a:p>
        </p:txBody>
      </p:sp>
      <p:pic>
        <p:nvPicPr>
          <p:cNvPr id="13" name="Picture 29736">
            <a:extLst>
              <a:ext uri="{FF2B5EF4-FFF2-40B4-BE49-F238E27FC236}">
                <a16:creationId xmlns="" xmlns:a16="http://schemas.microsoft.com/office/drawing/2014/main" id="{180DB2D6-ACDD-439D-BD54-929898325661}"/>
              </a:ext>
            </a:extLst>
          </p:cNvPr>
          <p:cNvPicPr/>
          <p:nvPr/>
        </p:nvPicPr>
        <p:blipFill>
          <a:blip r:embed="rId3"/>
          <a:stretch>
            <a:fillRect/>
          </a:stretch>
        </p:blipFill>
        <p:spPr>
          <a:xfrm>
            <a:off x="191344" y="898370"/>
            <a:ext cx="11809312" cy="5544616"/>
          </a:xfrm>
          <a:prstGeom prst="rect">
            <a:avLst/>
          </a:prstGeom>
        </p:spPr>
      </p:pic>
      <p:sp>
        <p:nvSpPr>
          <p:cNvPr id="3" name="Hình Bầu dục 2">
            <a:extLst>
              <a:ext uri="{FF2B5EF4-FFF2-40B4-BE49-F238E27FC236}">
                <a16:creationId xmlns="" xmlns:a16="http://schemas.microsoft.com/office/drawing/2014/main" id="{C5FC0773-7AAD-4F5F-82D7-9720ACFFE31D}"/>
              </a:ext>
            </a:extLst>
          </p:cNvPr>
          <p:cNvSpPr/>
          <p:nvPr/>
        </p:nvSpPr>
        <p:spPr>
          <a:xfrm>
            <a:off x="5648867" y="58109"/>
            <a:ext cx="4392488"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Trạng ngữ là gì? Nêu đặc điểm, vai trò của trạng ngữ? </a:t>
            </a:r>
            <a:endParaRPr lang="vi-VN" sz="2400"/>
          </a:p>
        </p:txBody>
      </p:sp>
    </p:spTree>
    <p:extLst>
      <p:ext uri="{BB962C8B-B14F-4D97-AF65-F5344CB8AC3E}">
        <p14:creationId xmlns:p14="http://schemas.microsoft.com/office/powerpoint/2010/main" val="122601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1737304"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84384" y="615946"/>
            <a:ext cx="2441694" cy="461665"/>
          </a:xfrm>
          <a:prstGeom prst="rect">
            <a:avLst/>
          </a:prstGeom>
          <a:noFill/>
        </p:spPr>
        <p:txBody>
          <a:bodyPr wrap="none" rtlCol="0">
            <a:spAutoFit/>
          </a:bodyPr>
          <a:lstStyle/>
          <a:p>
            <a:r>
              <a:rPr lang="en-US" sz="2400" b="1" dirty="0">
                <a:solidFill>
                  <a:schemeClr val="tx2"/>
                </a:solidFill>
                <a:latin typeface="Arial" panose="020B0604020202020204" pitchFamily="34" charset="0"/>
                <a:cs typeface="Arial" panose="020B0604020202020204" pitchFamily="34" charset="0"/>
              </a:rPr>
              <a:t>B</a:t>
            </a:r>
            <a:r>
              <a:rPr lang="en-US" sz="2400" b="1" dirty="0" smtClean="0">
                <a:solidFill>
                  <a:schemeClr val="tx2"/>
                </a:solidFill>
                <a:latin typeface="Arial" panose="020B0604020202020204" pitchFamily="34" charset="0"/>
                <a:cs typeface="Arial" panose="020B0604020202020204" pitchFamily="34" charset="0"/>
              </a:rPr>
              <a:t>. THỰC HÀNH</a:t>
            </a:r>
            <a:endParaRPr lang="en-US" sz="2400" b="1"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3180740" y="1139166"/>
            <a:ext cx="8280920" cy="1569660"/>
          </a:xfrm>
          <a:prstGeom prst="rect">
            <a:avLst/>
          </a:prstGeom>
        </p:spPr>
        <p:txBody>
          <a:bodyPr wrap="square">
            <a:spAutoFit/>
          </a:bodyPr>
          <a:lstStyle/>
          <a:p>
            <a:r>
              <a:rPr lang="vi-VN" sz="2400">
                <a:solidFill>
                  <a:srgbClr val="FF0000"/>
                </a:solidFill>
                <a:latin typeface="Arial" panose="020B0604020202020204" pitchFamily="34" charset="0"/>
                <a:cs typeface="Arial" panose="020B0604020202020204" pitchFamily="34" charset="0"/>
              </a:rPr>
              <a:t>  </a:t>
            </a:r>
            <a:r>
              <a:rPr lang="en-US" sz="2400">
                <a:solidFill>
                  <a:srgbClr val="FF0000"/>
                </a:solidFill>
                <a:latin typeface="Arial" panose="020B0604020202020204" pitchFamily="34" charset="0"/>
                <a:cs typeface="Arial" panose="020B0604020202020204" pitchFamily="34" charset="0"/>
              </a:rPr>
              <a:t>1. </a:t>
            </a:r>
            <a:r>
              <a:rPr lang="vi-VN" sz="2400">
                <a:solidFill>
                  <a:srgbClr val="FF0000"/>
                </a:solidFill>
                <a:latin typeface="Arial" panose="020B0604020202020204" pitchFamily="34" charset="0"/>
                <a:cs typeface="Arial" panose="020B0604020202020204" pitchFamily="34" charset="0"/>
              </a:rPr>
              <a:t>Bài tập 1</a:t>
            </a:r>
            <a:r>
              <a:rPr lang="en-US" sz="2400">
                <a:solidFill>
                  <a:srgbClr val="FF0000"/>
                </a:solidFill>
                <a:latin typeface="Arial" panose="020B0604020202020204" pitchFamily="34" charset="0"/>
                <a:cs typeface="Arial" panose="020B0604020202020204" pitchFamily="34" charset="0"/>
              </a:rPr>
              <a:t>/</a:t>
            </a:r>
            <a:r>
              <a:rPr lang="vi-VN" sz="2400">
                <a:solidFill>
                  <a:srgbClr val="FF0000"/>
                </a:solidFill>
                <a:latin typeface="Arial" panose="020B0604020202020204" pitchFamily="34" charset="0"/>
                <a:cs typeface="Arial" panose="020B0604020202020204" pitchFamily="34" charset="0"/>
              </a:rPr>
              <a:t> SGK/</a:t>
            </a:r>
            <a:r>
              <a:rPr lang="en-US" sz="2400">
                <a:solidFill>
                  <a:srgbClr val="FF0000"/>
                </a:solidFill>
                <a:latin typeface="Arial" panose="020B0604020202020204" pitchFamily="34" charset="0"/>
                <a:cs typeface="Arial" panose="020B0604020202020204" pitchFamily="34" charset="0"/>
              </a:rPr>
              <a:t>75</a:t>
            </a:r>
            <a:r>
              <a:rPr lang="vi-VN" sz="2400">
                <a:solidFill>
                  <a:srgbClr val="FF0000"/>
                </a:solidFill>
                <a:latin typeface="Arial" panose="020B0604020202020204" pitchFamily="34" charset="0"/>
                <a:cs typeface="Arial" panose="020B0604020202020204" pitchFamily="34" charset="0"/>
              </a:rPr>
              <a:t>.</a:t>
            </a:r>
            <a:endParaRPr lang="en-US" sz="2400">
              <a:solidFill>
                <a:srgbClr val="FF0000"/>
              </a:solidFill>
              <a:latin typeface="Arial" panose="020B0604020202020204" pitchFamily="34" charset="0"/>
              <a:cs typeface="Arial" panose="020B0604020202020204" pitchFamily="34" charset="0"/>
            </a:endParaRPr>
          </a:p>
          <a:p>
            <a:r>
              <a:rPr lang="vi-VN" sz="2400">
                <a:solidFill>
                  <a:srgbClr val="FF0000"/>
                </a:solidFill>
                <a:latin typeface="Arial" panose="020B0604020202020204" pitchFamily="34" charset="0"/>
                <a:ea typeface="Calibri" panose="020F0502020204030204" pitchFamily="34" charset="0"/>
                <a:cs typeface="Arial" panose="020B0604020202020204" pitchFamily="34" charset="0"/>
              </a:rPr>
              <a:t>Trong những câu dưới đây, cụm từ </a:t>
            </a:r>
            <a:r>
              <a:rPr lang="vi-VN" sz="2400" b="1" i="1">
                <a:solidFill>
                  <a:srgbClr val="FF0000"/>
                </a:solidFill>
                <a:latin typeface="Arial" panose="020B0604020202020204" pitchFamily="34" charset="0"/>
                <a:ea typeface="Calibri" panose="020F0502020204030204" pitchFamily="34" charset="0"/>
                <a:cs typeface="Arial" panose="020B0604020202020204" pitchFamily="34" charset="0"/>
              </a:rPr>
              <a:t>ngày hôm nay</a:t>
            </a:r>
            <a:r>
              <a:rPr lang="vi-VN" sz="2400">
                <a:solidFill>
                  <a:srgbClr val="FF0000"/>
                </a:solidFill>
                <a:latin typeface="Arial" panose="020B0604020202020204" pitchFamily="34" charset="0"/>
                <a:ea typeface="Calibri" panose="020F0502020204030204" pitchFamily="34" charset="0"/>
                <a:cs typeface="Arial" panose="020B0604020202020204" pitchFamily="34" charset="0"/>
              </a:rPr>
              <a:t> ở câu nào là trạng ngữ? V</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ì</a:t>
            </a:r>
            <a:r>
              <a:rPr lang="vi-VN" sz="2400">
                <a:solidFill>
                  <a:srgbClr val="FF0000"/>
                </a:solidFill>
                <a:latin typeface="Arial" panose="020B0604020202020204" pitchFamily="34" charset="0"/>
                <a:ea typeface="Calibri" panose="020F0502020204030204" pitchFamily="34" charset="0"/>
                <a:cs typeface="Arial" panose="020B0604020202020204" pitchFamily="34" charset="0"/>
              </a:rPr>
              <a:t> sao?</a:t>
            </a:r>
          </a:p>
          <a:p>
            <a:endParaRPr lang="vi-VN" sz="2400" dirty="0">
              <a:latin typeface="Arial" panose="020B0604020202020204" pitchFamily="34" charset="0"/>
              <a:cs typeface="Arial" panose="020B0604020202020204" pitchFamily="34" charset="0"/>
            </a:endParaRPr>
          </a:p>
        </p:txBody>
      </p:sp>
      <p:sp>
        <p:nvSpPr>
          <p:cNvPr id="9" name="Hộp Văn bản 8">
            <a:extLst>
              <a:ext uri="{FF2B5EF4-FFF2-40B4-BE49-F238E27FC236}">
                <a16:creationId xmlns="" xmlns:a16="http://schemas.microsoft.com/office/drawing/2014/main" id="{B2A9704A-411A-4C4E-80BD-71A7D1124BCF}"/>
              </a:ext>
            </a:extLst>
          </p:cNvPr>
          <p:cNvSpPr txBox="1"/>
          <p:nvPr/>
        </p:nvSpPr>
        <p:spPr>
          <a:xfrm>
            <a:off x="1775520" y="2451070"/>
            <a:ext cx="9686140" cy="3347840"/>
          </a:xfrm>
          <a:prstGeom prst="rect">
            <a:avLst/>
          </a:prstGeom>
          <a:noFill/>
        </p:spPr>
        <p:txBody>
          <a:bodyPr wrap="square">
            <a:spAutoFit/>
          </a:bodyPr>
          <a:lstStyle/>
          <a:p>
            <a:pPr marL="457200" marR="0" indent="-457200" algn="just">
              <a:lnSpc>
                <a:spcPct val="150000"/>
              </a:lnSpc>
              <a:spcBef>
                <a:spcPts val="0"/>
              </a:spcBef>
              <a:spcAft>
                <a:spcPts val="0"/>
              </a:spcAft>
              <a:buAutoNum type="alphaLcPeriod"/>
              <a:tabLst>
                <a:tab pos="226060" algn="l"/>
              </a:tabLst>
            </a:pPr>
            <a:r>
              <a:rPr lang="vi-VN" sz="2400" b="1" i="1">
                <a:solidFill>
                  <a:srgbClr val="FF0000"/>
                </a:solidFill>
                <a:effectLst/>
                <a:latin typeface="Arial" panose="020B0604020202020204" pitchFamily="34" charset="0"/>
                <a:ea typeface="Calibri" panose="020F0502020204030204" pitchFamily="34" charset="0"/>
                <a:cs typeface="Arial" panose="020B0604020202020204" pitchFamily="34" charset="0"/>
              </a:rPr>
              <a:t>Ngày hôm n</a:t>
            </a:r>
            <a:r>
              <a:rPr lang="en-US" sz="2400" b="1" i="1">
                <a:solidFill>
                  <a:srgbClr val="FF0000"/>
                </a:solidFill>
                <a:effectLst/>
                <a:latin typeface="Arial" panose="020B0604020202020204" pitchFamily="34" charset="0"/>
                <a:ea typeface="Calibri" panose="020F0502020204030204" pitchFamily="34" charset="0"/>
                <a:cs typeface="Arial" panose="020B0604020202020204" pitchFamily="34" charset="0"/>
              </a:rPr>
              <a:t>a</a:t>
            </a:r>
            <a:r>
              <a:rPr lang="vi-VN" sz="2400" b="1" i="1">
                <a:solidFill>
                  <a:srgbClr val="FF0000"/>
                </a:solidFill>
                <a:effectLst/>
                <a:latin typeface="Arial" panose="020B0604020202020204" pitchFamily="34" charset="0"/>
                <a:ea typeface="Calibri" panose="020F0502020204030204" pitchFamily="34" charset="0"/>
                <a:cs typeface="Arial" panose="020B0604020202020204" pitchFamily="34" charset="0"/>
              </a:rPr>
              <a:t>y </a:t>
            </a:r>
            <a:r>
              <a:rPr lang="vi-VN" sz="2400" i="1">
                <a:solidFill>
                  <a:srgbClr val="000000"/>
                </a:solidFill>
                <a:effectLst/>
                <a:latin typeface="Arial" panose="020B0604020202020204" pitchFamily="34" charset="0"/>
                <a:ea typeface="Calibri" panose="020F0502020204030204" pitchFamily="34" charset="0"/>
                <a:cs typeface="Arial" panose="020B0604020202020204" pitchFamily="34" charset="0"/>
              </a:rPr>
              <a:t>l</a:t>
            </a:r>
            <a:r>
              <a:rPr lang="en-US" sz="2400" i="1">
                <a:solidFill>
                  <a:srgbClr val="000000"/>
                </a:solidFill>
                <a:effectLst/>
                <a:latin typeface="Arial" panose="020B0604020202020204" pitchFamily="34" charset="0"/>
                <a:ea typeface="Calibri" panose="020F0502020204030204" pitchFamily="34" charset="0"/>
                <a:cs typeface="Arial" panose="020B0604020202020204" pitchFamily="34" charset="0"/>
              </a:rPr>
              <a:t>à</a:t>
            </a:r>
            <a:r>
              <a:rPr lang="vi-VN" sz="2400" i="1">
                <a:solidFill>
                  <a:srgbClr val="000000"/>
                </a:solidFill>
                <a:effectLst/>
                <a:latin typeface="Arial" panose="020B0604020202020204" pitchFamily="34" charset="0"/>
                <a:ea typeface="Calibri" panose="020F0502020204030204" pitchFamily="34" charset="0"/>
                <a:cs typeface="Arial" panose="020B0604020202020204" pitchFamily="34" charset="0"/>
              </a:rPr>
              <a:t> ng</a:t>
            </a:r>
            <a:r>
              <a:rPr lang="en-US" sz="2400" i="1">
                <a:solidFill>
                  <a:srgbClr val="000000"/>
                </a:solidFill>
                <a:effectLst/>
                <a:latin typeface="Arial" panose="020B0604020202020204" pitchFamily="34" charset="0"/>
                <a:ea typeface="Calibri" panose="020F0502020204030204" pitchFamily="34" charset="0"/>
                <a:cs typeface="Arial" panose="020B0604020202020204" pitchFamily="34" charset="0"/>
              </a:rPr>
              <a:t>à</a:t>
            </a:r>
            <a:r>
              <a:rPr lang="vi-VN" sz="2400" i="1">
                <a:solidFill>
                  <a:srgbClr val="000000"/>
                </a:solidFill>
                <a:effectLst/>
                <a:latin typeface="Arial" panose="020B0604020202020204" pitchFamily="34" charset="0"/>
                <a:ea typeface="Calibri" panose="020F0502020204030204" pitchFamily="34" charset="0"/>
                <a:cs typeface="Arial" panose="020B0604020202020204" pitchFamily="34" charset="0"/>
              </a:rPr>
              <a:t>y khai trường đ</a:t>
            </a:r>
            <a:r>
              <a:rPr lang="en-US" sz="2400" i="1">
                <a:solidFill>
                  <a:srgbClr val="000000"/>
                </a:solidFill>
                <a:effectLst/>
                <a:latin typeface="Arial" panose="020B0604020202020204" pitchFamily="34" charset="0"/>
                <a:ea typeface="Calibri" panose="020F0502020204030204" pitchFamily="34" charset="0"/>
                <a:cs typeface="Arial" panose="020B0604020202020204" pitchFamily="34" charset="0"/>
              </a:rPr>
              <a:t>ầ</a:t>
            </a:r>
            <a:r>
              <a:rPr lang="vi-VN" sz="2400" i="1">
                <a:solidFill>
                  <a:srgbClr val="000000"/>
                </a:solidFill>
                <a:effectLst/>
                <a:latin typeface="Arial" panose="020B0604020202020204" pitchFamily="34" charset="0"/>
                <a:ea typeface="Calibri" panose="020F0502020204030204" pitchFamily="34" charset="0"/>
                <a:cs typeface="Arial" panose="020B0604020202020204" pitchFamily="34" charset="0"/>
              </a:rPr>
              <a:t>u tiên ở nước Việt Nam</a:t>
            </a:r>
            <a:endParaRPr lang="en-US" sz="2400" i="1">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R="0" algn="just">
              <a:lnSpc>
                <a:spcPct val="150000"/>
              </a:lnSpc>
              <a:spcBef>
                <a:spcPts val="0"/>
              </a:spcBef>
              <a:spcAft>
                <a:spcPts val="0"/>
              </a:spcAft>
              <a:tabLst>
                <a:tab pos="226060" algn="l"/>
              </a:tabLst>
            </a:pPr>
            <a:r>
              <a:rPr lang="en-US" sz="2400" i="1">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2400" i="1">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Chủ ngữ </a:t>
            </a:r>
          </a:p>
          <a:p>
            <a:pPr marR="0" algn="just">
              <a:lnSpc>
                <a:spcPct val="150000"/>
              </a:lnSpc>
              <a:spcBef>
                <a:spcPts val="0"/>
              </a:spcBef>
              <a:spcAft>
                <a:spcPts val="0"/>
              </a:spcAft>
              <a:tabLst>
                <a:tab pos="226060" algn="l"/>
              </a:tabLst>
            </a:pPr>
            <a:r>
              <a:rPr lang="vi-VN" sz="2400" i="1">
                <a:solidFill>
                  <a:srgbClr val="000000"/>
                </a:solidFill>
                <a:effectLst/>
                <a:latin typeface="Arial" panose="020B0604020202020204" pitchFamily="34" charset="0"/>
                <a:ea typeface="Calibri" panose="020F0502020204030204" pitchFamily="34" charset="0"/>
                <a:cs typeface="Arial" panose="020B0604020202020204" pitchFamily="34" charset="0"/>
              </a:rPr>
              <a:t> Dân chủ Cộng hoà.</a:t>
            </a:r>
            <a:r>
              <a:rPr lang="vi-VN" sz="2400">
                <a:solidFill>
                  <a:srgbClr val="000000"/>
                </a:solidFill>
                <a:effectLst/>
                <a:latin typeface="Arial" panose="020B0604020202020204" pitchFamily="34" charset="0"/>
                <a:ea typeface="Calibri" panose="020F0502020204030204" pitchFamily="34" charset="0"/>
                <a:cs typeface="Arial" panose="020B0604020202020204" pitchFamily="34" charset="0"/>
              </a:rPr>
              <a:t> (Hồ Chí Minh)</a:t>
            </a:r>
            <a:endParaRPr lang="vi-VN" sz="240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0"/>
              </a:spcAft>
              <a:tabLst>
                <a:tab pos="232410" algn="l"/>
              </a:tabLst>
            </a:pPr>
            <a:r>
              <a:rPr lang="en-US" sz="2400" b="1" i="1">
                <a:solidFill>
                  <a:srgbClr val="FF0000"/>
                </a:solidFill>
                <a:effectLst/>
                <a:latin typeface="Arial" panose="020B0604020202020204" pitchFamily="34" charset="0"/>
                <a:ea typeface="Calibri" panose="020F0502020204030204" pitchFamily="34" charset="0"/>
                <a:cs typeface="Arial" panose="020B0604020202020204" pitchFamily="34" charset="0"/>
              </a:rPr>
              <a:t>b.</a:t>
            </a:r>
            <a:r>
              <a:rPr lang="vi-VN" sz="2400" b="1" i="1">
                <a:solidFill>
                  <a:srgbClr val="FF0000"/>
                </a:solidFill>
                <a:effectLst/>
                <a:latin typeface="Arial" panose="020B0604020202020204" pitchFamily="34" charset="0"/>
                <a:ea typeface="Calibri" panose="020F0502020204030204" pitchFamily="34" charset="0"/>
                <a:cs typeface="Arial" panose="020B0604020202020204" pitchFamily="34" charset="0"/>
              </a:rPr>
              <a:t>Ngày hôm nay, </a:t>
            </a:r>
            <a:r>
              <a:rPr lang="vi-VN" sz="2400" i="1">
                <a:effectLst/>
                <a:latin typeface="Arial" panose="020B0604020202020204" pitchFamily="34" charset="0"/>
                <a:ea typeface="Calibri" panose="020F0502020204030204" pitchFamily="34" charset="0"/>
                <a:cs typeface="Arial" panose="020B0604020202020204" pitchFamily="34" charset="0"/>
              </a:rPr>
              <a:t>nhân buổi tựu trường của các em, tôi chỉ biết chúc</a:t>
            </a:r>
            <a:endParaRPr lang="en-US" sz="2400" i="1">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0"/>
              </a:spcAft>
              <a:tabLst>
                <a:tab pos="232410" algn="l"/>
              </a:tabLst>
            </a:pPr>
            <a:r>
              <a:rPr lang="en-US" sz="2400" i="1">
                <a:latin typeface="Arial" panose="020B0604020202020204" pitchFamily="34" charset="0"/>
                <a:ea typeface="Calibri" panose="020F0502020204030204" pitchFamily="34" charset="0"/>
                <a:cs typeface="Arial" panose="020B0604020202020204" pitchFamily="34" charset="0"/>
              </a:rPr>
              <a:t>   </a:t>
            </a:r>
            <a:r>
              <a:rPr lang="en-US" sz="2400" i="1">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Trạng ngữ </a:t>
            </a:r>
          </a:p>
          <a:p>
            <a:pPr marL="0" marR="0" algn="just">
              <a:lnSpc>
                <a:spcPct val="150000"/>
              </a:lnSpc>
              <a:spcBef>
                <a:spcPts val="0"/>
              </a:spcBef>
              <a:spcAft>
                <a:spcPts val="0"/>
              </a:spcAft>
              <a:tabLst>
                <a:tab pos="232410" algn="l"/>
              </a:tabLst>
            </a:pPr>
            <a:r>
              <a:rPr lang="vi-VN" sz="2400" i="1">
                <a:effectLst/>
                <a:latin typeface="Arial" panose="020B0604020202020204" pitchFamily="34" charset="0"/>
                <a:ea typeface="Calibri" panose="020F0502020204030204" pitchFamily="34" charset="0"/>
                <a:cs typeface="Arial" panose="020B0604020202020204" pitchFamily="34" charset="0"/>
              </a:rPr>
              <a:t> các em một năm đầy vui vẻ và đầy kết quà tốt đẹp.</a:t>
            </a:r>
            <a:r>
              <a:rPr lang="vi-VN" sz="2400">
                <a:effectLst/>
                <a:latin typeface="Arial" panose="020B0604020202020204" pitchFamily="34" charset="0"/>
                <a:ea typeface="Calibri" panose="020F0502020204030204" pitchFamily="34" charset="0"/>
                <a:cs typeface="Arial" panose="020B0604020202020204" pitchFamily="34" charset="0"/>
              </a:rPr>
              <a:t> (Hồ Chí Minh)</a:t>
            </a:r>
          </a:p>
        </p:txBody>
      </p:sp>
    </p:spTree>
    <p:extLst>
      <p:ext uri="{BB962C8B-B14F-4D97-AF65-F5344CB8AC3E}">
        <p14:creationId xmlns:p14="http://schemas.microsoft.com/office/powerpoint/2010/main" val="97462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27">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9">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Hộp Văn bản 2">
            <a:extLst>
              <a:ext uri="{FF2B5EF4-FFF2-40B4-BE49-F238E27FC236}">
                <a16:creationId xmlns="" xmlns:a16="http://schemas.microsoft.com/office/drawing/2014/main" id="{E6D30E00-78DD-41F0-ACDC-6D3A6B6DEA0B}"/>
              </a:ext>
            </a:extLst>
          </p:cNvPr>
          <p:cNvGraphicFramePr/>
          <p:nvPr>
            <p:extLst>
              <p:ext uri="{D42A27DB-BD31-4B8C-83A1-F6EECF244321}">
                <p14:modId xmlns:p14="http://schemas.microsoft.com/office/powerpoint/2010/main" val="3854055282"/>
              </p:ext>
            </p:extLst>
          </p:nvPr>
        </p:nvGraphicFramePr>
        <p:xfrm>
          <a:off x="643467" y="332656"/>
          <a:ext cx="10905066" cy="5844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4680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20" y="0"/>
            <a:ext cx="11881320"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2047" y="182149"/>
            <a:ext cx="10969257" cy="1261884"/>
          </a:xfrm>
          <a:prstGeom prst="rect">
            <a:avLst/>
          </a:prstGeom>
        </p:spPr>
        <p:txBody>
          <a:bodyPr wrap="square">
            <a:spAutoFit/>
          </a:bodyPr>
          <a:lstStyle/>
          <a:p>
            <a:r>
              <a:rPr lang="vi-VN" sz="2800" dirty="0"/>
              <a:t>Bài </a:t>
            </a:r>
            <a:r>
              <a:rPr lang="vi-VN" sz="2000" dirty="0"/>
              <a:t>tập 2</a:t>
            </a:r>
            <a:r>
              <a:rPr lang="en-US" sz="2000" dirty="0"/>
              <a:t>: </a:t>
            </a:r>
            <a:r>
              <a:rPr lang="vi-VN" sz="2000" dirty="0">
                <a:solidFill>
                  <a:srgbClr val="000000"/>
                </a:solidFill>
                <a:effectLst/>
                <a:ea typeface="Calibri" panose="020F0502020204030204" pitchFamily="34" charset="0"/>
                <a:cs typeface="Times New Roman" panose="02020603050405020304" pitchFamily="18" charset="0"/>
              </a:rPr>
              <a:t>Tìm 3 trạng ngữ chỉ thời gian trong truyện </a:t>
            </a:r>
            <a:r>
              <a:rPr lang="vi-VN" sz="2000" i="1" dirty="0">
                <a:solidFill>
                  <a:srgbClr val="000000"/>
                </a:solidFill>
                <a:effectLst/>
                <a:ea typeface="Calibri" panose="020F0502020204030204" pitchFamily="34" charset="0"/>
                <a:cs typeface="Times New Roman" panose="02020603050405020304" pitchFamily="18" charset="0"/>
              </a:rPr>
              <a:t>Bức tranh của em gái tôi</a:t>
            </a:r>
            <a:r>
              <a:rPr lang="vi-VN" sz="2000" dirty="0">
                <a:solidFill>
                  <a:srgbClr val="000000"/>
                </a:solidFill>
                <a:effectLst/>
                <a:ea typeface="Calibri" panose="020F0502020204030204" pitchFamily="34" charset="0"/>
                <a:cs typeface="Times New Roman" panose="02020603050405020304" pitchFamily="18" charset="0"/>
              </a:rPr>
              <a:t> (Tạ Duy Anh). Nêu tác dụng liên kết câu của một trong các trạng ngữ đó.</a:t>
            </a:r>
            <a:endParaRPr lang="vi-VN" sz="2000" dirty="0">
              <a:effectLst/>
              <a:ea typeface="Calibri" panose="020F0502020204030204" pitchFamily="34" charset="0"/>
              <a:cs typeface="Times New Roman" panose="02020603050405020304" pitchFamily="18" charset="0"/>
            </a:endParaRPr>
          </a:p>
          <a:p>
            <a:endParaRPr lang="vi-VN" sz="2800" dirty="0"/>
          </a:p>
        </p:txBody>
      </p:sp>
      <p:pic>
        <p:nvPicPr>
          <p:cNvPr id="4" name="Hình ảnh 3">
            <a:extLst>
              <a:ext uri="{FF2B5EF4-FFF2-40B4-BE49-F238E27FC236}">
                <a16:creationId xmlns="" xmlns:a16="http://schemas.microsoft.com/office/drawing/2014/main" id="{4057C2AF-00F7-49BE-9155-25EEAD4A43D3}"/>
              </a:ext>
            </a:extLst>
          </p:cNvPr>
          <p:cNvPicPr>
            <a:picLocks noChangeAspect="1"/>
          </p:cNvPicPr>
          <p:nvPr/>
        </p:nvPicPr>
        <p:blipFill>
          <a:blip r:embed="rId3"/>
          <a:stretch>
            <a:fillRect/>
          </a:stretch>
        </p:blipFill>
        <p:spPr>
          <a:xfrm>
            <a:off x="599351" y="1390365"/>
            <a:ext cx="11096476" cy="2038635"/>
          </a:xfrm>
          <a:prstGeom prst="rect">
            <a:avLst/>
          </a:prstGeom>
        </p:spPr>
      </p:pic>
      <p:pic>
        <p:nvPicPr>
          <p:cNvPr id="6" name="Hình ảnh 5">
            <a:extLst>
              <a:ext uri="{FF2B5EF4-FFF2-40B4-BE49-F238E27FC236}">
                <a16:creationId xmlns="" xmlns:a16="http://schemas.microsoft.com/office/drawing/2014/main" id="{B564D8A4-D28A-46BD-8DEA-09B002890281}"/>
              </a:ext>
            </a:extLst>
          </p:cNvPr>
          <p:cNvPicPr>
            <a:picLocks noChangeAspect="1"/>
          </p:cNvPicPr>
          <p:nvPr/>
        </p:nvPicPr>
        <p:blipFill>
          <a:blip r:embed="rId4"/>
          <a:stretch>
            <a:fillRect/>
          </a:stretch>
        </p:blipFill>
        <p:spPr>
          <a:xfrm>
            <a:off x="599351" y="3499550"/>
            <a:ext cx="10873208" cy="1477622"/>
          </a:xfrm>
          <a:prstGeom prst="rect">
            <a:avLst/>
          </a:prstGeom>
        </p:spPr>
      </p:pic>
      <p:cxnSp>
        <p:nvCxnSpPr>
          <p:cNvPr id="8" name="Đường nối Thẳng 7">
            <a:extLst>
              <a:ext uri="{FF2B5EF4-FFF2-40B4-BE49-F238E27FC236}">
                <a16:creationId xmlns="" xmlns:a16="http://schemas.microsoft.com/office/drawing/2014/main" id="{D9B383E7-D21C-4585-9039-BF83272C1499}"/>
              </a:ext>
            </a:extLst>
          </p:cNvPr>
          <p:cNvCxnSpPr/>
          <p:nvPr/>
        </p:nvCxnSpPr>
        <p:spPr>
          <a:xfrm>
            <a:off x="1055440" y="1707130"/>
            <a:ext cx="1080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Đường nối Thẳng 9">
            <a:extLst>
              <a:ext uri="{FF2B5EF4-FFF2-40B4-BE49-F238E27FC236}">
                <a16:creationId xmlns="" xmlns:a16="http://schemas.microsoft.com/office/drawing/2014/main" id="{398645CF-1FAA-45A2-9C5B-BE83CEEC1B7A}"/>
              </a:ext>
            </a:extLst>
          </p:cNvPr>
          <p:cNvCxnSpPr/>
          <p:nvPr/>
        </p:nvCxnSpPr>
        <p:spPr>
          <a:xfrm>
            <a:off x="911424" y="4005064"/>
            <a:ext cx="792088"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Đường nối Thẳng 11">
            <a:extLst>
              <a:ext uri="{FF2B5EF4-FFF2-40B4-BE49-F238E27FC236}">
                <a16:creationId xmlns="" xmlns:a16="http://schemas.microsoft.com/office/drawing/2014/main" id="{2FF2F787-CC46-4705-A59B-EDA959A26CDB}"/>
              </a:ext>
            </a:extLst>
          </p:cNvPr>
          <p:cNvCxnSpPr/>
          <p:nvPr/>
        </p:nvCxnSpPr>
        <p:spPr>
          <a:xfrm>
            <a:off x="5663952" y="4486709"/>
            <a:ext cx="792088"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Hộp Văn bản 12">
            <a:extLst>
              <a:ext uri="{FF2B5EF4-FFF2-40B4-BE49-F238E27FC236}">
                <a16:creationId xmlns="" xmlns:a16="http://schemas.microsoft.com/office/drawing/2014/main" id="{C9849F5F-A115-4AF6-B17E-876A099994E2}"/>
              </a:ext>
            </a:extLst>
          </p:cNvPr>
          <p:cNvSpPr txBox="1"/>
          <p:nvPr/>
        </p:nvSpPr>
        <p:spPr>
          <a:xfrm>
            <a:off x="5087888" y="5150870"/>
            <a:ext cx="6480720" cy="369332"/>
          </a:xfrm>
          <a:prstGeom prst="rect">
            <a:avLst/>
          </a:prstGeom>
          <a:noFill/>
        </p:spPr>
        <p:txBody>
          <a:bodyPr wrap="square" rtlCol="0">
            <a:spAutoFit/>
          </a:bodyPr>
          <a:lstStyle/>
          <a:p>
            <a:endParaRPr lang="vi-VN"/>
          </a:p>
        </p:txBody>
      </p:sp>
      <p:pic>
        <p:nvPicPr>
          <p:cNvPr id="15" name="Hình ảnh 14">
            <a:extLst>
              <a:ext uri="{FF2B5EF4-FFF2-40B4-BE49-F238E27FC236}">
                <a16:creationId xmlns="" xmlns:a16="http://schemas.microsoft.com/office/drawing/2014/main" id="{C2D81D6B-2BE7-42EA-8849-3834742A8E83}"/>
              </a:ext>
            </a:extLst>
          </p:cNvPr>
          <p:cNvPicPr>
            <a:picLocks noChangeAspect="1"/>
          </p:cNvPicPr>
          <p:nvPr/>
        </p:nvPicPr>
        <p:blipFill>
          <a:blip r:embed="rId5"/>
          <a:stretch>
            <a:fillRect/>
          </a:stretch>
        </p:blipFill>
        <p:spPr>
          <a:xfrm>
            <a:off x="4943872" y="4998172"/>
            <a:ext cx="6480720" cy="1414582"/>
          </a:xfrm>
          <a:prstGeom prst="rect">
            <a:avLst/>
          </a:prstGeom>
        </p:spPr>
      </p:pic>
    </p:spTree>
    <p:extLst>
      <p:ext uri="{BB962C8B-B14F-4D97-AF65-F5344CB8AC3E}">
        <p14:creationId xmlns:p14="http://schemas.microsoft.com/office/powerpoint/2010/main" val="41041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reeform: Shape 7">
            <a:extLst>
              <a:ext uri="{FF2B5EF4-FFF2-40B4-BE49-F238E27FC236}">
                <a16:creationId xmlns="" xmlns:a16="http://schemas.microsoft.com/office/drawing/2014/main" id="{7CB4857B-ED7C-444D-9F04-2F885114A1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5">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9">
            <a:extLst>
              <a:ext uri="{FF2B5EF4-FFF2-40B4-BE49-F238E27FC236}">
                <a16:creationId xmlns="" xmlns:a16="http://schemas.microsoft.com/office/drawing/2014/main" id="{D18046FB-44EA-4FD8-A585-EA09A319B2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11">
            <a:extLst>
              <a:ext uri="{FF2B5EF4-FFF2-40B4-BE49-F238E27FC236}">
                <a16:creationId xmlns="" xmlns:a16="http://schemas.microsoft.com/office/drawing/2014/main" id="{479F5F2B-8B58-4140-AE6A-51F6C67B18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Hộp Văn bản 2">
            <a:extLst>
              <a:ext uri="{FF2B5EF4-FFF2-40B4-BE49-F238E27FC236}">
                <a16:creationId xmlns="" xmlns:a16="http://schemas.microsoft.com/office/drawing/2014/main" id="{842FE0CE-BD8C-4D03-87B5-A2AC60885CDB}"/>
              </a:ext>
            </a:extLst>
          </p:cNvPr>
          <p:cNvSpPr txBox="1"/>
          <p:nvPr/>
        </p:nvSpPr>
        <p:spPr>
          <a:xfrm>
            <a:off x="1026066" y="1967116"/>
            <a:ext cx="10920536" cy="3199244"/>
          </a:xfrm>
          <a:prstGeom prst="rect">
            <a:avLst/>
          </a:prstGeom>
        </p:spPr>
        <p:txBody>
          <a:bodyPr vert="horz" lIns="91440" tIns="45720" rIns="91440" bIns="45720" rtlCol="0" anchor="t">
            <a:noAutofit/>
          </a:bodyPr>
          <a:lstStyle/>
          <a:p>
            <a:pPr marR="0">
              <a:spcBef>
                <a:spcPts val="0"/>
              </a:spcBef>
              <a:spcAft>
                <a:spcPts val="600"/>
              </a:spcAft>
              <a:tabLst>
                <a:tab pos="309245" algn="l"/>
              </a:tabLst>
            </a:pPr>
            <a:r>
              <a:rPr lang="en-US" sz="2800" b="1" i="1" dirty="0">
                <a:effectLst/>
              </a:rPr>
              <a:t>a. </a:t>
            </a:r>
            <a:r>
              <a:rPr lang="en-US" sz="2800" b="1" i="1" dirty="0" err="1">
                <a:effectLst/>
              </a:rPr>
              <a:t>Mùa</a:t>
            </a:r>
            <a:r>
              <a:rPr lang="en-US" sz="2800" b="1" i="1" dirty="0">
                <a:effectLst/>
              </a:rPr>
              <a:t> </a:t>
            </a:r>
            <a:r>
              <a:rPr lang="en-US" sz="2800" b="1" i="1" dirty="0" err="1">
                <a:effectLst/>
              </a:rPr>
              <a:t>đông</a:t>
            </a:r>
            <a:r>
              <a:rPr lang="en-US" sz="2800" b="1" i="1" dirty="0">
                <a:effectLst/>
              </a:rPr>
              <a:t>, </a:t>
            </a:r>
            <a:r>
              <a:rPr lang="en-US" sz="2800" b="1" i="1" dirty="0" err="1">
                <a:effectLst/>
              </a:rPr>
              <a:t>giữa</a:t>
            </a:r>
            <a:r>
              <a:rPr lang="en-US" sz="2800" b="1" i="1" dirty="0">
                <a:effectLst/>
              </a:rPr>
              <a:t> </a:t>
            </a:r>
            <a:r>
              <a:rPr lang="en-US" sz="2800" b="1" i="1" dirty="0" err="1">
                <a:effectLst/>
              </a:rPr>
              <a:t>ngày</a:t>
            </a:r>
            <a:r>
              <a:rPr lang="en-US" sz="2800" b="1" i="1" dirty="0">
                <a:effectLst/>
              </a:rPr>
              <a:t> </a:t>
            </a:r>
            <a:r>
              <a:rPr lang="en-US" sz="2800" b="1" i="1" dirty="0" err="1">
                <a:effectLst/>
              </a:rPr>
              <a:t>mùa</a:t>
            </a:r>
            <a:r>
              <a:rPr lang="en-US" sz="2800" b="1" i="1" dirty="0">
                <a:effectLst/>
              </a:rPr>
              <a:t>, </a:t>
            </a:r>
            <a:r>
              <a:rPr lang="en-US" sz="2800" i="1" dirty="0" err="1">
                <a:effectLst/>
              </a:rPr>
              <a:t>làng</a:t>
            </a:r>
            <a:r>
              <a:rPr lang="en-US" sz="2800" i="1" dirty="0">
                <a:effectLst/>
              </a:rPr>
              <a:t> </a:t>
            </a:r>
            <a:r>
              <a:rPr lang="en-US" sz="2800" i="1" dirty="0" err="1">
                <a:effectLst/>
              </a:rPr>
              <a:t>quê</a:t>
            </a:r>
            <a:r>
              <a:rPr lang="en-US" sz="2800" i="1" dirty="0">
                <a:effectLst/>
              </a:rPr>
              <a:t> </a:t>
            </a:r>
            <a:r>
              <a:rPr lang="en-US" sz="2800" i="1" dirty="0" err="1">
                <a:effectLst/>
              </a:rPr>
              <a:t>toàn</a:t>
            </a:r>
            <a:r>
              <a:rPr lang="en-US" sz="2800" i="1" dirty="0">
                <a:effectLst/>
              </a:rPr>
              <a:t> </a:t>
            </a:r>
            <a:r>
              <a:rPr lang="en-US" sz="2800" i="1" dirty="0" err="1">
                <a:effectLst/>
              </a:rPr>
              <a:t>màu</a:t>
            </a:r>
            <a:r>
              <a:rPr lang="en-US" sz="2800" i="1" dirty="0">
                <a:effectLst/>
              </a:rPr>
              <a:t> </a:t>
            </a:r>
            <a:r>
              <a:rPr lang="en-US" sz="2800" i="1" dirty="0" err="1">
                <a:effectLst/>
              </a:rPr>
              <a:t>vàng</a:t>
            </a:r>
            <a:r>
              <a:rPr lang="en-US" sz="2800" dirty="0">
                <a:effectLst/>
              </a:rPr>
              <a:t> (</a:t>
            </a:r>
            <a:r>
              <a:rPr lang="en-US" sz="2800" dirty="0" err="1">
                <a:effectLst/>
              </a:rPr>
              <a:t>Tô</a:t>
            </a:r>
            <a:r>
              <a:rPr lang="en-US" sz="2800" dirty="0">
                <a:effectLst/>
              </a:rPr>
              <a:t> </a:t>
            </a:r>
            <a:r>
              <a:rPr lang="en-US" sz="2800" dirty="0" err="1">
                <a:effectLst/>
              </a:rPr>
              <a:t>Hoài</a:t>
            </a:r>
            <a:r>
              <a:rPr lang="en-US" sz="2800" dirty="0">
                <a:effectLst/>
              </a:rPr>
              <a:t>)</a:t>
            </a:r>
          </a:p>
          <a:p>
            <a:pPr marR="0">
              <a:spcBef>
                <a:spcPts val="0"/>
              </a:spcBef>
              <a:spcAft>
                <a:spcPts val="600"/>
              </a:spcAft>
              <a:tabLst>
                <a:tab pos="232410" algn="l"/>
              </a:tabLst>
            </a:pPr>
            <a:r>
              <a:rPr lang="en-US" sz="2800" i="1" dirty="0">
                <a:effectLst/>
              </a:rPr>
              <a:t>b. </a:t>
            </a:r>
            <a:r>
              <a:rPr lang="en-US" sz="2800" i="1" dirty="0" err="1">
                <a:effectLst/>
              </a:rPr>
              <a:t>Đó</a:t>
            </a:r>
            <a:r>
              <a:rPr lang="en-US" sz="2800" i="1" dirty="0">
                <a:effectLst/>
              </a:rPr>
              <a:t>, </a:t>
            </a:r>
            <a:r>
              <a:rPr lang="en-US" sz="2800" i="1" dirty="0" err="1">
                <a:effectLst/>
              </a:rPr>
              <a:t>mẹ</a:t>
            </a:r>
            <a:r>
              <a:rPr lang="en-US" sz="2800" i="1" dirty="0">
                <a:effectLst/>
              </a:rPr>
              <a:t> </a:t>
            </a:r>
            <a:r>
              <a:rPr lang="en-US" sz="2800" i="1" dirty="0" err="1">
                <a:effectLst/>
              </a:rPr>
              <a:t>tôi</a:t>
            </a:r>
            <a:r>
              <a:rPr lang="en-US" sz="2800" i="1" dirty="0">
                <a:effectLst/>
              </a:rPr>
              <a:t> </a:t>
            </a:r>
            <a:r>
              <a:rPr lang="en-US" sz="2800" i="1" dirty="0" err="1">
                <a:effectLst/>
              </a:rPr>
              <a:t>kéo</a:t>
            </a:r>
            <a:r>
              <a:rPr lang="en-US" sz="2800" i="1" dirty="0">
                <a:effectLst/>
              </a:rPr>
              <a:t> </a:t>
            </a:r>
            <a:r>
              <a:rPr lang="en-US" sz="2800" i="1" dirty="0" err="1">
                <a:effectLst/>
              </a:rPr>
              <a:t>tôi</a:t>
            </a:r>
            <a:r>
              <a:rPr lang="en-US" sz="2800" i="1" dirty="0">
                <a:effectLst/>
              </a:rPr>
              <a:t> </a:t>
            </a:r>
            <a:r>
              <a:rPr lang="en-US" sz="2800" i="1" dirty="0" err="1">
                <a:effectLst/>
              </a:rPr>
              <a:t>chen</a:t>
            </a:r>
            <a:r>
              <a:rPr lang="en-US" sz="2800" i="1" dirty="0">
                <a:effectLst/>
              </a:rPr>
              <a:t> qua </a:t>
            </a:r>
            <a:r>
              <a:rPr lang="en-US" sz="2800" i="1" dirty="0" err="1">
                <a:effectLst/>
              </a:rPr>
              <a:t>đám</a:t>
            </a:r>
            <a:r>
              <a:rPr lang="en-US" sz="2800" i="1" dirty="0">
                <a:effectLst/>
              </a:rPr>
              <a:t> </a:t>
            </a:r>
            <a:r>
              <a:rPr lang="en-US" sz="2800" i="1" dirty="0" err="1">
                <a:effectLst/>
              </a:rPr>
              <a:t>đông</a:t>
            </a:r>
            <a:r>
              <a:rPr lang="en-US" sz="2800" i="1" dirty="0">
                <a:effectLst/>
              </a:rPr>
              <a:t> </a:t>
            </a:r>
            <a:r>
              <a:rPr lang="en-US" sz="2800" i="1" dirty="0" err="1">
                <a:effectLst/>
              </a:rPr>
              <a:t>để</a:t>
            </a:r>
            <a:r>
              <a:rPr lang="en-US" sz="2800" i="1" dirty="0">
                <a:effectLst/>
              </a:rPr>
              <a:t> </a:t>
            </a:r>
            <a:r>
              <a:rPr lang="en-US" sz="2800" i="1" dirty="0" err="1">
                <a:effectLst/>
              </a:rPr>
              <a:t>xem</a:t>
            </a:r>
            <a:r>
              <a:rPr lang="en-US" sz="2800" i="1" dirty="0">
                <a:effectLst/>
              </a:rPr>
              <a:t> </a:t>
            </a:r>
            <a:r>
              <a:rPr lang="en-US" sz="2800" i="1" dirty="0" err="1">
                <a:effectLst/>
              </a:rPr>
              <a:t>bức</a:t>
            </a:r>
            <a:r>
              <a:rPr lang="en-US" sz="2800" i="1" dirty="0">
                <a:effectLst/>
              </a:rPr>
              <a:t> </a:t>
            </a:r>
            <a:r>
              <a:rPr lang="en-US" sz="2800" i="1" dirty="0" err="1">
                <a:effectLst/>
              </a:rPr>
              <a:t>tranh</a:t>
            </a:r>
            <a:r>
              <a:rPr lang="en-US" sz="2800" i="1" dirty="0">
                <a:effectLst/>
              </a:rPr>
              <a:t> </a:t>
            </a:r>
            <a:r>
              <a:rPr lang="en-US" sz="2800" i="1" dirty="0" err="1">
                <a:effectLst/>
              </a:rPr>
              <a:t>của</a:t>
            </a:r>
            <a:r>
              <a:rPr lang="en-US" sz="2800" i="1" dirty="0">
                <a:effectLst/>
              </a:rPr>
              <a:t> </a:t>
            </a:r>
            <a:r>
              <a:rPr lang="en-US" sz="2800" i="1" dirty="0" err="1">
                <a:effectLst/>
              </a:rPr>
              <a:t>Kiều</a:t>
            </a:r>
            <a:r>
              <a:rPr lang="en-US" sz="2800" i="1" dirty="0">
                <a:effectLst/>
              </a:rPr>
              <a:t> </a:t>
            </a:r>
            <a:r>
              <a:rPr lang="en-US" sz="2800" i="1" dirty="0" err="1">
                <a:effectLst/>
              </a:rPr>
              <a:t>Phương</a:t>
            </a:r>
            <a:r>
              <a:rPr lang="en-US" sz="2800" i="1" dirty="0">
                <a:effectLst/>
              </a:rPr>
              <a:t> </a:t>
            </a:r>
            <a:r>
              <a:rPr lang="en-US" sz="2800" i="1" dirty="0" err="1">
                <a:effectLst/>
              </a:rPr>
              <a:t>đã</a:t>
            </a:r>
            <a:r>
              <a:rPr lang="en-US" sz="2800" i="1" dirty="0">
                <a:effectLst/>
              </a:rPr>
              <a:t> </a:t>
            </a:r>
            <a:r>
              <a:rPr lang="en-US" sz="2800" i="1" dirty="0" err="1">
                <a:effectLst/>
              </a:rPr>
              <a:t>được</a:t>
            </a:r>
            <a:r>
              <a:rPr lang="en-US" sz="2800" i="1" dirty="0">
                <a:effectLst/>
              </a:rPr>
              <a:t> </a:t>
            </a:r>
            <a:r>
              <a:rPr lang="en-US" sz="2800" i="1" dirty="0" err="1">
                <a:effectLst/>
              </a:rPr>
              <a:t>đóng</a:t>
            </a:r>
            <a:r>
              <a:rPr lang="en-US" sz="2800" i="1" dirty="0">
                <a:effectLst/>
              </a:rPr>
              <a:t> </a:t>
            </a:r>
            <a:r>
              <a:rPr lang="en-US" sz="2800" i="1" dirty="0" err="1">
                <a:effectLst/>
              </a:rPr>
              <a:t>khung</a:t>
            </a:r>
            <a:r>
              <a:rPr lang="en-US" sz="2800" i="1" dirty="0">
                <a:effectLst/>
              </a:rPr>
              <a:t> </a:t>
            </a:r>
            <a:r>
              <a:rPr lang="en-US" sz="2800" i="1" dirty="0" err="1">
                <a:effectLst/>
              </a:rPr>
              <a:t>lồng</a:t>
            </a:r>
            <a:r>
              <a:rPr lang="en-US" sz="2800" i="1" dirty="0">
                <a:effectLst/>
              </a:rPr>
              <a:t> </a:t>
            </a:r>
            <a:r>
              <a:rPr lang="en-US" sz="2800" i="1" dirty="0" err="1">
                <a:effectLst/>
              </a:rPr>
              <a:t>kính</a:t>
            </a:r>
            <a:r>
              <a:rPr lang="en-US" sz="2800" i="1" dirty="0">
                <a:effectLst/>
              </a:rPr>
              <a:t>. </a:t>
            </a:r>
            <a:r>
              <a:rPr lang="en-US" sz="2800" b="1" i="1" dirty="0" err="1">
                <a:effectLst/>
              </a:rPr>
              <a:t>Trong</a:t>
            </a:r>
            <a:r>
              <a:rPr lang="en-US" sz="2800" b="1" i="1" dirty="0">
                <a:effectLst/>
              </a:rPr>
              <a:t> </a:t>
            </a:r>
            <a:r>
              <a:rPr lang="en-US" sz="2800" b="1" i="1" dirty="0" err="1">
                <a:effectLst/>
              </a:rPr>
              <a:t>tranh</a:t>
            </a:r>
            <a:r>
              <a:rPr lang="en-US" sz="2800" b="1" i="1" dirty="0">
                <a:effectLst/>
              </a:rPr>
              <a:t>, </a:t>
            </a:r>
            <a:r>
              <a:rPr lang="en-US" sz="2800" i="1" dirty="0" err="1">
                <a:effectLst/>
              </a:rPr>
              <a:t>một</a:t>
            </a:r>
            <a:r>
              <a:rPr lang="en-US" sz="2800" i="1" dirty="0">
                <a:effectLst/>
              </a:rPr>
              <a:t> </a:t>
            </a:r>
            <a:r>
              <a:rPr lang="en-US" sz="2800" i="1" dirty="0" err="1">
                <a:effectLst/>
              </a:rPr>
              <a:t>chú</a:t>
            </a:r>
            <a:r>
              <a:rPr lang="en-US" sz="2800" i="1" dirty="0">
                <a:effectLst/>
              </a:rPr>
              <a:t> </a:t>
            </a:r>
            <a:r>
              <a:rPr lang="en-US" sz="2800" i="1" dirty="0" err="1">
                <a:effectLst/>
              </a:rPr>
              <a:t>bé</a:t>
            </a:r>
            <a:r>
              <a:rPr lang="en-US" sz="2800" i="1" dirty="0">
                <a:effectLst/>
              </a:rPr>
              <a:t> </a:t>
            </a:r>
            <a:r>
              <a:rPr lang="en-US" sz="2800" i="1" dirty="0" err="1">
                <a:effectLst/>
              </a:rPr>
              <a:t>đang</a:t>
            </a:r>
            <a:r>
              <a:rPr lang="en-US" sz="2800" i="1" dirty="0">
                <a:effectLst/>
              </a:rPr>
              <a:t> </a:t>
            </a:r>
            <a:r>
              <a:rPr lang="en-US" sz="2800" i="1" dirty="0" err="1">
                <a:effectLst/>
              </a:rPr>
              <a:t>ngồi</a:t>
            </a:r>
            <a:r>
              <a:rPr lang="en-US" sz="2800" i="1" dirty="0">
                <a:effectLst/>
              </a:rPr>
              <a:t> </a:t>
            </a:r>
            <a:r>
              <a:rPr lang="en-US" sz="2800" i="1" dirty="0" err="1">
                <a:effectLst/>
              </a:rPr>
              <a:t>nhìn</a:t>
            </a:r>
            <a:r>
              <a:rPr lang="en-US" sz="2800" i="1" dirty="0">
                <a:effectLst/>
              </a:rPr>
              <a:t> </a:t>
            </a:r>
            <a:r>
              <a:rPr lang="en-US" sz="2800" i="1" dirty="0" err="1">
                <a:effectLst/>
              </a:rPr>
              <a:t>ra</a:t>
            </a:r>
            <a:r>
              <a:rPr lang="en-US" sz="2800" i="1" dirty="0">
                <a:effectLst/>
              </a:rPr>
              <a:t> </a:t>
            </a:r>
            <a:r>
              <a:rPr lang="en-US" sz="2800" i="1" dirty="0" err="1">
                <a:effectLst/>
              </a:rPr>
              <a:t>ngoài</a:t>
            </a:r>
            <a:r>
              <a:rPr lang="en-US" sz="2800" i="1" dirty="0">
                <a:effectLst/>
              </a:rPr>
              <a:t> </a:t>
            </a:r>
            <a:r>
              <a:rPr lang="en-US" sz="2800" i="1" dirty="0" err="1">
                <a:effectLst/>
              </a:rPr>
              <a:t>cửa</a:t>
            </a:r>
            <a:r>
              <a:rPr lang="en-US" sz="2800" i="1" dirty="0">
                <a:effectLst/>
              </a:rPr>
              <a:t> </a:t>
            </a:r>
            <a:r>
              <a:rPr lang="en-US" sz="2800" i="1" dirty="0" err="1">
                <a:effectLst/>
              </a:rPr>
              <a:t>sổ</a:t>
            </a:r>
            <a:r>
              <a:rPr lang="en-US" sz="2800" i="1" dirty="0">
                <a:effectLst/>
              </a:rPr>
              <a:t>, </a:t>
            </a:r>
            <a:r>
              <a:rPr lang="en-US" sz="2800" i="1" dirty="0" err="1">
                <a:effectLst/>
              </a:rPr>
              <a:t>nơi</a:t>
            </a:r>
            <a:r>
              <a:rPr lang="en-US" sz="2800" i="1" dirty="0">
                <a:effectLst/>
              </a:rPr>
              <a:t> </a:t>
            </a:r>
            <a:r>
              <a:rPr lang="en-US" sz="2800" i="1" dirty="0" err="1">
                <a:effectLst/>
              </a:rPr>
              <a:t>bầu</a:t>
            </a:r>
            <a:r>
              <a:rPr lang="en-US" sz="2800" i="1" dirty="0">
                <a:effectLst/>
              </a:rPr>
              <a:t> </a:t>
            </a:r>
            <a:r>
              <a:rPr lang="en-US" sz="2800" i="1" dirty="0" err="1">
                <a:effectLst/>
              </a:rPr>
              <a:t>trời</a:t>
            </a:r>
            <a:r>
              <a:rPr lang="en-US" sz="2800" i="1" dirty="0">
                <a:effectLst/>
              </a:rPr>
              <a:t> </a:t>
            </a:r>
            <a:r>
              <a:rPr lang="en-US" sz="2800" i="1" dirty="0" err="1">
                <a:effectLst/>
              </a:rPr>
              <a:t>trong</a:t>
            </a:r>
            <a:r>
              <a:rPr lang="en-US" sz="2800" i="1" dirty="0">
                <a:effectLst/>
              </a:rPr>
              <a:t> </a:t>
            </a:r>
            <a:r>
              <a:rPr lang="en-US" sz="2800" i="1" dirty="0" err="1">
                <a:effectLst/>
              </a:rPr>
              <a:t>xanh</a:t>
            </a:r>
            <a:r>
              <a:rPr lang="en-US" sz="2800" i="1" dirty="0">
                <a:effectLst/>
              </a:rPr>
              <a:t>.</a:t>
            </a:r>
            <a:r>
              <a:rPr lang="en-US" sz="2800" dirty="0">
                <a:effectLst/>
              </a:rPr>
              <a:t> (</a:t>
            </a:r>
            <a:r>
              <a:rPr lang="en-US" sz="2800" dirty="0" err="1">
                <a:effectLst/>
              </a:rPr>
              <a:t>Tạ</a:t>
            </a:r>
            <a:r>
              <a:rPr lang="en-US" sz="2800" dirty="0">
                <a:effectLst/>
              </a:rPr>
              <a:t> </a:t>
            </a:r>
            <a:r>
              <a:rPr lang="en-US" sz="2800" dirty="0" err="1">
                <a:effectLst/>
              </a:rPr>
              <a:t>Duy</a:t>
            </a:r>
            <a:r>
              <a:rPr lang="en-US" sz="2800" dirty="0">
                <a:effectLst/>
              </a:rPr>
              <a:t> </a:t>
            </a:r>
            <a:r>
              <a:rPr lang="en-US" sz="2800" dirty="0" err="1">
                <a:effectLst/>
              </a:rPr>
              <a:t>Anh</a:t>
            </a:r>
            <a:r>
              <a:rPr lang="en-US" sz="2800" dirty="0">
                <a:effectLst/>
              </a:rPr>
              <a:t>)</a:t>
            </a:r>
          </a:p>
          <a:p>
            <a:pPr marR="0">
              <a:spcBef>
                <a:spcPts val="0"/>
              </a:spcBef>
              <a:spcAft>
                <a:spcPts val="600"/>
              </a:spcAft>
              <a:tabLst>
                <a:tab pos="229235" algn="l"/>
              </a:tabLst>
            </a:pPr>
            <a:r>
              <a:rPr lang="en-US" sz="2800" i="1" dirty="0" err="1">
                <a:effectLst/>
              </a:rPr>
              <a:t>c.Con</a:t>
            </a:r>
            <a:r>
              <a:rPr lang="en-US" sz="2800" i="1" dirty="0">
                <a:effectLst/>
              </a:rPr>
              <a:t> </a:t>
            </a:r>
            <a:r>
              <a:rPr lang="en-US" sz="2800" i="1" dirty="0" err="1">
                <a:effectLst/>
              </a:rPr>
              <a:t>đường</a:t>
            </a:r>
            <a:r>
              <a:rPr lang="en-US" sz="2800" i="1" dirty="0">
                <a:effectLst/>
              </a:rPr>
              <a:t> </a:t>
            </a:r>
            <a:r>
              <a:rPr lang="en-US" sz="2800" i="1" dirty="0" err="1">
                <a:effectLst/>
              </a:rPr>
              <a:t>trải</a:t>
            </a:r>
            <a:r>
              <a:rPr lang="en-US" sz="2800" i="1" dirty="0">
                <a:effectLst/>
              </a:rPr>
              <a:t> </a:t>
            </a:r>
            <a:r>
              <a:rPr lang="en-US" sz="2800" i="1" dirty="0" err="1">
                <a:effectLst/>
              </a:rPr>
              <a:t>nhựa</a:t>
            </a:r>
            <a:r>
              <a:rPr lang="en-US" sz="2800" i="1" dirty="0">
                <a:effectLst/>
              </a:rPr>
              <a:t> </a:t>
            </a:r>
            <a:r>
              <a:rPr lang="en-US" sz="2800" i="1" dirty="0" err="1">
                <a:effectLst/>
              </a:rPr>
              <a:t>kẻ</a:t>
            </a:r>
            <a:r>
              <a:rPr lang="en-US" sz="2800" i="1" dirty="0">
                <a:effectLst/>
              </a:rPr>
              <a:t> </a:t>
            </a:r>
            <a:r>
              <a:rPr lang="en-US" sz="2800" i="1" dirty="0" err="1">
                <a:effectLst/>
              </a:rPr>
              <a:t>thẳng</a:t>
            </a:r>
            <a:r>
              <a:rPr lang="en-US" sz="2800" i="1" dirty="0">
                <a:effectLst/>
              </a:rPr>
              <a:t> </a:t>
            </a:r>
            <a:r>
              <a:rPr lang="en-US" sz="2800" i="1" dirty="0" err="1">
                <a:effectLst/>
              </a:rPr>
              <a:t>băng</a:t>
            </a:r>
            <a:r>
              <a:rPr lang="en-US" sz="2800" i="1" dirty="0">
                <a:effectLst/>
              </a:rPr>
              <a:t> </a:t>
            </a:r>
            <a:r>
              <a:rPr lang="en-US" sz="2800" i="1" dirty="0" err="1">
                <a:effectLst/>
              </a:rPr>
              <a:t>sóng</a:t>
            </a:r>
            <a:r>
              <a:rPr lang="en-US" sz="2800" i="1" dirty="0">
                <a:effectLst/>
              </a:rPr>
              <a:t> </a:t>
            </a:r>
            <a:r>
              <a:rPr lang="en-US" sz="2800" i="1" dirty="0" err="1">
                <a:effectLst/>
              </a:rPr>
              <a:t>soài</a:t>
            </a:r>
            <a:r>
              <a:rPr lang="en-US" sz="2800" i="1" dirty="0">
                <a:effectLst/>
              </a:rPr>
              <a:t> </a:t>
            </a:r>
            <a:r>
              <a:rPr lang="en-US" sz="2800" i="1" dirty="0" err="1">
                <a:effectLst/>
              </a:rPr>
              <a:t>không</a:t>
            </a:r>
            <a:r>
              <a:rPr lang="en-US" sz="2800" i="1" dirty="0">
                <a:effectLst/>
              </a:rPr>
              <a:t> </a:t>
            </a:r>
            <a:r>
              <a:rPr lang="en-US" sz="2800" i="1" dirty="0" err="1">
                <a:effectLst/>
              </a:rPr>
              <a:t>bóng</a:t>
            </a:r>
            <a:r>
              <a:rPr lang="en-US" sz="2800" i="1" dirty="0">
                <a:effectLst/>
              </a:rPr>
              <a:t> </a:t>
            </a:r>
            <a:r>
              <a:rPr lang="en-US" sz="2800" i="1" dirty="0" err="1">
                <a:effectLst/>
              </a:rPr>
              <a:t>cây</a:t>
            </a:r>
            <a:r>
              <a:rPr lang="en-US" sz="2800" i="1" dirty="0">
                <a:effectLst/>
              </a:rPr>
              <a:t>. </a:t>
            </a:r>
            <a:r>
              <a:rPr lang="en-US" sz="2800" b="1" i="1" dirty="0" err="1">
                <a:effectLst/>
              </a:rPr>
              <a:t>Đã</a:t>
            </a:r>
            <a:r>
              <a:rPr lang="en-US" sz="2800" b="1" i="1" dirty="0">
                <a:effectLst/>
              </a:rPr>
              <a:t> </a:t>
            </a:r>
            <a:r>
              <a:rPr lang="en-US" sz="2800" b="1" i="1" dirty="0" err="1">
                <a:effectLst/>
              </a:rPr>
              <a:t>bao</a:t>
            </a:r>
            <a:r>
              <a:rPr lang="en-US" sz="2800" b="1" i="1" dirty="0">
                <a:effectLst/>
              </a:rPr>
              <a:t> </a:t>
            </a:r>
            <a:r>
              <a:rPr lang="en-US" sz="2800" b="1" i="1" dirty="0" err="1">
                <a:effectLst/>
              </a:rPr>
              <a:t>nhiêu</a:t>
            </a:r>
            <a:r>
              <a:rPr lang="en-US" sz="2800" b="1" i="1" dirty="0">
                <a:effectLst/>
              </a:rPr>
              <a:t> </a:t>
            </a:r>
            <a:r>
              <a:rPr lang="en-US" sz="2800" b="1" i="1" dirty="0" err="1">
                <a:effectLst/>
              </a:rPr>
              <a:t>năm</a:t>
            </a:r>
            <a:r>
              <a:rPr lang="en-US" sz="2800" b="1" i="1" dirty="0">
                <a:effectLst/>
              </a:rPr>
              <a:t> </a:t>
            </a:r>
            <a:r>
              <a:rPr lang="en-US" sz="2800" b="1" i="1" dirty="0" err="1">
                <a:effectLst/>
              </a:rPr>
              <a:t>tháng</a:t>
            </a:r>
            <a:r>
              <a:rPr lang="en-US" sz="2800" b="1" i="1" dirty="0">
                <a:effectLst/>
              </a:rPr>
              <a:t>, </a:t>
            </a:r>
            <a:r>
              <a:rPr lang="en-US" sz="2800" b="1" i="1" dirty="0" err="1">
                <a:effectLst/>
              </a:rPr>
              <a:t>mỗi</a:t>
            </a:r>
            <a:r>
              <a:rPr lang="en-US" sz="2800" b="1" i="1" dirty="0">
                <a:effectLst/>
              </a:rPr>
              <a:t> </a:t>
            </a:r>
            <a:r>
              <a:rPr lang="en-US" sz="2800" b="1" i="1" dirty="0" err="1">
                <a:effectLst/>
              </a:rPr>
              <a:t>ngày</a:t>
            </a:r>
            <a:r>
              <a:rPr lang="en-US" sz="2800" b="1" i="1" dirty="0">
                <a:effectLst/>
              </a:rPr>
              <a:t> </a:t>
            </a:r>
            <a:r>
              <a:rPr lang="en-US" sz="2800" b="1" i="1" dirty="0" err="1">
                <a:effectLst/>
              </a:rPr>
              <a:t>hai</a:t>
            </a:r>
            <a:r>
              <a:rPr lang="en-US" sz="2800" b="1" i="1" dirty="0">
                <a:effectLst/>
              </a:rPr>
              <a:t> </a:t>
            </a:r>
            <a:r>
              <a:rPr lang="en-US" sz="2800" b="1" i="1" dirty="0" err="1">
                <a:effectLst/>
              </a:rPr>
              <a:t>buổi</a:t>
            </a:r>
            <a:r>
              <a:rPr lang="en-US" sz="2800" b="1" i="1" dirty="0">
                <a:effectLst/>
              </a:rPr>
              <a:t> </a:t>
            </a:r>
            <a:r>
              <a:rPr lang="en-US" sz="2800" i="1" dirty="0" err="1">
                <a:effectLst/>
              </a:rPr>
              <a:t>má</a:t>
            </a:r>
            <a:r>
              <a:rPr lang="en-US" sz="2800" i="1" dirty="0">
                <a:effectLst/>
              </a:rPr>
              <a:t> </a:t>
            </a:r>
            <a:r>
              <a:rPr lang="en-US" sz="2800" i="1" dirty="0" err="1">
                <a:effectLst/>
              </a:rPr>
              <a:t>đạp</a:t>
            </a:r>
            <a:r>
              <a:rPr lang="en-US" sz="2800" i="1" dirty="0">
                <a:effectLst/>
              </a:rPr>
              <a:t> </a:t>
            </a:r>
            <a:r>
              <a:rPr lang="en-US" sz="2800" i="1" dirty="0" err="1">
                <a:effectLst/>
              </a:rPr>
              <a:t>xe</a:t>
            </a:r>
            <a:r>
              <a:rPr lang="en-US" sz="2800" i="1" dirty="0">
                <a:effectLst/>
              </a:rPr>
              <a:t> </a:t>
            </a:r>
            <a:r>
              <a:rPr lang="en-US" sz="2800" i="1" dirty="0" err="1">
                <a:effectLst/>
              </a:rPr>
              <a:t>đi</a:t>
            </a:r>
            <a:r>
              <a:rPr lang="en-US" sz="2800" i="1" dirty="0">
                <a:effectLst/>
              </a:rPr>
              <a:t> </a:t>
            </a:r>
            <a:r>
              <a:rPr lang="en-US" sz="2800" i="1" dirty="0" err="1">
                <a:effectLst/>
              </a:rPr>
              <a:t>về</a:t>
            </a:r>
            <a:r>
              <a:rPr lang="en-US" sz="2800" i="1" dirty="0">
                <a:effectLst/>
              </a:rPr>
              <a:t> </a:t>
            </a:r>
            <a:r>
              <a:rPr lang="en-US" sz="2800" i="1" dirty="0" err="1">
                <a:effectLst/>
              </a:rPr>
              <a:t>trên</a:t>
            </a:r>
            <a:r>
              <a:rPr lang="en-US" sz="2800" i="1" dirty="0">
                <a:effectLst/>
              </a:rPr>
              <a:t> con </a:t>
            </a:r>
            <a:r>
              <a:rPr lang="en-US" sz="2800" i="1" dirty="0" err="1">
                <a:effectLst/>
              </a:rPr>
              <a:t>đường</a:t>
            </a:r>
            <a:r>
              <a:rPr lang="en-US" sz="2800" i="1" dirty="0">
                <a:effectLst/>
              </a:rPr>
              <a:t> </a:t>
            </a:r>
            <a:r>
              <a:rPr lang="en-US" sz="2800" i="1" dirty="0" err="1">
                <a:effectLst/>
              </a:rPr>
              <a:t>ấy</a:t>
            </a:r>
            <a:r>
              <a:rPr lang="en-US" sz="2800" i="1" dirty="0">
                <a:effectLst/>
              </a:rPr>
              <a:t>.                    </a:t>
            </a:r>
            <a:r>
              <a:rPr lang="en-US" sz="2800" dirty="0">
                <a:effectLst/>
              </a:rPr>
              <a:t>(</a:t>
            </a:r>
            <a:r>
              <a:rPr lang="en-US" sz="2800" dirty="0" err="1">
                <a:effectLst/>
              </a:rPr>
              <a:t>Phong</a:t>
            </a:r>
            <a:r>
              <a:rPr lang="en-US" sz="2800" dirty="0">
                <a:effectLst/>
              </a:rPr>
              <a:t> Thu)</a:t>
            </a:r>
          </a:p>
        </p:txBody>
      </p:sp>
      <p:sp>
        <p:nvSpPr>
          <p:cNvPr id="4" name="Hình chữ nhật 3">
            <a:extLst>
              <a:ext uri="{FF2B5EF4-FFF2-40B4-BE49-F238E27FC236}">
                <a16:creationId xmlns="" xmlns:a16="http://schemas.microsoft.com/office/drawing/2014/main" id="{4A678367-CEBD-4373-9D9D-465246FB671B}"/>
              </a:ext>
            </a:extLst>
          </p:cNvPr>
          <p:cNvSpPr/>
          <p:nvPr/>
        </p:nvSpPr>
        <p:spPr>
          <a:xfrm>
            <a:off x="1764100" y="116632"/>
            <a:ext cx="9444468" cy="1558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nSpc>
                <a:spcPct val="90000"/>
              </a:lnSpc>
              <a:spcBef>
                <a:spcPts val="0"/>
              </a:spcBef>
              <a:spcAft>
                <a:spcPts val="600"/>
              </a:spcAft>
              <a:tabLst>
                <a:tab pos="226060" algn="l"/>
              </a:tabLst>
            </a:pPr>
            <a:r>
              <a:rPr lang="en-US" sz="2400" b="1" dirty="0" err="1"/>
              <a:t>B</a:t>
            </a:r>
            <a:r>
              <a:rPr lang="en-US" sz="2400" b="1" dirty="0" err="1">
                <a:effectLst/>
              </a:rPr>
              <a:t>ài</a:t>
            </a:r>
            <a:r>
              <a:rPr lang="en-US" sz="2400" b="1" dirty="0">
                <a:effectLst/>
              </a:rPr>
              <a:t> </a:t>
            </a:r>
            <a:r>
              <a:rPr lang="en-US" sz="2400" b="1" dirty="0" err="1">
                <a:effectLst/>
              </a:rPr>
              <a:t>tập</a:t>
            </a:r>
            <a:r>
              <a:rPr lang="en-US" sz="2400" b="1" dirty="0">
                <a:effectLst/>
              </a:rPr>
              <a:t> 3. </a:t>
            </a:r>
            <a:r>
              <a:rPr lang="en-US" sz="2400" b="1" dirty="0" err="1">
                <a:effectLst/>
              </a:rPr>
              <a:t>Thử</a:t>
            </a:r>
            <a:r>
              <a:rPr lang="en-US" sz="2400" b="1" dirty="0">
                <a:effectLst/>
              </a:rPr>
              <a:t> </a:t>
            </a:r>
            <a:r>
              <a:rPr lang="en-US" sz="2400" b="1" dirty="0" err="1">
                <a:effectLst/>
              </a:rPr>
              <a:t>lược</a:t>
            </a:r>
            <a:r>
              <a:rPr lang="en-US" sz="2400" b="1" dirty="0">
                <a:effectLst/>
              </a:rPr>
              <a:t> </a:t>
            </a:r>
            <a:r>
              <a:rPr lang="en-US" sz="2400" b="1" dirty="0" err="1">
                <a:effectLst/>
              </a:rPr>
              <a:t>bỏ</a:t>
            </a:r>
            <a:r>
              <a:rPr lang="en-US" sz="2400" b="1" dirty="0">
                <a:effectLst/>
              </a:rPr>
              <a:t> </a:t>
            </a:r>
            <a:r>
              <a:rPr lang="en-US" sz="2400" b="1" dirty="0" err="1">
                <a:effectLst/>
              </a:rPr>
              <a:t>các</a:t>
            </a:r>
            <a:r>
              <a:rPr lang="en-US" sz="2400" b="1" dirty="0">
                <a:effectLst/>
              </a:rPr>
              <a:t> </a:t>
            </a:r>
            <a:r>
              <a:rPr lang="en-US" sz="2400" b="1" dirty="0" err="1">
                <a:effectLst/>
              </a:rPr>
              <a:t>trạng</a:t>
            </a:r>
            <a:r>
              <a:rPr lang="en-US" sz="2400" b="1" dirty="0">
                <a:effectLst/>
              </a:rPr>
              <a:t> </a:t>
            </a:r>
            <a:r>
              <a:rPr lang="en-US" sz="2400" b="1" dirty="0" err="1">
                <a:effectLst/>
              </a:rPr>
              <a:t>ngữ</a:t>
            </a:r>
            <a:r>
              <a:rPr lang="en-US" sz="2400" b="1" dirty="0">
                <a:effectLst/>
              </a:rPr>
              <a:t> (in </a:t>
            </a:r>
            <a:r>
              <a:rPr lang="en-US" sz="2400" b="1" dirty="0" err="1">
                <a:effectLst/>
              </a:rPr>
              <a:t>đậm</a:t>
            </a:r>
            <a:r>
              <a:rPr lang="en-US" sz="2400" b="1" dirty="0">
                <a:effectLst/>
              </a:rPr>
              <a:t>) </a:t>
            </a:r>
            <a:r>
              <a:rPr lang="en-US" sz="2400" b="1" dirty="0" err="1">
                <a:effectLst/>
              </a:rPr>
              <a:t>trong</a:t>
            </a:r>
            <a:r>
              <a:rPr lang="en-US" sz="2400" b="1" dirty="0">
                <a:effectLst/>
              </a:rPr>
              <a:t> </a:t>
            </a:r>
            <a:r>
              <a:rPr lang="en-US" sz="2400" b="1" dirty="0" err="1">
                <a:effectLst/>
              </a:rPr>
              <a:t>những</a:t>
            </a:r>
            <a:r>
              <a:rPr lang="en-US" sz="2400" b="1" dirty="0">
                <a:effectLst/>
              </a:rPr>
              <a:t> </a:t>
            </a:r>
            <a:r>
              <a:rPr lang="en-US" sz="2400" b="1" dirty="0" err="1">
                <a:effectLst/>
              </a:rPr>
              <a:t>câu</a:t>
            </a:r>
            <a:r>
              <a:rPr lang="en-US" sz="2400" b="1" dirty="0">
                <a:effectLst/>
              </a:rPr>
              <a:t> </a:t>
            </a:r>
            <a:r>
              <a:rPr lang="en-US" sz="2400" b="1" dirty="0" err="1">
                <a:effectLst/>
              </a:rPr>
              <a:t>dưới</a:t>
            </a:r>
            <a:r>
              <a:rPr lang="en-US" sz="2400" b="1" dirty="0">
                <a:effectLst/>
              </a:rPr>
              <a:t> </a:t>
            </a:r>
            <a:r>
              <a:rPr lang="en-US" sz="2400" b="1" dirty="0" err="1">
                <a:effectLst/>
              </a:rPr>
              <a:t>đây</a:t>
            </a:r>
            <a:r>
              <a:rPr lang="en-US" sz="2400" b="1" dirty="0">
                <a:effectLst/>
              </a:rPr>
              <a:t> </a:t>
            </a:r>
            <a:r>
              <a:rPr lang="en-US" sz="2400" b="1" dirty="0" err="1">
                <a:effectLst/>
              </a:rPr>
              <a:t>và</a:t>
            </a:r>
            <a:r>
              <a:rPr lang="en-US" sz="2400" b="1" dirty="0">
                <a:effectLst/>
              </a:rPr>
              <a:t> </a:t>
            </a:r>
            <a:r>
              <a:rPr lang="en-US" sz="2400" b="1" dirty="0" err="1">
                <a:effectLst/>
              </a:rPr>
              <a:t>cho</a:t>
            </a:r>
            <a:r>
              <a:rPr lang="en-US" sz="2400" b="1" dirty="0">
                <a:effectLst/>
              </a:rPr>
              <a:t> </a:t>
            </a:r>
            <a:r>
              <a:rPr lang="en-US" sz="2400" b="1" dirty="0" err="1">
                <a:effectLst/>
              </a:rPr>
              <a:t>biết</a:t>
            </a:r>
            <a:r>
              <a:rPr lang="en-US" sz="2400" b="1" dirty="0">
                <a:effectLst/>
              </a:rPr>
              <a:t> </a:t>
            </a:r>
            <a:r>
              <a:rPr lang="en-US" sz="2400" b="1" dirty="0" err="1">
                <a:effectLst/>
              </a:rPr>
              <a:t>nghĩa</a:t>
            </a:r>
            <a:r>
              <a:rPr lang="en-US" sz="2400" b="1" dirty="0">
                <a:effectLst/>
              </a:rPr>
              <a:t> </a:t>
            </a:r>
            <a:r>
              <a:rPr lang="en-US" sz="2400" b="1" dirty="0" err="1">
                <a:effectLst/>
              </a:rPr>
              <a:t>cùa</a:t>
            </a:r>
            <a:r>
              <a:rPr lang="en-US" sz="2400" b="1" dirty="0">
                <a:effectLst/>
              </a:rPr>
              <a:t> </a:t>
            </a:r>
            <a:r>
              <a:rPr lang="en-US" sz="2400" b="1" dirty="0" err="1">
                <a:effectLst/>
              </a:rPr>
              <a:t>câu</a:t>
            </a:r>
            <a:r>
              <a:rPr lang="en-US" sz="2400" b="1" dirty="0">
                <a:effectLst/>
              </a:rPr>
              <a:t> </a:t>
            </a:r>
            <a:r>
              <a:rPr lang="en-US" sz="2400" b="1" dirty="0" err="1">
                <a:effectLst/>
              </a:rPr>
              <a:t>bị</a:t>
            </a:r>
            <a:r>
              <a:rPr lang="en-US" sz="2400" b="1" dirty="0">
                <a:effectLst/>
              </a:rPr>
              <a:t> </a:t>
            </a:r>
            <a:r>
              <a:rPr lang="en-US" sz="2400" b="1" dirty="0" err="1">
                <a:effectLst/>
              </a:rPr>
              <a:t>ảnh</a:t>
            </a:r>
            <a:r>
              <a:rPr lang="en-US" sz="2400" b="1" dirty="0">
                <a:effectLst/>
              </a:rPr>
              <a:t> </a:t>
            </a:r>
            <a:r>
              <a:rPr lang="en-US" sz="2400" b="1" dirty="0" err="1">
                <a:effectLst/>
              </a:rPr>
              <a:t>hường</a:t>
            </a:r>
            <a:r>
              <a:rPr lang="en-US" sz="2400" b="1" dirty="0">
                <a:effectLst/>
              </a:rPr>
              <a:t> </a:t>
            </a:r>
            <a:r>
              <a:rPr lang="en-US" sz="2400" b="1" dirty="0" err="1">
                <a:effectLst/>
              </a:rPr>
              <a:t>như</a:t>
            </a:r>
            <a:r>
              <a:rPr lang="en-US" sz="2400" b="1" dirty="0">
                <a:effectLst/>
              </a:rPr>
              <a:t> </a:t>
            </a:r>
            <a:r>
              <a:rPr lang="en-US" sz="2400" b="1" dirty="0" err="1">
                <a:effectLst/>
              </a:rPr>
              <a:t>thế</a:t>
            </a:r>
            <a:r>
              <a:rPr lang="en-US" sz="2400" b="1" dirty="0">
                <a:effectLst/>
              </a:rPr>
              <a:t> </a:t>
            </a:r>
            <a:r>
              <a:rPr lang="en-US" sz="2400" b="1" dirty="0" err="1">
                <a:effectLst/>
              </a:rPr>
              <a:t>nào</a:t>
            </a:r>
            <a:r>
              <a:rPr lang="en-US" sz="2400" b="1" dirty="0">
                <a:effectLst/>
              </a:rPr>
              <a:t>. </a:t>
            </a:r>
            <a:r>
              <a:rPr lang="en-US" sz="2400" b="1" dirty="0" err="1">
                <a:effectLst/>
              </a:rPr>
              <a:t>Từ</a:t>
            </a:r>
            <a:r>
              <a:rPr lang="en-US" sz="2400" b="1" dirty="0">
                <a:effectLst/>
              </a:rPr>
              <a:t> </a:t>
            </a:r>
            <a:r>
              <a:rPr lang="en-US" sz="2400" b="1" dirty="0" err="1">
                <a:effectLst/>
              </a:rPr>
              <a:t>đó</a:t>
            </a:r>
            <a:r>
              <a:rPr lang="en-US" sz="2400" b="1" dirty="0">
                <a:effectLst/>
              </a:rPr>
              <a:t>, </a:t>
            </a:r>
            <a:r>
              <a:rPr lang="en-US" sz="2400" b="1" dirty="0" err="1">
                <a:effectLst/>
              </a:rPr>
              <a:t>hãy</a:t>
            </a:r>
            <a:r>
              <a:rPr lang="en-US" sz="2400" b="1" dirty="0">
                <a:effectLst/>
              </a:rPr>
              <a:t> </a:t>
            </a:r>
            <a:r>
              <a:rPr lang="en-US" sz="2400" b="1" dirty="0" err="1">
                <a:effectLst/>
              </a:rPr>
              <a:t>rút</a:t>
            </a:r>
            <a:r>
              <a:rPr lang="en-US" sz="2400" b="1" dirty="0">
                <a:effectLst/>
              </a:rPr>
              <a:t> </a:t>
            </a:r>
            <a:r>
              <a:rPr lang="en-US" sz="2400" b="1" dirty="0" err="1">
                <a:effectLst/>
              </a:rPr>
              <a:t>ra</a:t>
            </a:r>
            <a:r>
              <a:rPr lang="en-US" sz="2400" b="1" dirty="0">
                <a:effectLst/>
              </a:rPr>
              <a:t> </a:t>
            </a:r>
            <a:r>
              <a:rPr lang="en-US" sz="2400" b="1" dirty="0" err="1">
                <a:effectLst/>
              </a:rPr>
              <a:t>nhận</a:t>
            </a:r>
            <a:r>
              <a:rPr lang="en-US" sz="2400" b="1" dirty="0">
                <a:effectLst/>
              </a:rPr>
              <a:t> </a:t>
            </a:r>
            <a:r>
              <a:rPr lang="en-US" sz="2400" b="1" dirty="0" err="1">
                <a:effectLst/>
              </a:rPr>
              <a:t>xét</a:t>
            </a:r>
            <a:r>
              <a:rPr lang="en-US" sz="2400" b="1" dirty="0">
                <a:effectLst/>
              </a:rPr>
              <a:t> </a:t>
            </a:r>
            <a:r>
              <a:rPr lang="en-US" sz="2400" b="1" dirty="0" err="1">
                <a:effectLst/>
              </a:rPr>
              <a:t>về</a:t>
            </a:r>
            <a:r>
              <a:rPr lang="en-US" sz="2400" b="1" dirty="0">
                <a:effectLst/>
              </a:rPr>
              <a:t> </a:t>
            </a:r>
            <a:r>
              <a:rPr lang="en-US" sz="2400" b="1" dirty="0" err="1">
                <a:effectLst/>
              </a:rPr>
              <a:t>vai</a:t>
            </a:r>
            <a:r>
              <a:rPr lang="en-US" sz="2400" b="1" dirty="0">
                <a:effectLst/>
              </a:rPr>
              <a:t> </a:t>
            </a:r>
            <a:r>
              <a:rPr lang="en-US" sz="2400" b="1" dirty="0" err="1">
                <a:effectLst/>
              </a:rPr>
              <a:t>trò</a:t>
            </a:r>
            <a:r>
              <a:rPr lang="en-US" sz="2400" b="1" dirty="0">
                <a:effectLst/>
              </a:rPr>
              <a:t> </a:t>
            </a:r>
            <a:r>
              <a:rPr lang="en-US" sz="2400" b="1" dirty="0" err="1">
                <a:effectLst/>
              </a:rPr>
              <a:t>của</a:t>
            </a:r>
            <a:r>
              <a:rPr lang="en-US" sz="2400" b="1" dirty="0">
                <a:effectLst/>
              </a:rPr>
              <a:t> </a:t>
            </a:r>
            <a:r>
              <a:rPr lang="en-US" sz="2400" b="1" dirty="0" err="1">
                <a:effectLst/>
              </a:rPr>
              <a:t>trạng</a:t>
            </a:r>
            <a:r>
              <a:rPr lang="en-US" sz="2400" b="1" dirty="0">
                <a:effectLst/>
              </a:rPr>
              <a:t> </a:t>
            </a:r>
            <a:r>
              <a:rPr lang="en-US" sz="2400" b="1" dirty="0" err="1">
                <a:effectLst/>
              </a:rPr>
              <a:t>ngữ</a:t>
            </a:r>
            <a:r>
              <a:rPr lang="en-US" sz="2400" b="1" dirty="0">
                <a:effectLst/>
              </a:rPr>
              <a:t> </a:t>
            </a:r>
            <a:r>
              <a:rPr lang="en-US" sz="2400" b="1" dirty="0" err="1">
                <a:effectLst/>
              </a:rPr>
              <a:t>đối</a:t>
            </a:r>
            <a:r>
              <a:rPr lang="en-US" sz="2400" b="1" dirty="0">
                <a:effectLst/>
              </a:rPr>
              <a:t> </a:t>
            </a:r>
            <a:r>
              <a:rPr lang="en-US" sz="2400" b="1" dirty="0" err="1">
                <a:effectLst/>
              </a:rPr>
              <a:t>với</a:t>
            </a:r>
            <a:r>
              <a:rPr lang="en-US" sz="2400" b="1" dirty="0">
                <a:effectLst/>
              </a:rPr>
              <a:t> </a:t>
            </a:r>
            <a:r>
              <a:rPr lang="en-US" sz="2400" b="1" dirty="0" err="1">
                <a:effectLst/>
              </a:rPr>
              <a:t>nghĩa</a:t>
            </a:r>
            <a:r>
              <a:rPr lang="en-US" sz="2400" b="1" dirty="0">
                <a:effectLst/>
              </a:rPr>
              <a:t> </a:t>
            </a:r>
            <a:r>
              <a:rPr lang="en-US" sz="2400" b="1" dirty="0" err="1">
                <a:effectLst/>
              </a:rPr>
              <a:t>của</a:t>
            </a:r>
            <a:r>
              <a:rPr lang="en-US" sz="2400" b="1" dirty="0">
                <a:effectLst/>
              </a:rPr>
              <a:t> </a:t>
            </a:r>
            <a:r>
              <a:rPr lang="en-US" sz="2400" b="1" dirty="0" err="1">
                <a:effectLst/>
              </a:rPr>
              <a:t>câu</a:t>
            </a:r>
            <a:r>
              <a:rPr lang="en-US" sz="2400" b="1" dirty="0">
                <a:effectLst/>
              </a:rPr>
              <a:t>.</a:t>
            </a:r>
            <a:endParaRPr lang="en-US" sz="2400" dirty="0">
              <a:effectLst/>
            </a:endParaRPr>
          </a:p>
        </p:txBody>
      </p:sp>
      <p:sp>
        <p:nvSpPr>
          <p:cNvPr id="5" name="Hình chữ nhật 4">
            <a:extLst>
              <a:ext uri="{FF2B5EF4-FFF2-40B4-BE49-F238E27FC236}">
                <a16:creationId xmlns="" xmlns:a16="http://schemas.microsoft.com/office/drawing/2014/main" id="{DB0B61C5-A1F1-40E4-991C-FB036167A4B2}"/>
              </a:ext>
            </a:extLst>
          </p:cNvPr>
          <p:cNvSpPr/>
          <p:nvPr/>
        </p:nvSpPr>
        <p:spPr>
          <a:xfrm>
            <a:off x="1415480" y="2072402"/>
            <a:ext cx="403244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Hình chữ nhật 5">
            <a:extLst>
              <a:ext uri="{FF2B5EF4-FFF2-40B4-BE49-F238E27FC236}">
                <a16:creationId xmlns="" xmlns:a16="http://schemas.microsoft.com/office/drawing/2014/main" id="{E856C107-7B4A-4781-92CD-0D75B77F671B}"/>
              </a:ext>
            </a:extLst>
          </p:cNvPr>
          <p:cNvSpPr/>
          <p:nvPr/>
        </p:nvSpPr>
        <p:spPr>
          <a:xfrm>
            <a:off x="6888088" y="2994415"/>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ình chữ nhật 6">
            <a:extLst>
              <a:ext uri="{FF2B5EF4-FFF2-40B4-BE49-F238E27FC236}">
                <a16:creationId xmlns="" xmlns:a16="http://schemas.microsoft.com/office/drawing/2014/main" id="{37E2FDC1-D7BF-46F4-837B-5333FBC0649A}"/>
              </a:ext>
            </a:extLst>
          </p:cNvPr>
          <p:cNvSpPr/>
          <p:nvPr/>
        </p:nvSpPr>
        <p:spPr>
          <a:xfrm>
            <a:off x="10478402" y="3952043"/>
            <a:ext cx="108012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Hình chữ nhật 8">
            <a:extLst>
              <a:ext uri="{FF2B5EF4-FFF2-40B4-BE49-F238E27FC236}">
                <a16:creationId xmlns="" xmlns:a16="http://schemas.microsoft.com/office/drawing/2014/main" id="{5FDAEE0E-1C0A-44B0-BC0E-10E63AB4A622}"/>
              </a:ext>
            </a:extLst>
          </p:cNvPr>
          <p:cNvSpPr/>
          <p:nvPr/>
        </p:nvSpPr>
        <p:spPr>
          <a:xfrm>
            <a:off x="1026066" y="4365104"/>
            <a:ext cx="5501982" cy="369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Hộp Văn bản 28">
            <a:extLst>
              <a:ext uri="{FF2B5EF4-FFF2-40B4-BE49-F238E27FC236}">
                <a16:creationId xmlns="" xmlns:a16="http://schemas.microsoft.com/office/drawing/2014/main" id="{6B0D8858-DF77-4AC1-9192-DFC5429222D7}"/>
              </a:ext>
            </a:extLst>
          </p:cNvPr>
          <p:cNvSpPr txBox="1"/>
          <p:nvPr/>
        </p:nvSpPr>
        <p:spPr>
          <a:xfrm>
            <a:off x="485827" y="5264040"/>
            <a:ext cx="11411331" cy="1477328"/>
          </a:xfrm>
          <a:prstGeom prst="rect">
            <a:avLst/>
          </a:prstGeom>
          <a:noFill/>
        </p:spPr>
        <p:txBody>
          <a:bodyPr wrap="square">
            <a:spAutoFit/>
          </a:bodyPr>
          <a:lstStyle/>
          <a:p>
            <a:pPr algn="l"/>
            <a:r>
              <a:rPr lang="vi-VN" b="0" i="0" dirty="0">
                <a:solidFill>
                  <a:srgbClr val="FF0000"/>
                </a:solidFill>
                <a:effectLst/>
                <a:latin typeface="Open Sans" panose="020B0606030504020204" pitchFamily="34" charset="0"/>
              </a:rPr>
              <a:t>Các trạng ngữ trong câu khi bị lược bỏ sẽ khiến nội dung câu bị thiếu, không rõ ràng thời gian, địa điểm, nơi chốn, mục đích, phương tiện, nguyên nhân,...</a:t>
            </a:r>
          </a:p>
          <a:p>
            <a:pPr algn="l"/>
            <a:r>
              <a:rPr lang="vi-VN" b="1" i="0" dirty="0">
                <a:solidFill>
                  <a:srgbClr val="FF0000"/>
                </a:solidFill>
                <a:effectLst/>
                <a:latin typeface="Open Sans" panose="020B0606030504020204" pitchFamily="34" charset="0"/>
              </a:rPr>
              <a:t>=&gt; Trạng ngữ là thành phần phụ của câu, bổ sung cho nòng cốt câu, tức là bổ nghĩa cho cả cụm chủ vị trung tâm biểu thị các ý nghĩa tình huống: thời gian, địa điểm, nguyên nhân, mục đích, kết qủa, phương tiện,...</a:t>
            </a:r>
            <a:endParaRPr lang="vi-VN" b="0" i="0" dirty="0">
              <a:solidFill>
                <a:srgbClr val="FF0000"/>
              </a:solidFill>
              <a:effectLst/>
              <a:latin typeface="Open Sans" panose="020B0606030504020204" pitchFamily="34" charset="0"/>
            </a:endParaRPr>
          </a:p>
        </p:txBody>
      </p:sp>
    </p:spTree>
    <p:extLst>
      <p:ext uri="{BB962C8B-B14F-4D97-AF65-F5344CB8AC3E}">
        <p14:creationId xmlns:p14="http://schemas.microsoft.com/office/powerpoint/2010/main" val="101979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9" grpId="0" animBg="1"/>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1">
            <a:extLst>
              <a:ext uri="{FF2B5EF4-FFF2-40B4-BE49-F238E27FC236}">
                <a16:creationId xmlns="" xmlns:a16="http://schemas.microsoft.com/office/drawing/2014/main" id="{AB24955B-032D-4217-ABDA-392D5A44EAB1}"/>
              </a:ext>
            </a:extLst>
          </p:cNvPr>
          <p:cNvSpPr>
            <a:spLocks noChangeArrowheads="1"/>
          </p:cNvSpPr>
          <p:nvPr/>
        </p:nvSpPr>
        <p:spPr bwMode="auto">
          <a:xfrm>
            <a:off x="191521" y="284136"/>
            <a:ext cx="11061578" cy="411251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Autofit/>
          </a:bodyPr>
          <a:lstStyle>
            <a:lvl1pPr eaLnBrk="0" fontAlgn="base" hangingPunct="0">
              <a:spcBef>
                <a:spcPct val="0"/>
              </a:spcBef>
              <a:spcAft>
                <a:spcPct val="0"/>
              </a:spcAft>
              <a:tabLst>
                <a:tab pos="225425" algn="l"/>
              </a:tabLst>
              <a:defRPr>
                <a:solidFill>
                  <a:schemeClr val="tx1"/>
                </a:solidFill>
                <a:latin typeface="Arial" panose="020B0604020202020204" pitchFamily="34" charset="0"/>
              </a:defRPr>
            </a:lvl1pPr>
            <a:lvl2pPr eaLnBrk="0" fontAlgn="base" hangingPunct="0">
              <a:spcBef>
                <a:spcPct val="0"/>
              </a:spcBef>
              <a:spcAft>
                <a:spcPct val="0"/>
              </a:spcAft>
              <a:tabLst>
                <a:tab pos="225425" algn="l"/>
              </a:tabLst>
              <a:defRPr>
                <a:solidFill>
                  <a:schemeClr val="tx1"/>
                </a:solidFill>
                <a:latin typeface="Arial" panose="020B0604020202020204" pitchFamily="34" charset="0"/>
              </a:defRPr>
            </a:lvl2pPr>
            <a:lvl3pPr eaLnBrk="0" fontAlgn="base" hangingPunct="0">
              <a:spcBef>
                <a:spcPct val="0"/>
              </a:spcBef>
              <a:spcAft>
                <a:spcPct val="0"/>
              </a:spcAft>
              <a:tabLst>
                <a:tab pos="225425" algn="l"/>
              </a:tabLst>
              <a:defRPr>
                <a:solidFill>
                  <a:schemeClr val="tx1"/>
                </a:solidFill>
                <a:latin typeface="Arial" panose="020B0604020202020204" pitchFamily="34" charset="0"/>
              </a:defRPr>
            </a:lvl3pPr>
            <a:lvl4pPr eaLnBrk="0" fontAlgn="base" hangingPunct="0">
              <a:spcBef>
                <a:spcPct val="0"/>
              </a:spcBef>
              <a:spcAft>
                <a:spcPct val="0"/>
              </a:spcAft>
              <a:tabLst>
                <a:tab pos="225425" algn="l"/>
              </a:tabLst>
              <a:defRPr>
                <a:solidFill>
                  <a:schemeClr val="tx1"/>
                </a:solidFill>
                <a:latin typeface="Arial" panose="020B0604020202020204" pitchFamily="34" charset="0"/>
              </a:defRPr>
            </a:lvl4pPr>
            <a:lvl5pPr eaLnBrk="0" fontAlgn="base" hangingPunct="0">
              <a:spcBef>
                <a:spcPct val="0"/>
              </a:spcBef>
              <a:spcAft>
                <a:spcPct val="0"/>
              </a:spcAft>
              <a:tabLst>
                <a:tab pos="225425" algn="l"/>
              </a:tabLst>
              <a:defRPr>
                <a:solidFill>
                  <a:schemeClr val="tx1"/>
                </a:solidFill>
                <a:latin typeface="Arial" panose="020B0604020202020204" pitchFamily="34" charset="0"/>
              </a:defRPr>
            </a:lvl5pPr>
            <a:lvl6pPr eaLnBrk="0" fontAlgn="base" hangingPunct="0">
              <a:spcBef>
                <a:spcPct val="0"/>
              </a:spcBef>
              <a:spcAft>
                <a:spcPct val="0"/>
              </a:spcAft>
              <a:tabLst>
                <a:tab pos="225425" algn="l"/>
              </a:tabLst>
              <a:defRPr>
                <a:solidFill>
                  <a:schemeClr val="tx1"/>
                </a:solidFill>
                <a:latin typeface="Arial" panose="020B0604020202020204" pitchFamily="34" charset="0"/>
              </a:defRPr>
            </a:lvl6pPr>
            <a:lvl7pPr eaLnBrk="0" fontAlgn="base" hangingPunct="0">
              <a:spcBef>
                <a:spcPct val="0"/>
              </a:spcBef>
              <a:spcAft>
                <a:spcPct val="0"/>
              </a:spcAft>
              <a:tabLst>
                <a:tab pos="225425" algn="l"/>
              </a:tabLst>
              <a:defRPr>
                <a:solidFill>
                  <a:schemeClr val="tx1"/>
                </a:solidFill>
                <a:latin typeface="Arial" panose="020B0604020202020204" pitchFamily="34" charset="0"/>
              </a:defRPr>
            </a:lvl7pPr>
            <a:lvl8pPr eaLnBrk="0" fontAlgn="base" hangingPunct="0">
              <a:spcBef>
                <a:spcPct val="0"/>
              </a:spcBef>
              <a:spcAft>
                <a:spcPct val="0"/>
              </a:spcAft>
              <a:tabLst>
                <a:tab pos="225425" algn="l"/>
              </a:tabLst>
              <a:defRPr>
                <a:solidFill>
                  <a:schemeClr val="tx1"/>
                </a:solidFill>
                <a:latin typeface="Arial" panose="020B0604020202020204" pitchFamily="34" charset="0"/>
              </a:defRPr>
            </a:lvl8pPr>
            <a:lvl9pPr eaLnBrk="0" fontAlgn="base" hangingPunct="0">
              <a:spcBef>
                <a:spcPct val="0"/>
              </a:spcBef>
              <a:spcAft>
                <a:spcPct val="0"/>
              </a:spcAft>
              <a:tabLst>
                <a:tab pos="225425" algn="l"/>
              </a:tabLst>
              <a:defRPr>
                <a:solidFill>
                  <a:schemeClr val="tx1"/>
                </a:solidFill>
                <a:latin typeface="Arial" panose="020B0604020202020204" pitchFamily="34" charset="0"/>
              </a:defRPr>
            </a:lvl9pPr>
          </a:lstStyle>
          <a:p>
            <a:pPr marR="0" lvl="0" algn="just" eaLnBrk="1" fontAlgn="base" hangingPunct="1">
              <a:lnSpc>
                <a:spcPct val="90000"/>
              </a:lnSpc>
              <a:spcBef>
                <a:spcPct val="0"/>
              </a:spcBef>
              <a:spcAft>
                <a:spcPts val="600"/>
              </a:spcAft>
              <a:buClrTx/>
              <a:buSzTx/>
              <a:tabLst>
                <a:tab pos="225425" algn="l"/>
              </a:tabLst>
            </a:pPr>
            <a:r>
              <a:rPr lang="en-US" altLang="vi-VN" sz="2000" b="1" dirty="0" err="1">
                <a:cs typeface="Arial" panose="020B0604020202020204" pitchFamily="34" charset="0"/>
              </a:rPr>
              <a:t>B</a:t>
            </a:r>
            <a:r>
              <a:rPr kumimoji="0" lang="en-US" altLang="vi-VN" sz="2000" b="1" i="0" u="none" strike="noStrike" cap="none" normalizeH="0" baseline="0" dirty="0" err="1">
                <a:ln>
                  <a:noFill/>
                </a:ln>
                <a:effectLst/>
                <a:cs typeface="Arial" panose="020B0604020202020204" pitchFamily="34" charset="0"/>
              </a:rPr>
              <a:t>ài</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tập</a:t>
            </a:r>
            <a:r>
              <a:rPr kumimoji="0" lang="en-US" altLang="vi-VN" sz="2000" b="1" i="0" u="none" strike="noStrike" cap="none" normalizeH="0" baseline="0" dirty="0">
                <a:ln>
                  <a:noFill/>
                </a:ln>
                <a:effectLst/>
                <a:cs typeface="Arial" panose="020B0604020202020204" pitchFamily="34" charset="0"/>
              </a:rPr>
              <a:t> 4. So </a:t>
            </a:r>
            <a:r>
              <a:rPr kumimoji="0" lang="en-US" altLang="vi-VN" sz="2000" b="1" i="0" u="none" strike="noStrike" cap="none" normalizeH="0" baseline="0" dirty="0" err="1">
                <a:ln>
                  <a:noFill/>
                </a:ln>
                <a:effectLst/>
                <a:cs typeface="Arial" panose="020B0604020202020204" pitchFamily="34" charset="0"/>
              </a:rPr>
              <a:t>sánh</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vị</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trí</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của</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trạng</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ngữ</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trong</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những</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cặp</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câu</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dưới</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đây</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và</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cho</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biết</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vì</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sao</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tác</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già</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lựa</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chọn</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cách</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diên</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đạt</a:t>
            </a:r>
            <a:r>
              <a:rPr kumimoji="0" lang="en-US" altLang="vi-VN" sz="2000" b="1" i="0" u="none" strike="noStrike" cap="none" normalizeH="0" baseline="0" dirty="0">
                <a:ln>
                  <a:noFill/>
                </a:ln>
                <a:effectLst/>
                <a:cs typeface="Arial" panose="020B0604020202020204" pitchFamily="34" charset="0"/>
              </a:rPr>
              <a:t> ờ </a:t>
            </a:r>
            <a:r>
              <a:rPr kumimoji="0" lang="en-US" altLang="vi-VN" sz="2000" b="1" i="0" u="none" strike="noStrike" cap="none" normalizeH="0" baseline="0" dirty="0" err="1">
                <a:ln>
                  <a:noFill/>
                </a:ln>
                <a:effectLst/>
                <a:cs typeface="Arial" panose="020B0604020202020204" pitchFamily="34" charset="0"/>
              </a:rPr>
              <a:t>câu</a:t>
            </a:r>
            <a:r>
              <a:rPr kumimoji="0" lang="en-US" altLang="vi-VN" sz="2000" b="1" i="0" u="none" strike="noStrike" cap="none" normalizeH="0" baseline="0" dirty="0">
                <a:ln>
                  <a:noFill/>
                </a:ln>
                <a:effectLst/>
                <a:cs typeface="Arial" panose="020B0604020202020204" pitchFamily="34" charset="0"/>
              </a:rPr>
              <a:t> a</a:t>
            </a:r>
            <a:r>
              <a:rPr kumimoji="0" lang="en-US" altLang="vi-VN" sz="2000" b="1" i="0" u="none" strike="noStrike" cap="none" normalizeH="0" baseline="-30000" dirty="0">
                <a:ln>
                  <a:noFill/>
                </a:ln>
                <a:effectLst/>
                <a:cs typeface="Arial" panose="020B0604020202020204" pitchFamily="34" charset="0"/>
              </a:rPr>
              <a:t>1</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và</a:t>
            </a:r>
            <a:r>
              <a:rPr kumimoji="0" lang="en-US" altLang="vi-VN" sz="2000" b="1" i="0" u="none" strike="noStrike" cap="none" normalizeH="0" baseline="0" dirty="0">
                <a:ln>
                  <a:noFill/>
                </a:ln>
                <a:effectLst/>
                <a:cs typeface="Arial" panose="020B0604020202020204" pitchFamily="34" charset="0"/>
              </a:rPr>
              <a:t> </a:t>
            </a:r>
            <a:r>
              <a:rPr kumimoji="0" lang="en-US" altLang="vi-VN" sz="2000" b="1" i="0" u="none" strike="noStrike" cap="none" normalizeH="0" baseline="0" dirty="0" err="1">
                <a:ln>
                  <a:noFill/>
                </a:ln>
                <a:effectLst/>
                <a:cs typeface="Arial" panose="020B0604020202020204" pitchFamily="34" charset="0"/>
              </a:rPr>
              <a:t>câu</a:t>
            </a:r>
            <a:r>
              <a:rPr kumimoji="0" lang="en-US" altLang="vi-VN" sz="2000" b="1" i="0" u="none" strike="noStrike" cap="none" normalizeH="0" baseline="0" dirty="0">
                <a:ln>
                  <a:noFill/>
                </a:ln>
                <a:effectLst/>
                <a:cs typeface="Arial" panose="020B0604020202020204" pitchFamily="34" charset="0"/>
              </a:rPr>
              <a:t> b1.</a:t>
            </a:r>
            <a:endParaRPr kumimoji="0" lang="en-US" altLang="vi-VN" sz="2000" b="0" i="0" u="none" strike="noStrike" cap="none" normalizeH="0" baseline="0" dirty="0">
              <a:ln>
                <a:noFill/>
              </a:ln>
              <a:effectLst/>
              <a:cs typeface="Arial" panose="020B0604020202020204" pitchFamily="34" charset="0"/>
            </a:endParaRPr>
          </a:p>
          <a:p>
            <a:pPr marR="0" lvl="0" algn="just" eaLnBrk="1" fontAlgn="base" hangingPunct="1">
              <a:spcBef>
                <a:spcPct val="0"/>
              </a:spcBef>
              <a:spcAft>
                <a:spcPts val="600"/>
              </a:spcAft>
              <a:buClrTx/>
              <a:buSzTx/>
              <a:tabLst>
                <a:tab pos="225425" algn="l"/>
              </a:tabLst>
            </a:pPr>
            <a:r>
              <a:rPr kumimoji="0" lang="en-US" altLang="vi-VN" sz="2000" b="0" i="0" u="none" strike="noStrike" cap="none" normalizeH="0" baseline="0" dirty="0">
                <a:ln>
                  <a:noFill/>
                </a:ln>
                <a:effectLst/>
                <a:cs typeface="Arial" panose="020B0604020202020204" pitchFamily="34" charset="0"/>
              </a:rPr>
              <a:t>a1. </a:t>
            </a:r>
            <a:r>
              <a:rPr kumimoji="0" lang="en-US" altLang="vi-VN" sz="2000" b="0" i="1" u="none" strike="noStrike" cap="none" normalizeH="0" baseline="0" dirty="0" err="1">
                <a:ln>
                  <a:noFill/>
                </a:ln>
                <a:effectLst/>
                <a:cs typeface="Arial" panose="020B0604020202020204" pitchFamily="34" charset="0"/>
              </a:rPr>
              <a:t>Nghe</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chuyện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vua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lấy</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làm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mừng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lắm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Nhưng</a:t>
            </a:r>
            <a:r>
              <a:rPr kumimoji="0" lang="en-US" altLang="vi-VN" sz="2000" b="0" i="1" u="none" strike="noStrike" cap="none" normalizeH="0" baseline="0" dirty="0">
                <a:ln>
                  <a:noFill/>
                </a:ln>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để</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biết</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chính</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xác</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hơn</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nữa</a:t>
            </a:r>
            <a:r>
              <a:rPr kumimoji="0" lang="en-US" altLang="vi-VN" sz="2000" b="1"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vua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cho</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thử</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lại</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Em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bé</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thông</a:t>
            </a:r>
            <a:r>
              <a:rPr kumimoji="0" lang="en-US" altLang="vi-VN" sz="2000" b="0" i="1" u="none" strike="noStrike" cap="none" normalizeH="0" baseline="0" dirty="0">
                <a:ln>
                  <a:noFill/>
                </a:ln>
                <a:effectLst/>
                <a:cs typeface="Arial" panose="020B0604020202020204" pitchFamily="34" charset="0"/>
              </a:rPr>
              <a:t> minh)</a:t>
            </a:r>
            <a:endParaRPr kumimoji="0" lang="en-US" altLang="vi-VN" sz="2000" b="0" i="0" u="none" strike="noStrike" cap="none" normalizeH="0" baseline="0" dirty="0">
              <a:ln>
                <a:noFill/>
              </a:ln>
              <a:effectLst/>
              <a:cs typeface="Arial" panose="020B0604020202020204" pitchFamily="34" charset="0"/>
            </a:endParaRPr>
          </a:p>
          <a:p>
            <a:pPr marR="0" lvl="0" algn="just" eaLnBrk="1" fontAlgn="base" hangingPunct="1">
              <a:spcBef>
                <a:spcPct val="0"/>
              </a:spcBef>
              <a:spcAft>
                <a:spcPts val="600"/>
              </a:spcAft>
              <a:buClrTx/>
              <a:buSzTx/>
              <a:tabLst>
                <a:tab pos="225425" algn="l"/>
              </a:tabLst>
            </a:pPr>
            <a:r>
              <a:rPr kumimoji="0" lang="en-US" altLang="vi-VN" sz="2000" b="0" i="0" u="none" strike="noStrike" cap="none" normalizeH="0" baseline="0" dirty="0">
                <a:ln>
                  <a:noFill/>
                </a:ln>
                <a:effectLst/>
                <a:cs typeface="Arial" panose="020B0604020202020204" pitchFamily="34" charset="0"/>
              </a:rPr>
              <a:t>a2) </a:t>
            </a:r>
            <a:r>
              <a:rPr kumimoji="0" lang="en-US" altLang="vi-VN" sz="2000" b="0" i="1" u="none" strike="noStrike" cap="none" normalizeH="0" baseline="0" dirty="0" err="1">
                <a:ln>
                  <a:noFill/>
                </a:ln>
                <a:effectLst/>
                <a:cs typeface="Arial" panose="020B0604020202020204" pitchFamily="34" charset="0"/>
              </a:rPr>
              <a:t>Nghe</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chuyện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vua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lấy</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làm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mừng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lắm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Nhưng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vua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cho</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thử</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lại</a:t>
            </a:r>
            <a:r>
              <a:rPr kumimoji="0" lang="en-US" altLang="vi-VN" sz="2000" b="0" i="1" u="none" strike="noStrike" cap="none" normalizeH="0" baseline="0" dirty="0">
                <a:ln>
                  <a:noFill/>
                </a:ln>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để</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biết</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chính</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xác</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hơn</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nữa</a:t>
            </a:r>
            <a:r>
              <a:rPr kumimoji="0" lang="en-US" altLang="vi-VN" sz="2000" b="1" i="1" u="none" strike="noStrike" cap="none" normalizeH="0" baseline="0" dirty="0">
                <a:ln>
                  <a:noFill/>
                </a:ln>
                <a:solidFill>
                  <a:srgbClr val="FF0000"/>
                </a:solidFill>
                <a:effectLst/>
                <a:cs typeface="Arial" panose="020B0604020202020204" pitchFamily="34" charset="0"/>
              </a:rPr>
              <a:t>.</a:t>
            </a:r>
            <a:endParaRPr kumimoji="0" lang="en-US" altLang="vi-VN" sz="2000" b="0" i="0" u="none" strike="noStrike" cap="none" normalizeH="0" baseline="0" dirty="0">
              <a:ln>
                <a:noFill/>
              </a:ln>
              <a:solidFill>
                <a:srgbClr val="FF0000"/>
              </a:solidFill>
              <a:effectLst/>
              <a:cs typeface="Arial" panose="020B0604020202020204" pitchFamily="34" charset="0"/>
            </a:endParaRPr>
          </a:p>
          <a:p>
            <a:pPr marR="0" lvl="0" algn="just" eaLnBrk="1" fontAlgn="base" hangingPunct="1">
              <a:spcBef>
                <a:spcPct val="0"/>
              </a:spcBef>
              <a:spcAft>
                <a:spcPts val="600"/>
              </a:spcAft>
              <a:buClrTx/>
              <a:buSzTx/>
              <a:tabLst>
                <a:tab pos="225425" algn="l"/>
              </a:tabLst>
            </a:pPr>
            <a:r>
              <a:rPr kumimoji="0" lang="en-US" altLang="vi-VN" sz="2000" b="0" i="0" u="none" strike="noStrike" cap="none" normalizeH="0" baseline="0" dirty="0">
                <a:ln>
                  <a:noFill/>
                </a:ln>
                <a:effectLst/>
                <a:cs typeface="Arial" panose="020B0604020202020204" pitchFamily="34" charset="0"/>
              </a:rPr>
              <a:t>b1) </a:t>
            </a:r>
            <a:r>
              <a:rPr kumimoji="0" lang="en-US" altLang="vi-VN" sz="2000" b="0" i="1" u="none" strike="noStrike" cap="none" normalizeH="0" baseline="0" dirty="0" err="1">
                <a:ln>
                  <a:noFill/>
                </a:ln>
                <a:effectLst/>
                <a:cs typeface="Arial" panose="020B0604020202020204" pitchFamily="34" charset="0"/>
              </a:rPr>
              <a:t>Đền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Thượng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nằm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chót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vót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trên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đỉnh</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núi</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Nghĩa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Lĩnh</a:t>
            </a:r>
            <a:r>
              <a:rPr kumimoji="0" lang="en-US" altLang="vi-VN" sz="2000" b="0" i="1" u="none" strike="noStrike" cap="none" normalizeH="0" baseline="0" dirty="0">
                <a:ln>
                  <a:noFill/>
                </a:ln>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Trước</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đền</a:t>
            </a:r>
            <a:r>
              <a:rPr kumimoji="0" lang="en-US" altLang="vi-VN" sz="2000" b="1"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những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khóm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hải</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đường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đâm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bông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rực</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đỏ</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những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cánh</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bướm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nhiều</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màu</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sắc</a:t>
            </a:r>
            <a:r>
              <a:rPr kumimoji="0" lang="en-US" altLang="vi-VN" sz="2000" b="0" i="1" u="none" strike="noStrike" cap="none" normalizeH="0" baseline="0" dirty="0">
                <a:ln>
                  <a:noFill/>
                </a:ln>
                <a:effectLst/>
                <a:cs typeface="Arial" panose="020B0604020202020204" pitchFamily="34" charset="0"/>
              </a:rPr>
              <a:t> bay </a:t>
            </a:r>
            <a:r>
              <a:rPr kumimoji="0" lang="en-US" altLang="vi-VN" sz="2000" b="0" i="1" u="none" strike="noStrike" cap="none" normalizeH="0" baseline="0" dirty="0" err="1">
                <a:ln>
                  <a:noFill/>
                </a:ln>
                <a:effectLst/>
                <a:cs typeface="Arial" panose="020B0604020202020204" pitchFamily="34" charset="0"/>
              </a:rPr>
              <a:t>dập</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dờn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như</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đang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múa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quạt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xoè</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hoa</a:t>
            </a:r>
            <a:r>
              <a:rPr kumimoji="0" lang="en-US" altLang="vi-VN" sz="2000" b="0" i="1" u="none" strike="noStrike" cap="none" normalizeH="0" baseline="0" dirty="0">
                <a:ln>
                  <a:noFill/>
                </a:ln>
                <a:effectLst/>
                <a:cs typeface="Arial" panose="020B0604020202020204" pitchFamily="34" charset="0"/>
              </a:rPr>
              <a:t>.</a:t>
            </a:r>
            <a:r>
              <a:rPr kumimoji="0" lang="en-US" altLang="vi-VN" sz="2000" b="0" i="0" u="none" strike="noStrike" cap="none" normalizeH="0" baseline="0" dirty="0">
                <a:ln>
                  <a:noFill/>
                </a:ln>
                <a:effectLst/>
                <a:cs typeface="Arial" panose="020B0604020202020204" pitchFamily="34" charset="0"/>
              </a:rPr>
              <a:t> (Theo </a:t>
            </a:r>
            <a:r>
              <a:rPr kumimoji="0" lang="en-US" altLang="vi-VN" sz="2000" b="0" i="0" u="none" strike="noStrike" cap="none" normalizeH="0" baseline="0" dirty="0" err="1">
                <a:ln>
                  <a:noFill/>
                </a:ln>
                <a:effectLst/>
                <a:cs typeface="Arial" panose="020B0604020202020204" pitchFamily="34" charset="0"/>
              </a:rPr>
              <a:t>Đoàn</a:t>
            </a:r>
            <a:r>
              <a:rPr kumimoji="0" lang="en-US" altLang="vi-VN" sz="2000" b="0" i="0" u="none" strike="noStrike" cap="none" normalizeH="0" baseline="0" dirty="0">
                <a:ln>
                  <a:noFill/>
                </a:ln>
                <a:effectLst/>
                <a:cs typeface="Arial" panose="020B0604020202020204" pitchFamily="34" charset="0"/>
              </a:rPr>
              <a:t> Minh </a:t>
            </a:r>
            <a:r>
              <a:rPr kumimoji="0" lang="en-US" altLang="vi-VN" sz="2000" b="0" i="0" u="none" strike="noStrike" cap="none" normalizeH="0" baseline="0" dirty="0" err="1">
                <a:ln>
                  <a:noFill/>
                </a:ln>
                <a:effectLst/>
                <a:cs typeface="Arial" panose="020B0604020202020204" pitchFamily="34" charset="0"/>
              </a:rPr>
              <a:t>Tuấn</a:t>
            </a:r>
            <a:r>
              <a:rPr kumimoji="0" lang="en-US" altLang="vi-VN" sz="2000" b="0" i="0" u="none" strike="noStrike" cap="none" normalizeH="0" baseline="0" dirty="0">
                <a:ln>
                  <a:noFill/>
                </a:ln>
                <a:effectLst/>
                <a:cs typeface="Arial" panose="020B0604020202020204" pitchFamily="34" charset="0"/>
              </a:rPr>
              <a:t>)</a:t>
            </a:r>
          </a:p>
          <a:p>
            <a:pPr marR="0" lvl="0" algn="just" eaLnBrk="1" fontAlgn="base" hangingPunct="1">
              <a:spcBef>
                <a:spcPct val="0"/>
              </a:spcBef>
              <a:spcAft>
                <a:spcPts val="600"/>
              </a:spcAft>
              <a:buClrTx/>
              <a:buSzTx/>
              <a:tabLst>
                <a:tab pos="225425" algn="l"/>
              </a:tabLst>
            </a:pPr>
            <a:r>
              <a:rPr kumimoji="0" lang="en-US" altLang="vi-VN" sz="2000" b="0" i="0" u="none" strike="noStrike" cap="none" normalizeH="0" baseline="0" dirty="0">
                <a:ln>
                  <a:noFill/>
                </a:ln>
                <a:effectLst/>
                <a:cs typeface="Arial" panose="020B0604020202020204" pitchFamily="34" charset="0"/>
              </a:rPr>
              <a:t>b2) </a:t>
            </a:r>
            <a:r>
              <a:rPr kumimoji="0" lang="en-US" altLang="vi-VN" sz="2000" b="0" i="1" u="none" strike="noStrike" cap="none" normalizeH="0" baseline="0" dirty="0" err="1">
                <a:ln>
                  <a:noFill/>
                </a:ln>
                <a:effectLst/>
                <a:cs typeface="Arial" panose="020B0604020202020204" pitchFamily="34" charset="0"/>
              </a:rPr>
              <a:t>Đền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Thượng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nằm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chót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vót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trên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đình</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núi</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Nghĩa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Lĩnh</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Những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khóm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hải</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đường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đâm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bông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rực</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đỏ</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những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cánh</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bướm</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nhiều</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màu</a:t>
            </a:r>
            <a:r>
              <a:rPr kumimoji="0" lang="en-US" altLang="vi-VN" sz="2000" b="0" i="1" u="none" strike="noStrike" cap="none" normalizeH="0" baseline="0" dirty="0">
                <a:ln>
                  <a:noFill/>
                </a:ln>
                <a:effectLst/>
                <a:cs typeface="Arial" panose="020B0604020202020204" pitchFamily="34" charset="0"/>
              </a:rPr>
              <a:t> sac bay </a:t>
            </a:r>
            <a:r>
              <a:rPr kumimoji="0" lang="en-US" altLang="vi-VN" sz="2000" b="0" i="1" u="none" strike="noStrike" cap="none" normalizeH="0" baseline="0" dirty="0" err="1">
                <a:ln>
                  <a:noFill/>
                </a:ln>
                <a:effectLst/>
                <a:cs typeface="Arial" panose="020B0604020202020204" pitchFamily="34" charset="0"/>
              </a:rPr>
              <a:t>dập</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dờn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như</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đang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múa</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quạt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xoè</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hoa</a:t>
            </a:r>
            <a:r>
              <a:rPr kumimoji="0" lang="en-US" altLang="vi-VN" sz="2000" b="0" i="1" u="none" strike="noStrike" cap="none" normalizeH="0" baseline="0" dirty="0">
                <a:ln>
                  <a:noFill/>
                </a:ln>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trước</a:t>
            </a:r>
            <a:r>
              <a:rPr kumimoji="0" lang="en-US" altLang="vi-VN" sz="2000" b="1" i="1" u="none" strike="noStrike" cap="none" normalizeH="0" baseline="0" dirty="0">
                <a:ln>
                  <a:noFill/>
                </a:ln>
                <a:solidFill>
                  <a:srgbClr val="FF0000"/>
                </a:solidFill>
                <a:effectLst/>
                <a:cs typeface="Arial" panose="020B0604020202020204" pitchFamily="34" charset="0"/>
              </a:rPr>
              <a:t> </a:t>
            </a:r>
            <a:r>
              <a:rPr kumimoji="0" lang="en-US" altLang="vi-VN" sz="2000" b="1" i="1" u="none" strike="noStrike" cap="none" normalizeH="0" baseline="0" dirty="0" err="1">
                <a:ln>
                  <a:noFill/>
                </a:ln>
                <a:solidFill>
                  <a:srgbClr val="FF0000"/>
                </a:solidFill>
                <a:effectLst/>
                <a:cs typeface="Arial" panose="020B0604020202020204" pitchFamily="34" charset="0"/>
              </a:rPr>
              <a:t>đền</a:t>
            </a:r>
            <a:r>
              <a:rPr kumimoji="0" lang="en-US" altLang="vi-VN" sz="2000" b="1" i="1" u="none" strike="noStrike" cap="none" normalizeH="0" baseline="0" dirty="0">
                <a:ln>
                  <a:noFill/>
                </a:ln>
                <a:solidFill>
                  <a:srgbClr val="FF0000"/>
                </a:solidFill>
                <a:effectLst/>
                <a:cs typeface="Arial" panose="020B0604020202020204" pitchFamily="34" charset="0"/>
              </a:rPr>
              <a:t>.</a:t>
            </a:r>
            <a:endParaRPr kumimoji="0" lang="en-US" altLang="vi-VN" sz="2000" b="0" i="0" u="none" strike="noStrike" cap="none" normalizeH="0" baseline="0" dirty="0">
              <a:ln>
                <a:noFill/>
              </a:ln>
              <a:solidFill>
                <a:srgbClr val="FF0000"/>
              </a:solidFill>
              <a:effectLst/>
              <a:cs typeface="Arial" panose="020B0604020202020204" pitchFamily="34" charset="0"/>
            </a:endParaRPr>
          </a:p>
          <a:p>
            <a:pPr marR="0" lvl="0" algn="just" eaLnBrk="1" fontAlgn="base" hangingPunct="1">
              <a:spcBef>
                <a:spcPct val="0"/>
              </a:spcBef>
              <a:spcAft>
                <a:spcPts val="600"/>
              </a:spcAft>
              <a:buClrTx/>
              <a:buSzTx/>
              <a:tabLst>
                <a:tab pos="225425" algn="l"/>
              </a:tabLst>
            </a:pPr>
            <a:r>
              <a:rPr kumimoji="0" lang="en-US" altLang="vi-VN" sz="2000" b="0" i="1" u="none" strike="noStrike" cap="none" normalizeH="0" baseline="0" dirty="0">
                <a:ln>
                  <a:noFill/>
                </a:ln>
                <a:effectLst/>
                <a:cs typeface="Arial" panose="020B0604020202020204" pitchFamily="34" charset="0"/>
              </a:rPr>
              <a:t>HS </a:t>
            </a:r>
            <a:r>
              <a:rPr kumimoji="0" lang="en-US" altLang="vi-VN" sz="2000" b="0" i="1" u="none" strike="noStrike" cap="none" normalizeH="0" baseline="0" dirty="0" err="1">
                <a:ln>
                  <a:noFill/>
                </a:ln>
                <a:effectLst/>
                <a:cs typeface="Arial" panose="020B0604020202020204" pitchFamily="34" charset="0"/>
              </a:rPr>
              <a:t>quan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sát</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bài</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tập</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và</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điền</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vào</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bảng</a:t>
            </a:r>
            <a:r>
              <a:rPr kumimoji="0" lang="en-US" altLang="vi-VN" sz="2000" b="0" i="1" u="none" strike="noStrike" cap="none" normalizeH="0" baseline="0" dirty="0">
                <a:ln>
                  <a:noFill/>
                </a:ln>
                <a:effectLst/>
                <a:cs typeface="Arial" panose="020B0604020202020204" pitchFamily="34" charset="0"/>
              </a:rPr>
              <a:t> </a:t>
            </a:r>
            <a:r>
              <a:rPr kumimoji="0" lang="en-US" altLang="vi-VN" sz="2000" b="0" i="1" u="none" strike="noStrike" cap="none" normalizeH="0" baseline="0" dirty="0" err="1">
                <a:ln>
                  <a:noFill/>
                </a:ln>
                <a:effectLst/>
                <a:cs typeface="Arial" panose="020B0604020202020204" pitchFamily="34" charset="0"/>
              </a:rPr>
              <a:t>sau</a:t>
            </a:r>
            <a:r>
              <a:rPr kumimoji="0" lang="en-US" altLang="vi-VN" sz="2000" b="0" i="1" u="none" strike="noStrike" cap="none" normalizeH="0" baseline="0" dirty="0">
                <a:ln>
                  <a:noFill/>
                </a:ln>
                <a:effectLst/>
                <a:cs typeface="Arial" panose="020B0604020202020204" pitchFamily="34" charset="0"/>
              </a:rPr>
              <a:t> </a:t>
            </a:r>
            <a:endParaRPr kumimoji="0" lang="en-US" altLang="vi-VN" sz="2000" b="0" i="0" u="none" strike="noStrike" cap="none" normalizeH="0" baseline="0" dirty="0">
              <a:ln>
                <a:noFill/>
              </a:ln>
              <a:effectLst/>
              <a:cs typeface="Arial" panose="020B0604020202020204" pitchFamily="34" charset="0"/>
            </a:endParaRPr>
          </a:p>
        </p:txBody>
      </p:sp>
      <p:grpSp>
        <p:nvGrpSpPr>
          <p:cNvPr id="56" name="Group 35">
            <a:extLst>
              <a:ext uri="{FF2B5EF4-FFF2-40B4-BE49-F238E27FC236}">
                <a16:creationId xmlns="" xmlns:a16="http://schemas.microsoft.com/office/drawing/2014/main" id="{828A5161-06F1-46CF-8AD7-844680A59E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4601497"/>
            <a:ext cx="1014060" cy="2017580"/>
            <a:chOff x="0" y="4601497"/>
            <a:chExt cx="1014060" cy="2017580"/>
          </a:xfrm>
        </p:grpSpPr>
        <p:sp>
          <p:nvSpPr>
            <p:cNvPr id="37" name="Isosceles Triangle 36">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37">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39">
            <a:extLst>
              <a:ext uri="{FF2B5EF4-FFF2-40B4-BE49-F238E27FC236}">
                <a16:creationId xmlns="" xmlns:a16="http://schemas.microsoft.com/office/drawing/2014/main" id="{5995D10D-E9C9-47DB-AE7E-801FEF38F5C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219290" y="1"/>
            <a:ext cx="972709" cy="1935307"/>
            <a:chOff x="10918968" y="713127"/>
            <a:chExt cx="1273032" cy="2532832"/>
          </a:xfrm>
        </p:grpSpPr>
        <p:sp>
          <p:nvSpPr>
            <p:cNvPr id="41" name="Rectangle 40">
              <a:extLst>
                <a:ext uri="{FF2B5EF4-FFF2-40B4-BE49-F238E27FC236}">
                  <a16:creationId xmlns="" xmlns:a16="http://schemas.microsoft.com/office/drawing/2014/main" id="{CC1A72C6-3DE4-4EC3-9AD5-9E0D40D8CE8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41">
              <a:extLst>
                <a:ext uri="{FF2B5EF4-FFF2-40B4-BE49-F238E27FC236}">
                  <a16:creationId xmlns="" xmlns:a16="http://schemas.microsoft.com/office/drawing/2014/main" id="{0B0DA1F1-C391-4EDF-9FE0-23E86E13776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2" name="Bảng 1">
            <a:extLst>
              <a:ext uri="{FF2B5EF4-FFF2-40B4-BE49-F238E27FC236}">
                <a16:creationId xmlns="" xmlns:a16="http://schemas.microsoft.com/office/drawing/2014/main" id="{79CBD486-EF30-4586-AC09-6F8E4B2DC270}"/>
              </a:ext>
            </a:extLst>
          </p:cNvPr>
          <p:cNvGraphicFramePr>
            <a:graphicFrameLocks noGrp="1"/>
          </p:cNvGraphicFramePr>
          <p:nvPr>
            <p:extLst>
              <p:ext uri="{D42A27DB-BD31-4B8C-83A1-F6EECF244321}">
                <p14:modId xmlns:p14="http://schemas.microsoft.com/office/powerpoint/2010/main" val="1427224740"/>
              </p:ext>
            </p:extLst>
          </p:nvPr>
        </p:nvGraphicFramePr>
        <p:xfrm>
          <a:off x="507030" y="4424682"/>
          <a:ext cx="11268478" cy="2112123"/>
        </p:xfrm>
        <a:graphic>
          <a:graphicData uri="http://schemas.openxmlformats.org/drawingml/2006/table">
            <a:tbl>
              <a:tblPr firstRow="1" firstCol="1" bandRow="1">
                <a:tableStyleId>{5C22544A-7EE6-4342-B048-85BDC9FD1C3A}</a:tableStyleId>
              </a:tblPr>
              <a:tblGrid>
                <a:gridCol w="2608330">
                  <a:extLst>
                    <a:ext uri="{9D8B030D-6E8A-4147-A177-3AD203B41FA5}">
                      <a16:colId xmlns="" xmlns:a16="http://schemas.microsoft.com/office/drawing/2014/main" val="582435464"/>
                    </a:ext>
                  </a:extLst>
                </a:gridCol>
                <a:gridCol w="4333227">
                  <a:extLst>
                    <a:ext uri="{9D8B030D-6E8A-4147-A177-3AD203B41FA5}">
                      <a16:colId xmlns="" xmlns:a16="http://schemas.microsoft.com/office/drawing/2014/main" val="3882369524"/>
                    </a:ext>
                  </a:extLst>
                </a:gridCol>
                <a:gridCol w="4326921">
                  <a:extLst>
                    <a:ext uri="{9D8B030D-6E8A-4147-A177-3AD203B41FA5}">
                      <a16:colId xmlns="" xmlns:a16="http://schemas.microsoft.com/office/drawing/2014/main" val="3801114049"/>
                    </a:ext>
                  </a:extLst>
                </a:gridCol>
              </a:tblGrid>
              <a:tr h="572346">
                <a:tc>
                  <a:txBody>
                    <a:bodyPr/>
                    <a:lstStyle/>
                    <a:p>
                      <a:pPr marL="0" marR="0" algn="just">
                        <a:lnSpc>
                          <a:spcPct val="107000"/>
                        </a:lnSpc>
                        <a:spcBef>
                          <a:spcPts val="0"/>
                        </a:spcBef>
                        <a:spcAft>
                          <a:spcPts val="0"/>
                        </a:spcAft>
                      </a:pPr>
                      <a:r>
                        <a:rPr lang="en-US" sz="2400">
                          <a:effectLst/>
                        </a:rPr>
                        <a:t>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tc>
                  <a:txBody>
                    <a:bodyPr/>
                    <a:lstStyle/>
                    <a:p>
                      <a:pPr marL="0" marR="0" algn="just">
                        <a:lnSpc>
                          <a:spcPct val="107000"/>
                        </a:lnSpc>
                        <a:spcBef>
                          <a:spcPts val="0"/>
                        </a:spcBef>
                        <a:spcAft>
                          <a:spcPts val="0"/>
                        </a:spcAft>
                      </a:pPr>
                      <a:r>
                        <a:rPr lang="en-US" sz="2400">
                          <a:effectLst/>
                        </a:rPr>
                        <a:t>Câu có trạng ngữ ở đầu cầu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tc>
                  <a:txBody>
                    <a:bodyPr/>
                    <a:lstStyle/>
                    <a:p>
                      <a:pPr marL="0" marR="0" algn="just">
                        <a:lnSpc>
                          <a:spcPct val="107000"/>
                        </a:lnSpc>
                        <a:spcBef>
                          <a:spcPts val="0"/>
                        </a:spcBef>
                        <a:spcAft>
                          <a:spcPts val="0"/>
                        </a:spcAft>
                      </a:pPr>
                      <a:r>
                        <a:rPr lang="en-US" sz="2400">
                          <a:effectLst/>
                        </a:rPr>
                        <a:t>Câu có trạng ngữ ở cuối câu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extLst>
                  <a:ext uri="{0D108BD9-81ED-4DB2-BD59-A6C34878D82A}">
                    <a16:rowId xmlns="" xmlns:a16="http://schemas.microsoft.com/office/drawing/2014/main" val="1129270017"/>
                  </a:ext>
                </a:extLst>
              </a:tr>
              <a:tr h="518252">
                <a:tc>
                  <a:txBody>
                    <a:bodyPr/>
                    <a:lstStyle/>
                    <a:p>
                      <a:pPr marL="0" marR="0" algn="just">
                        <a:lnSpc>
                          <a:spcPct val="107000"/>
                        </a:lnSpc>
                        <a:spcBef>
                          <a:spcPts val="0"/>
                        </a:spcBef>
                        <a:spcAft>
                          <a:spcPts val="0"/>
                        </a:spcAft>
                      </a:pPr>
                      <a:r>
                        <a:rPr lang="en-US" sz="2400">
                          <a:effectLst/>
                        </a:rPr>
                        <a:t>Câu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tc>
                  <a:txBody>
                    <a:bodyPr/>
                    <a:lstStyle/>
                    <a:p>
                      <a:pPr marL="0" marR="0" algn="just">
                        <a:lnSpc>
                          <a:spcPct val="107000"/>
                        </a:lnSpc>
                        <a:spcBef>
                          <a:spcPts val="0"/>
                        </a:spcBef>
                        <a:spcAft>
                          <a:spcPts val="0"/>
                        </a:spcAft>
                      </a:pP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tc>
                  <a:txBody>
                    <a:bodyPr/>
                    <a:lstStyle/>
                    <a:p>
                      <a:pPr marL="0" marR="0" algn="just">
                        <a:lnSpc>
                          <a:spcPct val="107000"/>
                        </a:lnSpc>
                        <a:spcBef>
                          <a:spcPts val="0"/>
                        </a:spcBef>
                        <a:spcAft>
                          <a:spcPts val="0"/>
                        </a:spcAft>
                      </a:pPr>
                      <a:r>
                        <a:rPr lang="en-US" sz="2400">
                          <a:effectLst/>
                        </a:rPr>
                        <a:t>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extLst>
                  <a:ext uri="{0D108BD9-81ED-4DB2-BD59-A6C34878D82A}">
                    <a16:rowId xmlns="" xmlns:a16="http://schemas.microsoft.com/office/drawing/2014/main" val="359808559"/>
                  </a:ext>
                </a:extLst>
              </a:tr>
              <a:tr h="1021525">
                <a:tc>
                  <a:txBody>
                    <a:bodyPr/>
                    <a:lstStyle/>
                    <a:p>
                      <a:pPr marL="0" marR="0" algn="just">
                        <a:lnSpc>
                          <a:spcPct val="107000"/>
                        </a:lnSpc>
                        <a:spcBef>
                          <a:spcPts val="0"/>
                        </a:spcBef>
                        <a:spcAft>
                          <a:spcPts val="0"/>
                        </a:spcAft>
                      </a:pPr>
                      <a:r>
                        <a:rPr lang="en-US" sz="2400">
                          <a:effectLst/>
                        </a:rPr>
                        <a:t>Tác dụng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tc gridSpan="2">
                  <a:txBody>
                    <a:bodyPr/>
                    <a:lstStyle/>
                    <a:p>
                      <a:pPr marL="0" marR="0" algn="just">
                        <a:lnSpc>
                          <a:spcPct val="107000"/>
                        </a:lnSpc>
                        <a:spcBef>
                          <a:spcPts val="0"/>
                        </a:spcBef>
                        <a:spcAft>
                          <a:spcPts val="0"/>
                        </a:spcAft>
                      </a:pPr>
                      <a:r>
                        <a:rPr lang="en-US" sz="2400">
                          <a:effectLst/>
                        </a:rPr>
                        <a:t> </a:t>
                      </a:r>
                    </a:p>
                    <a:p>
                      <a:pPr marL="0" marR="0" algn="just">
                        <a:lnSpc>
                          <a:spcPct val="107000"/>
                        </a:lnSpc>
                        <a:spcBef>
                          <a:spcPts val="0"/>
                        </a:spcBef>
                        <a:spcAft>
                          <a:spcPts val="0"/>
                        </a:spcAft>
                      </a:pPr>
                      <a:r>
                        <a:rPr lang="en-US" sz="2400">
                          <a:effectLst/>
                        </a:rPr>
                        <a:t> </a:t>
                      </a:r>
                      <a:endParaRPr lang="vi-VN" sz="2400">
                        <a:solidFill>
                          <a:srgbClr val="000000"/>
                        </a:solidFill>
                        <a:effectLst/>
                        <a:latin typeface="Calibri" panose="020F0502020204030204" pitchFamily="34" charset="0"/>
                        <a:cs typeface="Times New Roman" panose="02020603050405020304" pitchFamily="18" charset="0"/>
                      </a:endParaRPr>
                    </a:p>
                  </a:txBody>
                  <a:tcPr marL="149576" marR="149576" marT="0" marB="0"/>
                </a:tc>
                <a:tc hMerge="1">
                  <a:txBody>
                    <a:bodyPr/>
                    <a:lstStyle/>
                    <a:p>
                      <a:pPr marL="0" marR="0" algn="just">
                        <a:lnSpc>
                          <a:spcPct val="107000"/>
                        </a:lnSpc>
                        <a:spcBef>
                          <a:spcPts val="0"/>
                        </a:spcBef>
                        <a:spcAft>
                          <a:spcPts val="0"/>
                        </a:spcAft>
                      </a:pPr>
                      <a:r>
                        <a:rPr lang="en-US" sz="2400">
                          <a:effectLst/>
                        </a:rPr>
                        <a:t> </a:t>
                      </a:r>
                      <a:endParaRPr lang="vi-VN"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49576" marR="149576" marT="0" marB="0"/>
                </a:tc>
                <a:extLst>
                  <a:ext uri="{0D108BD9-81ED-4DB2-BD59-A6C34878D82A}">
                    <a16:rowId xmlns="" xmlns:a16="http://schemas.microsoft.com/office/drawing/2014/main" val="990389818"/>
                  </a:ext>
                </a:extLst>
              </a:tr>
            </a:tbl>
          </a:graphicData>
        </a:graphic>
      </p:graphicFrame>
      <p:sp>
        <p:nvSpPr>
          <p:cNvPr id="4" name="Hộp Văn bản 3">
            <a:extLst>
              <a:ext uri="{FF2B5EF4-FFF2-40B4-BE49-F238E27FC236}">
                <a16:creationId xmlns="" xmlns:a16="http://schemas.microsoft.com/office/drawing/2014/main" id="{63BB99C7-E9BF-49E0-AF45-45BC9BE0E6E0}"/>
              </a:ext>
            </a:extLst>
          </p:cNvPr>
          <p:cNvSpPr txBox="1"/>
          <p:nvPr/>
        </p:nvSpPr>
        <p:spPr>
          <a:xfrm>
            <a:off x="3489516" y="4957523"/>
            <a:ext cx="2664296" cy="523220"/>
          </a:xfrm>
          <a:prstGeom prst="rect">
            <a:avLst/>
          </a:prstGeom>
          <a:noFill/>
        </p:spPr>
        <p:txBody>
          <a:bodyPr wrap="square" rtlCol="0">
            <a:spAutoFit/>
          </a:bodyPr>
          <a:lstStyle/>
          <a:p>
            <a:r>
              <a:rPr lang="en-US" sz="2800">
                <a:solidFill>
                  <a:srgbClr val="FF0000"/>
                </a:solidFill>
              </a:rPr>
              <a:t>a1,b1</a:t>
            </a:r>
            <a:endParaRPr lang="vi-VN" sz="2800">
              <a:solidFill>
                <a:srgbClr val="FF0000"/>
              </a:solidFill>
            </a:endParaRPr>
          </a:p>
        </p:txBody>
      </p:sp>
      <p:sp>
        <p:nvSpPr>
          <p:cNvPr id="5" name="Hộp Văn bản 4">
            <a:extLst>
              <a:ext uri="{FF2B5EF4-FFF2-40B4-BE49-F238E27FC236}">
                <a16:creationId xmlns="" xmlns:a16="http://schemas.microsoft.com/office/drawing/2014/main" id="{F48EF95F-685C-4D7D-A206-BD884CB53395}"/>
              </a:ext>
            </a:extLst>
          </p:cNvPr>
          <p:cNvSpPr txBox="1"/>
          <p:nvPr/>
        </p:nvSpPr>
        <p:spPr>
          <a:xfrm>
            <a:off x="7869314" y="4957523"/>
            <a:ext cx="2880320" cy="523220"/>
          </a:xfrm>
          <a:prstGeom prst="rect">
            <a:avLst/>
          </a:prstGeom>
          <a:noFill/>
        </p:spPr>
        <p:txBody>
          <a:bodyPr wrap="square" rtlCol="0">
            <a:spAutoFit/>
          </a:bodyPr>
          <a:lstStyle/>
          <a:p>
            <a:r>
              <a:rPr lang="en-US" sz="2800">
                <a:solidFill>
                  <a:srgbClr val="FF0000"/>
                </a:solidFill>
              </a:rPr>
              <a:t>a2,b2</a:t>
            </a:r>
            <a:endParaRPr lang="vi-VN" sz="2800">
              <a:solidFill>
                <a:srgbClr val="FF0000"/>
              </a:solidFill>
            </a:endParaRPr>
          </a:p>
        </p:txBody>
      </p:sp>
      <p:sp>
        <p:nvSpPr>
          <p:cNvPr id="6" name="Hộp Văn bản 5">
            <a:extLst>
              <a:ext uri="{FF2B5EF4-FFF2-40B4-BE49-F238E27FC236}">
                <a16:creationId xmlns="" xmlns:a16="http://schemas.microsoft.com/office/drawing/2014/main" id="{9427E1DB-4271-42F9-A2CB-A53E56F98EB7}"/>
              </a:ext>
            </a:extLst>
          </p:cNvPr>
          <p:cNvSpPr txBox="1"/>
          <p:nvPr/>
        </p:nvSpPr>
        <p:spPr>
          <a:xfrm>
            <a:off x="3143672" y="5572534"/>
            <a:ext cx="8631836" cy="1292662"/>
          </a:xfrm>
          <a:prstGeom prst="rect">
            <a:avLst/>
          </a:prstGeom>
          <a:noFill/>
        </p:spPr>
        <p:txBody>
          <a:bodyPr wrap="square" rtlCol="0">
            <a:spAutoFit/>
          </a:bodyPr>
          <a:lstStyle/>
          <a:p>
            <a:r>
              <a:rPr lang="vi-VN" sz="2000" b="0" i="0" dirty="0">
                <a:solidFill>
                  <a:srgbClr val="FF0000"/>
                </a:solidFill>
                <a:effectLst/>
                <a:latin typeface="Open Sans" panose="020B0606030504020204" pitchFamily="34" charset="0"/>
              </a:rPr>
              <a:t>Tác giả sử dụng các diễn đạt ở a1 và b1 là do ở 2 câu này đã sử dụng trạng ngữ thay đặt đầu câu bổ sung ý nghĩa cho các thành phần còn lại câu câu, tạo điểm nhấn khiến câu văn hay hơn.</a:t>
            </a:r>
          </a:p>
          <a:p>
            <a:endParaRPr lang="vi-VN" dirty="0"/>
          </a:p>
        </p:txBody>
      </p:sp>
    </p:spTree>
    <p:extLst>
      <p:ext uri="{BB962C8B-B14F-4D97-AF65-F5344CB8AC3E}">
        <p14:creationId xmlns:p14="http://schemas.microsoft.com/office/powerpoint/2010/main" val="190588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Hộp Văn bản 2">
            <a:extLst>
              <a:ext uri="{FF2B5EF4-FFF2-40B4-BE49-F238E27FC236}">
                <a16:creationId xmlns="" xmlns:a16="http://schemas.microsoft.com/office/drawing/2014/main" id="{D801CA45-12C2-4C0A-8A0C-6EB7B45D5A28}"/>
              </a:ext>
            </a:extLst>
          </p:cNvPr>
          <p:cNvGraphicFramePr/>
          <p:nvPr>
            <p:extLst>
              <p:ext uri="{D42A27DB-BD31-4B8C-83A1-F6EECF244321}">
                <p14:modId xmlns:p14="http://schemas.microsoft.com/office/powerpoint/2010/main" val="40532854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6945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Hình ảnh 1">
            <a:extLst>
              <a:ext uri="{FF2B5EF4-FFF2-40B4-BE49-F238E27FC236}">
                <a16:creationId xmlns="" xmlns:a16="http://schemas.microsoft.com/office/drawing/2014/main" id="{D601CB8D-828B-45D7-AF72-545C9EF4E4B8}"/>
              </a:ext>
            </a:extLst>
          </p:cNvPr>
          <p:cNvPicPr>
            <a:picLocks noChangeAspect="1"/>
          </p:cNvPicPr>
          <p:nvPr/>
        </p:nvPicPr>
        <p:blipFill>
          <a:blip r:embed="rId2"/>
          <a:stretch>
            <a:fillRect/>
          </a:stretch>
        </p:blipFill>
        <p:spPr>
          <a:xfrm>
            <a:off x="537663" y="1633679"/>
            <a:ext cx="10905066" cy="4853071"/>
          </a:xfrm>
          <a:prstGeom prst="rect">
            <a:avLst/>
          </a:prstGeom>
          <a:ln>
            <a:noFill/>
          </a:ln>
        </p:spPr>
      </p:pic>
      <p:sp>
        <p:nvSpPr>
          <p:cNvPr id="19" name="Isosceles Triangle 18">
            <a:extLst>
              <a:ext uri="{FF2B5EF4-FFF2-40B4-BE49-F238E27FC236}">
                <a16:creationId xmlns=""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Nhóm 13">
            <a:extLst>
              <a:ext uri="{FF2B5EF4-FFF2-40B4-BE49-F238E27FC236}">
                <a16:creationId xmlns="" xmlns:a16="http://schemas.microsoft.com/office/drawing/2014/main" id="{E81B2ABE-62BC-4596-BE81-7072D7A875E0}"/>
              </a:ext>
            </a:extLst>
          </p:cNvPr>
          <p:cNvGrpSpPr/>
          <p:nvPr/>
        </p:nvGrpSpPr>
        <p:grpSpPr>
          <a:xfrm>
            <a:off x="1214325" y="262431"/>
            <a:ext cx="8938260" cy="1305401"/>
            <a:chOff x="788669" y="1522968"/>
            <a:chExt cx="8938260" cy="1305401"/>
          </a:xfrm>
        </p:grpSpPr>
        <p:sp>
          <p:nvSpPr>
            <p:cNvPr id="16" name="Hình chữ nhật: Góc Tròn 15">
              <a:extLst>
                <a:ext uri="{FF2B5EF4-FFF2-40B4-BE49-F238E27FC236}">
                  <a16:creationId xmlns="" xmlns:a16="http://schemas.microsoft.com/office/drawing/2014/main" id="{FDA897C7-EA55-40FB-BCBB-984FFE2B0C28}"/>
                </a:ext>
              </a:extLst>
            </p:cNvPr>
            <p:cNvSpPr/>
            <p:nvPr/>
          </p:nvSpPr>
          <p:spPr>
            <a:xfrm>
              <a:off x="788669" y="1522968"/>
              <a:ext cx="8938260" cy="1305401"/>
            </a:xfrm>
            <a:prstGeom prst="roundRect">
              <a:avLst>
                <a:gd name="adj" fmla="val 1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18" name="Hình chữ nhật: Góc Tròn 4">
              <a:extLst>
                <a:ext uri="{FF2B5EF4-FFF2-40B4-BE49-F238E27FC236}">
                  <a16:creationId xmlns="" xmlns:a16="http://schemas.microsoft.com/office/drawing/2014/main" id="{62DB235C-6790-4A0B-83A3-CFEC093E9CCC}"/>
                </a:ext>
              </a:extLst>
            </p:cNvPr>
            <p:cNvSpPr txBox="1"/>
            <p:nvPr/>
          </p:nvSpPr>
          <p:spPr>
            <a:xfrm>
              <a:off x="826903" y="1561202"/>
              <a:ext cx="7224611" cy="12289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vi-VN" sz="2400" b="0" i="0" kern="1200"/>
                <a:t>Viết đoạn văn kể lại một đoạn truyện đã học hoặc đã đọc, trong đó có sử dụng một số trạng ngữ chỉ thời gian có chức năng liên kết các câu trong đoạn</a:t>
              </a:r>
              <a:endParaRPr lang="en-US" sz="2400" kern="1200"/>
            </a:p>
          </p:txBody>
        </p:sp>
      </p:grpSp>
      <p:cxnSp>
        <p:nvCxnSpPr>
          <p:cNvPr id="5" name="Đường nối Thẳng 4">
            <a:extLst>
              <a:ext uri="{FF2B5EF4-FFF2-40B4-BE49-F238E27FC236}">
                <a16:creationId xmlns="" xmlns:a16="http://schemas.microsoft.com/office/drawing/2014/main" id="{00BC9363-EF1F-42D2-8E90-4E98A352E808}"/>
              </a:ext>
            </a:extLst>
          </p:cNvPr>
          <p:cNvCxnSpPr/>
          <p:nvPr/>
        </p:nvCxnSpPr>
        <p:spPr>
          <a:xfrm>
            <a:off x="1252559" y="2276872"/>
            <a:ext cx="361930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Đường nối Thẳng 20">
            <a:extLst>
              <a:ext uri="{FF2B5EF4-FFF2-40B4-BE49-F238E27FC236}">
                <a16:creationId xmlns="" xmlns:a16="http://schemas.microsoft.com/office/drawing/2014/main" id="{DAC5B8EC-B1CD-4C17-893A-04595D4ABEDB}"/>
              </a:ext>
            </a:extLst>
          </p:cNvPr>
          <p:cNvCxnSpPr/>
          <p:nvPr/>
        </p:nvCxnSpPr>
        <p:spPr>
          <a:xfrm>
            <a:off x="7176120" y="2276872"/>
            <a:ext cx="12428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Đường nối Thẳng 22">
            <a:extLst>
              <a:ext uri="{FF2B5EF4-FFF2-40B4-BE49-F238E27FC236}">
                <a16:creationId xmlns="" xmlns:a16="http://schemas.microsoft.com/office/drawing/2014/main" id="{3A00662F-998D-445A-B967-2D43192EFA77}"/>
              </a:ext>
            </a:extLst>
          </p:cNvPr>
          <p:cNvCxnSpPr>
            <a:cxnSpLocks/>
          </p:cNvCxnSpPr>
          <p:nvPr/>
        </p:nvCxnSpPr>
        <p:spPr>
          <a:xfrm>
            <a:off x="4583832" y="3789040"/>
            <a:ext cx="6480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90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8081" y="1196752"/>
            <a:ext cx="10054099" cy="2554545"/>
          </a:xfrm>
          <a:prstGeom prst="rect">
            <a:avLst/>
          </a:prstGeom>
          <a:noFill/>
        </p:spPr>
        <p:txBody>
          <a:bodyPr wrap="none" rtlCol="0">
            <a:spAutoFit/>
          </a:bodyPr>
          <a:lstStyle/>
          <a:p>
            <a:pPr algn="ctr"/>
            <a:endParaRPr lang="en-US" sz="4000" b="1" dirty="0" smtClean="0">
              <a:solidFill>
                <a:srgbClr val="FF0000"/>
              </a:solidFill>
              <a:latin typeface="Times New Roman" pitchFamily="18" charset="0"/>
              <a:cs typeface="Times New Roman" pitchFamily="18" charset="0"/>
            </a:endParaRPr>
          </a:p>
          <a:p>
            <a:pPr algn="ctr"/>
            <a:r>
              <a:rPr lang="en-US" sz="4000" b="1" dirty="0" smtClean="0">
                <a:solidFill>
                  <a:srgbClr val="FF0000"/>
                </a:solidFill>
                <a:latin typeface="Times New Roman" pitchFamily="18" charset="0"/>
                <a:cs typeface="Times New Roman" pitchFamily="18" charset="0"/>
              </a:rPr>
              <a:t>THỰC </a:t>
            </a:r>
            <a:r>
              <a:rPr lang="en-US" sz="4000" b="1" dirty="0">
                <a:solidFill>
                  <a:srgbClr val="FF0000"/>
                </a:solidFill>
                <a:latin typeface="Times New Roman" pitchFamily="18" charset="0"/>
                <a:cs typeface="Times New Roman" pitchFamily="18" charset="0"/>
              </a:rPr>
              <a:t>HÀNH TIẾNG VIỆT: TRẠNG NGỮ </a:t>
            </a:r>
            <a:endParaRPr lang="en-US" sz="4000" b="1" dirty="0" smtClean="0">
              <a:solidFill>
                <a:srgbClr val="FF0000"/>
              </a:solidFill>
              <a:latin typeface="Times New Roman" pitchFamily="18" charset="0"/>
              <a:cs typeface="Times New Roman" pitchFamily="18" charset="0"/>
            </a:endParaRPr>
          </a:p>
          <a:p>
            <a:pPr algn="ctr"/>
            <a:r>
              <a:rPr lang="en-US" sz="4000" b="1" dirty="0" err="1">
                <a:solidFill>
                  <a:srgbClr val="FF0000"/>
                </a:solidFill>
                <a:latin typeface="Times New Roman" pitchFamily="18" charset="0"/>
                <a:cs typeface="Times New Roman" pitchFamily="18" charset="0"/>
              </a:rPr>
              <a:t>Tiết</a:t>
            </a:r>
            <a:r>
              <a:rPr lang="en-US" sz="4000" b="1" dirty="0">
                <a:solidFill>
                  <a:srgbClr val="FF0000"/>
                </a:solidFill>
                <a:latin typeface="Times New Roman" pitchFamily="18" charset="0"/>
                <a:cs typeface="Times New Roman" pitchFamily="18" charset="0"/>
              </a:rPr>
              <a:t> </a:t>
            </a:r>
            <a:r>
              <a:rPr lang="en-US" sz="4000" b="1" dirty="0" smtClean="0">
                <a:solidFill>
                  <a:srgbClr val="FF0000"/>
                </a:solidFill>
                <a:latin typeface="Times New Roman" pitchFamily="18" charset="0"/>
                <a:cs typeface="Times New Roman" pitchFamily="18" charset="0"/>
              </a:rPr>
              <a:t>112</a:t>
            </a:r>
            <a:endParaRPr lang="en-US" sz="4000" b="1" dirty="0">
              <a:solidFill>
                <a:srgbClr val="FF0000"/>
              </a:solidFill>
              <a:latin typeface="Times New Roman" pitchFamily="18" charset="0"/>
              <a:cs typeface="Times New Roman" pitchFamily="18" charset="0"/>
            </a:endParaRPr>
          </a:p>
          <a:p>
            <a:pPr algn="ct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3691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Hình ảnh 2">
            <a:extLst>
              <a:ext uri="{FF2B5EF4-FFF2-40B4-BE49-F238E27FC236}">
                <a16:creationId xmlns="" xmlns:a16="http://schemas.microsoft.com/office/drawing/2014/main" id="{93FD6BB7-4D1B-44AF-8454-D538100C3273}"/>
              </a:ext>
            </a:extLst>
          </p:cNvPr>
          <p:cNvPicPr>
            <a:picLocks noChangeAspect="1"/>
          </p:cNvPicPr>
          <p:nvPr/>
        </p:nvPicPr>
        <p:blipFill>
          <a:blip r:embed="rId2"/>
          <a:stretch>
            <a:fillRect/>
          </a:stretch>
        </p:blipFill>
        <p:spPr>
          <a:xfrm>
            <a:off x="643467" y="776444"/>
            <a:ext cx="10905066" cy="5580524"/>
          </a:xfrm>
          <a:prstGeom prst="rect">
            <a:avLst/>
          </a:prstGeom>
          <a:ln>
            <a:noFill/>
          </a:ln>
        </p:spPr>
      </p:pic>
      <p:sp>
        <p:nvSpPr>
          <p:cNvPr id="20" name="Isosceles Triangle 19">
            <a:extLst>
              <a:ext uri="{FF2B5EF4-FFF2-40B4-BE49-F238E27FC236}">
                <a16:creationId xmlns=""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Đường nối Thẳng 4">
            <a:extLst>
              <a:ext uri="{FF2B5EF4-FFF2-40B4-BE49-F238E27FC236}">
                <a16:creationId xmlns="" xmlns:a16="http://schemas.microsoft.com/office/drawing/2014/main" id="{B52B0DD2-4E3E-41ED-A98F-E2421C001C0B}"/>
              </a:ext>
            </a:extLst>
          </p:cNvPr>
          <p:cNvCxnSpPr/>
          <p:nvPr/>
        </p:nvCxnSpPr>
        <p:spPr>
          <a:xfrm>
            <a:off x="1343472" y="2348880"/>
            <a:ext cx="3600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Đường nối Thẳng 6">
            <a:extLst>
              <a:ext uri="{FF2B5EF4-FFF2-40B4-BE49-F238E27FC236}">
                <a16:creationId xmlns="" xmlns:a16="http://schemas.microsoft.com/office/drawing/2014/main" id="{CFF7FFBD-987F-4542-9B7C-F432B377D652}"/>
              </a:ext>
            </a:extLst>
          </p:cNvPr>
          <p:cNvCxnSpPr/>
          <p:nvPr/>
        </p:nvCxnSpPr>
        <p:spPr>
          <a:xfrm>
            <a:off x="6384032" y="3645024"/>
            <a:ext cx="20349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35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29737">
            <a:extLst>
              <a:ext uri="{FF2B5EF4-FFF2-40B4-BE49-F238E27FC236}">
                <a16:creationId xmlns="" xmlns:a16="http://schemas.microsoft.com/office/drawing/2014/main" id="{D8E112C9-5EB2-401D-9691-789222B8B174}"/>
              </a:ext>
            </a:extLst>
          </p:cNvPr>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3397082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9738">
            <a:extLst>
              <a:ext uri="{FF2B5EF4-FFF2-40B4-BE49-F238E27FC236}">
                <a16:creationId xmlns="" xmlns:a16="http://schemas.microsoft.com/office/drawing/2014/main" id="{FBBFDAB5-CA8D-4DDF-B0B9-6FFF8CF5A32F}"/>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734040" y="206813"/>
            <a:ext cx="9904116" cy="5571065"/>
          </a:xfrm>
          <a:prstGeom prst="rect">
            <a:avLst/>
          </a:prstGeom>
          <a:noFill/>
          <a:ln>
            <a:noFill/>
          </a:ln>
        </p:spPr>
      </p:pic>
      <p:sp>
        <p:nvSpPr>
          <p:cNvPr id="19" name="Isosceles Triangle 18">
            <a:extLst>
              <a:ext uri="{FF2B5EF4-FFF2-40B4-BE49-F238E27FC236}">
                <a16:creationId xmlns=""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ình Bầu dục 3">
            <a:extLst>
              <a:ext uri="{FF2B5EF4-FFF2-40B4-BE49-F238E27FC236}">
                <a16:creationId xmlns="" xmlns:a16="http://schemas.microsoft.com/office/drawing/2014/main" id="{9C5D91DF-E62D-4230-AB1E-C09718591CDF}"/>
              </a:ext>
            </a:extLst>
          </p:cNvPr>
          <p:cNvSpPr/>
          <p:nvPr/>
        </p:nvSpPr>
        <p:spPr>
          <a:xfrm>
            <a:off x="2711624" y="206813"/>
            <a:ext cx="1656184" cy="1480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Hình Bầu dục 21">
            <a:extLst>
              <a:ext uri="{FF2B5EF4-FFF2-40B4-BE49-F238E27FC236}">
                <a16:creationId xmlns="" xmlns:a16="http://schemas.microsoft.com/office/drawing/2014/main" id="{1A9203DA-13D8-40CA-A061-CD7429C49655}"/>
              </a:ext>
            </a:extLst>
          </p:cNvPr>
          <p:cNvSpPr/>
          <p:nvPr/>
        </p:nvSpPr>
        <p:spPr>
          <a:xfrm>
            <a:off x="8415789" y="2886860"/>
            <a:ext cx="1656184" cy="1480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3" name="Hình Bầu dục 22">
            <a:extLst>
              <a:ext uri="{FF2B5EF4-FFF2-40B4-BE49-F238E27FC236}">
                <a16:creationId xmlns="" xmlns:a16="http://schemas.microsoft.com/office/drawing/2014/main" id="{09B4933C-82BF-4278-81E1-79827B97D33E}"/>
              </a:ext>
            </a:extLst>
          </p:cNvPr>
          <p:cNvSpPr/>
          <p:nvPr/>
        </p:nvSpPr>
        <p:spPr>
          <a:xfrm>
            <a:off x="1553844" y="4114479"/>
            <a:ext cx="1656184" cy="1480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4" name="Hình Bầu dục 23">
            <a:extLst>
              <a:ext uri="{FF2B5EF4-FFF2-40B4-BE49-F238E27FC236}">
                <a16:creationId xmlns="" xmlns:a16="http://schemas.microsoft.com/office/drawing/2014/main" id="{AA83C4DC-384D-4941-B51E-A3292885D62A}"/>
              </a:ext>
            </a:extLst>
          </p:cNvPr>
          <p:cNvSpPr/>
          <p:nvPr/>
        </p:nvSpPr>
        <p:spPr>
          <a:xfrm>
            <a:off x="7159213" y="460756"/>
            <a:ext cx="1656184" cy="1480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5" name="Hình Bầu dục 24">
            <a:extLst>
              <a:ext uri="{FF2B5EF4-FFF2-40B4-BE49-F238E27FC236}">
                <a16:creationId xmlns="" xmlns:a16="http://schemas.microsoft.com/office/drawing/2014/main" id="{CE2E5BAA-009B-4B50-9764-BEDC261D1062}"/>
              </a:ext>
            </a:extLst>
          </p:cNvPr>
          <p:cNvSpPr/>
          <p:nvPr/>
        </p:nvSpPr>
        <p:spPr>
          <a:xfrm>
            <a:off x="1094265" y="1525596"/>
            <a:ext cx="1656184" cy="1480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Hình Bầu dục 25">
            <a:extLst>
              <a:ext uri="{FF2B5EF4-FFF2-40B4-BE49-F238E27FC236}">
                <a16:creationId xmlns="" xmlns:a16="http://schemas.microsoft.com/office/drawing/2014/main" id="{7D0A9A40-C402-42A2-BB5B-BA1781DE9AF9}"/>
              </a:ext>
            </a:extLst>
          </p:cNvPr>
          <p:cNvSpPr/>
          <p:nvPr/>
        </p:nvSpPr>
        <p:spPr>
          <a:xfrm>
            <a:off x="6775988" y="4367698"/>
            <a:ext cx="1656184" cy="1480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845691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9738">
            <a:extLst>
              <a:ext uri="{FF2B5EF4-FFF2-40B4-BE49-F238E27FC236}">
                <a16:creationId xmlns="" xmlns:a16="http://schemas.microsoft.com/office/drawing/2014/main" id="{FBBFDAB5-CA8D-4DDF-B0B9-6FFF8CF5A32F}"/>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734040" y="206813"/>
            <a:ext cx="9904116" cy="5571065"/>
          </a:xfrm>
          <a:prstGeom prst="rect">
            <a:avLst/>
          </a:prstGeom>
          <a:noFill/>
          <a:ln>
            <a:noFill/>
          </a:ln>
        </p:spPr>
      </p:pic>
    </p:spTree>
    <p:extLst>
      <p:ext uri="{BB962C8B-B14F-4D97-AF65-F5344CB8AC3E}">
        <p14:creationId xmlns:p14="http://schemas.microsoft.com/office/powerpoint/2010/main" val="3926878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1543050" y="190836"/>
            <a:ext cx="9201150" cy="99026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i="1" dirty="0">
                <a:solidFill>
                  <a:srgbClr val="FF0000"/>
                </a:solidFill>
                <a:latin typeface="+mj-lt"/>
              </a:rPr>
              <a:t>Có thể phân loại trạng ng</a:t>
            </a:r>
            <a:r>
              <a:rPr lang="en-US" sz="3600" b="1" i="1" dirty="0">
                <a:solidFill>
                  <a:srgbClr val="FF0000"/>
                </a:solidFill>
                <a:latin typeface="Times New Roman" panose="02020603050405020304" pitchFamily="18" charset="0"/>
                <a:cs typeface="Times New Roman" panose="02020603050405020304" pitchFamily="18" charset="0"/>
              </a:rPr>
              <a:t>ữ</a:t>
            </a:r>
            <a:r>
              <a:rPr lang="vi-VN" sz="3600" b="1" i="1" dirty="0">
                <a:solidFill>
                  <a:srgbClr val="FF0000"/>
                </a:solidFill>
                <a:latin typeface="+mj-lt"/>
              </a:rPr>
              <a:t> theo cơ sở nào ?</a:t>
            </a:r>
            <a:endParaRPr lang="en-US" sz="3600" b="1" i="1" dirty="0">
              <a:solidFill>
                <a:srgbClr val="FF0000"/>
              </a:solidFill>
              <a:latin typeface="+mj-lt"/>
            </a:endParaRPr>
          </a:p>
        </p:txBody>
      </p:sp>
      <p:sp>
        <p:nvSpPr>
          <p:cNvPr id="10" name="Rectangle 9"/>
          <p:cNvSpPr/>
          <p:nvPr/>
        </p:nvSpPr>
        <p:spPr>
          <a:xfrm>
            <a:off x="514350" y="1603356"/>
            <a:ext cx="5384876" cy="14097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mj-lt"/>
              </a:rPr>
              <a:t>Theo các nội dung mà chúng biểu thị</a:t>
            </a:r>
            <a:endParaRPr kumimoji="0" lang="vi-VN" sz="3200" b="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p:txBody>
      </p:sp>
      <p:sp>
        <p:nvSpPr>
          <p:cNvPr id="12" name="Rectangle 11"/>
          <p:cNvSpPr/>
          <p:nvPr/>
        </p:nvSpPr>
        <p:spPr>
          <a:xfrm>
            <a:off x="609600" y="3185260"/>
            <a:ext cx="5366738" cy="95332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t>
            </a:r>
            <a:r>
              <a:rPr lang="vi-VN" sz="3200" dirty="0">
                <a:solidFill>
                  <a:schemeClr val="tx1"/>
                </a:solidFill>
              </a:rPr>
              <a:t> </a:t>
            </a:r>
            <a:r>
              <a:rPr lang="vi-VN" sz="3200" dirty="0">
                <a:solidFill>
                  <a:schemeClr val="tx1"/>
                </a:solidFill>
                <a:latin typeface="+mj-lt"/>
              </a:rPr>
              <a:t>Theo thành phần chính nào mà chúng đứng liền trước</a:t>
            </a:r>
            <a:r>
              <a:rPr lang="en-US" sz="3200" dirty="0">
                <a:solidFill>
                  <a:schemeClr val="tx1"/>
                </a:solidFill>
                <a:latin typeface="+mj-lt"/>
              </a:rPr>
              <a:t>/</a:t>
            </a:r>
            <a:r>
              <a:rPr lang="vi-VN" sz="3200" dirty="0">
                <a:solidFill>
                  <a:schemeClr val="tx1"/>
                </a:solidFill>
                <a:latin typeface="+mj-lt"/>
              </a:rPr>
              <a:t>sau</a:t>
            </a:r>
            <a:endParaRPr lang="en-US" sz="3200" dirty="0">
              <a:solidFill>
                <a:schemeClr val="tx1"/>
              </a:solidFill>
              <a:latin typeface="+mj-lt"/>
            </a:endParaRPr>
          </a:p>
        </p:txBody>
      </p:sp>
      <p:sp>
        <p:nvSpPr>
          <p:cNvPr id="13" name="Rectangle 12"/>
          <p:cNvSpPr/>
          <p:nvPr/>
        </p:nvSpPr>
        <p:spPr>
          <a:xfrm>
            <a:off x="6066655" y="3161474"/>
            <a:ext cx="5703617" cy="95332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latin typeface="Times New Roman" panose="02020603050405020304" pitchFamily="18" charset="0"/>
                <a:cs typeface="Times New Roman" panose="02020603050405020304" pitchFamily="18" charset="0"/>
              </a:rPr>
              <a:t>D</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Theo mục đích nói của câu</a:t>
            </a:r>
            <a:endParaRPr lang="vi-VN" sz="3200" dirty="0">
              <a:solidFill>
                <a:prstClr val="black"/>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5071239" y="2270636"/>
            <a:ext cx="885137" cy="708059"/>
          </a:xfrm>
          <a:prstGeom prst="rect">
            <a:avLst/>
          </a:prstGeom>
        </p:spPr>
      </p:pic>
      <p:pic>
        <p:nvPicPr>
          <p:cNvPr id="15" name="Picture 14"/>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5095602" y="3294825"/>
            <a:ext cx="804536" cy="70408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53991" y="3324701"/>
            <a:ext cx="804742" cy="707197"/>
          </a:xfrm>
          <a:prstGeom prst="rect">
            <a:avLst/>
          </a:prstGeom>
        </p:spPr>
      </p:pic>
      <p:sp>
        <p:nvSpPr>
          <p:cNvPr id="18" name="Rectangle 17"/>
          <p:cNvSpPr/>
          <p:nvPr/>
        </p:nvSpPr>
        <p:spPr>
          <a:xfrm>
            <a:off x="6050006" y="1562100"/>
            <a:ext cx="5722894" cy="14097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lang="vi-VN" sz="3200" dirty="0">
                <a:solidFill>
                  <a:schemeClr val="tx1"/>
                </a:solidFill>
                <a:latin typeface="+mj-lt"/>
              </a:rPr>
              <a:t>Theo vị trí của chúng trong câu</a:t>
            </a:r>
            <a:endParaRPr lang="en-US" sz="3200" dirty="0">
              <a:solidFill>
                <a:schemeClr val="tx1"/>
              </a:solidFill>
              <a:latin typeface="+mj-lt"/>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11141" y="2207061"/>
            <a:ext cx="804742" cy="707197"/>
          </a:xfrm>
          <a:prstGeom prst="rect">
            <a:avLst/>
          </a:prstGeom>
        </p:spPr>
      </p:pic>
      <p:pic>
        <p:nvPicPr>
          <p:cNvPr id="17" name="Picture 16">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99563" y="3846737"/>
            <a:ext cx="2561643" cy="2896627"/>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79693" y="4639701"/>
            <a:ext cx="639808" cy="655348"/>
          </a:xfrm>
          <a:prstGeom prst="rect">
            <a:avLst/>
          </a:prstGeom>
        </p:spPr>
      </p:pic>
      <p:pic>
        <p:nvPicPr>
          <p:cNvPr id="21" name="Picture 20"/>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4920316" y="4888954"/>
            <a:ext cx="310511" cy="478239"/>
          </a:xfrm>
          <a:prstGeom prst="rect">
            <a:avLst/>
          </a:prstGeom>
        </p:spPr>
      </p:pic>
      <p:pic>
        <p:nvPicPr>
          <p:cNvPr id="22" name="Picture 21"/>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306858" y="4888953"/>
            <a:ext cx="310511" cy="478239"/>
          </a:xfrm>
          <a:prstGeom prst="rect">
            <a:avLst/>
          </a:prstGeom>
        </p:spPr>
      </p:pic>
      <p:pic>
        <p:nvPicPr>
          <p:cNvPr id="23" name="Picture 22"/>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734712" y="4912816"/>
            <a:ext cx="310511" cy="478239"/>
          </a:xfrm>
          <a:prstGeom prst="rect">
            <a:avLst/>
          </a:prstGeom>
        </p:spPr>
      </p:pic>
      <p:pic>
        <p:nvPicPr>
          <p:cNvPr id="24" name="Picture 23"/>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378453" y="4907935"/>
            <a:ext cx="310511" cy="478239"/>
          </a:xfrm>
          <a:prstGeom prst="rect">
            <a:avLst/>
          </a:prstGeom>
        </p:spPr>
      </p:pic>
      <p:pic>
        <p:nvPicPr>
          <p:cNvPr id="25" name="Picture 24"/>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005480" y="4888952"/>
            <a:ext cx="310511" cy="478239"/>
          </a:xfrm>
          <a:prstGeom prst="rect">
            <a:avLst/>
          </a:prstGeom>
        </p:spPr>
      </p:pic>
    </p:spTree>
    <p:extLst>
      <p:ext uri="{BB962C8B-B14F-4D97-AF65-F5344CB8AC3E}">
        <p14:creationId xmlns:p14="http://schemas.microsoft.com/office/powerpoint/2010/main" val="20934673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10" grpId="0" animBg="1"/>
      <p:bldP spid="12" grpId="0" animBg="1"/>
      <p:bldP spid="13"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745690" y="152736"/>
            <a:ext cx="10874810" cy="182846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i="1" dirty="0">
                <a:solidFill>
                  <a:srgbClr val="FF0000"/>
                </a:solidFill>
                <a:latin typeface="+mj-lt"/>
              </a:rPr>
              <a:t>Trạng ngữ trong câu </a:t>
            </a:r>
            <a:r>
              <a:rPr lang="vi-VN" sz="3200" i="1" dirty="0">
                <a:solidFill>
                  <a:srgbClr val="FF0000"/>
                </a:solidFill>
                <a:latin typeface="+mj-lt"/>
              </a:rPr>
              <a:t>"</a:t>
            </a:r>
            <a:r>
              <a:rPr lang="vi-VN" sz="3200" i="1" u="sng" dirty="0">
                <a:solidFill>
                  <a:srgbClr val="FF0000"/>
                </a:solidFill>
                <a:latin typeface="+mj-lt"/>
              </a:rPr>
              <a:t>Trên b</a:t>
            </a:r>
            <a:r>
              <a:rPr lang="en-US" sz="3200" i="1" u="sng" dirty="0" err="1">
                <a:solidFill>
                  <a:srgbClr val="FF0000"/>
                </a:solidFill>
                <a:latin typeface="Times New Roman" panose="02020603050405020304" pitchFamily="18" charset="0"/>
                <a:cs typeface="Times New Roman" panose="02020603050405020304" pitchFamily="18" charset="0"/>
              </a:rPr>
              <a:t>ốn</a:t>
            </a:r>
            <a:r>
              <a:rPr lang="vi-VN" sz="3200" i="1" u="sng" dirty="0">
                <a:solidFill>
                  <a:srgbClr val="FF0000"/>
                </a:solidFill>
                <a:latin typeface="+mj-lt"/>
              </a:rPr>
              <a:t> chòi canh</a:t>
            </a:r>
            <a:r>
              <a:rPr lang="vi-VN" sz="3200" i="1" dirty="0">
                <a:solidFill>
                  <a:srgbClr val="FF0000"/>
                </a:solidFill>
                <a:latin typeface="+mj-lt"/>
              </a:rPr>
              <a:t>, ngục tốt</a:t>
            </a:r>
            <a:r>
              <a:rPr lang="en-US" sz="3200" i="1" dirty="0">
                <a:solidFill>
                  <a:srgbClr val="FF0000"/>
                </a:solidFill>
                <a:latin typeface="+mj-lt"/>
              </a:rPr>
              <a:t> </a:t>
            </a:r>
            <a:r>
              <a:rPr lang="vi-VN" sz="3200" i="1" dirty="0">
                <a:solidFill>
                  <a:srgbClr val="FF0000"/>
                </a:solidFill>
                <a:latin typeface="+mj-lt"/>
              </a:rPr>
              <a:t>cũng bắt đầu điểm vào cái quạnh quẽ của trời tốỉ mịt, những tiếng kiểng và mõ</a:t>
            </a:r>
            <a:r>
              <a:rPr lang="en-US" sz="3200" i="1" dirty="0">
                <a:solidFill>
                  <a:srgbClr val="FF0000"/>
                </a:solidFill>
                <a:latin typeface="+mj-lt"/>
              </a:rPr>
              <a:t> </a:t>
            </a:r>
            <a:r>
              <a:rPr lang="vi-VN" sz="3200" i="1" dirty="0">
                <a:solidFill>
                  <a:srgbClr val="FF0000"/>
                </a:solidFill>
                <a:latin typeface="+mj-lt"/>
              </a:rPr>
              <a:t>đều đặn thưa thớt"</a:t>
            </a:r>
            <a:r>
              <a:rPr lang="vi-VN" sz="3200" dirty="0">
                <a:solidFill>
                  <a:srgbClr val="FF0000"/>
                </a:solidFill>
                <a:latin typeface="+mj-lt"/>
              </a:rPr>
              <a:t> (Nguyễn Tuân) </a:t>
            </a:r>
            <a:r>
              <a:rPr lang="vi-VN" sz="3200" b="1" i="1" dirty="0">
                <a:solidFill>
                  <a:srgbClr val="FF0000"/>
                </a:solidFill>
                <a:latin typeface="+mj-lt"/>
              </a:rPr>
              <a:t>biểu thị điều gì ?</a:t>
            </a:r>
            <a:endParaRPr lang="en-US" sz="3200" dirty="0">
              <a:solidFill>
                <a:srgbClr val="FF0000"/>
              </a:solidFill>
              <a:latin typeface="+mj-lt"/>
            </a:endParaRPr>
          </a:p>
        </p:txBody>
      </p:sp>
      <p:sp>
        <p:nvSpPr>
          <p:cNvPr id="10" name="Rectangle 9"/>
          <p:cNvSpPr/>
          <p:nvPr/>
        </p:nvSpPr>
        <p:spPr>
          <a:xfrm>
            <a:off x="6107496" y="306622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a:t>
            </a:r>
            <a:r>
              <a:rPr lang="vi-VN" sz="3200" dirty="0">
                <a:solidFill>
                  <a:schemeClr val="tx1"/>
                </a:solidFill>
                <a:latin typeface="Times New Roman" panose="02020603050405020304" pitchFamily="18" charset="0"/>
                <a:cs typeface="Times New Roman" panose="02020603050405020304" pitchFamily="18" charset="0"/>
              </a:rPr>
              <a:t>Nơi chốn</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2" name="Rectangle 11"/>
          <p:cNvSpPr/>
          <p:nvPr/>
        </p:nvSpPr>
        <p:spPr>
          <a:xfrm>
            <a:off x="1069540" y="303286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dirty="0">
                <a:solidFill>
                  <a:schemeClr val="tx1"/>
                </a:solidFill>
                <a:latin typeface="Times New Roman" panose="02020603050405020304" pitchFamily="18" charset="0"/>
                <a:cs typeface="Times New Roman" panose="02020603050405020304" pitchFamily="18" charset="0"/>
              </a:rPr>
              <a:t>C. </a:t>
            </a:r>
            <a:r>
              <a:rPr lang="vi-VN" sz="3200" dirty="0">
                <a:solidFill>
                  <a:schemeClr val="tx1"/>
                </a:solidFill>
                <a:latin typeface="Times New Roman" panose="02020603050405020304" pitchFamily="18" charset="0"/>
                <a:cs typeface="Times New Roman" panose="02020603050405020304" pitchFamily="18" charset="0"/>
              </a:rPr>
              <a:t>Nguyên nhân</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1068628" y="214675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latin typeface="Times New Roman" panose="02020603050405020304" pitchFamily="18" charset="0"/>
                <a:cs typeface="Times New Roman" panose="02020603050405020304" pitchFamily="18" charset="0"/>
              </a:rPr>
              <a:t>A</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Thời gian</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10129157" y="3091700"/>
            <a:ext cx="885137" cy="708059"/>
          </a:xfrm>
          <a:prstGeom prst="rect">
            <a:avLst/>
          </a:prstGeom>
        </p:spPr>
      </p:pic>
      <p:pic>
        <p:nvPicPr>
          <p:cNvPr id="15" name="Picture 14"/>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5171802" y="3066225"/>
            <a:ext cx="804536" cy="70408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53123" y="2233781"/>
            <a:ext cx="804742" cy="707197"/>
          </a:xfrm>
          <a:prstGeom prst="rect">
            <a:avLst/>
          </a:prstGeom>
        </p:spPr>
      </p:pic>
      <p:sp>
        <p:nvSpPr>
          <p:cNvPr id="18" name="Rectangle 17"/>
          <p:cNvSpPr/>
          <p:nvPr/>
        </p:nvSpPr>
        <p:spPr>
          <a:xfrm>
            <a:off x="6089935" y="214675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lang="vi-VN" sz="3200" dirty="0">
                <a:solidFill>
                  <a:schemeClr val="tx1"/>
                </a:solidFill>
                <a:latin typeface="Times New Roman" panose="02020603050405020304" pitchFamily="18" charset="0"/>
                <a:cs typeface="Times New Roman" panose="02020603050405020304" pitchFamily="18" charset="0"/>
              </a:rPr>
              <a:t>Mục đích</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991" y="2188011"/>
            <a:ext cx="804742" cy="707197"/>
          </a:xfrm>
          <a:prstGeom prst="rect">
            <a:avLst/>
          </a:prstGeom>
        </p:spPr>
      </p:pic>
      <p:pic>
        <p:nvPicPr>
          <p:cNvPr id="26" name="Picture 25">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7493" y="3927454"/>
            <a:ext cx="2561643" cy="2896627"/>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2540" y="4643699"/>
            <a:ext cx="732068" cy="732068"/>
          </a:xfrm>
          <a:prstGeom prst="rect">
            <a:avLst/>
          </a:prstGeom>
        </p:spPr>
      </p:pic>
      <p:pic>
        <p:nvPicPr>
          <p:cNvPr id="28" name="Picture 27"/>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4816583" y="4983927"/>
            <a:ext cx="310511" cy="478239"/>
          </a:xfrm>
          <a:prstGeom prst="rect">
            <a:avLst/>
          </a:prstGeom>
        </p:spPr>
      </p:pic>
      <p:pic>
        <p:nvPicPr>
          <p:cNvPr id="29" name="Picture 28"/>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203125" y="4983926"/>
            <a:ext cx="310511" cy="478239"/>
          </a:xfrm>
          <a:prstGeom prst="rect">
            <a:avLst/>
          </a:prstGeom>
        </p:spPr>
      </p:pic>
      <p:pic>
        <p:nvPicPr>
          <p:cNvPr id="30" name="Picture 29"/>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630979" y="5007789"/>
            <a:ext cx="310511" cy="478239"/>
          </a:xfrm>
          <a:prstGeom prst="rect">
            <a:avLst/>
          </a:prstGeom>
        </p:spPr>
      </p:pic>
      <p:pic>
        <p:nvPicPr>
          <p:cNvPr id="31" name="Picture 30"/>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274720" y="5002908"/>
            <a:ext cx="310511" cy="478239"/>
          </a:xfrm>
          <a:prstGeom prst="rect">
            <a:avLst/>
          </a:prstGeom>
        </p:spPr>
      </p:pic>
      <p:pic>
        <p:nvPicPr>
          <p:cNvPr id="32" name="Picture 31"/>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951231" y="4983925"/>
            <a:ext cx="310511" cy="478239"/>
          </a:xfrm>
          <a:prstGeom prst="rect">
            <a:avLst/>
          </a:prstGeom>
        </p:spPr>
      </p:pic>
    </p:spTree>
    <p:extLst>
      <p:ext uri="{BB962C8B-B14F-4D97-AF65-F5344CB8AC3E}">
        <p14:creationId xmlns:p14="http://schemas.microsoft.com/office/powerpoint/2010/main" val="40443701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10" grpId="0" animBg="1"/>
      <p:bldP spid="12" grpId="0" animBg="1"/>
      <p:bldP spid="13"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859990" y="209550"/>
            <a:ext cx="10526728" cy="1433483"/>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i="1" dirty="0">
                <a:solidFill>
                  <a:srgbClr val="FF0000"/>
                </a:solidFill>
                <a:latin typeface="+mj-lt"/>
              </a:rPr>
              <a:t>Dòng nào là trạng ngữ trong câu </a:t>
            </a:r>
            <a:r>
              <a:rPr lang="vi-VN" sz="3200" i="1" dirty="0">
                <a:solidFill>
                  <a:srgbClr val="FF0000"/>
                </a:solidFill>
                <a:latin typeface="+mj-lt"/>
              </a:rPr>
              <a:t>"Dần đ</a:t>
            </a:r>
            <a:r>
              <a:rPr lang="en-US" sz="3200" i="1" dirty="0" err="1">
                <a:solidFill>
                  <a:srgbClr val="FF0000"/>
                </a:solidFill>
                <a:latin typeface="Times New Roman" panose="02020603050405020304" pitchFamily="18" charset="0"/>
                <a:cs typeface="Times New Roman" panose="02020603050405020304" pitchFamily="18" charset="0"/>
              </a:rPr>
              <a:t>i</a:t>
            </a:r>
            <a:r>
              <a:rPr lang="vi-VN" sz="3200" i="1" dirty="0">
                <a:solidFill>
                  <a:srgbClr val="FF0000"/>
                </a:solidFill>
                <a:latin typeface="+mj-lt"/>
              </a:rPr>
              <a:t> ở từ năm chửa mười hai. Khi ấy,</a:t>
            </a:r>
            <a:r>
              <a:rPr lang="en-US" sz="3200" i="1" dirty="0">
                <a:solidFill>
                  <a:srgbClr val="FF0000"/>
                </a:solidFill>
                <a:latin typeface="+mj-lt"/>
              </a:rPr>
              <a:t> </a:t>
            </a:r>
            <a:r>
              <a:rPr lang="vi-VN" sz="3200" i="1" dirty="0">
                <a:solidFill>
                  <a:srgbClr val="FF0000"/>
                </a:solidFill>
                <a:latin typeface="+mj-lt"/>
              </a:rPr>
              <a:t>đầu nó còn để hai trái đào"..</a:t>
            </a:r>
            <a:r>
              <a:rPr lang="vi-VN" sz="3200" dirty="0">
                <a:solidFill>
                  <a:srgbClr val="FF0000"/>
                </a:solidFill>
                <a:latin typeface="+mj-lt"/>
              </a:rPr>
              <a:t> (Nam Cao) ?</a:t>
            </a:r>
            <a:endParaRPr lang="en-US" sz="3200" dirty="0">
              <a:solidFill>
                <a:srgbClr val="FF0000"/>
              </a:solidFill>
              <a:latin typeface="+mj-lt"/>
            </a:endParaRPr>
          </a:p>
        </p:txBody>
      </p:sp>
      <p:sp>
        <p:nvSpPr>
          <p:cNvPr id="10" name="Rectangle 9"/>
          <p:cNvSpPr/>
          <p:nvPr/>
        </p:nvSpPr>
        <p:spPr>
          <a:xfrm>
            <a:off x="859078" y="188321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A. </a:t>
            </a:r>
            <a:r>
              <a:rPr lang="vi-VN" sz="3200" dirty="0">
                <a:solidFill>
                  <a:schemeClr val="tx1"/>
                </a:solidFill>
                <a:latin typeface="Times New Roman" panose="02020603050405020304" pitchFamily="18" charset="0"/>
                <a:cs typeface="Times New Roman" panose="02020603050405020304" pitchFamily="18" charset="0"/>
              </a:rPr>
              <a:t>Khi ấy. </a:t>
            </a:r>
            <a:endParaRPr kumimoji="0" lang="vi-VN" sz="3200" b="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2" name="Rectangle 11"/>
          <p:cNvSpPr/>
          <p:nvPr/>
        </p:nvSpPr>
        <p:spPr>
          <a:xfrm>
            <a:off x="859990" y="2728060"/>
            <a:ext cx="4906798" cy="106762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 </a:t>
            </a:r>
            <a:r>
              <a:rPr lang="vi-VN" sz="3200" dirty="0">
                <a:solidFill>
                  <a:schemeClr val="tx1"/>
                </a:solidFill>
                <a:latin typeface="Times New Roman" panose="02020603050405020304" pitchFamily="18" charset="0"/>
                <a:cs typeface="Times New Roman" panose="02020603050405020304" pitchFamily="18" charset="0"/>
              </a:rPr>
              <a:t>Đầu nó còn để hai trái</a:t>
            </a:r>
            <a:endParaRPr lang="en-US" sz="3200" dirty="0">
              <a:solidFill>
                <a:schemeClr val="tx1"/>
              </a:solidFill>
              <a:latin typeface="Times New Roman" panose="02020603050405020304" pitchFamily="18" charset="0"/>
              <a:cs typeface="Times New Roman" panose="02020603050405020304" pitchFamily="18" charset="0"/>
            </a:endParaRPr>
          </a:p>
          <a:p>
            <a:pPr lvl="0">
              <a:defRPr/>
            </a:pP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trái</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đào</a:t>
            </a:r>
            <a:endParaRPr kumimoji="0" lang="vi-VN" sz="3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Rectangle 12"/>
          <p:cNvSpPr/>
          <p:nvPr/>
        </p:nvSpPr>
        <p:spPr>
          <a:xfrm>
            <a:off x="5897946" y="2761424"/>
            <a:ext cx="4906798" cy="106762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latin typeface="Times New Roman" panose="02020603050405020304" pitchFamily="18" charset="0"/>
                <a:cs typeface="Times New Roman" panose="02020603050405020304" pitchFamily="18" charset="0"/>
              </a:rPr>
              <a:t>D</a:t>
            </a:r>
            <a:r>
              <a:rPr kumimoji="0" lang="vi-VN" sz="3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Cả </a:t>
            </a:r>
            <a:r>
              <a:rPr lang="en-US" sz="3200" dirty="0">
                <a:solidFill>
                  <a:schemeClr val="tx1"/>
                </a:solidFill>
                <a:latin typeface="Times New Roman" panose="02020603050405020304" pitchFamily="18" charset="0"/>
                <a:cs typeface="Times New Roman" panose="02020603050405020304" pitchFamily="18" charset="0"/>
              </a:rPr>
              <a:t>A, </a:t>
            </a:r>
            <a:r>
              <a:rPr lang="vi-VN" sz="3200" dirty="0">
                <a:solidFill>
                  <a:schemeClr val="tx1"/>
                </a:solidFill>
                <a:latin typeface="Times New Roman" panose="02020603050405020304" pitchFamily="18" charset="0"/>
                <a:cs typeface="Times New Roman" panose="02020603050405020304" pitchFamily="18" charset="0"/>
              </a:rPr>
              <a:t>B, c đều sai</a:t>
            </a:r>
            <a:endParaRPr kumimoji="0" lang="vi-VN" sz="3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4880739" y="1908686"/>
            <a:ext cx="885137" cy="708059"/>
          </a:xfrm>
          <a:prstGeom prst="rect">
            <a:avLst/>
          </a:prstGeom>
        </p:spPr>
      </p:pic>
      <p:pic>
        <p:nvPicPr>
          <p:cNvPr id="15" name="Picture 14"/>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4962252" y="2894775"/>
            <a:ext cx="804536" cy="70408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2441" y="2924651"/>
            <a:ext cx="804742" cy="707197"/>
          </a:xfrm>
          <a:prstGeom prst="rect">
            <a:avLst/>
          </a:prstGeom>
        </p:spPr>
      </p:pic>
      <p:sp>
        <p:nvSpPr>
          <p:cNvPr id="18" name="Rectangle 17"/>
          <p:cNvSpPr/>
          <p:nvPr/>
        </p:nvSpPr>
        <p:spPr>
          <a:xfrm>
            <a:off x="5880385" y="184195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lang="vi-VN" sz="3200" dirty="0">
                <a:solidFill>
                  <a:schemeClr val="tx1"/>
                </a:solidFill>
                <a:latin typeface="Times New Roman" panose="02020603050405020304" pitchFamily="18" charset="0"/>
                <a:cs typeface="Times New Roman" panose="02020603050405020304" pitchFamily="18" charset="0"/>
              </a:rPr>
              <a:t>năm chửa mười hai</a:t>
            </a:r>
            <a:endParaRPr kumimoji="0" lang="vi-VN" sz="3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2441" y="1883211"/>
            <a:ext cx="804742" cy="707197"/>
          </a:xfrm>
          <a:prstGeom prst="rect">
            <a:avLst/>
          </a:prstGeom>
        </p:spPr>
      </p:pic>
      <p:pic>
        <p:nvPicPr>
          <p:cNvPr id="26" name="Picture 25">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7493" y="3927454"/>
            <a:ext cx="2561643" cy="2896627"/>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2540" y="4643699"/>
            <a:ext cx="732068" cy="732068"/>
          </a:xfrm>
          <a:prstGeom prst="rect">
            <a:avLst/>
          </a:prstGeom>
        </p:spPr>
      </p:pic>
      <p:pic>
        <p:nvPicPr>
          <p:cNvPr id="28" name="Picture 27"/>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4816583" y="4983927"/>
            <a:ext cx="310511" cy="478239"/>
          </a:xfrm>
          <a:prstGeom prst="rect">
            <a:avLst/>
          </a:prstGeom>
        </p:spPr>
      </p:pic>
      <p:pic>
        <p:nvPicPr>
          <p:cNvPr id="29" name="Picture 28"/>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203125" y="4983926"/>
            <a:ext cx="310511" cy="478239"/>
          </a:xfrm>
          <a:prstGeom prst="rect">
            <a:avLst/>
          </a:prstGeom>
        </p:spPr>
      </p:pic>
      <p:pic>
        <p:nvPicPr>
          <p:cNvPr id="30" name="Picture 29"/>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630979" y="5007789"/>
            <a:ext cx="310511" cy="478239"/>
          </a:xfrm>
          <a:prstGeom prst="rect">
            <a:avLst/>
          </a:prstGeom>
        </p:spPr>
      </p:pic>
      <p:pic>
        <p:nvPicPr>
          <p:cNvPr id="31" name="Picture 30"/>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274720" y="5002908"/>
            <a:ext cx="310511" cy="478239"/>
          </a:xfrm>
          <a:prstGeom prst="rect">
            <a:avLst/>
          </a:prstGeom>
        </p:spPr>
      </p:pic>
      <p:pic>
        <p:nvPicPr>
          <p:cNvPr id="32" name="Picture 31"/>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951231" y="4983925"/>
            <a:ext cx="310511" cy="478239"/>
          </a:xfrm>
          <a:prstGeom prst="rect">
            <a:avLst/>
          </a:prstGeom>
        </p:spPr>
      </p:pic>
    </p:spTree>
    <p:extLst>
      <p:ext uri="{BB962C8B-B14F-4D97-AF65-F5344CB8AC3E}">
        <p14:creationId xmlns:p14="http://schemas.microsoft.com/office/powerpoint/2010/main" val="16204523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10" grpId="0" animBg="1"/>
      <p:bldP spid="12" grpId="0" animBg="1"/>
      <p:bldP spid="13"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2745940" y="267037"/>
            <a:ext cx="7026710" cy="112361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i="1" dirty="0">
                <a:solidFill>
                  <a:srgbClr val="FF0000"/>
                </a:solidFill>
                <a:latin typeface="+mj-lt"/>
              </a:rPr>
              <a:t>Trạng ngữ là gì?</a:t>
            </a:r>
            <a:endParaRPr lang="en-US" sz="4000" b="1" i="1" dirty="0">
              <a:solidFill>
                <a:srgbClr val="FF0000"/>
              </a:solidFill>
              <a:latin typeface="+mj-lt"/>
            </a:endParaRPr>
          </a:p>
        </p:txBody>
      </p:sp>
      <p:sp>
        <p:nvSpPr>
          <p:cNvPr id="10" name="Rectangle 9"/>
          <p:cNvSpPr/>
          <p:nvPr/>
        </p:nvSpPr>
        <p:spPr>
          <a:xfrm>
            <a:off x="841517" y="2879071"/>
            <a:ext cx="4906798" cy="105785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latin typeface="Times New Roman" panose="02020603050405020304" pitchFamily="18" charset="0"/>
                <a:cs typeface="Times New Roman" panose="02020603050405020304" pitchFamily="18" charset="0"/>
              </a:rPr>
              <a:t>C</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Là thành phần phụ của câu</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2" name="Rectangle 11"/>
          <p:cNvSpPr/>
          <p:nvPr/>
        </p:nvSpPr>
        <p:spPr>
          <a:xfrm>
            <a:off x="5897946" y="2904546"/>
            <a:ext cx="4906798" cy="105785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Là một trong số các </a:t>
            </a:r>
            <a:endParaRPr lang="en-US" sz="3200" dirty="0">
              <a:solidFill>
                <a:schemeClr val="tx1"/>
              </a:solidFill>
              <a:latin typeface="Times New Roman" panose="02020603050405020304" pitchFamily="18" charset="0"/>
              <a:cs typeface="Times New Roman" panose="02020603050405020304" pitchFamily="18" charset="0"/>
            </a:endParaRPr>
          </a:p>
          <a:p>
            <a:r>
              <a:rPr lang="vi-VN" sz="3200" dirty="0">
                <a:solidFill>
                  <a:schemeClr val="tx1"/>
                </a:solidFill>
                <a:latin typeface="Times New Roman" panose="02020603050405020304" pitchFamily="18" charset="0"/>
                <a:cs typeface="Times New Roman" panose="02020603050405020304" pitchFamily="18" charset="0"/>
              </a:rPr>
              <a:t>từ loại của tiếng Việt</a:t>
            </a:r>
          </a:p>
        </p:txBody>
      </p:sp>
      <p:sp>
        <p:nvSpPr>
          <p:cNvPr id="13" name="Rectangle 12"/>
          <p:cNvSpPr/>
          <p:nvPr/>
        </p:nvSpPr>
        <p:spPr>
          <a:xfrm>
            <a:off x="859078" y="1600200"/>
            <a:ext cx="4906798" cy="112687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latin typeface="Times New Roman" panose="02020603050405020304" pitchFamily="18" charset="0"/>
                <a:cs typeface="Times New Roman" panose="02020603050405020304" pitchFamily="18" charset="0"/>
              </a:rPr>
              <a:t>A</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Là </a:t>
            </a:r>
            <a:r>
              <a:rPr lang="en-US" sz="3200" dirty="0">
                <a:solidFill>
                  <a:schemeClr val="tx1"/>
                </a:solidFill>
                <a:latin typeface="Times New Roman" panose="02020603050405020304" pitchFamily="18" charset="0"/>
                <a:cs typeface="Times New Roman" panose="02020603050405020304" pitchFamily="18" charset="0"/>
              </a:rPr>
              <a:t>BPTT </a:t>
            </a:r>
            <a:r>
              <a:rPr lang="vi-VN" sz="3200" dirty="0">
                <a:solidFill>
                  <a:schemeClr val="tx1"/>
                </a:solidFill>
                <a:latin typeface="Times New Roman" panose="02020603050405020304" pitchFamily="18" charset="0"/>
                <a:cs typeface="Times New Roman" panose="02020603050405020304" pitchFamily="18" charset="0"/>
              </a:rPr>
              <a:t>trong câu</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4863178" y="3152196"/>
            <a:ext cx="885137" cy="708059"/>
          </a:xfrm>
          <a:prstGeom prst="rect">
            <a:avLst/>
          </a:prstGeom>
        </p:spPr>
      </p:pic>
      <p:pic>
        <p:nvPicPr>
          <p:cNvPr id="15" name="Picture 14"/>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9962108" y="3078920"/>
            <a:ext cx="804536" cy="70408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3573" y="1928981"/>
            <a:ext cx="804742" cy="707197"/>
          </a:xfrm>
          <a:prstGeom prst="rect">
            <a:avLst/>
          </a:prstGeom>
        </p:spPr>
      </p:pic>
      <p:sp>
        <p:nvSpPr>
          <p:cNvPr id="18" name="Rectangle 17"/>
          <p:cNvSpPr/>
          <p:nvPr/>
        </p:nvSpPr>
        <p:spPr>
          <a:xfrm>
            <a:off x="5880385" y="1600200"/>
            <a:ext cx="4906798" cy="112687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vi-VN" sz="3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B. </a:t>
            </a:r>
            <a:r>
              <a:rPr lang="vi-VN" sz="3200" dirty="0">
                <a:solidFill>
                  <a:schemeClr val="tx1"/>
                </a:solidFill>
                <a:latin typeface="Times New Roman" panose="02020603050405020304" pitchFamily="18" charset="0"/>
                <a:cs typeface="Times New Roman" panose="02020603050405020304" pitchFamily="18" charset="0"/>
              </a:rPr>
              <a:t>Là thành phần chính </a:t>
            </a:r>
            <a:endParaRPr lang="en-US" sz="3200" dirty="0">
              <a:solidFill>
                <a:schemeClr val="tx1"/>
              </a:solidFill>
              <a:latin typeface="Times New Roman" panose="02020603050405020304" pitchFamily="18" charset="0"/>
              <a:cs typeface="Times New Roman" panose="02020603050405020304" pitchFamily="18" charset="0"/>
            </a:endParaRPr>
          </a:p>
          <a:p>
            <a:pPr lvl="0"/>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của câu</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2441" y="1883211"/>
            <a:ext cx="804742" cy="707197"/>
          </a:xfrm>
          <a:prstGeom prst="rect">
            <a:avLst/>
          </a:prstGeom>
        </p:spPr>
      </p:pic>
      <p:pic>
        <p:nvPicPr>
          <p:cNvPr id="26" name="Picture 25">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7493" y="3927454"/>
            <a:ext cx="2561643" cy="2896627"/>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2540" y="4643699"/>
            <a:ext cx="732068" cy="732068"/>
          </a:xfrm>
          <a:prstGeom prst="rect">
            <a:avLst/>
          </a:prstGeom>
        </p:spPr>
      </p:pic>
      <p:pic>
        <p:nvPicPr>
          <p:cNvPr id="28" name="Picture 27"/>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4816583" y="4983927"/>
            <a:ext cx="310511" cy="478239"/>
          </a:xfrm>
          <a:prstGeom prst="rect">
            <a:avLst/>
          </a:prstGeom>
        </p:spPr>
      </p:pic>
      <p:pic>
        <p:nvPicPr>
          <p:cNvPr id="29" name="Picture 28"/>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203125" y="4983926"/>
            <a:ext cx="310511" cy="478239"/>
          </a:xfrm>
          <a:prstGeom prst="rect">
            <a:avLst/>
          </a:prstGeom>
        </p:spPr>
      </p:pic>
      <p:pic>
        <p:nvPicPr>
          <p:cNvPr id="30" name="Picture 29"/>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630979" y="5007789"/>
            <a:ext cx="310511" cy="478239"/>
          </a:xfrm>
          <a:prstGeom prst="rect">
            <a:avLst/>
          </a:prstGeom>
        </p:spPr>
      </p:pic>
      <p:pic>
        <p:nvPicPr>
          <p:cNvPr id="31" name="Picture 30"/>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274720" y="5002908"/>
            <a:ext cx="310511" cy="478239"/>
          </a:xfrm>
          <a:prstGeom prst="rect">
            <a:avLst/>
          </a:prstGeom>
        </p:spPr>
      </p:pic>
      <p:pic>
        <p:nvPicPr>
          <p:cNvPr id="32" name="Picture 31"/>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951231" y="4983925"/>
            <a:ext cx="310511" cy="478239"/>
          </a:xfrm>
          <a:prstGeom prst="rect">
            <a:avLst/>
          </a:prstGeom>
        </p:spPr>
      </p:pic>
    </p:spTree>
    <p:extLst>
      <p:ext uri="{BB962C8B-B14F-4D97-AF65-F5344CB8AC3E}">
        <p14:creationId xmlns:p14="http://schemas.microsoft.com/office/powerpoint/2010/main" val="1600262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10" grpId="0" animBg="1"/>
      <p:bldP spid="12" grpId="0" animBg="1"/>
      <p:bldP spid="13"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859990" y="114636"/>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i="1" dirty="0" err="1">
                <a:solidFill>
                  <a:srgbClr val="FF0000"/>
                </a:solidFill>
                <a:latin typeface="Times New Roman" panose="02020603050405020304" pitchFamily="18" charset="0"/>
                <a:cs typeface="Times New Roman" panose="02020603050405020304" pitchFamily="18" charset="0"/>
              </a:rPr>
              <a:t>Trạng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ngữ</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trong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câu</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Từng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nhát</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một</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cối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giã</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gạo</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nổi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lên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tiếng</a:t>
            </a:r>
            <a:r>
              <a:rPr lang="en-US" sz="3600" b="1" i="1" dirty="0">
                <a:solidFill>
                  <a:srgbClr val="FF0000"/>
                </a:solidFill>
                <a:latin typeface="Times New Roman" panose="02020603050405020304" pitchFamily="18" charset="0"/>
                <a:cs typeface="Times New Roman" panose="02020603050405020304" pitchFamily="18" charset="0"/>
              </a:rPr>
              <a:t> ken </a:t>
            </a:r>
            <a:r>
              <a:rPr lang="en-US" sz="3600" b="1" i="1" dirty="0" err="1">
                <a:solidFill>
                  <a:srgbClr val="FF0000"/>
                </a:solidFill>
                <a:latin typeface="Times New Roman" panose="02020603050405020304" pitchFamily="18" charset="0"/>
                <a:cs typeface="Times New Roman" panose="02020603050405020304" pitchFamily="18" charset="0"/>
              </a:rPr>
              <a:t>két</a:t>
            </a:r>
            <a:r>
              <a:rPr lang="en-US" sz="3600" b="1" i="1" dirty="0">
                <a:solidFill>
                  <a:srgbClr val="FF0000"/>
                </a:solidFill>
                <a:latin typeface="Times New Roman" panose="02020603050405020304" pitchFamily="18" charset="0"/>
                <a:cs typeface="Times New Roman" panose="02020603050405020304" pitchFamily="18" charset="0"/>
              </a:rPr>
              <a:t> thong </a:t>
            </a:r>
            <a:r>
              <a:rPr lang="en-US" sz="3600" b="1" i="1" dirty="0" err="1">
                <a:solidFill>
                  <a:srgbClr val="FF0000"/>
                </a:solidFill>
                <a:latin typeface="Times New Roman" panose="02020603050405020304" pitchFamily="18" charset="0"/>
                <a:cs typeface="Times New Roman" panose="02020603050405020304" pitchFamily="18" charset="0"/>
              </a:rPr>
              <a:t>thả</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biểu</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thị</a:t>
            </a:r>
            <a:r>
              <a:rPr lang="en-US" sz="3600" b="1" i="1" dirty="0">
                <a:solidFill>
                  <a:srgbClr val="FF0000"/>
                </a:solidFill>
                <a:latin typeface="Times New Roman" panose="02020603050405020304" pitchFamily="18" charset="0"/>
                <a:cs typeface="Times New Roman" panose="02020603050405020304" pitchFamily="18" charset="0"/>
              </a:rPr>
              <a:t> ý </a:t>
            </a:r>
            <a:r>
              <a:rPr lang="en-US" sz="3600" b="1" i="1" dirty="0" err="1">
                <a:solidFill>
                  <a:srgbClr val="FF0000"/>
                </a:solidFill>
                <a:latin typeface="Times New Roman" panose="02020603050405020304" pitchFamily="18" charset="0"/>
                <a:cs typeface="Times New Roman" panose="02020603050405020304" pitchFamily="18" charset="0"/>
              </a:rPr>
              <a:t>nghĩa</a:t>
            </a:r>
            <a:r>
              <a:rPr lang="en-US" sz="3600" b="1" i="1" dirty="0">
                <a:solidFill>
                  <a:srgbClr val="FF0000"/>
                </a:solidFill>
                <a:latin typeface="Times New Roman" panose="02020603050405020304" pitchFamily="18" charset="0"/>
                <a:cs typeface="Times New Roman" panose="02020603050405020304" pitchFamily="18" charset="0"/>
              </a:rPr>
              <a:t>:</a:t>
            </a:r>
          </a:p>
        </p:txBody>
      </p:sp>
      <p:sp>
        <p:nvSpPr>
          <p:cNvPr id="10" name="Rectangle 9"/>
          <p:cNvSpPr/>
          <p:nvPr/>
        </p:nvSpPr>
        <p:spPr>
          <a:xfrm>
            <a:off x="5897946" y="276142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t>
            </a:r>
            <a:r>
              <a:rPr kumimoji="0" lang="vi-VN" sz="3200" b="0" i="0" u="none" strike="noStrike" kern="1200" cap="none" spc="0" normalizeH="0" baseline="0" noProof="0" dirty="0">
                <a:ln>
                  <a:noFill/>
                </a:ln>
                <a:solidFill>
                  <a:prstClr val="black"/>
                </a:solidFill>
                <a:effectLst/>
                <a:uLnTx/>
                <a:uFillTx/>
                <a:latin typeface="+mj-lt"/>
                <a:ea typeface="+mn-ea"/>
                <a:cs typeface="+mn-cs"/>
              </a:rPr>
              <a:t>. </a:t>
            </a:r>
            <a:r>
              <a:rPr lang="en-US" sz="3200" dirty="0" err="1">
                <a:solidFill>
                  <a:prstClr val="black"/>
                </a:solidFill>
                <a:latin typeface="Times New Roman" panose="02020603050405020304" pitchFamily="18" charset="0"/>
                <a:cs typeface="Times New Roman" panose="02020603050405020304" pitchFamily="18" charset="0"/>
              </a:rPr>
              <a:t>Phương</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tiện</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2" name="Rectangle 11"/>
          <p:cNvSpPr/>
          <p:nvPr/>
        </p:nvSpPr>
        <p:spPr>
          <a:xfrm>
            <a:off x="859990" y="272806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3200" b="0" i="0" u="none" strike="noStrike" kern="1200" cap="none" spc="0" normalizeH="0" baseline="0" noProof="0" dirty="0">
                <a:ln>
                  <a:noFill/>
                </a:ln>
                <a:solidFill>
                  <a:prstClr val="black"/>
                </a:solidFill>
                <a:effectLst/>
                <a:uLnTx/>
                <a:uFillTx/>
                <a:latin typeface="+mj-lt"/>
                <a:ea typeface="+mn-ea"/>
                <a:cs typeface="+mn-cs"/>
              </a:rPr>
              <a:t>C. </a:t>
            </a:r>
            <a:r>
              <a:rPr lang="en-US" sz="3200" dirty="0" err="1">
                <a:solidFill>
                  <a:prstClr val="black"/>
                </a:solidFill>
                <a:latin typeface="Times New Roman" panose="02020603050405020304" pitchFamily="18" charset="0"/>
                <a:cs typeface="Times New Roman" panose="02020603050405020304" pitchFamily="18" charset="0"/>
              </a:rPr>
              <a:t>Mục</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đích</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Rectangle 12"/>
          <p:cNvSpPr/>
          <p:nvPr/>
        </p:nvSpPr>
        <p:spPr>
          <a:xfrm>
            <a:off x="859078" y="184195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lang="en-US" sz="3200" dirty="0">
                <a:solidFill>
                  <a:prstClr val="black"/>
                </a:solidFill>
                <a:latin typeface="Times New Roman" panose="02020603050405020304" pitchFamily="18" charset="0"/>
                <a:cs typeface="Times New Roman" panose="02020603050405020304" pitchFamily="18" charset="0"/>
              </a:rPr>
              <a:t>A</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Thời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gian</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a:fillRect/>
          </a:stretch>
        </p:blipFill>
        <p:spPr>
          <a:xfrm>
            <a:off x="9919607" y="2786900"/>
            <a:ext cx="885137" cy="708059"/>
          </a:xfrm>
          <a:prstGeom prst="rect">
            <a:avLst/>
          </a:prstGeom>
        </p:spPr>
      </p:pic>
      <p:pic>
        <p:nvPicPr>
          <p:cNvPr id="15" name="Picture 14"/>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a:fillRect/>
          </a:stretch>
        </p:blipFill>
        <p:spPr>
          <a:xfrm>
            <a:off x="4962252" y="2761425"/>
            <a:ext cx="804536" cy="70408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3573" y="1928981"/>
            <a:ext cx="804742" cy="707197"/>
          </a:xfrm>
          <a:prstGeom prst="rect">
            <a:avLst/>
          </a:prstGeom>
        </p:spPr>
      </p:pic>
      <p:sp>
        <p:nvSpPr>
          <p:cNvPr id="18" name="Rectangle 17"/>
          <p:cNvSpPr/>
          <p:nvPr/>
        </p:nvSpPr>
        <p:spPr>
          <a:xfrm>
            <a:off x="5880385" y="184195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3200" b="0" i="0" u="none" strike="noStrike" kern="1200" cap="none" spc="0" normalizeH="0" baseline="0" noProof="0" dirty="0">
                <a:ln>
                  <a:noFill/>
                </a:ln>
                <a:solidFill>
                  <a:prstClr val="black"/>
                </a:solidFill>
                <a:effectLst/>
                <a:uLnTx/>
                <a:uFillTx/>
                <a:latin typeface="+mj-lt"/>
                <a:ea typeface="+mn-ea"/>
                <a:cs typeface="+mn-cs"/>
              </a:rPr>
              <a:t>B. </a:t>
            </a:r>
            <a:r>
              <a:rPr lang="en-US" sz="3200" dirty="0" err="1">
                <a:solidFill>
                  <a:prstClr val="black"/>
                </a:solidFill>
                <a:latin typeface="Times New Roman" panose="02020603050405020304" pitchFamily="18" charset="0"/>
                <a:cs typeface="Times New Roman" panose="02020603050405020304" pitchFamily="18" charset="0"/>
              </a:rPr>
              <a:t>Nguyên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nhân</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82441" y="1883211"/>
            <a:ext cx="804742" cy="707197"/>
          </a:xfrm>
          <a:prstGeom prst="rect">
            <a:avLst/>
          </a:prstGeom>
        </p:spPr>
      </p:pic>
      <p:pic>
        <p:nvPicPr>
          <p:cNvPr id="20" name="Picture 19">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7493" y="3927454"/>
            <a:ext cx="2561643" cy="2896627"/>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2540" y="4643699"/>
            <a:ext cx="732068" cy="732068"/>
          </a:xfrm>
          <a:prstGeom prst="rect">
            <a:avLst/>
          </a:prstGeom>
        </p:spPr>
      </p:pic>
      <p:pic>
        <p:nvPicPr>
          <p:cNvPr id="22" name="Picture 21"/>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4816583" y="4983927"/>
            <a:ext cx="310511" cy="478239"/>
          </a:xfrm>
          <a:prstGeom prst="rect">
            <a:avLst/>
          </a:prstGeom>
        </p:spPr>
      </p:pic>
      <p:pic>
        <p:nvPicPr>
          <p:cNvPr id="23" name="Picture 22"/>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203125" y="4983926"/>
            <a:ext cx="310511" cy="478239"/>
          </a:xfrm>
          <a:prstGeom prst="rect">
            <a:avLst/>
          </a:prstGeom>
        </p:spPr>
      </p:pic>
      <p:pic>
        <p:nvPicPr>
          <p:cNvPr id="24" name="Picture 23"/>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630979" y="5007789"/>
            <a:ext cx="310511" cy="478239"/>
          </a:xfrm>
          <a:prstGeom prst="rect">
            <a:avLst/>
          </a:prstGeom>
        </p:spPr>
      </p:pic>
      <p:pic>
        <p:nvPicPr>
          <p:cNvPr id="32" name="Picture 31"/>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6274720" y="5002908"/>
            <a:ext cx="310511" cy="478239"/>
          </a:xfrm>
          <a:prstGeom prst="rect">
            <a:avLst/>
          </a:prstGeom>
        </p:spPr>
      </p:pic>
      <p:pic>
        <p:nvPicPr>
          <p:cNvPr id="33" name="Picture 32"/>
          <p:cNvPicPr>
            <a:picLocks noChangeAspect="1"/>
          </p:cNvPicPr>
          <p:nvPr/>
        </p:nvPicPr>
        <p:blipFill rotWithShape="1">
          <a:blip r:embed="rId11" cstate="print">
            <a:extLst>
              <a:ext uri="{28A0092B-C50C-407E-A947-70E740481C1C}">
                <a14:useLocalDpi xmlns:a14="http://schemas.microsoft.com/office/drawing/2010/main" val="0"/>
              </a:ext>
            </a:extLst>
          </a:blip>
          <a:srcRect l="21327" t="3733" r="22584" b="9880"/>
          <a:stretch>
            <a:fillRect/>
          </a:stretch>
        </p:blipFill>
        <p:spPr>
          <a:xfrm>
            <a:off x="5951231" y="4983925"/>
            <a:ext cx="310511" cy="478239"/>
          </a:xfrm>
          <a:prstGeom prst="rect">
            <a:avLst/>
          </a:prstGeom>
        </p:spPr>
      </p:pic>
    </p:spTree>
    <p:extLst>
      <p:ext uri="{BB962C8B-B14F-4D97-AF65-F5344CB8AC3E}">
        <p14:creationId xmlns:p14="http://schemas.microsoft.com/office/powerpoint/2010/main" val="14825597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10" grpId="0" animBg="1"/>
      <p:bldP spid="12" grpId="0" animBg="1"/>
      <p:bldP spid="13"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09"/>
            <a:ext cx="12144671" cy="6741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11424" y="332656"/>
            <a:ext cx="3744416" cy="954107"/>
          </a:xfrm>
          <a:prstGeom prst="rect">
            <a:avLst/>
          </a:prstGeom>
          <a:noFill/>
        </p:spPr>
        <p:txBody>
          <a:bodyPr wrap="square" rtlCol="0">
            <a:spAutoFit/>
          </a:bodyPr>
          <a:lstStyle/>
          <a:p>
            <a:r>
              <a:rPr lang="en-US" sz="2800" b="1" dirty="0" smtClean="0">
                <a:latin typeface="+mj-lt"/>
              </a:rPr>
              <a:t>I.LÍ THUYẾT</a:t>
            </a:r>
          </a:p>
          <a:p>
            <a:r>
              <a:rPr lang="en-US" sz="2800" b="1" dirty="0">
                <a:latin typeface="+mj-lt"/>
              </a:rPr>
              <a:t>1</a:t>
            </a:r>
            <a:r>
              <a:rPr lang="vi-VN" sz="2800" b="1" dirty="0" smtClean="0">
                <a:latin typeface="+mj-lt"/>
              </a:rPr>
              <a:t>. </a:t>
            </a:r>
            <a:r>
              <a:rPr lang="en-US" sz="2800" b="1" dirty="0">
                <a:latin typeface="+mj-lt"/>
              </a:rPr>
              <a:t>TRẠNG NGỮ</a:t>
            </a:r>
          </a:p>
        </p:txBody>
      </p:sp>
      <p:sp>
        <p:nvSpPr>
          <p:cNvPr id="3" name="Hình Bầu dục 2">
            <a:extLst>
              <a:ext uri="{FF2B5EF4-FFF2-40B4-BE49-F238E27FC236}">
                <a16:creationId xmlns="" xmlns:a16="http://schemas.microsoft.com/office/drawing/2014/main" id="{C5FC0773-7AAD-4F5F-82D7-9720ACFFE31D}"/>
              </a:ext>
            </a:extLst>
          </p:cNvPr>
          <p:cNvSpPr/>
          <p:nvPr/>
        </p:nvSpPr>
        <p:spPr>
          <a:xfrm>
            <a:off x="5648867" y="58109"/>
            <a:ext cx="4392488"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Trạng ngữ là gì? Nêu đặc điểm, vai trò của trạng ngữ? </a:t>
            </a:r>
            <a:endParaRPr lang="vi-VN" sz="2400"/>
          </a:p>
        </p:txBody>
      </p:sp>
    </p:spTree>
    <p:extLst>
      <p:ext uri="{BB962C8B-B14F-4D97-AF65-F5344CB8AC3E}">
        <p14:creationId xmlns:p14="http://schemas.microsoft.com/office/powerpoint/2010/main" val="2317402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0"/>
            <a:ext cx="12192000" cy="6858000"/>
            <a:chOff x="0" y="0"/>
            <a:chExt cx="12192000" cy="6858000"/>
          </a:xfrm>
        </p:grpSpPr>
        <p:pic>
          <p:nvPicPr>
            <p:cNvPr id="3" name="图片 20"/>
            <p:cNvPicPr>
              <a:picLocks noChangeAspect="1"/>
            </p:cNvPicPr>
            <p:nvPr/>
          </p:nvPicPr>
          <p:blipFill rotWithShape="1">
            <a:blip r:embed="rId2"/>
            <a:srcRect b="12621"/>
            <a:stretch>
              <a:fillRect/>
            </a:stretch>
          </p:blipFill>
          <p:spPr>
            <a:xfrm>
              <a:off x="0" y="0"/>
              <a:ext cx="12192000" cy="6858000"/>
            </a:xfrm>
            <a:prstGeom prst="rect">
              <a:avLst/>
            </a:prstGeom>
          </p:spPr>
        </p:pic>
        <p:sp>
          <p:nvSpPr>
            <p:cNvPr id="4" name="矩形 21"/>
            <p:cNvSpPr/>
            <p:nvPr/>
          </p:nvSpPr>
          <p:spPr>
            <a:xfrm>
              <a:off x="0" y="3111500"/>
              <a:ext cx="12192000" cy="3746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矩形: 圆角 8"/>
          <p:cNvSpPr/>
          <p:nvPr/>
        </p:nvSpPr>
        <p:spPr>
          <a:xfrm>
            <a:off x="781050" y="666750"/>
            <a:ext cx="10687050" cy="1600200"/>
          </a:xfrm>
          <a:prstGeom prst="roundRect">
            <a:avLst>
              <a:gd name="adj" fmla="val 5504"/>
            </a:avLst>
          </a:prstGeom>
          <a:solidFill>
            <a:srgbClr val="FFCD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4400" dirty="0" err="1">
                <a:solidFill>
                  <a:schemeClr val="tx1"/>
                </a:solidFill>
                <a:latin typeface="Times New Roman" panose="02020603050405020304" pitchFamily="18" charset="0"/>
                <a:cs typeface="Times New Roman" panose="02020603050405020304" pitchFamily="18" charset="0"/>
              </a:rPr>
              <a:t>Đọc</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ví</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dụ</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sau</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làm</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việc</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theo</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bàn</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hoàn</a:t>
            </a:r>
            <a:r>
              <a:rPr lang="en-US" altLang="zh-CN" sz="4400" dirty="0">
                <a:solidFill>
                  <a:schemeClr val="tx1"/>
                </a:solidFill>
                <a:latin typeface="Times New Roman" panose="02020603050405020304" pitchFamily="18" charset="0"/>
                <a:cs typeface="Times New Roman" panose="02020603050405020304" pitchFamily="18" charset="0"/>
              </a:rPr>
              <a:t> </a:t>
            </a:r>
          </a:p>
          <a:p>
            <a:r>
              <a:rPr lang="en-US" altLang="zh-CN" sz="4400" dirty="0" err="1">
                <a:solidFill>
                  <a:schemeClr val="tx1"/>
                </a:solidFill>
                <a:latin typeface="Times New Roman" panose="02020603050405020304" pitchFamily="18" charset="0"/>
                <a:cs typeface="Times New Roman" panose="02020603050405020304" pitchFamily="18" charset="0"/>
              </a:rPr>
              <a:t>thiện</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phiếu</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bài</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tập</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sau</a:t>
            </a:r>
            <a:r>
              <a:rPr lang="en-US" altLang="zh-CN" sz="4400" dirty="0">
                <a:solidFill>
                  <a:schemeClr val="tx1"/>
                </a:solidFill>
                <a:latin typeface="Times New Roman" panose="02020603050405020304" pitchFamily="18" charset="0"/>
                <a:cs typeface="Times New Roman" panose="02020603050405020304" pitchFamily="18" charset="0"/>
              </a:rPr>
              <a:t> </a:t>
            </a:r>
            <a:r>
              <a:rPr lang="en-US" altLang="zh-CN" sz="4400" dirty="0" err="1">
                <a:solidFill>
                  <a:schemeClr val="tx1"/>
                </a:solidFill>
                <a:latin typeface="Times New Roman" panose="02020603050405020304" pitchFamily="18" charset="0"/>
                <a:cs typeface="Times New Roman" panose="02020603050405020304" pitchFamily="18" charset="0"/>
              </a:rPr>
              <a:t>trong</a:t>
            </a:r>
            <a:r>
              <a:rPr lang="en-US" altLang="zh-CN" sz="4400" dirty="0">
                <a:solidFill>
                  <a:schemeClr val="tx1"/>
                </a:solidFill>
                <a:latin typeface="Times New Roman" panose="02020603050405020304" pitchFamily="18" charset="0"/>
                <a:cs typeface="Times New Roman" panose="02020603050405020304" pitchFamily="18" charset="0"/>
              </a:rPr>
              <a:t> 3 </a:t>
            </a:r>
            <a:r>
              <a:rPr lang="en-US" altLang="zh-CN" sz="4400" dirty="0" err="1">
                <a:solidFill>
                  <a:schemeClr val="tx1"/>
                </a:solidFill>
                <a:latin typeface="Times New Roman" panose="02020603050405020304" pitchFamily="18" charset="0"/>
                <a:cs typeface="Times New Roman" panose="02020603050405020304" pitchFamily="18" charset="0"/>
              </a:rPr>
              <a:t>phút</a:t>
            </a:r>
            <a:endParaRPr lang="zh-CN" altLang="en-US" sz="4400" dirty="0">
              <a:solidFill>
                <a:schemeClr val="tx1"/>
              </a:solidFill>
              <a:latin typeface="Times New Roman" panose="02020603050405020304" pitchFamily="18" charset="0"/>
              <a:cs typeface="Times New Roman" panose="02020603050405020304" pitchFamily="18" charset="0"/>
            </a:endParaRPr>
          </a:p>
        </p:txBody>
      </p:sp>
      <p:pic>
        <p:nvPicPr>
          <p:cNvPr id="6" name="图片 1"/>
          <p:cNvPicPr>
            <a:picLocks noChangeAspect="1"/>
          </p:cNvPicPr>
          <p:nvPr/>
        </p:nvPicPr>
        <p:blipFill>
          <a:blip r:embed="rId3"/>
          <a:stretch>
            <a:fillRect/>
          </a:stretch>
        </p:blipFill>
        <p:spPr>
          <a:xfrm>
            <a:off x="9912984" y="244167"/>
            <a:ext cx="1496261" cy="2194233"/>
          </a:xfrm>
          <a:prstGeom prst="rect">
            <a:avLst/>
          </a:prstGeom>
        </p:spPr>
      </p:pic>
      <p:sp>
        <p:nvSpPr>
          <p:cNvPr id="7" name="Content Placeholder 2"/>
          <p:cNvSpPr txBox="1"/>
          <p:nvPr/>
        </p:nvSpPr>
        <p:spPr>
          <a:xfrm>
            <a:off x="342900" y="2926080"/>
            <a:ext cx="11430000" cy="4389120"/>
          </a:xfrm>
          <a:prstGeom prst="rect">
            <a:avLst/>
          </a:prstGeom>
        </p:spPr>
        <p:txBody>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Dưới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bóng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tre</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xanh</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đã</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từ</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lâu</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người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dân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cày</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Việt</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Nam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dựng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nhà</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dựng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cửa</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vỡ</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ruộng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khai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hoang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Tre</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ăn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ở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với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người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kiếp</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kiếp</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Tre</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với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người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như</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thế</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đã</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mấy</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nghìn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năm</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Một</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thế</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kỉ</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văn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minh”,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khai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hóa</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của</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thực</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dân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cũng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không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làm</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ra</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được</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một</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tấc</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sắt</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Tre</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vẫn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còn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phải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vất</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vả</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mãi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với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người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Cối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xay</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tre</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nặng</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nề</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quay,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từ</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nghìn</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đời</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nay,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xay</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nắm</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3600" b="0" i="1"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thóc</a:t>
            </a:r>
            <a:r>
              <a:rPr kumimoji="0" lang="en-US" sz="3600" b="0" i="1"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363471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diamond(in)">
                                      <p:cBhvr>
                                        <p:cTn id="23" dur="2000"/>
                                        <p:tgtEl>
                                          <p:spTgt spid="7">
                                            <p:txEl>
                                              <p:pRg st="0" end="0"/>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diamond(in)">
                                      <p:cBhvr>
                                        <p:cTn id="26"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ext Box 2">
            <a:extLst>
              <a:ext uri="{FF2B5EF4-FFF2-40B4-BE49-F238E27FC236}">
                <a16:creationId xmlns="" xmlns:a16="http://schemas.microsoft.com/office/drawing/2014/main" id="{7430F6E5-79C8-48D4-8F62-A98A8B583985}"/>
              </a:ext>
            </a:extLst>
          </p:cNvPr>
          <p:cNvSpPr txBox="1">
            <a:spLocks noChangeArrowheads="1"/>
          </p:cNvSpPr>
          <p:nvPr/>
        </p:nvSpPr>
        <p:spPr bwMode="auto">
          <a:xfrm>
            <a:off x="0" y="0"/>
            <a:ext cx="121920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1. </a:t>
            </a:r>
            <a:r>
              <a:rPr lang="en-US" altLang="en-US" sz="2800" b="1" u="sng" dirty="0" err="1">
                <a:solidFill>
                  <a:srgbClr val="FF0000"/>
                </a:solidFill>
                <a:latin typeface="Times New Roman" panose="02020603050405020304" pitchFamily="18" charset="0"/>
                <a:cs typeface="Times New Roman" panose="02020603050405020304" pitchFamily="18" charset="0"/>
              </a:rPr>
              <a:t>Ví</a:t>
            </a:r>
            <a:r>
              <a:rPr lang="en-US" altLang="en-US" sz="2800" b="1" u="sng" dirty="0">
                <a:solidFill>
                  <a:srgbClr val="FF0000"/>
                </a:solidFill>
                <a:latin typeface="Times New Roman" panose="02020603050405020304" pitchFamily="18" charset="0"/>
                <a:cs typeface="Times New Roman" panose="02020603050405020304" pitchFamily="18" charset="0"/>
              </a:rPr>
              <a:t> </a:t>
            </a:r>
            <a:r>
              <a:rPr lang="en-US" altLang="en-US" sz="2800" b="1" u="sng" dirty="0" err="1">
                <a:solidFill>
                  <a:srgbClr val="FF0000"/>
                </a:solidFill>
                <a:latin typeface="Times New Roman" panose="02020603050405020304" pitchFamily="18" charset="0"/>
                <a:cs typeface="Times New Roman" panose="02020603050405020304" pitchFamily="18" charset="0"/>
              </a:rPr>
              <a:t>dụ</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Xác</a:t>
            </a:r>
            <a:r>
              <a:rPr lang="en-US" altLang="en-US" sz="2800" b="1" dirty="0">
                <a:solidFill>
                  <a:srgbClr val="FF0000"/>
                </a:solidFill>
                <a:latin typeface="Times New Roman" panose="02020603050405020304" pitchFamily="18" charset="0"/>
                <a:cs typeface="Times New Roman" panose="02020603050405020304" pitchFamily="18" charset="0"/>
              </a:rPr>
              <a:t> </a:t>
            </a:r>
            <a:r>
              <a:rPr lang="vi-VN" altLang="en-US" sz="2800" b="1" dirty="0">
                <a:solidFill>
                  <a:srgbClr val="FF0000"/>
                </a:solidFill>
                <a:latin typeface="Times New Roman" panose="02020603050405020304" pitchFamily="18" charset="0"/>
                <a:cs typeface="Times New Roman" panose="02020603050405020304" pitchFamily="18" charset="0"/>
              </a:rPr>
              <a:t>đ</a:t>
            </a:r>
            <a:r>
              <a:rPr lang="en-US" altLang="en-US" sz="2800" b="1" dirty="0" err="1">
                <a:solidFill>
                  <a:srgbClr val="FF0000"/>
                </a:solidFill>
                <a:latin typeface="Times New Roman" panose="02020603050405020304" pitchFamily="18" charset="0"/>
                <a:cs typeface="Times New Roman" panose="02020603050405020304" pitchFamily="18" charset="0"/>
              </a:rPr>
              <a:t>ịnh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trạng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ngữ</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trong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các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câu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sau</a:t>
            </a:r>
            <a:r>
              <a:rPr lang="en-US" altLang="en-US" sz="2800" b="1" dirty="0">
                <a:solidFill>
                  <a:srgbClr val="FF0000"/>
                </a:solidFill>
                <a:latin typeface="Times New Roman" panose="02020603050405020304" pitchFamily="18" charset="0"/>
                <a:cs typeface="Times New Roman" panose="02020603050405020304" pitchFamily="18" charset="0"/>
              </a:rPr>
              <a:t>:</a:t>
            </a:r>
          </a:p>
          <a:p>
            <a:pPr fontAlgn="base">
              <a:spcBef>
                <a:spcPct val="50000"/>
              </a:spcBef>
              <a:spcAft>
                <a:spcPct val="0"/>
              </a:spcAft>
              <a:buFontTx/>
              <a:buAutoNum type="alphaLcParenR"/>
            </a:pPr>
            <a:r>
              <a:rPr lang="en-US" altLang="en-US" sz="2800" b="1" dirty="0">
                <a:solidFill>
                  <a:srgbClr val="006600"/>
                </a:solidFill>
                <a:latin typeface="Times New Roman" panose="02020603050405020304" pitchFamily="18" charset="0"/>
                <a:cs typeface="Times New Roman" panose="02020603050405020304" pitchFamily="18" charset="0"/>
              </a:rPr>
              <a:t>“ D</a:t>
            </a:r>
            <a:r>
              <a:rPr lang="vi-VN" altLang="en-US" sz="2800" b="1" dirty="0">
                <a:solidFill>
                  <a:srgbClr val="006600"/>
                </a:solidFill>
                <a:latin typeface="Times New Roman" panose="02020603050405020304" pitchFamily="18" charset="0"/>
                <a:cs typeface="Times New Roman" panose="02020603050405020304" pitchFamily="18" charset="0"/>
              </a:rPr>
              <a:t>ư</a:t>
            </a:r>
            <a:r>
              <a:rPr lang="en-US" altLang="en-US" sz="2800" b="1" dirty="0" err="1">
                <a:solidFill>
                  <a:srgbClr val="006600"/>
                </a:solidFill>
                <a:latin typeface="Times New Roman" panose="02020603050405020304" pitchFamily="18" charset="0"/>
                <a:cs typeface="Times New Roman" panose="02020603050405020304" pitchFamily="18" charset="0"/>
              </a:rPr>
              <a:t>ới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bóng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tre</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xanh</a:t>
            </a:r>
            <a:r>
              <a:rPr lang="en-US" altLang="en-US" sz="2800" b="1" dirty="0">
                <a:solidFill>
                  <a:srgbClr val="006600"/>
                </a:solidFill>
                <a:latin typeface="Times New Roman" panose="02020603050405020304" pitchFamily="18" charset="0"/>
                <a:cs typeface="Times New Roman" panose="02020603050405020304" pitchFamily="18" charset="0"/>
              </a:rPr>
              <a:t>, </a:t>
            </a:r>
            <a:r>
              <a:rPr lang="vi-VN" altLang="en-US" sz="2800" b="1" dirty="0">
                <a:solidFill>
                  <a:srgbClr val="006600"/>
                </a:solidFill>
                <a:latin typeface="Times New Roman" panose="02020603050405020304" pitchFamily="18" charset="0"/>
                <a:cs typeface="Times New Roman" panose="02020603050405020304" pitchFamily="18" charset="0"/>
              </a:rPr>
              <a:t>đ</a:t>
            </a:r>
            <a:r>
              <a:rPr lang="en-US" altLang="en-US" sz="2800" b="1" dirty="0">
                <a:solidFill>
                  <a:srgbClr val="006600"/>
                </a:solidFill>
                <a:latin typeface="Times New Roman" panose="02020603050405020304" pitchFamily="18" charset="0"/>
                <a:cs typeface="Times New Roman" panose="02020603050405020304" pitchFamily="18" charset="0"/>
              </a:rPr>
              <a:t>ã </a:t>
            </a:r>
            <a:r>
              <a:rPr lang="en-US" altLang="en-US" sz="2800" b="1" dirty="0" err="1">
                <a:solidFill>
                  <a:srgbClr val="006600"/>
                </a:solidFill>
                <a:latin typeface="Times New Roman" panose="02020603050405020304" pitchFamily="18" charset="0"/>
                <a:cs typeface="Times New Roman" panose="02020603050405020304" pitchFamily="18" charset="0"/>
              </a:rPr>
              <a:t>từ</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lâu</a:t>
            </a:r>
            <a:r>
              <a:rPr lang="en-US" altLang="en-US" sz="2800" b="1" dirty="0">
                <a:solidFill>
                  <a:srgbClr val="006600"/>
                </a:solidFill>
                <a:latin typeface="Times New Roman" panose="02020603050405020304" pitchFamily="18" charset="0"/>
                <a:cs typeface="Times New Roman" panose="02020603050405020304" pitchFamily="18" charset="0"/>
              </a:rPr>
              <a:t> </a:t>
            </a:r>
            <a:r>
              <a:rPr lang="vi-VN" altLang="en-US" sz="2800" b="1" dirty="0">
                <a:solidFill>
                  <a:srgbClr val="006600"/>
                </a:solidFill>
                <a:latin typeface="Times New Roman" panose="02020603050405020304" pitchFamily="18" charset="0"/>
                <a:cs typeface="Times New Roman" panose="02020603050405020304" pitchFamily="18" charset="0"/>
              </a:rPr>
              <a:t>đ</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ng</a:t>
            </a:r>
            <a:r>
              <a:rPr lang="vi-VN" altLang="en-US" sz="2800" b="1" dirty="0">
                <a:solidFill>
                  <a:srgbClr val="006600"/>
                </a:solidFill>
                <a:latin typeface="Times New Roman" panose="02020603050405020304" pitchFamily="18" charset="0"/>
                <a:cs typeface="Times New Roman" panose="02020603050405020304" pitchFamily="18" charset="0"/>
              </a:rPr>
              <a:t>ư</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dân</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cày</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Việt</a:t>
            </a:r>
            <a:r>
              <a:rPr lang="en-US" altLang="en-US" sz="2800" b="1" dirty="0">
                <a:solidFill>
                  <a:srgbClr val="006600"/>
                </a:solidFill>
                <a:latin typeface="Times New Roman" panose="02020603050405020304" pitchFamily="18" charset="0"/>
                <a:cs typeface="Times New Roman" panose="02020603050405020304" pitchFamily="18" charset="0"/>
              </a:rPr>
              <a:t> Nam </a:t>
            </a:r>
            <a:r>
              <a:rPr lang="en-US" altLang="en-US" sz="2800" b="1" dirty="0" err="1">
                <a:solidFill>
                  <a:srgbClr val="006600"/>
                </a:solidFill>
                <a:latin typeface="Times New Roman" panose="02020603050405020304" pitchFamily="18" charset="0"/>
                <a:cs typeface="Times New Roman" panose="02020603050405020304" pitchFamily="18" charset="0"/>
              </a:rPr>
              <a:t>dựng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nhà</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dựng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cửa</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vỡ</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ruộng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khai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hoang</a:t>
            </a:r>
            <a:r>
              <a:rPr lang="en-US" altLang="en-US" sz="2800" b="1" dirty="0">
                <a:solidFill>
                  <a:srgbClr val="006600"/>
                </a:solidFill>
                <a:latin typeface="Times New Roman" panose="02020603050405020304" pitchFamily="18" charset="0"/>
                <a:cs typeface="Times New Roman" panose="02020603050405020304" pitchFamily="18" charset="0"/>
              </a:rPr>
              <a:t>. Tre </a:t>
            </a:r>
            <a:r>
              <a:rPr lang="vi-VN" altLang="en-US" sz="2800" b="1" dirty="0">
                <a:solidFill>
                  <a:srgbClr val="006600"/>
                </a:solidFill>
                <a:latin typeface="Times New Roman" panose="02020603050405020304" pitchFamily="18" charset="0"/>
                <a:cs typeface="Times New Roman" panose="02020603050405020304" pitchFamily="18" charset="0"/>
              </a:rPr>
              <a:t>ă</a:t>
            </a:r>
            <a:r>
              <a:rPr lang="en-US" altLang="en-US" sz="2800" b="1" dirty="0">
                <a:solidFill>
                  <a:srgbClr val="006600"/>
                </a:solidFill>
                <a:latin typeface="Times New Roman" panose="02020603050405020304" pitchFamily="18" charset="0"/>
                <a:cs typeface="Times New Roman" panose="02020603050405020304" pitchFamily="18" charset="0"/>
              </a:rPr>
              <a:t>n ở </a:t>
            </a:r>
            <a:r>
              <a:rPr lang="en-US" altLang="en-US" sz="2800" b="1" dirty="0" err="1">
                <a:solidFill>
                  <a:srgbClr val="006600"/>
                </a:solidFill>
                <a:latin typeface="Times New Roman" panose="02020603050405020304" pitchFamily="18" charset="0"/>
                <a:cs typeface="Times New Roman" panose="02020603050405020304" pitchFamily="18" charset="0"/>
              </a:rPr>
              <a:t>với</a:t>
            </a:r>
            <a:r>
              <a:rPr lang="en-US" altLang="en-US" sz="2800" b="1" dirty="0">
                <a:solidFill>
                  <a:srgbClr val="006600"/>
                </a:solidFill>
                <a:latin typeface="Times New Roman" panose="02020603050405020304" pitchFamily="18" charset="0"/>
                <a:cs typeface="Times New Roman" panose="02020603050405020304" pitchFamily="18" charset="0"/>
              </a:rPr>
              <a:t> ng</a:t>
            </a:r>
            <a:r>
              <a:rPr lang="vi-VN" altLang="en-US" sz="2800" b="1" dirty="0">
                <a:solidFill>
                  <a:srgbClr val="006600"/>
                </a:solidFill>
                <a:latin typeface="Times New Roman" panose="02020603050405020304" pitchFamily="18" charset="0"/>
                <a:cs typeface="Times New Roman" panose="02020603050405020304" pitchFamily="18" charset="0"/>
              </a:rPr>
              <a:t>ư</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a:t>
            </a:r>
            <a:r>
              <a:rPr lang="vi-VN" altLang="en-US" sz="2800" b="1" dirty="0">
                <a:solidFill>
                  <a:srgbClr val="006600"/>
                </a:solidFill>
                <a:latin typeface="Times New Roman" panose="02020603050405020304" pitchFamily="18" charset="0"/>
                <a:cs typeface="Times New Roman" panose="02020603050405020304" pitchFamily="18" charset="0"/>
              </a:rPr>
              <a:t>đ</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a:t>
            </a:r>
            <a:r>
              <a:rPr lang="vi-VN" altLang="en-US" sz="2800" b="1" dirty="0">
                <a:solidFill>
                  <a:srgbClr val="006600"/>
                </a:solidFill>
                <a:latin typeface="Times New Roman" panose="02020603050405020304" pitchFamily="18" charset="0"/>
                <a:cs typeface="Times New Roman" panose="02020603050405020304" pitchFamily="18" charset="0"/>
              </a:rPr>
              <a:t>đ</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kiếp</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kiếp</a:t>
            </a:r>
            <a:r>
              <a:rPr lang="en-US" altLang="en-US" sz="2800" b="1" dirty="0">
                <a:solidFill>
                  <a:srgbClr val="006600"/>
                </a:solidFill>
                <a:latin typeface="Times New Roman" panose="02020603050405020304" pitchFamily="18" charset="0"/>
                <a:cs typeface="Times New Roman" panose="02020603050405020304" pitchFamily="18" charset="0"/>
              </a:rPr>
              <a:t>…</a:t>
            </a:r>
          </a:p>
          <a:p>
            <a:pPr eaLnBrk="0" fontAlgn="base" hangingPunct="0">
              <a:spcBef>
                <a:spcPct val="0"/>
              </a:spcBef>
              <a:spcAft>
                <a:spcPct val="0"/>
              </a:spcAft>
            </a:pPr>
            <a:r>
              <a:rPr lang="en-US" altLang="en-US" sz="2800" b="1" dirty="0">
                <a:solidFill>
                  <a:srgbClr val="006600"/>
                </a:solidFill>
                <a:latin typeface="Times New Roman" panose="02020603050405020304" pitchFamily="18" charset="0"/>
                <a:cs typeface="Times New Roman" panose="02020603050405020304" pitchFamily="18" charset="0"/>
              </a:rPr>
              <a:t>		Tre </a:t>
            </a:r>
            <a:r>
              <a:rPr lang="en-US" altLang="en-US" sz="2800" b="1" dirty="0" err="1">
                <a:solidFill>
                  <a:srgbClr val="006600"/>
                </a:solidFill>
                <a:latin typeface="Times New Roman" panose="02020603050405020304" pitchFamily="18" charset="0"/>
                <a:cs typeface="Times New Roman" panose="02020603050405020304" pitchFamily="18" charset="0"/>
              </a:rPr>
              <a:t>với</a:t>
            </a:r>
            <a:r>
              <a:rPr lang="en-US" altLang="en-US" sz="2800" b="1" dirty="0">
                <a:solidFill>
                  <a:srgbClr val="006600"/>
                </a:solidFill>
                <a:latin typeface="Times New Roman" panose="02020603050405020304" pitchFamily="18" charset="0"/>
                <a:cs typeface="Times New Roman" panose="02020603050405020304" pitchFamily="18" charset="0"/>
              </a:rPr>
              <a:t> ng</a:t>
            </a:r>
            <a:r>
              <a:rPr lang="vi-VN" altLang="en-US" sz="2800" b="1" dirty="0">
                <a:solidFill>
                  <a:srgbClr val="006600"/>
                </a:solidFill>
                <a:latin typeface="Times New Roman" panose="02020603050405020304" pitchFamily="18" charset="0"/>
                <a:cs typeface="Times New Roman" panose="02020603050405020304" pitchFamily="18" charset="0"/>
              </a:rPr>
              <a:t>ư</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nh</a:t>
            </a:r>
            <a:r>
              <a:rPr lang="vi-VN" altLang="en-US" sz="2800" b="1" dirty="0">
                <a:solidFill>
                  <a:srgbClr val="006600"/>
                </a:solidFill>
                <a:latin typeface="Times New Roman" panose="02020603050405020304" pitchFamily="18" charset="0"/>
                <a:cs typeface="Times New Roman" panose="02020603050405020304" pitchFamily="18" charset="0"/>
              </a:rPr>
              <a:t>ư</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thế</a:t>
            </a:r>
            <a:r>
              <a:rPr lang="en-US" altLang="en-US" sz="2800" b="1" dirty="0">
                <a:solidFill>
                  <a:srgbClr val="006600"/>
                </a:solidFill>
                <a:latin typeface="Times New Roman" panose="02020603050405020304" pitchFamily="18" charset="0"/>
                <a:cs typeface="Times New Roman" panose="02020603050405020304" pitchFamily="18" charset="0"/>
              </a:rPr>
              <a:t> </a:t>
            </a:r>
            <a:r>
              <a:rPr lang="vi-VN" altLang="en-US" sz="2800" b="1" dirty="0">
                <a:solidFill>
                  <a:srgbClr val="006600"/>
                </a:solidFill>
                <a:latin typeface="Times New Roman" panose="02020603050405020304" pitchFamily="18" charset="0"/>
                <a:cs typeface="Times New Roman" panose="02020603050405020304" pitchFamily="18" charset="0"/>
              </a:rPr>
              <a:t>đ</a:t>
            </a:r>
            <a:r>
              <a:rPr lang="en-US" altLang="en-US" sz="2800" b="1" dirty="0">
                <a:solidFill>
                  <a:srgbClr val="006600"/>
                </a:solidFill>
                <a:latin typeface="Times New Roman" panose="02020603050405020304" pitchFamily="18" charset="0"/>
                <a:cs typeface="Times New Roman" panose="02020603050405020304" pitchFamily="18" charset="0"/>
              </a:rPr>
              <a:t>ã </a:t>
            </a:r>
            <a:r>
              <a:rPr lang="en-US" altLang="en-US" sz="2800" b="1" dirty="0" err="1">
                <a:solidFill>
                  <a:srgbClr val="006600"/>
                </a:solidFill>
                <a:latin typeface="Times New Roman" panose="02020603050405020304" pitchFamily="18" charset="0"/>
                <a:cs typeface="Times New Roman" panose="02020603050405020304" pitchFamily="18" charset="0"/>
              </a:rPr>
              <a:t>mấy</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nghìn</a:t>
            </a:r>
            <a:r>
              <a:rPr lang="en-US" altLang="en-US" sz="2800" b="1" dirty="0">
                <a:solidFill>
                  <a:srgbClr val="006600"/>
                </a:solidFill>
                <a:latin typeface="Times New Roman" panose="02020603050405020304" pitchFamily="18" charset="0"/>
                <a:cs typeface="Times New Roman" panose="02020603050405020304" pitchFamily="18" charset="0"/>
              </a:rPr>
              <a:t> n</a:t>
            </a:r>
            <a:r>
              <a:rPr lang="vi-VN" altLang="en-US" sz="2800" b="1" dirty="0">
                <a:solidFill>
                  <a:srgbClr val="006600"/>
                </a:solidFill>
                <a:latin typeface="Times New Roman" panose="02020603050405020304" pitchFamily="18" charset="0"/>
                <a:cs typeface="Times New Roman" panose="02020603050405020304" pitchFamily="18" charset="0"/>
              </a:rPr>
              <a:t>ă</a:t>
            </a:r>
            <a:r>
              <a:rPr lang="en-US" altLang="en-US" sz="2800" b="1" dirty="0">
                <a:solidFill>
                  <a:srgbClr val="006600"/>
                </a:solidFill>
                <a:latin typeface="Times New Roman" panose="02020603050405020304" pitchFamily="18" charset="0"/>
                <a:cs typeface="Times New Roman" panose="02020603050405020304" pitchFamily="18" charset="0"/>
              </a:rPr>
              <a:t>m. </a:t>
            </a:r>
            <a:r>
              <a:rPr lang="en-US" altLang="en-US" sz="2800" b="1" dirty="0" err="1">
                <a:solidFill>
                  <a:srgbClr val="006600"/>
                </a:solidFill>
                <a:latin typeface="Times New Roman" panose="02020603050405020304" pitchFamily="18" charset="0"/>
                <a:cs typeface="Times New Roman" panose="02020603050405020304" pitchFamily="18" charset="0"/>
              </a:rPr>
              <a:t>Một</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thế</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kỉ</a:t>
            </a:r>
            <a:r>
              <a:rPr lang="en-US" altLang="en-US" sz="2800" b="1" dirty="0">
                <a:solidFill>
                  <a:srgbClr val="006600"/>
                </a:solidFill>
                <a:latin typeface="Times New Roman" panose="02020603050405020304" pitchFamily="18" charset="0"/>
                <a:cs typeface="Times New Roman" panose="02020603050405020304" pitchFamily="18" charset="0"/>
              </a:rPr>
              <a:t> “ v</a:t>
            </a:r>
            <a:r>
              <a:rPr lang="vi-VN" altLang="en-US" sz="2800" b="1" dirty="0">
                <a:solidFill>
                  <a:srgbClr val="006600"/>
                </a:solidFill>
                <a:latin typeface="Times New Roman" panose="02020603050405020304" pitchFamily="18" charset="0"/>
                <a:cs typeface="Times New Roman" panose="02020603050405020304" pitchFamily="18" charset="0"/>
              </a:rPr>
              <a:t>ă</a:t>
            </a:r>
            <a:r>
              <a:rPr lang="en-US" altLang="en-US" sz="2800" b="1" dirty="0">
                <a:solidFill>
                  <a:srgbClr val="006600"/>
                </a:solidFill>
                <a:latin typeface="Times New Roman" panose="02020603050405020304" pitchFamily="18" charset="0"/>
                <a:cs typeface="Times New Roman" panose="02020603050405020304" pitchFamily="18" charset="0"/>
              </a:rPr>
              <a:t>n </a:t>
            </a:r>
            <a:r>
              <a:rPr lang="en-US" altLang="en-US" sz="2800" b="1" dirty="0" err="1">
                <a:solidFill>
                  <a:srgbClr val="006600"/>
                </a:solidFill>
                <a:latin typeface="Times New Roman" panose="02020603050405020304" pitchFamily="18" charset="0"/>
                <a:cs typeface="Times New Roman" panose="02020603050405020304" pitchFamily="18" charset="0"/>
              </a:rPr>
              <a:t>minh</a:t>
            </a:r>
            <a:r>
              <a:rPr lang="en-US" altLang="en-US" sz="2800" b="1" dirty="0">
                <a:solidFill>
                  <a:srgbClr val="006600"/>
                </a:solidFill>
                <a:latin typeface="Times New Roman" panose="02020603050405020304" pitchFamily="18" charset="0"/>
                <a:cs typeface="Times New Roman" panose="02020603050405020304" pitchFamily="18" charset="0"/>
              </a:rPr>
              <a:t>”, “ </a:t>
            </a:r>
            <a:r>
              <a:rPr lang="en-US" altLang="en-US" sz="2800" b="1" dirty="0" err="1">
                <a:solidFill>
                  <a:srgbClr val="006600"/>
                </a:solidFill>
                <a:latin typeface="Times New Roman" panose="02020603050405020304" pitchFamily="18" charset="0"/>
                <a:cs typeface="Times New Roman" panose="02020603050405020304" pitchFamily="18" charset="0"/>
              </a:rPr>
              <a:t>khai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hoá</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của</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thực</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dân</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cũng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không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làm</a:t>
            </a:r>
            <a:r>
              <a:rPr lang="en-US" altLang="en-US" sz="2800" b="1" dirty="0">
                <a:solidFill>
                  <a:srgbClr val="006600"/>
                </a:solidFill>
                <a:latin typeface="Times New Roman" panose="02020603050405020304" pitchFamily="18" charset="0"/>
                <a:cs typeface="Times New Roman" panose="02020603050405020304" pitchFamily="18" charset="0"/>
              </a:rPr>
              <a:t> ra </a:t>
            </a:r>
            <a:r>
              <a:rPr lang="vi-VN" altLang="en-US" sz="2800" b="1" dirty="0" err="1">
                <a:solidFill>
                  <a:srgbClr val="006600"/>
                </a:solidFill>
                <a:latin typeface="Times New Roman" panose="02020603050405020304" pitchFamily="18" charset="0"/>
                <a:cs typeface="Times New Roman" panose="02020603050405020304" pitchFamily="18" charset="0"/>
              </a:rPr>
              <a:t>đư</a:t>
            </a:r>
            <a:r>
              <a:rPr lang="en-US" altLang="en-US" sz="2800" b="1" dirty="0" err="1">
                <a:solidFill>
                  <a:srgbClr val="006600"/>
                </a:solidFill>
                <a:latin typeface="Times New Roman" panose="02020603050405020304" pitchFamily="18" charset="0"/>
                <a:cs typeface="Times New Roman" panose="02020603050405020304" pitchFamily="18" charset="0"/>
              </a:rPr>
              <a:t>ợc</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một</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tấc</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sắt</a:t>
            </a:r>
            <a:r>
              <a:rPr lang="en-US" altLang="en-US" sz="2800" b="1" dirty="0">
                <a:solidFill>
                  <a:srgbClr val="006600"/>
                </a:solidFill>
                <a:latin typeface="Times New Roman" panose="02020603050405020304" pitchFamily="18" charset="0"/>
                <a:cs typeface="Times New Roman" panose="02020603050405020304" pitchFamily="18" charset="0"/>
              </a:rPr>
              <a:t>. Tre </a:t>
            </a:r>
            <a:r>
              <a:rPr lang="en-US" altLang="en-US" sz="2800" b="1" dirty="0" err="1">
                <a:solidFill>
                  <a:srgbClr val="006600"/>
                </a:solidFill>
                <a:latin typeface="Times New Roman" panose="02020603050405020304" pitchFamily="18" charset="0"/>
                <a:cs typeface="Times New Roman" panose="02020603050405020304" pitchFamily="18" charset="0"/>
              </a:rPr>
              <a:t>vẫn</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còn</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phải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vất</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vả</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mãi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với</a:t>
            </a:r>
            <a:r>
              <a:rPr lang="en-US" altLang="en-US" sz="2800" b="1" dirty="0">
                <a:solidFill>
                  <a:srgbClr val="006600"/>
                </a:solidFill>
                <a:latin typeface="Times New Roman" panose="02020603050405020304" pitchFamily="18" charset="0"/>
                <a:cs typeface="Times New Roman" panose="02020603050405020304" pitchFamily="18" charset="0"/>
              </a:rPr>
              <a:t> ng</a:t>
            </a:r>
            <a:r>
              <a:rPr lang="vi-VN" altLang="en-US" sz="2800" b="1" dirty="0">
                <a:solidFill>
                  <a:srgbClr val="006600"/>
                </a:solidFill>
                <a:latin typeface="Times New Roman" panose="02020603050405020304" pitchFamily="18" charset="0"/>
                <a:cs typeface="Times New Roman" panose="02020603050405020304" pitchFamily="18" charset="0"/>
              </a:rPr>
              <a:t>ư</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Côí</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xay</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tre</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nặng</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nề</a:t>
            </a:r>
            <a:r>
              <a:rPr lang="en-US" altLang="en-US" sz="2800" b="1" dirty="0">
                <a:solidFill>
                  <a:srgbClr val="006600"/>
                </a:solidFill>
                <a:latin typeface="Times New Roman" panose="02020603050405020304" pitchFamily="18" charset="0"/>
                <a:cs typeface="Times New Roman" panose="02020603050405020304" pitchFamily="18" charset="0"/>
              </a:rPr>
              <a:t> quay, </a:t>
            </a:r>
            <a:r>
              <a:rPr lang="en-US" altLang="en-US" sz="2800" b="1" dirty="0" err="1">
                <a:solidFill>
                  <a:srgbClr val="006600"/>
                </a:solidFill>
                <a:latin typeface="Times New Roman" panose="02020603050405020304" pitchFamily="18" charset="0"/>
                <a:cs typeface="Times New Roman" panose="02020603050405020304" pitchFamily="18" charset="0"/>
              </a:rPr>
              <a:t>từ</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nghìn</a:t>
            </a:r>
            <a:r>
              <a:rPr lang="en-US" altLang="en-US" sz="2800" b="1" dirty="0">
                <a:solidFill>
                  <a:srgbClr val="006600"/>
                </a:solidFill>
                <a:latin typeface="Times New Roman" panose="02020603050405020304" pitchFamily="18" charset="0"/>
                <a:cs typeface="Times New Roman" panose="02020603050405020304" pitchFamily="18" charset="0"/>
              </a:rPr>
              <a:t> </a:t>
            </a:r>
            <a:r>
              <a:rPr lang="vi-VN" altLang="en-US" sz="2800" b="1" dirty="0">
                <a:solidFill>
                  <a:srgbClr val="006600"/>
                </a:solidFill>
                <a:latin typeface="Times New Roman" panose="02020603050405020304" pitchFamily="18" charset="0"/>
                <a:cs typeface="Times New Roman" panose="02020603050405020304" pitchFamily="18" charset="0"/>
              </a:rPr>
              <a:t>đ</a:t>
            </a:r>
            <a:r>
              <a:rPr lang="en-US" altLang="en-US" sz="2800" b="1" dirty="0" err="1">
                <a:solidFill>
                  <a:srgbClr val="006600"/>
                </a:solidFill>
                <a:latin typeface="Times New Roman" panose="02020603050405020304" pitchFamily="18" charset="0"/>
                <a:cs typeface="Times New Roman" panose="02020603050405020304" pitchFamily="18" charset="0"/>
              </a:rPr>
              <a:t>ời</a:t>
            </a:r>
            <a:r>
              <a:rPr lang="en-US" altLang="en-US" sz="2800" b="1" dirty="0">
                <a:solidFill>
                  <a:srgbClr val="006600"/>
                </a:solidFill>
                <a:latin typeface="Times New Roman" panose="02020603050405020304" pitchFamily="18" charset="0"/>
                <a:cs typeface="Times New Roman" panose="02020603050405020304" pitchFamily="18" charset="0"/>
              </a:rPr>
              <a:t> nay, </a:t>
            </a:r>
            <a:r>
              <a:rPr lang="en-US" altLang="en-US" sz="2800" b="1" dirty="0" err="1">
                <a:solidFill>
                  <a:srgbClr val="006600"/>
                </a:solidFill>
                <a:latin typeface="Times New Roman" panose="02020603050405020304" pitchFamily="18" charset="0"/>
                <a:cs typeface="Times New Roman" panose="02020603050405020304" pitchFamily="18" charset="0"/>
              </a:rPr>
              <a:t>xay</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nắm</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thóc</a:t>
            </a:r>
            <a:r>
              <a:rPr lang="en-US" altLang="en-US" sz="2800" b="1" dirty="0">
                <a:solidFill>
                  <a:srgbClr val="006600"/>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pPr>
            <a:r>
              <a:rPr lang="en-US" altLang="en-US" sz="2800" b="1" dirty="0">
                <a:solidFill>
                  <a:srgbClr val="990099"/>
                </a:solidFill>
                <a:latin typeface="Times New Roman" panose="02020603050405020304" pitchFamily="18" charset="0"/>
                <a:cs typeface="Times New Roman" panose="02020603050405020304" pitchFamily="18" charset="0"/>
              </a:rPr>
              <a:t>b) </a:t>
            </a:r>
            <a:r>
              <a:rPr lang="en-US" altLang="en-US" sz="2800" b="1" dirty="0" err="1">
                <a:solidFill>
                  <a:srgbClr val="990099"/>
                </a:solidFill>
                <a:latin typeface="Times New Roman" panose="02020603050405020304" pitchFamily="18" charset="0"/>
                <a:cs typeface="Times New Roman" panose="02020603050405020304" pitchFamily="18" charset="0"/>
              </a:rPr>
              <a:t>Vì</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mải</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ch</a:t>
            </a:r>
            <a:r>
              <a:rPr lang="vi-VN" altLang="en-US" sz="2800" b="1" dirty="0">
                <a:solidFill>
                  <a:srgbClr val="990099"/>
                </a:solidFill>
                <a:latin typeface="Times New Roman" panose="02020603050405020304" pitchFamily="18" charset="0"/>
                <a:cs typeface="Times New Roman" panose="02020603050405020304" pitchFamily="18" charset="0"/>
              </a:rPr>
              <a:t>ơ</a:t>
            </a:r>
            <a:r>
              <a:rPr lang="en-US" altLang="en-US" sz="2800" b="1" dirty="0" err="1">
                <a:solidFill>
                  <a:srgbClr val="990099"/>
                </a:solidFill>
                <a:latin typeface="Times New Roman" panose="02020603050405020304" pitchFamily="18" charset="0"/>
                <a:cs typeface="Times New Roman" panose="02020603050405020304" pitchFamily="18" charset="0"/>
              </a:rPr>
              <a:t>i</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em</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quên</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ch</a:t>
            </a:r>
            <a:r>
              <a:rPr lang="vi-VN" altLang="en-US" sz="2800" b="1" dirty="0">
                <a:solidFill>
                  <a:srgbClr val="990099"/>
                </a:solidFill>
                <a:latin typeface="Times New Roman" panose="02020603050405020304" pitchFamily="18" charset="0"/>
                <a:cs typeface="Times New Roman" panose="02020603050405020304" pitchFamily="18" charset="0"/>
              </a:rPr>
              <a:t>ư</a:t>
            </a:r>
            <a:r>
              <a:rPr lang="en-US" altLang="en-US" sz="2800" b="1" dirty="0">
                <a:solidFill>
                  <a:srgbClr val="990099"/>
                </a:solidFill>
                <a:latin typeface="Times New Roman" panose="02020603050405020304" pitchFamily="18" charset="0"/>
                <a:cs typeface="Times New Roman" panose="02020603050405020304" pitchFamily="18" charset="0"/>
              </a:rPr>
              <a:t>a </a:t>
            </a:r>
            <a:r>
              <a:rPr lang="en-US" altLang="en-US" sz="2800" b="1" dirty="0" err="1">
                <a:solidFill>
                  <a:srgbClr val="990099"/>
                </a:solidFill>
                <a:latin typeface="Times New Roman" panose="02020603050405020304" pitchFamily="18" charset="0"/>
                <a:cs typeface="Times New Roman" panose="02020603050405020304" pitchFamily="18" charset="0"/>
              </a:rPr>
              <a:t>làm</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bài</a:t>
            </a:r>
            <a:r>
              <a:rPr lang="en-US" altLang="en-US" sz="2800" b="1" dirty="0">
                <a:solidFill>
                  <a:srgbClr val="990099"/>
                </a:solidFill>
                <a:latin typeface="Times New Roman" panose="02020603050405020304" pitchFamily="18" charset="0"/>
                <a:cs typeface="Times New Roman" panose="02020603050405020304" pitchFamily="18" charset="0"/>
              </a:rPr>
              <a:t> </a:t>
            </a:r>
            <a:r>
              <a:rPr lang="en-US" altLang="en-US" sz="2800" b="1" dirty="0" err="1">
                <a:solidFill>
                  <a:srgbClr val="990099"/>
                </a:solidFill>
                <a:latin typeface="Times New Roman" panose="02020603050405020304" pitchFamily="18" charset="0"/>
                <a:cs typeface="Times New Roman" panose="02020603050405020304" pitchFamily="18" charset="0"/>
              </a:rPr>
              <a:t>tập</a:t>
            </a:r>
            <a:r>
              <a:rPr lang="en-US" altLang="en-US" sz="2800" b="1" dirty="0">
                <a:solidFill>
                  <a:srgbClr val="336600"/>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pPr>
            <a:r>
              <a:rPr lang="en-US" altLang="en-US" sz="2800" b="1" dirty="0">
                <a:solidFill>
                  <a:srgbClr val="0000FF"/>
                </a:solidFill>
                <a:latin typeface="Times New Roman" panose="02020603050405020304" pitchFamily="18" charset="0"/>
                <a:cs typeface="Times New Roman" panose="02020603050405020304" pitchFamily="18" charset="0"/>
              </a:rPr>
              <a:t>c) </a:t>
            </a:r>
            <a:r>
              <a:rPr lang="en-US" altLang="en-US" sz="2800" b="1" dirty="0" err="1">
                <a:solidFill>
                  <a:srgbClr val="0000FF"/>
                </a:solidFill>
                <a:latin typeface="Times New Roman" panose="02020603050405020304" pitchFamily="18" charset="0"/>
                <a:cs typeface="Times New Roman" panose="02020603050405020304" pitchFamily="18" charset="0"/>
              </a:rPr>
              <a:t>Để</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xứng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vi-VN" altLang="en-US" sz="2800" b="1" dirty="0">
                <a:solidFill>
                  <a:srgbClr val="0000FF"/>
                </a:solidFill>
                <a:latin typeface="Times New Roman" panose="02020603050405020304" pitchFamily="18" charset="0"/>
                <a:cs typeface="Times New Roman" panose="02020603050405020304" pitchFamily="18" charset="0"/>
              </a:rPr>
              <a:t>đ</a:t>
            </a:r>
            <a:r>
              <a:rPr lang="en-US" altLang="en-US" sz="2800" b="1" dirty="0" err="1">
                <a:solidFill>
                  <a:srgbClr val="0000FF"/>
                </a:solidFill>
                <a:latin typeface="Times New Roman" panose="02020603050405020304" pitchFamily="18" charset="0"/>
                <a:cs typeface="Times New Roman" panose="02020603050405020304" pitchFamily="18" charset="0"/>
              </a:rPr>
              <a:t>áng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cháu</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ngoan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bác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Hồ</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chúng</a:t>
            </a:r>
            <a:r>
              <a:rPr lang="en-US" altLang="en-US" sz="2800" b="1" dirty="0">
                <a:solidFill>
                  <a:srgbClr val="0000FF"/>
                </a:solidFill>
                <a:latin typeface="Times New Roman" panose="02020603050405020304" pitchFamily="18" charset="0"/>
                <a:cs typeface="Times New Roman" panose="02020603050405020304" pitchFamily="18" charset="0"/>
              </a:rPr>
              <a:t> ta </a:t>
            </a:r>
            <a:r>
              <a:rPr lang="en-US" altLang="en-US" sz="2800" b="1" dirty="0" err="1">
                <a:solidFill>
                  <a:srgbClr val="0000FF"/>
                </a:solidFill>
                <a:latin typeface="Times New Roman" panose="02020603050405020304" pitchFamily="18" charset="0"/>
                <a:cs typeface="Times New Roman" panose="02020603050405020304" pitchFamily="18" charset="0"/>
              </a:rPr>
              <a:t>phải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học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tập</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và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rèn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luyện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thật</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tốt</a:t>
            </a:r>
            <a:r>
              <a:rPr lang="en-US" altLang="en-US" sz="2800" b="1" dirty="0">
                <a:solidFill>
                  <a:srgbClr val="0000FF"/>
                </a:solidFill>
                <a:latin typeface="Times New Roman" panose="02020603050405020304" pitchFamily="18" charset="0"/>
                <a:cs typeface="Times New Roman" panose="02020603050405020304" pitchFamily="18" charset="0"/>
              </a:rPr>
              <a:t>.</a:t>
            </a:r>
          </a:p>
          <a:p>
            <a:pPr eaLnBrk="0" fontAlgn="base" hangingPunct="0">
              <a:spcBef>
                <a:spcPct val="0"/>
              </a:spcBef>
              <a:spcAft>
                <a:spcPct val="0"/>
              </a:spcAft>
            </a:pPr>
            <a:r>
              <a:rPr lang="en-US" altLang="en-US" sz="2800" b="1" dirty="0">
                <a:solidFill>
                  <a:srgbClr val="FF00FF"/>
                </a:solidFill>
                <a:latin typeface="Times New Roman" panose="02020603050405020304" pitchFamily="18" charset="0"/>
                <a:cs typeface="Times New Roman" panose="02020603050405020304" pitchFamily="18" charset="0"/>
              </a:rPr>
              <a:t>d) </a:t>
            </a:r>
            <a:r>
              <a:rPr lang="en-US" altLang="en-US" sz="2800" b="1" dirty="0" err="1">
                <a:solidFill>
                  <a:srgbClr val="FF00FF"/>
                </a:solidFill>
                <a:latin typeface="Times New Roman" panose="02020603050405020304" pitchFamily="18" charset="0"/>
                <a:cs typeface="Times New Roman" panose="02020603050405020304" pitchFamily="18" charset="0"/>
              </a:rPr>
              <a:t>Bằng</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giọng</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nói</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dịu</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dàng</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chị</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ấy</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mời</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chúng</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tôi</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vào</a:t>
            </a:r>
            <a:r>
              <a:rPr lang="en-US" altLang="en-US" sz="2800" b="1" dirty="0">
                <a:solidFill>
                  <a:srgbClr val="FF00FF"/>
                </a:solidFill>
                <a:latin typeface="Times New Roman" panose="02020603050405020304" pitchFamily="18" charset="0"/>
                <a:cs typeface="Times New Roman" panose="02020603050405020304" pitchFamily="18" charset="0"/>
              </a:rPr>
              <a:t> </a:t>
            </a:r>
            <a:r>
              <a:rPr lang="en-US" altLang="en-US" sz="2800" b="1" dirty="0" err="1">
                <a:solidFill>
                  <a:srgbClr val="FF00FF"/>
                </a:solidFill>
                <a:latin typeface="Times New Roman" panose="02020603050405020304" pitchFamily="18" charset="0"/>
                <a:cs typeface="Times New Roman" panose="02020603050405020304" pitchFamily="18" charset="0"/>
              </a:rPr>
              <a:t>nhà</a:t>
            </a:r>
            <a:r>
              <a:rPr lang="en-US" altLang="en-US" sz="2800" b="1" dirty="0">
                <a:solidFill>
                  <a:srgbClr val="336600"/>
                </a:solidFill>
                <a:latin typeface="Times New Roman" panose="02020603050405020304" pitchFamily="18" charset="0"/>
                <a:cs typeface="Times New Roman" panose="02020603050405020304" pitchFamily="18" charset="0"/>
              </a:rPr>
              <a:t>.</a:t>
            </a:r>
          </a:p>
        </p:txBody>
      </p:sp>
      <p:sp>
        <p:nvSpPr>
          <p:cNvPr id="3" name="Line 72">
            <a:extLst>
              <a:ext uri="{FF2B5EF4-FFF2-40B4-BE49-F238E27FC236}">
                <a16:creationId xmlns="" xmlns:a16="http://schemas.microsoft.com/office/drawing/2014/main" id="{C0CD74F1-09E4-44BB-830E-A20C3D8C0ADE}"/>
              </a:ext>
            </a:extLst>
          </p:cNvPr>
          <p:cNvSpPr>
            <a:spLocks noChangeShapeType="1"/>
          </p:cNvSpPr>
          <p:nvPr/>
        </p:nvSpPr>
        <p:spPr bwMode="auto">
          <a:xfrm flipV="1">
            <a:off x="723900" y="1698626"/>
            <a:ext cx="2971800" cy="2698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4" name="Line 72">
            <a:extLst>
              <a:ext uri="{FF2B5EF4-FFF2-40B4-BE49-F238E27FC236}">
                <a16:creationId xmlns="" xmlns:a16="http://schemas.microsoft.com/office/drawing/2014/main" id="{777F2035-CD07-4796-A337-06F485C138C2}"/>
              </a:ext>
            </a:extLst>
          </p:cNvPr>
          <p:cNvSpPr>
            <a:spLocks noChangeShapeType="1"/>
          </p:cNvSpPr>
          <p:nvPr/>
        </p:nvSpPr>
        <p:spPr bwMode="auto">
          <a:xfrm flipV="1">
            <a:off x="3848686" y="1698626"/>
            <a:ext cx="1981200" cy="26987"/>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5" name="Line 72">
            <a:extLst>
              <a:ext uri="{FF2B5EF4-FFF2-40B4-BE49-F238E27FC236}">
                <a16:creationId xmlns="" xmlns:a16="http://schemas.microsoft.com/office/drawing/2014/main" id="{129F3017-12DE-413A-AEF1-2A49B1F153DB}"/>
              </a:ext>
            </a:extLst>
          </p:cNvPr>
          <p:cNvSpPr>
            <a:spLocks noChangeShapeType="1"/>
          </p:cNvSpPr>
          <p:nvPr/>
        </p:nvSpPr>
        <p:spPr bwMode="auto">
          <a:xfrm flipV="1">
            <a:off x="4762500" y="2562664"/>
            <a:ext cx="2667000" cy="2698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6" name="Line 72">
            <a:extLst>
              <a:ext uri="{FF2B5EF4-FFF2-40B4-BE49-F238E27FC236}">
                <a16:creationId xmlns="" xmlns:a16="http://schemas.microsoft.com/office/drawing/2014/main" id="{EB6B6EEE-F18C-4EF1-B8B5-80745CE7B294}"/>
              </a:ext>
            </a:extLst>
          </p:cNvPr>
          <p:cNvSpPr>
            <a:spLocks noChangeShapeType="1"/>
          </p:cNvSpPr>
          <p:nvPr/>
        </p:nvSpPr>
        <p:spPr bwMode="auto">
          <a:xfrm>
            <a:off x="8468751" y="3447757"/>
            <a:ext cx="24384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7" name="Line 72">
            <a:extLst>
              <a:ext uri="{FF2B5EF4-FFF2-40B4-BE49-F238E27FC236}">
                <a16:creationId xmlns="" xmlns:a16="http://schemas.microsoft.com/office/drawing/2014/main" id="{FF118A64-F155-4B7F-B0B2-15D568DBA576}"/>
              </a:ext>
            </a:extLst>
          </p:cNvPr>
          <p:cNvSpPr>
            <a:spLocks noChangeShapeType="1"/>
          </p:cNvSpPr>
          <p:nvPr/>
        </p:nvSpPr>
        <p:spPr bwMode="auto">
          <a:xfrm>
            <a:off x="457200" y="4309403"/>
            <a:ext cx="1752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8" name="Line 72">
            <a:extLst>
              <a:ext uri="{FF2B5EF4-FFF2-40B4-BE49-F238E27FC236}">
                <a16:creationId xmlns="" xmlns:a16="http://schemas.microsoft.com/office/drawing/2014/main" id="{3595464F-F9E5-4A87-8C20-B5AAD723BF33}"/>
              </a:ext>
            </a:extLst>
          </p:cNvPr>
          <p:cNvSpPr>
            <a:spLocks noChangeShapeType="1"/>
          </p:cNvSpPr>
          <p:nvPr/>
        </p:nvSpPr>
        <p:spPr bwMode="auto">
          <a:xfrm>
            <a:off x="411480" y="4774810"/>
            <a:ext cx="5562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9" name="Line 72">
            <a:extLst>
              <a:ext uri="{FF2B5EF4-FFF2-40B4-BE49-F238E27FC236}">
                <a16:creationId xmlns="" xmlns:a16="http://schemas.microsoft.com/office/drawing/2014/main" id="{7020BAFF-AD20-49BF-BFDC-6B391B05E7F0}"/>
              </a:ext>
            </a:extLst>
          </p:cNvPr>
          <p:cNvSpPr>
            <a:spLocks noChangeShapeType="1"/>
          </p:cNvSpPr>
          <p:nvPr/>
        </p:nvSpPr>
        <p:spPr bwMode="auto">
          <a:xfrm>
            <a:off x="457200" y="5570806"/>
            <a:ext cx="3657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Tree>
    <p:extLst>
      <p:ext uri="{BB962C8B-B14F-4D97-AF65-F5344CB8AC3E}">
        <p14:creationId xmlns:p14="http://schemas.microsoft.com/office/powerpoint/2010/main" val="1108480165"/>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0"/>
                                          </p:stCondLst>
                                        </p:cTn>
                                        <p:tgtEl>
                                          <p:spTgt spid="7170">
                                            <p:txEl>
                                              <p:pRg st="0" end="0"/>
                                            </p:txEl>
                                          </p:spTgt>
                                        </p:tgtEl>
                                        <p:attrNameLst>
                                          <p:attrName>style.visibility</p:attrName>
                                        </p:attrNameLst>
                                      </p:cBhvr>
                                      <p:to>
                                        <p:strVal val="visible"/>
                                      </p:to>
                                    </p:set>
                                    <p:anim to="" calcmode="lin" valueType="num">
                                      <p:cBhvr>
                                        <p:cTn id="7" dur="1" fill="hold"/>
                                        <p:tgtEl>
                                          <p:spTgt spid="717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7170">
                                            <p:txEl>
                                              <p:pRg st="1" end="1"/>
                                            </p:txEl>
                                          </p:spTgt>
                                        </p:tgtEl>
                                        <p:attrNameLst>
                                          <p:attrName>style.visibility</p:attrName>
                                        </p:attrNameLst>
                                      </p:cBhvr>
                                      <p:to>
                                        <p:strVal val="visible"/>
                                      </p:to>
                                    </p:set>
                                    <p:anim to="" calcmode="lin" valueType="num">
                                      <p:cBhvr>
                                        <p:cTn id="10" dur="1" fill="hold"/>
                                        <p:tgtEl>
                                          <p:spTgt spid="7170">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7170">
                                            <p:txEl>
                                              <p:pRg st="2" end="2"/>
                                            </p:txEl>
                                          </p:spTgt>
                                        </p:tgtEl>
                                        <p:attrNameLst>
                                          <p:attrName>style.visibility</p:attrName>
                                        </p:attrNameLst>
                                      </p:cBhvr>
                                      <p:to>
                                        <p:strVal val="visible"/>
                                      </p:to>
                                    </p:set>
                                    <p:anim to="" calcmode="lin" valueType="num">
                                      <p:cBhvr>
                                        <p:cTn id="13" dur="1" fill="hold"/>
                                        <p:tgtEl>
                                          <p:spTgt spid="7170">
                                            <p:txEl>
                                              <p:pRg st="2" end="2"/>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7170">
                                            <p:txEl>
                                              <p:pRg st="3" end="3"/>
                                            </p:txEl>
                                          </p:spTgt>
                                        </p:tgtEl>
                                        <p:attrNameLst>
                                          <p:attrName>style.visibility</p:attrName>
                                        </p:attrNameLst>
                                      </p:cBhvr>
                                      <p:to>
                                        <p:strVal val="visible"/>
                                      </p:to>
                                    </p:set>
                                    <p:anim to="" calcmode="lin" valueType="num">
                                      <p:cBhvr>
                                        <p:cTn id="16" dur="1" fill="hold"/>
                                        <p:tgtEl>
                                          <p:spTgt spid="7170">
                                            <p:txEl>
                                              <p:pRg st="3" end="3"/>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7170">
                                            <p:txEl>
                                              <p:pRg st="4" end="4"/>
                                            </p:txEl>
                                          </p:spTgt>
                                        </p:tgtEl>
                                        <p:attrNameLst>
                                          <p:attrName>style.visibility</p:attrName>
                                        </p:attrNameLst>
                                      </p:cBhvr>
                                      <p:to>
                                        <p:strVal val="visible"/>
                                      </p:to>
                                    </p:set>
                                    <p:anim to="" calcmode="lin" valueType="num">
                                      <p:cBhvr>
                                        <p:cTn id="19" dur="1" fill="hold"/>
                                        <p:tgtEl>
                                          <p:spTgt spid="7170">
                                            <p:txEl>
                                              <p:pRg st="4" end="4"/>
                                            </p:txEl>
                                          </p:spTgt>
                                        </p:tgtEl>
                                        <p:attrNameLst>
                                          <p:attrName/>
                                        </p:attrNameLst>
                                      </p:cBhvr>
                                    </p:anim>
                                  </p:childTnLst>
                                </p:cTn>
                              </p:par>
                              <p:par>
                                <p:cTn id="20" presetID="24" presetClass="entr" presetSubtype="0" fill="hold" nodeType="withEffect">
                                  <p:stCondLst>
                                    <p:cond delay="0"/>
                                  </p:stCondLst>
                                  <p:childTnLst>
                                    <p:set>
                                      <p:cBhvr>
                                        <p:cTn id="21" dur="1" fill="hold">
                                          <p:stCondLst>
                                            <p:cond delay="0"/>
                                          </p:stCondLst>
                                        </p:cTn>
                                        <p:tgtEl>
                                          <p:spTgt spid="7170">
                                            <p:txEl>
                                              <p:pRg st="5" end="5"/>
                                            </p:txEl>
                                          </p:spTgt>
                                        </p:tgtEl>
                                        <p:attrNameLst>
                                          <p:attrName>style.visibility</p:attrName>
                                        </p:attrNameLst>
                                      </p:cBhvr>
                                      <p:to>
                                        <p:strVal val="visible"/>
                                      </p:to>
                                    </p:set>
                                    <p:anim to="" calcmode="lin" valueType="num">
                                      <p:cBhvr>
                                        <p:cTn id="22" dur="1" fill="hold"/>
                                        <p:tgtEl>
                                          <p:spTgt spid="7170">
                                            <p:txEl>
                                              <p:pRg st="5" end="5"/>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additive="base">
                                        <p:cTn id="51" dur="500" fill="hold"/>
                                        <p:tgtEl>
                                          <p:spTgt spid="7"/>
                                        </p:tgtEl>
                                        <p:attrNameLst>
                                          <p:attrName>ppt_x</p:attrName>
                                        </p:attrNameLst>
                                      </p:cBhvr>
                                      <p:tavLst>
                                        <p:tav tm="0">
                                          <p:val>
                                            <p:strVal val="#ppt_x"/>
                                          </p:val>
                                        </p:tav>
                                        <p:tav tm="100000">
                                          <p:val>
                                            <p:strVal val="#ppt_x"/>
                                          </p:val>
                                        </p:tav>
                                      </p:tavLst>
                                    </p:anim>
                                    <p:anim calcmode="lin" valueType="num">
                                      <p:cBhvr additive="base">
                                        <p:cTn id="5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ppt_x"/>
                                          </p:val>
                                        </p:tav>
                                        <p:tav tm="100000">
                                          <p:val>
                                            <p:strVal val="#ppt_x"/>
                                          </p:val>
                                        </p:tav>
                                      </p:tavLst>
                                    </p:anim>
                                    <p:anim calcmode="lin" valueType="num">
                                      <p:cBhvr additive="base">
                                        <p:cTn id="6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AutoShape 3">
            <a:extLst>
              <a:ext uri="{FF2B5EF4-FFF2-40B4-BE49-F238E27FC236}">
                <a16:creationId xmlns="" xmlns:a16="http://schemas.microsoft.com/office/drawing/2014/main" id="{AE6D43E7-9296-414C-A2CF-D0CAFDE2054E}"/>
              </a:ext>
            </a:extLst>
          </p:cNvPr>
          <p:cNvSpPr>
            <a:spLocks noGrp="1" noChangeArrowheads="1"/>
          </p:cNvSpPr>
          <p:nvPr>
            <p:ph type="title"/>
          </p:nvPr>
        </p:nvSpPr>
        <p:spPr>
          <a:xfrm>
            <a:off x="3200401" y="23813"/>
            <a:ext cx="7453313" cy="1447800"/>
          </a:xfrm>
          <a:prstGeom prst="cloudCallout">
            <a:avLst>
              <a:gd name="adj1" fmla="val -55921"/>
              <a:gd name="adj2" fmla="val 12718"/>
            </a:avLst>
          </a:prstGeom>
          <a:solidFill>
            <a:srgbClr val="CCFFCC"/>
          </a:solidFill>
        </p:spPr>
        <p:txBody>
          <a:bodyPr>
            <a:normAutofit fontScale="90000"/>
          </a:body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Các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trạng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ngữ</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vừa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tìm</a:t>
            </a:r>
            <a:r>
              <a:rPr lang="en-US" altLang="en-US" sz="2800" b="1" dirty="0">
                <a:solidFill>
                  <a:srgbClr val="FF0000"/>
                </a:solidFill>
                <a:latin typeface="Times New Roman" panose="02020603050405020304" pitchFamily="18" charset="0"/>
                <a:cs typeface="Times New Roman" panose="02020603050405020304" pitchFamily="18" charset="0"/>
              </a:rPr>
              <a:t> </a:t>
            </a:r>
            <a:r>
              <a:rPr lang="vi-VN" altLang="en-US" sz="2800" b="1" dirty="0" err="1">
                <a:solidFill>
                  <a:srgbClr val="FF0000"/>
                </a:solidFill>
                <a:latin typeface="Times New Roman" panose="02020603050405020304" pitchFamily="18" charset="0"/>
                <a:cs typeface="Times New Roman" panose="02020603050405020304" pitchFamily="18" charset="0"/>
              </a:rPr>
              <a:t>đư</a:t>
            </a:r>
            <a:r>
              <a:rPr lang="en-US" altLang="en-US" sz="2800" b="1" dirty="0" err="1">
                <a:solidFill>
                  <a:srgbClr val="FF0000"/>
                </a:solidFill>
                <a:latin typeface="Times New Roman" panose="02020603050405020304" pitchFamily="18" charset="0"/>
                <a:cs typeface="Times New Roman" panose="02020603050405020304" pitchFamily="18" charset="0"/>
              </a:rPr>
              <a:t>ợc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bổ</a:t>
            </a:r>
            <a:r>
              <a:rPr lang="en-US" altLang="en-US" sz="2800" b="1" dirty="0">
                <a:solidFill>
                  <a:srgbClr val="FF0000"/>
                </a:solidFill>
                <a:latin typeface="Times New Roman" panose="02020603050405020304" pitchFamily="18" charset="0"/>
                <a:cs typeface="Times New Roman" panose="02020603050405020304" pitchFamily="18" charset="0"/>
              </a:rPr>
              <a:t> sung </a:t>
            </a:r>
            <a:r>
              <a:rPr lang="en-US" altLang="en-US" sz="2800" b="1" dirty="0" err="1">
                <a:solidFill>
                  <a:srgbClr val="FF0000"/>
                </a:solidFill>
                <a:latin typeface="Times New Roman" panose="02020603050405020304" pitchFamily="18" charset="0"/>
                <a:cs typeface="Times New Roman" panose="02020603050405020304" pitchFamily="18" charset="0"/>
              </a:rPr>
              <a:t>nội</a:t>
            </a:r>
            <a:r>
              <a:rPr lang="en-US" altLang="en-US" sz="2800" b="1" dirty="0">
                <a:solidFill>
                  <a:srgbClr val="FF0000"/>
                </a:solidFill>
                <a:latin typeface="Times New Roman" panose="02020603050405020304" pitchFamily="18" charset="0"/>
                <a:cs typeface="Times New Roman" panose="02020603050405020304" pitchFamily="18" charset="0"/>
              </a:rPr>
              <a:t> dung </a:t>
            </a:r>
            <a:r>
              <a:rPr lang="en-US" altLang="en-US" sz="2800" b="1" dirty="0" err="1">
                <a:solidFill>
                  <a:srgbClr val="FF0000"/>
                </a:solidFill>
                <a:latin typeface="Times New Roman" panose="02020603050405020304" pitchFamily="18" charset="0"/>
                <a:cs typeface="Times New Roman" panose="02020603050405020304" pitchFamily="18" charset="0"/>
              </a:rPr>
              <a:t>gì</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câu</a:t>
            </a:r>
            <a:r>
              <a:rPr lang="en-US" altLang="en-US" sz="2800" b="1" dirty="0">
                <a:solidFill>
                  <a:srgbClr val="FF0000"/>
                </a:solidFill>
                <a:latin typeface="Times New Roman" panose="02020603050405020304" pitchFamily="18" charset="0"/>
                <a:cs typeface="Times New Roman" panose="02020603050405020304" pitchFamily="18" charset="0"/>
              </a:rPr>
              <a:t>?</a:t>
            </a:r>
          </a:p>
        </p:txBody>
      </p:sp>
      <p:sp>
        <p:nvSpPr>
          <p:cNvPr id="9220" name="Rectangle 4">
            <a:extLst>
              <a:ext uri="{FF2B5EF4-FFF2-40B4-BE49-F238E27FC236}">
                <a16:creationId xmlns="" xmlns:a16="http://schemas.microsoft.com/office/drawing/2014/main" id="{7525DAD8-0C76-41CE-854E-166CAA8F7493}"/>
              </a:ext>
            </a:extLst>
          </p:cNvPr>
          <p:cNvSpPr>
            <a:spLocks noGrp="1" noChangeArrowheads="1"/>
          </p:cNvSpPr>
          <p:nvPr>
            <p:ph type="body" idx="1"/>
          </p:nvPr>
        </p:nvSpPr>
        <p:spPr>
          <a:xfrm>
            <a:off x="16669" y="1066800"/>
            <a:ext cx="12082134" cy="5791200"/>
          </a:xfrm>
        </p:spPr>
        <p:txBody>
          <a:bodyPr/>
          <a:lstStyle/>
          <a:p>
            <a:pPr marL="0" indent="0" eaLnBrk="1" hangingPunct="1">
              <a:buNone/>
            </a:pPr>
            <a:r>
              <a:rPr lang="en-US" altLang="en-US" sz="2400" b="1" dirty="0">
                <a:solidFill>
                  <a:srgbClr val="FF0000"/>
                </a:solidFill>
                <a:latin typeface="Times New Roman" panose="02020603050405020304" pitchFamily="18" charset="0"/>
                <a:cs typeface="Times New Roman" panose="02020603050405020304" pitchFamily="18" charset="0"/>
              </a:rPr>
              <a:t>2. </a:t>
            </a:r>
            <a:r>
              <a:rPr lang="en-US" altLang="en-US" sz="2400" b="1" dirty="0" err="1">
                <a:solidFill>
                  <a:srgbClr val="FF0000"/>
                </a:solidFill>
                <a:latin typeface="Times New Roman" panose="02020603050405020304" pitchFamily="18" charset="0"/>
                <a:cs typeface="Times New Roman" panose="02020603050405020304" pitchFamily="18" charset="0"/>
              </a:rPr>
              <a:t>Nhận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xét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nội</a:t>
            </a:r>
            <a:r>
              <a:rPr lang="en-US" altLang="en-US" sz="2400" b="1" dirty="0">
                <a:solidFill>
                  <a:srgbClr val="FF0000"/>
                </a:solidFill>
                <a:latin typeface="Times New Roman" panose="02020603050405020304" pitchFamily="18" charset="0"/>
                <a:cs typeface="Times New Roman" panose="02020603050405020304" pitchFamily="18" charset="0"/>
              </a:rPr>
              <a:t> dung </a:t>
            </a:r>
            <a:r>
              <a:rPr lang="en-US" altLang="en-US" sz="2400" b="1" dirty="0" err="1">
                <a:solidFill>
                  <a:srgbClr val="FF0000"/>
                </a:solidFill>
                <a:latin typeface="Times New Roman" panose="02020603050405020304" pitchFamily="18" charset="0"/>
                <a:cs typeface="Times New Roman" panose="02020603050405020304" pitchFamily="18" charset="0"/>
              </a:rPr>
              <a:t>mà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trạng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ngữ</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bổ</a:t>
            </a:r>
            <a:r>
              <a:rPr lang="en-US" altLang="en-US" sz="2400" b="1" dirty="0">
                <a:solidFill>
                  <a:srgbClr val="FF0000"/>
                </a:solidFill>
                <a:latin typeface="Times New Roman" panose="02020603050405020304" pitchFamily="18" charset="0"/>
                <a:cs typeface="Times New Roman" panose="02020603050405020304" pitchFamily="18" charset="0"/>
              </a:rPr>
              <a:t> sung </a:t>
            </a:r>
            <a:r>
              <a:rPr lang="en-US" altLang="en-US" sz="2400" b="1" dirty="0" err="1">
                <a:solidFill>
                  <a:srgbClr val="FF0000"/>
                </a:solidFill>
                <a:latin typeface="Times New Roman" panose="02020603050405020304" pitchFamily="18" charset="0"/>
                <a:cs typeface="Times New Roman" panose="02020603050405020304" pitchFamily="18" charset="0"/>
              </a:rPr>
              <a:t>cho</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câu</a:t>
            </a:r>
            <a:r>
              <a:rPr lang="en-US" altLang="en-US" sz="2400" b="1" dirty="0">
                <a:solidFill>
                  <a:srgbClr val="FF0000"/>
                </a:solidFill>
                <a:latin typeface="Times New Roman" panose="02020603050405020304" pitchFamily="18" charset="0"/>
                <a:cs typeface="Times New Roman" panose="02020603050405020304" pitchFamily="18" charset="0"/>
              </a:rPr>
              <a:t> </a:t>
            </a:r>
          </a:p>
          <a:p>
            <a:pPr marL="0" indent="0" eaLnBrk="1" hangingPunct="1">
              <a:buNone/>
            </a:pPr>
            <a:r>
              <a:rPr lang="en-US" altLang="en-US" sz="2400" b="1" dirty="0">
                <a:solidFill>
                  <a:srgbClr val="006600"/>
                </a:solidFill>
                <a:latin typeface="Times New Roman" panose="02020603050405020304" pitchFamily="18" charset="0"/>
                <a:cs typeface="Times New Roman" panose="02020603050405020304" pitchFamily="18" charset="0"/>
              </a:rPr>
              <a:t>a)  D</a:t>
            </a:r>
            <a:r>
              <a:rPr lang="vi-VN" altLang="en-US" sz="2400" b="1" dirty="0">
                <a:solidFill>
                  <a:srgbClr val="006600"/>
                </a:solidFill>
                <a:latin typeface="Times New Roman" panose="02020603050405020304" pitchFamily="18" charset="0"/>
                <a:cs typeface="Times New Roman" panose="02020603050405020304" pitchFamily="18" charset="0"/>
              </a:rPr>
              <a:t>ư</a:t>
            </a:r>
            <a:r>
              <a:rPr lang="en-US" altLang="en-US" sz="2400" b="1" dirty="0" err="1">
                <a:solidFill>
                  <a:srgbClr val="006600"/>
                </a:solidFill>
                <a:latin typeface="Times New Roman" panose="02020603050405020304" pitchFamily="18" charset="0"/>
                <a:cs typeface="Times New Roman" panose="02020603050405020304" pitchFamily="18" charset="0"/>
              </a:rPr>
              <a:t>ới</a:t>
            </a:r>
            <a:r>
              <a:rPr lang="en-US" altLang="en-US" sz="2400" b="1" dirty="0">
                <a:solidFill>
                  <a:srgbClr val="006600"/>
                </a:solidFill>
                <a:latin typeface="Times New Roman" panose="02020603050405020304" pitchFamily="18" charset="0"/>
                <a:cs typeface="Times New Roman" panose="02020603050405020304" pitchFamily="18" charset="0"/>
              </a:rPr>
              <a:t> </a:t>
            </a:r>
            <a:r>
              <a:rPr lang="en-US" altLang="en-US" sz="2400" b="1" dirty="0" err="1">
                <a:solidFill>
                  <a:srgbClr val="006600"/>
                </a:solidFill>
                <a:latin typeface="Times New Roman" panose="02020603050405020304" pitchFamily="18" charset="0"/>
                <a:cs typeface="Times New Roman" panose="02020603050405020304" pitchFamily="18" charset="0"/>
              </a:rPr>
              <a:t>bóng</a:t>
            </a:r>
            <a:r>
              <a:rPr lang="en-US" altLang="en-US" sz="2400" b="1" dirty="0">
                <a:solidFill>
                  <a:srgbClr val="006600"/>
                </a:solidFill>
                <a:latin typeface="Times New Roman" panose="02020603050405020304" pitchFamily="18" charset="0"/>
                <a:cs typeface="Times New Roman" panose="02020603050405020304" pitchFamily="18" charset="0"/>
              </a:rPr>
              <a:t> </a:t>
            </a:r>
            <a:r>
              <a:rPr lang="en-US" altLang="en-US" sz="2400" b="1" dirty="0" err="1">
                <a:solidFill>
                  <a:srgbClr val="006600"/>
                </a:solidFill>
                <a:latin typeface="Times New Roman" panose="02020603050405020304" pitchFamily="18" charset="0"/>
                <a:cs typeface="Times New Roman" panose="02020603050405020304" pitchFamily="18" charset="0"/>
              </a:rPr>
              <a:t>tre</a:t>
            </a:r>
            <a:r>
              <a:rPr lang="en-US" altLang="en-US" sz="2400" b="1" dirty="0">
                <a:solidFill>
                  <a:srgbClr val="006600"/>
                </a:solidFill>
                <a:latin typeface="Times New Roman" panose="02020603050405020304" pitchFamily="18" charset="0"/>
                <a:cs typeface="Times New Roman" panose="02020603050405020304" pitchFamily="18" charset="0"/>
              </a:rPr>
              <a:t> </a:t>
            </a:r>
            <a:r>
              <a:rPr lang="en-US" altLang="en-US" sz="2400" b="1" dirty="0" err="1">
                <a:solidFill>
                  <a:srgbClr val="006600"/>
                </a:solidFill>
                <a:latin typeface="Times New Roman" panose="02020603050405020304" pitchFamily="18" charset="0"/>
                <a:cs typeface="Times New Roman" panose="02020603050405020304" pitchFamily="18" charset="0"/>
              </a:rPr>
              <a:t>xanh</a:t>
            </a:r>
            <a:endParaRPr lang="en-US" altLang="en-US" sz="2400" b="1" dirty="0">
              <a:solidFill>
                <a:srgbClr val="006600"/>
              </a:solidFill>
              <a:latin typeface="Times New Roman" panose="02020603050405020304" pitchFamily="18" charset="0"/>
              <a:cs typeface="Times New Roman" panose="02020603050405020304" pitchFamily="18" charset="0"/>
            </a:endParaRPr>
          </a:p>
          <a:p>
            <a:pPr marL="914400" lvl="2" indent="0" eaLnBrk="1" hangingPunct="1">
              <a:buNone/>
            </a:pPr>
            <a:r>
              <a:rPr lang="en-US" altLang="en-US" b="1" dirty="0">
                <a:solidFill>
                  <a:srgbClr val="0000CC"/>
                </a:solidFill>
                <a:latin typeface="Times New Roman" panose="02020603050405020304" pitchFamily="18" charset="0"/>
                <a:cs typeface="Times New Roman" panose="02020603050405020304" pitchFamily="18" charset="0"/>
              </a:rPr>
              <a:t> </a:t>
            </a:r>
            <a:r>
              <a:rPr lang="vi-VN" altLang="en-US" b="1" dirty="0">
                <a:solidFill>
                  <a:srgbClr val="0000CC"/>
                </a:solidFill>
                <a:latin typeface="Times New Roman" panose="02020603050405020304" pitchFamily="18" charset="0"/>
                <a:cs typeface="Times New Roman" panose="02020603050405020304" pitchFamily="18" charset="0"/>
              </a:rPr>
              <a:t>đ</a:t>
            </a:r>
            <a:r>
              <a:rPr lang="en-US" altLang="en-US" b="1" dirty="0">
                <a:solidFill>
                  <a:srgbClr val="0000CC"/>
                </a:solidFill>
                <a:latin typeface="Times New Roman" panose="02020603050405020304" pitchFamily="18" charset="0"/>
                <a:cs typeface="Times New Roman" panose="02020603050405020304" pitchFamily="18" charset="0"/>
              </a:rPr>
              <a:t>ã </a:t>
            </a:r>
            <a:r>
              <a:rPr lang="en-US" altLang="en-US" b="1" dirty="0" err="1">
                <a:solidFill>
                  <a:srgbClr val="0000CC"/>
                </a:solidFill>
                <a:latin typeface="Times New Roman" panose="02020603050405020304" pitchFamily="18" charset="0"/>
                <a:cs typeface="Times New Roman" panose="02020603050405020304" pitchFamily="18" charset="0"/>
              </a:rPr>
              <a:t>từ</a:t>
            </a:r>
            <a:r>
              <a:rPr lang="en-US" altLang="en-US" b="1" dirty="0">
                <a:solidFill>
                  <a:srgbClr val="0000CC"/>
                </a:solidFill>
                <a:latin typeface="Times New Roman" panose="02020603050405020304" pitchFamily="18" charset="0"/>
                <a:cs typeface="Times New Roman" panose="02020603050405020304" pitchFamily="18" charset="0"/>
              </a:rPr>
              <a:t> </a:t>
            </a:r>
            <a:r>
              <a:rPr lang="en-US" altLang="en-US" b="1" dirty="0" err="1">
                <a:solidFill>
                  <a:srgbClr val="0000CC"/>
                </a:solidFill>
                <a:latin typeface="Times New Roman" panose="02020603050405020304" pitchFamily="18" charset="0"/>
                <a:cs typeface="Times New Roman" panose="02020603050405020304" pitchFamily="18" charset="0"/>
              </a:rPr>
              <a:t>lâu</a:t>
            </a:r>
            <a:r>
              <a:rPr lang="en-US" altLang="en-US" b="1" dirty="0">
                <a:solidFill>
                  <a:srgbClr val="0000CC"/>
                </a:solidFill>
                <a:latin typeface="Times New Roman" panose="02020603050405020304" pitchFamily="18" charset="0"/>
                <a:cs typeface="Times New Roman" panose="02020603050405020304" pitchFamily="18" charset="0"/>
              </a:rPr>
              <a:t> </a:t>
            </a:r>
            <a:r>
              <a:rPr lang="vi-VN" altLang="en-US" b="1" dirty="0">
                <a:solidFill>
                  <a:srgbClr val="0000CC"/>
                </a:solidFill>
                <a:latin typeface="Times New Roman" panose="02020603050405020304" pitchFamily="18" charset="0"/>
                <a:cs typeface="Times New Roman" panose="02020603050405020304" pitchFamily="18" charset="0"/>
              </a:rPr>
              <a:t>đ</a:t>
            </a:r>
            <a:r>
              <a:rPr lang="en-US" altLang="en-US" b="1" dirty="0" err="1">
                <a:solidFill>
                  <a:srgbClr val="0000CC"/>
                </a:solidFill>
                <a:latin typeface="Times New Roman" panose="02020603050405020304" pitchFamily="18" charset="0"/>
                <a:cs typeface="Times New Roman" panose="02020603050405020304" pitchFamily="18" charset="0"/>
              </a:rPr>
              <a:t>ời</a:t>
            </a:r>
            <a:r>
              <a:rPr lang="en-US" altLang="en-US" b="1" dirty="0">
                <a:solidFill>
                  <a:srgbClr val="0000CC"/>
                </a:solidFill>
                <a:latin typeface="Times New Roman" panose="02020603050405020304" pitchFamily="18" charset="0"/>
                <a:cs typeface="Times New Roman" panose="02020603050405020304" pitchFamily="18" charset="0"/>
              </a:rPr>
              <a:t>  </a:t>
            </a:r>
          </a:p>
          <a:p>
            <a:pPr marL="914400" lvl="2" indent="0" eaLnBrk="1" hangingPunct="1">
              <a:buNone/>
            </a:pPr>
            <a:r>
              <a:rPr lang="en-US" altLang="en-US" b="1" dirty="0">
                <a:solidFill>
                  <a:srgbClr val="0000CC"/>
                </a:solidFill>
                <a:latin typeface="Times New Roman" panose="02020603050405020304" pitchFamily="18" charset="0"/>
                <a:cs typeface="Times New Roman" panose="02020603050405020304" pitchFamily="18" charset="0"/>
              </a:rPr>
              <a:t> </a:t>
            </a:r>
            <a:r>
              <a:rPr lang="vi-VN" altLang="en-US" b="1" dirty="0">
                <a:solidFill>
                  <a:srgbClr val="0000CC"/>
                </a:solidFill>
                <a:latin typeface="Times New Roman" panose="02020603050405020304" pitchFamily="18" charset="0"/>
                <a:cs typeface="Times New Roman" panose="02020603050405020304" pitchFamily="18" charset="0"/>
              </a:rPr>
              <a:t>đ</a:t>
            </a:r>
            <a:r>
              <a:rPr lang="en-US" altLang="en-US" b="1" dirty="0" err="1">
                <a:solidFill>
                  <a:srgbClr val="0000CC"/>
                </a:solidFill>
                <a:latin typeface="Times New Roman" panose="02020603050405020304" pitchFamily="18" charset="0"/>
                <a:cs typeface="Times New Roman" panose="02020603050405020304" pitchFamily="18" charset="0"/>
              </a:rPr>
              <a:t>ời</a:t>
            </a:r>
            <a:r>
              <a:rPr lang="en-US" altLang="en-US" b="1" dirty="0">
                <a:solidFill>
                  <a:srgbClr val="0000CC"/>
                </a:solidFill>
                <a:latin typeface="Times New Roman" panose="02020603050405020304" pitchFamily="18" charset="0"/>
                <a:cs typeface="Times New Roman" panose="02020603050405020304" pitchFamily="18" charset="0"/>
              </a:rPr>
              <a:t> </a:t>
            </a:r>
            <a:r>
              <a:rPr lang="vi-VN" altLang="en-US" b="1" dirty="0">
                <a:solidFill>
                  <a:srgbClr val="0000CC"/>
                </a:solidFill>
                <a:latin typeface="Times New Roman" panose="02020603050405020304" pitchFamily="18" charset="0"/>
                <a:cs typeface="Times New Roman" panose="02020603050405020304" pitchFamily="18" charset="0"/>
              </a:rPr>
              <a:t>đ</a:t>
            </a:r>
            <a:r>
              <a:rPr lang="en-US" altLang="en-US" b="1" dirty="0" err="1">
                <a:solidFill>
                  <a:srgbClr val="0000CC"/>
                </a:solidFill>
                <a:latin typeface="Times New Roman" panose="02020603050405020304" pitchFamily="18" charset="0"/>
                <a:cs typeface="Times New Roman" panose="02020603050405020304" pitchFamily="18" charset="0"/>
              </a:rPr>
              <a:t>ời</a:t>
            </a:r>
            <a:r>
              <a:rPr lang="en-US" altLang="en-US" b="1" dirty="0">
                <a:solidFill>
                  <a:srgbClr val="0000CC"/>
                </a:solidFill>
                <a:latin typeface="Times New Roman" panose="02020603050405020304" pitchFamily="18" charset="0"/>
                <a:cs typeface="Times New Roman" panose="02020603050405020304" pitchFamily="18" charset="0"/>
              </a:rPr>
              <a:t>, </a:t>
            </a:r>
            <a:r>
              <a:rPr lang="en-US" altLang="en-US" b="1" dirty="0" err="1">
                <a:solidFill>
                  <a:srgbClr val="0000CC"/>
                </a:solidFill>
                <a:latin typeface="Times New Roman" panose="02020603050405020304" pitchFamily="18" charset="0"/>
                <a:cs typeface="Times New Roman" panose="02020603050405020304" pitchFamily="18" charset="0"/>
              </a:rPr>
              <a:t>kiếp</a:t>
            </a:r>
            <a:r>
              <a:rPr lang="en-US" altLang="en-US" b="1" dirty="0">
                <a:solidFill>
                  <a:srgbClr val="0000CC"/>
                </a:solidFill>
                <a:latin typeface="Times New Roman" panose="02020603050405020304" pitchFamily="18" charset="0"/>
                <a:cs typeface="Times New Roman" panose="02020603050405020304" pitchFamily="18" charset="0"/>
              </a:rPr>
              <a:t> </a:t>
            </a:r>
            <a:r>
              <a:rPr lang="en-US" altLang="en-US" b="1" dirty="0" err="1">
                <a:solidFill>
                  <a:srgbClr val="0000CC"/>
                </a:solidFill>
                <a:latin typeface="Times New Roman" panose="02020603050405020304" pitchFamily="18" charset="0"/>
                <a:cs typeface="Times New Roman" panose="02020603050405020304" pitchFamily="18" charset="0"/>
              </a:rPr>
              <a:t>kiếp</a:t>
            </a:r>
            <a:endParaRPr lang="en-US" altLang="en-US" b="1" dirty="0">
              <a:solidFill>
                <a:srgbClr val="0000CC"/>
              </a:solidFill>
              <a:latin typeface="Times New Roman" panose="02020603050405020304" pitchFamily="18" charset="0"/>
              <a:cs typeface="Times New Roman" panose="02020603050405020304" pitchFamily="18" charset="0"/>
            </a:endParaRPr>
          </a:p>
          <a:p>
            <a:pPr marL="914400" lvl="2" indent="0" eaLnBrk="1" hangingPunct="1">
              <a:buNone/>
            </a:pPr>
            <a:r>
              <a:rPr lang="en-US" altLang="en-US" b="1" dirty="0">
                <a:solidFill>
                  <a:srgbClr val="0000CC"/>
                </a:solidFill>
                <a:latin typeface="Times New Roman" panose="02020603050405020304" pitchFamily="18" charset="0"/>
                <a:cs typeface="Times New Roman" panose="02020603050405020304" pitchFamily="18" charset="0"/>
              </a:rPr>
              <a:t>  </a:t>
            </a:r>
            <a:r>
              <a:rPr lang="en-US" altLang="en-US" b="1" dirty="0" err="1">
                <a:solidFill>
                  <a:srgbClr val="0000CC"/>
                </a:solidFill>
                <a:latin typeface="Times New Roman" panose="02020603050405020304" pitchFamily="18" charset="0"/>
                <a:cs typeface="Times New Roman" panose="02020603050405020304" pitchFamily="18" charset="0"/>
              </a:rPr>
              <a:t>từ</a:t>
            </a:r>
            <a:r>
              <a:rPr lang="en-US" altLang="en-US" b="1" dirty="0">
                <a:solidFill>
                  <a:srgbClr val="0000CC"/>
                </a:solidFill>
                <a:latin typeface="Times New Roman" panose="02020603050405020304" pitchFamily="18" charset="0"/>
                <a:cs typeface="Times New Roman" panose="02020603050405020304" pitchFamily="18" charset="0"/>
              </a:rPr>
              <a:t> </a:t>
            </a:r>
            <a:r>
              <a:rPr lang="en-US" altLang="en-US" b="1" dirty="0" err="1">
                <a:solidFill>
                  <a:srgbClr val="0000CC"/>
                </a:solidFill>
                <a:latin typeface="Times New Roman" panose="02020603050405020304" pitchFamily="18" charset="0"/>
                <a:cs typeface="Times New Roman" panose="02020603050405020304" pitchFamily="18" charset="0"/>
              </a:rPr>
              <a:t>nghìn</a:t>
            </a:r>
            <a:r>
              <a:rPr lang="en-US" altLang="en-US" b="1" dirty="0">
                <a:solidFill>
                  <a:srgbClr val="0000CC"/>
                </a:solidFill>
                <a:latin typeface="Times New Roman" panose="02020603050405020304" pitchFamily="18" charset="0"/>
                <a:cs typeface="Times New Roman" panose="02020603050405020304" pitchFamily="18" charset="0"/>
              </a:rPr>
              <a:t> </a:t>
            </a:r>
            <a:r>
              <a:rPr lang="vi-VN" altLang="en-US" b="1" dirty="0">
                <a:solidFill>
                  <a:srgbClr val="0000CC"/>
                </a:solidFill>
                <a:latin typeface="Times New Roman" panose="02020603050405020304" pitchFamily="18" charset="0"/>
                <a:cs typeface="Times New Roman" panose="02020603050405020304" pitchFamily="18" charset="0"/>
              </a:rPr>
              <a:t>đ</a:t>
            </a:r>
            <a:r>
              <a:rPr lang="en-US" altLang="en-US" b="1" dirty="0" err="1">
                <a:solidFill>
                  <a:srgbClr val="0000CC"/>
                </a:solidFill>
                <a:latin typeface="Times New Roman" panose="02020603050405020304" pitchFamily="18" charset="0"/>
                <a:cs typeface="Times New Roman" panose="02020603050405020304" pitchFamily="18" charset="0"/>
              </a:rPr>
              <a:t>ời</a:t>
            </a:r>
            <a:r>
              <a:rPr lang="en-US" altLang="en-US" b="1" dirty="0">
                <a:solidFill>
                  <a:srgbClr val="0000CC"/>
                </a:solidFill>
                <a:latin typeface="Times New Roman" panose="02020603050405020304" pitchFamily="18" charset="0"/>
                <a:cs typeface="Times New Roman" panose="02020603050405020304" pitchFamily="18" charset="0"/>
              </a:rPr>
              <a:t> nay     </a:t>
            </a:r>
          </a:p>
          <a:p>
            <a:pPr marL="0" indent="0" eaLnBrk="1" hangingPunct="1">
              <a:buNone/>
            </a:pPr>
            <a:r>
              <a:rPr lang="en-US" altLang="en-US" sz="2400" b="1" dirty="0">
                <a:solidFill>
                  <a:srgbClr val="0000FF"/>
                </a:solidFill>
                <a:latin typeface="Times New Roman" panose="02020603050405020304" pitchFamily="18" charset="0"/>
                <a:cs typeface="Times New Roman" panose="02020603050405020304" pitchFamily="18" charset="0"/>
              </a:rPr>
              <a:t>b) </a:t>
            </a:r>
            <a:r>
              <a:rPr lang="en-US" altLang="en-US" sz="2400" b="1" dirty="0" err="1">
                <a:solidFill>
                  <a:srgbClr val="0000FF"/>
                </a:solidFill>
                <a:latin typeface="Times New Roman" panose="02020603050405020304" pitchFamily="18" charset="0"/>
                <a:cs typeface="Times New Roman" panose="02020603050405020304" pitchFamily="18" charset="0"/>
              </a:rPr>
              <a:t>Vì</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mải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a:t>
            </a:r>
            <a:r>
              <a:rPr lang="vi-VN" altLang="en-US" sz="2400" b="1" dirty="0">
                <a:solidFill>
                  <a:srgbClr val="0000FF"/>
                </a:solidFill>
                <a:latin typeface="Times New Roman" panose="02020603050405020304" pitchFamily="18" charset="0"/>
                <a:cs typeface="Times New Roman" panose="02020603050405020304" pitchFamily="18" charset="0"/>
              </a:rPr>
              <a:t>ơ</a:t>
            </a:r>
            <a:r>
              <a:rPr lang="en-US" altLang="en-US" sz="2400" b="1" dirty="0" err="1">
                <a:solidFill>
                  <a:srgbClr val="0000FF"/>
                </a:solidFill>
                <a:latin typeface="Times New Roman" panose="02020603050405020304" pitchFamily="18" charset="0"/>
                <a:cs typeface="Times New Roman" panose="02020603050405020304" pitchFamily="18" charset="0"/>
              </a:rPr>
              <a:t>i</a:t>
            </a:r>
            <a:endParaRPr lang="en-US" altLang="en-US" sz="2400" b="1" dirty="0">
              <a:solidFill>
                <a:srgbClr val="0000FF"/>
              </a:solidFill>
              <a:latin typeface="Times New Roman" panose="02020603050405020304" pitchFamily="18" charset="0"/>
              <a:cs typeface="Times New Roman" panose="02020603050405020304" pitchFamily="18" charset="0"/>
            </a:endParaRPr>
          </a:p>
          <a:p>
            <a:pPr marL="0" indent="0" eaLnBrk="1" hangingPunct="1">
              <a:buNone/>
            </a:pPr>
            <a:endParaRPr lang="en-US" altLang="en-US" sz="2400" b="1" dirty="0">
              <a:solidFill>
                <a:srgbClr val="CC0099"/>
              </a:solidFill>
              <a:latin typeface="Times New Roman" panose="02020603050405020304" pitchFamily="18" charset="0"/>
              <a:cs typeface="Times New Roman" panose="02020603050405020304" pitchFamily="18" charset="0"/>
            </a:endParaRPr>
          </a:p>
          <a:p>
            <a:pPr marL="0" indent="0" eaLnBrk="1" hangingPunct="1">
              <a:buNone/>
            </a:pPr>
            <a:r>
              <a:rPr lang="en-US" altLang="en-US" sz="2400" b="1" dirty="0">
                <a:solidFill>
                  <a:srgbClr val="CC0099"/>
                </a:solidFill>
                <a:latin typeface="Times New Roman" panose="02020603050405020304" pitchFamily="18" charset="0"/>
                <a:cs typeface="Times New Roman" panose="02020603050405020304" pitchFamily="18" charset="0"/>
              </a:rPr>
              <a:t>c) </a:t>
            </a:r>
            <a:r>
              <a:rPr lang="en-US" altLang="en-US" sz="2400" b="1" dirty="0" err="1">
                <a:solidFill>
                  <a:srgbClr val="CC0099"/>
                </a:solidFill>
                <a:latin typeface="Times New Roman" panose="02020603050405020304" pitchFamily="18" charset="0"/>
                <a:cs typeface="Times New Roman" panose="02020603050405020304" pitchFamily="18" charset="0"/>
              </a:rPr>
              <a:t>Để</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xứng</a:t>
            </a:r>
            <a:r>
              <a:rPr lang="en-US" altLang="en-US" sz="2400" b="1" dirty="0">
                <a:solidFill>
                  <a:srgbClr val="CC0099"/>
                </a:solidFill>
                <a:latin typeface="Times New Roman" panose="02020603050405020304" pitchFamily="18" charset="0"/>
                <a:cs typeface="Times New Roman" panose="02020603050405020304" pitchFamily="18" charset="0"/>
              </a:rPr>
              <a:t> </a:t>
            </a:r>
            <a:r>
              <a:rPr lang="vi-VN" altLang="en-US" sz="2400" b="1" dirty="0">
                <a:solidFill>
                  <a:srgbClr val="CC0099"/>
                </a:solidFill>
                <a:latin typeface="Times New Roman" panose="02020603050405020304" pitchFamily="18" charset="0"/>
                <a:cs typeface="Times New Roman" panose="02020603050405020304" pitchFamily="18" charset="0"/>
              </a:rPr>
              <a:t>đ</a:t>
            </a:r>
            <a:r>
              <a:rPr lang="en-US" altLang="en-US" sz="2400" b="1" dirty="0" err="1">
                <a:solidFill>
                  <a:srgbClr val="CC0099"/>
                </a:solidFill>
                <a:latin typeface="Times New Roman" panose="02020603050405020304" pitchFamily="18" charset="0"/>
                <a:cs typeface="Times New Roman" panose="02020603050405020304" pitchFamily="18" charset="0"/>
              </a:rPr>
              <a:t>áng</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là</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cháu</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ngoan</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bác</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Hồ</a:t>
            </a:r>
            <a:endParaRPr lang="en-US" altLang="en-US" sz="2400" b="1" dirty="0">
              <a:solidFill>
                <a:srgbClr val="CC0099"/>
              </a:solidFill>
              <a:latin typeface="Times New Roman" panose="02020603050405020304" pitchFamily="18" charset="0"/>
              <a:cs typeface="Times New Roman" panose="02020603050405020304" pitchFamily="18" charset="0"/>
            </a:endParaRPr>
          </a:p>
          <a:p>
            <a:pPr marL="0" indent="0" eaLnBrk="1" hangingPunct="1">
              <a:buNone/>
            </a:pPr>
            <a:endParaRPr lang="en-US" altLang="en-US" sz="2400" b="1" dirty="0">
              <a:solidFill>
                <a:srgbClr val="CC0099"/>
              </a:solidFill>
              <a:latin typeface="Times New Roman" panose="02020603050405020304" pitchFamily="18" charset="0"/>
              <a:cs typeface="Times New Roman" panose="02020603050405020304" pitchFamily="18" charset="0"/>
            </a:endParaRPr>
          </a:p>
          <a:p>
            <a:pPr marL="0" indent="0" eaLnBrk="1" hangingPunct="1">
              <a:buNone/>
            </a:pPr>
            <a:r>
              <a:rPr lang="en-US" altLang="en-US" sz="2400" b="1" dirty="0">
                <a:solidFill>
                  <a:srgbClr val="009900"/>
                </a:solidFill>
                <a:latin typeface="Times New Roman" panose="02020603050405020304" pitchFamily="18" charset="0"/>
                <a:cs typeface="Times New Roman" panose="02020603050405020304" pitchFamily="18" charset="0"/>
              </a:rPr>
              <a:t>d) </a:t>
            </a:r>
            <a:r>
              <a:rPr lang="en-US" altLang="en-US" sz="2400" b="1" dirty="0" err="1">
                <a:solidFill>
                  <a:srgbClr val="009900"/>
                </a:solidFill>
                <a:latin typeface="Times New Roman" panose="02020603050405020304" pitchFamily="18" charset="0"/>
                <a:cs typeface="Times New Roman" panose="02020603050405020304" pitchFamily="18" charset="0"/>
              </a:rPr>
              <a:t>Bằng</a:t>
            </a:r>
            <a:r>
              <a:rPr lang="en-US" altLang="en-US" sz="2400" b="1" dirty="0">
                <a:solidFill>
                  <a:srgbClr val="009900"/>
                </a:solidFill>
                <a:latin typeface="Times New Roman" panose="02020603050405020304" pitchFamily="18" charset="0"/>
                <a:cs typeface="Times New Roman" panose="02020603050405020304" pitchFamily="18" charset="0"/>
              </a:rPr>
              <a:t> </a:t>
            </a:r>
            <a:r>
              <a:rPr lang="en-US" altLang="en-US" sz="2400" b="1" dirty="0" err="1">
                <a:solidFill>
                  <a:srgbClr val="009900"/>
                </a:solidFill>
                <a:latin typeface="Times New Roman" panose="02020603050405020304" pitchFamily="18" charset="0"/>
                <a:cs typeface="Times New Roman" panose="02020603050405020304" pitchFamily="18" charset="0"/>
              </a:rPr>
              <a:t>giọng</a:t>
            </a:r>
            <a:r>
              <a:rPr lang="en-US" altLang="en-US" sz="2400" b="1" dirty="0">
                <a:solidFill>
                  <a:srgbClr val="009900"/>
                </a:solidFill>
                <a:latin typeface="Times New Roman" panose="02020603050405020304" pitchFamily="18" charset="0"/>
                <a:cs typeface="Times New Roman" panose="02020603050405020304" pitchFamily="18" charset="0"/>
              </a:rPr>
              <a:t> </a:t>
            </a:r>
            <a:r>
              <a:rPr lang="en-US" altLang="en-US" sz="2400" b="1" dirty="0" err="1">
                <a:solidFill>
                  <a:srgbClr val="009900"/>
                </a:solidFill>
                <a:latin typeface="Times New Roman" panose="02020603050405020304" pitchFamily="18" charset="0"/>
                <a:cs typeface="Times New Roman" panose="02020603050405020304" pitchFamily="18" charset="0"/>
              </a:rPr>
              <a:t>nói</a:t>
            </a:r>
            <a:r>
              <a:rPr lang="en-US" altLang="en-US" sz="2400" b="1" dirty="0">
                <a:solidFill>
                  <a:srgbClr val="009900"/>
                </a:solidFill>
                <a:latin typeface="Times New Roman" panose="02020603050405020304" pitchFamily="18" charset="0"/>
                <a:cs typeface="Times New Roman" panose="02020603050405020304" pitchFamily="18" charset="0"/>
              </a:rPr>
              <a:t> </a:t>
            </a:r>
            <a:r>
              <a:rPr lang="en-US" altLang="en-US" sz="2400" b="1" dirty="0" err="1">
                <a:solidFill>
                  <a:srgbClr val="009900"/>
                </a:solidFill>
                <a:latin typeface="Times New Roman" panose="02020603050405020304" pitchFamily="18" charset="0"/>
                <a:cs typeface="Times New Roman" panose="02020603050405020304" pitchFamily="18" charset="0"/>
              </a:rPr>
              <a:t>dịu</a:t>
            </a:r>
            <a:r>
              <a:rPr lang="en-US" altLang="en-US" sz="2400" b="1" dirty="0">
                <a:solidFill>
                  <a:srgbClr val="009900"/>
                </a:solidFill>
                <a:latin typeface="Times New Roman" panose="02020603050405020304" pitchFamily="18" charset="0"/>
                <a:cs typeface="Times New Roman" panose="02020603050405020304" pitchFamily="18" charset="0"/>
              </a:rPr>
              <a:t> </a:t>
            </a:r>
            <a:r>
              <a:rPr lang="en-US" altLang="en-US" sz="2400" b="1" dirty="0" err="1">
                <a:solidFill>
                  <a:srgbClr val="009900"/>
                </a:solidFill>
                <a:latin typeface="Times New Roman" panose="02020603050405020304" pitchFamily="18" charset="0"/>
                <a:cs typeface="Times New Roman" panose="02020603050405020304" pitchFamily="18" charset="0"/>
              </a:rPr>
              <a:t>dàng</a:t>
            </a:r>
            <a:endParaRPr lang="en-US" altLang="en-US" sz="2400" b="1" dirty="0">
              <a:solidFill>
                <a:srgbClr val="009900"/>
              </a:solidFill>
              <a:latin typeface="Times New Roman" panose="02020603050405020304" pitchFamily="18" charset="0"/>
              <a:cs typeface="Times New Roman" panose="02020603050405020304" pitchFamily="18" charset="0"/>
            </a:endParaRPr>
          </a:p>
          <a:p>
            <a:pPr marL="0" indent="0" eaLnBrk="1" hangingPunct="1">
              <a:buNone/>
            </a:pPr>
            <a:endParaRPr lang="en-US" altLang="en-US" sz="2400" b="1" dirty="0">
              <a:solidFill>
                <a:srgbClr val="99FF33"/>
              </a:solidFill>
              <a:latin typeface="Times New Roman" panose="02020603050405020304" pitchFamily="18" charset="0"/>
              <a:cs typeface="Times New Roman" panose="02020603050405020304" pitchFamily="18" charset="0"/>
              <a:sym typeface="Symbol" panose="05050102010706020507" pitchFamily="18" charset="2"/>
            </a:endParaRPr>
          </a:p>
          <a:p>
            <a:pPr marL="0" indent="0" eaLnBrk="1" hangingPunct="1">
              <a:buNone/>
            </a:pPr>
            <a:endParaRPr lang="en-US" altLang="en-US" sz="2400" b="1" dirty="0">
              <a:solidFill>
                <a:srgbClr val="990000"/>
              </a:solidFill>
              <a:latin typeface="Times New Roman" panose="02020603050405020304" pitchFamily="18" charset="0"/>
              <a:cs typeface="Times New Roman" panose="02020603050405020304" pitchFamily="18" charset="0"/>
              <a:sym typeface="Symbol" panose="05050102010706020507" pitchFamily="18" charset="2"/>
            </a:endParaRPr>
          </a:p>
        </p:txBody>
      </p:sp>
      <p:sp>
        <p:nvSpPr>
          <p:cNvPr id="9221" name="Line 5">
            <a:extLst>
              <a:ext uri="{FF2B5EF4-FFF2-40B4-BE49-F238E27FC236}">
                <a16:creationId xmlns="" xmlns:a16="http://schemas.microsoft.com/office/drawing/2014/main" id="{73793B8E-E2E4-4464-BA40-083D6AB91BC6}"/>
              </a:ext>
            </a:extLst>
          </p:cNvPr>
          <p:cNvSpPr>
            <a:spLocks noChangeShapeType="1"/>
          </p:cNvSpPr>
          <p:nvPr/>
        </p:nvSpPr>
        <p:spPr bwMode="auto">
          <a:xfrm>
            <a:off x="3380910" y="1729521"/>
            <a:ext cx="968375"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9222" name="Line 6">
            <a:extLst>
              <a:ext uri="{FF2B5EF4-FFF2-40B4-BE49-F238E27FC236}">
                <a16:creationId xmlns="" xmlns:a16="http://schemas.microsoft.com/office/drawing/2014/main" id="{EB679978-D73B-4E06-9C68-144AE4289947}"/>
              </a:ext>
            </a:extLst>
          </p:cNvPr>
          <p:cNvSpPr>
            <a:spLocks noChangeShapeType="1"/>
          </p:cNvSpPr>
          <p:nvPr/>
        </p:nvSpPr>
        <p:spPr bwMode="auto">
          <a:xfrm flipV="1">
            <a:off x="4283779" y="2569172"/>
            <a:ext cx="863600" cy="1587"/>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9223" name="Line 7">
            <a:extLst>
              <a:ext uri="{FF2B5EF4-FFF2-40B4-BE49-F238E27FC236}">
                <a16:creationId xmlns="" xmlns:a16="http://schemas.microsoft.com/office/drawing/2014/main" id="{1F33A2CD-5F5D-42F4-B522-B86F85AEB34D}"/>
              </a:ext>
            </a:extLst>
          </p:cNvPr>
          <p:cNvSpPr>
            <a:spLocks noChangeShapeType="1"/>
          </p:cNvSpPr>
          <p:nvPr/>
        </p:nvSpPr>
        <p:spPr bwMode="auto">
          <a:xfrm>
            <a:off x="5241455" y="4361596"/>
            <a:ext cx="762000"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9224" name="Line 8">
            <a:extLst>
              <a:ext uri="{FF2B5EF4-FFF2-40B4-BE49-F238E27FC236}">
                <a16:creationId xmlns="" xmlns:a16="http://schemas.microsoft.com/office/drawing/2014/main" id="{CC281352-31AB-43B1-A3D0-A8C013FD144B}"/>
              </a:ext>
            </a:extLst>
          </p:cNvPr>
          <p:cNvSpPr>
            <a:spLocks noChangeShapeType="1"/>
          </p:cNvSpPr>
          <p:nvPr/>
        </p:nvSpPr>
        <p:spPr bwMode="auto">
          <a:xfrm>
            <a:off x="2256692" y="3542934"/>
            <a:ext cx="685800"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9225" name="Text Box 9">
            <a:extLst>
              <a:ext uri="{FF2B5EF4-FFF2-40B4-BE49-F238E27FC236}">
                <a16:creationId xmlns="" xmlns:a16="http://schemas.microsoft.com/office/drawing/2014/main" id="{E811CBA9-42F2-4FD5-B34B-DA03C7C9271F}"/>
              </a:ext>
            </a:extLst>
          </p:cNvPr>
          <p:cNvSpPr txBox="1">
            <a:spLocks noChangeArrowheads="1"/>
          </p:cNvSpPr>
          <p:nvPr/>
        </p:nvSpPr>
        <p:spPr bwMode="auto">
          <a:xfrm>
            <a:off x="4518026" y="1480549"/>
            <a:ext cx="419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2400" b="1" dirty="0" err="1">
                <a:solidFill>
                  <a:srgbClr val="006600"/>
                </a:solidFill>
                <a:latin typeface="Times New Roman" panose="02020603050405020304" pitchFamily="18" charset="0"/>
                <a:cs typeface="Times New Roman" panose="02020603050405020304" pitchFamily="18" charset="0"/>
              </a:rPr>
              <a:t>Bổ</a:t>
            </a:r>
            <a:r>
              <a:rPr lang="en-US" altLang="en-US" sz="2400" b="1" dirty="0">
                <a:solidFill>
                  <a:srgbClr val="006600"/>
                </a:solidFill>
                <a:latin typeface="Times New Roman" panose="02020603050405020304" pitchFamily="18" charset="0"/>
                <a:cs typeface="Times New Roman" panose="02020603050405020304" pitchFamily="18" charset="0"/>
              </a:rPr>
              <a:t> sung </a:t>
            </a:r>
            <a:r>
              <a:rPr lang="en-US" altLang="en-US" sz="2400" b="1" dirty="0" err="1">
                <a:solidFill>
                  <a:srgbClr val="006600"/>
                </a:solidFill>
                <a:latin typeface="Times New Roman" panose="02020603050405020304" pitchFamily="18" charset="0"/>
                <a:cs typeface="Times New Roman" panose="02020603050405020304" pitchFamily="18" charset="0"/>
              </a:rPr>
              <a:t>thông</a:t>
            </a:r>
            <a:r>
              <a:rPr lang="en-US" altLang="en-US" sz="2400" b="1" dirty="0">
                <a:solidFill>
                  <a:srgbClr val="006600"/>
                </a:solidFill>
                <a:latin typeface="Times New Roman" panose="02020603050405020304" pitchFamily="18" charset="0"/>
                <a:cs typeface="Times New Roman" panose="02020603050405020304" pitchFamily="18" charset="0"/>
              </a:rPr>
              <a:t> tin </a:t>
            </a:r>
            <a:r>
              <a:rPr lang="en-US" altLang="en-US" sz="2400" b="1" dirty="0" err="1">
                <a:solidFill>
                  <a:srgbClr val="006600"/>
                </a:solidFill>
                <a:latin typeface="Times New Roman" panose="02020603050405020304" pitchFamily="18" charset="0"/>
                <a:cs typeface="Times New Roman" panose="02020603050405020304" pitchFamily="18" charset="0"/>
              </a:rPr>
              <a:t>về</a:t>
            </a:r>
            <a:r>
              <a:rPr lang="en-US" altLang="en-US" sz="2400" b="1" dirty="0">
                <a:solidFill>
                  <a:srgbClr val="006600"/>
                </a:solidFill>
                <a:latin typeface="Times New Roman" panose="02020603050405020304" pitchFamily="18" charset="0"/>
                <a:cs typeface="Times New Roman" panose="02020603050405020304" pitchFamily="18" charset="0"/>
              </a:rPr>
              <a:t> n</a:t>
            </a:r>
            <a:r>
              <a:rPr lang="vi-VN" altLang="en-US" sz="2400" b="1" dirty="0">
                <a:solidFill>
                  <a:srgbClr val="006600"/>
                </a:solidFill>
                <a:latin typeface="Times New Roman" panose="02020603050405020304" pitchFamily="18" charset="0"/>
                <a:cs typeface="Times New Roman" panose="02020603050405020304" pitchFamily="18" charset="0"/>
              </a:rPr>
              <a:t>ơ</a:t>
            </a:r>
            <a:r>
              <a:rPr lang="en-US" altLang="en-US" sz="2400" b="1" dirty="0" err="1">
                <a:solidFill>
                  <a:srgbClr val="006600"/>
                </a:solidFill>
                <a:latin typeface="Times New Roman" panose="02020603050405020304" pitchFamily="18" charset="0"/>
                <a:cs typeface="Times New Roman" panose="02020603050405020304" pitchFamily="18" charset="0"/>
              </a:rPr>
              <a:t>i</a:t>
            </a:r>
            <a:r>
              <a:rPr lang="en-US" altLang="en-US" sz="2400" b="1" dirty="0">
                <a:solidFill>
                  <a:srgbClr val="006600"/>
                </a:solidFill>
                <a:latin typeface="Times New Roman" panose="02020603050405020304" pitchFamily="18" charset="0"/>
                <a:cs typeface="Times New Roman" panose="02020603050405020304" pitchFamily="18" charset="0"/>
              </a:rPr>
              <a:t> </a:t>
            </a:r>
            <a:r>
              <a:rPr lang="en-US" altLang="en-US" sz="2400" b="1" dirty="0" err="1">
                <a:solidFill>
                  <a:srgbClr val="006600"/>
                </a:solidFill>
                <a:latin typeface="Times New Roman" panose="02020603050405020304" pitchFamily="18" charset="0"/>
                <a:cs typeface="Times New Roman" panose="02020603050405020304" pitchFamily="18" charset="0"/>
              </a:rPr>
              <a:t>chốn</a:t>
            </a:r>
            <a:endParaRPr lang="en-US" altLang="en-US" sz="2400" b="1" dirty="0">
              <a:solidFill>
                <a:srgbClr val="006600"/>
              </a:solidFill>
              <a:latin typeface="Times New Roman" panose="02020603050405020304" pitchFamily="18" charset="0"/>
              <a:cs typeface="Times New Roman" panose="02020603050405020304" pitchFamily="18" charset="0"/>
            </a:endParaRPr>
          </a:p>
        </p:txBody>
      </p:sp>
      <p:sp>
        <p:nvSpPr>
          <p:cNvPr id="9226" name="Text Box 10">
            <a:extLst>
              <a:ext uri="{FF2B5EF4-FFF2-40B4-BE49-F238E27FC236}">
                <a16:creationId xmlns="" xmlns:a16="http://schemas.microsoft.com/office/drawing/2014/main" id="{455F3A02-8FA9-4641-95B0-33C0B333523F}"/>
              </a:ext>
            </a:extLst>
          </p:cNvPr>
          <p:cNvSpPr txBox="1">
            <a:spLocks noChangeArrowheads="1"/>
          </p:cNvSpPr>
          <p:nvPr/>
        </p:nvSpPr>
        <p:spPr bwMode="auto">
          <a:xfrm>
            <a:off x="5241455" y="2304968"/>
            <a:ext cx="4419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2400" b="1" dirty="0" err="1">
                <a:solidFill>
                  <a:srgbClr val="0000CC"/>
                </a:solidFill>
                <a:latin typeface="Times New Roman" panose="02020603050405020304" pitchFamily="18" charset="0"/>
                <a:cs typeface="Times New Roman" panose="02020603050405020304" pitchFamily="18" charset="0"/>
              </a:rPr>
              <a:t>bổ</a:t>
            </a:r>
            <a:r>
              <a:rPr lang="en-US" altLang="en-US" sz="2400" b="1" dirty="0">
                <a:solidFill>
                  <a:srgbClr val="0000CC"/>
                </a:solidFill>
                <a:latin typeface="Times New Roman" panose="02020603050405020304" pitchFamily="18" charset="0"/>
                <a:cs typeface="Times New Roman" panose="02020603050405020304" pitchFamily="18" charset="0"/>
              </a:rPr>
              <a:t> sung </a:t>
            </a:r>
            <a:r>
              <a:rPr lang="en-US" altLang="en-US" sz="2400" b="1" dirty="0" err="1">
                <a:solidFill>
                  <a:srgbClr val="0000CC"/>
                </a:solidFill>
                <a:latin typeface="Times New Roman" panose="02020603050405020304" pitchFamily="18" charset="0"/>
                <a:cs typeface="Times New Roman" panose="02020603050405020304" pitchFamily="18" charset="0"/>
              </a:rPr>
              <a:t>thông</a:t>
            </a:r>
            <a:r>
              <a:rPr lang="en-US" altLang="en-US" sz="2400" b="1" dirty="0">
                <a:solidFill>
                  <a:srgbClr val="0000CC"/>
                </a:solidFill>
                <a:latin typeface="Times New Roman" panose="02020603050405020304" pitchFamily="18" charset="0"/>
                <a:cs typeface="Times New Roman" panose="02020603050405020304" pitchFamily="18" charset="0"/>
              </a:rPr>
              <a:t> tin </a:t>
            </a:r>
            <a:r>
              <a:rPr lang="en-US" altLang="en-US" sz="2400" b="1" dirty="0" err="1">
                <a:solidFill>
                  <a:srgbClr val="0000CC"/>
                </a:solidFill>
                <a:latin typeface="Times New Roman" panose="02020603050405020304" pitchFamily="18" charset="0"/>
                <a:cs typeface="Times New Roman" panose="02020603050405020304" pitchFamily="18" charset="0"/>
              </a:rPr>
              <a:t>về</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thời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gian</a:t>
            </a:r>
            <a:endParaRPr lang="en-US" altLang="en-US" sz="2400" b="1" dirty="0">
              <a:solidFill>
                <a:srgbClr val="0000CC"/>
              </a:solidFill>
              <a:latin typeface="Times New Roman" panose="02020603050405020304" pitchFamily="18" charset="0"/>
              <a:cs typeface="Times New Roman" panose="02020603050405020304" pitchFamily="18" charset="0"/>
            </a:endParaRPr>
          </a:p>
        </p:txBody>
      </p:sp>
      <p:sp>
        <p:nvSpPr>
          <p:cNvPr id="9227" name="Text Box 11">
            <a:extLst>
              <a:ext uri="{FF2B5EF4-FFF2-40B4-BE49-F238E27FC236}">
                <a16:creationId xmlns="" xmlns:a16="http://schemas.microsoft.com/office/drawing/2014/main" id="{EC9188D1-89A0-4FF3-AE77-FFE373626EFC}"/>
              </a:ext>
            </a:extLst>
          </p:cNvPr>
          <p:cNvSpPr txBox="1">
            <a:spLocks noChangeArrowheads="1"/>
          </p:cNvSpPr>
          <p:nvPr/>
        </p:nvSpPr>
        <p:spPr bwMode="auto">
          <a:xfrm>
            <a:off x="6188547" y="4042039"/>
            <a:ext cx="48884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2400" b="1" dirty="0" err="1">
                <a:solidFill>
                  <a:srgbClr val="CC0099"/>
                </a:solidFill>
                <a:latin typeface="Times New Roman" panose="02020603050405020304" pitchFamily="18" charset="0"/>
                <a:cs typeface="Times New Roman" panose="02020603050405020304" pitchFamily="18" charset="0"/>
              </a:rPr>
              <a:t>bổ</a:t>
            </a:r>
            <a:r>
              <a:rPr lang="en-US" altLang="en-US" sz="2400" b="1" dirty="0">
                <a:solidFill>
                  <a:srgbClr val="CC0099"/>
                </a:solidFill>
                <a:latin typeface="Times New Roman" panose="02020603050405020304" pitchFamily="18" charset="0"/>
                <a:cs typeface="Times New Roman" panose="02020603050405020304" pitchFamily="18" charset="0"/>
              </a:rPr>
              <a:t> sung </a:t>
            </a:r>
            <a:r>
              <a:rPr lang="en-US" altLang="en-US" sz="2400" b="1" dirty="0" err="1">
                <a:solidFill>
                  <a:srgbClr val="CC0099"/>
                </a:solidFill>
                <a:latin typeface="Times New Roman" panose="02020603050405020304" pitchFamily="18" charset="0"/>
                <a:cs typeface="Times New Roman" panose="02020603050405020304" pitchFamily="18" charset="0"/>
              </a:rPr>
              <a:t>thông</a:t>
            </a:r>
            <a:r>
              <a:rPr lang="en-US" altLang="en-US" sz="2400" b="1" dirty="0">
                <a:solidFill>
                  <a:srgbClr val="CC0099"/>
                </a:solidFill>
                <a:latin typeface="Times New Roman" panose="02020603050405020304" pitchFamily="18" charset="0"/>
                <a:cs typeface="Times New Roman" panose="02020603050405020304" pitchFamily="18" charset="0"/>
              </a:rPr>
              <a:t> tin </a:t>
            </a:r>
            <a:r>
              <a:rPr lang="en-US" altLang="en-US" sz="2400" b="1" dirty="0" err="1">
                <a:solidFill>
                  <a:srgbClr val="CC0099"/>
                </a:solidFill>
                <a:latin typeface="Times New Roman" panose="02020603050405020304" pitchFamily="18" charset="0"/>
                <a:cs typeface="Times New Roman" panose="02020603050405020304" pitchFamily="18" charset="0"/>
              </a:rPr>
              <a:t>về</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mục</a:t>
            </a:r>
            <a:r>
              <a:rPr lang="en-US" altLang="en-US" sz="2400" b="1" dirty="0">
                <a:solidFill>
                  <a:srgbClr val="CC0099"/>
                </a:solidFill>
                <a:latin typeface="Times New Roman" panose="02020603050405020304" pitchFamily="18" charset="0"/>
                <a:cs typeface="Times New Roman" panose="02020603050405020304" pitchFamily="18" charset="0"/>
              </a:rPr>
              <a:t> </a:t>
            </a:r>
            <a:r>
              <a:rPr lang="vi-VN" altLang="en-US" sz="2400" b="1" dirty="0">
                <a:solidFill>
                  <a:srgbClr val="CC0099"/>
                </a:solidFill>
                <a:latin typeface="Times New Roman" panose="02020603050405020304" pitchFamily="18" charset="0"/>
                <a:cs typeface="Times New Roman" panose="02020603050405020304" pitchFamily="18" charset="0"/>
              </a:rPr>
              <a:t>đ</a:t>
            </a:r>
            <a:r>
              <a:rPr lang="en-US" altLang="en-US" sz="2400" b="1" dirty="0" err="1">
                <a:solidFill>
                  <a:srgbClr val="CC0099"/>
                </a:solidFill>
                <a:latin typeface="Times New Roman" panose="02020603050405020304" pitchFamily="18" charset="0"/>
                <a:cs typeface="Times New Roman" panose="02020603050405020304" pitchFamily="18" charset="0"/>
              </a:rPr>
              <a:t>ích</a:t>
            </a:r>
            <a:endParaRPr lang="en-US" altLang="en-US" sz="2400" b="1" dirty="0">
              <a:solidFill>
                <a:srgbClr val="CC0099"/>
              </a:solidFill>
              <a:latin typeface="Times New Roman" panose="02020603050405020304" pitchFamily="18" charset="0"/>
              <a:cs typeface="Times New Roman" panose="02020603050405020304" pitchFamily="18" charset="0"/>
            </a:endParaRPr>
          </a:p>
        </p:txBody>
      </p:sp>
      <p:sp>
        <p:nvSpPr>
          <p:cNvPr id="9228" name="Text Box 12">
            <a:extLst>
              <a:ext uri="{FF2B5EF4-FFF2-40B4-BE49-F238E27FC236}">
                <a16:creationId xmlns="" xmlns:a16="http://schemas.microsoft.com/office/drawing/2014/main" id="{4CCC633B-A1AA-4D84-A713-A91182B22189}"/>
              </a:ext>
            </a:extLst>
          </p:cNvPr>
          <p:cNvSpPr txBox="1">
            <a:spLocks noChangeArrowheads="1"/>
          </p:cNvSpPr>
          <p:nvPr/>
        </p:nvSpPr>
        <p:spPr bwMode="auto">
          <a:xfrm>
            <a:off x="3033713" y="3309146"/>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2400" b="1" dirty="0" err="1">
                <a:solidFill>
                  <a:srgbClr val="0070C0"/>
                </a:solidFill>
                <a:latin typeface="Times New Roman" panose="02020603050405020304" pitchFamily="18" charset="0"/>
                <a:cs typeface="Times New Roman" panose="02020603050405020304" pitchFamily="18" charset="0"/>
              </a:rPr>
              <a:t>Bổ</a:t>
            </a:r>
            <a:r>
              <a:rPr lang="en-US" altLang="en-US" sz="2400" b="1" dirty="0">
                <a:solidFill>
                  <a:srgbClr val="0070C0"/>
                </a:solidFill>
                <a:latin typeface="Times New Roman" panose="02020603050405020304" pitchFamily="18" charset="0"/>
                <a:cs typeface="Times New Roman" panose="02020603050405020304" pitchFamily="18" charset="0"/>
              </a:rPr>
              <a:t> sung </a:t>
            </a:r>
            <a:r>
              <a:rPr lang="en-US" altLang="en-US" sz="2400" b="1" dirty="0" err="1">
                <a:solidFill>
                  <a:srgbClr val="0070C0"/>
                </a:solidFill>
                <a:latin typeface="Times New Roman" panose="02020603050405020304" pitchFamily="18" charset="0"/>
                <a:cs typeface="Times New Roman" panose="02020603050405020304" pitchFamily="18" charset="0"/>
              </a:rPr>
              <a:t>thông</a:t>
            </a:r>
            <a:r>
              <a:rPr lang="en-US" altLang="en-US" sz="2400" b="1" dirty="0">
                <a:solidFill>
                  <a:srgbClr val="0070C0"/>
                </a:solidFill>
                <a:latin typeface="Times New Roman" panose="02020603050405020304" pitchFamily="18" charset="0"/>
                <a:cs typeface="Times New Roman" panose="02020603050405020304" pitchFamily="18" charset="0"/>
              </a:rPr>
              <a:t> tin </a:t>
            </a:r>
            <a:r>
              <a:rPr lang="en-US" altLang="en-US" sz="2400" b="1" dirty="0" err="1">
                <a:solidFill>
                  <a:srgbClr val="0070C0"/>
                </a:solidFill>
                <a:latin typeface="Times New Roman" panose="02020603050405020304" pitchFamily="18" charset="0"/>
                <a:cs typeface="Times New Roman" panose="02020603050405020304" pitchFamily="18" charset="0"/>
              </a:rPr>
              <a:t>về</a:t>
            </a:r>
            <a:r>
              <a:rPr lang="en-US" altLang="en-US" sz="2400" b="1" dirty="0">
                <a:solidFill>
                  <a:srgbClr val="0070C0"/>
                </a:solidFill>
                <a:latin typeface="Times New Roman" panose="02020603050405020304" pitchFamily="18" charset="0"/>
                <a:cs typeface="Times New Roman" panose="02020603050405020304" pitchFamily="18" charset="0"/>
              </a:rPr>
              <a:t> </a:t>
            </a:r>
            <a:r>
              <a:rPr lang="en-US" altLang="en-US" sz="2400" b="1" dirty="0" err="1">
                <a:solidFill>
                  <a:srgbClr val="0070C0"/>
                </a:solidFill>
                <a:latin typeface="Times New Roman" panose="02020603050405020304" pitchFamily="18" charset="0"/>
                <a:cs typeface="Times New Roman" panose="02020603050405020304" pitchFamily="18" charset="0"/>
              </a:rPr>
              <a:t>nguyên</a:t>
            </a:r>
            <a:r>
              <a:rPr lang="en-US" altLang="en-US" sz="2400" b="1" dirty="0">
                <a:solidFill>
                  <a:srgbClr val="0070C0"/>
                </a:solidFill>
                <a:latin typeface="Times New Roman" panose="02020603050405020304" pitchFamily="18" charset="0"/>
                <a:cs typeface="Times New Roman" panose="02020603050405020304" pitchFamily="18" charset="0"/>
              </a:rPr>
              <a:t> </a:t>
            </a:r>
            <a:r>
              <a:rPr lang="en-US" altLang="en-US" sz="2400" b="1" dirty="0" err="1">
                <a:solidFill>
                  <a:srgbClr val="0070C0"/>
                </a:solidFill>
                <a:latin typeface="Times New Roman" panose="02020603050405020304" pitchFamily="18" charset="0"/>
                <a:cs typeface="Times New Roman" panose="02020603050405020304" pitchFamily="18" charset="0"/>
              </a:rPr>
              <a:t>nhân</a:t>
            </a:r>
            <a:endParaRPr lang="en-US" altLang="en-US" sz="2400" b="1" dirty="0">
              <a:solidFill>
                <a:srgbClr val="0070C0"/>
              </a:solidFill>
              <a:latin typeface="Times New Roman" panose="02020603050405020304" pitchFamily="18" charset="0"/>
              <a:cs typeface="Times New Roman" panose="02020603050405020304" pitchFamily="18" charset="0"/>
            </a:endParaRPr>
          </a:p>
        </p:txBody>
      </p:sp>
      <p:sp>
        <p:nvSpPr>
          <p:cNvPr id="9229" name="Text Box 13">
            <a:extLst>
              <a:ext uri="{FF2B5EF4-FFF2-40B4-BE49-F238E27FC236}">
                <a16:creationId xmlns="" xmlns:a16="http://schemas.microsoft.com/office/drawing/2014/main" id="{D2F85597-E340-4E2A-B845-E90D56DC7BBD}"/>
              </a:ext>
            </a:extLst>
          </p:cNvPr>
          <p:cNvSpPr txBox="1">
            <a:spLocks noChangeArrowheads="1"/>
          </p:cNvSpPr>
          <p:nvPr/>
        </p:nvSpPr>
        <p:spPr bwMode="auto">
          <a:xfrm>
            <a:off x="4724401" y="4977857"/>
            <a:ext cx="426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2400" b="1" dirty="0" err="1">
                <a:solidFill>
                  <a:srgbClr val="009900"/>
                </a:solidFill>
                <a:latin typeface="Times New Roman" panose="02020603050405020304" pitchFamily="18" charset="0"/>
                <a:cs typeface="Times New Roman" panose="02020603050405020304" pitchFamily="18" charset="0"/>
              </a:rPr>
              <a:t>bổ</a:t>
            </a:r>
            <a:r>
              <a:rPr lang="en-US" altLang="en-US" sz="2400" b="1" dirty="0">
                <a:solidFill>
                  <a:srgbClr val="009900"/>
                </a:solidFill>
                <a:latin typeface="Times New Roman" panose="02020603050405020304" pitchFamily="18" charset="0"/>
                <a:cs typeface="Times New Roman" panose="02020603050405020304" pitchFamily="18" charset="0"/>
              </a:rPr>
              <a:t> sung </a:t>
            </a:r>
            <a:r>
              <a:rPr lang="en-US" altLang="en-US" sz="2400" b="1" dirty="0" err="1">
                <a:solidFill>
                  <a:srgbClr val="009900"/>
                </a:solidFill>
                <a:latin typeface="Times New Roman" panose="02020603050405020304" pitchFamily="18" charset="0"/>
                <a:cs typeface="Times New Roman" panose="02020603050405020304" pitchFamily="18" charset="0"/>
              </a:rPr>
              <a:t>thông</a:t>
            </a:r>
            <a:r>
              <a:rPr lang="en-US" altLang="en-US" sz="2400" b="1" dirty="0">
                <a:solidFill>
                  <a:srgbClr val="009900"/>
                </a:solidFill>
                <a:latin typeface="Times New Roman" panose="02020603050405020304" pitchFamily="18" charset="0"/>
                <a:cs typeface="Times New Roman" panose="02020603050405020304" pitchFamily="18" charset="0"/>
              </a:rPr>
              <a:t> tin </a:t>
            </a:r>
            <a:r>
              <a:rPr lang="en-US" altLang="en-US" sz="2400" b="1" dirty="0" err="1">
                <a:solidFill>
                  <a:srgbClr val="009900"/>
                </a:solidFill>
                <a:latin typeface="Times New Roman" panose="02020603050405020304" pitchFamily="18" charset="0"/>
                <a:cs typeface="Times New Roman" panose="02020603050405020304" pitchFamily="18" charset="0"/>
              </a:rPr>
              <a:t>về</a:t>
            </a:r>
            <a:r>
              <a:rPr lang="en-US" altLang="en-US" sz="2400" b="1" dirty="0">
                <a:solidFill>
                  <a:srgbClr val="009900"/>
                </a:solidFill>
                <a:latin typeface="Times New Roman" panose="02020603050405020304" pitchFamily="18" charset="0"/>
                <a:cs typeface="Times New Roman" panose="02020603050405020304" pitchFamily="18" charset="0"/>
              </a:rPr>
              <a:t> </a:t>
            </a:r>
            <a:r>
              <a:rPr lang="en-US" altLang="en-US" sz="2400" b="1" dirty="0" err="1">
                <a:solidFill>
                  <a:srgbClr val="009900"/>
                </a:solidFill>
                <a:latin typeface="Times New Roman" panose="02020603050405020304" pitchFamily="18" charset="0"/>
                <a:cs typeface="Times New Roman" panose="02020603050405020304" pitchFamily="18" charset="0"/>
              </a:rPr>
              <a:t>cách</a:t>
            </a:r>
            <a:r>
              <a:rPr lang="en-US" altLang="en-US" sz="2400" b="1" dirty="0">
                <a:solidFill>
                  <a:srgbClr val="009900"/>
                </a:solidFill>
                <a:latin typeface="Times New Roman" panose="02020603050405020304" pitchFamily="18" charset="0"/>
                <a:cs typeface="Times New Roman" panose="02020603050405020304" pitchFamily="18" charset="0"/>
              </a:rPr>
              <a:t> </a:t>
            </a:r>
            <a:r>
              <a:rPr lang="en-US" altLang="en-US" sz="2400" b="1" dirty="0" err="1">
                <a:solidFill>
                  <a:srgbClr val="009900"/>
                </a:solidFill>
                <a:latin typeface="Times New Roman" panose="02020603050405020304" pitchFamily="18" charset="0"/>
                <a:cs typeface="Times New Roman" panose="02020603050405020304" pitchFamily="18" charset="0"/>
              </a:rPr>
              <a:t>thức</a:t>
            </a:r>
            <a:endParaRPr lang="en-US" altLang="en-US" sz="2400" b="1" dirty="0">
              <a:solidFill>
                <a:srgbClr val="009900"/>
              </a:solidFill>
              <a:latin typeface="Times New Roman" panose="02020603050405020304" pitchFamily="18" charset="0"/>
              <a:cs typeface="Times New Roman" panose="02020603050405020304" pitchFamily="18" charset="0"/>
            </a:endParaRPr>
          </a:p>
        </p:txBody>
      </p:sp>
      <p:sp>
        <p:nvSpPr>
          <p:cNvPr id="9230" name="Text Box 14">
            <a:extLst>
              <a:ext uri="{FF2B5EF4-FFF2-40B4-BE49-F238E27FC236}">
                <a16:creationId xmlns="" xmlns:a16="http://schemas.microsoft.com/office/drawing/2014/main" id="{B01A7737-9597-42E2-B5C4-3CC2C0303A29}"/>
              </a:ext>
            </a:extLst>
          </p:cNvPr>
          <p:cNvSpPr txBox="1">
            <a:spLocks noChangeArrowheads="1"/>
          </p:cNvSpPr>
          <p:nvPr/>
        </p:nvSpPr>
        <p:spPr bwMode="auto">
          <a:xfrm>
            <a:off x="44500" y="5800248"/>
            <a:ext cx="1155485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20000"/>
              </a:spcBef>
              <a:spcAft>
                <a:spcPct val="0"/>
              </a:spcAft>
              <a:buClr>
                <a:srgbClr val="009999"/>
              </a:buClr>
              <a:buSzPct val="60000"/>
            </a:pP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Trạng</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ngữ</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bổ</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sung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thông</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tin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về</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thời</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gian</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n</a:t>
            </a:r>
            <a:r>
              <a:rPr lang="vi-VN"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ơ</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i</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chốn</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mục</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vi-VN"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đ</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ích</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nguyên</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nhân</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ph</a:t>
            </a:r>
            <a:r>
              <a:rPr lang="vi-VN"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ươ</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ng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tiện</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cách</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thức</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cho</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nòng</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cốt</a:t>
            </a:r>
            <a:r>
              <a:rPr lang="en-US" altLang="en-US"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câu</a:t>
            </a:r>
            <a:endParaRPr lang="en-US" altLang="en-US" sz="2400" b="1" i="1" dirty="0">
              <a:solidFill>
                <a:srgbClr val="FF0000"/>
              </a:solidFill>
              <a:latin typeface="Times New Roman" panose="02020603050405020304" pitchFamily="18" charset="0"/>
              <a:cs typeface="Times New Roman" panose="02020603050405020304" pitchFamily="18" charset="0"/>
            </a:endParaRPr>
          </a:p>
        </p:txBody>
      </p:sp>
      <p:sp>
        <p:nvSpPr>
          <p:cNvPr id="9231" name="AutoShape 15">
            <a:extLst>
              <a:ext uri="{FF2B5EF4-FFF2-40B4-BE49-F238E27FC236}">
                <a16:creationId xmlns="" xmlns:a16="http://schemas.microsoft.com/office/drawing/2014/main" id="{63355C46-8FCD-4B55-9D7B-840CB099BD65}"/>
              </a:ext>
            </a:extLst>
          </p:cNvPr>
          <p:cNvSpPr>
            <a:spLocks/>
          </p:cNvSpPr>
          <p:nvPr/>
        </p:nvSpPr>
        <p:spPr bwMode="auto">
          <a:xfrm>
            <a:off x="3554648" y="2023261"/>
            <a:ext cx="457200" cy="1143000"/>
          </a:xfrm>
          <a:prstGeom prst="rightBrace">
            <a:avLst>
              <a:gd name="adj1" fmla="val 20833"/>
              <a:gd name="adj2" fmla="val 50000"/>
            </a:avLst>
          </a:pr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pPr>
            <a:endParaRPr lang="en-US" altLang="en-US" sz="2400">
              <a:solidFill>
                <a:srgbClr val="009999"/>
              </a:solidFill>
              <a:latin typeface="Times New Roman" panose="02020603050405020304" pitchFamily="18" charset="0"/>
              <a:cs typeface="Times New Roman" panose="02020603050405020304" pitchFamily="18" charset="0"/>
            </a:endParaRPr>
          </a:p>
        </p:txBody>
      </p:sp>
      <p:sp>
        <p:nvSpPr>
          <p:cNvPr id="15" name="Line 7">
            <a:extLst>
              <a:ext uri="{FF2B5EF4-FFF2-40B4-BE49-F238E27FC236}">
                <a16:creationId xmlns="" xmlns:a16="http://schemas.microsoft.com/office/drawing/2014/main" id="{4CD828B8-FE5C-40E5-A1E8-ABB96972ED26}"/>
              </a:ext>
            </a:extLst>
          </p:cNvPr>
          <p:cNvSpPr>
            <a:spLocks noChangeShapeType="1"/>
          </p:cNvSpPr>
          <p:nvPr/>
        </p:nvSpPr>
        <p:spPr bwMode="auto">
          <a:xfrm>
            <a:off x="3801960" y="5257800"/>
            <a:ext cx="762000"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pic>
        <p:nvPicPr>
          <p:cNvPr id="17" name="Picture 16">
            <a:extLst>
              <a:ext uri="{FF2B5EF4-FFF2-40B4-BE49-F238E27FC236}">
                <a16:creationId xmlns="" xmlns:a16="http://schemas.microsoft.com/office/drawing/2014/main" id="{94D846CA-CB5A-4D04-B395-ECCE618E2A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1601" y="1155700"/>
            <a:ext cx="1624013"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06479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Effect transition="in" filter="fade">
                                      <p:cBhvr>
                                        <p:cTn id="7" dur="1000"/>
                                        <p:tgtEl>
                                          <p:spTgt spid="9220">
                                            <p:txEl>
                                              <p:pRg st="0" end="0"/>
                                            </p:txEl>
                                          </p:spTgt>
                                        </p:tgtEl>
                                      </p:cBhvr>
                                    </p:animEffect>
                                    <p:anim calcmode="lin" valueType="num">
                                      <p:cBhvr>
                                        <p:cTn id="8" dur="1000" fill="hold"/>
                                        <p:tgtEl>
                                          <p:spTgt spid="92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220">
                                            <p:txEl>
                                              <p:pRg st="1" end="1"/>
                                            </p:txEl>
                                          </p:spTgt>
                                        </p:tgtEl>
                                        <p:attrNameLst>
                                          <p:attrName>style.visibility</p:attrName>
                                        </p:attrNameLst>
                                      </p:cBhvr>
                                      <p:to>
                                        <p:strVal val="visible"/>
                                      </p:to>
                                    </p:set>
                                    <p:animEffect transition="in" filter="fade">
                                      <p:cBhvr>
                                        <p:cTn id="20" dur="1000"/>
                                        <p:tgtEl>
                                          <p:spTgt spid="9220">
                                            <p:txEl>
                                              <p:pRg st="1" end="1"/>
                                            </p:txEl>
                                          </p:spTgt>
                                        </p:tgtEl>
                                      </p:cBhvr>
                                    </p:animEffect>
                                    <p:anim calcmode="lin" valueType="num">
                                      <p:cBhvr>
                                        <p:cTn id="21" dur="1000" fill="hold"/>
                                        <p:tgtEl>
                                          <p:spTgt spid="9220">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92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9221"/>
                                        </p:tgtEl>
                                        <p:attrNameLst>
                                          <p:attrName>style.visibility</p:attrName>
                                        </p:attrNameLst>
                                      </p:cBhvr>
                                      <p:to>
                                        <p:strVal val="visible"/>
                                      </p:to>
                                    </p:set>
                                    <p:animEffect transition="in" filter="box(in)">
                                      <p:cBhvr>
                                        <p:cTn id="27" dur="500"/>
                                        <p:tgtEl>
                                          <p:spTgt spid="92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9225">
                                            <p:txEl>
                                              <p:pRg st="0" end="0"/>
                                            </p:txEl>
                                          </p:spTgt>
                                        </p:tgtEl>
                                        <p:attrNameLst>
                                          <p:attrName>style.visibility</p:attrName>
                                        </p:attrNameLst>
                                      </p:cBhvr>
                                      <p:to>
                                        <p:strVal val="visible"/>
                                      </p:to>
                                    </p:set>
                                    <p:animEffect transition="in" filter="blinds(horizontal)">
                                      <p:cBhvr>
                                        <p:cTn id="32" dur="500"/>
                                        <p:tgtEl>
                                          <p:spTgt spid="9225">
                                            <p:txEl>
                                              <p:pRg st="0" end="0"/>
                                            </p:txEl>
                                          </p:spTgt>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9220">
                                            <p:txEl>
                                              <p:pRg st="2" end="2"/>
                                            </p:txEl>
                                          </p:spTgt>
                                        </p:tgtEl>
                                        <p:attrNameLst>
                                          <p:attrName>style.visibility</p:attrName>
                                        </p:attrNameLst>
                                      </p:cBhvr>
                                      <p:to>
                                        <p:strVal val="visible"/>
                                      </p:to>
                                    </p:set>
                                    <p:animEffect transition="in" filter="fade">
                                      <p:cBhvr>
                                        <p:cTn id="35" dur="1000"/>
                                        <p:tgtEl>
                                          <p:spTgt spid="9220">
                                            <p:txEl>
                                              <p:pRg st="2" end="2"/>
                                            </p:txEl>
                                          </p:spTgt>
                                        </p:tgtEl>
                                      </p:cBhvr>
                                    </p:animEffect>
                                    <p:anim calcmode="lin" valueType="num">
                                      <p:cBhvr>
                                        <p:cTn id="36" dur="1000" fill="hold"/>
                                        <p:tgtEl>
                                          <p:spTgt spid="922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9220">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9220">
                                            <p:txEl>
                                              <p:pRg st="3" end="3"/>
                                            </p:txEl>
                                          </p:spTgt>
                                        </p:tgtEl>
                                        <p:attrNameLst>
                                          <p:attrName>style.visibility</p:attrName>
                                        </p:attrNameLst>
                                      </p:cBhvr>
                                      <p:to>
                                        <p:strVal val="visible"/>
                                      </p:to>
                                    </p:set>
                                    <p:animEffect transition="in" filter="fade">
                                      <p:cBhvr>
                                        <p:cTn id="40" dur="1000"/>
                                        <p:tgtEl>
                                          <p:spTgt spid="9220">
                                            <p:txEl>
                                              <p:pRg st="3" end="3"/>
                                            </p:txEl>
                                          </p:spTgt>
                                        </p:tgtEl>
                                      </p:cBhvr>
                                    </p:animEffect>
                                    <p:anim calcmode="lin" valueType="num">
                                      <p:cBhvr>
                                        <p:cTn id="41" dur="1000" fill="hold"/>
                                        <p:tgtEl>
                                          <p:spTgt spid="9220">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9220">
                                            <p:txEl>
                                              <p:pRg st="3" end="3"/>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220">
                                            <p:txEl>
                                              <p:pRg st="4" end="4"/>
                                            </p:txEl>
                                          </p:spTgt>
                                        </p:tgtEl>
                                        <p:attrNameLst>
                                          <p:attrName>style.visibility</p:attrName>
                                        </p:attrNameLst>
                                      </p:cBhvr>
                                      <p:to>
                                        <p:strVal val="visible"/>
                                      </p:to>
                                    </p:set>
                                    <p:animEffect transition="in" filter="fade">
                                      <p:cBhvr>
                                        <p:cTn id="45" dur="1000"/>
                                        <p:tgtEl>
                                          <p:spTgt spid="9220">
                                            <p:txEl>
                                              <p:pRg st="4" end="4"/>
                                            </p:txEl>
                                          </p:spTgt>
                                        </p:tgtEl>
                                      </p:cBhvr>
                                    </p:animEffect>
                                    <p:anim calcmode="lin" valueType="num">
                                      <p:cBhvr>
                                        <p:cTn id="46" dur="1000" fill="hold"/>
                                        <p:tgtEl>
                                          <p:spTgt spid="9220">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92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9231"/>
                                        </p:tgtEl>
                                        <p:attrNameLst>
                                          <p:attrName>style.visibility</p:attrName>
                                        </p:attrNameLst>
                                      </p:cBhvr>
                                      <p:to>
                                        <p:strVal val="visible"/>
                                      </p:to>
                                    </p:set>
                                    <p:animEffect transition="in" filter="diamond(in)">
                                      <p:cBhvr>
                                        <p:cTn id="52" dur="2000"/>
                                        <p:tgtEl>
                                          <p:spTgt spid="923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9222"/>
                                        </p:tgtEl>
                                        <p:attrNameLst>
                                          <p:attrName>style.visibility</p:attrName>
                                        </p:attrNameLst>
                                      </p:cBhvr>
                                      <p:to>
                                        <p:strVal val="visible"/>
                                      </p:to>
                                    </p:set>
                                    <p:animEffect transition="in" filter="box(in)">
                                      <p:cBhvr>
                                        <p:cTn id="57" dur="500"/>
                                        <p:tgtEl>
                                          <p:spTgt spid="922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9226"/>
                                        </p:tgtEl>
                                        <p:attrNameLst>
                                          <p:attrName>style.visibility</p:attrName>
                                        </p:attrNameLst>
                                      </p:cBhvr>
                                      <p:to>
                                        <p:strVal val="visible"/>
                                      </p:to>
                                    </p:set>
                                    <p:animEffect transition="in" filter="box(in)">
                                      <p:cBhvr>
                                        <p:cTn id="62" dur="500"/>
                                        <p:tgtEl>
                                          <p:spTgt spid="922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9220">
                                            <p:txEl>
                                              <p:pRg st="5" end="5"/>
                                            </p:txEl>
                                          </p:spTgt>
                                        </p:tgtEl>
                                        <p:attrNameLst>
                                          <p:attrName>style.visibility</p:attrName>
                                        </p:attrNameLst>
                                      </p:cBhvr>
                                      <p:to>
                                        <p:strVal val="visible"/>
                                      </p:to>
                                    </p:set>
                                    <p:animEffect transition="in" filter="fade">
                                      <p:cBhvr>
                                        <p:cTn id="67" dur="1000"/>
                                        <p:tgtEl>
                                          <p:spTgt spid="9220">
                                            <p:txEl>
                                              <p:pRg st="5" end="5"/>
                                            </p:txEl>
                                          </p:spTgt>
                                        </p:tgtEl>
                                      </p:cBhvr>
                                    </p:animEffect>
                                    <p:anim calcmode="lin" valueType="num">
                                      <p:cBhvr>
                                        <p:cTn id="68" dur="1000" fill="hold"/>
                                        <p:tgtEl>
                                          <p:spTgt spid="9220">
                                            <p:txEl>
                                              <p:pRg st="5" end="5"/>
                                            </p:txEl>
                                          </p:spTgt>
                                        </p:tgtEl>
                                        <p:attrNameLst>
                                          <p:attrName>ppt_x</p:attrName>
                                        </p:attrNameLst>
                                      </p:cBhvr>
                                      <p:tavLst>
                                        <p:tav tm="0">
                                          <p:val>
                                            <p:strVal val="#ppt_x"/>
                                          </p:val>
                                        </p:tav>
                                        <p:tav tm="100000">
                                          <p:val>
                                            <p:strVal val="#ppt_x"/>
                                          </p:val>
                                        </p:tav>
                                      </p:tavLst>
                                    </p:anim>
                                    <p:anim calcmode="lin" valueType="num">
                                      <p:cBhvr>
                                        <p:cTn id="69" dur="1000" fill="hold"/>
                                        <p:tgtEl>
                                          <p:spTgt spid="92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4" presetClass="entr" presetSubtype="16" fill="hold" nodeType="clickEffect">
                                  <p:stCondLst>
                                    <p:cond delay="0"/>
                                  </p:stCondLst>
                                  <p:childTnLst>
                                    <p:set>
                                      <p:cBhvr>
                                        <p:cTn id="73" dur="1" fill="hold">
                                          <p:stCondLst>
                                            <p:cond delay="0"/>
                                          </p:stCondLst>
                                        </p:cTn>
                                        <p:tgtEl>
                                          <p:spTgt spid="9224"/>
                                        </p:tgtEl>
                                        <p:attrNameLst>
                                          <p:attrName>style.visibility</p:attrName>
                                        </p:attrNameLst>
                                      </p:cBhvr>
                                      <p:to>
                                        <p:strVal val="visible"/>
                                      </p:to>
                                    </p:set>
                                    <p:animEffect transition="in" filter="box(in)">
                                      <p:cBhvr>
                                        <p:cTn id="74" dur="500"/>
                                        <p:tgtEl>
                                          <p:spTgt spid="922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4" presetClass="entr" presetSubtype="16" fill="hold" grpId="0" nodeType="clickEffect">
                                  <p:stCondLst>
                                    <p:cond delay="0"/>
                                  </p:stCondLst>
                                  <p:childTnLst>
                                    <p:set>
                                      <p:cBhvr>
                                        <p:cTn id="78" dur="1" fill="hold">
                                          <p:stCondLst>
                                            <p:cond delay="0"/>
                                          </p:stCondLst>
                                        </p:cTn>
                                        <p:tgtEl>
                                          <p:spTgt spid="9228"/>
                                        </p:tgtEl>
                                        <p:attrNameLst>
                                          <p:attrName>style.visibility</p:attrName>
                                        </p:attrNameLst>
                                      </p:cBhvr>
                                      <p:to>
                                        <p:strVal val="visible"/>
                                      </p:to>
                                    </p:set>
                                    <p:animEffect transition="in" filter="box(in)">
                                      <p:cBhvr>
                                        <p:cTn id="79" dur="500"/>
                                        <p:tgtEl>
                                          <p:spTgt spid="9228"/>
                                        </p:tgtEl>
                                      </p:cBhvr>
                                    </p:animEffect>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9220">
                                            <p:txEl>
                                              <p:pRg st="7" end="7"/>
                                            </p:txEl>
                                          </p:spTgt>
                                        </p:tgtEl>
                                        <p:attrNameLst>
                                          <p:attrName>style.visibility</p:attrName>
                                        </p:attrNameLst>
                                      </p:cBhvr>
                                      <p:to>
                                        <p:strVal val="visible"/>
                                      </p:to>
                                    </p:set>
                                    <p:animEffect transition="in" filter="fade">
                                      <p:cBhvr>
                                        <p:cTn id="84" dur="1000"/>
                                        <p:tgtEl>
                                          <p:spTgt spid="9220">
                                            <p:txEl>
                                              <p:pRg st="7" end="7"/>
                                            </p:txEl>
                                          </p:spTgt>
                                        </p:tgtEl>
                                      </p:cBhvr>
                                    </p:animEffect>
                                    <p:anim calcmode="lin" valueType="num">
                                      <p:cBhvr>
                                        <p:cTn id="85" dur="1000" fill="hold"/>
                                        <p:tgtEl>
                                          <p:spTgt spid="9220">
                                            <p:txEl>
                                              <p:pRg st="7" end="7"/>
                                            </p:txEl>
                                          </p:spTgt>
                                        </p:tgtEl>
                                        <p:attrNameLst>
                                          <p:attrName>ppt_x</p:attrName>
                                        </p:attrNameLst>
                                      </p:cBhvr>
                                      <p:tavLst>
                                        <p:tav tm="0">
                                          <p:val>
                                            <p:strVal val="#ppt_x"/>
                                          </p:val>
                                        </p:tav>
                                        <p:tav tm="100000">
                                          <p:val>
                                            <p:strVal val="#ppt_x"/>
                                          </p:val>
                                        </p:tav>
                                      </p:tavLst>
                                    </p:anim>
                                    <p:anim calcmode="lin" valueType="num">
                                      <p:cBhvr>
                                        <p:cTn id="86" dur="1000" fill="hold"/>
                                        <p:tgtEl>
                                          <p:spTgt spid="922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4" presetClass="entr" presetSubtype="16" fill="hold" nodeType="clickEffect">
                                  <p:stCondLst>
                                    <p:cond delay="0"/>
                                  </p:stCondLst>
                                  <p:childTnLst>
                                    <p:set>
                                      <p:cBhvr>
                                        <p:cTn id="90" dur="1" fill="hold">
                                          <p:stCondLst>
                                            <p:cond delay="0"/>
                                          </p:stCondLst>
                                        </p:cTn>
                                        <p:tgtEl>
                                          <p:spTgt spid="9223"/>
                                        </p:tgtEl>
                                        <p:attrNameLst>
                                          <p:attrName>style.visibility</p:attrName>
                                        </p:attrNameLst>
                                      </p:cBhvr>
                                      <p:to>
                                        <p:strVal val="visible"/>
                                      </p:to>
                                    </p:set>
                                    <p:animEffect transition="in" filter="box(in)">
                                      <p:cBhvr>
                                        <p:cTn id="91" dur="500"/>
                                        <p:tgtEl>
                                          <p:spTgt spid="9223"/>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grpId="0" nodeType="clickEffect">
                                  <p:stCondLst>
                                    <p:cond delay="0"/>
                                  </p:stCondLst>
                                  <p:childTnLst>
                                    <p:set>
                                      <p:cBhvr>
                                        <p:cTn id="95" dur="1" fill="hold">
                                          <p:stCondLst>
                                            <p:cond delay="0"/>
                                          </p:stCondLst>
                                        </p:cTn>
                                        <p:tgtEl>
                                          <p:spTgt spid="9227"/>
                                        </p:tgtEl>
                                        <p:attrNameLst>
                                          <p:attrName>style.visibility</p:attrName>
                                        </p:attrNameLst>
                                      </p:cBhvr>
                                      <p:to>
                                        <p:strVal val="visible"/>
                                      </p:to>
                                    </p:set>
                                    <p:animEffect transition="in" filter="box(in)">
                                      <p:cBhvr>
                                        <p:cTn id="96" dur="500"/>
                                        <p:tgtEl>
                                          <p:spTgt spid="9227"/>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9220">
                                            <p:txEl>
                                              <p:pRg st="9" end="9"/>
                                            </p:txEl>
                                          </p:spTgt>
                                        </p:tgtEl>
                                        <p:attrNameLst>
                                          <p:attrName>style.visibility</p:attrName>
                                        </p:attrNameLst>
                                      </p:cBhvr>
                                      <p:to>
                                        <p:strVal val="visible"/>
                                      </p:to>
                                    </p:set>
                                    <p:animEffect transition="in" filter="fade">
                                      <p:cBhvr>
                                        <p:cTn id="101" dur="1000"/>
                                        <p:tgtEl>
                                          <p:spTgt spid="9220">
                                            <p:txEl>
                                              <p:pRg st="9" end="9"/>
                                            </p:txEl>
                                          </p:spTgt>
                                        </p:tgtEl>
                                      </p:cBhvr>
                                    </p:animEffect>
                                    <p:anim calcmode="lin" valueType="num">
                                      <p:cBhvr>
                                        <p:cTn id="102" dur="1000" fill="hold"/>
                                        <p:tgtEl>
                                          <p:spTgt spid="9220">
                                            <p:txEl>
                                              <p:pRg st="9" end="9"/>
                                            </p:txEl>
                                          </p:spTgt>
                                        </p:tgtEl>
                                        <p:attrNameLst>
                                          <p:attrName>ppt_x</p:attrName>
                                        </p:attrNameLst>
                                      </p:cBhvr>
                                      <p:tavLst>
                                        <p:tav tm="0">
                                          <p:val>
                                            <p:strVal val="#ppt_x"/>
                                          </p:val>
                                        </p:tav>
                                        <p:tav tm="100000">
                                          <p:val>
                                            <p:strVal val="#ppt_x"/>
                                          </p:val>
                                        </p:tav>
                                      </p:tavLst>
                                    </p:anim>
                                    <p:anim calcmode="lin" valueType="num">
                                      <p:cBhvr>
                                        <p:cTn id="103" dur="1000" fill="hold"/>
                                        <p:tgtEl>
                                          <p:spTgt spid="9220">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4" presetClass="entr" presetSubtype="16" fill="hold" nodeType="clickEffect">
                                  <p:stCondLst>
                                    <p:cond delay="0"/>
                                  </p:stCondLst>
                                  <p:childTnLst>
                                    <p:set>
                                      <p:cBhvr>
                                        <p:cTn id="107" dur="1" fill="hold">
                                          <p:stCondLst>
                                            <p:cond delay="0"/>
                                          </p:stCondLst>
                                        </p:cTn>
                                        <p:tgtEl>
                                          <p:spTgt spid="15"/>
                                        </p:tgtEl>
                                        <p:attrNameLst>
                                          <p:attrName>style.visibility</p:attrName>
                                        </p:attrNameLst>
                                      </p:cBhvr>
                                      <p:to>
                                        <p:strVal val="visible"/>
                                      </p:to>
                                    </p:set>
                                    <p:animEffect transition="in" filter="box(in)">
                                      <p:cBhvr>
                                        <p:cTn id="108" dur="500"/>
                                        <p:tgtEl>
                                          <p:spTgt spid="15"/>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4" presetClass="entr" presetSubtype="16" fill="hold" grpId="0" nodeType="clickEffect">
                                  <p:stCondLst>
                                    <p:cond delay="0"/>
                                  </p:stCondLst>
                                  <p:childTnLst>
                                    <p:set>
                                      <p:cBhvr>
                                        <p:cTn id="112" dur="1" fill="hold">
                                          <p:stCondLst>
                                            <p:cond delay="0"/>
                                          </p:stCondLst>
                                        </p:cTn>
                                        <p:tgtEl>
                                          <p:spTgt spid="9229"/>
                                        </p:tgtEl>
                                        <p:attrNameLst>
                                          <p:attrName>style.visibility</p:attrName>
                                        </p:attrNameLst>
                                      </p:cBhvr>
                                      <p:to>
                                        <p:strVal val="visible"/>
                                      </p:to>
                                    </p:set>
                                    <p:animEffect transition="in" filter="box(in)">
                                      <p:cBhvr>
                                        <p:cTn id="113" dur="500"/>
                                        <p:tgtEl>
                                          <p:spTgt spid="9229"/>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3" presetClass="entr" presetSubtype="10" fill="hold" grpId="0" nodeType="clickEffect">
                                  <p:stCondLst>
                                    <p:cond delay="0"/>
                                  </p:stCondLst>
                                  <p:childTnLst>
                                    <p:set>
                                      <p:cBhvr>
                                        <p:cTn id="117" dur="1" fill="hold">
                                          <p:stCondLst>
                                            <p:cond delay="0"/>
                                          </p:stCondLst>
                                        </p:cTn>
                                        <p:tgtEl>
                                          <p:spTgt spid="9230"/>
                                        </p:tgtEl>
                                        <p:attrNameLst>
                                          <p:attrName>style.visibility</p:attrName>
                                        </p:attrNameLst>
                                      </p:cBhvr>
                                      <p:to>
                                        <p:strVal val="visible"/>
                                      </p:to>
                                    </p:set>
                                    <p:animEffect transition="in" filter="blinds(horizontal)">
                                      <p:cBhvr>
                                        <p:cTn id="118" dur="500"/>
                                        <p:tgtEl>
                                          <p:spTgt spid="9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p:bldP spid="9226" grpId="0"/>
      <p:bldP spid="9227" grpId="0"/>
      <p:bldP spid="9228" grpId="0"/>
      <p:bldP spid="9229" grpId="0"/>
      <p:bldP spid="9230" grpId="0"/>
      <p:bldP spid="92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2625" r="12250"/>
          <a:stretch>
            <a:fillRect/>
          </a:stretch>
        </p:blipFill>
        <p:spPr bwMode="auto">
          <a:xfrm>
            <a:off x="0" y="0"/>
            <a:ext cx="12192000" cy="6858000"/>
          </a:xfrm>
          <a:prstGeom prst="rect">
            <a:avLst/>
          </a:prstGeom>
          <a:noFill/>
          <a:ln w="9525">
            <a:noFill/>
            <a:miter lim="800000"/>
            <a:headEnd/>
            <a:tailEnd/>
          </a:ln>
          <a:effectLst/>
        </p:spPr>
      </p:pic>
      <p:sp>
        <p:nvSpPr>
          <p:cNvPr id="3" name="Oval 2"/>
          <p:cNvSpPr/>
          <p:nvPr/>
        </p:nvSpPr>
        <p:spPr>
          <a:xfrm>
            <a:off x="4457700" y="2305050"/>
            <a:ext cx="3257550" cy="2152650"/>
          </a:xfrm>
          <a:prstGeom prst="ellipse">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4400" b="1" dirty="0">
                <a:solidFill>
                  <a:srgbClr val="FF0000"/>
                </a:solidFill>
                <a:latin typeface="Times New Roman" panose="02020603050405020304" pitchFamily="18" charset="0"/>
                <a:cs typeface="Times New Roman" panose="02020603050405020304" pitchFamily="18" charset="0"/>
              </a:rPr>
              <a:t>TRẠNG NGỮ</a:t>
            </a:r>
          </a:p>
        </p:txBody>
      </p:sp>
      <p:sp>
        <p:nvSpPr>
          <p:cNvPr id="4" name="Oval 3"/>
          <p:cNvSpPr/>
          <p:nvPr/>
        </p:nvSpPr>
        <p:spPr>
          <a:xfrm>
            <a:off x="7035800" y="323850"/>
            <a:ext cx="2032000" cy="188595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NƠI CHỐN</a:t>
            </a:r>
          </a:p>
        </p:txBody>
      </p:sp>
      <p:sp>
        <p:nvSpPr>
          <p:cNvPr id="5" name="Oval 4"/>
          <p:cNvSpPr/>
          <p:nvPr/>
        </p:nvSpPr>
        <p:spPr>
          <a:xfrm>
            <a:off x="8705850" y="2571750"/>
            <a:ext cx="2171700" cy="20193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b="1" dirty="0">
              <a:latin typeface="Times New Roman" panose="02020603050405020304" pitchFamily="18" charset="0"/>
              <a:cs typeface="Times New Roman" panose="02020603050405020304" pitchFamily="18" charset="0"/>
            </a:endParaRPr>
          </a:p>
        </p:txBody>
      </p:sp>
      <p:sp>
        <p:nvSpPr>
          <p:cNvPr id="6" name="Oval 5"/>
          <p:cNvSpPr/>
          <p:nvPr/>
        </p:nvSpPr>
        <p:spPr>
          <a:xfrm>
            <a:off x="6477000" y="4762500"/>
            <a:ext cx="2095500" cy="1828800"/>
          </a:xfrm>
          <a:prstGeom prst="ellips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MỤC ĐÍCH</a:t>
            </a:r>
          </a:p>
        </p:txBody>
      </p:sp>
      <p:sp>
        <p:nvSpPr>
          <p:cNvPr id="7" name="Oval 6"/>
          <p:cNvSpPr/>
          <p:nvPr/>
        </p:nvSpPr>
        <p:spPr>
          <a:xfrm>
            <a:off x="2686050" y="4286250"/>
            <a:ext cx="2343150" cy="20193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b="1" dirty="0">
              <a:latin typeface="Times New Roman" panose="02020603050405020304" pitchFamily="18" charset="0"/>
              <a:cs typeface="Times New Roman" panose="02020603050405020304" pitchFamily="18" charset="0"/>
            </a:endParaRPr>
          </a:p>
        </p:txBody>
      </p:sp>
      <p:sp>
        <p:nvSpPr>
          <p:cNvPr id="8" name="Oval 7"/>
          <p:cNvSpPr/>
          <p:nvPr/>
        </p:nvSpPr>
        <p:spPr>
          <a:xfrm>
            <a:off x="1327150" y="2038350"/>
            <a:ext cx="2133600" cy="186690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CÁCH THỨC</a:t>
            </a:r>
          </a:p>
        </p:txBody>
      </p:sp>
      <p:sp>
        <p:nvSpPr>
          <p:cNvPr id="9" name="Oval 8"/>
          <p:cNvSpPr/>
          <p:nvPr/>
        </p:nvSpPr>
        <p:spPr>
          <a:xfrm>
            <a:off x="3930650" y="228600"/>
            <a:ext cx="1917700" cy="17145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THỜI GIAN</a:t>
            </a:r>
          </a:p>
        </p:txBody>
      </p:sp>
      <p:sp>
        <p:nvSpPr>
          <p:cNvPr id="63" name="Rectangle 62"/>
          <p:cNvSpPr/>
          <p:nvPr/>
        </p:nvSpPr>
        <p:spPr>
          <a:xfrm>
            <a:off x="8830539" y="3091934"/>
            <a:ext cx="2066061" cy="1077218"/>
          </a:xfrm>
          <a:prstGeom prst="rect">
            <a:avLst/>
          </a:prstGeom>
        </p:spPr>
        <p:txBody>
          <a:bodyPr wrap="square">
            <a:spAutoFit/>
          </a:bodyPr>
          <a:lstStyle/>
          <a:p>
            <a:pPr algn="ctr"/>
            <a:r>
              <a:rPr lang="en-US" sz="3200" b="1" dirty="0">
                <a:solidFill>
                  <a:schemeClr val="bg1"/>
                </a:solidFill>
                <a:latin typeface="Times New Roman" panose="02020603050405020304" pitchFamily="18" charset="0"/>
                <a:cs typeface="Times New Roman" panose="02020603050405020304" pitchFamily="18" charset="0"/>
              </a:rPr>
              <a:t>NGUYÊN NHÂN</a:t>
            </a:r>
          </a:p>
        </p:txBody>
      </p:sp>
      <p:sp>
        <p:nvSpPr>
          <p:cNvPr id="64" name="Rectangle 63"/>
          <p:cNvSpPr/>
          <p:nvPr/>
        </p:nvSpPr>
        <p:spPr>
          <a:xfrm>
            <a:off x="2741003" y="4762500"/>
            <a:ext cx="2173897" cy="1077218"/>
          </a:xfrm>
          <a:prstGeom prst="rect">
            <a:avLst/>
          </a:prstGeom>
        </p:spPr>
        <p:txBody>
          <a:bodyPr wrap="square">
            <a:spAutoFit/>
          </a:bodyPr>
          <a:lstStyle/>
          <a:p>
            <a:pPr algn="ctr"/>
            <a:r>
              <a:rPr lang="en-US" sz="3200" b="1" dirty="0">
                <a:solidFill>
                  <a:schemeClr val="bg1"/>
                </a:solidFill>
                <a:latin typeface="Times New Roman" panose="02020603050405020304" pitchFamily="18" charset="0"/>
                <a:cs typeface="Times New Roman" panose="02020603050405020304" pitchFamily="18" charset="0"/>
              </a:rPr>
              <a:t>PHƯƠNG TIỆN</a:t>
            </a:r>
          </a:p>
        </p:txBody>
      </p:sp>
    </p:spTree>
    <p:extLst>
      <p:ext uri="{BB962C8B-B14F-4D97-AF65-F5344CB8AC3E}">
        <p14:creationId xmlns:p14="http://schemas.microsoft.com/office/powerpoint/2010/main" val="2693100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dissolve">
                                      <p:cBhvr>
                                        <p:cTn id="22" dur="500"/>
                                        <p:tgtEl>
                                          <p:spTgt spid="63"/>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dissolv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dissolve">
                                      <p:cBhvr>
                                        <p:cTn id="35" dur="500"/>
                                        <p:tgtEl>
                                          <p:spTgt spid="64"/>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dissolv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dissolv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63" grpId="0"/>
      <p:bldP spid="64"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D2317550-4350-4EDF-818B-9972CF1E5E82}"/>
              </a:ext>
            </a:extLst>
          </p:cNvPr>
          <p:cNvSpPr>
            <a:spLocks noGrp="1" noChangeArrowheads="1"/>
          </p:cNvSpPr>
          <p:nvPr>
            <p:ph type="title"/>
          </p:nvPr>
        </p:nvSpPr>
        <p:spPr>
          <a:xfrm>
            <a:off x="1524000" y="0"/>
            <a:ext cx="8458200" cy="762000"/>
          </a:xfrm>
        </p:spPr>
        <p:txBody>
          <a:bodyPr/>
          <a:lstStyle/>
          <a:p>
            <a:pPr algn="l" eaLnBrk="1" hangingPunct="1"/>
            <a:r>
              <a:rPr lang="en-US" altLang="en-US" sz="2800" b="1">
                <a:solidFill>
                  <a:srgbClr val="FF0000"/>
                </a:solidFill>
                <a:latin typeface="Times New Roman" panose="02020603050405020304" pitchFamily="18" charset="0"/>
                <a:cs typeface="Times New Roman" panose="02020603050405020304" pitchFamily="18" charset="0"/>
              </a:rPr>
              <a:t>Xác </a:t>
            </a:r>
            <a:r>
              <a:rPr lang="vi-VN" altLang="en-US" sz="2800" b="1">
                <a:solidFill>
                  <a:srgbClr val="FF0000"/>
                </a:solidFill>
                <a:latin typeface="Times New Roman" panose="02020603050405020304" pitchFamily="18" charset="0"/>
                <a:cs typeface="Times New Roman" panose="02020603050405020304" pitchFamily="18" charset="0"/>
              </a:rPr>
              <a:t>đ</a:t>
            </a:r>
            <a:r>
              <a:rPr lang="en-US" altLang="en-US" sz="2800" b="1">
                <a:solidFill>
                  <a:srgbClr val="FF0000"/>
                </a:solidFill>
                <a:latin typeface="Times New Roman" panose="02020603050405020304" pitchFamily="18" charset="0"/>
                <a:cs typeface="Times New Roman" panose="02020603050405020304" pitchFamily="18" charset="0"/>
              </a:rPr>
              <a:t>ịnh vị trí trạng ngữ trong các câu ở ví dụ (a)?</a:t>
            </a:r>
          </a:p>
        </p:txBody>
      </p:sp>
      <p:sp>
        <p:nvSpPr>
          <p:cNvPr id="10243" name="Rectangle 3">
            <a:extLst>
              <a:ext uri="{FF2B5EF4-FFF2-40B4-BE49-F238E27FC236}">
                <a16:creationId xmlns:a16="http://schemas.microsoft.com/office/drawing/2014/main" xmlns="" id="{4CE4BB21-784E-4788-8467-FAC212015340}"/>
              </a:ext>
            </a:extLst>
          </p:cNvPr>
          <p:cNvSpPr>
            <a:spLocks noGrp="1" noChangeArrowheads="1"/>
          </p:cNvSpPr>
          <p:nvPr>
            <p:ph type="body" idx="1"/>
          </p:nvPr>
        </p:nvSpPr>
        <p:spPr>
          <a:xfrm>
            <a:off x="461912" y="2005011"/>
            <a:ext cx="11730087" cy="2436813"/>
          </a:xfrm>
        </p:spPr>
        <p:txBody>
          <a:bodyPr/>
          <a:lstStyle/>
          <a:p>
            <a:pPr marL="0" indent="0" eaLnBrk="1" hangingPunct="1">
              <a:buNone/>
            </a:pPr>
            <a:r>
              <a:rPr lang="en-US" altLang="en-US" sz="2800" b="1" dirty="0">
                <a:latin typeface="Times New Roman" panose="02020603050405020304" pitchFamily="18" charset="0"/>
                <a:cs typeface="Times New Roman" panose="02020603050405020304" pitchFamily="18" charset="0"/>
              </a:rPr>
              <a:t>a) “ </a:t>
            </a:r>
            <a:r>
              <a:rPr lang="en-US" altLang="en-US" sz="2800" b="1" i="1" u="sng" dirty="0">
                <a:solidFill>
                  <a:srgbClr val="FF0066"/>
                </a:solidFill>
                <a:latin typeface="Times New Roman" panose="02020603050405020304" pitchFamily="18" charset="0"/>
                <a:cs typeface="Times New Roman" panose="02020603050405020304" pitchFamily="18" charset="0"/>
              </a:rPr>
              <a:t>D</a:t>
            </a:r>
            <a:r>
              <a:rPr lang="vi-VN" altLang="en-US" sz="2800" b="1" i="1" u="sng" dirty="0">
                <a:solidFill>
                  <a:srgbClr val="FF0066"/>
                </a:solidFill>
                <a:latin typeface="Times New Roman" panose="02020603050405020304" pitchFamily="18" charset="0"/>
                <a:cs typeface="Times New Roman" panose="02020603050405020304" pitchFamily="18" charset="0"/>
              </a:rPr>
              <a:t>ư</a:t>
            </a:r>
            <a:r>
              <a:rPr lang="en-US" altLang="en-US" sz="2800" b="1" i="1" u="sng" dirty="0" err="1">
                <a:solidFill>
                  <a:srgbClr val="FF0066"/>
                </a:solidFill>
                <a:latin typeface="Times New Roman" panose="02020603050405020304" pitchFamily="18" charset="0"/>
                <a:cs typeface="Times New Roman" panose="02020603050405020304" pitchFamily="18" charset="0"/>
              </a:rPr>
              <a:t>ới</a:t>
            </a:r>
            <a:r>
              <a:rPr lang="en-US" altLang="en-US" sz="2800" b="1" i="1" u="sng" dirty="0">
                <a:solidFill>
                  <a:srgbClr val="FF0066"/>
                </a:solidFill>
                <a:latin typeface="Times New Roman" panose="02020603050405020304" pitchFamily="18" charset="0"/>
                <a:cs typeface="Times New Roman" panose="02020603050405020304" pitchFamily="18" charset="0"/>
              </a:rPr>
              <a:t> </a:t>
            </a:r>
            <a:r>
              <a:rPr lang="en-US" altLang="en-US" sz="2800" b="1" i="1" u="sng" dirty="0" err="1">
                <a:solidFill>
                  <a:srgbClr val="FF0066"/>
                </a:solidFill>
                <a:latin typeface="Times New Roman" panose="02020603050405020304" pitchFamily="18" charset="0"/>
                <a:cs typeface="Times New Roman" panose="02020603050405020304" pitchFamily="18" charset="0"/>
              </a:rPr>
              <a:t>bóng</a:t>
            </a:r>
            <a:r>
              <a:rPr lang="en-US" altLang="en-US" sz="2800" b="1" i="1" u="sng" dirty="0">
                <a:solidFill>
                  <a:srgbClr val="FF0066"/>
                </a:solidFill>
                <a:latin typeface="Times New Roman" panose="02020603050405020304" pitchFamily="18" charset="0"/>
                <a:cs typeface="Times New Roman" panose="02020603050405020304" pitchFamily="18" charset="0"/>
              </a:rPr>
              <a:t> </a:t>
            </a:r>
            <a:r>
              <a:rPr lang="en-US" altLang="en-US" sz="2800" b="1" i="1" u="sng" dirty="0" err="1">
                <a:solidFill>
                  <a:srgbClr val="FF0066"/>
                </a:solidFill>
                <a:latin typeface="Times New Roman" panose="02020603050405020304" pitchFamily="18" charset="0"/>
                <a:cs typeface="Times New Roman" panose="02020603050405020304" pitchFamily="18" charset="0"/>
              </a:rPr>
              <a:t>tre</a:t>
            </a:r>
            <a:r>
              <a:rPr lang="en-US" altLang="en-US" sz="2800" b="1" i="1" u="sng" dirty="0">
                <a:solidFill>
                  <a:srgbClr val="FF0066"/>
                </a:solidFill>
                <a:latin typeface="Times New Roman" panose="02020603050405020304" pitchFamily="18" charset="0"/>
                <a:cs typeface="Times New Roman" panose="02020603050405020304" pitchFamily="18" charset="0"/>
              </a:rPr>
              <a:t> </a:t>
            </a:r>
            <a:r>
              <a:rPr lang="en-US" altLang="en-US" sz="2800" b="1" i="1" u="sng" dirty="0" err="1">
                <a:solidFill>
                  <a:srgbClr val="FF0066"/>
                </a:solidFill>
                <a:latin typeface="Times New Roman" panose="02020603050405020304" pitchFamily="18" charset="0"/>
                <a:cs typeface="Times New Roman" panose="02020603050405020304" pitchFamily="18" charset="0"/>
              </a:rPr>
              <a:t>xanh</a:t>
            </a:r>
            <a:r>
              <a:rPr lang="en-US" altLang="en-US" sz="2800" b="1" i="1" dirty="0">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a:solidFill>
                  <a:srgbClr val="0000FF"/>
                </a:solidFill>
                <a:latin typeface="Times New Roman" panose="02020603050405020304" pitchFamily="18" charset="0"/>
                <a:cs typeface="Times New Roman" panose="02020603050405020304" pitchFamily="18" charset="0"/>
              </a:rPr>
              <a:t>ã </a:t>
            </a:r>
            <a:r>
              <a:rPr lang="en-US" altLang="en-US" sz="2800" b="1" i="1" u="sng" dirty="0" err="1">
                <a:solidFill>
                  <a:srgbClr val="0000FF"/>
                </a:solidFill>
                <a:latin typeface="Times New Roman" panose="02020603050405020304" pitchFamily="18" charset="0"/>
                <a:cs typeface="Times New Roman" panose="02020603050405020304" pitchFamily="18" charset="0"/>
              </a:rPr>
              <a:t>từ</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lâu</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dân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cày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Việt</a:t>
            </a:r>
            <a:r>
              <a:rPr lang="en-US" altLang="en-US" sz="2800" b="1" i="1" dirty="0">
                <a:latin typeface="Times New Roman" panose="02020603050405020304" pitchFamily="18" charset="0"/>
                <a:cs typeface="Times New Roman" panose="02020603050405020304" pitchFamily="18" charset="0"/>
              </a:rPr>
              <a:t> Nam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nhà</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cửa</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vỡ</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ruộng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khai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hoang</a:t>
            </a:r>
            <a:r>
              <a:rPr lang="en-US" altLang="en-US" sz="2800" b="1" i="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sym typeface="Symbol" panose="05050102010706020507" pitchFamily="18" charset="2"/>
              </a:rPr>
              <a:t></a:t>
            </a:r>
            <a:endParaRPr lang="en-US" altLang="en-US" sz="2800" b="1" i="1" dirty="0">
              <a:latin typeface="Times New Roman" panose="02020603050405020304" pitchFamily="18" charset="0"/>
              <a:cs typeface="Times New Roman" panose="02020603050405020304" pitchFamily="18" charset="0"/>
            </a:endParaRPr>
          </a:p>
          <a:p>
            <a:pPr marL="0" indent="0" eaLnBrk="1" hangingPunct="1">
              <a:buNone/>
            </a:pPr>
            <a:r>
              <a:rPr lang="en-US" altLang="en-US" sz="2800" b="1" i="1" dirty="0">
                <a:latin typeface="Times New Roman" panose="02020603050405020304" pitchFamily="18" charset="0"/>
                <a:cs typeface="Times New Roman" panose="02020603050405020304" pitchFamily="18" charset="0"/>
              </a:rPr>
              <a:t>Tre </a:t>
            </a:r>
            <a:r>
              <a:rPr lang="vi-VN" altLang="en-US" sz="2800" b="1" i="1" dirty="0">
                <a:latin typeface="Times New Roman" panose="02020603050405020304" pitchFamily="18" charset="0"/>
                <a:cs typeface="Times New Roman" panose="02020603050405020304" pitchFamily="18" charset="0"/>
              </a:rPr>
              <a:t>ă</a:t>
            </a:r>
            <a:r>
              <a:rPr lang="en-US" altLang="en-US" sz="2800" b="1" i="1" dirty="0">
                <a:latin typeface="Times New Roman" panose="02020603050405020304" pitchFamily="18" charset="0"/>
                <a:cs typeface="Times New Roman" panose="02020603050405020304" pitchFamily="18" charset="0"/>
              </a:rPr>
              <a:t>n ở </a:t>
            </a:r>
            <a:r>
              <a:rPr lang="en-US" altLang="en-US" sz="2800" b="1" i="1" dirty="0" err="1">
                <a:latin typeface="Times New Roman" panose="02020603050405020304" pitchFamily="18" charset="0"/>
                <a:cs typeface="Times New Roman" panose="02020603050405020304" pitchFamily="18" charset="0"/>
              </a:rPr>
              <a:t>với</a:t>
            </a:r>
            <a:r>
              <a:rPr lang="en-US" altLang="en-US" sz="2800" b="1" i="1" dirty="0">
                <a:latin typeface="Times New Roman" panose="02020603050405020304" pitchFamily="18" charset="0"/>
                <a:cs typeface="Times New Roman" panose="02020603050405020304" pitchFamily="18" charset="0"/>
              </a:rPr>
              <a:t> 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kiếp</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kiếp</a:t>
            </a:r>
            <a:r>
              <a:rPr lang="en-US" altLang="en-US" sz="2800" b="1" i="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sym typeface="Symbol" panose="05050102010706020507" pitchFamily="18" charset="2"/>
              </a:rPr>
              <a:t></a:t>
            </a:r>
            <a:endParaRPr lang="en-US" altLang="en-US" sz="2800" b="1" i="1" dirty="0">
              <a:latin typeface="Times New Roman" panose="02020603050405020304" pitchFamily="18" charset="0"/>
              <a:cs typeface="Times New Roman" panose="02020603050405020304" pitchFamily="18" charset="0"/>
            </a:endParaRPr>
          </a:p>
          <a:p>
            <a:pPr marL="0" indent="0" eaLnBrk="1" hangingPunct="1">
              <a:buNone/>
            </a:pPr>
            <a:r>
              <a:rPr lang="en-US" altLang="en-US" sz="2800" b="1" i="1" dirty="0" err="1">
                <a:latin typeface="Times New Roman" panose="02020603050405020304" pitchFamily="18" charset="0"/>
                <a:cs typeface="Times New Roman" panose="02020603050405020304" pitchFamily="18" charset="0"/>
              </a:rPr>
              <a:t>Côí</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tre</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nặng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nề</a:t>
            </a:r>
            <a:r>
              <a:rPr lang="en-US" altLang="en-US" sz="2800" b="1" i="1" dirty="0">
                <a:latin typeface="Times New Roman" panose="02020603050405020304" pitchFamily="18" charset="0"/>
                <a:cs typeface="Times New Roman" panose="02020603050405020304" pitchFamily="18" charset="0"/>
              </a:rPr>
              <a:t> quay, </a:t>
            </a:r>
            <a:r>
              <a:rPr lang="en-US" altLang="en-US" sz="2800" b="1" i="1" u="sng" dirty="0" err="1">
                <a:solidFill>
                  <a:srgbClr val="0000FF"/>
                </a:solidFill>
                <a:latin typeface="Times New Roman" panose="02020603050405020304" pitchFamily="18" charset="0"/>
                <a:cs typeface="Times New Roman" panose="02020603050405020304" pitchFamily="18" charset="0"/>
              </a:rPr>
              <a:t>từ</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nghìn</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u="sng" dirty="0">
                <a:solidFill>
                  <a:srgbClr val="0000FF"/>
                </a:solidFill>
                <a:latin typeface="Times New Roman" panose="02020603050405020304" pitchFamily="18" charset="0"/>
                <a:cs typeface="Times New Roman" panose="02020603050405020304" pitchFamily="18" charset="0"/>
              </a:rPr>
              <a:t> nay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nắm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thóc</a:t>
            </a:r>
            <a:r>
              <a:rPr lang="en-US" altLang="en-US" sz="2800" b="1" i="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sym typeface="Symbol" panose="05050102010706020507" pitchFamily="18" charset="2"/>
              </a:rPr>
              <a:t></a:t>
            </a:r>
            <a:endParaRPr lang="en-US" altLang="en-US" sz="2800" b="1" dirty="0">
              <a:latin typeface="Times New Roman" panose="02020603050405020304" pitchFamily="18" charset="0"/>
              <a:cs typeface="Times New Roman" panose="02020603050405020304" pitchFamily="18" charset="0"/>
            </a:endParaRPr>
          </a:p>
        </p:txBody>
      </p:sp>
      <p:sp>
        <p:nvSpPr>
          <p:cNvPr id="10245" name="Text Box 5">
            <a:extLst>
              <a:ext uri="{FF2B5EF4-FFF2-40B4-BE49-F238E27FC236}">
                <a16:creationId xmlns:a16="http://schemas.microsoft.com/office/drawing/2014/main" xmlns="" id="{37DDDC6B-CF75-4F00-B0FC-49FD31BE1D05}"/>
              </a:ext>
            </a:extLst>
          </p:cNvPr>
          <p:cNvSpPr txBox="1">
            <a:spLocks noChangeArrowheads="1"/>
          </p:cNvSpPr>
          <p:nvPr/>
        </p:nvSpPr>
        <p:spPr bwMode="auto">
          <a:xfrm>
            <a:off x="5753100" y="2443956"/>
            <a:ext cx="1828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vi-VN" altLang="en-US" sz="2800" b="1" dirty="0">
                <a:solidFill>
                  <a:srgbClr val="006600"/>
                </a:solidFill>
                <a:latin typeface="Times New Roman" panose="02020603050405020304" pitchFamily="18" charset="0"/>
                <a:cs typeface="Times New Roman" panose="02020603050405020304" pitchFamily="18" charset="0"/>
                <a:sym typeface="Symbol" panose="05050102010706020507" pitchFamily="18" charset="2"/>
              </a:rPr>
              <a:t>đ</a:t>
            </a:r>
            <a:r>
              <a:rPr lang="en-US" altLang="en-US" sz="2800" b="1" dirty="0" err="1">
                <a:solidFill>
                  <a:srgbClr val="006600"/>
                </a:solidFill>
                <a:latin typeface="Times New Roman" panose="02020603050405020304" pitchFamily="18" charset="0"/>
                <a:cs typeface="Times New Roman" panose="02020603050405020304" pitchFamily="18" charset="0"/>
                <a:sym typeface="Symbol" panose="05050102010706020507" pitchFamily="18" charset="2"/>
              </a:rPr>
              <a:t>ầu</a:t>
            </a:r>
            <a:r>
              <a:rPr lang="en-US" altLang="en-US" sz="2800" b="1" dirty="0">
                <a:solidFill>
                  <a:srgbClr val="0066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800" b="1" dirty="0" err="1">
                <a:solidFill>
                  <a:srgbClr val="006600"/>
                </a:solidFill>
                <a:latin typeface="Times New Roman" panose="02020603050405020304" pitchFamily="18" charset="0"/>
                <a:cs typeface="Times New Roman" panose="02020603050405020304" pitchFamily="18" charset="0"/>
                <a:sym typeface="Symbol" panose="05050102010706020507" pitchFamily="18" charset="2"/>
              </a:rPr>
              <a:t>câu</a:t>
            </a:r>
            <a:endParaRPr lang="en-US" altLang="en-US" sz="2800" b="1" dirty="0">
              <a:solidFill>
                <a:srgbClr val="006600"/>
              </a:solidFill>
              <a:latin typeface="Times New Roman" panose="02020603050405020304" pitchFamily="18" charset="0"/>
              <a:cs typeface="Times New Roman" panose="02020603050405020304" pitchFamily="18" charset="0"/>
              <a:sym typeface="Symbol" panose="05050102010706020507" pitchFamily="18" charset="2"/>
            </a:endParaRPr>
          </a:p>
        </p:txBody>
      </p:sp>
      <p:sp>
        <p:nvSpPr>
          <p:cNvPr id="10246" name="Text Box 6">
            <a:extLst>
              <a:ext uri="{FF2B5EF4-FFF2-40B4-BE49-F238E27FC236}">
                <a16:creationId xmlns:a16="http://schemas.microsoft.com/office/drawing/2014/main" xmlns="" id="{AB37DDD0-496E-4306-A57E-67CFC594259C}"/>
              </a:ext>
            </a:extLst>
          </p:cNvPr>
          <p:cNvSpPr txBox="1">
            <a:spLocks noChangeArrowheads="1"/>
          </p:cNvSpPr>
          <p:nvPr/>
        </p:nvSpPr>
        <p:spPr bwMode="auto">
          <a:xfrm>
            <a:off x="6962336" y="2963069"/>
            <a:ext cx="2133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2800" b="1" dirty="0" err="1">
                <a:solidFill>
                  <a:srgbClr val="006600"/>
                </a:solidFill>
                <a:latin typeface="Times New Roman" panose="02020603050405020304" pitchFamily="18" charset="0"/>
                <a:cs typeface="Times New Roman" panose="02020603050405020304" pitchFamily="18" charset="0"/>
                <a:sym typeface="Symbol" panose="05050102010706020507" pitchFamily="18" charset="2"/>
              </a:rPr>
              <a:t>cuối</a:t>
            </a:r>
            <a:r>
              <a:rPr lang="en-US" altLang="en-US" sz="2800" b="1" dirty="0">
                <a:solidFill>
                  <a:srgbClr val="0066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800" b="1" dirty="0" err="1">
                <a:solidFill>
                  <a:srgbClr val="006600"/>
                </a:solidFill>
                <a:latin typeface="Times New Roman" panose="02020603050405020304" pitchFamily="18" charset="0"/>
                <a:cs typeface="Times New Roman" panose="02020603050405020304" pitchFamily="18" charset="0"/>
                <a:sym typeface="Symbol" panose="05050102010706020507" pitchFamily="18" charset="2"/>
              </a:rPr>
              <a:t>câu</a:t>
            </a:r>
            <a:endParaRPr lang="en-US" altLang="en-US" sz="2800" b="1" dirty="0">
              <a:solidFill>
                <a:srgbClr val="006600"/>
              </a:solidFill>
              <a:latin typeface="Times New Roman" panose="02020603050405020304" pitchFamily="18" charset="0"/>
              <a:cs typeface="Times New Roman" panose="02020603050405020304" pitchFamily="18" charset="0"/>
              <a:sym typeface="Symbol" panose="05050102010706020507" pitchFamily="18" charset="2"/>
            </a:endParaRPr>
          </a:p>
        </p:txBody>
      </p:sp>
      <p:sp>
        <p:nvSpPr>
          <p:cNvPr id="10247" name="Text Box 7">
            <a:extLst>
              <a:ext uri="{FF2B5EF4-FFF2-40B4-BE49-F238E27FC236}">
                <a16:creationId xmlns:a16="http://schemas.microsoft.com/office/drawing/2014/main" xmlns="" id="{0ED5EC7C-CE21-4EED-B553-3F3492D8D21C}"/>
              </a:ext>
            </a:extLst>
          </p:cNvPr>
          <p:cNvSpPr txBox="1">
            <a:spLocks noChangeArrowheads="1"/>
          </p:cNvSpPr>
          <p:nvPr/>
        </p:nvSpPr>
        <p:spPr bwMode="auto">
          <a:xfrm>
            <a:off x="9791700" y="3429000"/>
            <a:ext cx="152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2800" b="1" dirty="0" err="1">
                <a:solidFill>
                  <a:srgbClr val="006600"/>
                </a:solidFill>
                <a:latin typeface="Times New Roman" panose="02020603050405020304" pitchFamily="18" charset="0"/>
                <a:cs typeface="Times New Roman" panose="02020603050405020304" pitchFamily="18" charset="0"/>
              </a:rPr>
              <a:t>giữa</a:t>
            </a:r>
            <a:r>
              <a:rPr lang="en-US" altLang="en-US" sz="2800" b="1" dirty="0">
                <a:solidFill>
                  <a:srgbClr val="006600"/>
                </a:solidFill>
                <a:latin typeface="Times New Roman" panose="02020603050405020304" pitchFamily="18" charset="0"/>
                <a:cs typeface="Times New Roman" panose="02020603050405020304" pitchFamily="18" charset="0"/>
              </a:rPr>
              <a:t> </a:t>
            </a:r>
            <a:r>
              <a:rPr lang="en-US" altLang="en-US" sz="2800" b="1" dirty="0" err="1">
                <a:solidFill>
                  <a:srgbClr val="006600"/>
                </a:solidFill>
                <a:latin typeface="Times New Roman" panose="02020603050405020304" pitchFamily="18" charset="0"/>
                <a:cs typeface="Times New Roman" panose="02020603050405020304" pitchFamily="18" charset="0"/>
              </a:rPr>
              <a:t>câu</a:t>
            </a:r>
            <a:endParaRPr lang="en-US" altLang="en-US" sz="2800" b="1" dirty="0">
              <a:solidFill>
                <a:srgbClr val="006600"/>
              </a:solidFill>
              <a:latin typeface="Times New Roman" panose="02020603050405020304" pitchFamily="18" charset="0"/>
              <a:cs typeface="Times New Roman" panose="02020603050405020304" pitchFamily="18" charset="0"/>
            </a:endParaRPr>
          </a:p>
        </p:txBody>
      </p:sp>
      <p:sp>
        <p:nvSpPr>
          <p:cNvPr id="10248" name="Text Box 8">
            <a:extLst>
              <a:ext uri="{FF2B5EF4-FFF2-40B4-BE49-F238E27FC236}">
                <a16:creationId xmlns:a16="http://schemas.microsoft.com/office/drawing/2014/main" xmlns="" id="{3E628384-F915-44B0-AE1E-BCF45528B676}"/>
              </a:ext>
            </a:extLst>
          </p:cNvPr>
          <p:cNvSpPr txBox="1">
            <a:spLocks noChangeArrowheads="1"/>
          </p:cNvSpPr>
          <p:nvPr/>
        </p:nvSpPr>
        <p:spPr bwMode="auto">
          <a:xfrm>
            <a:off x="467775" y="5195887"/>
            <a:ext cx="11574169" cy="946150"/>
          </a:xfrm>
          <a:prstGeom prst="rect">
            <a:avLst/>
          </a:prstGeom>
          <a:noFill/>
          <a:ln w="9525">
            <a:noFill/>
            <a:miter lim="800000"/>
            <a:headEnd/>
            <a:tailEnd/>
          </a:ln>
          <a:effectLst/>
        </p:spPr>
        <p:txBody>
          <a:bodyPr wrap="square">
            <a:spAutoFit/>
          </a:bodyPr>
          <a:lstStyle/>
          <a:p>
            <a:pPr eaLnBrk="0" fontAlgn="base" hangingPunct="0">
              <a:spcBef>
                <a:spcPct val="50000"/>
              </a:spcBef>
              <a:spcAft>
                <a:spcPct val="0"/>
              </a:spcAft>
              <a:defRPr/>
            </a:pPr>
            <a:r>
              <a:rPr lang="en-US" sz="2800" b="1" dirty="0">
                <a:solidFill>
                  <a:srgbClr val="FF0000"/>
                </a:solidFill>
                <a:effectLst>
                  <a:outerShdw blurRad="38100" dist="38100" dir="2700000" algn="tl">
                    <a:srgbClr val="C0C0C0"/>
                  </a:outerShdw>
                </a:effectLst>
                <a:latin typeface="Times New Roman" pitchFamily="18" charset="0"/>
                <a:cs typeface="Times New Roman" pitchFamily="18" charset="0"/>
                <a:sym typeface="Symbol" pitchFamily="18" charset="2"/>
              </a:rPr>
              <a:t> </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Vị</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trí</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của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trạng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ngữ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khá</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hoạt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có</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thể</a:t>
            </a:r>
            <a:r>
              <a:rPr lang="en-US" sz="2800" b="1" dirty="0">
                <a:solidFill>
                  <a:srgbClr val="FF0000"/>
                </a:solidFill>
                <a:latin typeface="Times New Roman" pitchFamily="18" charset="0"/>
                <a:cs typeface="Times New Roman" pitchFamily="18" charset="0"/>
              </a:rPr>
              <a:t> </a:t>
            </a:r>
            <a:r>
              <a:rPr lang="vi-VN" sz="2800" b="1" dirty="0">
                <a:solidFill>
                  <a:srgbClr val="FF0000"/>
                </a:solidFill>
                <a:latin typeface="Times New Roman" pitchFamily="18" charset="0"/>
                <a:cs typeface="Times New Roman" pitchFamily="18" charset="0"/>
              </a:rPr>
              <a:t>đ</a:t>
            </a:r>
            <a:r>
              <a:rPr lang="en-US" sz="2800" b="1" dirty="0" err="1">
                <a:solidFill>
                  <a:srgbClr val="FF0000"/>
                </a:solidFill>
                <a:latin typeface="Times New Roman" pitchFamily="18" charset="0"/>
                <a:cs typeface="Times New Roman" pitchFamily="18" charset="0"/>
              </a:rPr>
              <a:t>ứng</a:t>
            </a:r>
            <a:r>
              <a:rPr lang="en-US" sz="2800" b="1" dirty="0">
                <a:solidFill>
                  <a:srgbClr val="FF0000"/>
                </a:solidFill>
                <a:latin typeface="Times New Roman" pitchFamily="18" charset="0"/>
                <a:cs typeface="Times New Roman" pitchFamily="18" charset="0"/>
              </a:rPr>
              <a:t> ở </a:t>
            </a:r>
            <a:r>
              <a:rPr lang="vi-VN" sz="2800" b="1" dirty="0">
                <a:solidFill>
                  <a:srgbClr val="FF0000"/>
                </a:solidFill>
                <a:latin typeface="Times New Roman" pitchFamily="18" charset="0"/>
                <a:cs typeface="Times New Roman" pitchFamily="18" charset="0"/>
              </a:rPr>
              <a:t>đ</a:t>
            </a:r>
            <a:r>
              <a:rPr lang="en-US" sz="2800" b="1" dirty="0" err="1">
                <a:solidFill>
                  <a:srgbClr val="FF0000"/>
                </a:solidFill>
                <a:latin typeface="Times New Roman" pitchFamily="18" charset="0"/>
                <a:cs typeface="Times New Roman" pitchFamily="18" charset="0"/>
              </a:rPr>
              <a:t>ầu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câu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giữa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câu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hoặc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cuối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câu</a:t>
            </a:r>
            <a:endParaRPr lang="en-US" sz="2800" b="1" dirty="0">
              <a:solidFill>
                <a:srgbClr val="FF0000"/>
              </a:solidFill>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xmlns="" id="{DA826E41-81F1-46F8-AFED-0A7AF43FD5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39400" y="122237"/>
            <a:ext cx="17526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419441"/>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2000" fill="hold"/>
                                        <p:tgtEl>
                                          <p:spTgt spid="10242"/>
                                        </p:tgtEl>
                                        <p:attrNameLst>
                                          <p:attrName>ppt_w</p:attrName>
                                        </p:attrNameLst>
                                      </p:cBhvr>
                                      <p:tavLst>
                                        <p:tav tm="0">
                                          <p:val>
                                            <p:strVal val="#ppt_w*2.5"/>
                                          </p:val>
                                        </p:tav>
                                        <p:tav tm="100000">
                                          <p:val>
                                            <p:strVal val="#ppt_w"/>
                                          </p:val>
                                        </p:tav>
                                      </p:tavLst>
                                    </p:anim>
                                    <p:anim calcmode="lin" valueType="num">
                                      <p:cBhvr>
                                        <p:cTn id="8" dur="2000" fill="hold"/>
                                        <p:tgtEl>
                                          <p:spTgt spid="10242"/>
                                        </p:tgtEl>
                                        <p:attrNameLst>
                                          <p:attrName>ppt_h</p:attrName>
                                        </p:attrNameLst>
                                      </p:cBhvr>
                                      <p:tavLst>
                                        <p:tav tm="0">
                                          <p:val>
                                            <p:strVal val="#ppt_h"/>
                                          </p:val>
                                        </p:tav>
                                        <p:tav tm="100000">
                                          <p:val>
                                            <p:strVal val="#ppt_h"/>
                                          </p:val>
                                        </p:tav>
                                      </p:tavLst>
                                    </p:anim>
                                    <p:anim calcmode="lin" valueType="num">
                                      <p:cBhvr>
                                        <p:cTn id="9" dur="2000" fill="hold"/>
                                        <p:tgtEl>
                                          <p:spTgt spid="10242"/>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0242"/>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02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243">
                                            <p:txEl>
                                              <p:pRg st="0" end="0"/>
                                            </p:txEl>
                                          </p:spTgt>
                                        </p:tgtEl>
                                        <p:attrNameLst>
                                          <p:attrName>style.visibility</p:attrName>
                                        </p:attrNameLst>
                                      </p:cBhvr>
                                      <p:to>
                                        <p:strVal val="visible"/>
                                      </p:to>
                                    </p:set>
                                    <p:animEffect transition="in" filter="wipe(left)">
                                      <p:cBhvr>
                                        <p:cTn id="16" dur="500"/>
                                        <p:tgtEl>
                                          <p:spTgt spid="10243">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243">
                                            <p:txEl>
                                              <p:pRg st="1" end="1"/>
                                            </p:txEl>
                                          </p:spTgt>
                                        </p:tgtEl>
                                        <p:attrNameLst>
                                          <p:attrName>style.visibility</p:attrName>
                                        </p:attrNameLst>
                                      </p:cBhvr>
                                      <p:to>
                                        <p:strVal val="visible"/>
                                      </p:to>
                                    </p:set>
                                    <p:animEffect transition="in" filter="wipe(left)">
                                      <p:cBhvr>
                                        <p:cTn id="21" dur="500"/>
                                        <p:tgtEl>
                                          <p:spTgt spid="10243">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243">
                                            <p:txEl>
                                              <p:pRg st="2" end="2"/>
                                            </p:txEl>
                                          </p:spTgt>
                                        </p:tgtEl>
                                        <p:attrNameLst>
                                          <p:attrName>style.visibility</p:attrName>
                                        </p:attrNameLst>
                                      </p:cBhvr>
                                      <p:to>
                                        <p:strVal val="visible"/>
                                      </p:to>
                                    </p:set>
                                    <p:animEffect transition="in" filter="wipe(left)">
                                      <p:cBhvr>
                                        <p:cTn id="26" dur="500"/>
                                        <p:tgtEl>
                                          <p:spTgt spid="10243">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0245"/>
                                        </p:tgtEl>
                                        <p:attrNameLst>
                                          <p:attrName>style.visibility</p:attrName>
                                        </p:attrNameLst>
                                      </p:cBhvr>
                                      <p:to>
                                        <p:strVal val="visible"/>
                                      </p:to>
                                    </p:set>
                                    <p:animEffect transition="in" filter="blinds(horizontal)">
                                      <p:cBhvr>
                                        <p:cTn id="31" dur="500"/>
                                        <p:tgtEl>
                                          <p:spTgt spid="1024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0246"/>
                                        </p:tgtEl>
                                        <p:attrNameLst>
                                          <p:attrName>style.visibility</p:attrName>
                                        </p:attrNameLst>
                                      </p:cBhvr>
                                      <p:to>
                                        <p:strVal val="visible"/>
                                      </p:to>
                                    </p:set>
                                    <p:animEffect transition="in" filter="blinds(horizontal)">
                                      <p:cBhvr>
                                        <p:cTn id="36" dur="500"/>
                                        <p:tgtEl>
                                          <p:spTgt spid="1024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0247"/>
                                        </p:tgtEl>
                                        <p:attrNameLst>
                                          <p:attrName>style.visibility</p:attrName>
                                        </p:attrNameLst>
                                      </p:cBhvr>
                                      <p:to>
                                        <p:strVal val="visible"/>
                                      </p:to>
                                    </p:set>
                                    <p:animEffect transition="in" filter="blinds(horizontal)">
                                      <p:cBhvr>
                                        <p:cTn id="41" dur="500"/>
                                        <p:tgtEl>
                                          <p:spTgt spid="1024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500" fill="hold"/>
                                        <p:tgtEl>
                                          <p:spTgt spid="2"/>
                                        </p:tgtEl>
                                        <p:attrNameLst>
                                          <p:attrName>ppt_x</p:attrName>
                                        </p:attrNameLst>
                                      </p:cBhvr>
                                      <p:tavLst>
                                        <p:tav tm="0">
                                          <p:val>
                                            <p:strVal val="#ppt_x"/>
                                          </p:val>
                                        </p:tav>
                                        <p:tav tm="100000">
                                          <p:val>
                                            <p:strVal val="#ppt_x"/>
                                          </p:val>
                                        </p:tav>
                                      </p:tavLst>
                                    </p:anim>
                                    <p:anim calcmode="lin" valueType="num">
                                      <p:cBhvr additive="base">
                                        <p:cTn id="4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7" presetClass="entr" presetSubtype="4" fill="hold" grpId="0" nodeType="clickEffect">
                                  <p:stCondLst>
                                    <p:cond delay="0"/>
                                  </p:stCondLst>
                                  <p:childTnLst>
                                    <p:set>
                                      <p:cBhvr>
                                        <p:cTn id="51" dur="1" fill="hold">
                                          <p:stCondLst>
                                            <p:cond delay="0"/>
                                          </p:stCondLst>
                                        </p:cTn>
                                        <p:tgtEl>
                                          <p:spTgt spid="10248"/>
                                        </p:tgtEl>
                                        <p:attrNameLst>
                                          <p:attrName>style.visibility</p:attrName>
                                        </p:attrNameLst>
                                      </p:cBhvr>
                                      <p:to>
                                        <p:strVal val="visible"/>
                                      </p:to>
                                    </p:set>
                                    <p:anim calcmode="lin" valueType="num">
                                      <p:cBhvr additive="base">
                                        <p:cTn id="52" dur="2000" fill="hold"/>
                                        <p:tgtEl>
                                          <p:spTgt spid="10248"/>
                                        </p:tgtEl>
                                        <p:attrNameLst>
                                          <p:attrName>ppt_x</p:attrName>
                                        </p:attrNameLst>
                                      </p:cBhvr>
                                      <p:tavLst>
                                        <p:tav tm="0">
                                          <p:val>
                                            <p:strVal val="#ppt_x"/>
                                          </p:val>
                                        </p:tav>
                                        <p:tav tm="100000">
                                          <p:val>
                                            <p:strVal val="#ppt_x"/>
                                          </p:val>
                                        </p:tav>
                                      </p:tavLst>
                                    </p:anim>
                                    <p:anim calcmode="lin" valueType="num">
                                      <p:cBhvr additive="base">
                                        <p:cTn id="53" dur="2000" fill="hold"/>
                                        <p:tgtEl>
                                          <p:spTgt spid="102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P spid="10245" grpId="0"/>
      <p:bldP spid="10246" grpId="0"/>
      <p:bldP spid="10247" grpId="0"/>
      <p:bldP spid="10248"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xmlns="" id="{8A61865A-702C-4742-A144-7D735D5B7DC9}"/>
              </a:ext>
            </a:extLst>
          </p:cNvPr>
          <p:cNvSpPr>
            <a:spLocks noChangeArrowheads="1"/>
          </p:cNvSpPr>
          <p:nvPr/>
        </p:nvSpPr>
        <p:spPr bwMode="auto">
          <a:xfrm>
            <a:off x="1752600" y="1295401"/>
            <a:ext cx="8534400" cy="519113"/>
          </a:xfrm>
          <a:prstGeom prst="rect">
            <a:avLst/>
          </a:prstGeom>
          <a:noFill/>
          <a:ln w="9525">
            <a:noFill/>
            <a:miter lim="800000"/>
            <a:headEnd/>
            <a:tailEnd/>
          </a:ln>
          <a:effectLst/>
        </p:spPr>
        <p:txBody>
          <a:bodyPr>
            <a:spAutoFit/>
          </a:bodyPr>
          <a:lstStyle/>
          <a:p>
            <a:pPr fontAlgn="base">
              <a:spcBef>
                <a:spcPct val="50000"/>
              </a:spcBef>
              <a:spcAft>
                <a:spcPct val="0"/>
              </a:spcAft>
              <a:buClr>
                <a:srgbClr val="009999"/>
              </a:buClr>
              <a:buSzPct val="60000"/>
              <a:defRPr/>
            </a:pPr>
            <a:endParaRPr lang="en-US" sz="2800">
              <a:solidFill>
                <a:srgbClr val="000000"/>
              </a:solidFill>
              <a:effectLst>
                <a:outerShdw blurRad="38100" dist="38100" dir="2700000" algn="tl">
                  <a:srgbClr val="C0C0C0"/>
                </a:outerShdw>
              </a:effectLst>
              <a:latin typeface="Arial"/>
            </a:endParaRPr>
          </a:p>
        </p:txBody>
      </p:sp>
      <p:sp>
        <p:nvSpPr>
          <p:cNvPr id="11267" name="Rectangle 3">
            <a:extLst>
              <a:ext uri="{FF2B5EF4-FFF2-40B4-BE49-F238E27FC236}">
                <a16:creationId xmlns:a16="http://schemas.microsoft.com/office/drawing/2014/main" xmlns="" id="{0ACCE401-7756-4BD5-86B6-EC2CC3365FA3}"/>
              </a:ext>
            </a:extLst>
          </p:cNvPr>
          <p:cNvSpPr>
            <a:spLocks noGrp="1" noChangeArrowheads="1"/>
          </p:cNvSpPr>
          <p:nvPr>
            <p:ph type="title"/>
          </p:nvPr>
        </p:nvSpPr>
        <p:spPr>
          <a:xfrm>
            <a:off x="1447800" y="323557"/>
            <a:ext cx="9144000" cy="457200"/>
          </a:xfrm>
        </p:spPr>
        <p:txBody>
          <a:bodyPr>
            <a:normAutofit fontScale="90000"/>
          </a:bodyPr>
          <a:lstStyle/>
          <a:p>
            <a:pPr eaLnBrk="1" hangingPunct="1"/>
            <a:r>
              <a:rPr lang="en-US" altLang="en-US" sz="2700" b="1" dirty="0" err="1">
                <a:solidFill>
                  <a:srgbClr val="FF0000"/>
                </a:solidFill>
                <a:latin typeface="Times New Roman" panose="02020603050405020304" pitchFamily="18" charset="0"/>
                <a:cs typeface="Times New Roman" panose="02020603050405020304" pitchFamily="18" charset="0"/>
              </a:rPr>
              <a:t>Có</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thể</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chuyển</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các</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câu</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trên</a:t>
            </a:r>
            <a:r>
              <a:rPr lang="en-US" altLang="en-US" sz="2700" b="1" dirty="0">
                <a:solidFill>
                  <a:srgbClr val="FF0000"/>
                </a:solidFill>
                <a:latin typeface="Times New Roman" panose="02020603050405020304" pitchFamily="18" charset="0"/>
                <a:cs typeface="Times New Roman" panose="02020603050405020304" pitchFamily="18" charset="0"/>
              </a:rPr>
              <a:t> sang </a:t>
            </a:r>
            <a:r>
              <a:rPr lang="en-US" altLang="en-US" sz="2700" b="1" dirty="0" err="1">
                <a:solidFill>
                  <a:srgbClr val="FF0000"/>
                </a:solidFill>
                <a:latin typeface="Times New Roman" panose="02020603050405020304" pitchFamily="18" charset="0"/>
                <a:cs typeface="Times New Roman" panose="02020603050405020304" pitchFamily="18" charset="0"/>
              </a:rPr>
              <a:t>những</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vị</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trí</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nào</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trong</a:t>
            </a:r>
            <a:r>
              <a:rPr lang="en-US" altLang="en-US" sz="2700" b="1" dirty="0">
                <a:solidFill>
                  <a:srgbClr val="FF0000"/>
                </a:solidFill>
                <a:latin typeface="Times New Roman" panose="02020603050405020304" pitchFamily="18" charset="0"/>
                <a:cs typeface="Times New Roman" panose="02020603050405020304" pitchFamily="18" charset="0"/>
              </a:rPr>
              <a:t> </a:t>
            </a:r>
            <a:r>
              <a:rPr lang="en-US" altLang="en-US" sz="2700" b="1" dirty="0" err="1">
                <a:solidFill>
                  <a:srgbClr val="FF0000"/>
                </a:solidFill>
                <a:latin typeface="Times New Roman" panose="02020603050405020304" pitchFamily="18" charset="0"/>
                <a:cs typeface="Times New Roman" panose="02020603050405020304" pitchFamily="18" charset="0"/>
              </a:rPr>
              <a:t>câu</a:t>
            </a:r>
            <a:r>
              <a:rPr lang="en-US" altLang="en-US" sz="2700" b="1" dirty="0">
                <a:solidFill>
                  <a:srgbClr val="FF0000"/>
                </a:solidFill>
                <a:latin typeface="Times New Roman" panose="02020603050405020304" pitchFamily="18" charset="0"/>
                <a:cs typeface="Times New Roman" panose="02020603050405020304" pitchFamily="18" charset="0"/>
              </a:rPr>
              <a:t>?</a:t>
            </a:r>
          </a:p>
        </p:txBody>
      </p:sp>
      <p:sp>
        <p:nvSpPr>
          <p:cNvPr id="11268" name="Rectangle 4">
            <a:extLst>
              <a:ext uri="{FF2B5EF4-FFF2-40B4-BE49-F238E27FC236}">
                <a16:creationId xmlns:a16="http://schemas.microsoft.com/office/drawing/2014/main" xmlns="" id="{FECFD259-3798-4ACE-BEFE-8B52C52F8213}"/>
              </a:ext>
            </a:extLst>
          </p:cNvPr>
          <p:cNvSpPr>
            <a:spLocks noGrp="1" noChangeArrowheads="1"/>
          </p:cNvSpPr>
          <p:nvPr>
            <p:ph type="body" idx="1"/>
          </p:nvPr>
        </p:nvSpPr>
        <p:spPr>
          <a:xfrm>
            <a:off x="-1" y="1181686"/>
            <a:ext cx="12041945" cy="5585828"/>
          </a:xfrm>
        </p:spPr>
        <p:txBody>
          <a:bodyPr/>
          <a:lstStyle/>
          <a:p>
            <a:pPr marL="0" indent="0" eaLnBrk="1" hangingPunct="1">
              <a:lnSpc>
                <a:spcPct val="80000"/>
              </a:lnSpc>
              <a:buNone/>
            </a:pPr>
            <a:r>
              <a:rPr lang="en-US" altLang="en-US" sz="2800" b="1" dirty="0">
                <a:latin typeface="Times New Roman" panose="02020603050405020304" pitchFamily="18" charset="0"/>
                <a:cs typeface="Times New Roman" panose="02020603050405020304" pitchFamily="18" charset="0"/>
              </a:rPr>
              <a:t>a) </a:t>
            </a:r>
            <a:r>
              <a:rPr lang="en-US" altLang="en-US" sz="2800" b="1" i="1" u="sng" dirty="0">
                <a:solidFill>
                  <a:schemeClr val="hlink"/>
                </a:solidFill>
                <a:latin typeface="Times New Roman" panose="02020603050405020304" pitchFamily="18" charset="0"/>
                <a:cs typeface="Times New Roman" panose="02020603050405020304" pitchFamily="18" charset="0"/>
              </a:rPr>
              <a:t>D</a:t>
            </a:r>
            <a:r>
              <a:rPr lang="vi-VN" altLang="en-US" sz="2800" b="1" i="1" u="sng" dirty="0">
                <a:solidFill>
                  <a:schemeClr val="hlink"/>
                </a:solidFill>
                <a:latin typeface="Times New Roman" panose="02020603050405020304" pitchFamily="18" charset="0"/>
                <a:cs typeface="Times New Roman" panose="02020603050405020304" pitchFamily="18" charset="0"/>
              </a:rPr>
              <a:t>ư</a:t>
            </a:r>
            <a:r>
              <a:rPr lang="en-US" altLang="en-US" sz="2800" b="1" i="1" u="sng" dirty="0" err="1">
                <a:solidFill>
                  <a:schemeClr val="hlink"/>
                </a:solidFill>
                <a:latin typeface="Times New Roman" panose="02020603050405020304" pitchFamily="18" charset="0"/>
                <a:cs typeface="Times New Roman" panose="02020603050405020304" pitchFamily="18" charset="0"/>
              </a:rPr>
              <a:t>ới</a:t>
            </a:r>
            <a:r>
              <a:rPr lang="en-US" altLang="en-US" sz="2800" b="1" i="1" u="sng" dirty="0">
                <a:solidFill>
                  <a:schemeClr val="hlink"/>
                </a:solidFill>
                <a:latin typeface="Times New Roman" panose="02020603050405020304" pitchFamily="18" charset="0"/>
                <a:cs typeface="Times New Roman" panose="02020603050405020304" pitchFamily="18" charset="0"/>
              </a:rPr>
              <a:t> </a:t>
            </a:r>
            <a:r>
              <a:rPr lang="en-US" altLang="en-US" sz="2800" b="1" i="1" u="sng" dirty="0" err="1">
                <a:solidFill>
                  <a:schemeClr val="hlink"/>
                </a:solidFill>
                <a:latin typeface="Times New Roman" panose="02020603050405020304" pitchFamily="18" charset="0"/>
                <a:cs typeface="Times New Roman" panose="02020603050405020304" pitchFamily="18" charset="0"/>
              </a:rPr>
              <a:t>bóng</a:t>
            </a:r>
            <a:r>
              <a:rPr lang="en-US" altLang="en-US" sz="2800" b="1" i="1" u="sng" dirty="0">
                <a:solidFill>
                  <a:schemeClr val="hlink"/>
                </a:solidFill>
                <a:latin typeface="Times New Roman" panose="02020603050405020304" pitchFamily="18" charset="0"/>
                <a:cs typeface="Times New Roman" panose="02020603050405020304" pitchFamily="18" charset="0"/>
              </a:rPr>
              <a:t> </a:t>
            </a:r>
            <a:r>
              <a:rPr lang="en-US" altLang="en-US" sz="2800" b="1" i="1" u="sng" dirty="0" err="1">
                <a:solidFill>
                  <a:schemeClr val="hlink"/>
                </a:solidFill>
                <a:latin typeface="Times New Roman" panose="02020603050405020304" pitchFamily="18" charset="0"/>
                <a:cs typeface="Times New Roman" panose="02020603050405020304" pitchFamily="18" charset="0"/>
              </a:rPr>
              <a:t>tre</a:t>
            </a:r>
            <a:r>
              <a:rPr lang="en-US" altLang="en-US" sz="2800" b="1" i="1" u="sng" dirty="0">
                <a:solidFill>
                  <a:schemeClr val="hlink"/>
                </a:solidFill>
                <a:latin typeface="Times New Roman" panose="02020603050405020304" pitchFamily="18" charset="0"/>
                <a:cs typeface="Times New Roman" panose="02020603050405020304" pitchFamily="18" charset="0"/>
              </a:rPr>
              <a:t> </a:t>
            </a:r>
            <a:r>
              <a:rPr lang="en-US" altLang="en-US" sz="2800" b="1" i="1" u="sng" dirty="0" err="1">
                <a:solidFill>
                  <a:schemeClr val="hlink"/>
                </a:solidFill>
                <a:latin typeface="Times New Roman" panose="02020603050405020304" pitchFamily="18" charset="0"/>
                <a:cs typeface="Times New Roman" panose="02020603050405020304" pitchFamily="18" charset="0"/>
              </a:rPr>
              <a:t>xanh</a:t>
            </a:r>
            <a:r>
              <a:rPr lang="en-US" altLang="en-US" sz="2800" b="1" i="1" dirty="0">
                <a:latin typeface="Times New Roman" panose="02020603050405020304" pitchFamily="18" charset="0"/>
                <a:cs typeface="Times New Roman" panose="02020603050405020304" pitchFamily="18" charset="0"/>
              </a:rPr>
              <a:t>, </a:t>
            </a:r>
            <a:r>
              <a:rPr lang="vi-VN" altLang="en-US" sz="2800" b="1" i="1" u="sng" dirty="0">
                <a:solidFill>
                  <a:srgbClr val="0066FF"/>
                </a:solidFill>
                <a:latin typeface="Times New Roman" panose="02020603050405020304" pitchFamily="18" charset="0"/>
                <a:cs typeface="Times New Roman" panose="02020603050405020304" pitchFamily="18" charset="0"/>
              </a:rPr>
              <a:t>đ</a:t>
            </a:r>
            <a:r>
              <a:rPr lang="en-US" altLang="en-US" sz="2800" b="1" i="1" u="sng" dirty="0">
                <a:solidFill>
                  <a:srgbClr val="0066FF"/>
                </a:solidFill>
                <a:latin typeface="Times New Roman" panose="02020603050405020304" pitchFamily="18" charset="0"/>
                <a:cs typeface="Times New Roman" panose="02020603050405020304" pitchFamily="18" charset="0"/>
              </a:rPr>
              <a:t>ã </a:t>
            </a:r>
            <a:r>
              <a:rPr lang="en-US" altLang="en-US" sz="2800" b="1" i="1" u="sng" dirty="0" err="1">
                <a:solidFill>
                  <a:srgbClr val="0066FF"/>
                </a:solidFill>
                <a:latin typeface="Times New Roman" panose="02020603050405020304" pitchFamily="18" charset="0"/>
                <a:cs typeface="Times New Roman" panose="02020603050405020304" pitchFamily="18" charset="0"/>
              </a:rPr>
              <a:t>từ</a:t>
            </a:r>
            <a:r>
              <a:rPr lang="en-US" altLang="en-US" sz="2800" b="1" i="1" u="sng" dirty="0">
                <a:solidFill>
                  <a:srgbClr val="0066FF"/>
                </a:solidFill>
                <a:latin typeface="Times New Roman" panose="02020603050405020304" pitchFamily="18" charset="0"/>
                <a:cs typeface="Times New Roman" panose="02020603050405020304" pitchFamily="18" charset="0"/>
              </a:rPr>
              <a:t> </a:t>
            </a:r>
            <a:r>
              <a:rPr lang="en-US" altLang="en-US" sz="2800" b="1" i="1" u="sng" dirty="0" err="1">
                <a:solidFill>
                  <a:srgbClr val="0066FF"/>
                </a:solidFill>
                <a:latin typeface="Times New Roman" panose="02020603050405020304" pitchFamily="18" charset="0"/>
                <a:cs typeface="Times New Roman" panose="02020603050405020304" pitchFamily="18" charset="0"/>
              </a:rPr>
              <a:t>lâu</a:t>
            </a:r>
            <a:r>
              <a:rPr lang="en-US" altLang="en-US" sz="2800" b="1" i="1" u="sng" dirty="0">
                <a:solidFill>
                  <a:srgbClr val="0066FF"/>
                </a:solidFill>
                <a:latin typeface="Times New Roman" panose="02020603050405020304" pitchFamily="18" charset="0"/>
                <a:cs typeface="Times New Roman" panose="02020603050405020304" pitchFamily="18" charset="0"/>
              </a:rPr>
              <a:t> </a:t>
            </a:r>
            <a:r>
              <a:rPr lang="vi-VN" altLang="en-US" sz="2800" b="1" i="1" u="sng" dirty="0">
                <a:solidFill>
                  <a:srgbClr val="0066FF"/>
                </a:solidFill>
                <a:latin typeface="Times New Roman" panose="02020603050405020304" pitchFamily="18" charset="0"/>
                <a:cs typeface="Times New Roman" panose="02020603050405020304" pitchFamily="18" charset="0"/>
              </a:rPr>
              <a:t>đ</a:t>
            </a:r>
            <a:r>
              <a:rPr lang="en-US" altLang="en-US" sz="2800" b="1" i="1" u="sng"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dân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cày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Việt</a:t>
            </a:r>
            <a:r>
              <a:rPr lang="en-US" altLang="en-US" sz="2800" b="1" i="1" dirty="0">
                <a:latin typeface="Times New Roman" panose="02020603050405020304" pitchFamily="18" charset="0"/>
                <a:cs typeface="Times New Roman" panose="02020603050405020304" pitchFamily="18" charset="0"/>
              </a:rPr>
              <a:t> Nam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nhà</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cửa</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vỡ</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ruộng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khai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hoang</a:t>
            </a:r>
            <a:r>
              <a:rPr lang="en-US" altLang="en-US" sz="2800" b="1" i="1" dirty="0">
                <a:latin typeface="Times New Roman" panose="02020603050405020304" pitchFamily="18" charset="0"/>
                <a:cs typeface="Times New Roman" panose="02020603050405020304" pitchFamily="18" charset="0"/>
              </a:rPr>
              <a:t>. </a:t>
            </a:r>
            <a:endParaRPr lang="en-US" altLang="en-US" sz="2800" b="1" dirty="0">
              <a:solidFill>
                <a:srgbClr val="99FF33"/>
              </a:solidFill>
              <a:latin typeface="Times New Roman" panose="02020603050405020304" pitchFamily="18" charset="0"/>
              <a:cs typeface="Times New Roman" panose="02020603050405020304" pitchFamily="18" charset="0"/>
              <a:sym typeface="Symbol" panose="05050102010706020507" pitchFamily="18" charset="2"/>
            </a:endParaRPr>
          </a:p>
          <a:p>
            <a:pPr marL="0" indent="0" eaLnBrk="1" hangingPunct="1">
              <a:lnSpc>
                <a:spcPct val="80000"/>
              </a:lnSpc>
              <a:buNone/>
            </a:pPr>
            <a:r>
              <a:rPr lang="en-US" altLang="en-US" sz="2800" b="1" i="1" dirty="0">
                <a:latin typeface="Times New Roman" panose="02020603050405020304" pitchFamily="18" charset="0"/>
                <a:cs typeface="Times New Roman" panose="02020603050405020304" pitchFamily="18" charset="0"/>
              </a:rPr>
              <a:t>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dân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cày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Việt</a:t>
            </a:r>
            <a:r>
              <a:rPr lang="en-US" altLang="en-US" sz="2800" b="1" i="1" dirty="0">
                <a:latin typeface="Times New Roman" panose="02020603050405020304" pitchFamily="18" charset="0"/>
                <a:cs typeface="Times New Roman" panose="02020603050405020304" pitchFamily="18" charset="0"/>
              </a:rPr>
              <a:t> Nam, </a:t>
            </a:r>
            <a:r>
              <a:rPr lang="en-US" altLang="en-US" sz="2800" b="1" i="1" dirty="0">
                <a:solidFill>
                  <a:schemeClr val="hlink"/>
                </a:solidFill>
                <a:latin typeface="Times New Roman" panose="02020603050405020304" pitchFamily="18" charset="0"/>
                <a:cs typeface="Times New Roman" panose="02020603050405020304" pitchFamily="18" charset="0"/>
              </a:rPr>
              <a:t>d</a:t>
            </a:r>
            <a:r>
              <a:rPr lang="vi-VN" altLang="en-US" sz="2800" b="1" i="1" dirty="0">
                <a:solidFill>
                  <a:schemeClr val="hlink"/>
                </a:solidFill>
                <a:latin typeface="Times New Roman" panose="02020603050405020304" pitchFamily="18" charset="0"/>
                <a:cs typeface="Times New Roman" panose="02020603050405020304" pitchFamily="18" charset="0"/>
              </a:rPr>
              <a:t>ư</a:t>
            </a:r>
            <a:r>
              <a:rPr lang="en-US" altLang="en-US" sz="2800" b="1" i="1" dirty="0" err="1">
                <a:solidFill>
                  <a:schemeClr val="hlink"/>
                </a:solidFill>
                <a:latin typeface="Times New Roman" panose="02020603050405020304" pitchFamily="18" charset="0"/>
                <a:cs typeface="Times New Roman" panose="02020603050405020304" pitchFamily="18" charset="0"/>
              </a:rPr>
              <a:t>ới</a:t>
            </a:r>
            <a:r>
              <a:rPr lang="en-US" altLang="en-US" sz="2800" b="1" i="1" dirty="0">
                <a:solidFill>
                  <a:schemeClr val="hlink"/>
                </a:solidFill>
                <a:latin typeface="Times New Roman" panose="02020603050405020304" pitchFamily="18" charset="0"/>
                <a:cs typeface="Times New Roman" panose="02020603050405020304" pitchFamily="18" charset="0"/>
              </a:rPr>
              <a:t> </a:t>
            </a:r>
            <a:r>
              <a:rPr lang="en-US" altLang="en-US" sz="2800" b="1" i="1" dirty="0" err="1">
                <a:solidFill>
                  <a:schemeClr val="hlink"/>
                </a:solidFill>
                <a:latin typeface="Times New Roman" panose="02020603050405020304" pitchFamily="18" charset="0"/>
                <a:cs typeface="Times New Roman" panose="02020603050405020304" pitchFamily="18" charset="0"/>
              </a:rPr>
              <a:t>bóng</a:t>
            </a:r>
            <a:r>
              <a:rPr lang="en-US" altLang="en-US" sz="2800" b="1" i="1" dirty="0">
                <a:solidFill>
                  <a:schemeClr val="hlink"/>
                </a:solidFill>
                <a:latin typeface="Times New Roman" panose="02020603050405020304" pitchFamily="18" charset="0"/>
                <a:cs typeface="Times New Roman" panose="02020603050405020304" pitchFamily="18" charset="0"/>
              </a:rPr>
              <a:t> </a:t>
            </a:r>
            <a:r>
              <a:rPr lang="en-US" altLang="en-US" sz="2800" b="1" i="1" dirty="0" err="1">
                <a:solidFill>
                  <a:schemeClr val="hlink"/>
                </a:solidFill>
                <a:latin typeface="Times New Roman" panose="02020603050405020304" pitchFamily="18" charset="0"/>
                <a:cs typeface="Times New Roman" panose="02020603050405020304" pitchFamily="18" charset="0"/>
              </a:rPr>
              <a:t>tre</a:t>
            </a:r>
            <a:r>
              <a:rPr lang="en-US" altLang="en-US" sz="2800" b="1" i="1" dirty="0">
                <a:solidFill>
                  <a:schemeClr val="hlink"/>
                </a:solidFill>
                <a:latin typeface="Times New Roman" panose="02020603050405020304" pitchFamily="18" charset="0"/>
                <a:cs typeface="Times New Roman" panose="02020603050405020304" pitchFamily="18" charset="0"/>
              </a:rPr>
              <a:t> </a:t>
            </a:r>
            <a:r>
              <a:rPr lang="en-US" altLang="en-US" sz="2800" b="1" i="1" dirty="0" err="1">
                <a:solidFill>
                  <a:schemeClr val="hlink"/>
                </a:solidFill>
                <a:latin typeface="Times New Roman" panose="02020603050405020304" pitchFamily="18" charset="0"/>
                <a:cs typeface="Times New Roman" panose="02020603050405020304" pitchFamily="18" charset="0"/>
              </a:rPr>
              <a:t>xanh</a:t>
            </a:r>
            <a:r>
              <a:rPr lang="en-US" altLang="en-US" sz="2800" b="1" i="1" dirty="0">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a:solidFill>
                  <a:srgbClr val="0066FF"/>
                </a:solidFill>
                <a:latin typeface="Times New Roman" panose="02020603050405020304" pitchFamily="18" charset="0"/>
                <a:cs typeface="Times New Roman" panose="02020603050405020304" pitchFamily="18" charset="0"/>
              </a:rPr>
              <a:t>ã </a:t>
            </a:r>
            <a:r>
              <a:rPr lang="en-US" altLang="en-US" sz="2800" b="1" i="1" dirty="0" err="1">
                <a:solidFill>
                  <a:srgbClr val="0066FF"/>
                </a:solidFill>
                <a:latin typeface="Times New Roman" panose="02020603050405020304" pitchFamily="18" charset="0"/>
                <a:cs typeface="Times New Roman" panose="02020603050405020304" pitchFamily="18" charset="0"/>
              </a:rPr>
              <a:t>từ</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lâu</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nhà</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cửa</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vỡ</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ruộng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khai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hoang</a:t>
            </a:r>
            <a:r>
              <a:rPr lang="en-US" altLang="en-US" sz="2800" b="1" i="1" dirty="0">
                <a:latin typeface="Times New Roman" panose="02020603050405020304" pitchFamily="18" charset="0"/>
                <a:cs typeface="Times New Roman" panose="02020603050405020304" pitchFamily="18" charset="0"/>
              </a:rPr>
              <a:t>. </a:t>
            </a:r>
            <a:endParaRPr lang="en-US" altLang="en-US" sz="2800" b="1" dirty="0">
              <a:solidFill>
                <a:srgbClr val="99FF33"/>
              </a:solidFill>
              <a:latin typeface="Times New Roman" panose="02020603050405020304" pitchFamily="18" charset="0"/>
              <a:cs typeface="Times New Roman" panose="02020603050405020304" pitchFamily="18" charset="0"/>
              <a:sym typeface="Symbol" panose="05050102010706020507" pitchFamily="18" charset="2"/>
            </a:endParaRPr>
          </a:p>
          <a:p>
            <a:pPr marL="0" indent="0" eaLnBrk="1" hangingPunct="1">
              <a:lnSpc>
                <a:spcPct val="80000"/>
              </a:lnSpc>
              <a:buNone/>
            </a:pPr>
            <a:r>
              <a:rPr lang="en-US" altLang="en-US" sz="2800" b="1" i="1" dirty="0">
                <a:latin typeface="Times New Roman" panose="02020603050405020304" pitchFamily="18" charset="0"/>
                <a:cs typeface="Times New Roman" panose="02020603050405020304" pitchFamily="18" charset="0"/>
              </a:rPr>
              <a:t>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dân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cày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Việt</a:t>
            </a:r>
            <a:r>
              <a:rPr lang="en-US" altLang="en-US" sz="2800" b="1" i="1" dirty="0">
                <a:latin typeface="Times New Roman" panose="02020603050405020304" pitchFamily="18" charset="0"/>
                <a:cs typeface="Times New Roman" panose="02020603050405020304" pitchFamily="18" charset="0"/>
              </a:rPr>
              <a:t> Nam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nhà</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dựng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cửa</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vỡ</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ruộng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khai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hoang</a:t>
            </a:r>
            <a:r>
              <a:rPr lang="en-US" altLang="en-US" sz="2800" b="1" i="1" dirty="0">
                <a:latin typeface="Times New Roman" panose="02020603050405020304" pitchFamily="18" charset="0"/>
                <a:cs typeface="Times New Roman" panose="02020603050405020304" pitchFamily="18" charset="0"/>
              </a:rPr>
              <a:t>, </a:t>
            </a:r>
            <a:r>
              <a:rPr lang="en-US" altLang="en-US" sz="2800" b="1" i="1" dirty="0">
                <a:solidFill>
                  <a:schemeClr val="hlink"/>
                </a:solidFill>
                <a:latin typeface="Times New Roman" panose="02020603050405020304" pitchFamily="18" charset="0"/>
                <a:cs typeface="Times New Roman" panose="02020603050405020304" pitchFamily="18" charset="0"/>
              </a:rPr>
              <a:t>d</a:t>
            </a:r>
            <a:r>
              <a:rPr lang="vi-VN" altLang="en-US" sz="2800" b="1" i="1" dirty="0">
                <a:solidFill>
                  <a:schemeClr val="hlink"/>
                </a:solidFill>
                <a:latin typeface="Times New Roman" panose="02020603050405020304" pitchFamily="18" charset="0"/>
                <a:cs typeface="Times New Roman" panose="02020603050405020304" pitchFamily="18" charset="0"/>
              </a:rPr>
              <a:t>ư</a:t>
            </a:r>
            <a:r>
              <a:rPr lang="en-US" altLang="en-US" sz="2800" b="1" i="1" dirty="0" err="1">
                <a:solidFill>
                  <a:schemeClr val="hlink"/>
                </a:solidFill>
                <a:latin typeface="Times New Roman" panose="02020603050405020304" pitchFamily="18" charset="0"/>
                <a:cs typeface="Times New Roman" panose="02020603050405020304" pitchFamily="18" charset="0"/>
              </a:rPr>
              <a:t>ới</a:t>
            </a:r>
            <a:r>
              <a:rPr lang="en-US" altLang="en-US" sz="2800" b="1" i="1" dirty="0">
                <a:solidFill>
                  <a:schemeClr val="hlink"/>
                </a:solidFill>
                <a:latin typeface="Times New Roman" panose="02020603050405020304" pitchFamily="18" charset="0"/>
                <a:cs typeface="Times New Roman" panose="02020603050405020304" pitchFamily="18" charset="0"/>
              </a:rPr>
              <a:t> </a:t>
            </a:r>
            <a:r>
              <a:rPr lang="en-US" altLang="en-US" sz="2800" b="1" i="1" dirty="0" err="1">
                <a:solidFill>
                  <a:schemeClr val="hlink"/>
                </a:solidFill>
                <a:latin typeface="Times New Roman" panose="02020603050405020304" pitchFamily="18" charset="0"/>
                <a:cs typeface="Times New Roman" panose="02020603050405020304" pitchFamily="18" charset="0"/>
              </a:rPr>
              <a:t>bóng</a:t>
            </a:r>
            <a:r>
              <a:rPr lang="en-US" altLang="en-US" sz="2800" b="1" i="1" dirty="0">
                <a:solidFill>
                  <a:schemeClr val="hlink"/>
                </a:solidFill>
                <a:latin typeface="Times New Roman" panose="02020603050405020304" pitchFamily="18" charset="0"/>
                <a:cs typeface="Times New Roman" panose="02020603050405020304" pitchFamily="18" charset="0"/>
              </a:rPr>
              <a:t> </a:t>
            </a:r>
            <a:r>
              <a:rPr lang="en-US" altLang="en-US" sz="2800" b="1" i="1" dirty="0" err="1">
                <a:solidFill>
                  <a:schemeClr val="hlink"/>
                </a:solidFill>
                <a:latin typeface="Times New Roman" panose="02020603050405020304" pitchFamily="18" charset="0"/>
                <a:cs typeface="Times New Roman" panose="02020603050405020304" pitchFamily="18" charset="0"/>
              </a:rPr>
              <a:t>tre</a:t>
            </a:r>
            <a:r>
              <a:rPr lang="en-US" altLang="en-US" sz="2800" b="1" i="1" dirty="0">
                <a:solidFill>
                  <a:schemeClr val="hlink"/>
                </a:solidFill>
                <a:latin typeface="Times New Roman" panose="02020603050405020304" pitchFamily="18" charset="0"/>
                <a:cs typeface="Times New Roman" panose="02020603050405020304" pitchFamily="18" charset="0"/>
              </a:rPr>
              <a:t> </a:t>
            </a:r>
            <a:r>
              <a:rPr lang="en-US" altLang="en-US" sz="2800" b="1" i="1" dirty="0" err="1">
                <a:solidFill>
                  <a:schemeClr val="hlink"/>
                </a:solidFill>
                <a:latin typeface="Times New Roman" panose="02020603050405020304" pitchFamily="18" charset="0"/>
                <a:cs typeface="Times New Roman" panose="02020603050405020304" pitchFamily="18" charset="0"/>
              </a:rPr>
              <a:t>xanh</a:t>
            </a:r>
            <a:r>
              <a:rPr lang="en-US" altLang="en-US" sz="2800" b="1" i="1" dirty="0">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a:solidFill>
                  <a:srgbClr val="0066FF"/>
                </a:solidFill>
                <a:latin typeface="Times New Roman" panose="02020603050405020304" pitchFamily="18" charset="0"/>
                <a:cs typeface="Times New Roman" panose="02020603050405020304" pitchFamily="18" charset="0"/>
              </a:rPr>
              <a:t>ã </a:t>
            </a:r>
            <a:r>
              <a:rPr lang="en-US" altLang="en-US" sz="2800" b="1" i="1" dirty="0" err="1">
                <a:solidFill>
                  <a:srgbClr val="0066FF"/>
                </a:solidFill>
                <a:latin typeface="Times New Roman" panose="02020603050405020304" pitchFamily="18" charset="0"/>
                <a:cs typeface="Times New Roman" panose="02020603050405020304" pitchFamily="18" charset="0"/>
              </a:rPr>
              <a:t>từ</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lâu</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endParaRPr lang="en-US" altLang="en-US" sz="2800" b="1" i="1" dirty="0">
              <a:solidFill>
                <a:srgbClr val="0066FF"/>
              </a:solidFill>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2800" b="1" i="1" dirty="0">
                <a:latin typeface="Times New Roman" panose="02020603050405020304" pitchFamily="18" charset="0"/>
                <a:cs typeface="Times New Roman" panose="02020603050405020304" pitchFamily="18" charset="0"/>
              </a:rPr>
              <a:t>b) Tre </a:t>
            </a:r>
            <a:r>
              <a:rPr lang="vi-VN" altLang="en-US" sz="2800" b="1" i="1" dirty="0">
                <a:latin typeface="Times New Roman" panose="02020603050405020304" pitchFamily="18" charset="0"/>
                <a:cs typeface="Times New Roman" panose="02020603050405020304" pitchFamily="18" charset="0"/>
              </a:rPr>
              <a:t>ă</a:t>
            </a:r>
            <a:r>
              <a:rPr lang="en-US" altLang="en-US" sz="2800" b="1" i="1" dirty="0">
                <a:latin typeface="Times New Roman" panose="02020603050405020304" pitchFamily="18" charset="0"/>
                <a:cs typeface="Times New Roman" panose="02020603050405020304" pitchFamily="18" charset="0"/>
              </a:rPr>
              <a:t>n ở </a:t>
            </a:r>
            <a:r>
              <a:rPr lang="en-US" altLang="en-US" sz="2800" b="1" i="1" dirty="0" err="1">
                <a:latin typeface="Times New Roman" panose="02020603050405020304" pitchFamily="18" charset="0"/>
                <a:cs typeface="Times New Roman" panose="02020603050405020304" pitchFamily="18" charset="0"/>
              </a:rPr>
              <a:t>với</a:t>
            </a:r>
            <a:r>
              <a:rPr lang="en-US" altLang="en-US" sz="2800" b="1" i="1" dirty="0">
                <a:latin typeface="Times New Roman" panose="02020603050405020304" pitchFamily="18" charset="0"/>
                <a:cs typeface="Times New Roman" panose="02020603050405020304" pitchFamily="18" charset="0"/>
              </a:rPr>
              <a:t> 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r>
              <a:rPr lang="en-US" altLang="en-US" sz="2800" b="1" i="1" dirty="0">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kiếp</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kiếp</a:t>
            </a:r>
            <a:r>
              <a:rPr lang="en-US" altLang="en-US" sz="2800" b="1" i="1" dirty="0">
                <a:latin typeface="Times New Roman" panose="02020603050405020304" pitchFamily="18" charset="0"/>
                <a:cs typeface="Times New Roman" panose="02020603050405020304" pitchFamily="18" charset="0"/>
              </a:rPr>
              <a:t>…</a:t>
            </a:r>
          </a:p>
          <a:p>
            <a:pPr marL="0" indent="0" eaLnBrk="1" hangingPunct="1">
              <a:lnSpc>
                <a:spcPct val="80000"/>
              </a:lnSpc>
              <a:buNone/>
            </a:pPr>
            <a:r>
              <a:rPr lang="en-US" altLang="en-US" sz="2800" b="1" i="1" dirty="0" err="1">
                <a:solidFill>
                  <a:srgbClr val="0066FF"/>
                </a:solidFill>
                <a:latin typeface="Times New Roman" panose="02020603050405020304" pitchFamily="18" charset="0"/>
                <a:cs typeface="Times New Roman" panose="02020603050405020304" pitchFamily="18" charset="0"/>
              </a:rPr>
              <a:t>Đời</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kiếp</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kiếp</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tre</a:t>
            </a:r>
            <a:r>
              <a:rPr lang="en-US" altLang="en-US" sz="2800" b="1" i="1" dirty="0">
                <a:latin typeface="Times New Roman" panose="02020603050405020304" pitchFamily="18" charset="0"/>
                <a:cs typeface="Times New Roman" panose="02020603050405020304" pitchFamily="18" charset="0"/>
              </a:rPr>
              <a:t> </a:t>
            </a:r>
            <a:r>
              <a:rPr lang="vi-VN" altLang="en-US" sz="2800" b="1" i="1" dirty="0">
                <a:latin typeface="Times New Roman" panose="02020603050405020304" pitchFamily="18" charset="0"/>
                <a:cs typeface="Times New Roman" panose="02020603050405020304" pitchFamily="18" charset="0"/>
              </a:rPr>
              <a:t>ă</a:t>
            </a:r>
            <a:r>
              <a:rPr lang="en-US" altLang="en-US" sz="2800" b="1" i="1" dirty="0">
                <a:latin typeface="Times New Roman" panose="02020603050405020304" pitchFamily="18" charset="0"/>
                <a:cs typeface="Times New Roman" panose="02020603050405020304" pitchFamily="18" charset="0"/>
              </a:rPr>
              <a:t>n ở </a:t>
            </a:r>
            <a:r>
              <a:rPr lang="en-US" altLang="en-US" sz="2800" b="1" i="1" dirty="0" err="1">
                <a:latin typeface="Times New Roman" panose="02020603050405020304" pitchFamily="18" charset="0"/>
                <a:cs typeface="Times New Roman" panose="02020603050405020304" pitchFamily="18" charset="0"/>
              </a:rPr>
              <a:t>với</a:t>
            </a:r>
            <a:r>
              <a:rPr lang="en-US" altLang="en-US" sz="2800" b="1" i="1" dirty="0">
                <a:latin typeface="Times New Roman" panose="02020603050405020304" pitchFamily="18" charset="0"/>
                <a:cs typeface="Times New Roman" panose="02020603050405020304" pitchFamily="18" charset="0"/>
              </a:rPr>
              <a:t> 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endParaRPr lang="en-US" altLang="en-US" sz="2800" b="1" i="1"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2800" b="1" i="1" dirty="0">
                <a:latin typeface="Times New Roman" panose="02020603050405020304" pitchFamily="18" charset="0"/>
                <a:cs typeface="Times New Roman" panose="02020603050405020304" pitchFamily="18" charset="0"/>
              </a:rPr>
              <a:t>Tre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kiếp</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kiếp</a:t>
            </a:r>
            <a:r>
              <a:rPr lang="en-US" altLang="en-US" sz="2800" b="1" i="1" dirty="0">
                <a:latin typeface="Times New Roman" panose="02020603050405020304" pitchFamily="18" charset="0"/>
                <a:cs typeface="Times New Roman" panose="02020603050405020304" pitchFamily="18" charset="0"/>
              </a:rPr>
              <a:t> </a:t>
            </a:r>
            <a:r>
              <a:rPr lang="vi-VN" altLang="en-US" sz="2800" b="1" i="1" dirty="0">
                <a:latin typeface="Times New Roman" panose="02020603050405020304" pitchFamily="18" charset="0"/>
                <a:cs typeface="Times New Roman" panose="02020603050405020304" pitchFamily="18" charset="0"/>
              </a:rPr>
              <a:t>ă</a:t>
            </a:r>
            <a:r>
              <a:rPr lang="en-US" altLang="en-US" sz="2800" b="1" i="1" dirty="0">
                <a:latin typeface="Times New Roman" panose="02020603050405020304" pitchFamily="18" charset="0"/>
                <a:cs typeface="Times New Roman" panose="02020603050405020304" pitchFamily="18" charset="0"/>
              </a:rPr>
              <a:t>n ở </a:t>
            </a:r>
            <a:r>
              <a:rPr lang="en-US" altLang="en-US" sz="2800" b="1" i="1" dirty="0" err="1">
                <a:latin typeface="Times New Roman" panose="02020603050405020304" pitchFamily="18" charset="0"/>
                <a:cs typeface="Times New Roman" panose="02020603050405020304" pitchFamily="18" charset="0"/>
              </a:rPr>
              <a:t>với</a:t>
            </a:r>
            <a:r>
              <a:rPr lang="en-US" altLang="en-US" sz="2800" b="1" i="1" dirty="0">
                <a:latin typeface="Times New Roman" panose="02020603050405020304" pitchFamily="18" charset="0"/>
                <a:cs typeface="Times New Roman" panose="02020603050405020304" pitchFamily="18" charset="0"/>
              </a:rPr>
              <a:t> ng</a:t>
            </a:r>
            <a:r>
              <a:rPr lang="vi-VN" altLang="en-US" sz="2800" b="1" i="1" dirty="0">
                <a:latin typeface="Times New Roman" panose="02020603050405020304" pitchFamily="18" charset="0"/>
                <a:cs typeface="Times New Roman" panose="02020603050405020304" pitchFamily="18" charset="0"/>
              </a:rPr>
              <a:t>ư</a:t>
            </a:r>
            <a:r>
              <a:rPr lang="en-US" altLang="en-US" sz="2800" b="1" i="1" dirty="0" err="1">
                <a:latin typeface="Times New Roman" panose="02020603050405020304" pitchFamily="18" charset="0"/>
                <a:cs typeface="Times New Roman" panose="02020603050405020304" pitchFamily="18" charset="0"/>
              </a:rPr>
              <a:t>ời</a:t>
            </a:r>
            <a:endParaRPr lang="en-US" altLang="en-US" sz="2800" b="1" i="1"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2800" b="1" i="1" dirty="0">
                <a:latin typeface="Times New Roman" panose="02020603050405020304" pitchFamily="18" charset="0"/>
                <a:cs typeface="Times New Roman" panose="02020603050405020304" pitchFamily="18" charset="0"/>
              </a:rPr>
              <a:t>c) </a:t>
            </a:r>
            <a:r>
              <a:rPr lang="en-US" altLang="en-US" sz="2800" b="1" i="1" dirty="0" err="1">
                <a:latin typeface="Times New Roman" panose="02020603050405020304" pitchFamily="18" charset="0"/>
                <a:cs typeface="Times New Roman" panose="02020603050405020304" pitchFamily="18" charset="0"/>
              </a:rPr>
              <a:t>Côí</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tre</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nặng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nề</a:t>
            </a:r>
            <a:r>
              <a:rPr lang="en-US" altLang="en-US" sz="2800" b="1" i="1" dirty="0">
                <a:latin typeface="Times New Roman" panose="02020603050405020304" pitchFamily="18" charset="0"/>
                <a:cs typeface="Times New Roman" panose="02020603050405020304" pitchFamily="18" charset="0"/>
              </a:rPr>
              <a:t> quay, </a:t>
            </a:r>
            <a:r>
              <a:rPr lang="en-US" altLang="en-US" sz="2800" b="1" i="1" u="sng" dirty="0" err="1">
                <a:solidFill>
                  <a:srgbClr val="0000FF"/>
                </a:solidFill>
                <a:latin typeface="Times New Roman" panose="02020603050405020304" pitchFamily="18" charset="0"/>
                <a:cs typeface="Times New Roman" panose="02020603050405020304" pitchFamily="18" charset="0"/>
              </a:rPr>
              <a:t>từ</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en-US" altLang="en-US" sz="2800" b="1" i="1" u="sng" dirty="0" err="1">
                <a:solidFill>
                  <a:srgbClr val="0000FF"/>
                </a:solidFill>
                <a:latin typeface="Times New Roman" panose="02020603050405020304" pitchFamily="18" charset="0"/>
                <a:cs typeface="Times New Roman" panose="02020603050405020304" pitchFamily="18" charset="0"/>
              </a:rPr>
              <a:t>nghìn</a:t>
            </a:r>
            <a:r>
              <a:rPr lang="en-US" altLang="en-US" sz="2800" b="1" i="1" u="sng" dirty="0">
                <a:solidFill>
                  <a:srgbClr val="0000FF"/>
                </a:solidFill>
                <a:latin typeface="Times New Roman" panose="02020603050405020304" pitchFamily="18" charset="0"/>
                <a:cs typeface="Times New Roman" panose="02020603050405020304" pitchFamily="18" charset="0"/>
              </a:rPr>
              <a:t> </a:t>
            </a:r>
            <a:r>
              <a:rPr lang="vi-VN" altLang="en-US" sz="2800" b="1" i="1" u="sng" dirty="0">
                <a:solidFill>
                  <a:srgbClr val="0000FF"/>
                </a:solidFill>
                <a:latin typeface="Times New Roman" panose="02020603050405020304" pitchFamily="18" charset="0"/>
                <a:cs typeface="Times New Roman" panose="02020603050405020304" pitchFamily="18" charset="0"/>
              </a:rPr>
              <a:t>đ</a:t>
            </a:r>
            <a:r>
              <a:rPr lang="en-US" altLang="en-US" sz="2800" b="1" i="1" u="sng" dirty="0" err="1">
                <a:solidFill>
                  <a:srgbClr val="0000FF"/>
                </a:solidFill>
                <a:latin typeface="Times New Roman" panose="02020603050405020304" pitchFamily="18" charset="0"/>
                <a:cs typeface="Times New Roman" panose="02020603050405020304" pitchFamily="18" charset="0"/>
              </a:rPr>
              <a:t>ời</a:t>
            </a:r>
            <a:r>
              <a:rPr lang="en-US" altLang="en-US" sz="2800" b="1" i="1" u="sng" dirty="0">
                <a:solidFill>
                  <a:srgbClr val="0000FF"/>
                </a:solidFill>
                <a:latin typeface="Times New Roman" panose="02020603050405020304" pitchFamily="18" charset="0"/>
                <a:cs typeface="Times New Roman" panose="02020603050405020304" pitchFamily="18" charset="0"/>
              </a:rPr>
              <a:t> nay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nắm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thóc</a:t>
            </a:r>
            <a:r>
              <a:rPr lang="en-US" altLang="en-US" sz="2800" b="1" i="1" dirty="0">
                <a:latin typeface="Times New Roman" panose="02020603050405020304" pitchFamily="18" charset="0"/>
                <a:cs typeface="Times New Roman" panose="02020603050405020304" pitchFamily="18" charset="0"/>
              </a:rPr>
              <a:t>.</a:t>
            </a:r>
          </a:p>
          <a:p>
            <a:pPr marL="0" indent="0" eaLnBrk="1" hangingPunct="1">
              <a:lnSpc>
                <a:spcPct val="80000"/>
              </a:lnSpc>
              <a:buNone/>
            </a:pPr>
            <a:r>
              <a:rPr lang="en-US" altLang="en-US" sz="2800" b="1" i="1" dirty="0" err="1">
                <a:solidFill>
                  <a:srgbClr val="0066FF"/>
                </a:solidFill>
                <a:latin typeface="Times New Roman" panose="02020603050405020304" pitchFamily="18" charset="0"/>
                <a:cs typeface="Times New Roman" panose="02020603050405020304" pitchFamily="18" charset="0"/>
              </a:rPr>
              <a:t>Từ</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nghìn</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solidFill>
                  <a:srgbClr val="0066FF"/>
                </a:solidFill>
                <a:latin typeface="Times New Roman" panose="02020603050405020304" pitchFamily="18" charset="0"/>
                <a:cs typeface="Times New Roman" panose="02020603050405020304" pitchFamily="18" charset="0"/>
              </a:rPr>
              <a:t> nay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cối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tre</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nặng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nề</a:t>
            </a:r>
            <a:r>
              <a:rPr lang="en-US" altLang="en-US" sz="2800" b="1" i="1" dirty="0">
                <a:latin typeface="Times New Roman" panose="02020603050405020304" pitchFamily="18" charset="0"/>
                <a:cs typeface="Times New Roman" panose="02020603050405020304" pitchFamily="18" charset="0"/>
              </a:rPr>
              <a:t> quay,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nắm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thóc</a:t>
            </a:r>
            <a:endParaRPr lang="en-US" altLang="en-US" sz="2800" b="1" i="1"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2800" b="1" i="1" dirty="0" err="1">
                <a:latin typeface="Times New Roman" panose="02020603050405020304" pitchFamily="18" charset="0"/>
                <a:cs typeface="Times New Roman" panose="02020603050405020304" pitchFamily="18" charset="0"/>
              </a:rPr>
              <a:t>Cối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tre</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nặng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nề</a:t>
            </a:r>
            <a:r>
              <a:rPr lang="en-US" altLang="en-US" sz="2800" b="1" i="1" dirty="0">
                <a:latin typeface="Times New Roman" panose="02020603050405020304" pitchFamily="18" charset="0"/>
                <a:cs typeface="Times New Roman" panose="02020603050405020304" pitchFamily="18" charset="0"/>
              </a:rPr>
              <a:t> quay </a:t>
            </a:r>
            <a:r>
              <a:rPr lang="en-US" altLang="en-US" sz="2800" b="1" i="1" dirty="0" err="1">
                <a:latin typeface="Times New Roman" panose="02020603050405020304" pitchFamily="18" charset="0"/>
                <a:cs typeface="Times New Roman" panose="02020603050405020304" pitchFamily="18" charset="0"/>
              </a:rPr>
              <a:t>xay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nắm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thóc</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từ</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en-US" altLang="en-US" sz="2800" b="1" i="1" dirty="0" err="1">
                <a:solidFill>
                  <a:srgbClr val="0066FF"/>
                </a:solidFill>
                <a:latin typeface="Times New Roman" panose="02020603050405020304" pitchFamily="18" charset="0"/>
                <a:cs typeface="Times New Roman" panose="02020603050405020304" pitchFamily="18" charset="0"/>
              </a:rPr>
              <a:t>nghìn</a:t>
            </a:r>
            <a:r>
              <a:rPr lang="en-US" altLang="en-US" sz="2800" b="1" i="1" dirty="0">
                <a:solidFill>
                  <a:srgbClr val="0066FF"/>
                </a:solidFill>
                <a:latin typeface="Times New Roman" panose="02020603050405020304" pitchFamily="18" charset="0"/>
                <a:cs typeface="Times New Roman" panose="02020603050405020304" pitchFamily="18" charset="0"/>
              </a:rPr>
              <a:t> </a:t>
            </a:r>
            <a:r>
              <a:rPr lang="vi-VN" altLang="en-US" sz="2800" b="1" i="1" dirty="0">
                <a:solidFill>
                  <a:srgbClr val="0066FF"/>
                </a:solidFill>
                <a:latin typeface="Times New Roman" panose="02020603050405020304" pitchFamily="18" charset="0"/>
                <a:cs typeface="Times New Roman" panose="02020603050405020304" pitchFamily="18" charset="0"/>
              </a:rPr>
              <a:t>đ</a:t>
            </a:r>
            <a:r>
              <a:rPr lang="en-US" altLang="en-US" sz="2800" b="1" i="1" dirty="0" err="1">
                <a:solidFill>
                  <a:srgbClr val="0066FF"/>
                </a:solidFill>
                <a:latin typeface="Times New Roman" panose="02020603050405020304" pitchFamily="18" charset="0"/>
                <a:cs typeface="Times New Roman" panose="02020603050405020304" pitchFamily="18" charset="0"/>
              </a:rPr>
              <a:t>ời</a:t>
            </a:r>
            <a:r>
              <a:rPr lang="en-US" altLang="en-US" sz="2800" b="1" i="1" dirty="0">
                <a:solidFill>
                  <a:srgbClr val="0066FF"/>
                </a:solidFill>
                <a:latin typeface="Times New Roman" panose="02020603050405020304" pitchFamily="18" charset="0"/>
                <a:cs typeface="Times New Roman" panose="02020603050405020304" pitchFamily="18" charset="0"/>
              </a:rPr>
              <a:t> nay</a:t>
            </a:r>
          </a:p>
          <a:p>
            <a:pPr marL="457200" lvl="1" indent="0" eaLnBrk="1" hangingPunct="1">
              <a:lnSpc>
                <a:spcPct val="80000"/>
              </a:lnSpc>
              <a:buNone/>
            </a:pPr>
            <a:endParaRPr lang="en-US" altLang="en-US" sz="2400" i="1" dirty="0">
              <a:solidFill>
                <a:srgbClr val="0066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66099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20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68">
                                            <p:txEl>
                                              <p:pRg st="0" end="0"/>
                                            </p:txEl>
                                          </p:spTgt>
                                        </p:tgtEl>
                                        <p:attrNameLst>
                                          <p:attrName>style.visibility</p:attrName>
                                        </p:attrNameLst>
                                      </p:cBhvr>
                                      <p:to>
                                        <p:strVal val="visible"/>
                                      </p:to>
                                    </p:set>
                                    <p:animEffect transition="in" filter="fade">
                                      <p:cBhvr>
                                        <p:cTn id="12" dur="2000"/>
                                        <p:tgtEl>
                                          <p:spTgt spid="1126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268">
                                            <p:txEl>
                                              <p:pRg st="1" end="1"/>
                                            </p:txEl>
                                          </p:spTgt>
                                        </p:tgtEl>
                                        <p:attrNameLst>
                                          <p:attrName>style.visibility</p:attrName>
                                        </p:attrNameLst>
                                      </p:cBhvr>
                                      <p:to>
                                        <p:strVal val="visible"/>
                                      </p:to>
                                    </p:set>
                                    <p:animEffect transition="in" filter="fade">
                                      <p:cBhvr>
                                        <p:cTn id="17" dur="2000"/>
                                        <p:tgtEl>
                                          <p:spTgt spid="11268">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268">
                                            <p:txEl>
                                              <p:pRg st="2" end="2"/>
                                            </p:txEl>
                                          </p:spTgt>
                                        </p:tgtEl>
                                        <p:attrNameLst>
                                          <p:attrName>style.visibility</p:attrName>
                                        </p:attrNameLst>
                                      </p:cBhvr>
                                      <p:to>
                                        <p:strVal val="visible"/>
                                      </p:to>
                                    </p:set>
                                    <p:animEffect transition="in" filter="fade">
                                      <p:cBhvr>
                                        <p:cTn id="22" dur="2000"/>
                                        <p:tgtEl>
                                          <p:spTgt spid="1126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268">
                                            <p:txEl>
                                              <p:pRg st="3" end="3"/>
                                            </p:txEl>
                                          </p:spTgt>
                                        </p:tgtEl>
                                        <p:attrNameLst>
                                          <p:attrName>style.visibility</p:attrName>
                                        </p:attrNameLst>
                                      </p:cBhvr>
                                      <p:to>
                                        <p:strVal val="visible"/>
                                      </p:to>
                                    </p:set>
                                    <p:animEffect transition="in" filter="fade">
                                      <p:cBhvr>
                                        <p:cTn id="27" dur="2000"/>
                                        <p:tgtEl>
                                          <p:spTgt spid="11268">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268">
                                            <p:txEl>
                                              <p:pRg st="4" end="4"/>
                                            </p:txEl>
                                          </p:spTgt>
                                        </p:tgtEl>
                                        <p:attrNameLst>
                                          <p:attrName>style.visibility</p:attrName>
                                        </p:attrNameLst>
                                      </p:cBhvr>
                                      <p:to>
                                        <p:strVal val="visible"/>
                                      </p:to>
                                    </p:set>
                                    <p:animEffect transition="in" filter="fade">
                                      <p:cBhvr>
                                        <p:cTn id="32" dur="2000"/>
                                        <p:tgtEl>
                                          <p:spTgt spid="11268">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268">
                                            <p:txEl>
                                              <p:pRg st="5" end="5"/>
                                            </p:txEl>
                                          </p:spTgt>
                                        </p:tgtEl>
                                        <p:attrNameLst>
                                          <p:attrName>style.visibility</p:attrName>
                                        </p:attrNameLst>
                                      </p:cBhvr>
                                      <p:to>
                                        <p:strVal val="visible"/>
                                      </p:to>
                                    </p:set>
                                    <p:animEffect transition="in" filter="fade">
                                      <p:cBhvr>
                                        <p:cTn id="37" dur="2000"/>
                                        <p:tgtEl>
                                          <p:spTgt spid="11268">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268">
                                            <p:txEl>
                                              <p:pRg st="6" end="6"/>
                                            </p:txEl>
                                          </p:spTgt>
                                        </p:tgtEl>
                                        <p:attrNameLst>
                                          <p:attrName>style.visibility</p:attrName>
                                        </p:attrNameLst>
                                      </p:cBhvr>
                                      <p:to>
                                        <p:strVal val="visible"/>
                                      </p:to>
                                    </p:set>
                                    <p:animEffect transition="in" filter="fade">
                                      <p:cBhvr>
                                        <p:cTn id="42" dur="2000"/>
                                        <p:tgtEl>
                                          <p:spTgt spid="11268">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268">
                                            <p:txEl>
                                              <p:pRg st="7" end="7"/>
                                            </p:txEl>
                                          </p:spTgt>
                                        </p:tgtEl>
                                        <p:attrNameLst>
                                          <p:attrName>style.visibility</p:attrName>
                                        </p:attrNameLst>
                                      </p:cBhvr>
                                      <p:to>
                                        <p:strVal val="visible"/>
                                      </p:to>
                                    </p:set>
                                    <p:animEffect transition="in" filter="fade">
                                      <p:cBhvr>
                                        <p:cTn id="47" dur="2000"/>
                                        <p:tgtEl>
                                          <p:spTgt spid="11268">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268">
                                            <p:txEl>
                                              <p:pRg st="8" end="8"/>
                                            </p:txEl>
                                          </p:spTgt>
                                        </p:tgtEl>
                                        <p:attrNameLst>
                                          <p:attrName>style.visibility</p:attrName>
                                        </p:attrNameLst>
                                      </p:cBhvr>
                                      <p:to>
                                        <p:strVal val="visible"/>
                                      </p:to>
                                    </p:set>
                                    <p:animEffect transition="in" filter="fade">
                                      <p:cBhvr>
                                        <p:cTn id="52" dur="2000"/>
                                        <p:tgtEl>
                                          <p:spTgt spid="1126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8"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47240802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1827</Words>
  <Application>Microsoft Office PowerPoint</Application>
  <PresentationFormat>Custom</PresentationFormat>
  <Paragraphs>145</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   Các trạng ngữ vừa tìm được bổ sung nội dung gì cho câu?</vt:lpstr>
      <vt:lpstr>PowerPoint Presentation</vt:lpstr>
      <vt:lpstr>Xác định vị trí trạng ngữ trong các câu ở ví dụ (a)?</vt:lpstr>
      <vt:lpstr>Có thể chuyển các câu trên sang những vị trí nào trong câu?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andongnhi</cp:lastModifiedBy>
  <cp:revision>43</cp:revision>
  <dcterms:created xsi:type="dcterms:W3CDTF">2021-07-01T21:56:18Z</dcterms:created>
  <dcterms:modified xsi:type="dcterms:W3CDTF">2024-02-19T14:27:45Z</dcterms:modified>
</cp:coreProperties>
</file>