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400" r:id="rId2"/>
    <p:sldId id="283" r:id="rId3"/>
    <p:sldId id="284" r:id="rId4"/>
    <p:sldId id="285" r:id="rId5"/>
    <p:sldId id="307" r:id="rId6"/>
    <p:sldId id="429" r:id="rId7"/>
    <p:sldId id="383" r:id="rId8"/>
    <p:sldId id="308" r:id="rId9"/>
    <p:sldId id="431" r:id="rId10"/>
    <p:sldId id="433" r:id="rId11"/>
    <p:sldId id="434" r:id="rId12"/>
    <p:sldId id="371" r:id="rId13"/>
    <p:sldId id="531" r:id="rId14"/>
    <p:sldId id="416" r:id="rId15"/>
    <p:sldId id="532" r:id="rId16"/>
    <p:sldId id="533" r:id="rId17"/>
    <p:sldId id="423" r:id="rId18"/>
    <p:sldId id="415" r:id="rId19"/>
    <p:sldId id="424" r:id="rId20"/>
    <p:sldId id="299" r:id="rId21"/>
    <p:sldId id="418" r:id="rId22"/>
    <p:sldId id="261" r:id="rId23"/>
    <p:sldId id="419" r:id="rId24"/>
    <p:sldId id="420" r:id="rId25"/>
    <p:sldId id="260" r:id="rId26"/>
    <p:sldId id="421" r:id="rId27"/>
    <p:sldId id="258" r:id="rId28"/>
    <p:sldId id="534" r:id="rId29"/>
    <p:sldId id="305" r:id="rId30"/>
    <p:sldId id="306" r:id="rId31"/>
  </p:sldIdLst>
  <p:sldSz cx="9144000" cy="5715000" type="screen16x10"/>
  <p:notesSz cx="6858000" cy="9144000"/>
  <p:embeddedFontLst>
    <p:embeddedFont>
      <p:font typeface=".VnSouthernH" pitchFamily="34" charset="0"/>
      <p:regular r:id="rId33"/>
    </p:embeddedFont>
    <p:embeddedFont>
      <p:font typeface="SimSun" pitchFamily="2" charset="-122"/>
      <p:regular r:id="rId34"/>
    </p:embeddedFont>
    <p:embeddedFont>
      <p:font typeface="Tahoma" pitchFamily="34" charset="0"/>
      <p:regular r:id="rId35"/>
      <p:bold r:id="rId36"/>
    </p:embeddedFont>
    <p:embeddedFont>
      <p:font typeface=".VnTifani Heavy" pitchFamily="34" charset="0"/>
      <p:regular r:id="rId37"/>
    </p:embeddedFont>
    <p:embeddedFont>
      <p:font typeface="Calibri" pitchFamily="34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000000"/>
    <a:srgbClr val="00FFFF"/>
    <a:srgbClr val="003300"/>
    <a:srgbClr val="FFCC00"/>
    <a:srgbClr val="FFFFCC"/>
    <a:srgbClr val="669900"/>
    <a:srgbClr val="66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18" autoAdjust="0"/>
    <p:restoredTop sz="94280" autoAdjust="0"/>
  </p:normalViewPr>
  <p:slideViewPr>
    <p:cSldViewPr>
      <p:cViewPr>
        <p:scale>
          <a:sx n="71" d="100"/>
          <a:sy n="71" d="100"/>
        </p:scale>
        <p:origin x="-1146" y="-23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02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D429DBD1-7381-47F3-88D2-A84B48949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029818-5EB6-4FB2-A557-324682753ABF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D5153A32-7B41-4BDA-A107-3FD021AE5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3272FF41-3C75-4DC6-9CC7-ECB44A66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121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24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8.xml"/><Relationship Id="rId7" Type="http://schemas.openxmlformats.org/officeDocument/2006/relationships/image" Target="../media/image19.gi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2.png"/><Relationship Id="rId2" Type="http://schemas.openxmlformats.org/officeDocument/2006/relationships/vide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6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audio" Target="NULL"/><Relationship Id="rId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11" Type="http://schemas.openxmlformats.org/officeDocument/2006/relationships/image" Target="../media/image39.gif"/><Relationship Id="rId5" Type="http://schemas.openxmlformats.org/officeDocument/2006/relationships/audio" Target="../media/audio6.wav"/><Relationship Id="rId10" Type="http://schemas.openxmlformats.org/officeDocument/2006/relationships/image" Target="../media/image38.jpg"/><Relationship Id="rId4" Type="http://schemas.openxmlformats.org/officeDocument/2006/relationships/audio" Target="../media/audio5.wav"/><Relationship Id="rId9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openxmlformats.org/officeDocument/2006/relationships/image" Target="../media/image47.png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12" Type="http://schemas.openxmlformats.org/officeDocument/2006/relationships/image" Target="../media/image4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37.jpeg"/><Relationship Id="rId5" Type="http://schemas.openxmlformats.org/officeDocument/2006/relationships/audio" Target="../media/audio6.wav"/><Relationship Id="rId10" Type="http://schemas.openxmlformats.org/officeDocument/2006/relationships/image" Target="../media/image45.gif"/><Relationship Id="rId4" Type="http://schemas.openxmlformats.org/officeDocument/2006/relationships/audio" Target="../media/audio5.wav"/><Relationship Id="rId9" Type="http://schemas.openxmlformats.org/officeDocument/2006/relationships/image" Target="../media/image44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39.gif"/><Relationship Id="rId12" Type="http://schemas.openxmlformats.org/officeDocument/2006/relationships/image" Target="../media/image5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11" Type="http://schemas.openxmlformats.org/officeDocument/2006/relationships/image" Target="../media/image51.jpeg"/><Relationship Id="rId5" Type="http://schemas.openxmlformats.org/officeDocument/2006/relationships/audio" Target="../media/audio6.wav"/><Relationship Id="rId10" Type="http://schemas.openxmlformats.org/officeDocument/2006/relationships/image" Target="../media/image50.jpeg"/><Relationship Id="rId4" Type="http://schemas.openxmlformats.org/officeDocument/2006/relationships/audio" Target="../media/audio5.wav"/><Relationship Id="rId9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microsoft.com/office/2007/relationships/hdphoto" Target="../media/hdphoto1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11" Type="http://schemas.openxmlformats.org/officeDocument/2006/relationships/image" Target="../media/image58.png"/><Relationship Id="rId5" Type="http://schemas.openxmlformats.org/officeDocument/2006/relationships/audio" Target="../media/audio6.wav"/><Relationship Id="rId10" Type="http://schemas.openxmlformats.org/officeDocument/2006/relationships/image" Target="../media/image57.jpeg"/><Relationship Id="rId4" Type="http://schemas.openxmlformats.org/officeDocument/2006/relationships/audio" Target="../media/audio5.wav"/><Relationship Id="rId9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63.png"/><Relationship Id="rId21" Type="http://schemas.openxmlformats.org/officeDocument/2006/relationships/image" Target="../media/image81.jpe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20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9.jpe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87.png"/><Relationship Id="rId5" Type="http://schemas.openxmlformats.org/officeDocument/2006/relationships/image" Target="../media/image86.gif"/><Relationship Id="rId4" Type="http://schemas.openxmlformats.org/officeDocument/2006/relationships/image" Target="../media/image8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gif"/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:a16="http://schemas.microsoft.com/office/drawing/2014/main" xmlns="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:a16="http://schemas.microsoft.com/office/drawing/2014/main" xmlns="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:a16="http://schemas.microsoft.com/office/drawing/2014/main" xmlns="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:a16="http://schemas.microsoft.com/office/drawing/2014/main" xmlns="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:a16="http://schemas.microsoft.com/office/drawing/2014/main" xmlns="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xmlns="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:a16="http://schemas.microsoft.com/office/drawing/2014/main" xmlns="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:a16="http://schemas.microsoft.com/office/drawing/2014/main" xmlns="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:a16="http://schemas.microsoft.com/office/drawing/2014/main" xmlns="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:a16="http://schemas.microsoft.com/office/drawing/2014/main" xmlns="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:a16="http://schemas.microsoft.com/office/drawing/2014/main" xmlns="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:a16="http://schemas.microsoft.com/office/drawing/2014/main" xmlns="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:a16="http://schemas.microsoft.com/office/drawing/2014/main" xmlns="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:a16="http://schemas.microsoft.com/office/drawing/2014/main" xmlns="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:a16="http://schemas.microsoft.com/office/drawing/2014/main" xmlns="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:a16="http://schemas.microsoft.com/office/drawing/2014/main" xmlns="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:a16="http://schemas.microsoft.com/office/drawing/2014/main" xmlns="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:a16="http://schemas.microsoft.com/office/drawing/2014/main" xmlns="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:a16="http://schemas.microsoft.com/office/drawing/2014/main" xmlns="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:a16="http://schemas.microsoft.com/office/drawing/2014/main" xmlns="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pic>
        <p:nvPicPr>
          <p:cNvPr id="54" name="Picture 13" descr="bluline[1]">
            <a:extLst>
              <a:ext uri="{FF2B5EF4-FFF2-40B4-BE49-F238E27FC236}">
                <a16:creationId xmlns:a16="http://schemas.microsoft.com/office/drawing/2014/main" xmlns="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:a16="http://schemas.microsoft.com/office/drawing/2014/main" xmlns="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:a16="http://schemas.microsoft.com/office/drawing/2014/main" xmlns="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:a16="http://schemas.microsoft.com/office/drawing/2014/main" xmlns="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:a16="http://schemas.microsoft.com/office/drawing/2014/main" xmlns="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:a16="http://schemas.microsoft.com/office/drawing/2014/main" xmlns="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:a16="http://schemas.microsoft.com/office/drawing/2014/main" xmlns="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:a16="http://schemas.microsoft.com/office/drawing/2014/main" xmlns="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:a16="http://schemas.microsoft.com/office/drawing/2014/main" xmlns="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:a16="http://schemas.microsoft.com/office/drawing/2014/main" xmlns="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:a16="http://schemas.microsoft.com/office/drawing/2014/main" xmlns="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:a16="http://schemas.microsoft.com/office/drawing/2014/main" xmlns="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:a16="http://schemas.microsoft.com/office/drawing/2014/main" xmlns="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:a16="http://schemas.microsoft.com/office/drawing/2014/main" xmlns="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:a16="http://schemas.microsoft.com/office/drawing/2014/main" xmlns="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:a16="http://schemas.microsoft.com/office/drawing/2014/main" xmlns="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:a16="http://schemas.microsoft.com/office/drawing/2014/main" xmlns="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:a16="http://schemas.microsoft.com/office/drawing/2014/main" xmlns="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:a16="http://schemas.microsoft.com/office/drawing/2014/main" xmlns="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:a16="http://schemas.microsoft.com/office/drawing/2014/main" xmlns="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:a16="http://schemas.microsoft.com/office/drawing/2014/main" xmlns="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:a16="http://schemas.microsoft.com/office/drawing/2014/main" xmlns="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:a16="http://schemas.microsoft.com/office/drawing/2014/main" xmlns="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xmlns="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:a16="http://schemas.microsoft.com/office/drawing/2014/main" xmlns="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:a16="http://schemas.microsoft.com/office/drawing/2014/main" xmlns="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:a16="http://schemas.microsoft.com/office/drawing/2014/main" xmlns="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:a16="http://schemas.microsoft.com/office/drawing/2014/main" xmlns="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:a16="http://schemas.microsoft.com/office/drawing/2014/main" xmlns="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:a16="http://schemas.microsoft.com/office/drawing/2014/main" xmlns="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:a16="http://schemas.microsoft.com/office/drawing/2014/main" xmlns="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:a16="http://schemas.microsoft.com/office/drawing/2014/main" xmlns="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:a16="http://schemas.microsoft.com/office/drawing/2014/main" xmlns="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:a16="http://schemas.microsoft.com/office/drawing/2014/main" xmlns="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:a16="http://schemas.microsoft.com/office/drawing/2014/main" xmlns="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:a16="http://schemas.microsoft.com/office/drawing/2014/main" xmlns="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:a16="http://schemas.microsoft.com/office/drawing/2014/main" xmlns="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:a16="http://schemas.microsoft.com/office/drawing/2014/main" xmlns="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:a16="http://schemas.microsoft.com/office/drawing/2014/main" xmlns="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:a16="http://schemas.microsoft.com/office/drawing/2014/main" xmlns="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:a16="http://schemas.microsoft.com/office/drawing/2014/main" xmlns="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:a16="http://schemas.microsoft.com/office/drawing/2014/main" xmlns="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:a16="http://schemas.microsoft.com/office/drawing/2014/main" xmlns="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:a16="http://schemas.microsoft.com/office/drawing/2014/main" xmlns="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:a16="http://schemas.microsoft.com/office/drawing/2014/main" xmlns="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:a16="http://schemas.microsoft.com/office/drawing/2014/main" xmlns="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:a16="http://schemas.microsoft.com/office/drawing/2014/main" xmlns="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2" name="Picture 22" descr="POINSET3">
            <a:extLst>
              <a:ext uri="{FF2B5EF4-FFF2-40B4-BE49-F238E27FC236}">
                <a16:creationId xmlns:a16="http://schemas.microsoft.com/office/drawing/2014/main" xmlns="" id="{611F0976-3090-4600-93F0-4BCD0BCC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92" descr="Dove-02-june[1]">
            <a:extLst>
              <a:ext uri="{FF2B5EF4-FFF2-40B4-BE49-F238E27FC236}">
                <a16:creationId xmlns:a16="http://schemas.microsoft.com/office/drawing/2014/main" xmlns="" id="{FF4CA1DC-D711-4AD8-823F-868138A01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95" descr="Dove-02-june[1]">
            <a:extLst>
              <a:ext uri="{FF2B5EF4-FFF2-40B4-BE49-F238E27FC236}">
                <a16:creationId xmlns:a16="http://schemas.microsoft.com/office/drawing/2014/main" xmlns="" id="{75F4A190-E742-4743-A21F-177C0B26E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AutoShape 76">
            <a:extLst>
              <a:ext uri="{FF2B5EF4-FFF2-40B4-BE49-F238E27FC236}">
                <a16:creationId xmlns:a16="http://schemas.microsoft.com/office/drawing/2014/main" xmlns="" id="{2457924B-3772-4A98-B27E-DB8A7F9B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AutoShape 77">
            <a:extLst>
              <a:ext uri="{FF2B5EF4-FFF2-40B4-BE49-F238E27FC236}">
                <a16:creationId xmlns:a16="http://schemas.microsoft.com/office/drawing/2014/main" xmlns="" id="{D45C6E7B-B89B-4EE5-BCDE-B020E66B5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AutoShape 78">
            <a:extLst>
              <a:ext uri="{FF2B5EF4-FFF2-40B4-BE49-F238E27FC236}">
                <a16:creationId xmlns:a16="http://schemas.microsoft.com/office/drawing/2014/main" xmlns="" id="{B5CF902F-DD5B-4A53-A054-15342C49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AutoShape 79">
            <a:extLst>
              <a:ext uri="{FF2B5EF4-FFF2-40B4-BE49-F238E27FC236}">
                <a16:creationId xmlns:a16="http://schemas.microsoft.com/office/drawing/2014/main" xmlns="" id="{3115330E-FC0E-448B-BF17-4B1DFAD47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utoShape 80">
            <a:extLst>
              <a:ext uri="{FF2B5EF4-FFF2-40B4-BE49-F238E27FC236}">
                <a16:creationId xmlns:a16="http://schemas.microsoft.com/office/drawing/2014/main" xmlns="" id="{E682E6BA-FD36-4298-8C91-1F28AB8B7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AutoShape 81">
            <a:extLst>
              <a:ext uri="{FF2B5EF4-FFF2-40B4-BE49-F238E27FC236}">
                <a16:creationId xmlns:a16="http://schemas.microsoft.com/office/drawing/2014/main" xmlns="" id="{AA27F7DA-9684-4BF7-9E0F-D2B6B47C7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AutoShape 82">
            <a:extLst>
              <a:ext uri="{FF2B5EF4-FFF2-40B4-BE49-F238E27FC236}">
                <a16:creationId xmlns:a16="http://schemas.microsoft.com/office/drawing/2014/main" xmlns="" id="{8EAE9265-9F03-4027-B452-0E0D7665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AutoShape 83">
            <a:extLst>
              <a:ext uri="{FF2B5EF4-FFF2-40B4-BE49-F238E27FC236}">
                <a16:creationId xmlns:a16="http://schemas.microsoft.com/office/drawing/2014/main" xmlns="" id="{2FBC7719-A5FA-4897-8EE6-920F059D5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84">
            <a:extLst>
              <a:ext uri="{FF2B5EF4-FFF2-40B4-BE49-F238E27FC236}">
                <a16:creationId xmlns:a16="http://schemas.microsoft.com/office/drawing/2014/main" xmlns="" id="{4430C2B8-B32E-450E-9748-C5C0E776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6" name="Oval 85">
            <a:extLst>
              <a:ext uri="{FF2B5EF4-FFF2-40B4-BE49-F238E27FC236}">
                <a16:creationId xmlns:a16="http://schemas.microsoft.com/office/drawing/2014/main" xmlns="" id="{CE353CFA-7978-4124-A937-55726F38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" name="Oval 86">
            <a:extLst>
              <a:ext uri="{FF2B5EF4-FFF2-40B4-BE49-F238E27FC236}">
                <a16:creationId xmlns:a16="http://schemas.microsoft.com/office/drawing/2014/main" xmlns="" id="{6273B8E9-64E9-4619-915A-DF8E1AF21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8" name="Oval 87">
            <a:extLst>
              <a:ext uri="{FF2B5EF4-FFF2-40B4-BE49-F238E27FC236}">
                <a16:creationId xmlns:a16="http://schemas.microsoft.com/office/drawing/2014/main" xmlns="" id="{267BE644-724B-437D-983A-5C1270FB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" name="Oval 88">
            <a:extLst>
              <a:ext uri="{FF2B5EF4-FFF2-40B4-BE49-F238E27FC236}">
                <a16:creationId xmlns:a16="http://schemas.microsoft.com/office/drawing/2014/main" xmlns="" id="{956F43B1-C71F-431B-8C02-AD1CE774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" name="Oval 89">
            <a:extLst>
              <a:ext uri="{FF2B5EF4-FFF2-40B4-BE49-F238E27FC236}">
                <a16:creationId xmlns:a16="http://schemas.microsoft.com/office/drawing/2014/main" xmlns="" id="{B3F469CB-80EA-4B5D-A614-5BD3D04C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1" name="Oval 90">
            <a:extLst>
              <a:ext uri="{FF2B5EF4-FFF2-40B4-BE49-F238E27FC236}">
                <a16:creationId xmlns:a16="http://schemas.microsoft.com/office/drawing/2014/main" xmlns="" id="{9DA8FB9C-BC27-499C-B179-864F0486C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" name="Oval 91">
            <a:extLst>
              <a:ext uri="{FF2B5EF4-FFF2-40B4-BE49-F238E27FC236}">
                <a16:creationId xmlns:a16="http://schemas.microsoft.com/office/drawing/2014/main" xmlns="" id="{EFB6BCB4-974A-43C2-9B19-3EB33CC0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" name="AutoShape 97">
            <a:extLst>
              <a:ext uri="{FF2B5EF4-FFF2-40B4-BE49-F238E27FC236}">
                <a16:creationId xmlns:a16="http://schemas.microsoft.com/office/drawing/2014/main" xmlns="" id="{9DA2C1EF-D9C6-4EA6-84E4-2D808FF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ủ đô của Nam Phi sẽ cạn kiệt nước sạch trong 3 tháng nữa">
            <a:extLst>
              <a:ext uri="{FF2B5EF4-FFF2-40B4-BE49-F238E27FC236}">
                <a16:creationId xmlns:a16="http://schemas.microsoft.com/office/drawing/2014/main" xmlns="" id="{96493150-BE61-40D9-B7CE-E0CF85C89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23901"/>
            <a:ext cx="8991600" cy="491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107745" y="800100"/>
            <a:ext cx="6553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2.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Hiện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tượng</a:t>
            </a:r>
            <a:r>
              <a:rPr lang="en-US" sz="2400" b="1" dirty="0">
                <a:solidFill>
                  <a:srgbClr val="FFFF00"/>
                </a:solidFill>
              </a:rPr>
              <a:t> khan </a:t>
            </a:r>
            <a:r>
              <a:rPr lang="en-US" sz="2400" b="1" dirty="0" err="1">
                <a:solidFill>
                  <a:srgbClr val="FFFF00"/>
                </a:solidFill>
              </a:rPr>
              <a:t>hiếm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2873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5">
            <a:extLst>
              <a:ext uri="{FF2B5EF4-FFF2-40B4-BE49-F238E27FC236}">
                <a16:creationId xmlns:a16="http://schemas.microsoft.com/office/drawing/2014/main" xmlns="" id="{4A8A5C7A-21C2-446C-9FAB-30857571F5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94268" y="862711"/>
            <a:ext cx="2901532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xmlns="" id="{54C1D39F-F2AB-4283-8CD2-DF80ABCA0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408" y="281623"/>
            <a:ext cx="5544792" cy="5184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không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phải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vô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tận</a:t>
            </a:r>
            <a:endParaRPr lang="en-US" altLang="en-US" sz="24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xmlns="" id="{BD82595E-A759-456C-8246-9E4780643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49" y="1940890"/>
            <a:ext cx="2037051" cy="1602409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Phân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biệt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ngọt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mặn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83909A11-3368-4E47-91D4-D971D5410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0932" y="859845"/>
            <a:ext cx="41068" cy="1081044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4CA8AAB4-0F1B-4BF6-8833-44294CC39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549" y="1940889"/>
            <a:ext cx="2037051" cy="1574207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ngọt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hành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còn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hầu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hết</a:t>
            </a:r>
            <a:r>
              <a:rPr lang="en-US" dirty="0">
                <a:solidFill>
                  <a:schemeClr val="bg1"/>
                </a:solidFill>
              </a:rPr>
              <a:t> ở </a:t>
            </a:r>
            <a:r>
              <a:rPr lang="en-US" dirty="0" err="1">
                <a:solidFill>
                  <a:schemeClr val="bg1"/>
                </a:solidFill>
              </a:rPr>
              <a:t>những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thác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xmlns="" id="{1037B665-8A41-40D6-92EF-63C40AD49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0932" y="873066"/>
            <a:ext cx="2936665" cy="103096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32222E94-3BEC-40FD-996D-AD55D591B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946894"/>
            <a:ext cx="2037051" cy="1591953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>
                <a:solidFill>
                  <a:schemeClr val="bg1"/>
                </a:solidFill>
              </a:rPr>
              <a:t>Con </a:t>
            </a:r>
            <a:r>
              <a:rPr lang="en-US" dirty="0" err="1">
                <a:solidFill>
                  <a:schemeClr val="bg1"/>
                </a:solidFill>
              </a:rPr>
              <a:t>người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chỉ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thác</a:t>
            </a:r>
            <a:r>
              <a:rPr lang="en-US" dirty="0">
                <a:solidFill>
                  <a:schemeClr val="bg1"/>
                </a:solidFill>
              </a:rPr>
              <a:t> ở </a:t>
            </a:r>
            <a:r>
              <a:rPr lang="en-US" dirty="0" err="1">
                <a:solidFill>
                  <a:schemeClr val="bg1"/>
                </a:solidFill>
              </a:rPr>
              <a:t>sông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suối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đầm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ao</a:t>
            </a:r>
            <a:r>
              <a:rPr lang="en-US" dirty="0">
                <a:solidFill>
                  <a:schemeClr val="bg1"/>
                </a:solidFill>
              </a:rPr>
              <a:t>... 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  <p:pic>
        <p:nvPicPr>
          <p:cNvPr id="5122" name="Picture 2" descr="Khám phá hiện tượng kỳ bí &amp;quot;Mặt biển chia đôi&amp;quot; trên mỗi đại dương">
            <a:extLst>
              <a:ext uri="{FF2B5EF4-FFF2-40B4-BE49-F238E27FC236}">
                <a16:creationId xmlns:a16="http://schemas.microsoft.com/office/drawing/2014/main" xmlns="" id="{DEC2129F-733C-4F86-827D-EF9F379C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33" y="3810973"/>
            <a:ext cx="2073667" cy="1484927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ác nhân không ngờ&amp;quot; khiến băng tan nhanh tại Himalaya - Báo Công an Nhân  dân điện tử">
            <a:extLst>
              <a:ext uri="{FF2B5EF4-FFF2-40B4-BE49-F238E27FC236}">
                <a16:creationId xmlns:a16="http://schemas.microsoft.com/office/drawing/2014/main" xmlns="" id="{50025EC6-D473-4878-BF24-DB3709BE4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549" y="3810973"/>
            <a:ext cx="2073667" cy="1497544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ắm suối Sapa - Trải nghiệm lý thú cho chuyến du lịch hè">
            <a:extLst>
              <a:ext uri="{FF2B5EF4-FFF2-40B4-BE49-F238E27FC236}">
                <a16:creationId xmlns:a16="http://schemas.microsoft.com/office/drawing/2014/main" xmlns="" id="{C32CBC9D-8572-4E00-A60F-8A03F5213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474" y="3810973"/>
            <a:ext cx="2103726" cy="1497544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8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533400" y="1481677"/>
            <a:ext cx="4071936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nêu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lên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thực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trạng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nguyên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nhân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hậu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quả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việc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cạn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kiệt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nguồn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nước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ngọt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trên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giới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5 điểm chèo thuyền kayak đẹp nhất VN">
            <a:extLst>
              <a:ext uri="{FF2B5EF4-FFF2-40B4-BE49-F238E27FC236}">
                <a16:creationId xmlns:a16="http://schemas.microsoft.com/office/drawing/2014/main" xmlns="" id="{A31CB178-073E-48C0-9C49-5A3D515CF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48" y="1525144"/>
            <a:ext cx="3720036" cy="2322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900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5">
            <a:extLst>
              <a:ext uri="{FF2B5EF4-FFF2-40B4-BE49-F238E27FC236}">
                <a16:creationId xmlns:a16="http://schemas.microsoft.com/office/drawing/2014/main" xmlns="" id="{4A8A5C7A-21C2-446C-9FAB-30857571F5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95400" y="1381188"/>
            <a:ext cx="3200400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xmlns="" id="{54C1D39F-F2AB-4283-8CD2-DF80ABCA0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408" y="800100"/>
            <a:ext cx="5544792" cy="5184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Thực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trạng</a:t>
            </a:r>
            <a:endParaRPr lang="en-US" altLang="en-US" sz="24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xmlns="" id="{BD82595E-A759-456C-8246-9E4780643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69" y="2459367"/>
            <a:ext cx="2520532" cy="175481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Theo </a:t>
            </a:r>
            <a:r>
              <a:rPr lang="en-US" b="1" dirty="0" err="1">
                <a:solidFill>
                  <a:schemeClr val="bg1"/>
                </a:solidFill>
              </a:rPr>
              <a:t>Tổ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chức</a:t>
            </a:r>
            <a:r>
              <a:rPr lang="en-US" b="1" dirty="0">
                <a:solidFill>
                  <a:schemeClr val="bg1"/>
                </a:solidFill>
              </a:rPr>
              <a:t> Y </a:t>
            </a:r>
            <a:r>
              <a:rPr lang="en-US" b="1" dirty="0" err="1">
                <a:solidFill>
                  <a:schemeClr val="bg1"/>
                </a:solidFill>
              </a:rPr>
              <a:t>tế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thế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giới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trên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hành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có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hơn</a:t>
            </a:r>
            <a:r>
              <a:rPr lang="en-US" b="1" dirty="0">
                <a:solidFill>
                  <a:schemeClr val="bg1"/>
                </a:solidFill>
              </a:rPr>
              <a:t> 2 </a:t>
            </a:r>
            <a:r>
              <a:rPr lang="en-US" b="1" dirty="0" err="1">
                <a:solidFill>
                  <a:schemeClr val="bg1"/>
                </a:solidFill>
              </a:rPr>
              <a:t>tỉ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người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thiếu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nước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ngọt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xmlns="" id="{1037B665-8A41-40D6-92EF-63C40AD49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0932" y="1391543"/>
            <a:ext cx="3018800" cy="103096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32222E94-3BEC-40FD-996D-AD55D591B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4868" y="2465371"/>
            <a:ext cx="2520532" cy="174880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Chẳng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hạn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vùng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núi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Đồng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bà</a:t>
            </a:r>
            <a:r>
              <a:rPr lang="en-US" dirty="0">
                <a:solidFill>
                  <a:schemeClr val="bg1"/>
                </a:solidFill>
              </a:rPr>
              <a:t> con </a:t>
            </a:r>
            <a:r>
              <a:rPr lang="en-US" dirty="0" err="1">
                <a:solidFill>
                  <a:schemeClr val="bg1"/>
                </a:solidFill>
              </a:rPr>
              <a:t>phải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cây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lấy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  <p:pic>
        <p:nvPicPr>
          <p:cNvPr id="6146" name="Picture 2" descr="Báo động nguy cơ thiếu nước sạch trên toàn cầu">
            <a:extLst>
              <a:ext uri="{FF2B5EF4-FFF2-40B4-BE49-F238E27FC236}">
                <a16:creationId xmlns:a16="http://schemas.microsoft.com/office/drawing/2014/main" xmlns="" id="{C05523EA-C54B-499A-9033-0E753043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852" y="2232977"/>
            <a:ext cx="3253578" cy="2172673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1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Phim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liên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hệ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5" name="Can kiet nguon nuoc">
            <a:hlinkClick r:id="" action="ppaction://media"/>
            <a:extLst>
              <a:ext uri="{FF2B5EF4-FFF2-40B4-BE49-F238E27FC236}">
                <a16:creationId xmlns:a16="http://schemas.microsoft.com/office/drawing/2014/main" xmlns="" id="{9299F4FA-2975-4D1B-8DE5-E400726F2C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4013" end="2183"/>
                </p14:media>
              </p:ext>
            </p:extLst>
          </p:nvPr>
        </p:nvPicPr>
        <p:blipFill rotWithShape="1">
          <a:blip r:embed="rId7"/>
          <a:srcRect l="2656" t="9469" r="885" b="10044"/>
          <a:stretch/>
        </p:blipFill>
        <p:spPr>
          <a:xfrm>
            <a:off x="24740" y="723900"/>
            <a:ext cx="9119260" cy="4991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2876487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DD4577-410C-4C4A-82BE-29F2447F9139}"/>
              </a:ext>
            </a:extLst>
          </p:cNvPr>
          <p:cNvSpPr txBox="1"/>
          <p:nvPr/>
        </p:nvSpPr>
        <p:spPr>
          <a:xfrm flipH="1">
            <a:off x="380999" y="990600"/>
            <a:ext cx="8382001" cy="3733800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no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</a:rPr>
              <a:t>- </a:t>
            </a:r>
            <a:r>
              <a:rPr lang="en-US" sz="2400" dirty="0" err="1">
                <a:solidFill>
                  <a:schemeClr val="bg1"/>
                </a:solidFill>
              </a:rPr>
              <a:t>Nước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ngọt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trên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tinh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hầu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hết</a:t>
            </a:r>
            <a:r>
              <a:rPr lang="en-US" sz="2400" dirty="0">
                <a:solidFill>
                  <a:schemeClr val="bg1"/>
                </a:solidFill>
              </a:rPr>
              <a:t> ở </a:t>
            </a:r>
            <a:r>
              <a:rPr lang="en-US" sz="2400" dirty="0" err="1">
                <a:solidFill>
                  <a:schemeClr val="bg1"/>
                </a:solidFill>
              </a:rPr>
              <a:t>những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nơi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khó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thác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err="1">
                <a:solidFill>
                  <a:schemeClr val="bg1"/>
                </a:solidFill>
              </a:rPr>
              <a:t>Bắc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Cực</a:t>
            </a:r>
            <a:r>
              <a:rPr lang="en-US" sz="2400" dirty="0">
                <a:solidFill>
                  <a:schemeClr val="bg1"/>
                </a:solidFill>
              </a:rPr>
              <a:t>, Nam </a:t>
            </a:r>
            <a:r>
              <a:rPr lang="en-US" sz="2400" dirty="0" err="1">
                <a:solidFill>
                  <a:schemeClr val="bg1"/>
                </a:solidFill>
              </a:rPr>
              <a:t>Cực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dãy</a:t>
            </a:r>
            <a:r>
              <a:rPr lang="en-US" sz="2400" dirty="0">
                <a:solidFill>
                  <a:schemeClr val="bg1"/>
                </a:solidFill>
              </a:rPr>
              <a:t> Hi-ma-lay-a.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- Con </a:t>
            </a:r>
            <a:r>
              <a:rPr lang="en-US" sz="2400" dirty="0" err="1">
                <a:solidFill>
                  <a:schemeClr val="bg1"/>
                </a:solidFill>
              </a:rPr>
              <a:t>người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làm</a:t>
            </a:r>
            <a:r>
              <a:rPr lang="en-US" sz="2400" dirty="0">
                <a:solidFill>
                  <a:schemeClr val="bg1"/>
                </a:solidFill>
              </a:rPr>
              <a:t> ô </a:t>
            </a:r>
            <a:r>
              <a:rPr lang="en-US" sz="2400" dirty="0" err="1">
                <a:solidFill>
                  <a:schemeClr val="bg1"/>
                </a:solidFill>
              </a:rPr>
              <a:t>nhiễm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err="1">
                <a:solidFill>
                  <a:schemeClr val="bg1"/>
                </a:solidFill>
              </a:rPr>
              <a:t>rác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thải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chất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độc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đổ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thẳng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xuống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sông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suối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Cuộc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sống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ngày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càng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tiến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bộ</a:t>
            </a:r>
            <a:r>
              <a:rPr lang="en-US" sz="2400" dirty="0">
                <a:solidFill>
                  <a:schemeClr val="bg1"/>
                </a:solidFill>
              </a:rPr>
              <a:t>, con </a:t>
            </a:r>
            <a:r>
              <a:rPr lang="en-US" sz="2400" dirty="0" err="1">
                <a:solidFill>
                  <a:schemeClr val="bg1"/>
                </a:solidFill>
              </a:rPr>
              <a:t>người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ngày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càng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sử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dụng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nước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nhiều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hơn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cầu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của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mình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Nguồn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nước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ngọt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phân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bố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không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đều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vấn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đề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khó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khăn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tốn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kém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45E635F3-6A85-47CF-A978-E52C1671E1C1}"/>
              </a:ext>
            </a:extLst>
          </p:cNvPr>
          <p:cNvSpPr/>
          <p:nvPr/>
        </p:nvSpPr>
        <p:spPr bwMode="auto">
          <a:xfrm>
            <a:off x="2590800" y="227117"/>
            <a:ext cx="3886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</a:rPr>
              <a:t>Nguyên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</a:rPr>
              <a:t>nhân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184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5">
            <a:extLst>
              <a:ext uri="{FF2B5EF4-FFF2-40B4-BE49-F238E27FC236}">
                <a16:creationId xmlns:a16="http://schemas.microsoft.com/office/drawing/2014/main" xmlns="" id="{4A8A5C7A-21C2-446C-9FAB-30857571F5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94268" y="862711"/>
            <a:ext cx="2901532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xmlns="" id="{54C1D39F-F2AB-4283-8CD2-DF80ABCA0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408" y="114300"/>
            <a:ext cx="5544792" cy="685799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Hậu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quả</a:t>
            </a:r>
            <a:r>
              <a:rPr lang="en-US" sz="2400" b="1" dirty="0">
                <a:solidFill>
                  <a:srgbClr val="FFFF00"/>
                </a:solidFill>
              </a:rPr>
              <a:t> khan </a:t>
            </a:r>
            <a:r>
              <a:rPr lang="en-US" sz="2400" b="1" dirty="0" err="1">
                <a:solidFill>
                  <a:srgbClr val="FFFF00"/>
                </a:solidFill>
              </a:rPr>
              <a:t>hiếm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endParaRPr lang="en-US" altLang="en-US" sz="24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xmlns="" id="{BD82595E-A759-456C-8246-9E4780643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49" y="1940890"/>
            <a:ext cx="2037051" cy="1602409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Khó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trong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hoạt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người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dân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83909A11-3368-4E47-91D4-D971D5410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0932" y="859845"/>
            <a:ext cx="0" cy="103096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4CA8AAB4-0F1B-4BF6-8833-44294CC39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549" y="1940889"/>
            <a:ext cx="2037051" cy="1574207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Đất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khô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cằn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cây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cối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muôn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vật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nổi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nếu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thiếu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xmlns="" id="{1037B665-8A41-40D6-92EF-63C40AD49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0932" y="873066"/>
            <a:ext cx="2936665" cy="103096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32222E94-3BEC-40FD-996D-AD55D591B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946894"/>
            <a:ext cx="2037051" cy="1591953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Muốn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sạch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hợp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vệ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dùng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tốn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kém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  <p:pic>
        <p:nvPicPr>
          <p:cNvPr id="9218" name="Picture 2" descr="Các đô thị lớn có nguy cơ thiếu nước | VTV.VN">
            <a:extLst>
              <a:ext uri="{FF2B5EF4-FFF2-40B4-BE49-F238E27FC236}">
                <a16:creationId xmlns:a16="http://schemas.microsoft.com/office/drawing/2014/main" xmlns="" id="{F5B370A2-FA7F-4119-A5CB-9BA9AA8A7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49" y="3810973"/>
            <a:ext cx="2062050" cy="1408727"/>
          </a:xfrm>
          <a:prstGeom prst="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</p:pic>
      <p:pic>
        <p:nvPicPr>
          <p:cNvPr id="9220" name="Picture 4" descr="Lạng Sơn: Nắng nóng kéo dài, ruộng lúa nứt toác, ao hồ cạn khô">
            <a:extLst>
              <a:ext uri="{FF2B5EF4-FFF2-40B4-BE49-F238E27FC236}">
                <a16:creationId xmlns:a16="http://schemas.microsoft.com/office/drawing/2014/main" xmlns="" id="{1E6C0DBA-C229-4CF2-8016-2FE8D3FF4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88" y="3781838"/>
            <a:ext cx="2066365" cy="1476078"/>
          </a:xfrm>
          <a:prstGeom prst="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</p:pic>
      <p:pic>
        <p:nvPicPr>
          <p:cNvPr id="9222" name="Picture 6" descr="NGUỒN NƯỚC SẠCH CÓ PHẢI CHỈ DÙNG ĐỂ UỐNG? – Điện Giải Kangen Việt Nam">
            <a:extLst>
              <a:ext uri="{FF2B5EF4-FFF2-40B4-BE49-F238E27FC236}">
                <a16:creationId xmlns:a16="http://schemas.microsoft.com/office/drawing/2014/main" xmlns="" id="{F5BDA52C-825C-45F4-BF16-A44F65849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948" y="3810972"/>
            <a:ext cx="2092903" cy="1427777"/>
          </a:xfrm>
          <a:prstGeom prst="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7750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304800" y="800100"/>
            <a:ext cx="8686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3.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học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nhận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thức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cho</a:t>
            </a:r>
            <a:r>
              <a:rPr lang="en-US" sz="2400" b="1" dirty="0">
                <a:solidFill>
                  <a:srgbClr val="FFFF00"/>
                </a:solidFill>
              </a:rPr>
              <a:t> con </a:t>
            </a:r>
            <a:r>
              <a:rPr lang="en-US" sz="2400" b="1" dirty="0" err="1">
                <a:solidFill>
                  <a:srgbClr val="FFFF00"/>
                </a:solidFill>
              </a:rPr>
              <a:t>người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2" name="Picture 2" descr="VGP News :. | Bảo vệ nguồn nước là bảo vệ chính cuộc sống chúng ta | BÁO  ĐIỆN TỬ CHÍNH PHỦ NƯỚC CHXHCN VIỆT NAM">
            <a:extLst>
              <a:ext uri="{FF2B5EF4-FFF2-40B4-BE49-F238E27FC236}">
                <a16:creationId xmlns:a16="http://schemas.microsoft.com/office/drawing/2014/main" xmlns="" id="{41DFA84C-D2C4-44A7-9BFE-68A325769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29658"/>
            <a:ext cx="8839200" cy="409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1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5">
            <a:extLst>
              <a:ext uri="{FF2B5EF4-FFF2-40B4-BE49-F238E27FC236}">
                <a16:creationId xmlns:a16="http://schemas.microsoft.com/office/drawing/2014/main" xmlns="" id="{636601F3-D49B-4463-B8EA-C3D15618C0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65613" y="876301"/>
            <a:ext cx="3124200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xmlns="" id="{8D6165BB-9386-4963-9F2F-52E903A0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244" y="1943099"/>
            <a:ext cx="2526956" cy="137160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Sử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dụng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hợp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lí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tiết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kiệm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tài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nguyên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2469" name="Line 5">
            <a:extLst>
              <a:ext uri="{FF2B5EF4-FFF2-40B4-BE49-F238E27FC236}">
                <a16:creationId xmlns:a16="http://schemas.microsoft.com/office/drawing/2014/main" xmlns="" id="{2D5E965B-993B-4F6A-A16E-077F9B474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9813" y="916464"/>
            <a:ext cx="3124199" cy="98210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77" name="AutoShape 13">
            <a:extLst>
              <a:ext uri="{FF2B5EF4-FFF2-40B4-BE49-F238E27FC236}">
                <a16:creationId xmlns:a16="http://schemas.microsoft.com/office/drawing/2014/main" xmlns="" id="{E5D22F41-586E-43FB-8077-DD0570D77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613" y="205425"/>
            <a:ext cx="5486396" cy="6708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học</a:t>
            </a:r>
            <a:r>
              <a:rPr lang="en-US" altLang="en-US" sz="24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nhận</a:t>
            </a:r>
            <a:r>
              <a:rPr lang="en-US" altLang="en-US" sz="24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thức</a:t>
            </a:r>
            <a:r>
              <a:rPr lang="en-US" altLang="en-US" sz="24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00FFFF"/>
                </a:solidFill>
                <a:latin typeface="+mj-lt"/>
              </a:rPr>
              <a:t> con </a:t>
            </a:r>
            <a:r>
              <a:rPr lang="en-US" altLang="en-US" sz="2400" b="1" dirty="0" err="1">
                <a:solidFill>
                  <a:srgbClr val="00FFFF"/>
                </a:solidFill>
                <a:latin typeface="+mj-lt"/>
              </a:rPr>
              <a:t>người</a:t>
            </a:r>
            <a:endParaRPr lang="en-US" altLang="en-US" sz="18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394FE91D-D117-444F-B015-141ABDB5E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13" y="1954480"/>
            <a:ext cx="2743199" cy="136022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Khai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nguồn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ngọt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nhiên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xmlns="" id="{B203A4A2-BFAD-443F-B67D-8AA966A69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65614" y="3359234"/>
            <a:ext cx="3124200" cy="956619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xmlns="" id="{3AC54478-93DA-4282-8656-8866ABD21A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89811" y="3333755"/>
            <a:ext cx="3124198" cy="98210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96ED2F53-513B-48E6-AA6E-0A066F214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13" y="4360390"/>
            <a:ext cx="8077200" cy="93551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b="1" dirty="0" err="1">
                <a:solidFill>
                  <a:schemeClr val="bg1"/>
                </a:solidFill>
              </a:rPr>
              <a:t>Tác</a:t>
            </a:r>
            <a:r>
              <a:rPr lang="vi-VN" b="1" dirty="0">
                <a:solidFill>
                  <a:schemeClr val="bg1"/>
                </a:solidFill>
              </a:rPr>
              <a:t> giả </a:t>
            </a:r>
            <a:r>
              <a:rPr lang="en-US" b="1" dirty="0" err="1">
                <a:solidFill>
                  <a:schemeClr val="bg1"/>
                </a:solidFill>
              </a:rPr>
              <a:t>thể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hiện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thái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độ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trân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trọng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nước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ngọt</a:t>
            </a:r>
            <a:r>
              <a:rPr lang="en-US" b="1" dirty="0">
                <a:solidFill>
                  <a:schemeClr val="bg1"/>
                </a:solidFill>
              </a:rPr>
              <a:t>; </a:t>
            </a:r>
            <a:r>
              <a:rPr lang="en-US" b="1" dirty="0" err="1">
                <a:solidFill>
                  <a:schemeClr val="bg1"/>
                </a:solidFill>
              </a:rPr>
              <a:t>phê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phán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những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hành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động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làm</a:t>
            </a:r>
            <a:r>
              <a:rPr lang="en-US" b="1" dirty="0">
                <a:solidFill>
                  <a:schemeClr val="bg1"/>
                </a:solidFill>
              </a:rPr>
              <a:t> ô </a:t>
            </a:r>
            <a:r>
              <a:rPr lang="en-US" b="1" dirty="0" err="1">
                <a:solidFill>
                  <a:schemeClr val="bg1"/>
                </a:solidFill>
              </a:rPr>
              <a:t>nhiễm</a:t>
            </a:r>
            <a:r>
              <a:rPr lang="en-US" b="1" dirty="0">
                <a:solidFill>
                  <a:schemeClr val="bg1"/>
                </a:solidFill>
              </a:rPr>
              <a:t>, khan </a:t>
            </a:r>
            <a:r>
              <a:rPr lang="en-US" b="1" dirty="0" err="1">
                <a:solidFill>
                  <a:schemeClr val="bg1"/>
                </a:solidFill>
              </a:rPr>
              <a:t>hiếm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nước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ngọt</a:t>
            </a:r>
            <a:endParaRPr lang="en-US" altLang="en-US" sz="1800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BÁO SÀI GÒN GIẢI PHÓNG">
            <a:extLst>
              <a:ext uri="{FF2B5EF4-FFF2-40B4-BE49-F238E27FC236}">
                <a16:creationId xmlns:a16="http://schemas.microsoft.com/office/drawing/2014/main" xmlns="" id="{7DEC87AA-2EAB-475E-A50D-CD517C754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013" y="1638300"/>
            <a:ext cx="2962422" cy="19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88931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62477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667000" y="517922"/>
            <a:ext cx="3733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III. TỔNG KẾT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3" name="Line 5">
            <a:extLst>
              <a:ext uri="{FF2B5EF4-FFF2-40B4-BE49-F238E27FC236}">
                <a16:creationId xmlns:a16="http://schemas.microsoft.com/office/drawing/2014/main" xmlns="" id="{31BBC22F-1091-4E57-965E-F818BCCDD2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42722" y="1119826"/>
            <a:ext cx="2929277" cy="1041314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xmlns="" id="{7A8AEFA0-C3E4-4C36-A755-23818DBE3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124" y="2186623"/>
            <a:ext cx="2929276" cy="2194877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L</a:t>
            </a:r>
            <a:r>
              <a:rPr lang="vi-VN" sz="2200" dirty="0">
                <a:solidFill>
                  <a:schemeClr val="bg1"/>
                </a:solidFill>
              </a:rPr>
              <a:t>ập luận sắc bén, nêu lí lẽ và các bằng chứng phong phú, giàu sức thuyết phục.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xmlns="" id="{374F4B36-F8C7-4D96-8CD5-AC2C967482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119827"/>
            <a:ext cx="2929277" cy="100115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xmlns="" id="{653D87B5-9596-423B-9F15-1D326F57B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98004"/>
            <a:ext cx="2929277" cy="218349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vi-VN" sz="2200" dirty="0">
                <a:solidFill>
                  <a:schemeClr val="bg1"/>
                </a:solidFill>
              </a:rPr>
              <a:t>Khẳng định tầm quan tọng của nước ngọt và ý nghĩa của việc tiết kiệm nước ngọt.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100+ hình ảnh em yêu nước sạch - hinhanhsieudep.net">
            <a:extLst>
              <a:ext uri="{FF2B5EF4-FFF2-40B4-BE49-F238E27FC236}">
                <a16:creationId xmlns:a16="http://schemas.microsoft.com/office/drawing/2014/main" xmlns="" id="{F18CECD1-C41C-479D-902A-234997106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2410638"/>
            <a:ext cx="2333625" cy="174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3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33528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Khan hiem nuoc ngot">
            <a:hlinkClick r:id="" action="ppaction://media"/>
            <a:extLst>
              <a:ext uri="{FF2B5EF4-FFF2-40B4-BE49-F238E27FC236}">
                <a16:creationId xmlns:a16="http://schemas.microsoft.com/office/drawing/2014/main" xmlns="" id="{FF043159-F52E-4B0A-B4C6-31D59084A33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" y="672181"/>
            <a:ext cx="9108245" cy="50095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1211513" y="2581850"/>
            <a:ext cx="5320448" cy="147204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 dirty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 </a:t>
            </a:r>
            <a:r>
              <a:rPr lang="en-US" b="1" dirty="0" err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lịch</a:t>
            </a:r>
            <a:r>
              <a:rPr lang="en-US" b="1" dirty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cùng</a:t>
            </a:r>
            <a:r>
              <a:rPr lang="en-US" b="1" dirty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3746500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38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background\character\art-school-easels-clipart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343" y="3373141"/>
            <a:ext cx="1431283" cy="19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256503" y="3365500"/>
            <a:ext cx="1488195" cy="179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881143" y="2844211"/>
            <a:ext cx="1991591" cy="2662370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2201837" y="3186515"/>
            <a:ext cx="1364033" cy="1977761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25131" y="2844211"/>
            <a:ext cx="1991591" cy="2662370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5545825" y="3186515"/>
            <a:ext cx="1364033" cy="1977761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sp>
        <p:nvSpPr>
          <p:cNvPr id="19" name="YEs"/>
          <p:cNvSpPr txBox="1">
            <a:spLocks/>
          </p:cNvSpPr>
          <p:nvPr/>
        </p:nvSpPr>
        <p:spPr>
          <a:xfrm>
            <a:off x="1676400" y="2171700"/>
            <a:ext cx="2334902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000FF"/>
                </a:solidFill>
              </a:rPr>
              <a:t>A. </a:t>
            </a:r>
            <a:r>
              <a:rPr lang="en-US" sz="2000" b="1" dirty="0" err="1">
                <a:solidFill>
                  <a:srgbClr val="0000FF"/>
                </a:solidFill>
              </a:rPr>
              <a:t>Nước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ngọt</a:t>
            </a:r>
            <a:endParaRPr lang="en-US" sz="2000" dirty="0"/>
          </a:p>
        </p:txBody>
      </p:sp>
      <p:sp>
        <p:nvSpPr>
          <p:cNvPr id="20" name="No"/>
          <p:cNvSpPr txBox="1">
            <a:spLocks/>
          </p:cNvSpPr>
          <p:nvPr/>
        </p:nvSpPr>
        <p:spPr>
          <a:xfrm>
            <a:off x="5086561" y="2171700"/>
            <a:ext cx="2228639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000FF"/>
                </a:solidFill>
              </a:rPr>
              <a:t>B. </a:t>
            </a:r>
            <a:r>
              <a:rPr lang="en-US" sz="2000" b="1" dirty="0" err="1">
                <a:solidFill>
                  <a:srgbClr val="0000FF"/>
                </a:solidFill>
              </a:rPr>
              <a:t>Nước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mặn</a:t>
            </a:r>
            <a:endParaRPr lang="en-US" sz="2000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881142" y="254000"/>
            <a:ext cx="7167115" cy="1231900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hỏi</a:t>
            </a:r>
            <a:r>
              <a:rPr lang="en-US" sz="2400" b="1" dirty="0">
                <a:solidFill>
                  <a:srgbClr val="FF0000"/>
                </a:solidFill>
              </a:rPr>
              <a:t> 1: </a:t>
            </a:r>
          </a:p>
          <a:p>
            <a:r>
              <a:rPr lang="en-US" sz="2400" b="1" dirty="0" err="1">
                <a:solidFill>
                  <a:srgbClr val="FF0000"/>
                </a:solidFill>
              </a:rPr>
              <a:t>Văn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bản</a:t>
            </a:r>
            <a:r>
              <a:rPr lang="en-US" sz="2400" b="1" dirty="0">
                <a:solidFill>
                  <a:srgbClr val="FF0000"/>
                </a:solidFill>
              </a:rPr>
              <a:t> “Khan </a:t>
            </a:r>
            <a:r>
              <a:rPr lang="en-US" sz="2400" b="1" dirty="0" err="1">
                <a:solidFill>
                  <a:srgbClr val="FF0000"/>
                </a:solidFill>
              </a:rPr>
              <a:t>hiếm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nước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ngọt</a:t>
            </a:r>
            <a:r>
              <a:rPr lang="en-US" sz="2400" b="1" dirty="0">
                <a:solidFill>
                  <a:srgbClr val="FF0000"/>
                </a:solidFill>
              </a:rPr>
              <a:t>” </a:t>
            </a:r>
            <a:r>
              <a:rPr lang="en-US" sz="2400" b="1" dirty="0" err="1">
                <a:solidFill>
                  <a:srgbClr val="FF0000"/>
                </a:solidFill>
              </a:rPr>
              <a:t>kêu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gọi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bảo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nguồn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tài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nguyên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nào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-8064500" y="0"/>
            <a:ext cx="7937500" cy="5715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144000" y="1"/>
            <a:ext cx="10591800" cy="5714999"/>
            <a:chOff x="9553555" y="845813"/>
            <a:chExt cx="10595440" cy="541012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553555" y="845813"/>
              <a:ext cx="10595440" cy="5410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468475" y="2058557"/>
              <a:ext cx="579865" cy="966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D:\background\character\cac-nhan-vat-chinh-trong-truyen-va-phim-doraemon-cho-be-yeu-tham-khao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513313" y="1602128"/>
              <a:ext cx="859386" cy="912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Cloud 27"/>
            <p:cNvSpPr/>
            <p:nvPr/>
          </p:nvSpPr>
          <p:spPr>
            <a:xfrm>
              <a:off x="9901659" y="979609"/>
              <a:ext cx="4390597" cy="1811085"/>
            </a:xfrm>
            <a:prstGeom prst="cloud">
              <a:avLst/>
            </a:prstGeom>
            <a:solidFill>
              <a:srgbClr val="B7DE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67" dirty="0" err="1">
                  <a:solidFill>
                    <a:sysClr val="windowText" lastClr="000000"/>
                  </a:solidFill>
                </a:rPr>
                <a:t>Biển</a:t>
              </a:r>
              <a:r>
                <a:rPr lang="en-US" sz="3667" dirty="0">
                  <a:solidFill>
                    <a:sysClr val="windowText" lastClr="000000"/>
                  </a:solidFill>
                </a:rPr>
                <a:t> </a:t>
              </a:r>
              <a:br>
                <a:rPr lang="en-US" sz="3667" dirty="0">
                  <a:solidFill>
                    <a:sysClr val="windowText" lastClr="000000"/>
                  </a:solidFill>
                </a:rPr>
              </a:br>
              <a:r>
                <a:rPr lang="en-US" sz="3667" dirty="0" err="1">
                  <a:solidFill>
                    <a:sysClr val="windowText" lastClr="000000"/>
                  </a:solidFill>
                </a:rPr>
                <a:t>Đà</a:t>
              </a:r>
              <a:r>
                <a:rPr lang="en-US" sz="3667" dirty="0">
                  <a:solidFill>
                    <a:sysClr val="windowText" lastClr="000000"/>
                  </a:solidFill>
                </a:rPr>
                <a:t> </a:t>
              </a:r>
              <a:r>
                <a:rPr lang="en-US" sz="3667" dirty="0" err="1">
                  <a:solidFill>
                    <a:sysClr val="windowText" lastClr="000000"/>
                  </a:solidFill>
                </a:rPr>
                <a:t>Nẵng</a:t>
              </a:r>
              <a:endParaRPr lang="en-US" sz="3667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59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-1.029 -0.00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458" y="-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5257" y="3404395"/>
            <a:ext cx="1430625" cy="15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background\water\animated-bubble-clipart-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438" y="2584482"/>
            <a:ext cx="868521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372150" y="2593458"/>
            <a:ext cx="1991591" cy="2662370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1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5692844" y="2935763"/>
            <a:ext cx="1364033" cy="1977761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073094" y="2584483"/>
            <a:ext cx="1991591" cy="2662370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2393788" y="2926787"/>
            <a:ext cx="1364033" cy="1977761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sp>
        <p:nvSpPr>
          <p:cNvPr id="19" name="No"/>
          <p:cNvSpPr txBox="1">
            <a:spLocks/>
          </p:cNvSpPr>
          <p:nvPr/>
        </p:nvSpPr>
        <p:spPr>
          <a:xfrm>
            <a:off x="2073094" y="1974948"/>
            <a:ext cx="1991591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</a:rPr>
              <a:t>A. Du </a:t>
            </a:r>
            <a:r>
              <a:rPr lang="en-US" sz="2400" b="1" dirty="0" err="1">
                <a:solidFill>
                  <a:srgbClr val="FF0000"/>
                </a:solidFill>
              </a:rPr>
              <a:t>kí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123" name="Picture 3" descr="D:\background\water\sddfffdg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2835221"/>
            <a:ext cx="753258" cy="10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background\water\20j0 (26)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55" y="3953701"/>
            <a:ext cx="4075906" cy="146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381000" y="127001"/>
            <a:ext cx="8495189" cy="111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0000"/>
                </a:solidFill>
              </a:rPr>
              <a:t>Câu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hỏi</a:t>
            </a:r>
            <a:r>
              <a:rPr lang="en-US" sz="2800" b="1" dirty="0">
                <a:solidFill>
                  <a:srgbClr val="FF0000"/>
                </a:solidFill>
              </a:rPr>
              <a:t> 2: </a:t>
            </a:r>
            <a:r>
              <a:rPr lang="en-US" sz="2800" b="1" dirty="0" err="1">
                <a:solidFill>
                  <a:srgbClr val="FF0000"/>
                </a:solidFill>
              </a:rPr>
              <a:t>Văn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“Khan </a:t>
            </a:r>
            <a:r>
              <a:rPr lang="en-US" sz="2800" b="1" dirty="0" err="1">
                <a:solidFill>
                  <a:srgbClr val="FF0000"/>
                </a:solidFill>
              </a:rPr>
              <a:t>hiếm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nước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ngọt</a:t>
            </a:r>
            <a:r>
              <a:rPr lang="en-US" sz="2800" b="1" dirty="0">
                <a:solidFill>
                  <a:srgbClr val="FF0000"/>
                </a:solidFill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</a:rPr>
              <a:t>thuộc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loại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nào</a:t>
            </a:r>
            <a:r>
              <a:rPr lang="en-US" sz="28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" name="YEs"/>
          <p:cNvSpPr txBox="1">
            <a:spLocks/>
          </p:cNvSpPr>
          <p:nvPr/>
        </p:nvSpPr>
        <p:spPr>
          <a:xfrm>
            <a:off x="5257800" y="2019300"/>
            <a:ext cx="2205587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</a:rPr>
              <a:t>B. </a:t>
            </a:r>
            <a:r>
              <a:rPr lang="en-US" sz="2400" b="1" dirty="0" err="1">
                <a:solidFill>
                  <a:srgbClr val="FF0000"/>
                </a:solidFill>
              </a:rPr>
              <a:t>Nghị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luận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-8064500" y="0"/>
            <a:ext cx="7937500" cy="5715000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9144000" y="0"/>
            <a:ext cx="11311438" cy="5785350"/>
            <a:chOff x="9179169" y="0"/>
            <a:chExt cx="11547232" cy="6942420"/>
          </a:xfrm>
        </p:grpSpPr>
        <p:pic>
          <p:nvPicPr>
            <p:cNvPr id="1026" name="Picture 2" descr="D:\pp game\doraemon\coral-reef-in-ras-muhammad-nature-park-iolanda-reef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677"/>
            <a:stretch/>
          </p:blipFill>
          <p:spPr bwMode="auto">
            <a:xfrm>
              <a:off x="9179169" y="0"/>
              <a:ext cx="11547232" cy="6942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ounded Rectangle 26"/>
            <p:cNvSpPr/>
            <p:nvPr/>
          </p:nvSpPr>
          <p:spPr>
            <a:xfrm>
              <a:off x="10928006" y="457200"/>
              <a:ext cx="3124200" cy="1908723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67" b="1" dirty="0" err="1">
                  <a:solidFill>
                    <a:srgbClr val="002060"/>
                  </a:solidFill>
                </a:rPr>
                <a:t>Bán</a:t>
              </a:r>
              <a:r>
                <a:rPr lang="en-US" sz="3667" b="1" dirty="0">
                  <a:solidFill>
                    <a:srgbClr val="002060"/>
                  </a:solidFill>
                </a:rPr>
                <a:t> </a:t>
              </a:r>
              <a:r>
                <a:rPr lang="en-US" sz="3667" b="1" dirty="0" err="1">
                  <a:solidFill>
                    <a:srgbClr val="002060"/>
                  </a:solidFill>
                </a:rPr>
                <a:t>đảo</a:t>
              </a:r>
              <a:r>
                <a:rPr lang="en-US" sz="3667" b="1" dirty="0">
                  <a:solidFill>
                    <a:srgbClr val="002060"/>
                  </a:solidFill>
                </a:rPr>
                <a:t> </a:t>
              </a:r>
              <a:r>
                <a:rPr lang="en-US" sz="3667" b="1" dirty="0" err="1">
                  <a:solidFill>
                    <a:srgbClr val="002060"/>
                  </a:solidFill>
                </a:rPr>
                <a:t>Sơn</a:t>
              </a:r>
              <a:r>
                <a:rPr lang="en-US" sz="3667" b="1" dirty="0">
                  <a:solidFill>
                    <a:srgbClr val="002060"/>
                  </a:solidFill>
                </a:rPr>
                <a:t> </a:t>
              </a:r>
              <a:r>
                <a:rPr lang="en-US" sz="3667" b="1" dirty="0" err="1">
                  <a:solidFill>
                    <a:srgbClr val="002060"/>
                  </a:solidFill>
                </a:rPr>
                <a:t>Trà</a:t>
              </a:r>
              <a:endParaRPr lang="en-US" sz="3667" b="1" dirty="0">
                <a:solidFill>
                  <a:srgbClr val="002060"/>
                </a:solidFill>
              </a:endParaRPr>
            </a:p>
            <a:p>
              <a:pPr algn="ctr"/>
              <a:r>
                <a:rPr lang="en-US" sz="1667" b="1" dirty="0" err="1">
                  <a:solidFill>
                    <a:schemeClr val="bg1"/>
                  </a:solidFill>
                </a:rPr>
                <a:t>Danang</a:t>
              </a:r>
              <a:r>
                <a:rPr lang="en-US" sz="1667" b="1" dirty="0">
                  <a:solidFill>
                    <a:schemeClr val="bg1"/>
                  </a:solidFill>
                </a:rPr>
                <a:t> Vietnam</a:t>
              </a:r>
              <a:endParaRPr lang="en-US" sz="3667" b="1" dirty="0">
                <a:solidFill>
                  <a:schemeClr val="bg1"/>
                </a:solidFill>
              </a:endParaRPr>
            </a:p>
          </p:txBody>
        </p:sp>
        <p:pic>
          <p:nvPicPr>
            <p:cNvPr id="1028" name="Picture 4" descr="D:\background\character\Dora-Characters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5600" y="652268"/>
              <a:ext cx="2298700" cy="2514941"/>
            </a:xfrm>
            <a:prstGeom prst="rect">
              <a:avLst/>
            </a:prstGeom>
            <a:noFill/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98788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1.11857 -0.006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937" y="-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323436" y="3186515"/>
            <a:ext cx="1195368" cy="199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2"/>
          <p:cNvSpPr/>
          <p:nvPr/>
        </p:nvSpPr>
        <p:spPr>
          <a:xfrm>
            <a:off x="4703842" y="5062689"/>
            <a:ext cx="3048000" cy="65231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25" name="Cloud 24"/>
          <p:cNvSpPr/>
          <p:nvPr/>
        </p:nvSpPr>
        <p:spPr>
          <a:xfrm>
            <a:off x="1350642" y="5079030"/>
            <a:ext cx="3048000" cy="65231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grpSp>
        <p:nvGrpSpPr>
          <p:cNvPr id="10" name="Group 9"/>
          <p:cNvGrpSpPr/>
          <p:nvPr/>
        </p:nvGrpSpPr>
        <p:grpSpPr>
          <a:xfrm>
            <a:off x="1881143" y="2844211"/>
            <a:ext cx="1991591" cy="2662370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2201837" y="3186515"/>
            <a:ext cx="1364033" cy="1977761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25131" y="2844211"/>
            <a:ext cx="1991591" cy="2662370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5545825" y="3186515"/>
            <a:ext cx="1364033" cy="1977761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sp>
        <p:nvSpPr>
          <p:cNvPr id="19" name="YEs"/>
          <p:cNvSpPr txBox="1">
            <a:spLocks/>
          </p:cNvSpPr>
          <p:nvPr/>
        </p:nvSpPr>
        <p:spPr>
          <a:xfrm>
            <a:off x="1881142" y="2234676"/>
            <a:ext cx="2023897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</a:rPr>
              <a:t>A. </a:t>
            </a:r>
            <a:r>
              <a:rPr lang="en-US" sz="2400" b="1" dirty="0" err="1">
                <a:solidFill>
                  <a:srgbClr val="FF0000"/>
                </a:solidFill>
              </a:rPr>
              <a:t>Nghị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luận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No"/>
          <p:cNvSpPr txBox="1">
            <a:spLocks/>
          </p:cNvSpPr>
          <p:nvPr/>
        </p:nvSpPr>
        <p:spPr>
          <a:xfrm>
            <a:off x="5252793" y="2234676"/>
            <a:ext cx="1950098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</a:rPr>
              <a:t>B. </a:t>
            </a:r>
            <a:r>
              <a:rPr lang="en-US" sz="2400" b="1" dirty="0" err="1">
                <a:solidFill>
                  <a:srgbClr val="FF0000"/>
                </a:solidFill>
              </a:rPr>
              <a:t>Tự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sự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15284" y="254000"/>
            <a:ext cx="8347716" cy="1115075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FFFF00"/>
                </a:solidFill>
              </a:rPr>
              <a:t>Câu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hỏi</a:t>
            </a:r>
            <a:r>
              <a:rPr lang="en-US" sz="2400" b="1" dirty="0">
                <a:solidFill>
                  <a:srgbClr val="FFFF00"/>
                </a:solidFill>
              </a:rPr>
              <a:t> 3: </a:t>
            </a:r>
            <a:r>
              <a:rPr lang="en-US" sz="2400" b="1" dirty="0" err="1">
                <a:solidFill>
                  <a:srgbClr val="FFFF00"/>
                </a:solidFill>
              </a:rPr>
              <a:t>Văn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bản</a:t>
            </a:r>
            <a:r>
              <a:rPr lang="en-US" sz="2400" b="1" dirty="0">
                <a:solidFill>
                  <a:srgbClr val="FFFF00"/>
                </a:solidFill>
              </a:rPr>
              <a:t> “Khan </a:t>
            </a:r>
            <a:r>
              <a:rPr lang="en-US" sz="2400" b="1" dirty="0" err="1">
                <a:solidFill>
                  <a:srgbClr val="FFFF00"/>
                </a:solidFill>
              </a:rPr>
              <a:t>hiếm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r>
              <a:rPr lang="en-US" sz="2400" b="1" dirty="0">
                <a:solidFill>
                  <a:srgbClr val="FFFF00"/>
                </a:solidFill>
              </a:rPr>
              <a:t>” </a:t>
            </a:r>
            <a:r>
              <a:rPr lang="en-US" sz="2400" b="1" dirty="0" err="1">
                <a:solidFill>
                  <a:srgbClr val="FFFF00"/>
                </a:solidFill>
              </a:rPr>
              <a:t>sử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dụng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phương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thức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biểu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đạt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chính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nào</a:t>
            </a:r>
            <a:r>
              <a:rPr lang="en-US" sz="2400" b="1" dirty="0">
                <a:solidFill>
                  <a:srgbClr val="FFFF00"/>
                </a:solidFill>
              </a:rPr>
              <a:t>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-8064500" y="0"/>
            <a:ext cx="7937500" cy="5715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9144000" y="1"/>
            <a:ext cx="9506982" cy="5678679"/>
            <a:chOff x="0" y="27709"/>
            <a:chExt cx="9145045" cy="6814415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27709"/>
              <a:ext cx="9145045" cy="6814415"/>
              <a:chOff x="0" y="27709"/>
              <a:chExt cx="9145045" cy="6814415"/>
            </a:xfrm>
          </p:grpSpPr>
          <p:pic>
            <p:nvPicPr>
              <p:cNvPr id="8195" name="Picture 3" descr="D:\pp game\doraemon\efb5201aca304fe0b3a214f2eb1ead72.jpg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23"/>
              <a:stretch/>
            </p:blipFill>
            <p:spPr bwMode="auto">
              <a:xfrm>
                <a:off x="4843080" y="3549975"/>
                <a:ext cx="4300920" cy="3292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6" name="Picture 4" descr="D:\pp game\doraemon\cua-rang-me-0a5ae.jpg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7709"/>
                <a:ext cx="4843081" cy="35222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7" name="Picture 5" descr="D:\pp game\doraemon\hai-san-da-nang-dac-an-cua-bien-khoi-2.jp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3549976"/>
                <a:ext cx="4843080" cy="32852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8" name="Picture 6" descr="D:\pp game\doraemon\27496090_1343325349133222_306766966_n.jpg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5232930" y="-362139"/>
                <a:ext cx="3522265" cy="43019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199" name="Picture 7" descr="D:\background\character\doraemon_02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2880" y="2285998"/>
              <a:ext cx="2050476" cy="254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ounded Rectangle 30"/>
            <p:cNvSpPr/>
            <p:nvPr/>
          </p:nvSpPr>
          <p:spPr>
            <a:xfrm>
              <a:off x="3522658" y="3414350"/>
              <a:ext cx="2438400" cy="735013"/>
            </a:xfrm>
            <a:prstGeom prst="round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67" dirty="0" err="1"/>
                <a:t>Hải</a:t>
              </a:r>
              <a:r>
                <a:rPr lang="en-US" sz="3667" dirty="0"/>
                <a:t> </a:t>
              </a:r>
              <a:r>
                <a:rPr lang="en-US" sz="3667" dirty="0" err="1"/>
                <a:t>sản</a:t>
              </a:r>
              <a:endParaRPr lang="en-US" sz="6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18315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1.02482 0.00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3467" y="3242477"/>
            <a:ext cx="1656132" cy="162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428823" y="2470435"/>
            <a:ext cx="1991591" cy="2662370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5749517" y="2812740"/>
            <a:ext cx="1364033" cy="1977761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129766" y="2461459"/>
            <a:ext cx="1991591" cy="2662370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2450460" y="2803764"/>
            <a:ext cx="1364033" cy="1977761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</p:grpSp>
      <p:sp>
        <p:nvSpPr>
          <p:cNvPr id="18" name="YEs"/>
          <p:cNvSpPr txBox="1">
            <a:spLocks/>
          </p:cNvSpPr>
          <p:nvPr/>
        </p:nvSpPr>
        <p:spPr>
          <a:xfrm>
            <a:off x="5442654" y="1860901"/>
            <a:ext cx="1996555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</a:rPr>
              <a:t>B. </a:t>
            </a:r>
            <a:r>
              <a:rPr lang="en-US" sz="2800" b="1" dirty="0" err="1">
                <a:solidFill>
                  <a:srgbClr val="FF0000"/>
                </a:solidFill>
              </a:rPr>
              <a:t>Đúng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No"/>
          <p:cNvSpPr txBox="1">
            <a:spLocks/>
          </p:cNvSpPr>
          <p:nvPr/>
        </p:nvSpPr>
        <p:spPr>
          <a:xfrm>
            <a:off x="2143597" y="1851925"/>
            <a:ext cx="1963930" cy="6095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</a:rPr>
              <a:t>A. </a:t>
            </a:r>
            <a:r>
              <a:rPr lang="en-US" sz="2800" b="1" dirty="0" err="1">
                <a:solidFill>
                  <a:srgbClr val="FF0000"/>
                </a:solidFill>
              </a:rPr>
              <a:t>Sai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3333" y="254000"/>
            <a:ext cx="8968267" cy="948961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rằng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vô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tận</a:t>
            </a:r>
            <a:r>
              <a: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background\christmas\animated-santa-claus-image-0420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29" y="828793"/>
            <a:ext cx="2682875" cy="89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-8064500" y="0"/>
            <a:ext cx="7937500" cy="5715000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9177996" y="-20505"/>
            <a:ext cx="10329204" cy="5715000"/>
            <a:chOff x="-728962" y="1"/>
            <a:chExt cx="12130697" cy="6858000"/>
          </a:xfrm>
        </p:grpSpPr>
        <p:pic>
          <p:nvPicPr>
            <p:cNvPr id="6148" name="Picture 4" descr="D:\pp game\doraemon\15216878124151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34" t="2122" r="1177"/>
            <a:stretch/>
          </p:blipFill>
          <p:spPr bwMode="auto">
            <a:xfrm>
              <a:off x="-728962" y="1"/>
              <a:ext cx="12130697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loud 26"/>
            <p:cNvSpPr/>
            <p:nvPr/>
          </p:nvSpPr>
          <p:spPr>
            <a:xfrm>
              <a:off x="4912543" y="193262"/>
              <a:ext cx="3764706" cy="1651793"/>
            </a:xfrm>
            <a:prstGeom prst="cloud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67" dirty="0" err="1"/>
                <a:t>Bà</a:t>
              </a:r>
              <a:r>
                <a:rPr lang="en-US" sz="2667" dirty="0"/>
                <a:t> </a:t>
              </a:r>
              <a:r>
                <a:rPr lang="en-US" sz="2667" dirty="0" err="1"/>
                <a:t>Nà</a:t>
              </a:r>
              <a:r>
                <a:rPr lang="en-US" sz="2667" dirty="0"/>
                <a:t> Hills</a:t>
              </a:r>
            </a:p>
            <a:p>
              <a:pPr algn="ctr"/>
              <a:r>
                <a:rPr lang="en-US" sz="1667" b="1" dirty="0" err="1">
                  <a:solidFill>
                    <a:srgbClr val="FFFF00"/>
                  </a:solidFill>
                </a:rPr>
                <a:t>Danang</a:t>
              </a:r>
              <a:r>
                <a:rPr lang="en-US" sz="1667" b="1" dirty="0">
                  <a:solidFill>
                    <a:srgbClr val="FFFF00"/>
                  </a:solidFill>
                </a:rPr>
                <a:t> Vietnam</a:t>
              </a:r>
              <a:endParaRPr lang="en-US" sz="3667" b="1" dirty="0">
                <a:solidFill>
                  <a:srgbClr val="FFFF00"/>
                </a:solidFill>
              </a:endParaRPr>
            </a:p>
          </p:txBody>
        </p:sp>
        <p:pic>
          <p:nvPicPr>
            <p:cNvPr id="6149" name="Picture 5" descr="D:\background\character\jhsbhsdbv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66" b="97835" l="0" r="97706">
                          <a14:foregroundMark x1="22936" y1="19048" x2="22936" y2="19048"/>
                          <a14:foregroundMark x1="38991" y1="12987" x2="38991" y2="12987"/>
                          <a14:foregroundMark x1="24771" y1="14286" x2="24771" y2="14286"/>
                          <a14:foregroundMark x1="46789" y1="32900" x2="46789" y2="32900"/>
                          <a14:foregroundMark x1="27064" y1="39827" x2="27064" y2="39827"/>
                          <a14:foregroundMark x1="24771" y1="31169" x2="24771" y2="31169"/>
                          <a14:foregroundMark x1="32110" y1="32035" x2="32110" y2="32035"/>
                          <a14:foregroundMark x1="38073" y1="35931" x2="38073" y2="35931"/>
                          <a14:foregroundMark x1="88073" y1="67100" x2="88073" y2="67100"/>
                          <a14:foregroundMark x1="86239" y1="59307" x2="86239" y2="59307"/>
                          <a14:foregroundMark x1="67890" y1="90476" x2="67890" y2="90476"/>
                          <a14:foregroundMark x1="68807" y1="83117" x2="68807" y2="83117"/>
                          <a14:foregroundMark x1="28899" y1="70996" x2="28899" y2="70996"/>
                          <a14:foregroundMark x1="50917" y1="81385" x2="50917" y2="81385"/>
                          <a14:foregroundMark x1="26147" y1="55844" x2="26147" y2="55844"/>
                          <a14:foregroundMark x1="17890" y1="48052" x2="17890" y2="48052"/>
                          <a14:foregroundMark x1="59174" y1="43290" x2="59174" y2="43290"/>
                          <a14:foregroundMark x1="5505" y1="34199" x2="5505" y2="34199"/>
                          <a14:foregroundMark x1="12385" y1="47186" x2="12385" y2="47186"/>
                          <a14:foregroundMark x1="16972" y1="53247" x2="16972" y2="53247"/>
                          <a14:foregroundMark x1="75688" y1="85714" x2="75688" y2="85714"/>
                          <a14:foregroundMark x1="67431" y1="96537" x2="67431" y2="96537"/>
                          <a14:foregroundMark x1="75688" y1="89177" x2="75688" y2="89177"/>
                          <a14:foregroundMark x1="92202" y1="60606" x2="92202" y2="60606"/>
                          <a14:foregroundMark x1="83486" y1="57143" x2="83486" y2="57143"/>
                          <a14:foregroundMark x1="85780" y1="57143" x2="85780" y2="57143"/>
                          <a14:foregroundMark x1="95413" y1="67100" x2="95413" y2="67100"/>
                          <a14:foregroundMark x1="50459" y1="5628" x2="50459" y2="5628"/>
                          <a14:foregroundMark x1="38991" y1="5628" x2="38991" y2="5628"/>
                          <a14:foregroundMark x1="74771" y1="33766" x2="74771" y2="33766"/>
                          <a14:foregroundMark x1="74771" y1="36364" x2="74771" y2="36364"/>
                          <a14:foregroundMark x1="73853" y1="39827" x2="73853" y2="39827"/>
                          <a14:foregroundMark x1="83486" y1="49351" x2="83486" y2="49351"/>
                          <a14:foregroundMark x1="81193" y1="50649" x2="81193" y2="50649"/>
                          <a14:foregroundMark x1="85780" y1="38528" x2="85780" y2="38528"/>
                          <a14:foregroundMark x1="75229" y1="41126" x2="75229" y2="411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4622" y="1877666"/>
              <a:ext cx="2227040" cy="2359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4126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-1.02222 0.00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11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16500" y="2730500"/>
            <a:ext cx="2095500" cy="717021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>
                <a:solidFill>
                  <a:srgbClr val="7030A0"/>
                </a:solidFill>
              </a:rPr>
              <a:t>Bye bye!</a:t>
            </a: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56000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32000" y="0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4" name="Picture 20">
            <a:extLst>
              <a:ext uri="{FF2B5EF4-FFF2-40B4-BE49-F238E27FC236}">
                <a16:creationId xmlns:a16="http://schemas.microsoft.com/office/drawing/2014/main" xmlns="" id="{DDE59F80-B94E-4F48-BFAC-DFE61D8E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078288"/>
            <a:ext cx="2881313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>
            <a:extLst>
              <a:ext uri="{FF2B5EF4-FFF2-40B4-BE49-F238E27FC236}">
                <a16:creationId xmlns:a16="http://schemas.microsoft.com/office/drawing/2014/main" xmlns="" id="{4DD94A8B-9772-4578-8687-80ED3BA71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3902075"/>
            <a:ext cx="284638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>
            <a:extLst>
              <a:ext uri="{FF2B5EF4-FFF2-40B4-BE49-F238E27FC236}">
                <a16:creationId xmlns:a16="http://schemas.microsoft.com/office/drawing/2014/main" xmlns="" id="{39D6FC3F-3425-475E-919F-DE422D63F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3113088"/>
            <a:ext cx="294957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:a16="http://schemas.microsoft.com/office/drawing/2014/main" xmlns="" id="{98D17AB8-D4A3-4119-9C3F-2D0243CA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25" y="2825750"/>
            <a:ext cx="1728788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xmlns="" id="{AF0FAFB0-8A6B-41F8-982E-CCC35B63F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4013"/>
            <a:ext cx="27813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:a16="http://schemas.microsoft.com/office/drawing/2014/main" xmlns="" id="{540826A7-CF8D-4FE2-B393-A2531B7F8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6338"/>
            <a:ext cx="2770188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xmlns="" id="{5DF66473-6613-4054-B35A-7E2D96C3C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354013"/>
            <a:ext cx="287337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:a16="http://schemas.microsoft.com/office/drawing/2014/main" xmlns="" id="{E2DA1A12-4B38-4D72-BEE4-EC87AEE66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838" y="498475"/>
            <a:ext cx="2778125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xmlns="" id="{69B946D3-7D0C-4203-AB8C-71EE7AF9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1416050"/>
            <a:ext cx="18796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xmlns="" id="{45611D2E-FB7E-46DD-827B-9899ED2FA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3851275"/>
            <a:ext cx="30734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xmlns="" id="{719F8A27-C6F7-4388-9FC4-10ED49B22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25" y="2900363"/>
            <a:ext cx="334803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xmlns="" id="{13740859-0292-49DB-8F98-C72A37533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38" y="2825750"/>
            <a:ext cx="1795462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xmlns="" id="{1C55600A-D9AF-4D01-B36B-976E8C355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658938"/>
            <a:ext cx="28575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xmlns="" id="{08AC078C-D7E0-470F-B1DA-C3191715D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400175"/>
            <a:ext cx="28019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xmlns="" id="{EE75DD27-472D-4653-A1C9-99583A21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25488"/>
            <a:ext cx="286226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xmlns="" id="{155E8C56-2183-447C-8FC0-57D0AC61B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113" y="1500188"/>
            <a:ext cx="214788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xmlns="" id="{81437833-4513-4D33-9277-357D85D22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93975"/>
            <a:ext cx="175260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HÀ GIANG – LŨNG CÚ - ĐỒNG VĂN - MÃ PÍ LÈNG - MÈO VẠC – SÔNG NHO QUẾ 4N3Đ">
            <a:extLst>
              <a:ext uri="{FF2B5EF4-FFF2-40B4-BE49-F238E27FC236}">
                <a16:creationId xmlns:a16="http://schemas.microsoft.com/office/drawing/2014/main" xmlns="" id="{6A960EAE-9B41-4DE4-9EA5-40D01087C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1958975"/>
            <a:ext cx="116205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Điều gì xảy ra khi mái nhà của thế giới tan chảy?">
            <a:extLst>
              <a:ext uri="{FF2B5EF4-FFF2-40B4-BE49-F238E27FC236}">
                <a16:creationId xmlns:a16="http://schemas.microsoft.com/office/drawing/2014/main" xmlns="" id="{C3C180B4-8A27-404E-953C-CA52D20F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2085975"/>
            <a:ext cx="89217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Vai trò của nước sạch đối với cuộc sống">
            <a:extLst>
              <a:ext uri="{FF2B5EF4-FFF2-40B4-BE49-F238E27FC236}">
                <a16:creationId xmlns:a16="http://schemas.microsoft.com/office/drawing/2014/main" xmlns="" id="{02D8FB96-3DE0-4010-A53D-70AC9F4FE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4238625"/>
            <a:ext cx="19573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236220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Chung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tay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bảo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vệ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môi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trường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13314" name="Picture 2" descr="Một số ý tưởng độc đáo vẽ tranh bảo vệ môi trường">
            <a:extLst>
              <a:ext uri="{FF2B5EF4-FFF2-40B4-BE49-F238E27FC236}">
                <a16:creationId xmlns:a16="http://schemas.microsoft.com/office/drawing/2014/main" xmlns="" id="{DE640A5C-ACA6-4293-B881-527F9C846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182"/>
            <a:ext cx="4553712" cy="264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TH Lê Đức Thọ Xem trên giao diện máy tính Cổng kết nối SỞ GD&amp;amp;ĐT PHÒNG GD&amp;amp;ĐT  KHỐI TIỂU HỌC Chuyên mục Giới thiệu Hình ảnh hoạt động trường Câu chuyện  giáo dục PHIẾU THÔNG TIN HỌC SINH Thông tin nội bộ Thông tin nội bộ - Liên  đội ...">
            <a:extLst>
              <a:ext uri="{FF2B5EF4-FFF2-40B4-BE49-F238E27FC236}">
                <a16:creationId xmlns:a16="http://schemas.microsoft.com/office/drawing/2014/main" xmlns="" id="{13090018-FAE2-4599-BBC9-26784F81B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670658"/>
            <a:ext cx="4553712" cy="264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ình ảnh bản tin - bao ve moi truong">
            <a:extLst>
              <a:ext uri="{FF2B5EF4-FFF2-40B4-BE49-F238E27FC236}">
                <a16:creationId xmlns:a16="http://schemas.microsoft.com/office/drawing/2014/main" xmlns="" id="{B524AB64-4740-432C-846B-BC819CD06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41348"/>
            <a:ext cx="9125713" cy="237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9259398"/>
      </p:ext>
    </p:extLst>
  </p:cSld>
  <p:clrMapOvr>
    <a:masterClrMapping/>
  </p:clrMapOvr>
  <p:transition>
    <p:plus/>
    <p:sndAc>
      <p:endSnd/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3716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</a:t>
            </a:r>
            <a:r>
              <a:rPr lang="en-US" sz="2400" b="1" dirty="0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4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5 - 7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đối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ước ion kiềm là gì? Nguồn gốc, lợi ích &amp;amp; hướng dẫn sử dụng đúng cách |  Fujismart">
            <a:extLst>
              <a:ext uri="{FF2B5EF4-FFF2-40B4-BE49-F238E27FC236}">
                <a16:creationId xmlns:a16="http://schemas.microsoft.com/office/drawing/2014/main" xmlns="" id="{E2B7DE0F-53D5-42F9-A606-C10E0D9B0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14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59AE629-9876-4B18-A3C7-2E12C4B1AD5A}"/>
              </a:ext>
            </a:extLst>
          </p:cNvPr>
          <p:cNvSpPr/>
          <p:nvPr/>
        </p:nvSpPr>
        <p:spPr bwMode="auto">
          <a:xfrm>
            <a:off x="-23209" y="0"/>
            <a:ext cx="9167209" cy="5715000"/>
          </a:xfrm>
          <a:prstGeom prst="rect">
            <a:avLst/>
          </a:prstGeom>
          <a:solidFill>
            <a:srgbClr val="000000">
              <a:alpha val="52941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6172200" y="2696039"/>
            <a:ext cx="2706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+mj-lt"/>
              </a:rPr>
              <a:t>Trịnh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 -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9A8149-8F49-45E2-93A6-14074C7CA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383" y="582084"/>
            <a:ext cx="1853233" cy="8428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675EB8-5983-4469-AD7A-8D4E183EB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472" y="1623050"/>
            <a:ext cx="709026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6" y="948532"/>
            <a:ext cx="7153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88546" y="1524783"/>
            <a:ext cx="4183454" cy="2185326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“Khan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hiếm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ngọt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Trịnh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324171"/>
            <a:ext cx="8991600" cy="132343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0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0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 sz="1600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C1AD894-5C7B-4EBB-84E8-8D3BD9C57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468" y="28948"/>
            <a:ext cx="5004535" cy="757350"/>
          </a:xfrm>
          <a:prstGeom prst="rect">
            <a:avLst/>
          </a:prstGeom>
        </p:spPr>
      </p:pic>
      <p:pic>
        <p:nvPicPr>
          <p:cNvPr id="3" name="Picture 2" descr="Nước phân bố trong cơ thể như thế nào? | Vinmec">
            <a:extLst>
              <a:ext uri="{FF2B5EF4-FFF2-40B4-BE49-F238E27FC236}">
                <a16:creationId xmlns:a16="http://schemas.microsoft.com/office/drawing/2014/main" xmlns="" id="{B1ECC14B-CB8A-4C99-AFB3-0113F5626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1524783"/>
            <a:ext cx="3748505" cy="2185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2953254" y="217311"/>
            <a:ext cx="3371346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1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giả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phẩm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C4A97C0-847C-4051-AF34-196E590C73C0}"/>
              </a:ext>
            </a:extLst>
          </p:cNvPr>
          <p:cNvGrpSpPr/>
          <p:nvPr/>
        </p:nvGrpSpPr>
        <p:grpSpPr>
          <a:xfrm>
            <a:off x="108707" y="800143"/>
            <a:ext cx="3167893" cy="3437468"/>
            <a:chOff x="636539" y="1485900"/>
            <a:chExt cx="2515368" cy="5020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33454897-3CBB-459C-9741-08E84B975418}"/>
                </a:ext>
              </a:extLst>
            </p:cNvPr>
            <p:cNvGrpSpPr/>
            <p:nvPr/>
          </p:nvGrpSpPr>
          <p:grpSpPr>
            <a:xfrm>
              <a:off x="636539" y="1485900"/>
              <a:ext cx="2515368" cy="4674587"/>
              <a:chOff x="1124047" y="1475804"/>
              <a:chExt cx="6953151" cy="676047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1124047" y="1790698"/>
                <a:ext cx="6953151" cy="6445578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3084485" y="1475804"/>
                <a:ext cx="3320213" cy="942718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Tác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giả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740203" y="2013075"/>
              <a:ext cx="2358911" cy="4493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Văn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bản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“Khan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hiếm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nước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ngọt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”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được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đăng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trên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báo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Nhân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dân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năm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2003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tác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giả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Trịnh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Văn</a:t>
              </a:r>
              <a:endParaRPr lang="en-US" sz="2200" dirty="0">
                <a:solidFill>
                  <a:srgbClr val="0000FF"/>
                </a:solidFill>
                <a:latin typeface="+mj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493EB97-D686-4032-B736-403AB747836B}"/>
              </a:ext>
            </a:extLst>
          </p:cNvPr>
          <p:cNvGrpSpPr/>
          <p:nvPr/>
        </p:nvGrpSpPr>
        <p:grpSpPr>
          <a:xfrm>
            <a:off x="6206979" y="2857500"/>
            <a:ext cx="2291844" cy="1124872"/>
            <a:chOff x="360217" y="1485900"/>
            <a:chExt cx="2791691" cy="112487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124872"/>
              <a:chOff x="360218" y="1475804"/>
              <a:chExt cx="7716982" cy="162681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311913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4" y="1475804"/>
                <a:ext cx="5072325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PTBĐ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338C77D-A3E5-49A6-A0FB-17DAD777B56F}"/>
                </a:ext>
              </a:extLst>
            </p:cNvPr>
            <p:cNvSpPr txBox="1"/>
            <p:nvPr/>
          </p:nvSpPr>
          <p:spPr>
            <a:xfrm>
              <a:off x="436416" y="1979997"/>
              <a:ext cx="26877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</a:rPr>
                <a:t>Nghị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luận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8180A4C-478A-41B9-9D27-E2D0185CF7BE}"/>
              </a:ext>
            </a:extLst>
          </p:cNvPr>
          <p:cNvGrpSpPr/>
          <p:nvPr/>
        </p:nvGrpSpPr>
        <p:grpSpPr>
          <a:xfrm>
            <a:off x="6088761" y="917459"/>
            <a:ext cx="2579772" cy="1302841"/>
            <a:chOff x="360217" y="1485900"/>
            <a:chExt cx="2791691" cy="130284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293094"/>
              <a:chOff x="360218" y="1475804"/>
              <a:chExt cx="7716982" cy="1870096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85996" y="1475804"/>
                <a:ext cx="5073332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loại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131B59D-0DCA-4A55-851D-CF21117BF13A}"/>
                </a:ext>
              </a:extLst>
            </p:cNvPr>
            <p:cNvSpPr txBox="1"/>
            <p:nvPr/>
          </p:nvSpPr>
          <p:spPr>
            <a:xfrm>
              <a:off x="436416" y="2019300"/>
              <a:ext cx="26877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</a:rPr>
                <a:t>Văn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bản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nghị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luận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" name="Picture 19" descr="HÀ GIANG – LŨNG CÚ - ĐỒNG VĂN - MÃ PÍ LÈNG - MÈO VẠC – SÔNG NHO QUẾ 4N3Đ">
            <a:extLst>
              <a:ext uri="{FF2B5EF4-FFF2-40B4-BE49-F238E27FC236}">
                <a16:creationId xmlns:a16="http://schemas.microsoft.com/office/drawing/2014/main" xmlns="" id="{E64DC847-A083-4E6A-9A76-BFACAB3BE8E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01" y="1340903"/>
            <a:ext cx="2579772" cy="1985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Ủy ban sông Mê Công Việt Nam có chức năng gì?">
            <a:extLst>
              <a:ext uri="{FF2B5EF4-FFF2-40B4-BE49-F238E27FC236}">
                <a16:creationId xmlns:a16="http://schemas.microsoft.com/office/drawing/2014/main" xmlns="" id="{7EAE8322-2921-459E-81C1-ABEBD91D9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69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657600" y="114300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Đọc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6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4B747BF-0121-4EE8-BBDA-FEF72D2BF468}"/>
              </a:ext>
            </a:extLst>
          </p:cNvPr>
          <p:cNvGrpSpPr/>
          <p:nvPr/>
        </p:nvGrpSpPr>
        <p:grpSpPr>
          <a:xfrm>
            <a:off x="3364811" y="1391932"/>
            <a:ext cx="2367486" cy="3669315"/>
            <a:chOff x="4599589" y="1387078"/>
            <a:chExt cx="2367486" cy="366931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306A5C3B-F59E-4D2A-9AFE-C2C1E7B0B488}"/>
                </a:ext>
              </a:extLst>
            </p:cNvPr>
            <p:cNvCxnSpPr/>
            <p:nvPr/>
          </p:nvCxnSpPr>
          <p:spPr bwMode="auto">
            <a:xfrm>
              <a:off x="5791200" y="1387078"/>
              <a:ext cx="0" cy="3669315"/>
            </a:xfrm>
            <a:prstGeom prst="line">
              <a:avLst/>
            </a:prstGeom>
            <a:ln w="38100">
              <a:solidFill>
                <a:srgbClr val="6600CC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17B2E6C7-548B-4331-9D51-1E02254A6583}"/>
                </a:ext>
              </a:extLst>
            </p:cNvPr>
            <p:cNvGrpSpPr/>
            <p:nvPr/>
          </p:nvGrpSpPr>
          <p:grpSpPr>
            <a:xfrm>
              <a:off x="4599589" y="2095500"/>
              <a:ext cx="2367486" cy="2362200"/>
              <a:chOff x="-113514" y="2154934"/>
              <a:chExt cx="1817878" cy="236220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CB668654-665F-47B9-87AF-2F00E93CF1E4}"/>
                  </a:ext>
                </a:extLst>
              </p:cNvPr>
              <p:cNvSpPr/>
              <p:nvPr/>
            </p:nvSpPr>
            <p:spPr bwMode="auto">
              <a:xfrm>
                <a:off x="-76189" y="2154934"/>
                <a:ext cx="1738846" cy="2362200"/>
              </a:xfrm>
              <a:prstGeom prst="roundRect">
                <a:avLst/>
              </a:prstGeom>
              <a:solidFill>
                <a:srgbClr val="7030A0"/>
              </a:solidFill>
              <a:ln w="3810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6EE9FA7C-5F95-43D3-8BB8-614586FF5D19}"/>
                  </a:ext>
                </a:extLst>
              </p:cNvPr>
              <p:cNvSpPr txBox="1"/>
              <p:nvPr/>
            </p:nvSpPr>
            <p:spPr>
              <a:xfrm>
                <a:off x="-113514" y="2280933"/>
                <a:ext cx="1817878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Tiếp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theo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“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trập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trùng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núi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đá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”: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tượng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khan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hiếm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r>
                  <a:rPr lang="en-US" dirty="0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ngọt</a:t>
                </a:r>
                <a:endParaRPr lang="en-US" sz="4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D457F7E-DA0C-4826-84DA-9A96A7F2EEAD}"/>
              </a:ext>
            </a:extLst>
          </p:cNvPr>
          <p:cNvSpPr/>
          <p:nvPr/>
        </p:nvSpPr>
        <p:spPr bwMode="auto">
          <a:xfrm>
            <a:off x="2393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3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Bố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cục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1A22F9B-23C0-42FB-B869-E80DDF9D32FA}"/>
              </a:ext>
            </a:extLst>
          </p:cNvPr>
          <p:cNvGrpSpPr/>
          <p:nvPr/>
        </p:nvGrpSpPr>
        <p:grpSpPr>
          <a:xfrm>
            <a:off x="1231231" y="1045203"/>
            <a:ext cx="6629400" cy="4022097"/>
            <a:chOff x="838200" y="1034296"/>
            <a:chExt cx="7225145" cy="402209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387078"/>
              <a:ext cx="7225145" cy="3669315"/>
            </a:xfrm>
            <a:prstGeom prst="roundRect">
              <a:avLst/>
            </a:prstGeom>
            <a:noFill/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E56DE917-9230-409C-8DA4-DFACB3594E65}"/>
                </a:ext>
              </a:extLst>
            </p:cNvPr>
            <p:cNvSpPr/>
            <p:nvPr/>
          </p:nvSpPr>
          <p:spPr bwMode="auto">
            <a:xfrm>
              <a:off x="2166962" y="1034296"/>
              <a:ext cx="4576910" cy="442674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chemeClr val="bg1"/>
                  </a:solidFill>
                </a:rPr>
                <a:t>KHAN HIẾM NƯỚC NGỌT</a:t>
              </a:r>
              <a:endPara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A8C161A-CAA8-4D8F-BB5A-2A4ABE30DD6D}"/>
              </a:ext>
            </a:extLst>
          </p:cNvPr>
          <p:cNvGrpSpPr/>
          <p:nvPr/>
        </p:nvGrpSpPr>
        <p:grpSpPr>
          <a:xfrm>
            <a:off x="68134" y="2089641"/>
            <a:ext cx="2264559" cy="2378965"/>
            <a:chOff x="98869" y="2154934"/>
            <a:chExt cx="1463231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7030A0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23588C0-48F2-4B52-84CE-1610573FDA4B}"/>
                </a:ext>
              </a:extLst>
            </p:cNvPr>
            <p:cNvSpPr txBox="1"/>
            <p:nvPr/>
          </p:nvSpPr>
          <p:spPr>
            <a:xfrm>
              <a:off x="98869" y="2372476"/>
              <a:ext cx="1463226" cy="1719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Từ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đầu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đến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“</a:t>
              </a:r>
              <a:r>
                <a:rPr lang="pt-BR" i="1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là nhầm to</a:t>
              </a:r>
              <a:r>
                <a:rPr lang="en-US" i="1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”</a:t>
              </a:r>
              <a:r>
                <a:rPr lang="pt-BR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: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khan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hiếm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ngọt</a:t>
              </a:r>
              <a:endParaRPr lang="en-US" sz="32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DF3E70-9647-450C-8EB8-8CF53F270D01}"/>
              </a:ext>
            </a:extLst>
          </p:cNvPr>
          <p:cNvGrpSpPr/>
          <p:nvPr/>
        </p:nvGrpSpPr>
        <p:grpSpPr>
          <a:xfrm>
            <a:off x="6758709" y="2089642"/>
            <a:ext cx="2309091" cy="2326965"/>
            <a:chOff x="-17318" y="2154934"/>
            <a:chExt cx="1634837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B326A896-5A76-427D-8034-11B180B0EB6B}"/>
                </a:ext>
              </a:extLst>
            </p:cNvPr>
            <p:cNvSpPr/>
            <p:nvPr/>
          </p:nvSpPr>
          <p:spPr bwMode="auto">
            <a:xfrm>
              <a:off x="-17318" y="2154934"/>
              <a:ext cx="1579418" cy="2172987"/>
            </a:xfrm>
            <a:prstGeom prst="roundRect">
              <a:avLst/>
            </a:prstGeom>
            <a:solidFill>
              <a:srgbClr val="7030A0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8106C2-D2FB-4030-97AB-AC5229F23210}"/>
                </a:ext>
              </a:extLst>
            </p:cNvPr>
            <p:cNvSpPr txBox="1"/>
            <p:nvPr/>
          </p:nvSpPr>
          <p:spPr>
            <a:xfrm>
              <a:off x="-17318" y="2505265"/>
              <a:ext cx="1634837" cy="13263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Đoạn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còn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lại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: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học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nhận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thức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cho</a:t>
              </a:r>
              <a:r>
                <a:rPr lang="en-US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 con </a:t>
              </a:r>
              <a:r>
                <a:rPr lang="en-US" dirty="0" err="1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người</a:t>
              </a:r>
              <a:endParaRPr lang="en-US" sz="40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90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ước sinh ra từ đâu? - 1">
            <a:extLst>
              <a:ext uri="{FF2B5EF4-FFF2-40B4-BE49-F238E27FC236}">
                <a16:creationId xmlns:a16="http://schemas.microsoft.com/office/drawing/2014/main" xmlns="" id="{A08E42FC-8BF9-4DC7-84B3-CEE74E24E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850"/>
            <a:ext cx="9144000" cy="50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295400" y="800100"/>
            <a:ext cx="6553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Nêu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vấn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đề</a:t>
            </a:r>
            <a:r>
              <a:rPr lang="en-US" sz="2400" b="1" dirty="0">
                <a:solidFill>
                  <a:srgbClr val="FFFF00"/>
                </a:solidFill>
              </a:rPr>
              <a:t> khan </a:t>
            </a:r>
            <a:r>
              <a:rPr lang="en-US" sz="2400" b="1" dirty="0" err="1">
                <a:solidFill>
                  <a:srgbClr val="FFFF00"/>
                </a:solidFill>
              </a:rPr>
              <a:t>hiếm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E92007-7B94-45FE-8A9F-4C971F0EA1C6}"/>
              </a:ext>
            </a:extLst>
          </p:cNvPr>
          <p:cNvSpPr txBox="1"/>
          <p:nvPr/>
        </p:nvSpPr>
        <p:spPr>
          <a:xfrm>
            <a:off x="304800" y="1028700"/>
            <a:ext cx="2819400" cy="1384996"/>
          </a:xfrm>
          <a:prstGeom prst="rect">
            <a:avLst/>
          </a:prstGeom>
          <a:solidFill>
            <a:srgbClr val="7030A0">
              <a:alpha val="40000"/>
            </a:srgbClr>
          </a:solidFill>
        </p:spPr>
        <p:txBody>
          <a:bodyPr wrap="square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Đưa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ra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nhận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định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sai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lầm</a:t>
            </a:r>
            <a:endParaRPr lang="en-US" sz="2400" b="1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DD4577-410C-4C4A-82BE-29F2447F9139}"/>
              </a:ext>
            </a:extLst>
          </p:cNvPr>
          <p:cNvSpPr txBox="1"/>
          <p:nvPr/>
        </p:nvSpPr>
        <p:spPr>
          <a:xfrm flipH="1">
            <a:off x="3251770" y="1029460"/>
            <a:ext cx="5601747" cy="1384236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bg1"/>
                </a:solidFill>
              </a:rPr>
              <a:t>Bề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mặt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mênh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với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dương</a:t>
            </a:r>
            <a:r>
              <a:rPr lang="en-US" dirty="0">
                <a:solidFill>
                  <a:schemeClr val="bg1"/>
                </a:solidFill>
              </a:rPr>
              <a:t> bao </a:t>
            </a:r>
            <a:r>
              <a:rPr lang="en-US" dirty="0" err="1">
                <a:solidFill>
                  <a:schemeClr val="bg1"/>
                </a:solidFill>
              </a:rPr>
              <a:t>quanh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ngòi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chằng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chịt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nằm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sâu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trong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liền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DF4EE2-B52E-490E-99BE-47612B13A9E2}"/>
              </a:ext>
            </a:extLst>
          </p:cNvPr>
          <p:cNvSpPr txBox="1"/>
          <p:nvPr/>
        </p:nvSpPr>
        <p:spPr>
          <a:xfrm flipH="1">
            <a:off x="304800" y="2703017"/>
            <a:ext cx="4572000" cy="2452323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=&gt; </a:t>
            </a:r>
            <a:r>
              <a:rPr lang="vi-VN" sz="2400" b="1" dirty="0">
                <a:solidFill>
                  <a:schemeClr val="bg1"/>
                </a:solidFill>
              </a:rPr>
              <a:t>Tác giả k</a:t>
            </a:r>
            <a:r>
              <a:rPr lang="en-US" sz="2400" b="1" dirty="0" err="1">
                <a:solidFill>
                  <a:schemeClr val="bg1"/>
                </a:solidFill>
              </a:rPr>
              <a:t>hẳng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định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nghĩ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lầm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nếu</a:t>
            </a:r>
            <a:r>
              <a:rPr lang="en-US" sz="2400" b="1" dirty="0">
                <a:solidFill>
                  <a:schemeClr val="bg1"/>
                </a:solidFill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</a:rPr>
              <a:t>rằng</a:t>
            </a:r>
            <a:r>
              <a:rPr lang="en-US" sz="2400" b="1" dirty="0">
                <a:solidFill>
                  <a:schemeClr val="bg1"/>
                </a:solidFill>
              </a:rPr>
              <a:t> con </a:t>
            </a:r>
            <a:r>
              <a:rPr lang="en-US" sz="2400" b="1" dirty="0" err="1">
                <a:solidFill>
                  <a:schemeClr val="bg1"/>
                </a:solidFill>
              </a:rPr>
              <a:t>người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muôn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loài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không</a:t>
            </a:r>
            <a:r>
              <a:rPr lang="en-US" sz="2400" b="1" dirty="0">
                <a:solidFill>
                  <a:schemeClr val="bg1"/>
                </a:solidFill>
              </a:rPr>
              <a:t> bao </a:t>
            </a:r>
            <a:r>
              <a:rPr lang="en-US" sz="2400" b="1" dirty="0" err="1">
                <a:solidFill>
                  <a:schemeClr val="bg1"/>
                </a:solidFill>
              </a:rPr>
              <a:t>giờ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thiếu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nước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45E635F3-6A85-47CF-A978-E52C1671E1C1}"/>
              </a:ext>
            </a:extLst>
          </p:cNvPr>
          <p:cNvSpPr/>
          <p:nvPr/>
        </p:nvSpPr>
        <p:spPr bwMode="auto">
          <a:xfrm>
            <a:off x="228600" y="190500"/>
            <a:ext cx="8610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Nêu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vấn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đề</a:t>
            </a:r>
            <a:r>
              <a:rPr lang="en-US" sz="2400" b="1" dirty="0">
                <a:solidFill>
                  <a:srgbClr val="FFFF00"/>
                </a:solidFill>
              </a:rPr>
              <a:t> khan </a:t>
            </a:r>
            <a:r>
              <a:rPr lang="en-US" sz="2400" b="1" dirty="0" err="1">
                <a:solidFill>
                  <a:srgbClr val="FFFF00"/>
                </a:solidFill>
              </a:rPr>
              <a:t>hiếm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nước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ngọt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Top 10 hiện tượng bí ẩn của đại dương">
            <a:extLst>
              <a:ext uri="{FF2B5EF4-FFF2-40B4-BE49-F238E27FC236}">
                <a16:creationId xmlns:a16="http://schemas.microsoft.com/office/drawing/2014/main" xmlns="" id="{92B9C1D9-AF1D-4925-B1FA-E81F06F52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617" y="2703017"/>
            <a:ext cx="3898900" cy="24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99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4333</TotalTime>
  <Words>794</Words>
  <Application>Microsoft Office PowerPoint</Application>
  <PresentationFormat>On-screen Show (16:10)</PresentationFormat>
  <Paragraphs>124</Paragraphs>
  <Slides>30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.VnSouthernH</vt:lpstr>
      <vt:lpstr>SimSun</vt:lpstr>
      <vt:lpstr>Times New Roman</vt:lpstr>
      <vt:lpstr>Tahoma</vt:lpstr>
      <vt:lpstr>.VnTifani Heavy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 lịch cùng Doraemon</vt:lpstr>
      <vt:lpstr>PowerPoint Presentation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259</cp:revision>
  <dcterms:created xsi:type="dcterms:W3CDTF">2006-01-02T10:45:26Z</dcterms:created>
  <dcterms:modified xsi:type="dcterms:W3CDTF">2024-02-19T11:05:43Z</dcterms:modified>
</cp:coreProperties>
</file>