
<file path=[Content_Types].xml><?xml version="1.0" encoding="utf-8"?>
<Types xmlns="http://schemas.openxmlformats.org/package/2006/content-types">
  <Default Extension="png" ContentType="image/png"/>
  <Default Extension="bin" ContentType="application/vnd.openxmlformats-officedocument.oleObject"/>
  <Default Extension="mp3" ContentType="audio/unknown"/>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1.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2.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3"/>
  </p:notesMasterIdLst>
  <p:sldIdLst>
    <p:sldId id="257" r:id="rId2"/>
    <p:sldId id="258" r:id="rId3"/>
    <p:sldId id="784" r:id="rId4"/>
    <p:sldId id="802" r:id="rId5"/>
    <p:sldId id="803" r:id="rId6"/>
    <p:sldId id="3674" r:id="rId7"/>
    <p:sldId id="813" r:id="rId8"/>
    <p:sldId id="3675" r:id="rId9"/>
    <p:sldId id="806" r:id="rId10"/>
    <p:sldId id="3673" r:id="rId11"/>
    <p:sldId id="3671" r:id="rId12"/>
    <p:sldId id="805" r:id="rId13"/>
    <p:sldId id="3676" r:id="rId14"/>
    <p:sldId id="3672" r:id="rId15"/>
    <p:sldId id="18850" r:id="rId16"/>
    <p:sldId id="807" r:id="rId17"/>
    <p:sldId id="7150" r:id="rId18"/>
    <p:sldId id="331" r:id="rId19"/>
    <p:sldId id="318" r:id="rId20"/>
    <p:sldId id="336" r:id="rId21"/>
    <p:sldId id="7125" r:id="rId22"/>
    <p:sldId id="7129" r:id="rId23"/>
    <p:sldId id="804" r:id="rId24"/>
    <p:sldId id="18851" r:id="rId25"/>
    <p:sldId id="313" r:id="rId26"/>
    <p:sldId id="311" r:id="rId27"/>
    <p:sldId id="18852" r:id="rId28"/>
    <p:sldId id="18853" r:id="rId29"/>
    <p:sldId id="18860" r:id="rId30"/>
    <p:sldId id="18861" r:id="rId31"/>
    <p:sldId id="18858" r:id="rId32"/>
    <p:sldId id="18854" r:id="rId33"/>
    <p:sldId id="808" r:id="rId34"/>
    <p:sldId id="800" r:id="rId35"/>
    <p:sldId id="809" r:id="rId36"/>
    <p:sldId id="368" r:id="rId37"/>
    <p:sldId id="367" r:id="rId38"/>
    <p:sldId id="18865" r:id="rId39"/>
    <p:sldId id="372" r:id="rId40"/>
    <p:sldId id="18866" r:id="rId41"/>
    <p:sldId id="18867" r:id="rId42"/>
    <p:sldId id="18874" r:id="rId43"/>
    <p:sldId id="18868" r:id="rId44"/>
    <p:sldId id="18855" r:id="rId45"/>
    <p:sldId id="18859" r:id="rId46"/>
    <p:sldId id="18869" r:id="rId47"/>
    <p:sldId id="18870" r:id="rId48"/>
    <p:sldId id="18871" r:id="rId49"/>
    <p:sldId id="18872" r:id="rId50"/>
    <p:sldId id="18875" r:id="rId51"/>
    <p:sldId id="799"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54" d="100"/>
          <a:sy n="54" d="100"/>
        </p:scale>
        <p:origin x="-1260" y="-43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image" Target="../media/image2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F49305-CB71-4C9D-B0E7-6E54EC00E998}" type="datetimeFigureOut">
              <a:rPr lang="en-US" smtClean="0"/>
              <a:t>2/19/2024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A1CCC4-54C0-47D8-9D62-9F2FDDFA0B61}" type="slidenum">
              <a:rPr lang="en-US" smtClean="0"/>
              <a:t>‹#›</a:t>
            </a:fld>
            <a:endParaRPr lang="en-US"/>
          </a:p>
        </p:txBody>
      </p:sp>
    </p:spTree>
    <p:extLst>
      <p:ext uri="{BB962C8B-B14F-4D97-AF65-F5344CB8AC3E}">
        <p14:creationId xmlns:p14="http://schemas.microsoft.com/office/powerpoint/2010/main" val="15083327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7C76618-DE28-446A-AAD8-45B8B9C19948}" type="slidenum">
              <a:rPr lang="zh-CN" altLang="en-US" smtClean="0"/>
              <a:t>2</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2F775A4-DBCA-43D6-BDA5-B5DAC751E2D2}" type="slidenum">
              <a:rPr lang="zh-CN" altLang="en-US" smtClean="0">
                <a:solidFill>
                  <a:prstClr val="black"/>
                </a:solidFill>
              </a:rPr>
              <a:t>11</a:t>
            </a:fld>
            <a:endParaRPr lang="zh-CN" altLang="en-US">
              <a:solidFill>
                <a:prstClr val="black"/>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7C76618-DE28-446A-AAD8-45B8B9C19948}" type="slidenum">
              <a:rPr lang="zh-CN" altLang="en-US" smtClean="0"/>
              <a:t>12</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2F775A4-DBCA-43D6-BDA5-B5DAC751E2D2}" type="slidenum">
              <a:rPr lang="zh-CN" altLang="en-US" smtClean="0">
                <a:solidFill>
                  <a:prstClr val="black"/>
                </a:solidFill>
              </a:rPr>
              <a:t>14</a:t>
            </a:fld>
            <a:endParaRPr lang="zh-CN" altLang="en-US">
              <a:solidFill>
                <a:prstClr val="black"/>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7C76618-DE28-446A-AAD8-45B8B9C19948}" type="slidenum">
              <a:rPr lang="zh-CN" altLang="en-US" smtClean="0"/>
              <a:t>16</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8240B81-4713-4A4F-BB39-CC1B9B916C82}" type="slidenum">
              <a:rPr lang="zh-CN" altLang="en-US" smtClean="0"/>
              <a:t>17</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8240B81-4713-4A4F-BB39-CC1B9B916C82}" type="slidenum">
              <a:rPr lang="zh-CN" altLang="en-US" smtClean="0"/>
              <a:t>21</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8240B81-4713-4A4F-BB39-CC1B9B916C82}" type="slidenum">
              <a:rPr lang="zh-CN" altLang="en-US" smtClean="0"/>
              <a:t>22</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7C76618-DE28-446A-AAD8-45B8B9C19948}" type="slidenum">
              <a:rPr lang="zh-CN" altLang="en-US" smtClean="0"/>
              <a:t>23</a:t>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7C76618-DE28-446A-AAD8-45B8B9C19948}" type="slidenum">
              <a:rPr lang="zh-CN" altLang="en-US" smtClean="0"/>
              <a:t>27</a:t>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7C76618-DE28-446A-AAD8-45B8B9C19948}" type="slidenum">
              <a:rPr lang="zh-CN" altLang="en-US" smtClean="0"/>
              <a:t>28</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7C76618-DE28-446A-AAD8-45B8B9C19948}" type="slidenum">
              <a:rPr lang="zh-CN" altLang="en-US" smtClean="0"/>
              <a:t>3</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7C76618-DE28-446A-AAD8-45B8B9C19948}" type="slidenum">
              <a:rPr lang="zh-CN" altLang="en-US" smtClean="0"/>
              <a:t>29</a:t>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7C76618-DE28-446A-AAD8-45B8B9C19948}" type="slidenum">
              <a:rPr lang="zh-CN" altLang="en-US" smtClean="0"/>
              <a:t>31</a:t>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7C76618-DE28-446A-AAD8-45B8B9C19948}" type="slidenum">
              <a:rPr lang="zh-CN" altLang="en-US" smtClean="0"/>
              <a:t>32</a:t>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7C76618-DE28-446A-AAD8-45B8B9C19948}" type="slidenum">
              <a:rPr lang="zh-CN" altLang="en-US" smtClean="0"/>
              <a:t>33</a:t>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7C76618-DE28-446A-AAD8-45B8B9C19948}" type="slidenum">
              <a:rPr lang="zh-CN" altLang="en-US" smtClean="0"/>
              <a:t>34</a:t>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7C76618-DE28-446A-AAD8-45B8B9C19948}" type="slidenum">
              <a:rPr lang="zh-CN" altLang="en-US" smtClean="0"/>
              <a:t>35</a:t>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7C76618-DE28-446A-AAD8-45B8B9C19948}" type="slidenum">
              <a:rPr lang="zh-CN" altLang="en-US" smtClean="0"/>
              <a:t>43</a:t>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7C76618-DE28-446A-AAD8-45B8B9C19948}" type="slidenum">
              <a:rPr lang="zh-CN" altLang="en-US" smtClean="0"/>
              <a:t>44</a:t>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7C76618-DE28-446A-AAD8-45B8B9C19948}" type="slidenum">
              <a:rPr lang="zh-CN" altLang="en-US" smtClean="0"/>
              <a:t>45</a:t>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6B1343E-D626-4E54-8E8A-3E27BCA25EDA}" type="slidenum">
              <a:rPr lang="zh-CN" altLang="en-US" smtClean="0"/>
              <a:t>51</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7C76618-DE28-446A-AAD8-45B8B9C19948}" type="slidenum">
              <a:rPr lang="zh-CN" altLang="en-US" smtClean="0"/>
              <a:t>4</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7C76618-DE28-446A-AAD8-45B8B9C19948}" type="slidenum">
              <a:rPr lang="zh-CN" altLang="en-US" smtClean="0"/>
              <a:t>5</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7C76618-DE28-446A-AAD8-45B8B9C19948}" type="slidenum">
              <a:rPr lang="zh-CN" altLang="en-US" smtClean="0"/>
              <a:t>6</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7C76618-DE28-446A-AAD8-45B8B9C19948}" type="slidenum">
              <a:rPr lang="zh-CN" altLang="en-US" smtClean="0"/>
              <a:t>7</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7C76618-DE28-446A-AAD8-45B8B9C19948}" type="slidenum">
              <a:rPr lang="zh-CN" altLang="en-US" smtClean="0"/>
              <a:t>8</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7C76618-DE28-446A-AAD8-45B8B9C19948}" type="slidenum">
              <a:rPr lang="zh-CN" altLang="en-US" smtClean="0"/>
              <a:t>9</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7C76618-DE28-446A-AAD8-45B8B9C19948}" type="slidenum">
              <a:rPr lang="zh-CN" altLang="en-US" smtClean="0"/>
              <a:t>10</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81EC410-D2D9-42B2-8D8D-337B9A36CC48}"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9D96AB-FA3C-4519-99CD-54C5E1546607}"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81EC410-D2D9-42B2-8D8D-337B9A36CC48}"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9D96AB-FA3C-4519-99CD-54C5E154660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81EC410-D2D9-42B2-8D8D-337B9A36CC48}"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9D96AB-FA3C-4519-99CD-54C5E1546607}"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标题幻灯片">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81EC410-D2D9-42B2-8D8D-337B9A36CC48}"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9D96AB-FA3C-4519-99CD-54C5E1546607}"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81EC410-D2D9-42B2-8D8D-337B9A36CC48}"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9D96AB-FA3C-4519-99CD-54C5E1546607}"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81EC410-D2D9-42B2-8D8D-337B9A36CC48}" type="datetimeFigureOut">
              <a:rPr lang="en-US" smtClean="0"/>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9D96AB-FA3C-4519-99CD-54C5E1546607}"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81EC410-D2D9-42B2-8D8D-337B9A36CC48}" type="datetimeFigureOut">
              <a:rPr lang="en-US" smtClean="0"/>
              <a:t>2/19/2024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D9D96AB-FA3C-4519-99CD-54C5E1546607}"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81EC410-D2D9-42B2-8D8D-337B9A36CC48}" type="datetimeFigureOut">
              <a:rPr lang="en-US" smtClean="0"/>
              <a:t>2/19/2024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D9D96AB-FA3C-4519-99CD-54C5E154660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1EC410-D2D9-42B2-8D8D-337B9A36CC48}" type="datetimeFigureOut">
              <a:rPr lang="en-US" smtClean="0"/>
              <a:t>2/19/2024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D9D96AB-FA3C-4519-99CD-54C5E1546607}"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81EC410-D2D9-42B2-8D8D-337B9A36CC48}" type="datetimeFigureOut">
              <a:rPr lang="en-US" smtClean="0"/>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9D96AB-FA3C-4519-99CD-54C5E1546607}"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81EC410-D2D9-42B2-8D8D-337B9A36CC48}" type="datetimeFigureOut">
              <a:rPr lang="en-US" smtClean="0"/>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9D96AB-FA3C-4519-99CD-54C5E1546607}"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1EC410-D2D9-42B2-8D8D-337B9A36CC48}" type="datetimeFigureOut">
              <a:rPr lang="en-US" smtClean="0"/>
              <a:t>2/19/2024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9D96AB-FA3C-4519-99CD-54C5E1546607}"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2.xml"/><Relationship Id="rId1" Type="http://schemas.openxmlformats.org/officeDocument/2006/relationships/tags" Target="../tags/tag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2.xml"/><Relationship Id="rId1" Type="http://schemas.openxmlformats.org/officeDocument/2006/relationships/tags" Target="../tags/tag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image" Target="../media/image29.jpeg"/><Relationship Id="rId7" Type="http://schemas.openxmlformats.org/officeDocument/2006/relationships/image" Target="../media/image27.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31.png"/><Relationship Id="rId4" Type="http://schemas.openxmlformats.org/officeDocument/2006/relationships/image" Target="../media/image30.GIF"/><Relationship Id="rId9" Type="http://schemas.openxmlformats.org/officeDocument/2006/relationships/image" Target="../media/image28.wmf"/></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image" Target="../media/image32.GIF"/><Relationship Id="rId1" Type="http://schemas.openxmlformats.org/officeDocument/2006/relationships/slideLayout" Target="../slideLayouts/slideLayout7.xml"/><Relationship Id="rId4" Type="http://schemas.openxmlformats.org/officeDocument/2006/relationships/image" Target="../media/image34.GIF"/></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35.jpe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7.jpe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6.png"/><Relationship Id="rId5" Type="http://schemas.openxmlformats.org/officeDocument/2006/relationships/image" Target="../media/image21.jpeg"/><Relationship Id="rId4" Type="http://schemas.openxmlformats.org/officeDocument/2006/relationships/notesSlide" Target="../notesSlides/notesSlide16.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14.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14.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14.pn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14.png"/></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14.png"/></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14.png"/></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1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png"/><Relationship Id="rId7" Type="http://schemas.openxmlformats.org/officeDocument/2006/relationships/image" Target="../media/image45.png"/><Relationship Id="rId12" Type="http://schemas.openxmlformats.org/officeDocument/2006/relationships/image" Target="../media/image50.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44.png"/><Relationship Id="rId11" Type="http://schemas.openxmlformats.org/officeDocument/2006/relationships/image" Target="../media/image49.png"/><Relationship Id="rId5" Type="http://schemas.openxmlformats.org/officeDocument/2006/relationships/image" Target="../media/image43.png"/><Relationship Id="rId10" Type="http://schemas.openxmlformats.org/officeDocument/2006/relationships/image" Target="../media/image48.png"/><Relationship Id="rId4" Type="http://schemas.openxmlformats.org/officeDocument/2006/relationships/image" Target="../media/image42.png"/><Relationship Id="rId9" Type="http://schemas.openxmlformats.org/officeDocument/2006/relationships/image" Target="../media/image47.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4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14.png"/></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14.png"/></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14.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png"/><Relationship Id="rId7" Type="http://schemas.openxmlformats.org/officeDocument/2006/relationships/image" Target="../media/image45.png"/><Relationship Id="rId12" Type="http://schemas.openxmlformats.org/officeDocument/2006/relationships/image" Target="../media/image50.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44.png"/><Relationship Id="rId11" Type="http://schemas.openxmlformats.org/officeDocument/2006/relationships/image" Target="../media/image49.png"/><Relationship Id="rId5" Type="http://schemas.openxmlformats.org/officeDocument/2006/relationships/image" Target="../media/image43.png"/><Relationship Id="rId10" Type="http://schemas.openxmlformats.org/officeDocument/2006/relationships/image" Target="../media/image48.png"/><Relationship Id="rId4" Type="http://schemas.openxmlformats.org/officeDocument/2006/relationships/image" Target="../media/image42.png"/><Relationship Id="rId9" Type="http://schemas.openxmlformats.org/officeDocument/2006/relationships/image" Target="../media/image47.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png"/><Relationship Id="rId7" Type="http://schemas.openxmlformats.org/officeDocument/2006/relationships/image" Target="../media/image45.png"/><Relationship Id="rId12" Type="http://schemas.openxmlformats.org/officeDocument/2006/relationships/image" Target="../media/image50.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44.png"/><Relationship Id="rId11" Type="http://schemas.openxmlformats.org/officeDocument/2006/relationships/image" Target="../media/image49.png"/><Relationship Id="rId5" Type="http://schemas.openxmlformats.org/officeDocument/2006/relationships/image" Target="../media/image43.png"/><Relationship Id="rId10" Type="http://schemas.openxmlformats.org/officeDocument/2006/relationships/image" Target="../media/image48.png"/><Relationship Id="rId4" Type="http://schemas.openxmlformats.org/officeDocument/2006/relationships/image" Target="../media/image42.png"/><Relationship Id="rId9" Type="http://schemas.openxmlformats.org/officeDocument/2006/relationships/image" Target="../media/image47.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5"/>
          <p:cNvSpPr txBox="1"/>
          <p:nvPr/>
        </p:nvSpPr>
        <p:spPr>
          <a:xfrm>
            <a:off x="982639" y="2413337"/>
            <a:ext cx="9881133" cy="144655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vi-VN" sz="8800" b="1" dirty="0">
                <a:solidFill>
                  <a:srgbClr val="FF0000"/>
                </a:solidFill>
                <a:latin typeface="+mj-lt"/>
              </a:rPr>
              <a:t>ÔN TẬP HỌC KÌ I</a:t>
            </a:r>
            <a:endParaRPr lang="en-US" sz="8800" b="1" dirty="0">
              <a:solidFill>
                <a:srgbClr val="FF0000"/>
              </a:solidFill>
              <a:latin typeface="+mj-lt"/>
            </a:endParaRPr>
          </a:p>
        </p:txBody>
      </p:sp>
      <p:sp>
        <p:nvSpPr>
          <p:cNvPr id="6" name="TextBox 6"/>
          <p:cNvSpPr txBox="1"/>
          <p:nvPr/>
        </p:nvSpPr>
        <p:spPr>
          <a:xfrm>
            <a:off x="3568824" y="363140"/>
            <a:ext cx="6276511" cy="132343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vi-VN" sz="8000" b="1" dirty="0">
                <a:solidFill>
                  <a:srgbClr val="FFC000"/>
                </a:solidFill>
                <a:latin typeface="+mj-lt"/>
                <a:cs typeface="#9Slide03 Arima Madurai" panose="00000500000000000000" pitchFamily="2" charset="0"/>
              </a:rPr>
              <a:t>Tiết </a:t>
            </a:r>
            <a:r>
              <a:rPr lang="en-US" sz="8000" b="1" dirty="0" smtClean="0">
                <a:solidFill>
                  <a:srgbClr val="FFC000"/>
                </a:solidFill>
                <a:latin typeface="+mj-lt"/>
                <a:cs typeface="#9Slide03 Arima Madurai" panose="00000500000000000000" pitchFamily="2" charset="0"/>
              </a:rPr>
              <a:t>62,63</a:t>
            </a:r>
            <a:endParaRPr lang="en-US" sz="8000" b="1" dirty="0">
              <a:solidFill>
                <a:srgbClr val="FFC000"/>
              </a:solidFill>
              <a:latin typeface="+mj-lt"/>
              <a:cs typeface="#9Slide03 Arima Madurai" panose="00000500000000000000" pitchFamily="2"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heel(1)">
                                      <p:cBhvr>
                                        <p:cTn id="25"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46221"/>
            <a:ext cx="1533735" cy="1225247"/>
          </a:xfrm>
          <a:prstGeom prst="rect">
            <a:avLst/>
          </a:prstGeom>
        </p:spPr>
      </p:pic>
      <p:pic>
        <p:nvPicPr>
          <p:cNvPr id="28" name="图片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9991636" y="4079596"/>
            <a:ext cx="2433217" cy="2943936"/>
          </a:xfrm>
          <a:prstGeom prst="rect">
            <a:avLst/>
          </a:prstGeom>
        </p:spPr>
      </p:pic>
      <p:sp>
        <p:nvSpPr>
          <p:cNvPr id="3" name="Rectangle: Rounded Corners 2"/>
          <p:cNvSpPr/>
          <p:nvPr/>
        </p:nvSpPr>
        <p:spPr>
          <a:xfrm>
            <a:off x="3844458" y="346229"/>
            <a:ext cx="3018409" cy="632797"/>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dirty="0">
                <a:solidFill>
                  <a:srgbClr val="FF0000"/>
                </a:solidFill>
                <a:latin typeface="#9Slide03 Arima Madurai Black" panose="00000A00000000000000" pitchFamily="2" charset="0"/>
                <a:cs typeface="#9Slide03 Arima Madurai Black" panose="00000A00000000000000" pitchFamily="2" charset="0"/>
              </a:rPr>
              <a:t>PHIẾU BÀI TẬP SỐ 3</a:t>
            </a:r>
            <a:endParaRPr lang="en-US" sz="2400" dirty="0">
              <a:solidFill>
                <a:srgbClr val="FF0000"/>
              </a:solidFill>
              <a:latin typeface="#9Slide03 Arima Madurai Black" panose="00000A00000000000000" pitchFamily="2" charset="0"/>
              <a:cs typeface="#9Slide03 Arima Madurai Black" panose="00000A00000000000000" pitchFamily="2" charset="0"/>
            </a:endParaRPr>
          </a:p>
        </p:txBody>
      </p:sp>
      <p:graphicFrame>
        <p:nvGraphicFramePr>
          <p:cNvPr id="4" name="Table 4"/>
          <p:cNvGraphicFramePr>
            <a:graphicFrameLocks noGrp="1"/>
          </p:cNvGraphicFramePr>
          <p:nvPr/>
        </p:nvGraphicFramePr>
        <p:xfrm>
          <a:off x="1412787" y="1492024"/>
          <a:ext cx="8345996" cy="2760378"/>
        </p:xfrm>
        <a:graphic>
          <a:graphicData uri="http://schemas.openxmlformats.org/drawingml/2006/table">
            <a:tbl>
              <a:tblPr firstRow="1" bandRow="1">
                <a:tableStyleId>{5C22544A-7EE6-4342-B048-85BDC9FD1C3A}</a:tableStyleId>
              </a:tblPr>
              <a:tblGrid>
                <a:gridCol w="1934095"/>
                <a:gridCol w="2991774"/>
                <a:gridCol w="3420127"/>
              </a:tblGrid>
              <a:tr h="460063">
                <a:tc>
                  <a:txBody>
                    <a:bodyPr/>
                    <a:lstStyle/>
                    <a:p>
                      <a:r>
                        <a:rPr lang="vi-VN" sz="2400" dirty="0"/>
                        <a:t>    Từ</a:t>
                      </a:r>
                      <a:endParaRPr lang="en-US" sz="2400" dirty="0"/>
                    </a:p>
                  </a:txBody>
                  <a:tcPr/>
                </a:tc>
                <a:tc>
                  <a:txBody>
                    <a:bodyPr/>
                    <a:lstStyle/>
                    <a:p>
                      <a:pPr algn="ctr"/>
                      <a:r>
                        <a:rPr lang="vi-VN" sz="2400" dirty="0"/>
                        <a:t>Khái niệm</a:t>
                      </a:r>
                      <a:endParaRPr lang="en-US" sz="2400" dirty="0"/>
                    </a:p>
                  </a:txBody>
                  <a:tcPr/>
                </a:tc>
                <a:tc>
                  <a:txBody>
                    <a:bodyPr/>
                    <a:lstStyle/>
                    <a:p>
                      <a:pPr algn="ctr"/>
                      <a:r>
                        <a:rPr lang="vi-VN" sz="2400" dirty="0"/>
                        <a:t>Ví dụ</a:t>
                      </a:r>
                      <a:endParaRPr lang="en-US" sz="2400" dirty="0"/>
                    </a:p>
                  </a:txBody>
                  <a:tcPr/>
                </a:tc>
              </a:tr>
              <a:tr h="460063">
                <a:tc>
                  <a:txBody>
                    <a:bodyPr/>
                    <a:lstStyle/>
                    <a:p>
                      <a:r>
                        <a:rPr lang="vi-VN" sz="2400" dirty="0"/>
                        <a:t>Từ ghép</a:t>
                      </a:r>
                      <a:endParaRPr lang="en-US" sz="2400" dirty="0"/>
                    </a:p>
                  </a:txBody>
                  <a:tcPr/>
                </a:tc>
                <a:tc>
                  <a:txBody>
                    <a:bodyPr/>
                    <a:lstStyle/>
                    <a:p>
                      <a:endParaRPr lang="en-US"/>
                    </a:p>
                  </a:txBody>
                  <a:tcPr/>
                </a:tc>
                <a:tc>
                  <a:txBody>
                    <a:bodyPr/>
                    <a:lstStyle/>
                    <a:p>
                      <a:endParaRPr lang="en-US"/>
                    </a:p>
                  </a:txBody>
                  <a:tcPr/>
                </a:tc>
              </a:tr>
              <a:tr h="460063">
                <a:tc>
                  <a:txBody>
                    <a:bodyPr/>
                    <a:lstStyle/>
                    <a:p>
                      <a:r>
                        <a:rPr lang="vi-VN" sz="2400" dirty="0"/>
                        <a:t>Từ láy</a:t>
                      </a:r>
                      <a:endParaRPr lang="en-US" sz="2400" dirty="0"/>
                    </a:p>
                  </a:txBody>
                  <a:tcPr/>
                </a:tc>
                <a:tc>
                  <a:txBody>
                    <a:bodyPr/>
                    <a:lstStyle/>
                    <a:p>
                      <a:endParaRPr lang="en-US" dirty="0"/>
                    </a:p>
                  </a:txBody>
                  <a:tcPr/>
                </a:tc>
                <a:tc>
                  <a:txBody>
                    <a:bodyPr/>
                    <a:lstStyle/>
                    <a:p>
                      <a:endParaRPr lang="en-US"/>
                    </a:p>
                  </a:txBody>
                  <a:tcPr/>
                </a:tc>
              </a:tr>
              <a:tr h="460063">
                <a:tc>
                  <a:txBody>
                    <a:bodyPr/>
                    <a:lstStyle/>
                    <a:p>
                      <a:r>
                        <a:rPr lang="vi-VN" sz="2400" dirty="0"/>
                        <a:t>Từ đa nghĩa</a:t>
                      </a:r>
                      <a:endParaRPr lang="en-US" sz="2400" dirty="0"/>
                    </a:p>
                  </a:txBody>
                  <a:tcPr/>
                </a:tc>
                <a:tc>
                  <a:txBody>
                    <a:bodyPr/>
                    <a:lstStyle/>
                    <a:p>
                      <a:endParaRPr lang="en-US"/>
                    </a:p>
                  </a:txBody>
                  <a:tcPr/>
                </a:tc>
                <a:tc>
                  <a:txBody>
                    <a:bodyPr/>
                    <a:lstStyle/>
                    <a:p>
                      <a:endParaRPr lang="en-US"/>
                    </a:p>
                  </a:txBody>
                  <a:tcPr/>
                </a:tc>
              </a:tr>
              <a:tr h="460063">
                <a:tc>
                  <a:txBody>
                    <a:bodyPr/>
                    <a:lstStyle/>
                    <a:p>
                      <a:r>
                        <a:rPr lang="vi-VN" sz="2400" dirty="0"/>
                        <a:t>Từ đồng âm</a:t>
                      </a:r>
                      <a:endParaRPr lang="en-US" sz="2400" dirty="0"/>
                    </a:p>
                  </a:txBody>
                  <a:tcPr/>
                </a:tc>
                <a:tc>
                  <a:txBody>
                    <a:bodyPr/>
                    <a:lstStyle/>
                    <a:p>
                      <a:endParaRPr lang="en-US"/>
                    </a:p>
                  </a:txBody>
                  <a:tcPr/>
                </a:tc>
                <a:tc>
                  <a:txBody>
                    <a:bodyPr/>
                    <a:lstStyle/>
                    <a:p>
                      <a:endParaRPr lang="en-US"/>
                    </a:p>
                  </a:txBody>
                  <a:tcPr/>
                </a:tc>
              </a:tr>
              <a:tr h="460063">
                <a:tc>
                  <a:txBody>
                    <a:bodyPr/>
                    <a:lstStyle/>
                    <a:p>
                      <a:r>
                        <a:rPr lang="vi-VN" sz="2400" dirty="0"/>
                        <a:t>Từ mượn</a:t>
                      </a:r>
                      <a:endParaRPr lang="en-US" sz="2400" dirty="0"/>
                    </a:p>
                  </a:txBody>
                  <a:tcPr/>
                </a:tc>
                <a:tc>
                  <a:txBody>
                    <a:bodyPr/>
                    <a:lstStyle/>
                    <a:p>
                      <a:endParaRPr lang="en-US"/>
                    </a:p>
                  </a:txBody>
                  <a:tcPr/>
                </a:tc>
                <a:tc>
                  <a:txBody>
                    <a:bodyPr/>
                    <a:lstStyle/>
                    <a:p>
                      <a:endParaRPr lang="en-US" dirty="0"/>
                    </a:p>
                  </a:txBody>
                  <a:tcPr/>
                </a:tc>
              </a:tr>
            </a:tbl>
          </a:graphicData>
        </a:graphic>
      </p:graphicFrame>
    </p:spTree>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wipe(down)">
                                      <p:cBhvr>
                                        <p:cTn id="13"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Google Shape;561;p58"/>
          <p:cNvSpPr txBox="1"/>
          <p:nvPr/>
        </p:nvSpPr>
        <p:spPr>
          <a:xfrm>
            <a:off x="3967367" y="206253"/>
            <a:ext cx="8383295" cy="908563"/>
          </a:xfrm>
          <a:prstGeom prst="rect">
            <a:avLst/>
          </a:prstGeom>
        </p:spPr>
        <p:txBody>
          <a:bodyPr spcFirstLastPara="1" wrap="square" lIns="91425" tIns="91425" rIns="91425" bIns="91425" anchor="ctr" anchorCtr="0">
            <a:noAutofit/>
          </a:bodyPr>
          <a:lstStyle>
            <a:lvl1pPr algn="l" defTabSz="914400" rtl="0" eaLnBrk="1" latinLnBrk="0" hangingPunct="1">
              <a:lnSpc>
                <a:spcPct val="90000"/>
              </a:lnSpc>
              <a:spcBef>
                <a:spcPct val="0"/>
              </a:spcBef>
              <a:buNone/>
              <a:defRPr sz="4400" kern="1200">
                <a:solidFill>
                  <a:schemeClr val="tx1"/>
                </a:solidFill>
                <a:latin typeface="Yeseva One" panose="00000500000000000000" charset="0"/>
                <a:ea typeface="Yeseva One" panose="00000500000000000000" charset="0"/>
                <a:cs typeface="+mj-cs"/>
              </a:defRPr>
            </a:lvl1pPr>
          </a:lstStyle>
          <a:p>
            <a:pPr>
              <a:spcBef>
                <a:spcPts val="0"/>
              </a:spcBef>
            </a:pPr>
            <a:endParaRPr lang="en-US" sz="2800" b="1" dirty="0">
              <a:solidFill>
                <a:schemeClr val="tx1">
                  <a:lumMod val="95000"/>
                  <a:lumOff val="5000"/>
                </a:schemeClr>
              </a:solidFill>
              <a:latin typeface="iCiel Altus" pitchFamily="2" charset="0"/>
            </a:endParaRPr>
          </a:p>
        </p:txBody>
      </p:sp>
      <p:sp>
        <p:nvSpPr>
          <p:cNvPr id="22" name="Google Shape;563;p58"/>
          <p:cNvSpPr txBox="1"/>
          <p:nvPr/>
        </p:nvSpPr>
        <p:spPr>
          <a:xfrm>
            <a:off x="1014609" y="175364"/>
            <a:ext cx="2805829" cy="628535"/>
          </a:xfrm>
          <a:prstGeom prst="rect">
            <a:avLst/>
          </a:prstGeom>
        </p:spPr>
        <p:txBody>
          <a:bodyPr spcFirstLastPara="1" wrap="square" lIns="91425" tIns="91425" rIns="91425" bIns="91425" anchor="ctr" anchorCtr="0">
            <a:noAutofit/>
          </a:bodyPr>
          <a:lstStyle>
            <a:lvl1pPr algn="l" defTabSz="914400" rtl="0" eaLnBrk="1" latinLnBrk="0" hangingPunct="1">
              <a:lnSpc>
                <a:spcPct val="90000"/>
              </a:lnSpc>
              <a:spcBef>
                <a:spcPct val="0"/>
              </a:spcBef>
              <a:buNone/>
              <a:defRPr sz="4400" kern="1200">
                <a:solidFill>
                  <a:schemeClr val="tx1"/>
                </a:solidFill>
                <a:latin typeface="Yeseva One" panose="00000500000000000000" charset="0"/>
                <a:ea typeface="Yeseva One" panose="00000500000000000000" charset="0"/>
                <a:cs typeface="+mj-cs"/>
              </a:defRPr>
            </a:lvl1pPr>
          </a:lstStyle>
          <a:p>
            <a:pPr algn="ctr">
              <a:spcBef>
                <a:spcPts val="0"/>
              </a:spcBef>
            </a:pPr>
            <a:endParaRPr lang="en-GB" sz="2800" b="1" dirty="0">
              <a:effectLst>
                <a:outerShdw blurRad="38100" dist="38100" dir="2700000" algn="tl">
                  <a:srgbClr val="000000">
                    <a:alpha val="43137"/>
                  </a:srgbClr>
                </a:outerShdw>
              </a:effectLst>
              <a:latin typeface="Algerian" panose="04020705040A02060702" pitchFamily="82" charset="0"/>
            </a:endParaRPr>
          </a:p>
        </p:txBody>
      </p:sp>
      <p:sp>
        <p:nvSpPr>
          <p:cNvPr id="2" name="Rectangle 1"/>
          <p:cNvSpPr/>
          <p:nvPr/>
        </p:nvSpPr>
        <p:spPr>
          <a:xfrm>
            <a:off x="4796952" y="489631"/>
            <a:ext cx="1358283" cy="9144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dirty="0">
                <a:latin typeface="#9Slide03 AmpleSoft Bold" panose="02000000000000000000" pitchFamily="2" charset="0"/>
              </a:rPr>
              <a:t>TỪ</a:t>
            </a:r>
            <a:endParaRPr lang="en-US" sz="3600" dirty="0">
              <a:latin typeface="#9Slide03 AmpleSoft Bold" panose="02000000000000000000" pitchFamily="2" charset="0"/>
            </a:endParaRPr>
          </a:p>
        </p:txBody>
      </p:sp>
      <p:sp>
        <p:nvSpPr>
          <p:cNvPr id="8" name="TextBox 7"/>
          <p:cNvSpPr txBox="1"/>
          <p:nvPr/>
        </p:nvSpPr>
        <p:spPr>
          <a:xfrm>
            <a:off x="1879108" y="2246592"/>
            <a:ext cx="2488706" cy="738660"/>
          </a:xfrm>
          <a:prstGeom prst="rect">
            <a:avLst/>
          </a:prstGeom>
          <a:solidFill>
            <a:schemeClr val="accent3">
              <a:lumMod val="40000"/>
              <a:lumOff val="60000"/>
            </a:schemeClr>
          </a:solidFill>
        </p:spPr>
        <p:txBody>
          <a:bodyPr wrap="square" lIns="121917" tIns="60958" rIns="121917" bIns="60958" rtlCol="0">
            <a:spAutoFit/>
          </a:bodyPr>
          <a:lstStyle/>
          <a:p>
            <a:pPr algn="ctr"/>
            <a:r>
              <a:rPr lang="en-US" sz="4000" dirty="0" err="1">
                <a:latin typeface="Times New Roman" panose="02020603050405020304" pitchFamily="18" charset="0"/>
                <a:cs typeface="Times New Roman" panose="02020603050405020304" pitchFamily="18" charset="0"/>
              </a:rPr>
              <a:t>Từ</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đơn</a:t>
            </a:r>
            <a:endParaRPr lang="en-US" sz="4000" dirty="0">
              <a:latin typeface="Times New Roman" panose="02020603050405020304" pitchFamily="18" charset="0"/>
              <a:cs typeface="Times New Roman" panose="02020603050405020304" pitchFamily="18" charset="0"/>
            </a:endParaRPr>
          </a:p>
        </p:txBody>
      </p:sp>
      <p:sp>
        <p:nvSpPr>
          <p:cNvPr id="9" name="TextBox 8"/>
          <p:cNvSpPr txBox="1"/>
          <p:nvPr/>
        </p:nvSpPr>
        <p:spPr>
          <a:xfrm>
            <a:off x="6647157" y="2246592"/>
            <a:ext cx="2354061" cy="738660"/>
          </a:xfrm>
          <a:prstGeom prst="rect">
            <a:avLst/>
          </a:prstGeom>
          <a:solidFill>
            <a:schemeClr val="accent3">
              <a:lumMod val="40000"/>
              <a:lumOff val="60000"/>
            </a:schemeClr>
          </a:solidFill>
        </p:spPr>
        <p:txBody>
          <a:bodyPr wrap="square" lIns="121917" tIns="60958" rIns="121917" bIns="60958" rtlCol="0">
            <a:spAutoFit/>
          </a:bodyPr>
          <a:lstStyle/>
          <a:p>
            <a:pPr algn="ctr"/>
            <a:r>
              <a:rPr lang="en-US" sz="4000" dirty="0" err="1">
                <a:latin typeface="Times New Roman" panose="02020603050405020304" pitchFamily="18" charset="0"/>
                <a:cs typeface="Times New Roman" panose="02020603050405020304" pitchFamily="18" charset="0"/>
              </a:rPr>
              <a:t>Từ</a:t>
            </a:r>
            <a:r>
              <a:rPr lang="en-US" sz="4000" dirty="0">
                <a:latin typeface="Times New Roman" panose="02020603050405020304" pitchFamily="18" charset="0"/>
                <a:cs typeface="Times New Roman" panose="02020603050405020304" pitchFamily="18" charset="0"/>
              </a:rPr>
              <a:t> </a:t>
            </a:r>
            <a:r>
              <a:rPr lang="vi-VN" sz="4000" dirty="0">
                <a:latin typeface="Times New Roman" panose="02020603050405020304" pitchFamily="18" charset="0"/>
                <a:cs typeface="Times New Roman" panose="02020603050405020304" pitchFamily="18" charset="0"/>
              </a:rPr>
              <a:t>phức</a:t>
            </a:r>
            <a:endParaRPr lang="en-US" sz="4000"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5394197" y="3937187"/>
            <a:ext cx="1852991" cy="615553"/>
          </a:xfrm>
          <a:prstGeom prst="rect">
            <a:avLst/>
          </a:prstGeom>
          <a:solidFill>
            <a:schemeClr val="accent5">
              <a:lumMod val="60000"/>
              <a:lumOff val="40000"/>
            </a:schemeClr>
          </a:solidFill>
        </p:spPr>
        <p:txBody>
          <a:bodyPr wrap="square" lIns="121917" tIns="60958" rIns="121917" bIns="60958" rtlCol="0">
            <a:spAutoFit/>
          </a:bodyPr>
          <a:lstStyle/>
          <a:p>
            <a:pPr algn="ctr"/>
            <a:r>
              <a:rPr lang="en-US" sz="3200" dirty="0" err="1">
                <a:latin typeface="Times New Roman" panose="02020603050405020304" pitchFamily="18" charset="0"/>
                <a:cs typeface="Times New Roman" panose="02020603050405020304" pitchFamily="18" charset="0"/>
              </a:rPr>
              <a:t>Từ</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ghép</a:t>
            </a:r>
            <a:endParaRPr lang="en-US" sz="3200" dirty="0">
              <a:latin typeface="Times New Roman" panose="02020603050405020304" pitchFamily="18" charset="0"/>
              <a:cs typeface="Times New Roman" panose="02020603050405020304" pitchFamily="18" charset="0"/>
            </a:endParaRPr>
          </a:p>
        </p:txBody>
      </p:sp>
      <p:sp>
        <p:nvSpPr>
          <p:cNvPr id="11" name="TextBox 10"/>
          <p:cNvSpPr txBox="1"/>
          <p:nvPr/>
        </p:nvSpPr>
        <p:spPr>
          <a:xfrm>
            <a:off x="8857968" y="3943334"/>
            <a:ext cx="1852991" cy="615553"/>
          </a:xfrm>
          <a:prstGeom prst="rect">
            <a:avLst/>
          </a:prstGeom>
          <a:solidFill>
            <a:schemeClr val="accent5">
              <a:lumMod val="60000"/>
              <a:lumOff val="40000"/>
            </a:schemeClr>
          </a:solidFill>
        </p:spPr>
        <p:txBody>
          <a:bodyPr wrap="square" lIns="121917" tIns="60958" rIns="121917" bIns="60958" rtlCol="0">
            <a:spAutoFit/>
          </a:bodyPr>
          <a:lstStyle/>
          <a:p>
            <a:pPr algn="ctr"/>
            <a:r>
              <a:rPr lang="en-US" sz="3200" dirty="0" err="1">
                <a:latin typeface="Times New Roman" panose="02020603050405020304" pitchFamily="18" charset="0"/>
                <a:cs typeface="Times New Roman" panose="02020603050405020304" pitchFamily="18" charset="0"/>
              </a:rPr>
              <a:t>Từ</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láy</a:t>
            </a:r>
            <a:endParaRPr lang="en-US" sz="3200" dirty="0">
              <a:latin typeface="Times New Roman" panose="02020603050405020304" pitchFamily="18" charset="0"/>
              <a:cs typeface="Times New Roman" panose="02020603050405020304" pitchFamily="18" charset="0"/>
            </a:endParaRPr>
          </a:p>
        </p:txBody>
      </p:sp>
      <p:cxnSp>
        <p:nvCxnSpPr>
          <p:cNvPr id="4" name="Straight Connector 3"/>
          <p:cNvCxnSpPr>
            <a:stCxn id="2" idx="2"/>
          </p:cNvCxnSpPr>
          <p:nvPr/>
        </p:nvCxnSpPr>
        <p:spPr>
          <a:xfrm>
            <a:off x="5476094" y="1404031"/>
            <a:ext cx="1171063" cy="842561"/>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a:endCxn id="2" idx="2"/>
          </p:cNvCxnSpPr>
          <p:nvPr/>
        </p:nvCxnSpPr>
        <p:spPr>
          <a:xfrm flipV="1">
            <a:off x="4305030" y="1404031"/>
            <a:ext cx="1171064" cy="842561"/>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V="1">
            <a:off x="6647157" y="3012405"/>
            <a:ext cx="1067538" cy="928901"/>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7714695" y="2985252"/>
            <a:ext cx="1286523" cy="969631"/>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257452" y="202651"/>
            <a:ext cx="3781888" cy="523220"/>
          </a:xfrm>
          <a:prstGeom prst="rect">
            <a:avLst/>
          </a:prstGeom>
          <a:noFill/>
        </p:spPr>
        <p:txBody>
          <a:bodyPr wrap="square" rtlCol="0">
            <a:spAutoFit/>
          </a:bodyPr>
          <a:lstStyle/>
          <a:p>
            <a:r>
              <a:rPr lang="vi-VN" sz="2800" b="1" dirty="0">
                <a:latin typeface="+mj-lt"/>
              </a:rPr>
              <a:t>a) Từ đơn và từ phức</a:t>
            </a:r>
            <a:endParaRPr lang="en-US" sz="2800" b="1" dirty="0">
              <a:latin typeface="+mj-lt"/>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circle(in)">
                                      <p:cBhvr>
                                        <p:cTn id="22" dur="20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heel(1)">
                                      <p:cBhvr>
                                        <p:cTn id="27" dur="20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wipe(down)">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heel(1)">
                                      <p:cBhvr>
                                        <p:cTn id="37" dur="20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wipe(down)">
                                      <p:cBhvr>
                                        <p:cTn id="42" dur="5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circle(in)">
                                      <p:cBhvr>
                                        <p:cTn id="47" dur="20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3"/>
                                        </p:tgtEl>
                                        <p:attrNameLst>
                                          <p:attrName>style.visibility</p:attrName>
                                        </p:attrNameLst>
                                      </p:cBhvr>
                                      <p:to>
                                        <p:strVal val="visible"/>
                                      </p:to>
                                    </p:set>
                                    <p:animEffect transition="in" filter="barn(inVertical)">
                                      <p:cBhvr>
                                        <p:cTn id="5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9" grpId="0" animBg="1"/>
      <p:bldP spid="10" grpId="0" animBg="1"/>
      <p:bldP spid="11" grpId="0" animBg="1"/>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46221"/>
            <a:ext cx="1533735" cy="1225247"/>
          </a:xfrm>
          <a:prstGeom prst="rect">
            <a:avLst/>
          </a:prstGeom>
        </p:spPr>
      </p:pic>
      <p:pic>
        <p:nvPicPr>
          <p:cNvPr id="28" name="图片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9991636" y="4079596"/>
            <a:ext cx="2433217" cy="2943936"/>
          </a:xfrm>
          <a:prstGeom prst="rect">
            <a:avLst/>
          </a:prstGeom>
        </p:spPr>
      </p:pic>
      <p:sp>
        <p:nvSpPr>
          <p:cNvPr id="7" name="TextBox 6"/>
          <p:cNvSpPr txBox="1"/>
          <p:nvPr/>
        </p:nvSpPr>
        <p:spPr>
          <a:xfrm>
            <a:off x="1287262" y="104792"/>
            <a:ext cx="7599284" cy="523220"/>
          </a:xfrm>
          <a:prstGeom prst="rect">
            <a:avLst/>
          </a:prstGeom>
          <a:noFill/>
        </p:spPr>
        <p:txBody>
          <a:bodyPr wrap="square">
            <a:spAutoFit/>
          </a:bodyPr>
          <a:lstStyle/>
          <a:p>
            <a:r>
              <a:rPr lang="vi-VN" sz="2800" b="1" dirty="0">
                <a:solidFill>
                  <a:srgbClr val="002060"/>
                </a:solidFill>
                <a:latin typeface="Times New Roman" panose="02020603050405020304" pitchFamily="18" charset="0"/>
                <a:cs typeface="Times New Roman" panose="02020603050405020304" pitchFamily="18" charset="0"/>
              </a:rPr>
              <a:t>b)</a:t>
            </a:r>
            <a:r>
              <a:rPr lang="en-US" sz="2800" b="1" dirty="0">
                <a:solidFill>
                  <a:srgbClr val="002060"/>
                </a:solidFill>
                <a:latin typeface="Times New Roman" panose="02020603050405020304" pitchFamily="18" charset="0"/>
                <a:cs typeface="Times New Roman" panose="02020603050405020304" pitchFamily="18" charset="0"/>
              </a:rPr>
              <a:t> </a:t>
            </a:r>
            <a:r>
              <a:rPr lang="vi-VN" sz="2800" b="1" dirty="0">
                <a:solidFill>
                  <a:srgbClr val="002060"/>
                </a:solidFill>
                <a:latin typeface="Times New Roman" panose="02020603050405020304" pitchFamily="18" charset="0"/>
                <a:cs typeface="Times New Roman" panose="02020603050405020304" pitchFamily="18" charset="0"/>
              </a:rPr>
              <a:t>Từ đa nghĩa, từ đồng âm, từ mượn</a:t>
            </a:r>
            <a:r>
              <a:rPr lang="en-US" sz="2800" b="1" dirty="0">
                <a:solidFill>
                  <a:srgbClr val="002060"/>
                </a:solidFill>
                <a:latin typeface="Times New Roman" panose="02020603050405020304" pitchFamily="18" charset="0"/>
                <a:cs typeface="Times New Roman" panose="02020603050405020304" pitchFamily="18" charset="0"/>
              </a:rPr>
              <a:t> </a:t>
            </a:r>
            <a:endParaRPr lang="en-US" sz="2800" dirty="0"/>
          </a:p>
        </p:txBody>
      </p:sp>
      <p:sp>
        <p:nvSpPr>
          <p:cNvPr id="3" name="Scroll: Horizontal 2"/>
          <p:cNvSpPr/>
          <p:nvPr/>
        </p:nvSpPr>
        <p:spPr>
          <a:xfrm>
            <a:off x="1402672" y="1065499"/>
            <a:ext cx="4758431" cy="1305227"/>
          </a:xfrm>
          <a:prstGeom prst="horizontalScroll">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solidFill>
                  <a:srgbClr val="FF0000"/>
                </a:solidFill>
              </a:rPr>
              <a:t>Từ đa nghĩa</a:t>
            </a:r>
            <a:r>
              <a:rPr lang="vi-VN" sz="2400" dirty="0">
                <a:solidFill>
                  <a:schemeClr val="tx1"/>
                </a:solidFill>
              </a:rPr>
              <a:t>: là từ có hai nghĩa trở lên</a:t>
            </a:r>
            <a:endParaRPr lang="en-US" sz="2400" dirty="0">
              <a:solidFill>
                <a:schemeClr val="tx1"/>
              </a:solidFill>
            </a:endParaRPr>
          </a:p>
        </p:txBody>
      </p:sp>
      <p:sp>
        <p:nvSpPr>
          <p:cNvPr id="9" name="Scroll: Horizontal 8"/>
          <p:cNvSpPr/>
          <p:nvPr/>
        </p:nvSpPr>
        <p:spPr>
          <a:xfrm>
            <a:off x="1402671" y="2536259"/>
            <a:ext cx="6498455" cy="1352159"/>
          </a:xfrm>
          <a:prstGeom prst="horizontalScroll">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dirty="0">
                <a:solidFill>
                  <a:srgbClr val="FF0000"/>
                </a:solidFill>
              </a:rPr>
              <a:t>Từ đồng âm</a:t>
            </a:r>
            <a:r>
              <a:rPr lang="vi-VN" sz="2400" dirty="0">
                <a:solidFill>
                  <a:srgbClr val="002060"/>
                </a:solidFill>
              </a:rPr>
              <a:t>: là những từ có cách phát âm và chữ viết giống nhau</a:t>
            </a:r>
            <a:endParaRPr lang="en-US" sz="2400" dirty="0">
              <a:solidFill>
                <a:srgbClr val="002060"/>
              </a:solidFill>
            </a:endParaRPr>
          </a:p>
        </p:txBody>
      </p:sp>
      <p:sp>
        <p:nvSpPr>
          <p:cNvPr id="10" name="Scroll: Horizontal 9"/>
          <p:cNvSpPr/>
          <p:nvPr/>
        </p:nvSpPr>
        <p:spPr>
          <a:xfrm>
            <a:off x="1335906" y="4154751"/>
            <a:ext cx="8655730" cy="1556166"/>
          </a:xfrm>
          <a:prstGeom prst="horizontalScroll">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dirty="0">
                <a:solidFill>
                  <a:srgbClr val="FF0000"/>
                </a:solidFill>
              </a:rPr>
              <a:t>Từ mượn</a:t>
            </a:r>
            <a:r>
              <a:rPr lang="vi-VN" sz="2400" dirty="0">
                <a:solidFill>
                  <a:srgbClr val="002060"/>
                </a:solidFill>
              </a:rPr>
              <a:t>: là những từ mượn tiếng nước ngoài để biểu thị những sự vật, hiện tượng, đặc điểm,...mà Tiếng Việt chưa có từ thích hợp để biểu thị </a:t>
            </a:r>
            <a:endParaRPr lang="en-US" sz="2400" dirty="0">
              <a:solidFill>
                <a:srgbClr val="002060"/>
              </a:solidFill>
            </a:endParaRPr>
          </a:p>
        </p:txBody>
      </p:sp>
    </p:spTree>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wipe(down)">
                                      <p:cBhvr>
                                        <p:cTn id="13" dur="500"/>
                                        <p:tgtEl>
                                          <p:spTgt spid="28"/>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barn(inVertical)">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down)">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down)">
                                      <p:cBhvr>
                                        <p:cTn id="3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 grpId="0" animBg="1"/>
      <p:bldP spid="9"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1"/>
          <p:cNvSpPr txBox="1"/>
          <p:nvPr/>
        </p:nvSpPr>
        <p:spPr>
          <a:xfrm>
            <a:off x="85078" y="-59523"/>
            <a:ext cx="12192000" cy="569386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vi-VN" sz="2800" dirty="0">
                <a:solidFill>
                  <a:srgbClr val="FF0000"/>
                </a:solidFill>
                <a:latin typeface="+mj-lt"/>
              </a:rPr>
              <a:t>Bài tập :</a:t>
            </a:r>
            <a:r>
              <a:rPr lang="vi-VN" sz="2800" dirty="0">
                <a:solidFill>
                  <a:srgbClr val="002060"/>
                </a:solidFill>
                <a:latin typeface="+mj-lt"/>
              </a:rPr>
              <a:t> </a:t>
            </a:r>
            <a:r>
              <a:rPr lang="vi-VN" sz="2800" dirty="0">
                <a:solidFill>
                  <a:srgbClr val="0070C0"/>
                </a:solidFill>
                <a:latin typeface="+mj-lt"/>
              </a:rPr>
              <a:t>Xác định biện pháp tu từ ẩn dụ trong các câu sau?</a:t>
            </a:r>
          </a:p>
          <a:p>
            <a:r>
              <a:rPr lang="vi-VN" sz="2800" dirty="0">
                <a:solidFill>
                  <a:srgbClr val="002060"/>
                </a:solidFill>
                <a:latin typeface="+mj-lt"/>
              </a:rPr>
              <a:t>a.Người Cha mái tóc bạc   </a:t>
            </a:r>
          </a:p>
          <a:p>
            <a:r>
              <a:rPr lang="vi-VN" sz="2800" dirty="0">
                <a:solidFill>
                  <a:srgbClr val="002060"/>
                </a:solidFill>
                <a:latin typeface="+mj-lt"/>
              </a:rPr>
              <a:t>Đốt lửa cho anh nằm</a:t>
            </a:r>
          </a:p>
          <a:p>
            <a:r>
              <a:rPr lang="vi-VN" sz="2800" dirty="0">
                <a:solidFill>
                  <a:srgbClr val="002060"/>
                </a:solidFill>
                <a:latin typeface="+mj-lt"/>
              </a:rPr>
              <a:t>b.Bây giờ mận mới hỏi đào</a:t>
            </a:r>
          </a:p>
          <a:p>
            <a:r>
              <a:rPr lang="vi-VN" sz="2800" dirty="0">
                <a:solidFill>
                  <a:srgbClr val="002060"/>
                </a:solidFill>
                <a:latin typeface="+mj-lt"/>
              </a:rPr>
              <a:t>Vườn hồng đã có ai vào hay chưa?</a:t>
            </a:r>
          </a:p>
          <a:p>
            <a:r>
              <a:rPr lang="vi-VN" sz="2800" dirty="0">
                <a:solidFill>
                  <a:srgbClr val="002060"/>
                </a:solidFill>
                <a:latin typeface="+mj-lt"/>
              </a:rPr>
              <a:t>c.Chỉ có thuyền mới hiểu</a:t>
            </a:r>
          </a:p>
          <a:p>
            <a:r>
              <a:rPr lang="vi-VN" sz="2800" dirty="0">
                <a:solidFill>
                  <a:srgbClr val="002060"/>
                </a:solidFill>
                <a:latin typeface="+mj-lt"/>
              </a:rPr>
              <a:t>Biển mênh mông nhừng nào</a:t>
            </a:r>
          </a:p>
          <a:p>
            <a:r>
              <a:rPr lang="vi-VN" sz="2800" dirty="0">
                <a:solidFill>
                  <a:srgbClr val="002060"/>
                </a:solidFill>
                <a:latin typeface="+mj-lt"/>
              </a:rPr>
              <a:t>Chỉ có biển mới biết</a:t>
            </a:r>
          </a:p>
          <a:p>
            <a:r>
              <a:rPr lang="vi-VN" sz="2800" dirty="0">
                <a:solidFill>
                  <a:srgbClr val="002060"/>
                </a:solidFill>
                <a:latin typeface="+mj-lt"/>
              </a:rPr>
              <a:t>Thuyền đi đâu về đâu   </a:t>
            </a:r>
          </a:p>
          <a:p>
            <a:r>
              <a:rPr lang="vi-VN" sz="2800" dirty="0">
                <a:solidFill>
                  <a:srgbClr val="002060"/>
                </a:solidFill>
                <a:latin typeface="+mj-lt"/>
              </a:rPr>
              <a:t>d.Này lắng nghe em khúc nhạc thơm </a:t>
            </a:r>
          </a:p>
          <a:p>
            <a:r>
              <a:rPr lang="vi-VN" sz="2800" dirty="0">
                <a:solidFill>
                  <a:srgbClr val="002060"/>
                </a:solidFill>
                <a:latin typeface="+mj-lt"/>
              </a:rPr>
              <a:t>e.Chúng tắm các cuộc khởi nghĩa của ta trong các bể máu</a:t>
            </a:r>
          </a:p>
          <a:p>
            <a:endParaRPr lang="vi-VN" sz="2800" dirty="0">
              <a:solidFill>
                <a:srgbClr val="FF0000"/>
              </a:solidFill>
              <a:latin typeface="+mj-lt"/>
            </a:endParaRPr>
          </a:p>
          <a:p>
            <a:endParaRPr lang="vi-VN" sz="2800" dirty="0">
              <a:solidFill>
                <a:srgbClr val="002060"/>
              </a:solidFill>
              <a:latin typeface="#9Slide03 AmpleSoft Bold" panose="02000000000000000000" pitchFamily="2" charset="0"/>
            </a:endParaRPr>
          </a:p>
        </p:txBody>
      </p:sp>
      <p:cxnSp>
        <p:nvCxnSpPr>
          <p:cNvPr id="8" name="Straight Connector 7"/>
          <p:cNvCxnSpPr/>
          <p:nvPr/>
        </p:nvCxnSpPr>
        <p:spPr>
          <a:xfrm>
            <a:off x="608860" y="772357"/>
            <a:ext cx="129613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572826" y="1615737"/>
            <a:ext cx="66434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3521475" y="1609720"/>
            <a:ext cx="511946" cy="443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1445950" y="2474651"/>
            <a:ext cx="80638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168676" y="2893380"/>
            <a:ext cx="53266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1229187" y="3329866"/>
            <a:ext cx="68727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265220" y="3766352"/>
            <a:ext cx="68727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3059838" y="4202837"/>
            <a:ext cx="2257886"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1445950" y="4611211"/>
            <a:ext cx="54893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5317724" y="568613"/>
            <a:ext cx="3009530" cy="523220"/>
          </a:xfrm>
          <a:prstGeom prst="rect">
            <a:avLst/>
          </a:prstGeom>
          <a:noFill/>
        </p:spPr>
        <p:txBody>
          <a:bodyPr wrap="square" rtlCol="0">
            <a:spAutoFit/>
          </a:bodyPr>
          <a:lstStyle/>
          <a:p>
            <a:r>
              <a:rPr lang="vi-VN" sz="2800" dirty="0">
                <a:solidFill>
                  <a:srgbClr val="FF0000"/>
                </a:solidFill>
                <a:latin typeface="+mj-lt"/>
                <a:sym typeface="Wingdings" panose="05000000000000000000" pitchFamily="2" charset="2"/>
              </a:rPr>
              <a:t> Chỉ Bác Hồ</a:t>
            </a:r>
            <a:endParaRPr lang="en-US" sz="2800" dirty="0">
              <a:solidFill>
                <a:srgbClr val="FF0000"/>
              </a:solidFill>
              <a:latin typeface="+mj-lt"/>
            </a:endParaRPr>
          </a:p>
        </p:txBody>
      </p:sp>
      <p:sp>
        <p:nvSpPr>
          <p:cNvPr id="31" name="TextBox 30"/>
          <p:cNvSpPr txBox="1"/>
          <p:nvPr/>
        </p:nvSpPr>
        <p:spPr>
          <a:xfrm>
            <a:off x="5317724" y="1348110"/>
            <a:ext cx="6229164" cy="523220"/>
          </a:xfrm>
          <a:prstGeom prst="rect">
            <a:avLst/>
          </a:prstGeom>
          <a:noFill/>
        </p:spPr>
        <p:txBody>
          <a:bodyPr wrap="square" rtlCol="0">
            <a:spAutoFit/>
          </a:bodyPr>
          <a:lstStyle/>
          <a:p>
            <a:r>
              <a:rPr lang="vi-VN" sz="2800" dirty="0">
                <a:solidFill>
                  <a:srgbClr val="FF0000"/>
                </a:solidFill>
                <a:latin typeface="+mj-lt"/>
                <a:sym typeface="Wingdings" panose="05000000000000000000" pitchFamily="2" charset="2"/>
              </a:rPr>
              <a:t> Mận, đào: chỉ đôi trai gái</a:t>
            </a:r>
            <a:endParaRPr lang="en-US" sz="2800" dirty="0">
              <a:solidFill>
                <a:srgbClr val="FF0000"/>
              </a:solidFill>
              <a:latin typeface="+mj-lt"/>
            </a:endParaRPr>
          </a:p>
        </p:txBody>
      </p:sp>
      <p:sp>
        <p:nvSpPr>
          <p:cNvPr id="33" name="TextBox 32"/>
          <p:cNvSpPr txBox="1"/>
          <p:nvPr/>
        </p:nvSpPr>
        <p:spPr>
          <a:xfrm>
            <a:off x="5144608" y="2266191"/>
            <a:ext cx="5831148" cy="954107"/>
          </a:xfrm>
          <a:prstGeom prst="rect">
            <a:avLst/>
          </a:prstGeom>
          <a:noFill/>
        </p:spPr>
        <p:txBody>
          <a:bodyPr wrap="square" rtlCol="0">
            <a:spAutoFit/>
          </a:bodyPr>
          <a:lstStyle/>
          <a:p>
            <a:r>
              <a:rPr lang="vi-VN" sz="2800" dirty="0">
                <a:solidFill>
                  <a:srgbClr val="FF0000"/>
                </a:solidFill>
                <a:latin typeface="+mj-lt"/>
                <a:sym typeface="Wingdings" panose="05000000000000000000" pitchFamily="2" charset="2"/>
              </a:rPr>
              <a:t> Thuyền: chỉ người đi xa, biển: chỉ người ở lại</a:t>
            </a:r>
            <a:endParaRPr lang="en-US" sz="2800" dirty="0">
              <a:solidFill>
                <a:srgbClr val="FF0000"/>
              </a:solidFill>
              <a:latin typeface="+mj-lt"/>
            </a:endParaRPr>
          </a:p>
        </p:txBody>
      </p:sp>
      <p:sp>
        <p:nvSpPr>
          <p:cNvPr id="34" name="TextBox 33"/>
          <p:cNvSpPr txBox="1"/>
          <p:nvPr/>
        </p:nvSpPr>
        <p:spPr>
          <a:xfrm>
            <a:off x="5717219" y="3827462"/>
            <a:ext cx="6027937" cy="523220"/>
          </a:xfrm>
          <a:prstGeom prst="rect">
            <a:avLst/>
          </a:prstGeom>
          <a:noFill/>
        </p:spPr>
        <p:txBody>
          <a:bodyPr wrap="square" rtlCol="0">
            <a:spAutoFit/>
          </a:bodyPr>
          <a:lstStyle/>
          <a:p>
            <a:r>
              <a:rPr lang="vi-VN" sz="2800" dirty="0">
                <a:solidFill>
                  <a:srgbClr val="FF0000"/>
                </a:solidFill>
                <a:latin typeface="+mj-lt"/>
                <a:sym typeface="Wingdings" panose="05000000000000000000" pitchFamily="2" charset="2"/>
              </a:rPr>
              <a:t> Chỉ khúc nhạc hay, cảm xúc</a:t>
            </a:r>
            <a:endParaRPr lang="en-US" sz="2800" dirty="0">
              <a:solidFill>
                <a:srgbClr val="FF0000"/>
              </a:solidFill>
              <a:latin typeface="+mj-lt"/>
            </a:endParaRPr>
          </a:p>
        </p:txBody>
      </p:sp>
      <p:sp>
        <p:nvSpPr>
          <p:cNvPr id="35" name="TextBox 34"/>
          <p:cNvSpPr txBox="1"/>
          <p:nvPr/>
        </p:nvSpPr>
        <p:spPr>
          <a:xfrm>
            <a:off x="572609" y="4899454"/>
            <a:ext cx="10289219" cy="523220"/>
          </a:xfrm>
          <a:prstGeom prst="rect">
            <a:avLst/>
          </a:prstGeom>
          <a:noFill/>
        </p:spPr>
        <p:txBody>
          <a:bodyPr wrap="square" rtlCol="0">
            <a:spAutoFit/>
          </a:bodyPr>
          <a:lstStyle/>
          <a:p>
            <a:r>
              <a:rPr lang="vi-VN" sz="2800" dirty="0">
                <a:solidFill>
                  <a:srgbClr val="FF0000"/>
                </a:solidFill>
                <a:latin typeface="+mj-lt"/>
                <a:sym typeface="Wingdings" panose="05000000000000000000" pitchFamily="2" charset="2"/>
              </a:rPr>
              <a:t> Chỉ cuộc khởi nghĩa diễn ra ác liệt, nhiều mất mát, hi sinh.</a:t>
            </a:r>
            <a:endParaRPr lang="en-US" sz="2800" dirty="0">
              <a:solidFill>
                <a:srgbClr val="FF0000"/>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heel(1)">
                                      <p:cBhvr>
                                        <p:cTn id="7" dur="2000"/>
                                        <p:tgtEl>
                                          <p:spTgt spid="5">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circle(in)">
                                      <p:cBhvr>
                                        <p:cTn id="10" dur="2000"/>
                                        <p:tgtEl>
                                          <p:spTgt spid="5">
                                            <p:txEl>
                                              <p:pRg st="1" end="1"/>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wheel(1)">
                                      <p:cBhvr>
                                        <p:cTn id="13" dur="2000"/>
                                        <p:tgtEl>
                                          <p:spTgt spid="5">
                                            <p:txEl>
                                              <p:pRg st="2" end="2"/>
                                            </p:txEl>
                                          </p:spTgt>
                                        </p:tgtEl>
                                      </p:cBhvr>
                                    </p:animEffect>
                                  </p:childTnLst>
                                </p:cTn>
                              </p:par>
                              <p:par>
                                <p:cTn id="14" presetID="21" presetClass="entr" presetSubtype="1" fill="hold" nodeType="withEffect">
                                  <p:stCondLst>
                                    <p:cond delay="0"/>
                                  </p:stCondLst>
                                  <p:childTnLst>
                                    <p:set>
                                      <p:cBhvr>
                                        <p:cTn id="15" dur="1" fill="hold">
                                          <p:stCondLst>
                                            <p:cond delay="0"/>
                                          </p:stCondLst>
                                        </p:cTn>
                                        <p:tgtEl>
                                          <p:spTgt spid="5">
                                            <p:txEl>
                                              <p:pRg st="3" end="3"/>
                                            </p:txEl>
                                          </p:spTgt>
                                        </p:tgtEl>
                                        <p:attrNameLst>
                                          <p:attrName>style.visibility</p:attrName>
                                        </p:attrNameLst>
                                      </p:cBhvr>
                                      <p:to>
                                        <p:strVal val="visible"/>
                                      </p:to>
                                    </p:set>
                                    <p:animEffect transition="in" filter="wheel(1)">
                                      <p:cBhvr>
                                        <p:cTn id="16" dur="2000"/>
                                        <p:tgtEl>
                                          <p:spTgt spid="5">
                                            <p:txEl>
                                              <p:pRg st="3" end="3"/>
                                            </p:txEl>
                                          </p:spTgt>
                                        </p:tgtEl>
                                      </p:cBhvr>
                                    </p:animEffect>
                                  </p:childTnLst>
                                </p:cTn>
                              </p:par>
                              <p:par>
                                <p:cTn id="17" presetID="21" presetClass="entr" presetSubtype="1" fill="hold"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Effect transition="in" filter="wheel(1)">
                                      <p:cBhvr>
                                        <p:cTn id="19" dur="2000"/>
                                        <p:tgtEl>
                                          <p:spTgt spid="5">
                                            <p:txEl>
                                              <p:pRg st="4" end="4"/>
                                            </p:txEl>
                                          </p:spTgt>
                                        </p:tgtEl>
                                      </p:cBhvr>
                                    </p:animEffect>
                                  </p:childTnLst>
                                </p:cTn>
                              </p:par>
                              <p:par>
                                <p:cTn id="20" presetID="21" presetClass="entr" presetSubtype="1" fill="hold" nodeType="withEffect">
                                  <p:stCondLst>
                                    <p:cond delay="0"/>
                                  </p:stCondLst>
                                  <p:childTnLst>
                                    <p:set>
                                      <p:cBhvr>
                                        <p:cTn id="21" dur="1" fill="hold">
                                          <p:stCondLst>
                                            <p:cond delay="0"/>
                                          </p:stCondLst>
                                        </p:cTn>
                                        <p:tgtEl>
                                          <p:spTgt spid="5">
                                            <p:txEl>
                                              <p:pRg st="5" end="5"/>
                                            </p:txEl>
                                          </p:spTgt>
                                        </p:tgtEl>
                                        <p:attrNameLst>
                                          <p:attrName>style.visibility</p:attrName>
                                        </p:attrNameLst>
                                      </p:cBhvr>
                                      <p:to>
                                        <p:strVal val="visible"/>
                                      </p:to>
                                    </p:set>
                                    <p:animEffect transition="in" filter="wheel(1)">
                                      <p:cBhvr>
                                        <p:cTn id="22" dur="2000"/>
                                        <p:tgtEl>
                                          <p:spTgt spid="5">
                                            <p:txEl>
                                              <p:pRg st="5" end="5"/>
                                            </p:txEl>
                                          </p:spTgt>
                                        </p:tgtEl>
                                      </p:cBhvr>
                                    </p:animEffect>
                                  </p:childTnLst>
                                </p:cTn>
                              </p:par>
                              <p:par>
                                <p:cTn id="23" presetID="21" presetClass="entr" presetSubtype="1" fill="hold" nodeType="with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animEffect transition="in" filter="wheel(1)">
                                      <p:cBhvr>
                                        <p:cTn id="25" dur="2000"/>
                                        <p:tgtEl>
                                          <p:spTgt spid="5">
                                            <p:txEl>
                                              <p:pRg st="6" end="6"/>
                                            </p:txEl>
                                          </p:spTgt>
                                        </p:tgtEl>
                                      </p:cBhvr>
                                    </p:animEffect>
                                  </p:childTnLst>
                                </p:cTn>
                              </p:par>
                              <p:par>
                                <p:cTn id="26" presetID="21" presetClass="entr" presetSubtype="1" fill="hold" nodeType="withEffect">
                                  <p:stCondLst>
                                    <p:cond delay="0"/>
                                  </p:stCondLst>
                                  <p:childTnLst>
                                    <p:set>
                                      <p:cBhvr>
                                        <p:cTn id="27" dur="1" fill="hold">
                                          <p:stCondLst>
                                            <p:cond delay="0"/>
                                          </p:stCondLst>
                                        </p:cTn>
                                        <p:tgtEl>
                                          <p:spTgt spid="5">
                                            <p:txEl>
                                              <p:pRg st="7" end="7"/>
                                            </p:txEl>
                                          </p:spTgt>
                                        </p:tgtEl>
                                        <p:attrNameLst>
                                          <p:attrName>style.visibility</p:attrName>
                                        </p:attrNameLst>
                                      </p:cBhvr>
                                      <p:to>
                                        <p:strVal val="visible"/>
                                      </p:to>
                                    </p:set>
                                    <p:animEffect transition="in" filter="wheel(1)">
                                      <p:cBhvr>
                                        <p:cTn id="28" dur="2000"/>
                                        <p:tgtEl>
                                          <p:spTgt spid="5">
                                            <p:txEl>
                                              <p:pRg st="7" end="7"/>
                                            </p:txEl>
                                          </p:spTgt>
                                        </p:tgtEl>
                                      </p:cBhvr>
                                    </p:animEffect>
                                  </p:childTnLst>
                                </p:cTn>
                              </p:par>
                              <p:par>
                                <p:cTn id="29" presetID="21" presetClass="entr" presetSubtype="1" fill="hold" nodeType="withEffect">
                                  <p:stCondLst>
                                    <p:cond delay="0"/>
                                  </p:stCondLst>
                                  <p:childTnLst>
                                    <p:set>
                                      <p:cBhvr>
                                        <p:cTn id="30" dur="1" fill="hold">
                                          <p:stCondLst>
                                            <p:cond delay="0"/>
                                          </p:stCondLst>
                                        </p:cTn>
                                        <p:tgtEl>
                                          <p:spTgt spid="5">
                                            <p:txEl>
                                              <p:pRg st="8" end="8"/>
                                            </p:txEl>
                                          </p:spTgt>
                                        </p:tgtEl>
                                        <p:attrNameLst>
                                          <p:attrName>style.visibility</p:attrName>
                                        </p:attrNameLst>
                                      </p:cBhvr>
                                      <p:to>
                                        <p:strVal val="visible"/>
                                      </p:to>
                                    </p:set>
                                    <p:animEffect transition="in" filter="wheel(1)">
                                      <p:cBhvr>
                                        <p:cTn id="31" dur="2000"/>
                                        <p:tgtEl>
                                          <p:spTgt spid="5">
                                            <p:txEl>
                                              <p:pRg st="8" end="8"/>
                                            </p:txEl>
                                          </p:spTgt>
                                        </p:tgtEl>
                                      </p:cBhvr>
                                    </p:animEffect>
                                  </p:childTnLst>
                                </p:cTn>
                              </p:par>
                              <p:par>
                                <p:cTn id="32" presetID="21" presetClass="entr" presetSubtype="1" fill="hold" nodeType="withEffect">
                                  <p:stCondLst>
                                    <p:cond delay="0"/>
                                  </p:stCondLst>
                                  <p:childTnLst>
                                    <p:set>
                                      <p:cBhvr>
                                        <p:cTn id="33" dur="1" fill="hold">
                                          <p:stCondLst>
                                            <p:cond delay="0"/>
                                          </p:stCondLst>
                                        </p:cTn>
                                        <p:tgtEl>
                                          <p:spTgt spid="5">
                                            <p:txEl>
                                              <p:pRg st="9" end="9"/>
                                            </p:txEl>
                                          </p:spTgt>
                                        </p:tgtEl>
                                        <p:attrNameLst>
                                          <p:attrName>style.visibility</p:attrName>
                                        </p:attrNameLst>
                                      </p:cBhvr>
                                      <p:to>
                                        <p:strVal val="visible"/>
                                      </p:to>
                                    </p:set>
                                    <p:animEffect transition="in" filter="wheel(1)">
                                      <p:cBhvr>
                                        <p:cTn id="34" dur="2000"/>
                                        <p:tgtEl>
                                          <p:spTgt spid="5">
                                            <p:txEl>
                                              <p:pRg st="9" end="9"/>
                                            </p:txEl>
                                          </p:spTgt>
                                        </p:tgtEl>
                                      </p:cBhvr>
                                    </p:animEffect>
                                  </p:childTnLst>
                                </p:cTn>
                              </p:par>
                              <p:par>
                                <p:cTn id="35" presetID="21" presetClass="entr" presetSubtype="1" fill="hold" nodeType="withEffect">
                                  <p:stCondLst>
                                    <p:cond delay="0"/>
                                  </p:stCondLst>
                                  <p:childTnLst>
                                    <p:set>
                                      <p:cBhvr>
                                        <p:cTn id="36" dur="1" fill="hold">
                                          <p:stCondLst>
                                            <p:cond delay="0"/>
                                          </p:stCondLst>
                                        </p:cTn>
                                        <p:tgtEl>
                                          <p:spTgt spid="5">
                                            <p:txEl>
                                              <p:pRg st="10" end="10"/>
                                            </p:txEl>
                                          </p:spTgt>
                                        </p:tgtEl>
                                        <p:attrNameLst>
                                          <p:attrName>style.visibility</p:attrName>
                                        </p:attrNameLst>
                                      </p:cBhvr>
                                      <p:to>
                                        <p:strVal val="visible"/>
                                      </p:to>
                                    </p:set>
                                    <p:animEffect transition="in" filter="wheel(1)">
                                      <p:cBhvr>
                                        <p:cTn id="37" dur="2000"/>
                                        <p:tgtEl>
                                          <p:spTgt spid="5">
                                            <p:txEl>
                                              <p:pRg st="10" end="1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8"/>
                                        </p:tgtEl>
                                        <p:attrNameLst>
                                          <p:attrName>style.visibility</p:attrName>
                                        </p:attrNameLst>
                                      </p:cBhvr>
                                      <p:to>
                                        <p:strVal val="visible"/>
                                      </p:to>
                                    </p:set>
                                    <p:anim calcmode="lin" valueType="num">
                                      <p:cBhvr additive="base">
                                        <p:cTn id="42" dur="500" fill="hold"/>
                                        <p:tgtEl>
                                          <p:spTgt spid="8"/>
                                        </p:tgtEl>
                                        <p:attrNameLst>
                                          <p:attrName>ppt_x</p:attrName>
                                        </p:attrNameLst>
                                      </p:cBhvr>
                                      <p:tavLst>
                                        <p:tav tm="0">
                                          <p:val>
                                            <p:strVal val="#ppt_x"/>
                                          </p:val>
                                        </p:tav>
                                        <p:tav tm="100000">
                                          <p:val>
                                            <p:strVal val="#ppt_x"/>
                                          </p:val>
                                        </p:tav>
                                      </p:tavLst>
                                    </p:anim>
                                    <p:anim calcmode="lin" valueType="num">
                                      <p:cBhvr additive="base">
                                        <p:cTn id="4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1" presetClass="entr" presetSubtype="1" fill="hold" grpId="0" nodeType="clickEffect">
                                  <p:stCondLst>
                                    <p:cond delay="0"/>
                                  </p:stCondLst>
                                  <p:childTnLst>
                                    <p:set>
                                      <p:cBhvr>
                                        <p:cTn id="47" dur="1" fill="hold">
                                          <p:stCondLst>
                                            <p:cond delay="0"/>
                                          </p:stCondLst>
                                        </p:cTn>
                                        <p:tgtEl>
                                          <p:spTgt spid="29"/>
                                        </p:tgtEl>
                                        <p:attrNameLst>
                                          <p:attrName>style.visibility</p:attrName>
                                        </p:attrNameLst>
                                      </p:cBhvr>
                                      <p:to>
                                        <p:strVal val="visible"/>
                                      </p:to>
                                    </p:set>
                                    <p:animEffect transition="in" filter="wheel(1)">
                                      <p:cBhvr>
                                        <p:cTn id="48" dur="2000"/>
                                        <p:tgtEl>
                                          <p:spTgt spid="29"/>
                                        </p:tgtEl>
                                      </p:cBhvr>
                                    </p:animEffect>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12"/>
                                        </p:tgtEl>
                                        <p:attrNameLst>
                                          <p:attrName>style.visibility</p:attrName>
                                        </p:attrNameLst>
                                      </p:cBhvr>
                                      <p:to>
                                        <p:strVal val="visible"/>
                                      </p:to>
                                    </p:set>
                                    <p:animEffect transition="in" filter="barn(inVertical)">
                                      <p:cBhvr>
                                        <p:cTn id="53" dur="500"/>
                                        <p:tgtEl>
                                          <p:spTgt spid="12"/>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nodeType="clickEffect">
                                  <p:stCondLst>
                                    <p:cond delay="0"/>
                                  </p:stCondLst>
                                  <p:childTnLst>
                                    <p:set>
                                      <p:cBhvr>
                                        <p:cTn id="57" dur="1" fill="hold">
                                          <p:stCondLst>
                                            <p:cond delay="0"/>
                                          </p:stCondLst>
                                        </p:cTn>
                                        <p:tgtEl>
                                          <p:spTgt spid="14"/>
                                        </p:tgtEl>
                                        <p:attrNameLst>
                                          <p:attrName>style.visibility</p:attrName>
                                        </p:attrNameLst>
                                      </p:cBhvr>
                                      <p:to>
                                        <p:strVal val="visible"/>
                                      </p:to>
                                    </p:set>
                                    <p:animEffect transition="in" filter="barn(inVertical)">
                                      <p:cBhvr>
                                        <p:cTn id="58" dur="500"/>
                                        <p:tgtEl>
                                          <p:spTgt spid="14"/>
                                        </p:tgtEl>
                                      </p:cBhvr>
                                    </p:animEffect>
                                  </p:childTnLst>
                                </p:cTn>
                              </p:par>
                            </p:childTnLst>
                          </p:cTn>
                        </p:par>
                      </p:childTnLst>
                    </p:cTn>
                  </p:par>
                  <p:par>
                    <p:cTn id="59" fill="hold">
                      <p:stCondLst>
                        <p:cond delay="indefinite"/>
                      </p:stCondLst>
                      <p:childTnLst>
                        <p:par>
                          <p:cTn id="60" fill="hold">
                            <p:stCondLst>
                              <p:cond delay="0"/>
                            </p:stCondLst>
                            <p:childTnLst>
                              <p:par>
                                <p:cTn id="61" presetID="6" presetClass="entr" presetSubtype="16" fill="hold" nodeType="clickEffect">
                                  <p:stCondLst>
                                    <p:cond delay="0"/>
                                  </p:stCondLst>
                                  <p:childTnLst>
                                    <p:set>
                                      <p:cBhvr>
                                        <p:cTn id="62" dur="1" fill="hold">
                                          <p:stCondLst>
                                            <p:cond delay="0"/>
                                          </p:stCondLst>
                                        </p:cTn>
                                        <p:tgtEl>
                                          <p:spTgt spid="31">
                                            <p:txEl>
                                              <p:pRg st="0" end="0"/>
                                            </p:txEl>
                                          </p:spTgt>
                                        </p:tgtEl>
                                        <p:attrNameLst>
                                          <p:attrName>style.visibility</p:attrName>
                                        </p:attrNameLst>
                                      </p:cBhvr>
                                      <p:to>
                                        <p:strVal val="visible"/>
                                      </p:to>
                                    </p:set>
                                    <p:animEffect transition="in" filter="circle(in)">
                                      <p:cBhvr>
                                        <p:cTn id="63" dur="2000"/>
                                        <p:tgtEl>
                                          <p:spTgt spid="31">
                                            <p:txEl>
                                              <p:pRg st="0" end="0"/>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16" presetClass="entr" presetSubtype="21" fill="hold" nodeType="clickEffect">
                                  <p:stCondLst>
                                    <p:cond delay="0"/>
                                  </p:stCondLst>
                                  <p:childTnLst>
                                    <p:set>
                                      <p:cBhvr>
                                        <p:cTn id="67" dur="1" fill="hold">
                                          <p:stCondLst>
                                            <p:cond delay="0"/>
                                          </p:stCondLst>
                                        </p:cTn>
                                        <p:tgtEl>
                                          <p:spTgt spid="16"/>
                                        </p:tgtEl>
                                        <p:attrNameLst>
                                          <p:attrName>style.visibility</p:attrName>
                                        </p:attrNameLst>
                                      </p:cBhvr>
                                      <p:to>
                                        <p:strVal val="visible"/>
                                      </p:to>
                                    </p:set>
                                    <p:animEffect transition="in" filter="barn(inVertical)">
                                      <p:cBhvr>
                                        <p:cTn id="68" dur="500"/>
                                        <p:tgtEl>
                                          <p:spTgt spid="16"/>
                                        </p:tgtEl>
                                      </p:cBhvr>
                                    </p:animEffect>
                                  </p:childTnLst>
                                </p:cTn>
                              </p:par>
                            </p:childTnLst>
                          </p:cTn>
                        </p:par>
                      </p:childTnLst>
                    </p:cTn>
                  </p:par>
                  <p:par>
                    <p:cTn id="69" fill="hold">
                      <p:stCondLst>
                        <p:cond delay="indefinite"/>
                      </p:stCondLst>
                      <p:childTnLst>
                        <p:par>
                          <p:cTn id="70" fill="hold">
                            <p:stCondLst>
                              <p:cond delay="0"/>
                            </p:stCondLst>
                            <p:childTnLst>
                              <p:par>
                                <p:cTn id="71" presetID="16" presetClass="entr" presetSubtype="21" fill="hold" nodeType="clickEffect">
                                  <p:stCondLst>
                                    <p:cond delay="0"/>
                                  </p:stCondLst>
                                  <p:childTnLst>
                                    <p:set>
                                      <p:cBhvr>
                                        <p:cTn id="72" dur="1" fill="hold">
                                          <p:stCondLst>
                                            <p:cond delay="0"/>
                                          </p:stCondLst>
                                        </p:cTn>
                                        <p:tgtEl>
                                          <p:spTgt spid="19"/>
                                        </p:tgtEl>
                                        <p:attrNameLst>
                                          <p:attrName>style.visibility</p:attrName>
                                        </p:attrNameLst>
                                      </p:cBhvr>
                                      <p:to>
                                        <p:strVal val="visible"/>
                                      </p:to>
                                    </p:set>
                                    <p:animEffect transition="in" filter="barn(inVertical)">
                                      <p:cBhvr>
                                        <p:cTn id="73" dur="500"/>
                                        <p:tgtEl>
                                          <p:spTgt spid="19"/>
                                        </p:tgtEl>
                                      </p:cBhvr>
                                    </p:animEffect>
                                  </p:childTnLst>
                                </p:cTn>
                              </p:par>
                            </p:childTnLst>
                          </p:cTn>
                        </p:par>
                      </p:childTnLst>
                    </p:cTn>
                  </p:par>
                  <p:par>
                    <p:cTn id="74" fill="hold">
                      <p:stCondLst>
                        <p:cond delay="indefinite"/>
                      </p:stCondLst>
                      <p:childTnLst>
                        <p:par>
                          <p:cTn id="75" fill="hold">
                            <p:stCondLst>
                              <p:cond delay="0"/>
                            </p:stCondLst>
                            <p:childTnLst>
                              <p:par>
                                <p:cTn id="76" presetID="16" presetClass="entr" presetSubtype="21" fill="hold" nodeType="clickEffect">
                                  <p:stCondLst>
                                    <p:cond delay="0"/>
                                  </p:stCondLst>
                                  <p:childTnLst>
                                    <p:set>
                                      <p:cBhvr>
                                        <p:cTn id="77" dur="1" fill="hold">
                                          <p:stCondLst>
                                            <p:cond delay="0"/>
                                          </p:stCondLst>
                                        </p:cTn>
                                        <p:tgtEl>
                                          <p:spTgt spid="21"/>
                                        </p:tgtEl>
                                        <p:attrNameLst>
                                          <p:attrName>style.visibility</p:attrName>
                                        </p:attrNameLst>
                                      </p:cBhvr>
                                      <p:to>
                                        <p:strVal val="visible"/>
                                      </p:to>
                                    </p:set>
                                    <p:animEffect transition="in" filter="barn(inVertical)">
                                      <p:cBhvr>
                                        <p:cTn id="78" dur="500"/>
                                        <p:tgtEl>
                                          <p:spTgt spid="21"/>
                                        </p:tgtEl>
                                      </p:cBhvr>
                                    </p:animEffect>
                                  </p:childTnLst>
                                </p:cTn>
                              </p:par>
                            </p:childTnLst>
                          </p:cTn>
                        </p:par>
                      </p:childTnLst>
                    </p:cTn>
                  </p:par>
                  <p:par>
                    <p:cTn id="79" fill="hold">
                      <p:stCondLst>
                        <p:cond delay="indefinite"/>
                      </p:stCondLst>
                      <p:childTnLst>
                        <p:par>
                          <p:cTn id="80" fill="hold">
                            <p:stCondLst>
                              <p:cond delay="0"/>
                            </p:stCondLst>
                            <p:childTnLst>
                              <p:par>
                                <p:cTn id="81" presetID="16" presetClass="entr" presetSubtype="21" fill="hold" nodeType="clickEffect">
                                  <p:stCondLst>
                                    <p:cond delay="0"/>
                                  </p:stCondLst>
                                  <p:childTnLst>
                                    <p:set>
                                      <p:cBhvr>
                                        <p:cTn id="82" dur="1" fill="hold">
                                          <p:stCondLst>
                                            <p:cond delay="0"/>
                                          </p:stCondLst>
                                        </p:cTn>
                                        <p:tgtEl>
                                          <p:spTgt spid="22"/>
                                        </p:tgtEl>
                                        <p:attrNameLst>
                                          <p:attrName>style.visibility</p:attrName>
                                        </p:attrNameLst>
                                      </p:cBhvr>
                                      <p:to>
                                        <p:strVal val="visible"/>
                                      </p:to>
                                    </p:set>
                                    <p:animEffect transition="in" filter="barn(inVertical)">
                                      <p:cBhvr>
                                        <p:cTn id="83" dur="500"/>
                                        <p:tgtEl>
                                          <p:spTgt spid="22"/>
                                        </p:tgtEl>
                                      </p:cBhvr>
                                    </p:animEffect>
                                  </p:childTnLst>
                                </p:cTn>
                              </p:par>
                            </p:childTnLst>
                          </p:cTn>
                        </p:par>
                      </p:childTnLst>
                    </p:cTn>
                  </p:par>
                  <p:par>
                    <p:cTn id="84" fill="hold">
                      <p:stCondLst>
                        <p:cond delay="indefinite"/>
                      </p:stCondLst>
                      <p:childTnLst>
                        <p:par>
                          <p:cTn id="85" fill="hold">
                            <p:stCondLst>
                              <p:cond delay="0"/>
                            </p:stCondLst>
                            <p:childTnLst>
                              <p:par>
                                <p:cTn id="86" presetID="6" presetClass="entr" presetSubtype="16" fill="hold" nodeType="clickEffect">
                                  <p:stCondLst>
                                    <p:cond delay="0"/>
                                  </p:stCondLst>
                                  <p:childTnLst>
                                    <p:set>
                                      <p:cBhvr>
                                        <p:cTn id="87" dur="1" fill="hold">
                                          <p:stCondLst>
                                            <p:cond delay="0"/>
                                          </p:stCondLst>
                                        </p:cTn>
                                        <p:tgtEl>
                                          <p:spTgt spid="33">
                                            <p:txEl>
                                              <p:pRg st="0" end="0"/>
                                            </p:txEl>
                                          </p:spTgt>
                                        </p:tgtEl>
                                        <p:attrNameLst>
                                          <p:attrName>style.visibility</p:attrName>
                                        </p:attrNameLst>
                                      </p:cBhvr>
                                      <p:to>
                                        <p:strVal val="visible"/>
                                      </p:to>
                                    </p:set>
                                    <p:animEffect transition="in" filter="circle(in)">
                                      <p:cBhvr>
                                        <p:cTn id="88" dur="2000"/>
                                        <p:tgtEl>
                                          <p:spTgt spid="33">
                                            <p:txEl>
                                              <p:pRg st="0" end="0"/>
                                            </p:txEl>
                                          </p:spTgt>
                                        </p:tgtEl>
                                      </p:cBhvr>
                                    </p:animEffect>
                                  </p:childTnLst>
                                </p:cTn>
                              </p:par>
                            </p:childTnLst>
                          </p:cTn>
                        </p:par>
                      </p:childTnLst>
                    </p:cTn>
                  </p:par>
                  <p:par>
                    <p:cTn id="89" fill="hold">
                      <p:stCondLst>
                        <p:cond delay="indefinite"/>
                      </p:stCondLst>
                      <p:childTnLst>
                        <p:par>
                          <p:cTn id="90" fill="hold">
                            <p:stCondLst>
                              <p:cond delay="0"/>
                            </p:stCondLst>
                            <p:childTnLst>
                              <p:par>
                                <p:cTn id="91" presetID="2" presetClass="entr" presetSubtype="4" fill="hold" nodeType="clickEffect">
                                  <p:stCondLst>
                                    <p:cond delay="0"/>
                                  </p:stCondLst>
                                  <p:childTnLst>
                                    <p:set>
                                      <p:cBhvr>
                                        <p:cTn id="92" dur="1" fill="hold">
                                          <p:stCondLst>
                                            <p:cond delay="0"/>
                                          </p:stCondLst>
                                        </p:cTn>
                                        <p:tgtEl>
                                          <p:spTgt spid="23"/>
                                        </p:tgtEl>
                                        <p:attrNameLst>
                                          <p:attrName>style.visibility</p:attrName>
                                        </p:attrNameLst>
                                      </p:cBhvr>
                                      <p:to>
                                        <p:strVal val="visible"/>
                                      </p:to>
                                    </p:set>
                                    <p:anim calcmode="lin" valueType="num">
                                      <p:cBhvr additive="base">
                                        <p:cTn id="93" dur="500" fill="hold"/>
                                        <p:tgtEl>
                                          <p:spTgt spid="23"/>
                                        </p:tgtEl>
                                        <p:attrNameLst>
                                          <p:attrName>ppt_x</p:attrName>
                                        </p:attrNameLst>
                                      </p:cBhvr>
                                      <p:tavLst>
                                        <p:tav tm="0">
                                          <p:val>
                                            <p:strVal val="#ppt_x"/>
                                          </p:val>
                                        </p:tav>
                                        <p:tav tm="100000">
                                          <p:val>
                                            <p:strVal val="#ppt_x"/>
                                          </p:val>
                                        </p:tav>
                                      </p:tavLst>
                                    </p:anim>
                                    <p:anim calcmode="lin" valueType="num">
                                      <p:cBhvr additive="base">
                                        <p:cTn id="9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6" presetClass="entr" presetSubtype="16" fill="hold" nodeType="clickEffect">
                                  <p:stCondLst>
                                    <p:cond delay="0"/>
                                  </p:stCondLst>
                                  <p:childTnLst>
                                    <p:set>
                                      <p:cBhvr>
                                        <p:cTn id="98" dur="1" fill="hold">
                                          <p:stCondLst>
                                            <p:cond delay="0"/>
                                          </p:stCondLst>
                                        </p:cTn>
                                        <p:tgtEl>
                                          <p:spTgt spid="34">
                                            <p:txEl>
                                              <p:pRg st="0" end="0"/>
                                            </p:txEl>
                                          </p:spTgt>
                                        </p:tgtEl>
                                        <p:attrNameLst>
                                          <p:attrName>style.visibility</p:attrName>
                                        </p:attrNameLst>
                                      </p:cBhvr>
                                      <p:to>
                                        <p:strVal val="visible"/>
                                      </p:to>
                                    </p:set>
                                    <p:animEffect transition="in" filter="circle(in)">
                                      <p:cBhvr>
                                        <p:cTn id="99" dur="2000"/>
                                        <p:tgtEl>
                                          <p:spTgt spid="34">
                                            <p:txEl>
                                              <p:pRg st="0" end="0"/>
                                            </p:txEl>
                                          </p:spTgt>
                                        </p:tgtEl>
                                      </p:cBhvr>
                                    </p:animEffect>
                                  </p:childTnLst>
                                </p:cTn>
                              </p:par>
                            </p:childTnLst>
                          </p:cTn>
                        </p:par>
                      </p:childTnLst>
                    </p:cTn>
                  </p:par>
                  <p:par>
                    <p:cTn id="100" fill="hold">
                      <p:stCondLst>
                        <p:cond delay="indefinite"/>
                      </p:stCondLst>
                      <p:childTnLst>
                        <p:par>
                          <p:cTn id="101" fill="hold">
                            <p:stCondLst>
                              <p:cond delay="0"/>
                            </p:stCondLst>
                            <p:childTnLst>
                              <p:par>
                                <p:cTn id="102" presetID="42" presetClass="entr" presetSubtype="0" fill="hold" nodeType="clickEffect">
                                  <p:stCondLst>
                                    <p:cond delay="0"/>
                                  </p:stCondLst>
                                  <p:childTnLst>
                                    <p:set>
                                      <p:cBhvr>
                                        <p:cTn id="103" dur="1" fill="hold">
                                          <p:stCondLst>
                                            <p:cond delay="0"/>
                                          </p:stCondLst>
                                        </p:cTn>
                                        <p:tgtEl>
                                          <p:spTgt spid="25"/>
                                        </p:tgtEl>
                                        <p:attrNameLst>
                                          <p:attrName>style.visibility</p:attrName>
                                        </p:attrNameLst>
                                      </p:cBhvr>
                                      <p:to>
                                        <p:strVal val="visible"/>
                                      </p:to>
                                    </p:set>
                                    <p:animEffect transition="in" filter="fade">
                                      <p:cBhvr>
                                        <p:cTn id="104" dur="1000"/>
                                        <p:tgtEl>
                                          <p:spTgt spid="25"/>
                                        </p:tgtEl>
                                      </p:cBhvr>
                                    </p:animEffect>
                                    <p:anim calcmode="lin" valueType="num">
                                      <p:cBhvr>
                                        <p:cTn id="105" dur="1000" fill="hold"/>
                                        <p:tgtEl>
                                          <p:spTgt spid="25"/>
                                        </p:tgtEl>
                                        <p:attrNameLst>
                                          <p:attrName>ppt_x</p:attrName>
                                        </p:attrNameLst>
                                      </p:cBhvr>
                                      <p:tavLst>
                                        <p:tav tm="0">
                                          <p:val>
                                            <p:strVal val="#ppt_x"/>
                                          </p:val>
                                        </p:tav>
                                        <p:tav tm="100000">
                                          <p:val>
                                            <p:strVal val="#ppt_x"/>
                                          </p:val>
                                        </p:tav>
                                      </p:tavLst>
                                    </p:anim>
                                    <p:anim calcmode="lin" valueType="num">
                                      <p:cBhvr>
                                        <p:cTn id="106"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6" presetClass="entr" presetSubtype="16" fill="hold" grpId="0" nodeType="clickEffect">
                                  <p:stCondLst>
                                    <p:cond delay="0"/>
                                  </p:stCondLst>
                                  <p:childTnLst>
                                    <p:set>
                                      <p:cBhvr>
                                        <p:cTn id="110" dur="1" fill="hold">
                                          <p:stCondLst>
                                            <p:cond delay="0"/>
                                          </p:stCondLst>
                                        </p:cTn>
                                        <p:tgtEl>
                                          <p:spTgt spid="35"/>
                                        </p:tgtEl>
                                        <p:attrNameLst>
                                          <p:attrName>style.visibility</p:attrName>
                                        </p:attrNameLst>
                                      </p:cBhvr>
                                      <p:to>
                                        <p:strVal val="visible"/>
                                      </p:to>
                                    </p:set>
                                    <p:animEffect transition="in" filter="circle(in)">
                                      <p:cBhvr>
                                        <p:cTn id="111" dur="20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图片 2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18470" y="5477522"/>
            <a:ext cx="12073530" cy="1380478"/>
          </a:xfrm>
          <a:prstGeom prst="rect">
            <a:avLst/>
          </a:prstGeom>
        </p:spPr>
      </p:pic>
      <p:sp>
        <p:nvSpPr>
          <p:cNvPr id="21" name="Google Shape;561;p58"/>
          <p:cNvSpPr txBox="1"/>
          <p:nvPr/>
        </p:nvSpPr>
        <p:spPr>
          <a:xfrm>
            <a:off x="3967367" y="206253"/>
            <a:ext cx="8383295" cy="908563"/>
          </a:xfrm>
          <a:prstGeom prst="rect">
            <a:avLst/>
          </a:prstGeom>
        </p:spPr>
        <p:txBody>
          <a:bodyPr spcFirstLastPara="1" wrap="square" lIns="91425" tIns="91425" rIns="91425" bIns="91425" anchor="ctr" anchorCtr="0">
            <a:noAutofit/>
          </a:bodyPr>
          <a:lstStyle>
            <a:lvl1pPr algn="l" defTabSz="914400" rtl="0" eaLnBrk="1" latinLnBrk="0" hangingPunct="1">
              <a:lnSpc>
                <a:spcPct val="90000"/>
              </a:lnSpc>
              <a:spcBef>
                <a:spcPct val="0"/>
              </a:spcBef>
              <a:buNone/>
              <a:defRPr sz="4400" kern="1200">
                <a:solidFill>
                  <a:schemeClr val="tx1"/>
                </a:solidFill>
                <a:latin typeface="Yeseva One" panose="00000500000000000000" charset="0"/>
                <a:ea typeface="Yeseva One" panose="00000500000000000000" charset="0"/>
                <a:cs typeface="+mj-cs"/>
              </a:defRPr>
            </a:lvl1pPr>
          </a:lstStyle>
          <a:p>
            <a:pPr>
              <a:spcBef>
                <a:spcPts val="0"/>
              </a:spcBef>
            </a:pPr>
            <a:endParaRPr lang="en-US" sz="2800" b="1" dirty="0">
              <a:solidFill>
                <a:schemeClr val="tx1">
                  <a:lumMod val="95000"/>
                  <a:lumOff val="5000"/>
                </a:schemeClr>
              </a:solidFill>
              <a:latin typeface="iCiel Altus" pitchFamily="2" charset="0"/>
            </a:endParaRPr>
          </a:p>
        </p:txBody>
      </p:sp>
      <p:sp>
        <p:nvSpPr>
          <p:cNvPr id="22" name="Google Shape;563;p58"/>
          <p:cNvSpPr txBox="1"/>
          <p:nvPr/>
        </p:nvSpPr>
        <p:spPr>
          <a:xfrm>
            <a:off x="1014609" y="175364"/>
            <a:ext cx="2805829" cy="628535"/>
          </a:xfrm>
          <a:prstGeom prst="rect">
            <a:avLst/>
          </a:prstGeom>
        </p:spPr>
        <p:txBody>
          <a:bodyPr spcFirstLastPara="1" wrap="square" lIns="91425" tIns="91425" rIns="91425" bIns="91425" anchor="ctr" anchorCtr="0">
            <a:noAutofit/>
          </a:bodyPr>
          <a:lstStyle>
            <a:lvl1pPr algn="l" defTabSz="914400" rtl="0" eaLnBrk="1" latinLnBrk="0" hangingPunct="1">
              <a:lnSpc>
                <a:spcPct val="90000"/>
              </a:lnSpc>
              <a:spcBef>
                <a:spcPct val="0"/>
              </a:spcBef>
              <a:buNone/>
              <a:defRPr sz="4400" kern="1200">
                <a:solidFill>
                  <a:schemeClr val="tx1"/>
                </a:solidFill>
                <a:latin typeface="Yeseva One" panose="00000500000000000000" charset="0"/>
                <a:ea typeface="Yeseva One" panose="00000500000000000000" charset="0"/>
                <a:cs typeface="+mj-cs"/>
              </a:defRPr>
            </a:lvl1pPr>
          </a:lstStyle>
          <a:p>
            <a:pPr algn="ctr">
              <a:spcBef>
                <a:spcPts val="0"/>
              </a:spcBef>
            </a:pPr>
            <a:endParaRPr lang="en-GB" sz="2800" b="1" dirty="0">
              <a:effectLst>
                <a:outerShdw blurRad="38100" dist="38100" dir="2700000" algn="tl">
                  <a:srgbClr val="000000">
                    <a:alpha val="43137"/>
                  </a:srgbClr>
                </a:outerShdw>
              </a:effectLst>
              <a:latin typeface="Algerian" panose="04020705040A02060702" pitchFamily="82" charset="0"/>
            </a:endParaRPr>
          </a:p>
        </p:txBody>
      </p:sp>
      <p:sp>
        <p:nvSpPr>
          <p:cNvPr id="7" name="TextBox 6"/>
          <p:cNvSpPr txBox="1"/>
          <p:nvPr/>
        </p:nvSpPr>
        <p:spPr>
          <a:xfrm>
            <a:off x="97452" y="-44981"/>
            <a:ext cx="2042066" cy="523220"/>
          </a:xfrm>
          <a:prstGeom prst="rect">
            <a:avLst/>
          </a:prstGeom>
          <a:noFill/>
        </p:spPr>
        <p:txBody>
          <a:bodyPr wrap="square">
            <a:spAutoFit/>
          </a:bodyPr>
          <a:lstStyle/>
          <a:p>
            <a:r>
              <a:rPr lang="vi-VN" sz="2800" b="1" dirty="0">
                <a:solidFill>
                  <a:srgbClr val="002060"/>
                </a:solidFill>
                <a:latin typeface="Times New Roman" panose="02020603050405020304" pitchFamily="18" charset="0"/>
                <a:cs typeface="Times New Roman" panose="02020603050405020304" pitchFamily="18" charset="0"/>
              </a:rPr>
              <a:t>c)</a:t>
            </a:r>
            <a:r>
              <a:rPr lang="en-US" sz="2800" b="1" dirty="0">
                <a:solidFill>
                  <a:srgbClr val="002060"/>
                </a:solidFill>
                <a:latin typeface="Times New Roman" panose="02020603050405020304" pitchFamily="18" charset="0"/>
                <a:cs typeface="Times New Roman" panose="02020603050405020304" pitchFamily="18" charset="0"/>
              </a:rPr>
              <a:t> </a:t>
            </a:r>
            <a:r>
              <a:rPr lang="vi-VN" sz="2800" b="1" dirty="0">
                <a:solidFill>
                  <a:srgbClr val="002060"/>
                </a:solidFill>
                <a:latin typeface="Times New Roman" panose="02020603050405020304" pitchFamily="18" charset="0"/>
                <a:cs typeface="Times New Roman" panose="02020603050405020304" pitchFamily="18" charset="0"/>
              </a:rPr>
              <a:t>Ẩn dụ</a:t>
            </a:r>
            <a:r>
              <a:rPr lang="en-US" sz="2800" b="1" dirty="0">
                <a:solidFill>
                  <a:srgbClr val="002060"/>
                </a:solidFill>
                <a:latin typeface="Times New Roman" panose="02020603050405020304" pitchFamily="18" charset="0"/>
                <a:cs typeface="Times New Roman" panose="02020603050405020304" pitchFamily="18" charset="0"/>
              </a:rPr>
              <a:t> </a:t>
            </a:r>
            <a:endParaRPr lang="en-US" sz="2800" dirty="0"/>
          </a:p>
        </p:txBody>
      </p:sp>
      <p:sp>
        <p:nvSpPr>
          <p:cNvPr id="3" name="Thought Bubble: Cloud 2"/>
          <p:cNvSpPr/>
          <p:nvPr/>
        </p:nvSpPr>
        <p:spPr>
          <a:xfrm>
            <a:off x="5663305" y="2007552"/>
            <a:ext cx="5951875" cy="3366116"/>
          </a:xfrm>
          <a:prstGeom prst="cloudCallout">
            <a:avLst/>
          </a:prstGeom>
          <a:solidFill>
            <a:srgbClr val="54A68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b="1" i="1" spc="300" dirty="0" err="1">
                <a:solidFill>
                  <a:schemeClr val="bg1"/>
                </a:solidFill>
                <a:latin typeface="#9Slide03 Arima Madurai Bold" panose="00000800000000000000" pitchFamily="2" charset="0"/>
                <a:ea typeface="Yeseva One" panose="00000500000000000000" charset="0"/>
                <a:cs typeface="#9Slide03 Arima Madurai Bold" panose="00000800000000000000" pitchFamily="2" charset="0"/>
                <a:sym typeface="Yeseva One" panose="00000500000000000000" charset="0"/>
              </a:rPr>
              <a:t>Thế</a:t>
            </a:r>
            <a:r>
              <a:rPr lang="en-US" altLang="zh-CN" sz="3200" b="1" i="1" spc="300" dirty="0">
                <a:solidFill>
                  <a:schemeClr val="bg1"/>
                </a:solidFill>
                <a:latin typeface="#9Slide03 Arima Madurai Bold" panose="00000800000000000000" pitchFamily="2" charset="0"/>
                <a:ea typeface="Yeseva One" panose="00000500000000000000" charset="0"/>
                <a:cs typeface="#9Slide03 Arima Madurai Bold" panose="00000800000000000000" pitchFamily="2" charset="0"/>
                <a:sym typeface="Yeseva One" panose="00000500000000000000" charset="0"/>
              </a:rPr>
              <a:t> </a:t>
            </a:r>
            <a:r>
              <a:rPr lang="en-US" altLang="zh-CN" sz="3200" b="1" i="1" spc="300" dirty="0" err="1">
                <a:solidFill>
                  <a:schemeClr val="bg1"/>
                </a:solidFill>
                <a:latin typeface="#9Slide03 Arima Madurai Bold" panose="00000800000000000000" pitchFamily="2" charset="0"/>
                <a:ea typeface="Yeseva One" panose="00000500000000000000" charset="0"/>
                <a:cs typeface="#9Slide03 Arima Madurai Bold" panose="00000800000000000000" pitchFamily="2" charset="0"/>
                <a:sym typeface="Yeseva One" panose="00000500000000000000" charset="0"/>
              </a:rPr>
              <a:t>nào</a:t>
            </a:r>
            <a:r>
              <a:rPr lang="en-US" altLang="zh-CN" sz="3200" b="1" i="1" spc="300" dirty="0">
                <a:solidFill>
                  <a:schemeClr val="bg1"/>
                </a:solidFill>
                <a:latin typeface="#9Slide03 Arima Madurai Bold" panose="00000800000000000000" pitchFamily="2" charset="0"/>
                <a:ea typeface="Yeseva One" panose="00000500000000000000" charset="0"/>
                <a:cs typeface="#9Slide03 Arima Madurai Bold" panose="00000800000000000000" pitchFamily="2" charset="0"/>
                <a:sym typeface="Yeseva One" panose="00000500000000000000" charset="0"/>
              </a:rPr>
              <a:t> </a:t>
            </a:r>
            <a:r>
              <a:rPr lang="en-US" altLang="zh-CN" sz="3200" b="1" i="1" spc="300" dirty="0" err="1">
                <a:solidFill>
                  <a:schemeClr val="bg1"/>
                </a:solidFill>
                <a:latin typeface="#9Slide03 Arima Madurai Bold" panose="00000800000000000000" pitchFamily="2" charset="0"/>
                <a:ea typeface="Yeseva One" panose="00000500000000000000" charset="0"/>
                <a:cs typeface="#9Slide03 Arima Madurai Bold" panose="00000800000000000000" pitchFamily="2" charset="0"/>
                <a:sym typeface="Yeseva One" panose="00000500000000000000" charset="0"/>
              </a:rPr>
              <a:t>là</a:t>
            </a:r>
            <a:r>
              <a:rPr lang="en-US" altLang="zh-CN" sz="3200" b="1" i="1" spc="300" dirty="0">
                <a:solidFill>
                  <a:schemeClr val="bg1"/>
                </a:solidFill>
                <a:latin typeface="#9Slide03 Arima Madurai Bold" panose="00000800000000000000" pitchFamily="2" charset="0"/>
                <a:ea typeface="Yeseva One" panose="00000500000000000000" charset="0"/>
                <a:cs typeface="#9Slide03 Arima Madurai Bold" panose="00000800000000000000" pitchFamily="2" charset="0"/>
                <a:sym typeface="Yeseva One" panose="00000500000000000000" charset="0"/>
              </a:rPr>
              <a:t> </a:t>
            </a:r>
            <a:r>
              <a:rPr lang="en-US" altLang="zh-CN" sz="3200" b="1" i="1" spc="300" dirty="0" err="1">
                <a:solidFill>
                  <a:schemeClr val="bg1"/>
                </a:solidFill>
                <a:latin typeface="#9Slide03 Arima Madurai Bold" panose="00000800000000000000" pitchFamily="2" charset="0"/>
                <a:ea typeface="Yeseva One" panose="00000500000000000000" charset="0"/>
                <a:cs typeface="#9Slide03 Arima Madurai Bold" panose="00000800000000000000" pitchFamily="2" charset="0"/>
                <a:sym typeface="Yeseva One" panose="00000500000000000000" charset="0"/>
              </a:rPr>
              <a:t>biện</a:t>
            </a:r>
            <a:r>
              <a:rPr lang="en-US" altLang="zh-CN" sz="3200" b="1" i="1" spc="300" dirty="0">
                <a:solidFill>
                  <a:schemeClr val="bg1"/>
                </a:solidFill>
                <a:latin typeface="#9Slide03 Arima Madurai Bold" panose="00000800000000000000" pitchFamily="2" charset="0"/>
                <a:ea typeface="Yeseva One" panose="00000500000000000000" charset="0"/>
                <a:cs typeface="#9Slide03 Arima Madurai Bold" panose="00000800000000000000" pitchFamily="2" charset="0"/>
                <a:sym typeface="Yeseva One" panose="00000500000000000000" charset="0"/>
              </a:rPr>
              <a:t> </a:t>
            </a:r>
            <a:r>
              <a:rPr lang="en-US" altLang="zh-CN" sz="3200" b="1" i="1" spc="300" dirty="0" err="1">
                <a:solidFill>
                  <a:schemeClr val="bg1"/>
                </a:solidFill>
                <a:latin typeface="#9Slide03 Arima Madurai Bold" panose="00000800000000000000" pitchFamily="2" charset="0"/>
                <a:ea typeface="Yeseva One" panose="00000500000000000000" charset="0"/>
                <a:cs typeface="#9Slide03 Arima Madurai Bold" panose="00000800000000000000" pitchFamily="2" charset="0"/>
                <a:sym typeface="Yeseva One" panose="00000500000000000000" charset="0"/>
              </a:rPr>
              <a:t>pháp</a:t>
            </a:r>
            <a:r>
              <a:rPr lang="en-US" altLang="zh-CN" sz="3200" b="1" i="1" spc="300" dirty="0">
                <a:solidFill>
                  <a:schemeClr val="bg1"/>
                </a:solidFill>
                <a:latin typeface="#9Slide03 Arima Madurai Bold" panose="00000800000000000000" pitchFamily="2" charset="0"/>
                <a:ea typeface="Yeseva One" panose="00000500000000000000" charset="0"/>
                <a:cs typeface="#9Slide03 Arima Madurai Bold" panose="00000800000000000000" pitchFamily="2" charset="0"/>
                <a:sym typeface="Yeseva One" panose="00000500000000000000" charset="0"/>
              </a:rPr>
              <a:t> </a:t>
            </a:r>
            <a:r>
              <a:rPr lang="en-US" altLang="zh-CN" sz="3200" b="1" i="1" spc="300" dirty="0" err="1">
                <a:solidFill>
                  <a:schemeClr val="bg1"/>
                </a:solidFill>
                <a:latin typeface="#9Slide03 Arima Madurai Bold" panose="00000800000000000000" pitchFamily="2" charset="0"/>
                <a:ea typeface="Yeseva One" panose="00000500000000000000" charset="0"/>
                <a:cs typeface="#9Slide03 Arima Madurai Bold" panose="00000800000000000000" pitchFamily="2" charset="0"/>
                <a:sym typeface="Yeseva One" panose="00000500000000000000" charset="0"/>
              </a:rPr>
              <a:t>tu</a:t>
            </a:r>
            <a:r>
              <a:rPr lang="en-US" altLang="zh-CN" sz="3200" b="1" i="1" spc="300" dirty="0">
                <a:solidFill>
                  <a:schemeClr val="bg1"/>
                </a:solidFill>
                <a:latin typeface="#9Slide03 Arima Madurai Bold" panose="00000800000000000000" pitchFamily="2" charset="0"/>
                <a:ea typeface="Yeseva One" panose="00000500000000000000" charset="0"/>
                <a:cs typeface="#9Slide03 Arima Madurai Bold" panose="00000800000000000000" pitchFamily="2" charset="0"/>
                <a:sym typeface="Yeseva One" panose="00000500000000000000" charset="0"/>
              </a:rPr>
              <a:t> </a:t>
            </a:r>
            <a:r>
              <a:rPr lang="en-US" altLang="zh-CN" sz="3200" b="1" i="1" spc="300" dirty="0" err="1">
                <a:solidFill>
                  <a:schemeClr val="bg1"/>
                </a:solidFill>
                <a:latin typeface="#9Slide03 Arima Madurai Bold" panose="00000800000000000000" pitchFamily="2" charset="0"/>
                <a:ea typeface="Yeseva One" panose="00000500000000000000" charset="0"/>
                <a:cs typeface="#9Slide03 Arima Madurai Bold" panose="00000800000000000000" pitchFamily="2" charset="0"/>
                <a:sym typeface="Yeseva One" panose="00000500000000000000" charset="0"/>
              </a:rPr>
              <a:t>từ</a:t>
            </a:r>
            <a:r>
              <a:rPr lang="en-US" altLang="zh-CN" sz="3200" b="1" i="1" spc="300" dirty="0">
                <a:solidFill>
                  <a:schemeClr val="bg1"/>
                </a:solidFill>
                <a:latin typeface="#9Slide03 Arima Madurai Bold" panose="00000800000000000000" pitchFamily="2" charset="0"/>
                <a:ea typeface="Yeseva One" panose="00000500000000000000" charset="0"/>
                <a:cs typeface="#9Slide03 Arima Madurai Bold" panose="00000800000000000000" pitchFamily="2" charset="0"/>
                <a:sym typeface="Yeseva One" panose="00000500000000000000" charset="0"/>
              </a:rPr>
              <a:t> </a:t>
            </a:r>
            <a:r>
              <a:rPr lang="en-US" altLang="zh-CN" sz="3200" b="1" i="1" spc="300" dirty="0" err="1">
                <a:solidFill>
                  <a:schemeClr val="bg1"/>
                </a:solidFill>
                <a:latin typeface="#9Slide03 Arima Madurai Bold" panose="00000800000000000000" pitchFamily="2" charset="0"/>
                <a:ea typeface="Yeseva One" panose="00000500000000000000" charset="0"/>
                <a:cs typeface="#9Slide03 Arima Madurai Bold" panose="00000800000000000000" pitchFamily="2" charset="0"/>
                <a:sym typeface="Yeseva One" panose="00000500000000000000" charset="0"/>
              </a:rPr>
              <a:t>ẩn</a:t>
            </a:r>
            <a:r>
              <a:rPr lang="en-US" altLang="zh-CN" sz="3200" b="1" i="1" spc="300" dirty="0">
                <a:solidFill>
                  <a:schemeClr val="bg1"/>
                </a:solidFill>
                <a:latin typeface="#9Slide03 Arima Madurai Bold" panose="00000800000000000000" pitchFamily="2" charset="0"/>
                <a:ea typeface="Yeseva One" panose="00000500000000000000" charset="0"/>
                <a:cs typeface="#9Slide03 Arima Madurai Bold" panose="00000800000000000000" pitchFamily="2" charset="0"/>
                <a:sym typeface="Yeseva One" panose="00000500000000000000" charset="0"/>
              </a:rPr>
              <a:t> </a:t>
            </a:r>
            <a:r>
              <a:rPr lang="en-US" altLang="zh-CN" sz="3200" b="1" i="1" spc="300" dirty="0" err="1">
                <a:solidFill>
                  <a:schemeClr val="bg1"/>
                </a:solidFill>
                <a:latin typeface="#9Slide03 Arima Madurai Bold" panose="00000800000000000000" pitchFamily="2" charset="0"/>
                <a:ea typeface="Yeseva One" panose="00000500000000000000" charset="0"/>
                <a:cs typeface="#9Slide03 Arima Madurai Bold" panose="00000800000000000000" pitchFamily="2" charset="0"/>
                <a:sym typeface="Yeseva One" panose="00000500000000000000" charset="0"/>
              </a:rPr>
              <a:t>dụ</a:t>
            </a:r>
            <a:r>
              <a:rPr lang="en-US" altLang="zh-CN" sz="3200" b="1" i="1" spc="300" dirty="0">
                <a:solidFill>
                  <a:schemeClr val="bg1"/>
                </a:solidFill>
                <a:latin typeface="#9Slide03 Arima Madurai Bold" panose="00000800000000000000" pitchFamily="2" charset="0"/>
                <a:ea typeface="Yeseva One" panose="00000500000000000000" charset="0"/>
                <a:cs typeface="#9Slide03 Arima Madurai Bold" panose="00000800000000000000" pitchFamily="2" charset="0"/>
                <a:sym typeface="Yeseva One" panose="00000500000000000000" charset="0"/>
              </a:rPr>
              <a:t>? </a:t>
            </a:r>
            <a:r>
              <a:rPr lang="en-US" altLang="zh-CN" sz="3200" b="1" i="1" spc="300" dirty="0" err="1">
                <a:solidFill>
                  <a:schemeClr val="bg1"/>
                </a:solidFill>
                <a:latin typeface="#9Slide03 Arima Madurai Bold" panose="00000800000000000000" pitchFamily="2" charset="0"/>
                <a:ea typeface="Yeseva One" panose="00000500000000000000" charset="0"/>
                <a:cs typeface="#9Slide03 Arima Madurai Bold" panose="00000800000000000000" pitchFamily="2" charset="0"/>
                <a:sym typeface="Yeseva One" panose="00000500000000000000" charset="0"/>
              </a:rPr>
              <a:t>Tác</a:t>
            </a:r>
            <a:r>
              <a:rPr lang="en-US" altLang="zh-CN" sz="3200" b="1" i="1" spc="300" dirty="0">
                <a:solidFill>
                  <a:schemeClr val="bg1"/>
                </a:solidFill>
                <a:latin typeface="#9Slide03 Arima Madurai Bold" panose="00000800000000000000" pitchFamily="2" charset="0"/>
                <a:ea typeface="Yeseva One" panose="00000500000000000000" charset="0"/>
                <a:cs typeface="#9Slide03 Arima Madurai Bold" panose="00000800000000000000" pitchFamily="2" charset="0"/>
                <a:sym typeface="Yeseva One" panose="00000500000000000000" charset="0"/>
              </a:rPr>
              <a:t> </a:t>
            </a:r>
            <a:r>
              <a:rPr lang="en-US" altLang="zh-CN" sz="3200" b="1" i="1" spc="300" dirty="0" err="1">
                <a:solidFill>
                  <a:schemeClr val="bg1"/>
                </a:solidFill>
                <a:latin typeface="#9Slide03 Arima Madurai Bold" panose="00000800000000000000" pitchFamily="2" charset="0"/>
                <a:ea typeface="Yeseva One" panose="00000500000000000000" charset="0"/>
                <a:cs typeface="#9Slide03 Arima Madurai Bold" panose="00000800000000000000" pitchFamily="2" charset="0"/>
                <a:sym typeface="Yeseva One" panose="00000500000000000000" charset="0"/>
              </a:rPr>
              <a:t>dụng</a:t>
            </a:r>
            <a:r>
              <a:rPr lang="en-US" altLang="zh-CN" sz="3200" b="1" i="1" spc="300" dirty="0">
                <a:solidFill>
                  <a:schemeClr val="bg1"/>
                </a:solidFill>
                <a:latin typeface="#9Slide03 Arima Madurai Bold" panose="00000800000000000000" pitchFamily="2" charset="0"/>
                <a:ea typeface="Yeseva One" panose="00000500000000000000" charset="0"/>
                <a:cs typeface="#9Slide03 Arima Madurai Bold" panose="00000800000000000000" pitchFamily="2" charset="0"/>
                <a:sym typeface="Yeseva One" panose="00000500000000000000" charset="0"/>
              </a:rPr>
              <a:t> </a:t>
            </a:r>
            <a:r>
              <a:rPr lang="en-US" altLang="zh-CN" sz="3200" b="1" i="1" spc="300" dirty="0" err="1">
                <a:solidFill>
                  <a:schemeClr val="bg1"/>
                </a:solidFill>
                <a:latin typeface="#9Slide03 Arima Madurai Bold" panose="00000800000000000000" pitchFamily="2" charset="0"/>
                <a:ea typeface="Yeseva One" panose="00000500000000000000" charset="0"/>
                <a:cs typeface="#9Slide03 Arima Madurai Bold" panose="00000800000000000000" pitchFamily="2" charset="0"/>
                <a:sym typeface="Yeseva One" panose="00000500000000000000" charset="0"/>
              </a:rPr>
              <a:t>của</a:t>
            </a:r>
            <a:r>
              <a:rPr lang="en-US" altLang="zh-CN" sz="3200" b="1" i="1" spc="300" dirty="0">
                <a:solidFill>
                  <a:schemeClr val="bg1"/>
                </a:solidFill>
                <a:latin typeface="#9Slide03 Arima Madurai Bold" panose="00000800000000000000" pitchFamily="2" charset="0"/>
                <a:ea typeface="Yeseva One" panose="00000500000000000000" charset="0"/>
                <a:cs typeface="#9Slide03 Arima Madurai Bold" panose="00000800000000000000" pitchFamily="2" charset="0"/>
                <a:sym typeface="Yeseva One" panose="00000500000000000000" charset="0"/>
              </a:rPr>
              <a:t> </a:t>
            </a:r>
            <a:r>
              <a:rPr lang="en-US" altLang="zh-CN" sz="3200" b="1" i="1" spc="300" dirty="0" err="1">
                <a:solidFill>
                  <a:schemeClr val="bg1"/>
                </a:solidFill>
                <a:latin typeface="#9Slide03 Arima Madurai Bold" panose="00000800000000000000" pitchFamily="2" charset="0"/>
                <a:ea typeface="Yeseva One" panose="00000500000000000000" charset="0"/>
                <a:cs typeface="#9Slide03 Arima Madurai Bold" panose="00000800000000000000" pitchFamily="2" charset="0"/>
                <a:sym typeface="Yeseva One" panose="00000500000000000000" charset="0"/>
              </a:rPr>
              <a:t>ẩn</a:t>
            </a:r>
            <a:r>
              <a:rPr lang="en-US" altLang="zh-CN" sz="3200" b="1" i="1" spc="300" dirty="0">
                <a:solidFill>
                  <a:schemeClr val="bg1"/>
                </a:solidFill>
                <a:latin typeface="#9Slide03 Arima Madurai Bold" panose="00000800000000000000" pitchFamily="2" charset="0"/>
                <a:ea typeface="Yeseva One" panose="00000500000000000000" charset="0"/>
                <a:cs typeface="#9Slide03 Arima Madurai Bold" panose="00000800000000000000" pitchFamily="2" charset="0"/>
                <a:sym typeface="Yeseva One" panose="00000500000000000000" charset="0"/>
              </a:rPr>
              <a:t> </a:t>
            </a:r>
            <a:r>
              <a:rPr lang="en-US" altLang="zh-CN" sz="3200" b="1" i="1" spc="300" dirty="0" err="1">
                <a:solidFill>
                  <a:schemeClr val="bg1"/>
                </a:solidFill>
                <a:latin typeface="#9Slide03 Arima Madurai Bold" panose="00000800000000000000" pitchFamily="2" charset="0"/>
                <a:ea typeface="Yeseva One" panose="00000500000000000000" charset="0"/>
                <a:cs typeface="#9Slide03 Arima Madurai Bold" panose="00000800000000000000" pitchFamily="2" charset="0"/>
                <a:sym typeface="Yeseva One" panose="00000500000000000000" charset="0"/>
              </a:rPr>
              <a:t>dụ</a:t>
            </a:r>
            <a:r>
              <a:rPr lang="en-US" altLang="zh-CN" sz="3200" b="1" i="1" spc="300" dirty="0">
                <a:solidFill>
                  <a:schemeClr val="bg1"/>
                </a:solidFill>
                <a:latin typeface="#9Slide03 Arima Madurai Bold" panose="00000800000000000000" pitchFamily="2" charset="0"/>
                <a:ea typeface="Yeseva One" panose="00000500000000000000" charset="0"/>
                <a:cs typeface="#9Slide03 Arima Madurai Bold" panose="00000800000000000000" pitchFamily="2" charset="0"/>
                <a:sym typeface="Yeseva One" panose="00000500000000000000" charset="0"/>
              </a:rPr>
              <a:t>? </a:t>
            </a:r>
            <a:r>
              <a:rPr lang="en-US" altLang="zh-CN" sz="3200" b="1" i="1" spc="300" dirty="0" err="1">
                <a:solidFill>
                  <a:schemeClr val="bg1"/>
                </a:solidFill>
                <a:latin typeface="#9Slide03 Arima Madurai Bold" panose="00000800000000000000" pitchFamily="2" charset="0"/>
                <a:ea typeface="Yeseva One" panose="00000500000000000000" charset="0"/>
                <a:cs typeface="#9Slide03 Arima Madurai Bold" panose="00000800000000000000" pitchFamily="2" charset="0"/>
                <a:sym typeface="Yeseva One" panose="00000500000000000000" charset="0"/>
              </a:rPr>
              <a:t>Có</a:t>
            </a:r>
            <a:r>
              <a:rPr lang="en-US" altLang="zh-CN" sz="3200" b="1" i="1" spc="300" dirty="0">
                <a:solidFill>
                  <a:schemeClr val="bg1"/>
                </a:solidFill>
                <a:latin typeface="#9Slide03 Arima Madurai Bold" panose="00000800000000000000" pitchFamily="2" charset="0"/>
                <a:ea typeface="Yeseva One" panose="00000500000000000000" charset="0"/>
                <a:cs typeface="#9Slide03 Arima Madurai Bold" panose="00000800000000000000" pitchFamily="2" charset="0"/>
                <a:sym typeface="Yeseva One" panose="00000500000000000000" charset="0"/>
              </a:rPr>
              <a:t> </a:t>
            </a:r>
            <a:r>
              <a:rPr lang="en-US" altLang="zh-CN" sz="3200" b="1" i="1" spc="300" dirty="0" err="1">
                <a:solidFill>
                  <a:schemeClr val="bg1"/>
                </a:solidFill>
                <a:latin typeface="#9Slide03 Arima Madurai Bold" panose="00000800000000000000" pitchFamily="2" charset="0"/>
                <a:ea typeface="Yeseva One" panose="00000500000000000000" charset="0"/>
                <a:cs typeface="#9Slide03 Arima Madurai Bold" panose="00000800000000000000" pitchFamily="2" charset="0"/>
                <a:sym typeface="Yeseva One" panose="00000500000000000000" charset="0"/>
              </a:rPr>
              <a:t>những</a:t>
            </a:r>
            <a:r>
              <a:rPr lang="en-US" altLang="zh-CN" sz="3200" b="1" i="1" spc="300" dirty="0">
                <a:solidFill>
                  <a:schemeClr val="bg1"/>
                </a:solidFill>
                <a:latin typeface="#9Slide03 Arima Madurai Bold" panose="00000800000000000000" pitchFamily="2" charset="0"/>
                <a:ea typeface="Yeseva One" panose="00000500000000000000" charset="0"/>
                <a:cs typeface="#9Slide03 Arima Madurai Bold" panose="00000800000000000000" pitchFamily="2" charset="0"/>
                <a:sym typeface="Yeseva One" panose="00000500000000000000" charset="0"/>
              </a:rPr>
              <a:t> </a:t>
            </a:r>
            <a:r>
              <a:rPr lang="en-US" altLang="zh-CN" sz="3200" b="1" i="1" spc="300" dirty="0" err="1">
                <a:solidFill>
                  <a:schemeClr val="bg1"/>
                </a:solidFill>
                <a:latin typeface="#9Slide03 Arima Madurai Bold" panose="00000800000000000000" pitchFamily="2" charset="0"/>
                <a:ea typeface="Yeseva One" panose="00000500000000000000" charset="0"/>
                <a:cs typeface="#9Slide03 Arima Madurai Bold" panose="00000800000000000000" pitchFamily="2" charset="0"/>
                <a:sym typeface="Yeseva One" panose="00000500000000000000" charset="0"/>
              </a:rPr>
              <a:t>loại</a:t>
            </a:r>
            <a:r>
              <a:rPr lang="en-US" altLang="zh-CN" sz="3200" b="1" i="1" spc="300" dirty="0">
                <a:solidFill>
                  <a:schemeClr val="bg1"/>
                </a:solidFill>
                <a:latin typeface="#9Slide03 Arima Madurai Bold" panose="00000800000000000000" pitchFamily="2" charset="0"/>
                <a:ea typeface="Yeseva One" panose="00000500000000000000" charset="0"/>
                <a:cs typeface="#9Slide03 Arima Madurai Bold" panose="00000800000000000000" pitchFamily="2" charset="0"/>
                <a:sym typeface="Yeseva One" panose="00000500000000000000" charset="0"/>
              </a:rPr>
              <a:t> </a:t>
            </a:r>
            <a:r>
              <a:rPr lang="en-US" altLang="zh-CN" sz="3200" b="1" i="1" spc="300" dirty="0" err="1">
                <a:solidFill>
                  <a:schemeClr val="bg1"/>
                </a:solidFill>
                <a:latin typeface="#9Slide03 Arima Madurai Bold" panose="00000800000000000000" pitchFamily="2" charset="0"/>
                <a:ea typeface="Yeseva One" panose="00000500000000000000" charset="0"/>
                <a:cs typeface="#9Slide03 Arima Madurai Bold" panose="00000800000000000000" pitchFamily="2" charset="0"/>
                <a:sym typeface="Yeseva One" panose="00000500000000000000" charset="0"/>
              </a:rPr>
              <a:t>ẩn</a:t>
            </a:r>
            <a:r>
              <a:rPr lang="en-US" altLang="zh-CN" sz="3200" b="1" i="1" spc="300" dirty="0">
                <a:solidFill>
                  <a:schemeClr val="bg1"/>
                </a:solidFill>
                <a:latin typeface="#9Slide03 Arima Madurai Bold" panose="00000800000000000000" pitchFamily="2" charset="0"/>
                <a:ea typeface="Yeseva One" panose="00000500000000000000" charset="0"/>
                <a:cs typeface="#9Slide03 Arima Madurai Bold" panose="00000800000000000000" pitchFamily="2" charset="0"/>
                <a:sym typeface="Yeseva One" panose="00000500000000000000" charset="0"/>
              </a:rPr>
              <a:t> </a:t>
            </a:r>
            <a:r>
              <a:rPr lang="en-US" altLang="zh-CN" sz="3200" b="1" i="1" spc="300" dirty="0" err="1">
                <a:solidFill>
                  <a:schemeClr val="bg1"/>
                </a:solidFill>
                <a:latin typeface="#9Slide03 Arima Madurai Bold" panose="00000800000000000000" pitchFamily="2" charset="0"/>
                <a:ea typeface="Yeseva One" panose="00000500000000000000" charset="0"/>
                <a:cs typeface="#9Slide03 Arima Madurai Bold" panose="00000800000000000000" pitchFamily="2" charset="0"/>
                <a:sym typeface="Yeseva One" panose="00000500000000000000" charset="0"/>
              </a:rPr>
              <a:t>dụ</a:t>
            </a:r>
            <a:r>
              <a:rPr lang="en-US" altLang="zh-CN" sz="3200" b="1" i="1" spc="300" dirty="0">
                <a:solidFill>
                  <a:schemeClr val="bg1"/>
                </a:solidFill>
                <a:latin typeface="#9Slide03 Arima Madurai Bold" panose="00000800000000000000" pitchFamily="2" charset="0"/>
                <a:ea typeface="Yeseva One" panose="00000500000000000000" charset="0"/>
                <a:cs typeface="#9Slide03 Arima Madurai Bold" panose="00000800000000000000" pitchFamily="2" charset="0"/>
                <a:sym typeface="Yeseva One" panose="00000500000000000000" charset="0"/>
              </a:rPr>
              <a:t> </a:t>
            </a:r>
            <a:r>
              <a:rPr lang="en-US" altLang="zh-CN" sz="3200" b="1" i="1" spc="300" dirty="0" err="1">
                <a:solidFill>
                  <a:schemeClr val="bg1"/>
                </a:solidFill>
                <a:latin typeface="#9Slide03 Arima Madurai Bold" panose="00000800000000000000" pitchFamily="2" charset="0"/>
                <a:ea typeface="Yeseva One" panose="00000500000000000000" charset="0"/>
                <a:cs typeface="#9Slide03 Arima Madurai Bold" panose="00000800000000000000" pitchFamily="2" charset="0"/>
                <a:sym typeface="Yeseva One" panose="00000500000000000000" charset="0"/>
              </a:rPr>
              <a:t>nào</a:t>
            </a:r>
            <a:r>
              <a:rPr lang="en-US" altLang="zh-CN" sz="3200" b="1" i="1" spc="300" dirty="0">
                <a:solidFill>
                  <a:schemeClr val="bg1"/>
                </a:solidFill>
                <a:latin typeface="#9Slide03 Arima Madurai Bold" panose="00000800000000000000" pitchFamily="2" charset="0"/>
                <a:ea typeface="Yeseva One" panose="00000500000000000000" charset="0"/>
                <a:cs typeface="#9Slide03 Arima Madurai Bold" panose="00000800000000000000" pitchFamily="2" charset="0"/>
                <a:sym typeface="Yeseva One" panose="00000500000000000000" charset="0"/>
              </a:rPr>
              <a:t>?</a:t>
            </a:r>
            <a:endParaRPr lang="en-US" sz="3200" dirty="0">
              <a:solidFill>
                <a:schemeClr val="bg1"/>
              </a:solidFill>
              <a:latin typeface="#9Slide03 Arima Madurai Bold" panose="00000800000000000000" pitchFamily="2" charset="0"/>
              <a:cs typeface="#9Slide03 Arima Madurai Bold" panose="00000800000000000000" pitchFamily="2" charset="0"/>
            </a:endParaRPr>
          </a:p>
        </p:txBody>
      </p:sp>
      <p:sp>
        <p:nvSpPr>
          <p:cNvPr id="9" name="TextBox 8"/>
          <p:cNvSpPr txBox="1"/>
          <p:nvPr/>
        </p:nvSpPr>
        <p:spPr>
          <a:xfrm>
            <a:off x="118470" y="860533"/>
            <a:ext cx="6770602" cy="1815882"/>
          </a:xfrm>
          <a:prstGeom prst="rect">
            <a:avLst/>
          </a:prstGeom>
          <a:noFill/>
        </p:spPr>
        <p:txBody>
          <a:bodyPr wrap="square">
            <a:spAutoFit/>
          </a:bodyPr>
          <a:lstStyle/>
          <a:p>
            <a:r>
              <a:rPr lang="en-US" sz="2800" dirty="0" err="1">
                <a:solidFill>
                  <a:srgbClr val="002060"/>
                </a:solidFill>
                <a:latin typeface="Times New Roman" panose="02020603050405020304" pitchFamily="18" charset="0"/>
                <a:cs typeface="Times New Roman" panose="02020603050405020304" pitchFamily="18" charset="0"/>
              </a:rPr>
              <a:t>Ẩn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dụ</a:t>
            </a:r>
            <a:r>
              <a:rPr lang="vi-VN" sz="2800" dirty="0">
                <a:solidFill>
                  <a:srgbClr val="002060"/>
                </a:solidFill>
                <a:latin typeface="Times New Roman" panose="02020603050405020304" pitchFamily="18" charset="0"/>
                <a:cs typeface="Times New Roman" panose="02020603050405020304" pitchFamily="18" charset="0"/>
              </a:rPr>
              <a:t> là gọi tên sự vật, hiện tượng này bằng tên sự vật, hiện tượng khác có nét tương đồng với nhau</a:t>
            </a:r>
            <a:r>
              <a:rPr lang="en-US" sz="2800" dirty="0">
                <a:solidFill>
                  <a:srgbClr val="002060"/>
                </a:solidFill>
                <a:latin typeface="Times New Roman" panose="02020603050405020304" pitchFamily="18" charset="0"/>
                <a:cs typeface="Times New Roman" panose="02020603050405020304" pitchFamily="18" charset="0"/>
              </a:rPr>
              <a:t>,</a:t>
            </a:r>
            <a:r>
              <a:rPr lang="vi-VN" sz="2800" dirty="0">
                <a:solidFill>
                  <a:srgbClr val="002060"/>
                </a:solidFill>
                <a:latin typeface="Times New Roman" panose="02020603050405020304" pitchFamily="18" charset="0"/>
                <a:cs typeface="Times New Roman" panose="02020603050405020304" pitchFamily="18" charset="0"/>
              </a:rPr>
              <a:t> có tác dụng nhằm tăng sức gợi hình, gợi cảm.</a:t>
            </a:r>
            <a:endParaRPr lang="en-US" sz="2800" dirty="0">
              <a:solidFill>
                <a:srgbClr val="002060"/>
              </a:solidFill>
              <a:latin typeface="Times New Roman" panose="02020603050405020304" pitchFamily="18" charset="0"/>
              <a:cs typeface="Times New Roman" panose="02020603050405020304" pitchFamily="18" charset="0"/>
            </a:endParaRPr>
          </a:p>
        </p:txBody>
      </p:sp>
      <p:sp>
        <p:nvSpPr>
          <p:cNvPr id="11" name="TextBox 10"/>
          <p:cNvSpPr txBox="1"/>
          <p:nvPr/>
        </p:nvSpPr>
        <p:spPr>
          <a:xfrm>
            <a:off x="118470" y="436974"/>
            <a:ext cx="2340645" cy="523220"/>
          </a:xfrm>
          <a:prstGeom prst="rect">
            <a:avLst/>
          </a:prstGeom>
          <a:noFill/>
        </p:spPr>
        <p:txBody>
          <a:bodyPr wrap="square">
            <a:spAutoFit/>
          </a:bodyPr>
          <a:lstStyle/>
          <a:p>
            <a:r>
              <a:rPr lang="vi-VN" sz="2800" b="1" dirty="0">
                <a:solidFill>
                  <a:srgbClr val="FF0000"/>
                </a:solidFill>
                <a:latin typeface="Times New Roman" panose="02020603050405020304" pitchFamily="18" charset="0"/>
                <a:cs typeface="Times New Roman" panose="02020603050405020304" pitchFamily="18" charset="0"/>
              </a:rPr>
              <a:t>* Khái niệm</a:t>
            </a:r>
            <a:r>
              <a:rPr lang="en-US" sz="2800" b="1" dirty="0">
                <a:solidFill>
                  <a:srgbClr val="FF0000"/>
                </a:solidFill>
                <a:latin typeface="Times New Roman" panose="02020603050405020304" pitchFamily="18" charset="0"/>
                <a:cs typeface="Times New Roman" panose="02020603050405020304" pitchFamily="18" charset="0"/>
              </a:rPr>
              <a:t>.</a:t>
            </a:r>
            <a:r>
              <a:rPr lang="vi-VN" sz="2800" b="1" dirty="0">
                <a:solidFill>
                  <a:srgbClr val="FF0000"/>
                </a:solidFill>
                <a:latin typeface="Times New Roman" panose="02020603050405020304" pitchFamily="18" charset="0"/>
                <a:cs typeface="Times New Roman" panose="02020603050405020304" pitchFamily="18" charset="0"/>
              </a:rPr>
              <a:t> </a:t>
            </a:r>
            <a:endParaRPr lang="en-US" sz="2800" dirty="0">
              <a:solidFill>
                <a:srgbClr val="FF0000"/>
              </a:solidFill>
            </a:endParaRPr>
          </a:p>
        </p:txBody>
      </p:sp>
      <p:sp>
        <p:nvSpPr>
          <p:cNvPr id="15" name="TextBox 14"/>
          <p:cNvSpPr txBox="1"/>
          <p:nvPr/>
        </p:nvSpPr>
        <p:spPr>
          <a:xfrm>
            <a:off x="0" y="2652095"/>
            <a:ext cx="6187736" cy="523220"/>
          </a:xfrm>
          <a:prstGeom prst="rect">
            <a:avLst/>
          </a:prstGeom>
          <a:noFill/>
        </p:spPr>
        <p:txBody>
          <a:bodyPr wrap="square">
            <a:spAutoFit/>
          </a:bodyPr>
          <a:lstStyle/>
          <a:p>
            <a:r>
              <a:rPr lang="vi-VN" sz="2800" b="1" dirty="0">
                <a:solidFill>
                  <a:srgbClr val="FF0000"/>
                </a:solidFill>
                <a:latin typeface="Times New Roman" panose="02020603050405020304" pitchFamily="18" charset="0"/>
                <a:cs typeface="Times New Roman" panose="02020603050405020304" pitchFamily="18" charset="0"/>
              </a:rPr>
              <a:t>* Các kiểu ẩn dụ </a:t>
            </a:r>
            <a:endParaRPr lang="en-US" sz="2800" dirty="0">
              <a:solidFill>
                <a:srgbClr val="FF0000"/>
              </a:solidFill>
            </a:endParaRPr>
          </a:p>
        </p:txBody>
      </p:sp>
      <p:sp>
        <p:nvSpPr>
          <p:cNvPr id="17" name="TextBox 16"/>
          <p:cNvSpPr txBox="1"/>
          <p:nvPr/>
        </p:nvSpPr>
        <p:spPr>
          <a:xfrm>
            <a:off x="180438" y="3129681"/>
            <a:ext cx="6187736" cy="523220"/>
          </a:xfrm>
          <a:prstGeom prst="rect">
            <a:avLst/>
          </a:prstGeom>
          <a:noFill/>
        </p:spPr>
        <p:txBody>
          <a:bodyPr wrap="square">
            <a:spAutoFit/>
          </a:bodyPr>
          <a:lstStyle/>
          <a:p>
            <a:r>
              <a:rPr lang="vi-VN" sz="2800" dirty="0">
                <a:solidFill>
                  <a:srgbClr val="002060"/>
                </a:solidFill>
                <a:latin typeface="Times New Roman" panose="02020603050405020304" pitchFamily="18" charset="0"/>
                <a:cs typeface="Times New Roman" panose="02020603050405020304" pitchFamily="18" charset="0"/>
              </a:rPr>
              <a:t>*</a:t>
            </a:r>
            <a:r>
              <a:rPr lang="en-US" sz="2800" dirty="0" err="1">
                <a:solidFill>
                  <a:srgbClr val="002060"/>
                </a:solidFill>
                <a:latin typeface="Times New Roman" panose="02020603050405020304" pitchFamily="18" charset="0"/>
                <a:cs typeface="Times New Roman" panose="02020603050405020304" pitchFamily="18" charset="0"/>
              </a:rPr>
              <a:t>Ẩn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dụ</a:t>
            </a:r>
            <a:r>
              <a:rPr lang="vi-VN" sz="2800" dirty="0">
                <a:solidFill>
                  <a:srgbClr val="002060"/>
                </a:solidFill>
                <a:latin typeface="Times New Roman" panose="02020603050405020304" pitchFamily="18" charset="0"/>
                <a:cs typeface="Times New Roman" panose="02020603050405020304" pitchFamily="18" charset="0"/>
              </a:rPr>
              <a:t> hình thức</a:t>
            </a:r>
            <a:endParaRPr lang="en-US" sz="2800" dirty="0"/>
          </a:p>
        </p:txBody>
      </p:sp>
      <p:sp>
        <p:nvSpPr>
          <p:cNvPr id="19" name="TextBox 18"/>
          <p:cNvSpPr txBox="1"/>
          <p:nvPr/>
        </p:nvSpPr>
        <p:spPr>
          <a:xfrm>
            <a:off x="180438" y="3704828"/>
            <a:ext cx="3596855" cy="523220"/>
          </a:xfrm>
          <a:prstGeom prst="rect">
            <a:avLst/>
          </a:prstGeom>
          <a:noFill/>
        </p:spPr>
        <p:txBody>
          <a:bodyPr wrap="square">
            <a:spAutoFit/>
          </a:bodyPr>
          <a:lstStyle/>
          <a:p>
            <a:r>
              <a:rPr lang="vi-VN" sz="2800" dirty="0">
                <a:solidFill>
                  <a:srgbClr val="002060"/>
                </a:solidFill>
                <a:latin typeface="Times New Roman" panose="02020603050405020304" pitchFamily="18" charset="0"/>
                <a:cs typeface="Times New Roman" panose="02020603050405020304" pitchFamily="18" charset="0"/>
              </a:rPr>
              <a:t>*</a:t>
            </a:r>
            <a:r>
              <a:rPr lang="en-US" sz="2800" dirty="0" err="1">
                <a:solidFill>
                  <a:srgbClr val="002060"/>
                </a:solidFill>
                <a:latin typeface="Times New Roman" panose="02020603050405020304" pitchFamily="18" charset="0"/>
                <a:cs typeface="Times New Roman" panose="02020603050405020304" pitchFamily="18" charset="0"/>
              </a:rPr>
              <a:t>Ẩn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dụ</a:t>
            </a:r>
            <a:r>
              <a:rPr lang="vi-VN" sz="2800" dirty="0">
                <a:solidFill>
                  <a:srgbClr val="002060"/>
                </a:solidFill>
                <a:latin typeface="Times New Roman" panose="02020603050405020304" pitchFamily="18" charset="0"/>
                <a:cs typeface="Times New Roman" panose="02020603050405020304" pitchFamily="18" charset="0"/>
              </a:rPr>
              <a:t> cách thức</a:t>
            </a:r>
            <a:endParaRPr lang="en-US" sz="2800" dirty="0"/>
          </a:p>
        </p:txBody>
      </p:sp>
      <p:sp>
        <p:nvSpPr>
          <p:cNvPr id="23" name="TextBox 22"/>
          <p:cNvSpPr txBox="1"/>
          <p:nvPr/>
        </p:nvSpPr>
        <p:spPr>
          <a:xfrm>
            <a:off x="180438" y="4214158"/>
            <a:ext cx="3467332" cy="523220"/>
          </a:xfrm>
          <a:prstGeom prst="rect">
            <a:avLst/>
          </a:prstGeom>
          <a:noFill/>
        </p:spPr>
        <p:txBody>
          <a:bodyPr wrap="square">
            <a:spAutoFit/>
          </a:bodyPr>
          <a:lstStyle/>
          <a:p>
            <a:r>
              <a:rPr lang="vi-VN" sz="2800" dirty="0">
                <a:solidFill>
                  <a:srgbClr val="002060"/>
                </a:solidFill>
                <a:latin typeface="Times New Roman" panose="02020603050405020304" pitchFamily="18" charset="0"/>
                <a:cs typeface="Times New Roman" panose="02020603050405020304" pitchFamily="18" charset="0"/>
              </a:rPr>
              <a:t>*</a:t>
            </a:r>
            <a:r>
              <a:rPr lang="en-US" sz="2800" dirty="0" err="1">
                <a:solidFill>
                  <a:srgbClr val="002060"/>
                </a:solidFill>
                <a:latin typeface="Times New Roman" panose="02020603050405020304" pitchFamily="18" charset="0"/>
                <a:cs typeface="Times New Roman" panose="02020603050405020304" pitchFamily="18" charset="0"/>
              </a:rPr>
              <a:t>Ẩn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dụ</a:t>
            </a:r>
            <a:r>
              <a:rPr lang="vi-VN" sz="2800" dirty="0">
                <a:solidFill>
                  <a:srgbClr val="002060"/>
                </a:solidFill>
                <a:latin typeface="Times New Roman" panose="02020603050405020304" pitchFamily="18" charset="0"/>
                <a:cs typeface="Times New Roman" panose="02020603050405020304" pitchFamily="18" charset="0"/>
              </a:rPr>
              <a:t> phẩm chất</a:t>
            </a:r>
            <a:endParaRPr lang="en-US" sz="2800" dirty="0"/>
          </a:p>
        </p:txBody>
      </p:sp>
      <p:sp>
        <p:nvSpPr>
          <p:cNvPr id="24" name="TextBox 23"/>
          <p:cNvSpPr txBox="1"/>
          <p:nvPr/>
        </p:nvSpPr>
        <p:spPr>
          <a:xfrm>
            <a:off x="180438" y="4850448"/>
            <a:ext cx="6187736" cy="523220"/>
          </a:xfrm>
          <a:prstGeom prst="rect">
            <a:avLst/>
          </a:prstGeom>
          <a:noFill/>
        </p:spPr>
        <p:txBody>
          <a:bodyPr wrap="square">
            <a:spAutoFit/>
          </a:bodyPr>
          <a:lstStyle/>
          <a:p>
            <a:r>
              <a:rPr lang="vi-VN" sz="2800" dirty="0">
                <a:solidFill>
                  <a:srgbClr val="002060"/>
                </a:solidFill>
                <a:latin typeface="Times New Roman" panose="02020603050405020304" pitchFamily="18" charset="0"/>
                <a:cs typeface="Times New Roman" panose="02020603050405020304" pitchFamily="18" charset="0"/>
              </a:rPr>
              <a:t>*</a:t>
            </a:r>
            <a:r>
              <a:rPr lang="en-US" sz="2800" dirty="0" err="1">
                <a:solidFill>
                  <a:srgbClr val="002060"/>
                </a:solidFill>
                <a:latin typeface="Times New Roman" panose="02020603050405020304" pitchFamily="18" charset="0"/>
                <a:cs typeface="Times New Roman" panose="02020603050405020304" pitchFamily="18" charset="0"/>
              </a:rPr>
              <a:t>Ẩn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dụ</a:t>
            </a:r>
            <a:r>
              <a:rPr lang="vi-VN" sz="2800" dirty="0">
                <a:solidFill>
                  <a:srgbClr val="002060"/>
                </a:solidFill>
                <a:latin typeface="Times New Roman" panose="02020603050405020304" pitchFamily="18" charset="0"/>
                <a:cs typeface="Times New Roman" panose="02020603050405020304" pitchFamily="18" charset="0"/>
              </a:rPr>
              <a:t> chuyển đổi cảm giác</a:t>
            </a:r>
            <a:endParaRPr lang="en-US" sz="2800" dirty="0"/>
          </a:p>
        </p:txBody>
      </p:sp>
      <p:sp>
        <p:nvSpPr>
          <p:cNvPr id="25" name="TextBox 24"/>
          <p:cNvSpPr txBox="1"/>
          <p:nvPr/>
        </p:nvSpPr>
        <p:spPr>
          <a:xfrm>
            <a:off x="2606044" y="-95856"/>
            <a:ext cx="1041726" cy="923330"/>
          </a:xfrm>
          <a:prstGeom prst="rect">
            <a:avLst/>
          </a:prstGeom>
          <a:noFill/>
        </p:spPr>
        <p:txBody>
          <a:bodyPr wrap="square">
            <a:spAutoFit/>
          </a:bodyPr>
          <a:lstStyle/>
          <a:p>
            <a:pPr>
              <a:spcBef>
                <a:spcPct val="50000"/>
              </a:spcBef>
            </a:pPr>
            <a:r>
              <a:rPr lang="en-US" altLang="vi-VN" sz="5400" b="1" dirty="0">
                <a:solidFill>
                  <a:srgbClr val="002060"/>
                </a:solidFill>
                <a:latin typeface="Times New Roman" panose="02020603050405020304" pitchFamily="18" charset="0"/>
                <a:cs typeface="Times New Roman" panose="02020603050405020304" pitchFamily="18" charset="0"/>
                <a:sym typeface="Wingdings" panose="05000000000000000000" pitchFamily="2" charset="2"/>
              </a:rPr>
              <a:t></a:t>
            </a:r>
          </a:p>
        </p:txBody>
      </p:sp>
      <p:pic>
        <p:nvPicPr>
          <p:cNvPr id="26" name="图片 34" descr="5b4cccd3aa809"/>
          <p:cNvPicPr>
            <a:picLocks noChangeAspect="1"/>
          </p:cNvPicPr>
          <p:nvPr/>
        </p:nvPicPr>
        <p:blipFill>
          <a:blip r:embed="rId5" cstate="print"/>
          <a:stretch>
            <a:fillRect/>
          </a:stretch>
        </p:blipFill>
        <p:spPr>
          <a:xfrm>
            <a:off x="4050513" y="-43020"/>
            <a:ext cx="1986510" cy="892110"/>
          </a:xfrm>
          <a:prstGeom prst="rect">
            <a:avLst/>
          </a:prstGeom>
        </p:spPr>
      </p:pic>
      <p:pic>
        <p:nvPicPr>
          <p:cNvPr id="35" name="图片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24051" y="0"/>
            <a:ext cx="2934910" cy="3262745"/>
          </a:xfrm>
          <a:prstGeom prst="rect">
            <a:avLst/>
          </a:prstGeom>
        </p:spPr>
      </p:pic>
    </p:spTree>
    <p:custDataLst>
      <p:tags r:id="rId1"/>
    </p:custData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barn(inVertical)">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heel(1)">
                                      <p:cBhvr>
                                        <p:cTn id="19" dur="20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arn(inVertical)">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circle(in)">
                                      <p:cBhvr>
                                        <p:cTn id="29" dur="20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barn(inVertical)">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19">
                                            <p:txEl>
                                              <p:pRg st="0" end="0"/>
                                            </p:txEl>
                                          </p:spTgt>
                                        </p:tgtEl>
                                        <p:attrNameLst>
                                          <p:attrName>style.visibility</p:attrName>
                                        </p:attrNameLst>
                                      </p:cBhvr>
                                      <p:to>
                                        <p:strVal val="visible"/>
                                      </p:to>
                                    </p:set>
                                    <p:animEffect transition="in" filter="barn(inVertical)">
                                      <p:cBhvr>
                                        <p:cTn id="39" dur="500"/>
                                        <p:tgtEl>
                                          <p:spTgt spid="19">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23">
                                            <p:txEl>
                                              <p:pRg st="0" end="0"/>
                                            </p:txEl>
                                          </p:spTgt>
                                        </p:tgtEl>
                                        <p:attrNameLst>
                                          <p:attrName>style.visibility</p:attrName>
                                        </p:attrNameLst>
                                      </p:cBhvr>
                                      <p:to>
                                        <p:strVal val="visible"/>
                                      </p:to>
                                    </p:set>
                                    <p:animEffect transition="in" filter="barn(inVertical)">
                                      <p:cBhvr>
                                        <p:cTn id="44" dur="500"/>
                                        <p:tgtEl>
                                          <p:spTgt spid="23">
                                            <p:txEl>
                                              <p:pRg st="0" end="0"/>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wipe(down)">
                                      <p:cBhvr>
                                        <p:cTn id="4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 grpId="0" animBg="1"/>
      <p:bldP spid="9" grpId="0"/>
      <p:bldP spid="11" grpId="0"/>
      <p:bldP spid="15" grpId="0"/>
      <p:bldP spid="17" grpId="0"/>
      <p:bldP spid="2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2093" y="19881"/>
            <a:ext cx="6094520" cy="461665"/>
          </a:xfrm>
          <a:prstGeom prst="rect">
            <a:avLst/>
          </a:prstGeom>
          <a:noFill/>
        </p:spPr>
        <p:txBody>
          <a:bodyPr wrap="square">
            <a:spAutoFit/>
          </a:bodyPr>
          <a:lstStyle/>
          <a:p>
            <a:r>
              <a:rPr lang="vi-VN" sz="2400" dirty="0">
                <a:solidFill>
                  <a:srgbClr val="002060"/>
                </a:solidFill>
                <a:effectLst/>
                <a:latin typeface="Times New Roman" panose="02020603050405020304" pitchFamily="18" charset="0"/>
                <a:ea typeface="Calibri" panose="020F0502020204030204" pitchFamily="34" charset="0"/>
              </a:rPr>
              <a:t>(1)</a:t>
            </a:r>
            <a:r>
              <a:rPr lang="pt-BR" sz="2400" dirty="0">
                <a:solidFill>
                  <a:srgbClr val="002060"/>
                </a:solidFill>
                <a:effectLst/>
                <a:latin typeface="Times New Roman" panose="02020603050405020304" pitchFamily="18" charset="0"/>
                <a:ea typeface="Calibri" panose="020F0502020204030204" pitchFamily="34" charset="0"/>
              </a:rPr>
              <a:t> Chuột chạy cùng sào</a:t>
            </a:r>
            <a:endParaRPr lang="en-US" sz="2400" dirty="0">
              <a:solidFill>
                <a:srgbClr val="002060"/>
              </a:solidFill>
            </a:endParaRPr>
          </a:p>
        </p:txBody>
      </p:sp>
      <p:sp>
        <p:nvSpPr>
          <p:cNvPr id="7" name="TextBox 6"/>
          <p:cNvSpPr txBox="1"/>
          <p:nvPr/>
        </p:nvSpPr>
        <p:spPr>
          <a:xfrm>
            <a:off x="490491" y="449598"/>
            <a:ext cx="6094520" cy="460375"/>
          </a:xfrm>
          <a:prstGeom prst="rect">
            <a:avLst/>
          </a:prstGeom>
          <a:noFill/>
        </p:spPr>
        <p:txBody>
          <a:bodyPr wrap="square">
            <a:spAutoFit/>
          </a:bodyPr>
          <a:lstStyle/>
          <a:p>
            <a:r>
              <a:rPr lang="vi-VN" sz="2400" dirty="0">
                <a:solidFill>
                  <a:srgbClr val="FF0000"/>
                </a:solidFill>
                <a:latin typeface="Times New Roman" panose="02020603050405020304" pitchFamily="18" charset="0"/>
                <a:ea typeface="Calibri" panose="020F0502020204030204" pitchFamily="34" charset="0"/>
                <a:sym typeface="Wingdings" panose="05000000000000000000" pitchFamily="2" charset="2"/>
              </a:rPr>
              <a:t>C</a:t>
            </a:r>
            <a:r>
              <a:rPr lang="pt-BR" sz="2400" dirty="0">
                <a:solidFill>
                  <a:srgbClr val="FF0000"/>
                </a:solidFill>
                <a:effectLst/>
                <a:latin typeface="Times New Roman" panose="02020603050405020304" pitchFamily="18" charset="0"/>
                <a:ea typeface="Calibri" panose="020F0502020204030204" pitchFamily="34" charset="0"/>
              </a:rPr>
              <a:t>hỉ bước đường cùng</a:t>
            </a:r>
            <a:endParaRPr lang="en-US" sz="2400" dirty="0">
              <a:solidFill>
                <a:srgbClr val="FF0000"/>
              </a:solidFill>
            </a:endParaRPr>
          </a:p>
        </p:txBody>
      </p:sp>
      <p:sp>
        <p:nvSpPr>
          <p:cNvPr id="9" name="TextBox 8"/>
          <p:cNvSpPr txBox="1"/>
          <p:nvPr/>
        </p:nvSpPr>
        <p:spPr>
          <a:xfrm>
            <a:off x="119847" y="890564"/>
            <a:ext cx="6094520" cy="461665"/>
          </a:xfrm>
          <a:prstGeom prst="rect">
            <a:avLst/>
          </a:prstGeom>
          <a:noFill/>
        </p:spPr>
        <p:txBody>
          <a:bodyPr wrap="square">
            <a:spAutoFit/>
          </a:bodyPr>
          <a:lstStyle/>
          <a:p>
            <a:r>
              <a:rPr lang="vi-VN" sz="2400" dirty="0">
                <a:effectLst/>
                <a:latin typeface="Times New Roman" panose="02020603050405020304" pitchFamily="18" charset="0"/>
                <a:ea typeface="Calibri" panose="020F0502020204030204" pitchFamily="34" charset="0"/>
              </a:rPr>
              <a:t>(</a:t>
            </a:r>
            <a:r>
              <a:rPr lang="vi-VN" sz="2400" dirty="0">
                <a:solidFill>
                  <a:srgbClr val="002060"/>
                </a:solidFill>
                <a:latin typeface="Times New Roman" panose="02020603050405020304" pitchFamily="18" charset="0"/>
                <a:ea typeface="Calibri" panose="020F0502020204030204" pitchFamily="34" charset="0"/>
              </a:rPr>
              <a:t>2</a:t>
            </a:r>
            <a:r>
              <a:rPr lang="vi-VN" sz="2400" dirty="0">
                <a:solidFill>
                  <a:srgbClr val="002060"/>
                </a:solidFill>
                <a:effectLst/>
                <a:latin typeface="Times New Roman" panose="02020603050405020304" pitchFamily="18" charset="0"/>
                <a:ea typeface="Calibri" panose="020F0502020204030204" pitchFamily="34" charset="0"/>
              </a:rPr>
              <a:t>)</a:t>
            </a:r>
            <a:r>
              <a:rPr lang="pt-BR" sz="2400" dirty="0">
                <a:solidFill>
                  <a:srgbClr val="002060"/>
                </a:solidFill>
                <a:effectLst/>
                <a:latin typeface="Times New Roman" panose="02020603050405020304" pitchFamily="18" charset="0"/>
                <a:ea typeface="Calibri" panose="020F0502020204030204" pitchFamily="34" charset="0"/>
              </a:rPr>
              <a:t>Ăn cơm nhà </a:t>
            </a:r>
            <a:r>
              <a:rPr lang="vi-VN" sz="2400" dirty="0">
                <a:solidFill>
                  <a:srgbClr val="002060"/>
                </a:solidFill>
                <a:latin typeface="Times New Roman" panose="02020603050405020304" pitchFamily="18" charset="0"/>
                <a:ea typeface="Calibri" panose="020F0502020204030204" pitchFamily="34" charset="0"/>
              </a:rPr>
              <a:t>vác</a:t>
            </a:r>
            <a:r>
              <a:rPr lang="pt-BR" sz="2400" dirty="0">
                <a:solidFill>
                  <a:srgbClr val="002060"/>
                </a:solidFill>
                <a:effectLst/>
                <a:latin typeface="Times New Roman" panose="02020603050405020304" pitchFamily="18" charset="0"/>
                <a:ea typeface="Calibri" panose="020F0502020204030204" pitchFamily="34" charset="0"/>
              </a:rPr>
              <a:t> tù và hàng tổng</a:t>
            </a:r>
            <a:endParaRPr lang="en-US" sz="2400" dirty="0">
              <a:solidFill>
                <a:srgbClr val="002060"/>
              </a:solidFill>
            </a:endParaRPr>
          </a:p>
        </p:txBody>
      </p:sp>
      <p:sp>
        <p:nvSpPr>
          <p:cNvPr id="11" name="TextBox 10"/>
          <p:cNvSpPr txBox="1"/>
          <p:nvPr/>
        </p:nvSpPr>
        <p:spPr>
          <a:xfrm>
            <a:off x="119847" y="1321040"/>
            <a:ext cx="8378301" cy="515620"/>
          </a:xfrm>
          <a:prstGeom prst="rect">
            <a:avLst/>
          </a:prstGeom>
          <a:noFill/>
        </p:spPr>
        <p:txBody>
          <a:bodyPr wrap="square">
            <a:spAutoFit/>
          </a:bodyPr>
          <a:lstStyle/>
          <a:p>
            <a:pPr marL="0" marR="0" algn="just">
              <a:lnSpc>
                <a:spcPct val="115000"/>
              </a:lnSpc>
              <a:spcBef>
                <a:spcPts val="0"/>
              </a:spcBef>
              <a:spcAft>
                <a:spcPts val="800"/>
              </a:spcAft>
            </a:pPr>
            <a:r>
              <a:rPr lang="vi-VN" sz="2400" dirty="0">
                <a:solidFill>
                  <a:srgbClr val="FF0000"/>
                </a:solidFill>
                <a:latin typeface="Times New Roman" panose="02020603050405020304" pitchFamily="18" charset="0"/>
                <a:ea typeface="Calibri" panose="020F0502020204030204" pitchFamily="34" charset="0"/>
                <a:sym typeface="Wingdings" panose="05000000000000000000" pitchFamily="2" charset="2"/>
              </a:rPr>
              <a:t>L</a:t>
            </a:r>
            <a:r>
              <a:rPr lang="pt-BR" sz="2400" dirty="0">
                <a:solidFill>
                  <a:srgbClr val="FF0000"/>
                </a:solidFill>
                <a:effectLst/>
                <a:latin typeface="Times New Roman" panose="02020603050405020304" pitchFamily="18" charset="0"/>
                <a:ea typeface="Calibri" panose="020F0502020204030204" pitchFamily="34" charset="0"/>
              </a:rPr>
              <a:t>àm việc cho tập thể mà không đự</a:t>
            </a:r>
            <a:r>
              <a:rPr lang="en-US" altLang="pt-BR" sz="2400" dirty="0">
                <a:solidFill>
                  <a:srgbClr val="FF0000"/>
                </a:solidFill>
                <a:effectLst/>
                <a:latin typeface="Times New Roman" panose="02020603050405020304" pitchFamily="18" charset="0"/>
                <a:ea typeface="Calibri" panose="020F0502020204030204" pitchFamily="34" charset="0"/>
              </a:rPr>
              <a:t>ơ</a:t>
            </a:r>
            <a:r>
              <a:rPr lang="pt-BR" sz="2400" dirty="0">
                <a:solidFill>
                  <a:srgbClr val="FF0000"/>
                </a:solidFill>
                <a:effectLst/>
                <a:latin typeface="Times New Roman" panose="02020603050405020304" pitchFamily="18" charset="0"/>
                <a:ea typeface="Calibri" panose="020F0502020204030204" pitchFamily="34" charset="0"/>
              </a:rPr>
              <a:t>c hưởng quyền lợi.</a:t>
            </a:r>
            <a:endParaRPr lang="en-US" sz="2400" dirty="0">
              <a:solidFill>
                <a:srgbClr val="FF0000"/>
              </a:solidFill>
              <a:effectLst/>
              <a:latin typeface="Times New Roman" panose="02020603050405020304" pitchFamily="18" charset="0"/>
              <a:ea typeface="Calibri" panose="020F0502020204030204" pitchFamily="34" charset="0"/>
            </a:endParaRPr>
          </a:p>
        </p:txBody>
      </p:sp>
      <p:sp>
        <p:nvSpPr>
          <p:cNvPr id="13" name="TextBox 12"/>
          <p:cNvSpPr txBox="1"/>
          <p:nvPr/>
        </p:nvSpPr>
        <p:spPr>
          <a:xfrm>
            <a:off x="235258" y="1849752"/>
            <a:ext cx="6094520" cy="460375"/>
          </a:xfrm>
          <a:prstGeom prst="rect">
            <a:avLst/>
          </a:prstGeom>
          <a:noFill/>
        </p:spPr>
        <p:txBody>
          <a:bodyPr wrap="square">
            <a:spAutoFit/>
          </a:bodyPr>
          <a:lstStyle/>
          <a:p>
            <a:r>
              <a:rPr lang="vi-VN" sz="2400" dirty="0">
                <a:solidFill>
                  <a:srgbClr val="002060"/>
                </a:solidFill>
                <a:effectLst/>
                <a:latin typeface="Times New Roman" panose="02020603050405020304" pitchFamily="18" charset="0"/>
                <a:ea typeface="Calibri" panose="020F0502020204030204" pitchFamily="34" charset="0"/>
              </a:rPr>
              <a:t>(3)</a:t>
            </a:r>
            <a:r>
              <a:rPr lang="pt-BR" sz="2400" dirty="0">
                <a:solidFill>
                  <a:srgbClr val="002060"/>
                </a:solidFill>
                <a:effectLst/>
                <a:latin typeface="Times New Roman" panose="02020603050405020304" pitchFamily="18" charset="0"/>
                <a:ea typeface="Calibri" panose="020F0502020204030204" pitchFamily="34" charset="0"/>
              </a:rPr>
              <a:t>Vắt cổ chày ra nước: </a:t>
            </a:r>
            <a:endParaRPr lang="en-US" sz="2400" dirty="0">
              <a:solidFill>
                <a:srgbClr val="002060"/>
              </a:solidFill>
            </a:endParaRPr>
          </a:p>
        </p:txBody>
      </p:sp>
      <p:sp>
        <p:nvSpPr>
          <p:cNvPr id="15" name="TextBox 14"/>
          <p:cNvSpPr txBox="1"/>
          <p:nvPr/>
        </p:nvSpPr>
        <p:spPr>
          <a:xfrm>
            <a:off x="250794" y="2343477"/>
            <a:ext cx="6094520" cy="461665"/>
          </a:xfrm>
          <a:prstGeom prst="rect">
            <a:avLst/>
          </a:prstGeom>
          <a:noFill/>
        </p:spPr>
        <p:txBody>
          <a:bodyPr wrap="square">
            <a:spAutoFit/>
          </a:bodyPr>
          <a:lstStyle/>
          <a:p>
            <a:r>
              <a:rPr lang="vi-VN" sz="2400" dirty="0">
                <a:solidFill>
                  <a:srgbClr val="FF0000"/>
                </a:solidFill>
                <a:effectLst/>
                <a:latin typeface="Times New Roman" panose="02020603050405020304" pitchFamily="18" charset="0"/>
                <a:ea typeface="Calibri" panose="020F0502020204030204" pitchFamily="34" charset="0"/>
                <a:sym typeface="Wingdings" panose="05000000000000000000" pitchFamily="2" charset="2"/>
              </a:rPr>
              <a:t> Chỉ sự </a:t>
            </a:r>
            <a:r>
              <a:rPr lang="pt-BR" sz="2400" dirty="0">
                <a:solidFill>
                  <a:srgbClr val="FF0000"/>
                </a:solidFill>
                <a:effectLst/>
                <a:latin typeface="Times New Roman" panose="02020603050405020304" pitchFamily="18" charset="0"/>
                <a:ea typeface="Calibri" panose="020F0502020204030204" pitchFamily="34" charset="0"/>
              </a:rPr>
              <a:t>keo kiệt</a:t>
            </a:r>
            <a:endParaRPr lang="en-US" sz="2400" dirty="0">
              <a:solidFill>
                <a:srgbClr val="FF0000"/>
              </a:solidFill>
            </a:endParaRPr>
          </a:p>
        </p:txBody>
      </p:sp>
      <p:sp>
        <p:nvSpPr>
          <p:cNvPr id="17" name="TextBox 16"/>
          <p:cNvSpPr txBox="1"/>
          <p:nvPr/>
        </p:nvSpPr>
        <p:spPr>
          <a:xfrm>
            <a:off x="250794" y="2796128"/>
            <a:ext cx="6094520" cy="461665"/>
          </a:xfrm>
          <a:prstGeom prst="rect">
            <a:avLst/>
          </a:prstGeom>
          <a:noFill/>
        </p:spPr>
        <p:txBody>
          <a:bodyPr wrap="square">
            <a:spAutoFit/>
          </a:bodyPr>
          <a:lstStyle/>
          <a:p>
            <a:r>
              <a:rPr lang="vi-VN" sz="2400" dirty="0">
                <a:solidFill>
                  <a:srgbClr val="002060"/>
                </a:solidFill>
                <a:effectLst/>
                <a:latin typeface="Times New Roman" panose="02020603050405020304" pitchFamily="18" charset="0"/>
                <a:ea typeface="Calibri" panose="020F0502020204030204" pitchFamily="34" charset="0"/>
              </a:rPr>
              <a:t>(</a:t>
            </a:r>
            <a:r>
              <a:rPr lang="vi-VN" sz="2400" dirty="0">
                <a:solidFill>
                  <a:srgbClr val="002060"/>
                </a:solidFill>
                <a:latin typeface="Times New Roman" panose="02020603050405020304" pitchFamily="18" charset="0"/>
                <a:ea typeface="Calibri" panose="020F0502020204030204" pitchFamily="34" charset="0"/>
              </a:rPr>
              <a:t>4</a:t>
            </a:r>
            <a:r>
              <a:rPr lang="vi-VN" sz="2400" dirty="0">
                <a:solidFill>
                  <a:srgbClr val="002060"/>
                </a:solidFill>
                <a:effectLst/>
                <a:latin typeface="Times New Roman" panose="02020603050405020304" pitchFamily="18" charset="0"/>
                <a:ea typeface="Calibri" panose="020F0502020204030204" pitchFamily="34" charset="0"/>
              </a:rPr>
              <a:t>)</a:t>
            </a:r>
            <a:r>
              <a:rPr lang="pt-BR" sz="2400" dirty="0">
                <a:solidFill>
                  <a:srgbClr val="002060"/>
                </a:solidFill>
                <a:effectLst/>
                <a:latin typeface="Times New Roman" panose="02020603050405020304" pitchFamily="18" charset="0"/>
                <a:ea typeface="Calibri" panose="020F0502020204030204" pitchFamily="34" charset="0"/>
              </a:rPr>
              <a:t>Nuôi cò cò mổ mắt: </a:t>
            </a:r>
            <a:endParaRPr lang="en-US" sz="2400" dirty="0">
              <a:solidFill>
                <a:srgbClr val="002060"/>
              </a:solidFill>
            </a:endParaRPr>
          </a:p>
        </p:txBody>
      </p:sp>
      <p:pic>
        <p:nvPicPr>
          <p:cNvPr id="18" name="图片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24832" y="1"/>
            <a:ext cx="2567168" cy="1494970"/>
          </a:xfrm>
          <a:prstGeom prst="rect">
            <a:avLst/>
          </a:prstGeom>
        </p:spPr>
      </p:pic>
      <p:sp>
        <p:nvSpPr>
          <p:cNvPr id="20" name="TextBox 19"/>
          <p:cNvSpPr txBox="1"/>
          <p:nvPr/>
        </p:nvSpPr>
        <p:spPr>
          <a:xfrm>
            <a:off x="330692" y="3248580"/>
            <a:ext cx="9408111" cy="829945"/>
          </a:xfrm>
          <a:prstGeom prst="rect">
            <a:avLst/>
          </a:prstGeom>
          <a:noFill/>
        </p:spPr>
        <p:txBody>
          <a:bodyPr wrap="square">
            <a:spAutoFit/>
          </a:bodyPr>
          <a:lstStyle/>
          <a:p>
            <a:r>
              <a:rPr lang="vi-VN" sz="2400" dirty="0">
                <a:solidFill>
                  <a:srgbClr val="FF0000"/>
                </a:solidFill>
                <a:latin typeface="Times New Roman" panose="02020603050405020304" pitchFamily="18" charset="0"/>
                <a:ea typeface="Calibri" panose="020F0502020204030204" pitchFamily="34" charset="0"/>
                <a:sym typeface="Wingdings" panose="05000000000000000000" pitchFamily="2" charset="2"/>
              </a:rPr>
              <a:t>L</a:t>
            </a:r>
            <a:r>
              <a:rPr lang="pt-BR" sz="2400" dirty="0">
                <a:solidFill>
                  <a:srgbClr val="FF0000"/>
                </a:solidFill>
                <a:effectLst/>
                <a:latin typeface="Times New Roman" panose="02020603050405020304" pitchFamily="18" charset="0"/>
                <a:ea typeface="Calibri" panose="020F0502020204030204" pitchFamily="34" charset="0"/>
              </a:rPr>
              <a:t>àm thân với kẻ xấu nó sẽ hại lại mình, làm ơn,có công nuôi dưỡng lại bị chuốc oán, bị làm hại.</a:t>
            </a:r>
            <a:endParaRPr lang="en-US" sz="2400" dirty="0">
              <a:solidFill>
                <a:srgbClr val="FF0000"/>
              </a:solidFill>
            </a:endParaRPr>
          </a:p>
        </p:txBody>
      </p:sp>
      <p:sp>
        <p:nvSpPr>
          <p:cNvPr id="22" name="TextBox 21"/>
          <p:cNvSpPr txBox="1"/>
          <p:nvPr/>
        </p:nvSpPr>
        <p:spPr>
          <a:xfrm>
            <a:off x="230819" y="4046201"/>
            <a:ext cx="6094520" cy="460375"/>
          </a:xfrm>
          <a:prstGeom prst="rect">
            <a:avLst/>
          </a:prstGeom>
          <a:noFill/>
        </p:spPr>
        <p:txBody>
          <a:bodyPr wrap="square">
            <a:spAutoFit/>
          </a:bodyPr>
          <a:lstStyle/>
          <a:p>
            <a:r>
              <a:rPr lang="vi-VN" sz="2400" dirty="0">
                <a:latin typeface="Times New Roman" panose="02020603050405020304" pitchFamily="18" charset="0"/>
                <a:ea typeface="Calibri" panose="020F0502020204030204" pitchFamily="34" charset="0"/>
              </a:rPr>
              <a:t>(</a:t>
            </a:r>
            <a:r>
              <a:rPr lang="vi-VN" sz="2400" dirty="0">
                <a:solidFill>
                  <a:srgbClr val="002060"/>
                </a:solidFill>
                <a:latin typeface="Times New Roman" panose="02020603050405020304" pitchFamily="18" charset="0"/>
                <a:ea typeface="Calibri" panose="020F0502020204030204" pitchFamily="34" charset="0"/>
              </a:rPr>
              <a:t>5)</a:t>
            </a:r>
            <a:r>
              <a:rPr lang="pt-BR" sz="2400" dirty="0">
                <a:solidFill>
                  <a:srgbClr val="002060"/>
                </a:solidFill>
                <a:effectLst/>
                <a:latin typeface="Times New Roman" panose="02020603050405020304" pitchFamily="18" charset="0"/>
                <a:ea typeface="Calibri" panose="020F0502020204030204" pitchFamily="34" charset="0"/>
              </a:rPr>
              <a:t> Nước mắt cá sấu: </a:t>
            </a:r>
            <a:endParaRPr lang="en-US" sz="2400" dirty="0">
              <a:solidFill>
                <a:srgbClr val="002060"/>
              </a:solidFill>
            </a:endParaRPr>
          </a:p>
        </p:txBody>
      </p:sp>
      <p:sp>
        <p:nvSpPr>
          <p:cNvPr id="24" name="TextBox 23"/>
          <p:cNvSpPr txBox="1"/>
          <p:nvPr/>
        </p:nvSpPr>
        <p:spPr>
          <a:xfrm>
            <a:off x="430566" y="4475203"/>
            <a:ext cx="10171590" cy="939800"/>
          </a:xfrm>
          <a:prstGeom prst="rect">
            <a:avLst/>
          </a:prstGeom>
          <a:noFill/>
        </p:spPr>
        <p:txBody>
          <a:bodyPr wrap="square">
            <a:spAutoFit/>
          </a:bodyPr>
          <a:lstStyle/>
          <a:p>
            <a:pPr marL="0" marR="0" algn="just">
              <a:lnSpc>
                <a:spcPct val="115000"/>
              </a:lnSpc>
              <a:spcBef>
                <a:spcPts val="0"/>
              </a:spcBef>
              <a:spcAft>
                <a:spcPts val="800"/>
              </a:spcAft>
            </a:pPr>
            <a:r>
              <a:rPr lang="vi-VN" sz="2400" dirty="0">
                <a:solidFill>
                  <a:srgbClr val="FF0000"/>
                </a:solidFill>
                <a:effectLst/>
                <a:latin typeface="Times New Roman" panose="02020603050405020304" pitchFamily="18" charset="0"/>
                <a:ea typeface="Calibri" panose="020F0502020204030204" pitchFamily="34" charset="0"/>
                <a:sym typeface="Wingdings" panose="05000000000000000000" pitchFamily="2" charset="2"/>
              </a:rPr>
              <a:t></a:t>
            </a:r>
            <a:r>
              <a:rPr lang="pt-BR" sz="2400" dirty="0">
                <a:solidFill>
                  <a:srgbClr val="FF0000"/>
                </a:solidFill>
                <a:effectLst/>
                <a:latin typeface="Times New Roman" panose="02020603050405020304" pitchFamily="18" charset="0"/>
                <a:ea typeface="Calibri" panose="020F0502020204030204" pitchFamily="34" charset="0"/>
              </a:rPr>
              <a:t>Giả nhân giả nghĩa, bề ngoài tỏ ra xót thương ,đau khổ, cảm thông, nhưng bên trong thì dửng dưng ,thậm chí muốn hại người.</a:t>
            </a:r>
            <a:endParaRPr lang="en-US" sz="2400" dirty="0">
              <a:solidFill>
                <a:srgbClr val="FF0000"/>
              </a:solidFill>
              <a:effectLst/>
              <a:latin typeface="Times New Roman" panose="02020603050405020304" pitchFamily="18" charset="0"/>
              <a:ea typeface="Calibri" panose="020F0502020204030204" pitchFamily="34" charset="0"/>
            </a:endParaRPr>
          </a:p>
        </p:txBody>
      </p:sp>
      <p:sp>
        <p:nvSpPr>
          <p:cNvPr id="26" name="TextBox 25"/>
          <p:cNvSpPr txBox="1"/>
          <p:nvPr/>
        </p:nvSpPr>
        <p:spPr>
          <a:xfrm>
            <a:off x="230819" y="5329777"/>
            <a:ext cx="6094520" cy="461665"/>
          </a:xfrm>
          <a:prstGeom prst="rect">
            <a:avLst/>
          </a:prstGeom>
          <a:noFill/>
        </p:spPr>
        <p:txBody>
          <a:bodyPr wrap="square">
            <a:spAutoFit/>
          </a:bodyPr>
          <a:lstStyle/>
          <a:p>
            <a:r>
              <a:rPr lang="vi-VN" sz="2400" dirty="0">
                <a:effectLst/>
                <a:latin typeface="Times New Roman" panose="02020603050405020304" pitchFamily="18" charset="0"/>
                <a:ea typeface="Calibri" panose="020F0502020204030204" pitchFamily="34" charset="0"/>
              </a:rPr>
              <a:t>(</a:t>
            </a:r>
            <a:r>
              <a:rPr lang="vi-VN" sz="2400" dirty="0">
                <a:solidFill>
                  <a:srgbClr val="002060"/>
                </a:solidFill>
                <a:latin typeface="Times New Roman" panose="02020603050405020304" pitchFamily="18" charset="0"/>
                <a:ea typeface="Calibri" panose="020F0502020204030204" pitchFamily="34" charset="0"/>
              </a:rPr>
              <a:t>6</a:t>
            </a:r>
            <a:r>
              <a:rPr lang="vi-VN" sz="2400" dirty="0">
                <a:solidFill>
                  <a:srgbClr val="002060"/>
                </a:solidFill>
                <a:effectLst/>
                <a:latin typeface="Times New Roman" panose="02020603050405020304" pitchFamily="18" charset="0"/>
                <a:ea typeface="Calibri" panose="020F0502020204030204" pitchFamily="34" charset="0"/>
              </a:rPr>
              <a:t>)</a:t>
            </a:r>
            <a:r>
              <a:rPr lang="pt-BR" sz="2400" dirty="0">
                <a:solidFill>
                  <a:srgbClr val="002060"/>
                </a:solidFill>
                <a:effectLst/>
                <a:latin typeface="Times New Roman" panose="02020603050405020304" pitchFamily="18" charset="0"/>
                <a:ea typeface="Calibri" panose="020F0502020204030204" pitchFamily="34" charset="0"/>
              </a:rPr>
              <a:t>Múa tay trong bị</a:t>
            </a:r>
            <a:endParaRPr lang="en-US" sz="2400" dirty="0">
              <a:solidFill>
                <a:srgbClr val="002060"/>
              </a:solidFill>
            </a:endParaRPr>
          </a:p>
        </p:txBody>
      </p:sp>
      <p:sp>
        <p:nvSpPr>
          <p:cNvPr id="28" name="TextBox 27"/>
          <p:cNvSpPr txBox="1"/>
          <p:nvPr/>
        </p:nvSpPr>
        <p:spPr>
          <a:xfrm>
            <a:off x="430565" y="5852663"/>
            <a:ext cx="8571391" cy="515620"/>
          </a:xfrm>
          <a:prstGeom prst="rect">
            <a:avLst/>
          </a:prstGeom>
          <a:noFill/>
        </p:spPr>
        <p:txBody>
          <a:bodyPr wrap="square">
            <a:spAutoFit/>
          </a:bodyPr>
          <a:lstStyle/>
          <a:p>
            <a:pPr marL="0" marR="0" algn="just">
              <a:lnSpc>
                <a:spcPct val="115000"/>
              </a:lnSpc>
              <a:spcBef>
                <a:spcPts val="0"/>
              </a:spcBef>
              <a:spcAft>
                <a:spcPts val="800"/>
              </a:spcAft>
            </a:pPr>
            <a:r>
              <a:rPr lang="vi-VN" sz="2400" dirty="0">
                <a:solidFill>
                  <a:srgbClr val="FF0000"/>
                </a:solidFill>
                <a:effectLst/>
                <a:latin typeface="Times New Roman" panose="02020603050405020304" pitchFamily="18" charset="0"/>
                <a:ea typeface="Calibri" panose="020F0502020204030204" pitchFamily="34" charset="0"/>
                <a:sym typeface="Wingdings" panose="05000000000000000000" pitchFamily="2" charset="2"/>
              </a:rPr>
              <a:t></a:t>
            </a:r>
            <a:r>
              <a:rPr lang="pt-BR" sz="2400" dirty="0">
                <a:solidFill>
                  <a:srgbClr val="FF0000"/>
                </a:solidFill>
                <a:effectLst/>
                <a:latin typeface="Times New Roman" panose="02020603050405020304" pitchFamily="18" charset="0"/>
                <a:ea typeface="Calibri" panose="020F0502020204030204" pitchFamily="34" charset="0"/>
              </a:rPr>
              <a:t>Mừng thầm, vui sướng, phấn khởi ngầm, thầm kín ở trong lòng.</a:t>
            </a:r>
            <a:endParaRPr lang="en-US" sz="2400" dirty="0">
              <a:solidFill>
                <a:srgbClr val="FF0000"/>
              </a:solidFill>
              <a:effectLst/>
              <a:latin typeface="Times New Roman" panose="02020603050405020304" pitchFamily="18" charset="0"/>
              <a:ea typeface="Calibri" panose="020F0502020204030204" pitchFamily="34"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500" fill="hold"/>
                                        <p:tgtEl>
                                          <p:spTgt spid="9"/>
                                        </p:tgtEl>
                                        <p:attrNameLst>
                                          <p:attrName>ppt_x</p:attrName>
                                        </p:attrNameLst>
                                      </p:cBhvr>
                                      <p:tavLst>
                                        <p:tav tm="0">
                                          <p:val>
                                            <p:strVal val="#ppt_x"/>
                                          </p:val>
                                        </p:tav>
                                        <p:tav tm="100000">
                                          <p:val>
                                            <p:strVal val="#ppt_x"/>
                                          </p:val>
                                        </p:tav>
                                      </p:tavLst>
                                    </p:anim>
                                    <p:anim calcmode="lin" valueType="num">
                                      <p:cBhvr additive="base">
                                        <p:cTn id="1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arn(inVertical)">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barn(inVertical)">
                                      <p:cBhvr>
                                        <p:cTn id="25" dur="50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barn(inVertical)">
                                      <p:cBhvr>
                                        <p:cTn id="30" dur="500"/>
                                        <p:tgtEl>
                                          <p:spTgt spid="22"/>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26">
                                            <p:txEl>
                                              <p:pRg st="0" end="0"/>
                                            </p:txEl>
                                          </p:spTgt>
                                        </p:tgtEl>
                                        <p:attrNameLst>
                                          <p:attrName>style.visibility</p:attrName>
                                        </p:attrNameLst>
                                      </p:cBhvr>
                                      <p:to>
                                        <p:strVal val="visible"/>
                                      </p:to>
                                    </p:set>
                                    <p:animEffect transition="in" filter="barn(inVertical)">
                                      <p:cBhvr>
                                        <p:cTn id="35" dur="500"/>
                                        <p:tgtEl>
                                          <p:spTgt spid="26">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barn(inVertical)">
                                      <p:cBhvr>
                                        <p:cTn id="40" dur="500"/>
                                        <p:tgtEl>
                                          <p:spTgt spid="7"/>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barn(inVertical)">
                                      <p:cBhvr>
                                        <p:cTn id="45" dur="500"/>
                                        <p:tgtEl>
                                          <p:spTgt spid="11"/>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barn(inVertical)">
                                      <p:cBhvr>
                                        <p:cTn id="50" dur="500"/>
                                        <p:tgtEl>
                                          <p:spTgt spid="15"/>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barn(inVertical)">
                                      <p:cBhvr>
                                        <p:cTn id="55" dur="500"/>
                                        <p:tgtEl>
                                          <p:spTgt spid="20"/>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grpId="0" nodeType="clickEffect">
                                  <p:stCondLst>
                                    <p:cond delay="0"/>
                                  </p:stCondLst>
                                  <p:childTnLst>
                                    <p:set>
                                      <p:cBhvr>
                                        <p:cTn id="59" dur="1" fill="hold">
                                          <p:stCondLst>
                                            <p:cond delay="0"/>
                                          </p:stCondLst>
                                        </p:cTn>
                                        <p:tgtEl>
                                          <p:spTgt spid="24"/>
                                        </p:tgtEl>
                                        <p:attrNameLst>
                                          <p:attrName>style.visibility</p:attrName>
                                        </p:attrNameLst>
                                      </p:cBhvr>
                                      <p:to>
                                        <p:strVal val="visible"/>
                                      </p:to>
                                    </p:set>
                                    <p:animEffect transition="in" filter="barn(inVertical)">
                                      <p:cBhvr>
                                        <p:cTn id="60" dur="500"/>
                                        <p:tgtEl>
                                          <p:spTgt spid="24"/>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grpId="0" nodeType="clickEffect">
                                  <p:stCondLst>
                                    <p:cond delay="0"/>
                                  </p:stCondLst>
                                  <p:childTnLst>
                                    <p:set>
                                      <p:cBhvr>
                                        <p:cTn id="64" dur="1" fill="hold">
                                          <p:stCondLst>
                                            <p:cond delay="0"/>
                                          </p:stCondLst>
                                        </p:cTn>
                                        <p:tgtEl>
                                          <p:spTgt spid="28"/>
                                        </p:tgtEl>
                                        <p:attrNameLst>
                                          <p:attrName>style.visibility</p:attrName>
                                        </p:attrNameLst>
                                      </p:cBhvr>
                                      <p:to>
                                        <p:strVal val="visible"/>
                                      </p:to>
                                    </p:set>
                                    <p:animEffect transition="in" filter="barn(inVertical)">
                                      <p:cBhvr>
                                        <p:cTn id="65"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P spid="11" grpId="0"/>
      <p:bldP spid="13" grpId="0"/>
      <p:bldP spid="15" grpId="0"/>
      <p:bldP spid="17" grpId="0"/>
      <p:bldP spid="20" grpId="0"/>
      <p:bldP spid="22" grpId="0"/>
      <p:bldP spid="24" grpId="0"/>
      <p:bldP spid="2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2853" y="-279388"/>
            <a:ext cx="1533735" cy="1225247"/>
          </a:xfrm>
          <a:prstGeom prst="rect">
            <a:avLst/>
          </a:prstGeom>
        </p:spPr>
      </p:pic>
      <p:pic>
        <p:nvPicPr>
          <p:cNvPr id="28" name="图片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9991636" y="4079596"/>
            <a:ext cx="2433217" cy="2943936"/>
          </a:xfrm>
          <a:prstGeom prst="rect">
            <a:avLst/>
          </a:prstGeom>
        </p:spPr>
      </p:pic>
      <p:sp>
        <p:nvSpPr>
          <p:cNvPr id="9" name="TextBox 8"/>
          <p:cNvSpPr txBox="1"/>
          <p:nvPr/>
        </p:nvSpPr>
        <p:spPr>
          <a:xfrm>
            <a:off x="838939" y="161030"/>
            <a:ext cx="6249878" cy="523220"/>
          </a:xfrm>
          <a:prstGeom prst="rect">
            <a:avLst/>
          </a:prstGeom>
          <a:noFill/>
        </p:spPr>
        <p:txBody>
          <a:bodyPr wrap="square">
            <a:spAutoFit/>
          </a:bodyPr>
          <a:lstStyle/>
          <a:p>
            <a:r>
              <a:rPr lang="vi-VN" sz="2800" b="1" dirty="0">
                <a:latin typeface="Times New Roman" panose="02020603050405020304" pitchFamily="18" charset="0"/>
                <a:cs typeface="Times New Roman" panose="02020603050405020304" pitchFamily="18" charset="0"/>
              </a:rPr>
              <a:t>d)</a:t>
            </a:r>
            <a:r>
              <a:rPr lang="en-US" sz="2800" b="1" dirty="0">
                <a:latin typeface="Times New Roman" panose="02020603050405020304" pitchFamily="18" charset="0"/>
                <a:cs typeface="Times New Roman" panose="02020603050405020304" pitchFamily="18" charset="0"/>
              </a:rPr>
              <a:t> </a:t>
            </a:r>
            <a:r>
              <a:rPr lang="vi-VN" sz="2800" b="1" dirty="0">
                <a:latin typeface="Times New Roman" panose="02020603050405020304" pitchFamily="18" charset="0"/>
                <a:cs typeface="Times New Roman" panose="02020603050405020304" pitchFamily="18" charset="0"/>
              </a:rPr>
              <a:t>Thành ngữ</a:t>
            </a:r>
            <a:r>
              <a:rPr lang="en-US" sz="2800" b="1" dirty="0">
                <a:latin typeface="Times New Roman" panose="02020603050405020304" pitchFamily="18" charset="0"/>
                <a:cs typeface="Times New Roman" panose="02020603050405020304" pitchFamily="18" charset="0"/>
              </a:rPr>
              <a:t> </a:t>
            </a:r>
            <a:endParaRPr lang="en-US" sz="2800" dirty="0"/>
          </a:p>
        </p:txBody>
      </p:sp>
      <p:sp>
        <p:nvSpPr>
          <p:cNvPr id="12" name="TextBox 11"/>
          <p:cNvSpPr txBox="1"/>
          <p:nvPr/>
        </p:nvSpPr>
        <p:spPr>
          <a:xfrm>
            <a:off x="452761" y="1040581"/>
            <a:ext cx="10573305" cy="521970"/>
          </a:xfrm>
          <a:prstGeom prst="rect">
            <a:avLst/>
          </a:prstGeom>
          <a:noFill/>
        </p:spPr>
        <p:txBody>
          <a:bodyPr wrap="square">
            <a:spAutoFit/>
          </a:bodyPr>
          <a:lstStyle/>
          <a:p>
            <a:r>
              <a:rPr lang="vi-VN" sz="2800" dirty="0">
                <a:latin typeface="Times New Roman" panose="02020603050405020304" pitchFamily="18" charset="0"/>
                <a:cs typeface="Times New Roman" panose="02020603050405020304" pitchFamily="18" charset="0"/>
              </a:rPr>
              <a:t>Thành ngữ là cụm từ cố định quen dùng, thường n</a:t>
            </a:r>
            <a:r>
              <a:rPr lang="en-US" altLang="vi-VN" sz="2800" dirty="0">
                <a:latin typeface="Times New Roman" panose="02020603050405020304" pitchFamily="18" charset="0"/>
                <a:cs typeface="Times New Roman" panose="02020603050405020304" pitchFamily="18" charset="0"/>
              </a:rPr>
              <a:t>g</a:t>
            </a:r>
            <a:r>
              <a:rPr lang="vi-VN" sz="2800" dirty="0">
                <a:latin typeface="Times New Roman" panose="02020603050405020304" pitchFamily="18" charset="0"/>
                <a:cs typeface="Times New Roman" panose="02020603050405020304" pitchFamily="18" charset="0"/>
              </a:rPr>
              <a:t>ắn gọn, có hình ảnh</a:t>
            </a:r>
            <a:endParaRPr lang="en-US" sz="2800" dirty="0"/>
          </a:p>
        </p:txBody>
      </p:sp>
      <p:sp>
        <p:nvSpPr>
          <p:cNvPr id="13" name="TextBox 12"/>
          <p:cNvSpPr txBox="1"/>
          <p:nvPr/>
        </p:nvSpPr>
        <p:spPr>
          <a:xfrm>
            <a:off x="838939" y="1625356"/>
            <a:ext cx="9800948" cy="523220"/>
          </a:xfrm>
          <a:prstGeom prst="rect">
            <a:avLst/>
          </a:prstGeom>
          <a:noFill/>
        </p:spPr>
        <p:txBody>
          <a:bodyPr wrap="square">
            <a:spAutoFit/>
          </a:bodyPr>
          <a:lstStyle/>
          <a:p>
            <a:r>
              <a:rPr lang="vi-VN" sz="2800" b="1" dirty="0">
                <a:latin typeface="Times New Roman" panose="02020603050405020304" pitchFamily="18" charset="0"/>
                <a:cs typeface="Times New Roman" panose="02020603050405020304" pitchFamily="18" charset="0"/>
              </a:rPr>
              <a:t>Ví dụ:</a:t>
            </a:r>
            <a:r>
              <a:rPr lang="vi-VN" sz="2800" i="1" dirty="0">
                <a:latin typeface="Times New Roman" panose="02020603050405020304" pitchFamily="18" charset="0"/>
                <a:cs typeface="Times New Roman" panose="02020603050405020304" pitchFamily="18" charset="0"/>
              </a:rPr>
              <a:t> một nắng hai sương, ngày lành tháng tốt, da mồi tóc sương</a:t>
            </a:r>
            <a:endParaRPr lang="en-US" sz="2800" b="1" dirty="0"/>
          </a:p>
        </p:txBody>
      </p:sp>
      <p:sp>
        <p:nvSpPr>
          <p:cNvPr id="15" name="TextBox 14"/>
          <p:cNvSpPr txBox="1"/>
          <p:nvPr/>
        </p:nvSpPr>
        <p:spPr>
          <a:xfrm>
            <a:off x="534014" y="2248052"/>
            <a:ext cx="8851036" cy="523220"/>
          </a:xfrm>
          <a:prstGeom prst="rect">
            <a:avLst/>
          </a:prstGeom>
          <a:noFill/>
        </p:spPr>
        <p:txBody>
          <a:bodyPr wrap="square">
            <a:spAutoFit/>
          </a:bodyPr>
          <a:lstStyle/>
          <a:p>
            <a:r>
              <a:rPr lang="vi-VN" sz="2800" b="1" dirty="0">
                <a:latin typeface="Times New Roman" panose="02020603050405020304" pitchFamily="18" charset="0"/>
                <a:cs typeface="Times New Roman" panose="02020603050405020304" pitchFamily="18" charset="0"/>
              </a:rPr>
              <a:t>e)</a:t>
            </a:r>
            <a:r>
              <a:rPr lang="en-US" sz="2800" b="1" dirty="0">
                <a:latin typeface="Times New Roman" panose="02020603050405020304" pitchFamily="18" charset="0"/>
                <a:cs typeface="Times New Roman" panose="02020603050405020304" pitchFamily="18" charset="0"/>
              </a:rPr>
              <a:t> </a:t>
            </a:r>
            <a:r>
              <a:rPr lang="vi-VN" sz="2800" b="1" dirty="0">
                <a:latin typeface="Times New Roman" panose="02020603050405020304" pitchFamily="18" charset="0"/>
                <a:cs typeface="Times New Roman" panose="02020603050405020304" pitchFamily="18" charset="0"/>
              </a:rPr>
              <a:t>Dấu chấm phẩy</a:t>
            </a:r>
            <a:r>
              <a:rPr lang="en-US" sz="2800" b="1" dirty="0">
                <a:latin typeface="Times New Roman" panose="02020603050405020304" pitchFamily="18" charset="0"/>
                <a:cs typeface="Times New Roman" panose="02020603050405020304" pitchFamily="18" charset="0"/>
              </a:rPr>
              <a:t> </a:t>
            </a:r>
            <a:endParaRPr lang="en-US" sz="2800" dirty="0"/>
          </a:p>
        </p:txBody>
      </p:sp>
      <p:sp>
        <p:nvSpPr>
          <p:cNvPr id="17" name="TextBox 16"/>
          <p:cNvSpPr txBox="1"/>
          <p:nvPr/>
        </p:nvSpPr>
        <p:spPr>
          <a:xfrm>
            <a:off x="534014" y="2778404"/>
            <a:ext cx="10355803" cy="954107"/>
          </a:xfrm>
          <a:prstGeom prst="rect">
            <a:avLst/>
          </a:prstGeom>
          <a:noFill/>
        </p:spPr>
        <p:txBody>
          <a:bodyPr wrap="square">
            <a:spAutoFit/>
          </a:bodyPr>
          <a:lstStyle/>
          <a:p>
            <a:r>
              <a:rPr lang="vi-VN" sz="2800" dirty="0">
                <a:latin typeface="Times New Roman" panose="02020603050405020304" pitchFamily="18" charset="0"/>
                <a:cs typeface="Times New Roman" panose="02020603050405020304" pitchFamily="18" charset="0"/>
              </a:rPr>
              <a:t>Một trong những công dụng của dấu chấm phẩy là dùng để đánh dấu ranh giới giữa các bộ phận trong một phép liệt kê phức tạp </a:t>
            </a:r>
            <a:endParaRPr lang="en-US" sz="2800" dirty="0"/>
          </a:p>
        </p:txBody>
      </p:sp>
    </p:spTree>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wipe(down)">
                                      <p:cBhvr>
                                        <p:cTn id="13" dur="500"/>
                                        <p:tgtEl>
                                          <p:spTgt spid="28"/>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1000"/>
                                        <p:tgtEl>
                                          <p:spTgt spid="9"/>
                                        </p:tgtEl>
                                      </p:cBhvr>
                                    </p:animEffect>
                                    <p:anim calcmode="lin" valueType="num">
                                      <p:cBhvr>
                                        <p:cTn id="19" dur="1000" fill="hold"/>
                                        <p:tgtEl>
                                          <p:spTgt spid="9"/>
                                        </p:tgtEl>
                                        <p:attrNameLst>
                                          <p:attrName>ppt_x</p:attrName>
                                        </p:attrNameLst>
                                      </p:cBhvr>
                                      <p:tavLst>
                                        <p:tav tm="0">
                                          <p:val>
                                            <p:strVal val="#ppt_x"/>
                                          </p:val>
                                        </p:tav>
                                        <p:tav tm="100000">
                                          <p:val>
                                            <p:strVal val="#ppt_x"/>
                                          </p:val>
                                        </p:tav>
                                      </p:tavLst>
                                    </p:anim>
                                    <p:anim calcmode="lin" valueType="num">
                                      <p:cBhvr>
                                        <p:cTn id="2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barn(inVertical)">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barn(inVertical)">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barn(inVertical)">
                                      <p:cBhvr>
                                        <p:cTn id="35" dur="500"/>
                                        <p:tgtEl>
                                          <p:spTgt spid="15"/>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wipe(down)">
                                      <p:cBhvr>
                                        <p:cTn id="4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13" grpId="0"/>
      <p:bldP spid="15" grpId="0"/>
      <p:bldP spid="1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 y="0"/>
            <a:ext cx="12192001" cy="6858000"/>
          </a:xfrm>
          <a:prstGeom prst="rect">
            <a:avLst/>
          </a:prstGeom>
          <a:solidFill>
            <a:srgbClr val="F0E6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lt"/>
            </a:endParaRPr>
          </a:p>
        </p:txBody>
      </p:sp>
      <p:pic>
        <p:nvPicPr>
          <p:cNvPr id="137" name="图片 13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11607800" cy="6857999"/>
          </a:xfrm>
          <a:prstGeom prst="rect">
            <a:avLst/>
          </a:prstGeom>
        </p:spPr>
      </p:pic>
      <p:pic>
        <p:nvPicPr>
          <p:cNvPr id="7" name="图片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68229" y="1"/>
            <a:ext cx="3323771" cy="1935572"/>
          </a:xfrm>
          <a:prstGeom prst="rect">
            <a:avLst/>
          </a:prstGeom>
        </p:spPr>
      </p:pic>
      <p:pic>
        <p:nvPicPr>
          <p:cNvPr id="12" name="图片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4663051"/>
            <a:ext cx="3410857" cy="2194949"/>
          </a:xfrm>
          <a:prstGeom prst="rect">
            <a:avLst/>
          </a:prstGeom>
        </p:spPr>
      </p:pic>
      <p:sp>
        <p:nvSpPr>
          <p:cNvPr id="10" name="TextBox 9"/>
          <p:cNvSpPr txBox="1"/>
          <p:nvPr/>
        </p:nvSpPr>
        <p:spPr>
          <a:xfrm>
            <a:off x="274995" y="417094"/>
            <a:ext cx="6097554" cy="523220"/>
          </a:xfrm>
          <a:prstGeom prst="rect">
            <a:avLst/>
          </a:prstGeom>
          <a:noFill/>
        </p:spPr>
        <p:txBody>
          <a:bodyPr wrap="square">
            <a:spAutoFit/>
          </a:bodyPr>
          <a:lstStyle/>
          <a:p>
            <a:r>
              <a:rPr lang="vi-VN" sz="2800" b="1" dirty="0">
                <a:solidFill>
                  <a:srgbClr val="FF0000"/>
                </a:solidFill>
                <a:latin typeface="+mj-lt"/>
              </a:rPr>
              <a:t>Nhìn hình đoán thành ngữ</a:t>
            </a:r>
            <a:endParaRPr lang="en-US" sz="2800" b="1" dirty="0">
              <a:solidFill>
                <a:srgbClr val="FF0000"/>
              </a:solidFill>
              <a:latin typeface="+mj-lt"/>
            </a:endParaRPr>
          </a:p>
        </p:txBody>
      </p:sp>
      <p:pic>
        <p:nvPicPr>
          <p:cNvPr id="11" name="Picture 2" descr="C:\Users\TOANTHANG\Downloads\Duoihinhbatchu2018-logo.png"/>
          <p:cNvPicPr>
            <a:picLocks noChangeAspect="1" noChangeArrowheads="1"/>
          </p:cNvPicPr>
          <p:nvPr/>
        </p:nvPicPr>
        <p:blipFill>
          <a:blip r:embed="rId6"/>
          <a:srcRect/>
          <a:stretch>
            <a:fillRect/>
          </a:stretch>
        </p:blipFill>
        <p:spPr bwMode="auto">
          <a:xfrm>
            <a:off x="2844801" y="1013363"/>
            <a:ext cx="8763000" cy="3576638"/>
          </a:xfrm>
          <a:prstGeom prst="rect">
            <a:avLst/>
          </a:prstGeom>
          <a:noFill/>
          <a:ln w="9525">
            <a:noFill/>
            <a:miter lim="800000"/>
            <a:headEnd/>
            <a:tailEnd/>
          </a:ln>
        </p:spPr>
      </p:pic>
      <p:pic>
        <p:nvPicPr>
          <p:cNvPr id="15" name="Picture 3" descr="C:\Users\TOANTHANG\Downloads\4-1-2016kinh-nghiem-hoc-tieng-nhat1.png"/>
          <p:cNvPicPr>
            <a:picLocks noChangeAspect="1" noChangeArrowheads="1"/>
          </p:cNvPicPr>
          <p:nvPr/>
        </p:nvPicPr>
        <p:blipFill>
          <a:blip r:embed="rId7"/>
          <a:srcRect/>
          <a:stretch>
            <a:fillRect/>
          </a:stretch>
        </p:blipFill>
        <p:spPr>
          <a:xfrm>
            <a:off x="0" y="4465468"/>
            <a:ext cx="4944862" cy="2392533"/>
          </a:xfrm>
          <a:prstGeom prst="rect">
            <a:avLst/>
          </a:prstGeom>
          <a:noFill/>
        </p:spPr>
      </p:pic>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slide(fromBottom)">
                                      <p:cBhvr>
                                        <p:cTn id="7" dur="1000"/>
                                        <p:tgtEl>
                                          <p:spTgt spid="11"/>
                                        </p:tgtEl>
                                      </p:cBhvr>
                                    </p:animEffect>
                                  </p:childTnLst>
                                </p:cTn>
                              </p:par>
                              <p:par>
                                <p:cTn id="8" presetID="12" presetClass="entr" presetSubtype="4"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slide(fromBottom)">
                                      <p:cBhvr>
                                        <p:cTn id="10"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32zp0f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692" name="Text Box 31"/>
          <p:cNvSpPr txBox="1">
            <a:spLocks noChangeArrowheads="1"/>
          </p:cNvSpPr>
          <p:nvPr/>
        </p:nvSpPr>
        <p:spPr bwMode="auto">
          <a:xfrm>
            <a:off x="2209800" y="5851526"/>
            <a:ext cx="8001000" cy="1006475"/>
          </a:xfrm>
          <a:prstGeom prst="rect">
            <a:avLst/>
          </a:prstGeom>
          <a:solidFill>
            <a:srgbClr val="F2FAA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6000">
                <a:solidFill>
                  <a:srgbClr val="FF0066"/>
                </a:solidFill>
                <a:latin typeface="Times New Roman" panose="02020603050405020304" pitchFamily="18" charset="0"/>
              </a:rPr>
              <a:t>Đàn gảy tai trâu</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14692"/>
                                        </p:tgtEl>
                                        <p:attrNameLst>
                                          <p:attrName>style.visibility</p:attrName>
                                        </p:attrNameLst>
                                      </p:cBhvr>
                                      <p:to>
                                        <p:strVal val="visible"/>
                                      </p:to>
                                    </p:set>
                                    <p:animEffect transition="in" filter="diamond(in)">
                                      <p:cBhvr>
                                        <p:cTn id="7" dur="2000"/>
                                        <p:tgtEl>
                                          <p:spTgt spid="1146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69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42" name="Group 2"/>
          <p:cNvGrpSpPr/>
          <p:nvPr/>
        </p:nvGrpSpPr>
        <p:grpSpPr bwMode="auto">
          <a:xfrm>
            <a:off x="1524000" y="0"/>
            <a:ext cx="9144000" cy="6915150"/>
            <a:chOff x="0" y="0"/>
            <a:chExt cx="5760" cy="4356"/>
          </a:xfrm>
        </p:grpSpPr>
        <p:pic>
          <p:nvPicPr>
            <p:cNvPr id="61464" name="Picture 3" descr="200609251252208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760" cy="4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5" name="Rectangle 4"/>
            <p:cNvSpPr>
              <a:spLocks noChangeArrowheads="1"/>
            </p:cNvSpPr>
            <p:nvPr/>
          </p:nvSpPr>
          <p:spPr bwMode="auto">
            <a:xfrm>
              <a:off x="5088" y="0"/>
              <a:ext cx="672" cy="2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vi-VN" altLang="en-US" sz="1800"/>
            </a:p>
          </p:txBody>
        </p:sp>
      </p:grpSp>
      <p:sp>
        <p:nvSpPr>
          <p:cNvPr id="50184" name="AutoShape 8"/>
          <p:cNvSpPr>
            <a:spLocks noChangeArrowheads="1"/>
          </p:cNvSpPr>
          <p:nvPr/>
        </p:nvSpPr>
        <p:spPr bwMode="auto">
          <a:xfrm>
            <a:off x="3733800" y="1219200"/>
            <a:ext cx="6553200" cy="4267200"/>
          </a:xfrm>
          <a:prstGeom prst="roundRect">
            <a:avLst>
              <a:gd name="adj" fmla="val 16667"/>
            </a:avLst>
          </a:prstGeom>
          <a:gradFill rotWithShape="1">
            <a:gsLst>
              <a:gs pos="0">
                <a:srgbClr val="FFFF00"/>
              </a:gs>
              <a:gs pos="50000">
                <a:schemeClr val="bg1"/>
              </a:gs>
              <a:gs pos="100000">
                <a:srgbClr val="FFFF00"/>
              </a:gs>
            </a:gsLst>
            <a:lin ang="5400000" scaled="1"/>
          </a:gradFill>
          <a:ln w="38100" cmpd="dbl">
            <a:solidFill>
              <a:srgbClr val="993300"/>
            </a:solidFill>
            <a:round/>
          </a:ln>
          <a:effectLst/>
        </p:spPr>
        <p:txBody>
          <a:bodyPr wrap="none" anchor="ctr"/>
          <a:lstStyle/>
          <a:p>
            <a:pPr algn="ctr" eaLnBrk="1" hangingPunct="1">
              <a:defRPr/>
            </a:pPr>
            <a:endParaRPr lang="vi-VN">
              <a:latin typeface="Arial" panose="020B0604020202020204" pitchFamily="34" charset="0"/>
            </a:endParaRPr>
          </a:p>
        </p:txBody>
      </p:sp>
      <p:sp>
        <p:nvSpPr>
          <p:cNvPr id="50185" name="AutoShape 9"/>
          <p:cNvSpPr>
            <a:spLocks noChangeArrowheads="1"/>
          </p:cNvSpPr>
          <p:nvPr/>
        </p:nvSpPr>
        <p:spPr bwMode="auto">
          <a:xfrm>
            <a:off x="4038600" y="5638800"/>
            <a:ext cx="6172200" cy="1143000"/>
          </a:xfrm>
          <a:prstGeom prst="roundRect">
            <a:avLst>
              <a:gd name="adj" fmla="val 16667"/>
            </a:avLst>
          </a:prstGeom>
          <a:gradFill rotWithShape="1">
            <a:gsLst>
              <a:gs pos="0">
                <a:srgbClr val="FFCCCC"/>
              </a:gs>
              <a:gs pos="50000">
                <a:schemeClr val="bg1"/>
              </a:gs>
              <a:gs pos="100000">
                <a:srgbClr val="FFCCCC"/>
              </a:gs>
            </a:gsLst>
            <a:lin ang="5400000" scaled="1"/>
          </a:gradFill>
          <a:ln w="38100" cmpd="dbl">
            <a:solidFill>
              <a:srgbClr val="993300"/>
            </a:solidFill>
            <a:round/>
          </a:ln>
          <a:effectLst/>
        </p:spPr>
        <p:txBody>
          <a:bodyPr wrap="none" anchor="ctr"/>
          <a:lstStyle/>
          <a:p>
            <a:pPr algn="ctr" eaLnBrk="1" hangingPunct="1">
              <a:defRPr/>
            </a:pPr>
            <a:endParaRPr lang="vi-VN">
              <a:latin typeface="Arial" panose="020B0604020202020204" pitchFamily="34" charset="0"/>
            </a:endParaRPr>
          </a:p>
        </p:txBody>
      </p:sp>
      <p:sp>
        <p:nvSpPr>
          <p:cNvPr id="50186" name="Text Box 10"/>
          <p:cNvSpPr txBox="1">
            <a:spLocks noChangeArrowheads="1"/>
          </p:cNvSpPr>
          <p:nvPr/>
        </p:nvSpPr>
        <p:spPr bwMode="auto">
          <a:xfrm>
            <a:off x="4114800" y="5943600"/>
            <a:ext cx="6172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2400">
                <a:latin typeface="Times New Roman" panose="02020603050405020304" pitchFamily="18" charset="0"/>
              </a:rPr>
              <a:t>NHẤT QUỶ, NHÌ MA, THỨ BA HỌC TRÒ</a:t>
            </a:r>
          </a:p>
        </p:txBody>
      </p:sp>
      <p:pic>
        <p:nvPicPr>
          <p:cNvPr id="61446" name="Picture 45" descr="DSTARS-P"/>
          <p:cNvPicPr>
            <a:picLocks noChangeAspect="1" noChangeArrowheads="1" noCrop="1"/>
          </p:cNvPicPr>
          <p:nvPr/>
        </p:nvPicPr>
        <p:blipFill>
          <a:blip r:embed="rId4">
            <a:lum contrast="-6000"/>
            <a:extLst>
              <a:ext uri="{28A0092B-C50C-407E-A947-70E740481C1C}">
                <a14:useLocalDpi xmlns:a14="http://schemas.microsoft.com/office/drawing/2010/main" val="0"/>
              </a:ext>
            </a:extLst>
          </a:blip>
          <a:srcRect/>
          <a:stretch>
            <a:fillRect/>
          </a:stretch>
        </p:blipFill>
        <p:spPr bwMode="auto">
          <a:xfrm>
            <a:off x="3810000" y="209550"/>
            <a:ext cx="1314450"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7" name="Picture 46" descr="DSTARS-P"/>
          <p:cNvPicPr>
            <a:picLocks noChangeAspect="1" noChangeArrowheads="1" noCrop="1"/>
          </p:cNvPicPr>
          <p:nvPr/>
        </p:nvPicPr>
        <p:blipFill>
          <a:blip r:embed="rId4">
            <a:lum contrast="-6000"/>
            <a:extLst>
              <a:ext uri="{28A0092B-C50C-407E-A947-70E740481C1C}">
                <a14:useLocalDpi xmlns:a14="http://schemas.microsoft.com/office/drawing/2010/main" val="0"/>
              </a:ext>
            </a:extLst>
          </a:blip>
          <a:srcRect/>
          <a:stretch>
            <a:fillRect/>
          </a:stretch>
        </p:blipFill>
        <p:spPr bwMode="auto">
          <a:xfrm>
            <a:off x="8763000" y="228600"/>
            <a:ext cx="1314450"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223" name="Rectangle 47"/>
          <p:cNvSpPr>
            <a:spLocks noChangeArrowheads="1"/>
          </p:cNvSpPr>
          <p:nvPr/>
        </p:nvSpPr>
        <p:spPr bwMode="auto">
          <a:xfrm>
            <a:off x="1524000" y="152400"/>
            <a:ext cx="9144000" cy="609600"/>
          </a:xfrm>
          <a:prstGeom prst="rect">
            <a:avLst/>
          </a:prstGeom>
          <a:gradFill rotWithShape="1">
            <a:gsLst>
              <a:gs pos="0">
                <a:srgbClr val="CCFF33"/>
              </a:gs>
              <a:gs pos="50000">
                <a:schemeClr val="bg1"/>
              </a:gs>
              <a:gs pos="100000">
                <a:srgbClr val="CCFF33"/>
              </a:gs>
            </a:gsLst>
            <a:lin ang="5400000" scaled="1"/>
          </a:gradFill>
          <a:ln w="9525">
            <a:noFill/>
            <a:miter lim="800000"/>
          </a:ln>
          <a:effectLst/>
        </p:spPr>
        <p:txBody>
          <a:bodyPr wrap="none" anchor="ctr"/>
          <a:lstStyle/>
          <a:p>
            <a:pPr algn="ctr" eaLnBrk="1" hangingPunct="1">
              <a:defRPr/>
            </a:pPr>
            <a:endParaRPr lang="vi-VN">
              <a:latin typeface="Arial" panose="020B0604020202020204" pitchFamily="34" charset="0"/>
            </a:endParaRPr>
          </a:p>
        </p:txBody>
      </p:sp>
      <p:sp>
        <p:nvSpPr>
          <p:cNvPr id="61449" name="Text Box 77"/>
          <p:cNvSpPr txBox="1">
            <a:spLocks noChangeArrowheads="1"/>
          </p:cNvSpPr>
          <p:nvPr/>
        </p:nvSpPr>
        <p:spPr bwMode="auto">
          <a:xfrm>
            <a:off x="5181601" y="4487864"/>
            <a:ext cx="811213"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a:solidFill>
                  <a:srgbClr val="FF3300"/>
                </a:solidFill>
              </a:rPr>
              <a:t>3</a:t>
            </a:r>
          </a:p>
        </p:txBody>
      </p:sp>
      <p:grpSp>
        <p:nvGrpSpPr>
          <p:cNvPr id="61450" name="Group 78"/>
          <p:cNvGrpSpPr/>
          <p:nvPr/>
        </p:nvGrpSpPr>
        <p:grpSpPr bwMode="auto">
          <a:xfrm>
            <a:off x="4800600" y="4060825"/>
            <a:ext cx="4648200" cy="1112838"/>
            <a:chOff x="432" y="2256"/>
            <a:chExt cx="4320" cy="1536"/>
          </a:xfrm>
        </p:grpSpPr>
        <p:sp>
          <p:nvSpPr>
            <p:cNvPr id="61456" name="Line 79"/>
            <p:cNvSpPr>
              <a:spLocks noChangeShapeType="1"/>
            </p:cNvSpPr>
            <p:nvPr/>
          </p:nvSpPr>
          <p:spPr bwMode="auto">
            <a:xfrm>
              <a:off x="432" y="3792"/>
              <a:ext cx="4320" cy="0"/>
            </a:xfrm>
            <a:prstGeom prst="line">
              <a:avLst/>
            </a:prstGeom>
            <a:noFill/>
            <a:ln w="38100">
              <a:solidFill>
                <a:srgbClr val="0000FF"/>
              </a:solidFill>
              <a:round/>
            </a:ln>
            <a:extLst>
              <a:ext uri="{909E8E84-426E-40DD-AFC4-6F175D3DCCD1}">
                <a14:hiddenFill xmlns:a14="http://schemas.microsoft.com/office/drawing/2010/main">
                  <a:noFill/>
                </a14:hiddenFill>
              </a:ext>
            </a:extLst>
          </p:spPr>
          <p:txBody>
            <a:bodyPr/>
            <a:lstStyle/>
            <a:p>
              <a:endParaRPr lang="en-US"/>
            </a:p>
          </p:txBody>
        </p:sp>
        <p:sp>
          <p:nvSpPr>
            <p:cNvPr id="61457" name="Line 80"/>
            <p:cNvSpPr>
              <a:spLocks noChangeShapeType="1"/>
            </p:cNvSpPr>
            <p:nvPr/>
          </p:nvSpPr>
          <p:spPr bwMode="auto">
            <a:xfrm flipV="1">
              <a:off x="4752" y="2688"/>
              <a:ext cx="0" cy="1056"/>
            </a:xfrm>
            <a:prstGeom prst="line">
              <a:avLst/>
            </a:prstGeom>
            <a:noFill/>
            <a:ln w="38100">
              <a:solidFill>
                <a:srgbClr val="0000FF"/>
              </a:solidFill>
              <a:round/>
            </a:ln>
            <a:extLst>
              <a:ext uri="{909E8E84-426E-40DD-AFC4-6F175D3DCCD1}">
                <a14:hiddenFill xmlns:a14="http://schemas.microsoft.com/office/drawing/2010/main">
                  <a:noFill/>
                </a14:hiddenFill>
              </a:ext>
            </a:extLst>
          </p:spPr>
          <p:txBody>
            <a:bodyPr/>
            <a:lstStyle/>
            <a:p>
              <a:endParaRPr lang="en-US"/>
            </a:p>
          </p:txBody>
        </p:sp>
        <p:sp>
          <p:nvSpPr>
            <p:cNvPr id="61458" name="Line 81"/>
            <p:cNvSpPr>
              <a:spLocks noChangeShapeType="1"/>
            </p:cNvSpPr>
            <p:nvPr/>
          </p:nvSpPr>
          <p:spPr bwMode="auto">
            <a:xfrm flipH="1">
              <a:off x="3264" y="2688"/>
              <a:ext cx="1488" cy="0"/>
            </a:xfrm>
            <a:prstGeom prst="line">
              <a:avLst/>
            </a:prstGeom>
            <a:noFill/>
            <a:ln w="38100">
              <a:solidFill>
                <a:srgbClr val="0000FF"/>
              </a:solidFill>
              <a:round/>
            </a:ln>
            <a:extLst>
              <a:ext uri="{909E8E84-426E-40DD-AFC4-6F175D3DCCD1}">
                <a14:hiddenFill xmlns:a14="http://schemas.microsoft.com/office/drawing/2010/main">
                  <a:noFill/>
                </a14:hiddenFill>
              </a:ext>
            </a:extLst>
          </p:spPr>
          <p:txBody>
            <a:bodyPr/>
            <a:lstStyle/>
            <a:p>
              <a:endParaRPr lang="en-US"/>
            </a:p>
          </p:txBody>
        </p:sp>
        <p:sp>
          <p:nvSpPr>
            <p:cNvPr id="61459" name="Line 82"/>
            <p:cNvSpPr>
              <a:spLocks noChangeShapeType="1"/>
            </p:cNvSpPr>
            <p:nvPr/>
          </p:nvSpPr>
          <p:spPr bwMode="auto">
            <a:xfrm flipV="1">
              <a:off x="3264" y="2256"/>
              <a:ext cx="0" cy="432"/>
            </a:xfrm>
            <a:prstGeom prst="line">
              <a:avLst/>
            </a:prstGeom>
            <a:noFill/>
            <a:ln w="38100">
              <a:solidFill>
                <a:srgbClr val="0000FF"/>
              </a:solidFill>
              <a:round/>
            </a:ln>
            <a:extLst>
              <a:ext uri="{909E8E84-426E-40DD-AFC4-6F175D3DCCD1}">
                <a14:hiddenFill xmlns:a14="http://schemas.microsoft.com/office/drawing/2010/main">
                  <a:noFill/>
                </a14:hiddenFill>
              </a:ext>
            </a:extLst>
          </p:spPr>
          <p:txBody>
            <a:bodyPr/>
            <a:lstStyle/>
            <a:p>
              <a:endParaRPr lang="en-US"/>
            </a:p>
          </p:txBody>
        </p:sp>
        <p:sp>
          <p:nvSpPr>
            <p:cNvPr id="61460" name="Line 83"/>
            <p:cNvSpPr>
              <a:spLocks noChangeShapeType="1"/>
            </p:cNvSpPr>
            <p:nvPr/>
          </p:nvSpPr>
          <p:spPr bwMode="auto">
            <a:xfrm flipH="1">
              <a:off x="1872" y="2256"/>
              <a:ext cx="1392" cy="0"/>
            </a:xfrm>
            <a:prstGeom prst="line">
              <a:avLst/>
            </a:prstGeom>
            <a:noFill/>
            <a:ln w="38100">
              <a:solidFill>
                <a:srgbClr val="0000FF"/>
              </a:solidFill>
              <a:round/>
            </a:ln>
            <a:extLst>
              <a:ext uri="{909E8E84-426E-40DD-AFC4-6F175D3DCCD1}">
                <a14:hiddenFill xmlns:a14="http://schemas.microsoft.com/office/drawing/2010/main">
                  <a:noFill/>
                </a14:hiddenFill>
              </a:ext>
            </a:extLst>
          </p:spPr>
          <p:txBody>
            <a:bodyPr/>
            <a:lstStyle/>
            <a:p>
              <a:endParaRPr lang="en-US"/>
            </a:p>
          </p:txBody>
        </p:sp>
        <p:sp>
          <p:nvSpPr>
            <p:cNvPr id="61461" name="Line 84"/>
            <p:cNvSpPr>
              <a:spLocks noChangeShapeType="1"/>
            </p:cNvSpPr>
            <p:nvPr/>
          </p:nvSpPr>
          <p:spPr bwMode="auto">
            <a:xfrm flipV="1">
              <a:off x="1872" y="2256"/>
              <a:ext cx="0" cy="672"/>
            </a:xfrm>
            <a:prstGeom prst="line">
              <a:avLst/>
            </a:prstGeom>
            <a:noFill/>
            <a:ln w="38100">
              <a:solidFill>
                <a:srgbClr val="0000FF"/>
              </a:solidFill>
              <a:round/>
            </a:ln>
            <a:extLst>
              <a:ext uri="{909E8E84-426E-40DD-AFC4-6F175D3DCCD1}">
                <a14:hiddenFill xmlns:a14="http://schemas.microsoft.com/office/drawing/2010/main">
                  <a:noFill/>
                </a14:hiddenFill>
              </a:ext>
            </a:extLst>
          </p:spPr>
          <p:txBody>
            <a:bodyPr/>
            <a:lstStyle/>
            <a:p>
              <a:endParaRPr lang="en-US"/>
            </a:p>
          </p:txBody>
        </p:sp>
        <p:sp>
          <p:nvSpPr>
            <p:cNvPr id="61462" name="Line 85"/>
            <p:cNvSpPr>
              <a:spLocks noChangeShapeType="1"/>
            </p:cNvSpPr>
            <p:nvPr/>
          </p:nvSpPr>
          <p:spPr bwMode="auto">
            <a:xfrm flipH="1">
              <a:off x="432" y="2928"/>
              <a:ext cx="1440" cy="0"/>
            </a:xfrm>
            <a:prstGeom prst="line">
              <a:avLst/>
            </a:prstGeom>
            <a:noFill/>
            <a:ln w="38100">
              <a:solidFill>
                <a:srgbClr val="0000FF"/>
              </a:solidFill>
              <a:round/>
            </a:ln>
            <a:extLst>
              <a:ext uri="{909E8E84-426E-40DD-AFC4-6F175D3DCCD1}">
                <a14:hiddenFill xmlns:a14="http://schemas.microsoft.com/office/drawing/2010/main">
                  <a:noFill/>
                </a14:hiddenFill>
              </a:ext>
            </a:extLst>
          </p:spPr>
          <p:txBody>
            <a:bodyPr/>
            <a:lstStyle/>
            <a:p>
              <a:endParaRPr lang="en-US"/>
            </a:p>
          </p:txBody>
        </p:sp>
        <p:sp>
          <p:nvSpPr>
            <p:cNvPr id="61463" name="Line 86"/>
            <p:cNvSpPr>
              <a:spLocks noChangeShapeType="1"/>
            </p:cNvSpPr>
            <p:nvPr/>
          </p:nvSpPr>
          <p:spPr bwMode="auto">
            <a:xfrm flipV="1">
              <a:off x="432" y="2928"/>
              <a:ext cx="0" cy="864"/>
            </a:xfrm>
            <a:prstGeom prst="line">
              <a:avLst/>
            </a:prstGeom>
            <a:noFill/>
            <a:ln w="38100">
              <a:solidFill>
                <a:srgbClr val="0000FF"/>
              </a:solidFill>
              <a:round/>
            </a:ln>
            <a:extLst>
              <a:ext uri="{909E8E84-426E-40DD-AFC4-6F175D3DCCD1}">
                <a14:hiddenFill xmlns:a14="http://schemas.microsoft.com/office/drawing/2010/main">
                  <a:noFill/>
                </a14:hiddenFill>
              </a:ext>
            </a:extLst>
          </p:spPr>
          <p:txBody>
            <a:bodyPr/>
            <a:lstStyle/>
            <a:p>
              <a:endParaRPr lang="en-US"/>
            </a:p>
          </p:txBody>
        </p:sp>
      </p:grpSp>
      <p:pic>
        <p:nvPicPr>
          <p:cNvPr id="50263" name="Picture 8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24601" y="1752601"/>
            <a:ext cx="1497013" cy="227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0264" name="Object 88"/>
          <p:cNvGraphicFramePr>
            <a:graphicFrameLocks noChangeAspect="1"/>
          </p:cNvGraphicFramePr>
          <p:nvPr/>
        </p:nvGraphicFramePr>
        <p:xfrm>
          <a:off x="5108576" y="2735264"/>
          <a:ext cx="758825" cy="1774825"/>
        </p:xfrm>
        <a:graphic>
          <a:graphicData uri="http://schemas.openxmlformats.org/presentationml/2006/ole">
            <mc:AlternateContent xmlns:mc="http://schemas.openxmlformats.org/markup-compatibility/2006">
              <mc:Choice xmlns:v="urn:schemas-microsoft-com:vml" Requires="v">
                <p:oleObj spid="_x0000_s1029" name="Clip" r:id="rId6" imgW="451485" imgH="1564640" progId="MS_ClipArt_Gallery.2">
                  <p:embed/>
                </p:oleObj>
              </mc:Choice>
              <mc:Fallback>
                <p:oleObj name="Clip" r:id="rId6" imgW="451485" imgH="1564640" progId="MS_ClipArt_Gallery.2">
                  <p:embed/>
                  <p:pic>
                    <p:nvPicPr>
                      <p:cNvPr id="0" name="Object 8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08576" y="2735264"/>
                        <a:ext cx="758825" cy="177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0265" name="Object 89"/>
          <p:cNvGraphicFramePr>
            <a:graphicFrameLocks noChangeAspect="1"/>
          </p:cNvGraphicFramePr>
          <p:nvPr/>
        </p:nvGraphicFramePr>
        <p:xfrm>
          <a:off x="7924800" y="2743201"/>
          <a:ext cx="1149350" cy="1571625"/>
        </p:xfrm>
        <a:graphic>
          <a:graphicData uri="http://schemas.openxmlformats.org/presentationml/2006/ole">
            <mc:AlternateContent xmlns:mc="http://schemas.openxmlformats.org/markup-compatibility/2006">
              <mc:Choice xmlns:v="urn:schemas-microsoft-com:vml" Requires="v">
                <p:oleObj spid="_x0000_s1030" name="Clip" r:id="rId8" imgW="627380" imgH="808355" progId="MS_ClipArt_Gallery.2">
                  <p:embed/>
                </p:oleObj>
              </mc:Choice>
              <mc:Fallback>
                <p:oleObj name="Clip" r:id="rId8" imgW="627380" imgH="808355" progId="MS_ClipArt_Gallery.2">
                  <p:embed/>
                  <p:pic>
                    <p:nvPicPr>
                      <p:cNvPr id="0" name="Object 8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924800" y="2743201"/>
                        <a:ext cx="1149350" cy="15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1454" name="Text Box 90"/>
          <p:cNvSpPr txBox="1">
            <a:spLocks noChangeArrowheads="1"/>
          </p:cNvSpPr>
          <p:nvPr/>
        </p:nvSpPr>
        <p:spPr bwMode="auto">
          <a:xfrm>
            <a:off x="6858001" y="4030664"/>
            <a:ext cx="811213"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a:solidFill>
                  <a:srgbClr val="FF3300"/>
                </a:solidFill>
              </a:rPr>
              <a:t>1</a:t>
            </a:r>
          </a:p>
        </p:txBody>
      </p:sp>
      <p:sp>
        <p:nvSpPr>
          <p:cNvPr id="61455" name="Text Box 91"/>
          <p:cNvSpPr txBox="1">
            <a:spLocks noChangeArrowheads="1"/>
          </p:cNvSpPr>
          <p:nvPr/>
        </p:nvSpPr>
        <p:spPr bwMode="auto">
          <a:xfrm>
            <a:off x="8534401" y="4411664"/>
            <a:ext cx="811213"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a:solidFill>
                  <a:srgbClr val="FF3300"/>
                </a:solidFill>
              </a:rPr>
              <a:t>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0265"/>
                                        </p:tgtEl>
                                        <p:attrNameLst>
                                          <p:attrName>style.visibility</p:attrName>
                                        </p:attrNameLst>
                                      </p:cBhvr>
                                      <p:to>
                                        <p:strVal val="visible"/>
                                      </p:to>
                                    </p:set>
                                    <p:anim calcmode="lin" valueType="num">
                                      <p:cBhvr>
                                        <p:cTn id="7" dur="500" fill="hold"/>
                                        <p:tgtEl>
                                          <p:spTgt spid="50265"/>
                                        </p:tgtEl>
                                        <p:attrNameLst>
                                          <p:attrName>ppt_w</p:attrName>
                                        </p:attrNameLst>
                                      </p:cBhvr>
                                      <p:tavLst>
                                        <p:tav tm="0">
                                          <p:val>
                                            <p:fltVal val="0"/>
                                          </p:val>
                                        </p:tav>
                                        <p:tav tm="100000">
                                          <p:val>
                                            <p:strVal val="#ppt_w"/>
                                          </p:val>
                                        </p:tav>
                                      </p:tavLst>
                                    </p:anim>
                                    <p:anim calcmode="lin" valueType="num">
                                      <p:cBhvr>
                                        <p:cTn id="8" dur="500" fill="hold"/>
                                        <p:tgtEl>
                                          <p:spTgt spid="50265"/>
                                        </p:tgtEl>
                                        <p:attrNameLst>
                                          <p:attrName>ppt_h</p:attrName>
                                        </p:attrNameLst>
                                      </p:cBhvr>
                                      <p:tavLst>
                                        <p:tav tm="0">
                                          <p:val>
                                            <p:fltVal val="0"/>
                                          </p:val>
                                        </p:tav>
                                        <p:tav tm="100000">
                                          <p:val>
                                            <p:strVal val="#ppt_h"/>
                                          </p:val>
                                        </p:tav>
                                      </p:tavLst>
                                    </p:anim>
                                    <p:animEffect transition="in" filter="fade">
                                      <p:cBhvr>
                                        <p:cTn id="9" dur="500"/>
                                        <p:tgtEl>
                                          <p:spTgt spid="50265"/>
                                        </p:tgtEl>
                                      </p:cBhvr>
                                    </p:animEffect>
                                  </p:childTnLst>
                                </p:cTn>
                              </p:par>
                              <p:par>
                                <p:cTn id="10" presetID="53" presetClass="entr" presetSubtype="16" fill="hold" nodeType="withEffect">
                                  <p:stCondLst>
                                    <p:cond delay="0"/>
                                  </p:stCondLst>
                                  <p:childTnLst>
                                    <p:set>
                                      <p:cBhvr>
                                        <p:cTn id="11" dur="1" fill="hold">
                                          <p:stCondLst>
                                            <p:cond delay="0"/>
                                          </p:stCondLst>
                                        </p:cTn>
                                        <p:tgtEl>
                                          <p:spTgt spid="50264"/>
                                        </p:tgtEl>
                                        <p:attrNameLst>
                                          <p:attrName>style.visibility</p:attrName>
                                        </p:attrNameLst>
                                      </p:cBhvr>
                                      <p:to>
                                        <p:strVal val="visible"/>
                                      </p:to>
                                    </p:set>
                                    <p:anim calcmode="lin" valueType="num">
                                      <p:cBhvr>
                                        <p:cTn id="12" dur="500" fill="hold"/>
                                        <p:tgtEl>
                                          <p:spTgt spid="50264"/>
                                        </p:tgtEl>
                                        <p:attrNameLst>
                                          <p:attrName>ppt_w</p:attrName>
                                        </p:attrNameLst>
                                      </p:cBhvr>
                                      <p:tavLst>
                                        <p:tav tm="0">
                                          <p:val>
                                            <p:fltVal val="0"/>
                                          </p:val>
                                        </p:tav>
                                        <p:tav tm="100000">
                                          <p:val>
                                            <p:strVal val="#ppt_w"/>
                                          </p:val>
                                        </p:tav>
                                      </p:tavLst>
                                    </p:anim>
                                    <p:anim calcmode="lin" valueType="num">
                                      <p:cBhvr>
                                        <p:cTn id="13" dur="500" fill="hold"/>
                                        <p:tgtEl>
                                          <p:spTgt spid="50264"/>
                                        </p:tgtEl>
                                        <p:attrNameLst>
                                          <p:attrName>ppt_h</p:attrName>
                                        </p:attrNameLst>
                                      </p:cBhvr>
                                      <p:tavLst>
                                        <p:tav tm="0">
                                          <p:val>
                                            <p:fltVal val="0"/>
                                          </p:val>
                                        </p:tav>
                                        <p:tav tm="100000">
                                          <p:val>
                                            <p:strVal val="#ppt_h"/>
                                          </p:val>
                                        </p:tav>
                                      </p:tavLst>
                                    </p:anim>
                                    <p:animEffect transition="in" filter="fade">
                                      <p:cBhvr>
                                        <p:cTn id="14" dur="500"/>
                                        <p:tgtEl>
                                          <p:spTgt spid="50264"/>
                                        </p:tgtEl>
                                      </p:cBhvr>
                                    </p:animEffect>
                                  </p:childTnLst>
                                </p:cTn>
                              </p:par>
                              <p:par>
                                <p:cTn id="15" presetID="53" presetClass="entr" presetSubtype="16" fill="hold" nodeType="withEffect">
                                  <p:stCondLst>
                                    <p:cond delay="0"/>
                                  </p:stCondLst>
                                  <p:childTnLst>
                                    <p:set>
                                      <p:cBhvr>
                                        <p:cTn id="16" dur="1" fill="hold">
                                          <p:stCondLst>
                                            <p:cond delay="0"/>
                                          </p:stCondLst>
                                        </p:cTn>
                                        <p:tgtEl>
                                          <p:spTgt spid="50263"/>
                                        </p:tgtEl>
                                        <p:attrNameLst>
                                          <p:attrName>style.visibility</p:attrName>
                                        </p:attrNameLst>
                                      </p:cBhvr>
                                      <p:to>
                                        <p:strVal val="visible"/>
                                      </p:to>
                                    </p:set>
                                    <p:anim calcmode="lin" valueType="num">
                                      <p:cBhvr>
                                        <p:cTn id="17" dur="500" fill="hold"/>
                                        <p:tgtEl>
                                          <p:spTgt spid="50263"/>
                                        </p:tgtEl>
                                        <p:attrNameLst>
                                          <p:attrName>ppt_w</p:attrName>
                                        </p:attrNameLst>
                                      </p:cBhvr>
                                      <p:tavLst>
                                        <p:tav tm="0">
                                          <p:val>
                                            <p:fltVal val="0"/>
                                          </p:val>
                                        </p:tav>
                                        <p:tav tm="100000">
                                          <p:val>
                                            <p:strVal val="#ppt_w"/>
                                          </p:val>
                                        </p:tav>
                                      </p:tavLst>
                                    </p:anim>
                                    <p:anim calcmode="lin" valueType="num">
                                      <p:cBhvr>
                                        <p:cTn id="18" dur="500" fill="hold"/>
                                        <p:tgtEl>
                                          <p:spTgt spid="50263"/>
                                        </p:tgtEl>
                                        <p:attrNameLst>
                                          <p:attrName>ppt_h</p:attrName>
                                        </p:attrNameLst>
                                      </p:cBhvr>
                                      <p:tavLst>
                                        <p:tav tm="0">
                                          <p:val>
                                            <p:fltVal val="0"/>
                                          </p:val>
                                        </p:tav>
                                        <p:tav tm="100000">
                                          <p:val>
                                            <p:strVal val="#ppt_h"/>
                                          </p:val>
                                        </p:tav>
                                      </p:tavLst>
                                    </p:anim>
                                    <p:animEffect transition="in" filter="fade">
                                      <p:cBhvr>
                                        <p:cTn id="19" dur="500"/>
                                        <p:tgtEl>
                                          <p:spTgt spid="50263"/>
                                        </p:tgtEl>
                                      </p:cBhvr>
                                    </p:animEffect>
                                  </p:childTnLst>
                                </p:cTn>
                              </p:par>
                            </p:childTnLst>
                          </p:cTn>
                        </p:par>
                      </p:childTnLst>
                    </p:cTn>
                  </p:par>
                  <p:par>
                    <p:cTn id="20" fill="hold">
                      <p:stCondLst>
                        <p:cond delay="indefinite"/>
                      </p:stCondLst>
                      <p:childTnLst>
                        <p:par>
                          <p:cTn id="21" fill="hold">
                            <p:stCondLst>
                              <p:cond delay="0"/>
                            </p:stCondLst>
                            <p:childTnLst>
                              <p:par>
                                <p:cTn id="22" presetID="31" presetClass="entr" presetSubtype="0" fill="hold" grpId="0" nodeType="clickEffect">
                                  <p:stCondLst>
                                    <p:cond delay="0"/>
                                  </p:stCondLst>
                                  <p:iterate type="lt">
                                    <p:tmPct val="5000"/>
                                  </p:iterate>
                                  <p:childTnLst>
                                    <p:set>
                                      <p:cBhvr>
                                        <p:cTn id="23" dur="1" fill="hold">
                                          <p:stCondLst>
                                            <p:cond delay="0"/>
                                          </p:stCondLst>
                                        </p:cTn>
                                        <p:tgtEl>
                                          <p:spTgt spid="50186"/>
                                        </p:tgtEl>
                                        <p:attrNameLst>
                                          <p:attrName>style.visibility</p:attrName>
                                        </p:attrNameLst>
                                      </p:cBhvr>
                                      <p:to>
                                        <p:strVal val="visible"/>
                                      </p:to>
                                    </p:set>
                                    <p:anim calcmode="lin" valueType="num">
                                      <p:cBhvr>
                                        <p:cTn id="24" dur="1000" fill="hold"/>
                                        <p:tgtEl>
                                          <p:spTgt spid="50186"/>
                                        </p:tgtEl>
                                        <p:attrNameLst>
                                          <p:attrName>ppt_w</p:attrName>
                                        </p:attrNameLst>
                                      </p:cBhvr>
                                      <p:tavLst>
                                        <p:tav tm="0">
                                          <p:val>
                                            <p:fltVal val="0"/>
                                          </p:val>
                                        </p:tav>
                                        <p:tav tm="100000">
                                          <p:val>
                                            <p:strVal val="#ppt_w"/>
                                          </p:val>
                                        </p:tav>
                                      </p:tavLst>
                                    </p:anim>
                                    <p:anim calcmode="lin" valueType="num">
                                      <p:cBhvr>
                                        <p:cTn id="25" dur="1000" fill="hold"/>
                                        <p:tgtEl>
                                          <p:spTgt spid="50186"/>
                                        </p:tgtEl>
                                        <p:attrNameLst>
                                          <p:attrName>ppt_h</p:attrName>
                                        </p:attrNameLst>
                                      </p:cBhvr>
                                      <p:tavLst>
                                        <p:tav tm="0">
                                          <p:val>
                                            <p:fltVal val="0"/>
                                          </p:val>
                                        </p:tav>
                                        <p:tav tm="100000">
                                          <p:val>
                                            <p:strVal val="#ppt_h"/>
                                          </p:val>
                                        </p:tav>
                                      </p:tavLst>
                                    </p:anim>
                                    <p:anim calcmode="lin" valueType="num">
                                      <p:cBhvr>
                                        <p:cTn id="26" dur="1000" fill="hold"/>
                                        <p:tgtEl>
                                          <p:spTgt spid="50186"/>
                                        </p:tgtEl>
                                        <p:attrNameLst>
                                          <p:attrName>style.rotation</p:attrName>
                                        </p:attrNameLst>
                                      </p:cBhvr>
                                      <p:tavLst>
                                        <p:tav tm="0">
                                          <p:val>
                                            <p:fltVal val="90"/>
                                          </p:val>
                                        </p:tav>
                                        <p:tav tm="100000">
                                          <p:val>
                                            <p:fltVal val="0"/>
                                          </p:val>
                                        </p:tav>
                                      </p:tavLst>
                                    </p:anim>
                                    <p:animEffect transition="in" filter="fade">
                                      <p:cBhvr>
                                        <p:cTn id="27" dur="1000"/>
                                        <p:tgtEl>
                                          <p:spTgt spid="501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3" name="图片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3500000">
            <a:off x="4940022" y="392832"/>
            <a:ext cx="1421243" cy="1348659"/>
          </a:xfrm>
          <a:prstGeom prst="rect">
            <a:avLst/>
          </a:prstGeom>
        </p:spPr>
      </p:pic>
      <p:pic>
        <p:nvPicPr>
          <p:cNvPr id="40" name="图片 3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3500000">
            <a:off x="5214134" y="3523332"/>
            <a:ext cx="1237193" cy="1174008"/>
          </a:xfrm>
          <a:prstGeom prst="rect">
            <a:avLst/>
          </a:prstGeom>
        </p:spPr>
      </p:pic>
      <p:grpSp>
        <p:nvGrpSpPr>
          <p:cNvPr id="22" name="组合 21"/>
          <p:cNvGrpSpPr/>
          <p:nvPr/>
        </p:nvGrpSpPr>
        <p:grpSpPr>
          <a:xfrm>
            <a:off x="554410" y="637319"/>
            <a:ext cx="4767246" cy="5583361"/>
            <a:chOff x="-322450" y="168871"/>
            <a:chExt cx="5413655" cy="6340430"/>
          </a:xfrm>
        </p:grpSpPr>
        <p:pic>
          <p:nvPicPr>
            <p:cNvPr id="14" name="图片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8165119">
              <a:off x="-618408" y="3066073"/>
              <a:ext cx="2942875" cy="2350960"/>
            </a:xfrm>
            <a:prstGeom prst="rect">
              <a:avLst/>
            </a:prstGeom>
          </p:spPr>
        </p:pic>
        <p:grpSp>
          <p:nvGrpSpPr>
            <p:cNvPr id="21" name="组合 20"/>
            <p:cNvGrpSpPr/>
            <p:nvPr/>
          </p:nvGrpSpPr>
          <p:grpSpPr>
            <a:xfrm>
              <a:off x="-237411" y="168871"/>
              <a:ext cx="5328616" cy="6340430"/>
              <a:chOff x="-237411" y="168871"/>
              <a:chExt cx="5328616" cy="6340430"/>
            </a:xfrm>
          </p:grpSpPr>
          <p:pic>
            <p:nvPicPr>
              <p:cNvPr id="19" name="图片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1947025" y="4583954"/>
                <a:ext cx="1837411" cy="1743573"/>
              </a:xfrm>
              <a:prstGeom prst="rect">
                <a:avLst/>
              </a:prstGeom>
            </p:spPr>
          </p:pic>
          <p:pic>
            <p:nvPicPr>
              <p:cNvPr id="6" name="图片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22969" y="3163758"/>
                <a:ext cx="2660207" cy="3345543"/>
              </a:xfrm>
              <a:prstGeom prst="rect">
                <a:avLst/>
              </a:prstGeom>
            </p:spPr>
          </p:pic>
          <p:pic>
            <p:nvPicPr>
              <p:cNvPr id="7" name="图片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3549833">
                <a:off x="2491839" y="2556761"/>
                <a:ext cx="2350495" cy="1865085"/>
              </a:xfrm>
              <a:prstGeom prst="rect">
                <a:avLst/>
              </a:prstGeom>
            </p:spPr>
          </p:pic>
          <p:pic>
            <p:nvPicPr>
              <p:cNvPr id="8" name="图片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861528">
                <a:off x="2114473" y="366144"/>
                <a:ext cx="2976732" cy="2378007"/>
              </a:xfrm>
              <a:prstGeom prst="rect">
                <a:avLst/>
              </a:prstGeom>
            </p:spPr>
          </p:pic>
          <p:pic>
            <p:nvPicPr>
              <p:cNvPr id="9" name="图片 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1366" y="244975"/>
                <a:ext cx="2031433" cy="2673808"/>
              </a:xfrm>
              <a:prstGeom prst="rect">
                <a:avLst/>
              </a:prstGeom>
            </p:spPr>
          </p:pic>
          <p:pic>
            <p:nvPicPr>
              <p:cNvPr id="10" name="图片 9"/>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15315199">
                <a:off x="390854" y="3108774"/>
                <a:ext cx="2765153" cy="3345543"/>
              </a:xfrm>
              <a:prstGeom prst="rect">
                <a:avLst/>
              </a:prstGeom>
            </p:spPr>
          </p:pic>
          <p:pic>
            <p:nvPicPr>
              <p:cNvPr id="11" name="图片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7200000">
                <a:off x="2745222" y="1976022"/>
                <a:ext cx="1837411" cy="1743573"/>
              </a:xfrm>
              <a:prstGeom prst="rect">
                <a:avLst/>
              </a:prstGeom>
            </p:spPr>
          </p:pic>
          <p:pic>
            <p:nvPicPr>
              <p:cNvPr id="12" name="图片 1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2589177">
                <a:off x="2482345" y="3694120"/>
                <a:ext cx="2455705" cy="1598734"/>
              </a:xfrm>
              <a:prstGeom prst="rect">
                <a:avLst/>
              </a:prstGeom>
            </p:spPr>
          </p:pic>
          <p:pic>
            <p:nvPicPr>
              <p:cNvPr id="15" name="图片 14"/>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16200000">
                <a:off x="-611981" y="1331738"/>
                <a:ext cx="3724570" cy="2975429"/>
              </a:xfrm>
              <a:prstGeom prst="rect">
                <a:avLst/>
              </a:prstGeom>
            </p:spPr>
          </p:pic>
          <p:pic>
            <p:nvPicPr>
              <p:cNvPr id="16" name="图片 1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15510184">
                <a:off x="1097483" y="597357"/>
                <a:ext cx="2455705" cy="1598734"/>
              </a:xfrm>
              <a:prstGeom prst="rect">
                <a:avLst/>
              </a:prstGeom>
            </p:spPr>
          </p:pic>
          <p:sp>
            <p:nvSpPr>
              <p:cNvPr id="18" name="矩形 17"/>
              <p:cNvSpPr/>
              <p:nvPr/>
            </p:nvSpPr>
            <p:spPr>
              <a:xfrm>
                <a:off x="1226671" y="1660073"/>
                <a:ext cx="2290125" cy="3818638"/>
              </a:xfrm>
              <a:prstGeom prst="rect">
                <a:avLst/>
              </a:prstGeom>
              <a:solidFill>
                <a:schemeClr val="bg1"/>
              </a:solidFill>
              <a:ln>
                <a:noFill/>
              </a:ln>
              <a:effectLst>
                <a:outerShdw blurRad="127000" sx="104000" sy="104000" algn="ctr"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latin typeface="Times New Roman" panose="02020603050405020304" pitchFamily="18" charset="0"/>
                  <a:cs typeface="Times New Roman" panose="02020603050405020304" pitchFamily="18" charset="0"/>
                </a:endParaRPr>
              </a:p>
            </p:txBody>
          </p:sp>
        </p:grpSp>
      </p:grpSp>
      <p:sp>
        <p:nvSpPr>
          <p:cNvPr id="28" name="TextBox 17"/>
          <p:cNvSpPr txBox="1"/>
          <p:nvPr/>
        </p:nvSpPr>
        <p:spPr>
          <a:xfrm>
            <a:off x="6472871" y="3759541"/>
            <a:ext cx="2993127" cy="76944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4400" b="1" i="0" u="none" strike="noStrike" kern="1200" cap="none" spc="300" normalizeH="0" baseline="0" noProof="0" dirty="0" err="1">
                <a:ln>
                  <a:noFill/>
                </a:ln>
                <a:solidFill>
                  <a:srgbClr val="3F3F3F"/>
                </a:solidFill>
                <a:effectLst/>
                <a:uLnTx/>
                <a:uFillTx/>
                <a:latin typeface="Times New Roman" panose="02020603050405020304" pitchFamily="18" charset="0"/>
                <a:ea typeface="汉仪家书简" panose="02010609000101010101" pitchFamily="49" charset="-122"/>
                <a:cs typeface="Times New Roman" panose="02020603050405020304" pitchFamily="18" charset="0"/>
                <a:sym typeface="站酷快乐体2016修订版" panose="02010600030101010101" pitchFamily="2" charset="-122"/>
              </a:rPr>
              <a:t>Luyện</a:t>
            </a:r>
            <a:r>
              <a:rPr kumimoji="0" lang="en-US" altLang="zh-CN" sz="4400" b="1" i="0" u="none" strike="noStrike" kern="1200" cap="none" spc="300" normalizeH="0" noProof="0" dirty="0">
                <a:ln>
                  <a:noFill/>
                </a:ln>
                <a:solidFill>
                  <a:srgbClr val="3F3F3F"/>
                </a:solidFill>
                <a:effectLst/>
                <a:uLnTx/>
                <a:uFillTx/>
                <a:latin typeface="Times New Roman" panose="02020603050405020304" pitchFamily="18" charset="0"/>
                <a:ea typeface="汉仪家书简" panose="02010609000101010101" pitchFamily="49" charset="-122"/>
                <a:cs typeface="Times New Roman" panose="02020603050405020304" pitchFamily="18" charset="0"/>
                <a:sym typeface="站酷快乐体2016修订版" panose="02010600030101010101" pitchFamily="2" charset="-122"/>
              </a:rPr>
              <a:t> </a:t>
            </a:r>
            <a:r>
              <a:rPr kumimoji="0" lang="en-US" altLang="zh-CN" sz="4400" b="1" i="0" u="none" strike="noStrike" kern="1200" cap="none" spc="300" normalizeH="0" noProof="0" dirty="0" err="1">
                <a:ln>
                  <a:noFill/>
                </a:ln>
                <a:solidFill>
                  <a:srgbClr val="3F3F3F"/>
                </a:solidFill>
                <a:effectLst/>
                <a:uLnTx/>
                <a:uFillTx/>
                <a:latin typeface="Times New Roman" panose="02020603050405020304" pitchFamily="18" charset="0"/>
                <a:ea typeface="汉仪家书简" panose="02010609000101010101" pitchFamily="49" charset="-122"/>
                <a:cs typeface="Times New Roman" panose="02020603050405020304" pitchFamily="18" charset="0"/>
                <a:sym typeface="站酷快乐体2016修订版" panose="02010600030101010101" pitchFamily="2" charset="-122"/>
              </a:rPr>
              <a:t>tập</a:t>
            </a:r>
            <a:endParaRPr kumimoji="0" lang="id-ID" altLang="zh-CN" sz="4400" b="1" i="0" u="none" strike="noStrike" kern="1200" cap="none" spc="300" normalizeH="0" baseline="0" noProof="0" dirty="0">
              <a:ln>
                <a:noFill/>
              </a:ln>
              <a:solidFill>
                <a:srgbClr val="3F3F3F"/>
              </a:solidFill>
              <a:effectLst/>
              <a:uLnTx/>
              <a:uFillTx/>
              <a:latin typeface="Times New Roman" panose="02020603050405020304" pitchFamily="18" charset="0"/>
              <a:ea typeface="汉仪家书简" panose="02010609000101010101" pitchFamily="49" charset="-122"/>
              <a:cs typeface="Times New Roman" panose="02020603050405020304" pitchFamily="18" charset="0"/>
              <a:sym typeface="站酷快乐体2016修订版" panose="02010600030101010101" pitchFamily="2" charset="-122"/>
            </a:endParaRPr>
          </a:p>
        </p:txBody>
      </p:sp>
      <p:sp>
        <p:nvSpPr>
          <p:cNvPr id="31" name="TextBox 17"/>
          <p:cNvSpPr txBox="1"/>
          <p:nvPr/>
        </p:nvSpPr>
        <p:spPr>
          <a:xfrm>
            <a:off x="6283010" y="496464"/>
            <a:ext cx="6538285" cy="415498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lang="vi-VN" sz="4400" b="1" spc="300" dirty="0">
                <a:solidFill>
                  <a:srgbClr val="3F3F3F"/>
                </a:solidFill>
                <a:latin typeface="Times New Roman" panose="02020603050405020304" pitchFamily="18" charset="0"/>
                <a:ea typeface="汉仪家书简" panose="02010609000101010101" pitchFamily="49" charset="-122"/>
                <a:cs typeface="Times New Roman" panose="02020603050405020304" pitchFamily="18" charset="0"/>
                <a:sym typeface="站酷快乐体2016修订版" panose="02010600030101010101" pitchFamily="2" charset="-122"/>
              </a:rPr>
              <a:t>Củng cố kiến thức:</a:t>
            </a:r>
          </a:p>
          <a:p>
            <a:pPr marL="0" marR="0" lvl="0" indent="0" algn="just" defTabSz="914400" rtl="0" eaLnBrk="1" fontAlgn="auto" latinLnBrk="0" hangingPunct="1">
              <a:lnSpc>
                <a:spcPct val="100000"/>
              </a:lnSpc>
              <a:spcBef>
                <a:spcPts val="0"/>
              </a:spcBef>
              <a:spcAft>
                <a:spcPts val="0"/>
              </a:spcAft>
              <a:buClrTx/>
              <a:buSzTx/>
              <a:buFontTx/>
              <a:buNone/>
              <a:defRPr/>
            </a:pPr>
            <a:r>
              <a:rPr lang="vi-VN" sz="4400" b="1" spc="300" dirty="0">
                <a:solidFill>
                  <a:srgbClr val="3F3F3F"/>
                </a:solidFill>
                <a:latin typeface="Times New Roman" panose="02020603050405020304" pitchFamily="18" charset="0"/>
                <a:ea typeface="汉仪家书简" panose="02010609000101010101" pitchFamily="49" charset="-122"/>
                <a:cs typeface="Times New Roman" panose="02020603050405020304" pitchFamily="18" charset="0"/>
                <a:sym typeface="站酷快乐体2016修订版" panose="02010600030101010101" pitchFamily="2" charset="-122"/>
              </a:rPr>
              <a:t>	- Văn</a:t>
            </a:r>
          </a:p>
          <a:p>
            <a:pPr algn="just">
              <a:defRPr/>
            </a:pPr>
            <a:r>
              <a:rPr lang="vi-VN" sz="4400" b="1" spc="300" dirty="0">
                <a:solidFill>
                  <a:srgbClr val="3F3F3F"/>
                </a:solidFill>
                <a:latin typeface="Times New Roman" panose="02020603050405020304" pitchFamily="18" charset="0"/>
                <a:ea typeface="汉仪家书简" panose="02010609000101010101" pitchFamily="49" charset="-122"/>
                <a:cs typeface="Times New Roman" panose="02020603050405020304" pitchFamily="18" charset="0"/>
                <a:sym typeface="站酷快乐体2016修订版" panose="02010600030101010101" pitchFamily="2" charset="-122"/>
              </a:rPr>
              <a:t>	- </a:t>
            </a:r>
            <a:r>
              <a:rPr lang="vi-VN" altLang="zh-CN" sz="4400" b="1" spc="300" dirty="0">
                <a:solidFill>
                  <a:srgbClr val="3F3F3F"/>
                </a:solidFill>
                <a:latin typeface="Times New Roman" panose="02020603050405020304" pitchFamily="18" charset="0"/>
                <a:ea typeface="汉仪家书简" panose="02010609000101010101" pitchFamily="49" charset="-122"/>
                <a:cs typeface="Times New Roman" panose="02020603050405020304" pitchFamily="18" charset="0"/>
                <a:sym typeface="站酷快乐体2016修订版" panose="02010600030101010101" pitchFamily="2" charset="-122"/>
              </a:rPr>
              <a:t>Tiếng Việt</a:t>
            </a:r>
          </a:p>
          <a:p>
            <a:pPr algn="just">
              <a:defRPr/>
            </a:pPr>
            <a:r>
              <a:rPr lang="vi-VN" sz="4400" b="1" spc="300" dirty="0">
                <a:solidFill>
                  <a:srgbClr val="3F3F3F"/>
                </a:solidFill>
                <a:latin typeface="Times New Roman" panose="02020603050405020304" pitchFamily="18" charset="0"/>
                <a:ea typeface="汉仪家书简" panose="02010609000101010101" pitchFamily="49" charset="-122"/>
                <a:cs typeface="Times New Roman" panose="02020603050405020304" pitchFamily="18" charset="0"/>
                <a:sym typeface="站酷快乐体2016修订版" panose="02010600030101010101" pitchFamily="2" charset="-122"/>
              </a:rPr>
              <a:t>	- Tập làm văn</a:t>
            </a:r>
            <a:endParaRPr lang="en-US" sz="4400" dirty="0"/>
          </a:p>
          <a:p>
            <a:pPr algn="just">
              <a:defRPr/>
            </a:pPr>
            <a:endParaRPr kumimoji="0" lang="id-ID" altLang="zh-CN" sz="4400" b="1" i="0" u="none" strike="noStrike" kern="1200" cap="none" spc="300" normalizeH="0" baseline="0" noProof="0" dirty="0">
              <a:ln>
                <a:noFill/>
              </a:ln>
              <a:solidFill>
                <a:srgbClr val="3F3F3F"/>
              </a:solidFill>
              <a:effectLst/>
              <a:uLnTx/>
              <a:uFillTx/>
              <a:latin typeface="Times New Roman" panose="02020603050405020304" pitchFamily="18" charset="0"/>
              <a:ea typeface="汉仪家书简" panose="02010609000101010101" pitchFamily="49" charset="-122"/>
              <a:cs typeface="Times New Roman" panose="02020603050405020304" pitchFamily="18" charset="0"/>
              <a:sym typeface="站酷快乐体2016修订版" panose="02010600030101010101" pitchFamily="2" charset="-122"/>
            </a:endParaRPr>
          </a:p>
          <a:p>
            <a:pPr marL="0" marR="0" lvl="0" indent="0" algn="just" defTabSz="914400" rtl="0" eaLnBrk="1" fontAlgn="auto" latinLnBrk="0" hangingPunct="1">
              <a:lnSpc>
                <a:spcPct val="100000"/>
              </a:lnSpc>
              <a:spcBef>
                <a:spcPts val="0"/>
              </a:spcBef>
              <a:spcAft>
                <a:spcPts val="0"/>
              </a:spcAft>
              <a:buClrTx/>
              <a:buSzTx/>
              <a:buFontTx/>
              <a:buNone/>
              <a:defRPr/>
            </a:pPr>
            <a:endParaRPr lang="vi-VN" sz="4400" b="1" spc="300" dirty="0">
              <a:solidFill>
                <a:srgbClr val="3F3F3F"/>
              </a:solidFill>
              <a:latin typeface="Times New Roman" panose="02020603050405020304" pitchFamily="18" charset="0"/>
              <a:ea typeface="汉仪家书简" panose="02010609000101010101" pitchFamily="49" charset="-122"/>
              <a:cs typeface="Times New Roman" panose="02020603050405020304" pitchFamily="18" charset="0"/>
              <a:sym typeface="站酷快乐体2016修订版" panose="02010600030101010101" pitchFamily="2" charset="-122"/>
            </a:endParaRPr>
          </a:p>
        </p:txBody>
      </p:sp>
      <p:sp>
        <p:nvSpPr>
          <p:cNvPr id="36" name="文本框 35"/>
          <p:cNvSpPr txBox="1"/>
          <p:nvPr/>
        </p:nvSpPr>
        <p:spPr>
          <a:xfrm>
            <a:off x="5287591" y="702937"/>
            <a:ext cx="423514"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vi-VN" altLang="zh-CN" sz="4800" b="1" dirty="0">
                <a:solidFill>
                  <a:schemeClr val="bg1"/>
                </a:solidFill>
                <a:effectLst>
                  <a:outerShdw blurRad="38100" dist="38100" dir="2700000" algn="tl">
                    <a:srgbClr val="000000">
                      <a:alpha val="43137"/>
                    </a:srgbClr>
                  </a:outerShdw>
                </a:effectLst>
                <a:latin typeface="Times New Roman" panose="02020603050405020304" pitchFamily="18" charset="0"/>
                <a:ea typeface="汉仪家书简" panose="02010609000101010101" pitchFamily="49" charset="-122"/>
                <a:cs typeface="Times New Roman" panose="02020603050405020304" pitchFamily="18" charset="0"/>
                <a:sym typeface="站酷快乐体2016修订版" panose="02010600030101010101" pitchFamily="2" charset="-122"/>
              </a:rPr>
              <a:t>I</a:t>
            </a:r>
            <a:endParaRPr kumimoji="0" lang="zh-CN" altLang="en-US" sz="48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Times New Roman" panose="02020603050405020304" pitchFamily="18" charset="0"/>
              <a:ea typeface="汉仪家书简" panose="02010609000101010101" pitchFamily="49" charset="-122"/>
              <a:cs typeface="Times New Roman" panose="02020603050405020304" pitchFamily="18" charset="0"/>
              <a:sym typeface="站酷快乐体2016修订版" panose="02010600030101010101" pitchFamily="2" charset="-122"/>
            </a:endParaRPr>
          </a:p>
        </p:txBody>
      </p:sp>
      <p:sp>
        <p:nvSpPr>
          <p:cNvPr id="37" name="文本框 36"/>
          <p:cNvSpPr txBox="1"/>
          <p:nvPr/>
        </p:nvSpPr>
        <p:spPr>
          <a:xfrm>
            <a:off x="5474773" y="3746364"/>
            <a:ext cx="662361"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vi-VN" altLang="zh-CN" sz="4800" b="1" dirty="0">
                <a:solidFill>
                  <a:schemeClr val="bg1"/>
                </a:solidFill>
                <a:effectLst>
                  <a:outerShdw blurRad="38100" dist="38100" dir="2700000" algn="tl">
                    <a:srgbClr val="000000">
                      <a:alpha val="43137"/>
                    </a:srgbClr>
                  </a:outerShdw>
                </a:effectLst>
                <a:latin typeface="Times New Roman" panose="02020603050405020304" pitchFamily="18" charset="0"/>
                <a:ea typeface="汉仪家书简" panose="02010609000101010101" pitchFamily="49" charset="-122"/>
                <a:cs typeface="Times New Roman" panose="02020603050405020304" pitchFamily="18" charset="0"/>
                <a:sym typeface="站酷快乐体2016修订版" panose="02010600030101010101" pitchFamily="2" charset="-122"/>
              </a:rPr>
              <a:t>II</a:t>
            </a:r>
            <a:endParaRPr kumimoji="0" lang="zh-CN" altLang="en-US" sz="48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Times New Roman" panose="02020603050405020304" pitchFamily="18" charset="0"/>
              <a:ea typeface="汉仪家书简" panose="02010609000101010101" pitchFamily="49" charset="-122"/>
              <a:cs typeface="Times New Roman" panose="02020603050405020304" pitchFamily="18" charset="0"/>
              <a:sym typeface="站酷快乐体2016修订版" panose="02010600030101010101" pitchFamily="2" charset="-122"/>
            </a:endParaRPr>
          </a:p>
        </p:txBody>
      </p:sp>
      <p:sp>
        <p:nvSpPr>
          <p:cNvPr id="44" name="矩形 43"/>
          <p:cNvSpPr>
            <a:spLocks noChangeArrowheads="1"/>
          </p:cNvSpPr>
          <p:nvPr/>
        </p:nvSpPr>
        <p:spPr bwMode="auto">
          <a:xfrm>
            <a:off x="2098439" y="2328118"/>
            <a:ext cx="411514" cy="255454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lvl1pPr>
              <a:defRPr>
                <a:solidFill>
                  <a:schemeClr val="tx1"/>
                </a:solidFill>
                <a:latin typeface="Calibri" panose="020F0502020204030204" pitchFamily="34" charset="0"/>
                <a:ea typeface="SimSun" panose="02010600030101010101" pitchFamily="2" charset="-122"/>
              </a:defRPr>
            </a:lvl1pPr>
            <a:lvl2pPr marL="742950" indent="-285750">
              <a:defRPr>
                <a:solidFill>
                  <a:schemeClr val="tx1"/>
                </a:solidFill>
                <a:latin typeface="Calibri" panose="020F0502020204030204" pitchFamily="34" charset="0"/>
                <a:ea typeface="SimSun" panose="02010600030101010101" pitchFamily="2" charset="-122"/>
              </a:defRPr>
            </a:lvl2pPr>
            <a:lvl3pPr marL="1143000" indent="-228600">
              <a:defRPr>
                <a:solidFill>
                  <a:schemeClr val="tx1"/>
                </a:solidFill>
                <a:latin typeface="Calibri" panose="020F0502020204030204" pitchFamily="34" charset="0"/>
                <a:ea typeface="SimSun" panose="02010600030101010101" pitchFamily="2" charset="-122"/>
              </a:defRPr>
            </a:lvl3pPr>
            <a:lvl4pPr marL="1600200" indent="-228600">
              <a:defRPr>
                <a:solidFill>
                  <a:schemeClr val="tx1"/>
                </a:solidFill>
                <a:latin typeface="Calibri" panose="020F0502020204030204" pitchFamily="34" charset="0"/>
                <a:ea typeface="SimSun" panose="02010600030101010101" pitchFamily="2" charset="-122"/>
              </a:defRPr>
            </a:lvl4pPr>
            <a:lvl5pPr marL="2057400" indent="-228600">
              <a:defRPr>
                <a:solidFill>
                  <a:schemeClr val="tx1"/>
                </a:solidFill>
                <a:latin typeface="Calibri" panose="020F0502020204030204" pitchFamily="34" charset="0"/>
                <a:ea typeface="SimSun"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SimSun"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SimSun"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SimSun"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SimSun" panose="02010600030101010101" pitchFamily="2" charset="-122"/>
              </a:defRPr>
            </a:lvl9pPr>
          </a:lstStyle>
          <a:p>
            <a:r>
              <a:rPr lang="zh-CN" altLang="en-US" sz="8000" b="1" spc="300" dirty="0">
                <a:solidFill>
                  <a:srgbClr val="3F3F3F"/>
                </a:solidFill>
                <a:latin typeface="Times New Roman" panose="02020603050405020304" pitchFamily="18" charset="0"/>
                <a:ea typeface="汉仪家书简" panose="02010609000101010101" pitchFamily="49" charset="-122"/>
                <a:cs typeface="Times New Roman" panose="02020603050405020304" pitchFamily="18" charset="0"/>
              </a:rPr>
              <a:t>目录</a:t>
            </a:r>
          </a:p>
        </p:txBody>
      </p:sp>
      <p:sp>
        <p:nvSpPr>
          <p:cNvPr id="45" name="矩形 44"/>
          <p:cNvSpPr>
            <a:spLocks noChangeArrowheads="1"/>
          </p:cNvSpPr>
          <p:nvPr/>
        </p:nvSpPr>
        <p:spPr bwMode="auto">
          <a:xfrm>
            <a:off x="3099519" y="2114551"/>
            <a:ext cx="738664" cy="310228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rtlCol="0">
            <a:spAutoFit/>
          </a:bodyPr>
          <a:lstStyle>
            <a:lvl1pPr>
              <a:defRPr>
                <a:solidFill>
                  <a:schemeClr val="tx1"/>
                </a:solidFill>
                <a:latin typeface="Calibri" panose="020F0502020204030204" pitchFamily="34" charset="0"/>
                <a:ea typeface="SimSun" panose="02010600030101010101" pitchFamily="2" charset="-122"/>
              </a:defRPr>
            </a:lvl1pPr>
            <a:lvl2pPr marL="742950" indent="-285750">
              <a:defRPr>
                <a:solidFill>
                  <a:schemeClr val="tx1"/>
                </a:solidFill>
                <a:latin typeface="Calibri" panose="020F0502020204030204" pitchFamily="34" charset="0"/>
                <a:ea typeface="SimSun" panose="02010600030101010101" pitchFamily="2" charset="-122"/>
              </a:defRPr>
            </a:lvl2pPr>
            <a:lvl3pPr marL="1143000" indent="-228600">
              <a:defRPr>
                <a:solidFill>
                  <a:schemeClr val="tx1"/>
                </a:solidFill>
                <a:latin typeface="Calibri" panose="020F0502020204030204" pitchFamily="34" charset="0"/>
                <a:ea typeface="SimSun" panose="02010600030101010101" pitchFamily="2" charset="-122"/>
              </a:defRPr>
            </a:lvl3pPr>
            <a:lvl4pPr marL="1600200" indent="-228600">
              <a:defRPr>
                <a:solidFill>
                  <a:schemeClr val="tx1"/>
                </a:solidFill>
                <a:latin typeface="Calibri" panose="020F0502020204030204" pitchFamily="34" charset="0"/>
                <a:ea typeface="SimSun" panose="02010600030101010101" pitchFamily="2" charset="-122"/>
              </a:defRPr>
            </a:lvl4pPr>
            <a:lvl5pPr marL="2057400" indent="-228600">
              <a:defRPr>
                <a:solidFill>
                  <a:schemeClr val="tx1"/>
                </a:solidFill>
                <a:latin typeface="Calibri" panose="020F0502020204030204" pitchFamily="34" charset="0"/>
                <a:ea typeface="SimSun"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SimSun"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SimSun"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SimSun"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SimSun" panose="02010600030101010101" pitchFamily="2" charset="-122"/>
              </a:defRPr>
            </a:lvl9pPr>
          </a:lstStyle>
          <a:p>
            <a:pPr algn="ctr"/>
            <a:r>
              <a:rPr lang="en-US" altLang="zh-CN" sz="3600" b="1" spc="300" dirty="0">
                <a:solidFill>
                  <a:srgbClr val="3F3F3F"/>
                </a:solidFill>
                <a:latin typeface="Times New Roman" panose="02020603050405020304" pitchFamily="18" charset="0"/>
                <a:ea typeface="汉仪家书简" panose="02010609000101010101" pitchFamily="49" charset="-122"/>
                <a:cs typeface="Times New Roman" panose="02020603050405020304" pitchFamily="18" charset="0"/>
              </a:rPr>
              <a:t>CONTENTS</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animEffect transition="in" filter="fade">
                                      <p:cBhvr>
                                        <p:cTn id="9" dur="500"/>
                                        <p:tgtEl>
                                          <p:spTgt spid="22"/>
                                        </p:tgtEl>
                                      </p:cBhvr>
                                    </p:animEffect>
                                  </p:childTnLst>
                                </p:cTn>
                              </p:par>
                            </p:childTnLst>
                          </p:cTn>
                        </p:par>
                        <p:par>
                          <p:cTn id="10" fill="hold">
                            <p:stCondLst>
                              <p:cond delay="500"/>
                            </p:stCondLst>
                            <p:childTnLst>
                              <p:par>
                                <p:cTn id="11" presetID="2" presetClass="entr" presetSubtype="2" fill="hold" grpId="0" nodeType="afterEffect">
                                  <p:stCondLst>
                                    <p:cond delay="0"/>
                                  </p:stCondLst>
                                  <p:childTnLst>
                                    <p:set>
                                      <p:cBhvr>
                                        <p:cTn id="12" dur="1" fill="hold">
                                          <p:stCondLst>
                                            <p:cond delay="0"/>
                                          </p:stCondLst>
                                        </p:cTn>
                                        <p:tgtEl>
                                          <p:spTgt spid="44"/>
                                        </p:tgtEl>
                                        <p:attrNameLst>
                                          <p:attrName>style.visibility</p:attrName>
                                        </p:attrNameLst>
                                      </p:cBhvr>
                                      <p:to>
                                        <p:strVal val="visible"/>
                                      </p:to>
                                    </p:set>
                                    <p:anim calcmode="lin" valueType="num">
                                      <p:cBhvr additive="base">
                                        <p:cTn id="13" dur="500" fill="hold"/>
                                        <p:tgtEl>
                                          <p:spTgt spid="44"/>
                                        </p:tgtEl>
                                        <p:attrNameLst>
                                          <p:attrName>ppt_x</p:attrName>
                                        </p:attrNameLst>
                                      </p:cBhvr>
                                      <p:tavLst>
                                        <p:tav tm="0">
                                          <p:val>
                                            <p:strVal val="1+#ppt_w/2"/>
                                          </p:val>
                                        </p:tav>
                                        <p:tav tm="100000">
                                          <p:val>
                                            <p:strVal val="#ppt_x"/>
                                          </p:val>
                                        </p:tav>
                                      </p:tavLst>
                                    </p:anim>
                                    <p:anim calcmode="lin" valueType="num">
                                      <p:cBhvr additive="base">
                                        <p:cTn id="14" dur="500" fill="hold"/>
                                        <p:tgtEl>
                                          <p:spTgt spid="44"/>
                                        </p:tgtEl>
                                        <p:attrNameLst>
                                          <p:attrName>ppt_y</p:attrName>
                                        </p:attrNameLst>
                                      </p:cBhvr>
                                      <p:tavLst>
                                        <p:tav tm="0">
                                          <p:val>
                                            <p:strVal val="#ppt_y"/>
                                          </p:val>
                                        </p:tav>
                                        <p:tav tm="100000">
                                          <p:val>
                                            <p:strVal val="#ppt_y"/>
                                          </p:val>
                                        </p:tav>
                                      </p:tavLst>
                                    </p:anim>
                                  </p:childTnLst>
                                </p:cTn>
                              </p:par>
                            </p:childTnLst>
                          </p:cTn>
                        </p:par>
                        <p:par>
                          <p:cTn id="15" fill="hold">
                            <p:stCondLst>
                              <p:cond delay="1000"/>
                            </p:stCondLst>
                            <p:childTnLst>
                              <p:par>
                                <p:cTn id="16" presetID="2" presetClass="entr" presetSubtype="2" fill="hold" grpId="0" nodeType="afterEffect">
                                  <p:stCondLst>
                                    <p:cond delay="0"/>
                                  </p:stCondLst>
                                  <p:childTnLst>
                                    <p:set>
                                      <p:cBhvr>
                                        <p:cTn id="17" dur="1" fill="hold">
                                          <p:stCondLst>
                                            <p:cond delay="0"/>
                                          </p:stCondLst>
                                        </p:cTn>
                                        <p:tgtEl>
                                          <p:spTgt spid="45"/>
                                        </p:tgtEl>
                                        <p:attrNameLst>
                                          <p:attrName>style.visibility</p:attrName>
                                        </p:attrNameLst>
                                      </p:cBhvr>
                                      <p:to>
                                        <p:strVal val="visible"/>
                                      </p:to>
                                    </p:set>
                                    <p:anim calcmode="lin" valueType="num">
                                      <p:cBhvr additive="base">
                                        <p:cTn id="18" dur="500" fill="hold"/>
                                        <p:tgtEl>
                                          <p:spTgt spid="45"/>
                                        </p:tgtEl>
                                        <p:attrNameLst>
                                          <p:attrName>ppt_x</p:attrName>
                                        </p:attrNameLst>
                                      </p:cBhvr>
                                      <p:tavLst>
                                        <p:tav tm="0">
                                          <p:val>
                                            <p:strVal val="1+#ppt_w/2"/>
                                          </p:val>
                                        </p:tav>
                                        <p:tav tm="100000">
                                          <p:val>
                                            <p:strVal val="#ppt_x"/>
                                          </p:val>
                                        </p:tav>
                                      </p:tavLst>
                                    </p:anim>
                                    <p:anim calcmode="lin" valueType="num">
                                      <p:cBhvr additive="base">
                                        <p:cTn id="19" dur="500" fill="hold"/>
                                        <p:tgtEl>
                                          <p:spTgt spid="45"/>
                                        </p:tgtEl>
                                        <p:attrNameLst>
                                          <p:attrName>ppt_y</p:attrName>
                                        </p:attrNameLst>
                                      </p:cBhvr>
                                      <p:tavLst>
                                        <p:tav tm="0">
                                          <p:val>
                                            <p:strVal val="#ppt_y"/>
                                          </p:val>
                                        </p:tav>
                                        <p:tav tm="100000">
                                          <p:val>
                                            <p:strVal val="#ppt_y"/>
                                          </p:val>
                                        </p:tav>
                                      </p:tavLst>
                                    </p:anim>
                                  </p:childTnLst>
                                </p:cTn>
                              </p:par>
                            </p:childTnLst>
                          </p:cTn>
                        </p:par>
                        <p:par>
                          <p:cTn id="20" fill="hold">
                            <p:stCondLst>
                              <p:cond delay="1500"/>
                            </p:stCondLst>
                            <p:childTnLst>
                              <p:par>
                                <p:cTn id="21" presetID="53" presetClass="entr" presetSubtype="16" fill="hold" nodeType="afterEffect">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cBhvr>
                                        <p:cTn id="23" dur="500" fill="hold"/>
                                        <p:tgtEl>
                                          <p:spTgt spid="23"/>
                                        </p:tgtEl>
                                        <p:attrNameLst>
                                          <p:attrName>ppt_w</p:attrName>
                                        </p:attrNameLst>
                                      </p:cBhvr>
                                      <p:tavLst>
                                        <p:tav tm="0">
                                          <p:val>
                                            <p:fltVal val="0"/>
                                          </p:val>
                                        </p:tav>
                                        <p:tav tm="100000">
                                          <p:val>
                                            <p:strVal val="#ppt_w"/>
                                          </p:val>
                                        </p:tav>
                                      </p:tavLst>
                                    </p:anim>
                                    <p:anim calcmode="lin" valueType="num">
                                      <p:cBhvr>
                                        <p:cTn id="24" dur="500" fill="hold"/>
                                        <p:tgtEl>
                                          <p:spTgt spid="23"/>
                                        </p:tgtEl>
                                        <p:attrNameLst>
                                          <p:attrName>ppt_h</p:attrName>
                                        </p:attrNameLst>
                                      </p:cBhvr>
                                      <p:tavLst>
                                        <p:tav tm="0">
                                          <p:val>
                                            <p:fltVal val="0"/>
                                          </p:val>
                                        </p:tav>
                                        <p:tav tm="100000">
                                          <p:val>
                                            <p:strVal val="#ppt_h"/>
                                          </p:val>
                                        </p:tav>
                                      </p:tavLst>
                                    </p:anim>
                                    <p:animEffect transition="in" filter="fade">
                                      <p:cBhvr>
                                        <p:cTn id="25" dur="500"/>
                                        <p:tgtEl>
                                          <p:spTgt spid="23"/>
                                        </p:tgtEl>
                                      </p:cBhvr>
                                    </p:animEffect>
                                  </p:childTnLst>
                                </p:cTn>
                              </p:par>
                            </p:childTnLst>
                          </p:cTn>
                        </p:par>
                        <p:par>
                          <p:cTn id="26" fill="hold">
                            <p:stCondLst>
                              <p:cond delay="2000"/>
                            </p:stCondLst>
                            <p:childTnLst>
                              <p:par>
                                <p:cTn id="27" presetID="10" presetClass="entr" presetSubtype="0" fill="hold" grpId="0" nodeType="afterEffect">
                                  <p:stCondLst>
                                    <p:cond delay="0"/>
                                  </p:stCondLst>
                                  <p:childTnLst>
                                    <p:set>
                                      <p:cBhvr>
                                        <p:cTn id="28" dur="1" fill="hold">
                                          <p:stCondLst>
                                            <p:cond delay="0"/>
                                          </p:stCondLst>
                                        </p:cTn>
                                        <p:tgtEl>
                                          <p:spTgt spid="36"/>
                                        </p:tgtEl>
                                        <p:attrNameLst>
                                          <p:attrName>style.visibility</p:attrName>
                                        </p:attrNameLst>
                                      </p:cBhvr>
                                      <p:to>
                                        <p:strVal val="visible"/>
                                      </p:to>
                                    </p:set>
                                    <p:animEffect transition="in" filter="fade">
                                      <p:cBhvr>
                                        <p:cTn id="29" dur="500"/>
                                        <p:tgtEl>
                                          <p:spTgt spid="36"/>
                                        </p:tgtEl>
                                      </p:cBhvr>
                                    </p:animEffect>
                                  </p:childTnLst>
                                </p:cTn>
                              </p:par>
                              <p:par>
                                <p:cTn id="30" presetID="53" presetClass="entr" presetSubtype="16" fill="hold" nodeType="withEffect">
                                  <p:stCondLst>
                                    <p:cond delay="0"/>
                                  </p:stCondLst>
                                  <p:childTnLst>
                                    <p:set>
                                      <p:cBhvr>
                                        <p:cTn id="31" dur="1" fill="hold">
                                          <p:stCondLst>
                                            <p:cond delay="0"/>
                                          </p:stCondLst>
                                        </p:cTn>
                                        <p:tgtEl>
                                          <p:spTgt spid="40"/>
                                        </p:tgtEl>
                                        <p:attrNameLst>
                                          <p:attrName>style.visibility</p:attrName>
                                        </p:attrNameLst>
                                      </p:cBhvr>
                                      <p:to>
                                        <p:strVal val="visible"/>
                                      </p:to>
                                    </p:set>
                                    <p:anim calcmode="lin" valueType="num">
                                      <p:cBhvr>
                                        <p:cTn id="32" dur="500" fill="hold"/>
                                        <p:tgtEl>
                                          <p:spTgt spid="40"/>
                                        </p:tgtEl>
                                        <p:attrNameLst>
                                          <p:attrName>ppt_w</p:attrName>
                                        </p:attrNameLst>
                                      </p:cBhvr>
                                      <p:tavLst>
                                        <p:tav tm="0">
                                          <p:val>
                                            <p:fltVal val="0"/>
                                          </p:val>
                                        </p:tav>
                                        <p:tav tm="100000">
                                          <p:val>
                                            <p:strVal val="#ppt_w"/>
                                          </p:val>
                                        </p:tav>
                                      </p:tavLst>
                                    </p:anim>
                                    <p:anim calcmode="lin" valueType="num">
                                      <p:cBhvr>
                                        <p:cTn id="33" dur="500" fill="hold"/>
                                        <p:tgtEl>
                                          <p:spTgt spid="40"/>
                                        </p:tgtEl>
                                        <p:attrNameLst>
                                          <p:attrName>ppt_h</p:attrName>
                                        </p:attrNameLst>
                                      </p:cBhvr>
                                      <p:tavLst>
                                        <p:tav tm="0">
                                          <p:val>
                                            <p:fltVal val="0"/>
                                          </p:val>
                                        </p:tav>
                                        <p:tav tm="100000">
                                          <p:val>
                                            <p:strVal val="#ppt_h"/>
                                          </p:val>
                                        </p:tav>
                                      </p:tavLst>
                                    </p:anim>
                                    <p:animEffect transition="in" filter="fade">
                                      <p:cBhvr>
                                        <p:cTn id="34" dur="500"/>
                                        <p:tgtEl>
                                          <p:spTgt spid="40"/>
                                        </p:tgtEl>
                                      </p:cBhvr>
                                    </p:animEffect>
                                  </p:childTnLst>
                                </p:cTn>
                              </p:par>
                            </p:childTnLst>
                          </p:cTn>
                        </p:par>
                        <p:par>
                          <p:cTn id="35" fill="hold">
                            <p:stCondLst>
                              <p:cond delay="2500"/>
                            </p:stCondLst>
                            <p:childTnLst>
                              <p:par>
                                <p:cTn id="36" presetID="10" presetClass="entr" presetSubtype="0" fill="hold" grpId="0" nodeType="afterEffect">
                                  <p:stCondLst>
                                    <p:cond delay="0"/>
                                  </p:stCondLst>
                                  <p:childTnLst>
                                    <p:set>
                                      <p:cBhvr>
                                        <p:cTn id="37" dur="1" fill="hold">
                                          <p:stCondLst>
                                            <p:cond delay="0"/>
                                          </p:stCondLst>
                                        </p:cTn>
                                        <p:tgtEl>
                                          <p:spTgt spid="37"/>
                                        </p:tgtEl>
                                        <p:attrNameLst>
                                          <p:attrName>style.visibility</p:attrName>
                                        </p:attrNameLst>
                                      </p:cBhvr>
                                      <p:to>
                                        <p:strVal val="visible"/>
                                      </p:to>
                                    </p:set>
                                    <p:animEffect transition="in" filter="fade">
                                      <p:cBhvr>
                                        <p:cTn id="38" dur="500"/>
                                        <p:tgtEl>
                                          <p:spTgt spid="37"/>
                                        </p:tgtEl>
                                      </p:cBhvr>
                                    </p:animEffec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31"/>
                                        </p:tgtEl>
                                        <p:attrNameLst>
                                          <p:attrName>style.visibility</p:attrName>
                                        </p:attrNameLst>
                                      </p:cBhvr>
                                      <p:to>
                                        <p:strVal val="visible"/>
                                      </p:to>
                                    </p:set>
                                    <p:animEffect transition="in" filter="fade">
                                      <p:cBhvr>
                                        <p:cTn id="43" dur="1000"/>
                                        <p:tgtEl>
                                          <p:spTgt spid="31"/>
                                        </p:tgtEl>
                                      </p:cBhvr>
                                    </p:animEffect>
                                    <p:anim calcmode="lin" valueType="num">
                                      <p:cBhvr>
                                        <p:cTn id="44" dur="1000" fill="hold"/>
                                        <p:tgtEl>
                                          <p:spTgt spid="31"/>
                                        </p:tgtEl>
                                        <p:attrNameLst>
                                          <p:attrName>ppt_x</p:attrName>
                                        </p:attrNameLst>
                                      </p:cBhvr>
                                      <p:tavLst>
                                        <p:tav tm="0">
                                          <p:val>
                                            <p:strVal val="#ppt_x"/>
                                          </p:val>
                                        </p:tav>
                                        <p:tav tm="100000">
                                          <p:val>
                                            <p:strVal val="#ppt_x"/>
                                          </p:val>
                                        </p:tav>
                                      </p:tavLst>
                                    </p:anim>
                                    <p:anim calcmode="lin" valueType="num">
                                      <p:cBhvr>
                                        <p:cTn id="45"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28"/>
                                        </p:tgtEl>
                                        <p:attrNameLst>
                                          <p:attrName>style.visibility</p:attrName>
                                        </p:attrNameLst>
                                      </p:cBhvr>
                                      <p:to>
                                        <p:strVal val="visible"/>
                                      </p:to>
                                    </p:set>
                                    <p:animEffect transition="in" filter="fade">
                                      <p:cBhvr>
                                        <p:cTn id="50" dur="1000"/>
                                        <p:tgtEl>
                                          <p:spTgt spid="28"/>
                                        </p:tgtEl>
                                      </p:cBhvr>
                                    </p:animEffect>
                                    <p:anim calcmode="lin" valueType="num">
                                      <p:cBhvr>
                                        <p:cTn id="51" dur="1000" fill="hold"/>
                                        <p:tgtEl>
                                          <p:spTgt spid="28"/>
                                        </p:tgtEl>
                                        <p:attrNameLst>
                                          <p:attrName>ppt_x</p:attrName>
                                        </p:attrNameLst>
                                      </p:cBhvr>
                                      <p:tavLst>
                                        <p:tav tm="0">
                                          <p:val>
                                            <p:strVal val="#ppt_x"/>
                                          </p:val>
                                        </p:tav>
                                        <p:tav tm="100000">
                                          <p:val>
                                            <p:strVal val="#ppt_x"/>
                                          </p:val>
                                        </p:tav>
                                      </p:tavLst>
                                    </p:anim>
                                    <p:anim calcmode="lin" valueType="num">
                                      <p:cBhvr>
                                        <p:cTn id="52"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1" grpId="0"/>
      <p:bldP spid="36" grpId="0"/>
      <p:bldP spid="37" grpId="0"/>
      <p:bldP spid="44" grpId="0"/>
      <p:bldP spid="4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9" descr="BratLisa-01-ju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3124200"/>
            <a:ext cx="36576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90" name="AutoShape 10"/>
          <p:cNvSpPr>
            <a:spLocks noChangeArrowheads="1"/>
          </p:cNvSpPr>
          <p:nvPr/>
        </p:nvSpPr>
        <p:spPr bwMode="auto">
          <a:xfrm>
            <a:off x="6172200" y="1981200"/>
            <a:ext cx="4495800" cy="2895600"/>
          </a:xfrm>
          <a:prstGeom prst="irregularSeal2">
            <a:avLst/>
          </a:prstGeom>
          <a:solidFill>
            <a:schemeClr val="accent6">
              <a:lumMod val="40000"/>
              <a:lumOff val="60000"/>
            </a:schemeClr>
          </a:solidFill>
          <a:ln w="9525">
            <a:solidFill>
              <a:schemeClr val="tx1"/>
            </a:solidFill>
            <a:miter lim="800000"/>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a:latin typeface="Times New Roman" panose="02020603050405020304" pitchFamily="18" charset="0"/>
                <a:cs typeface="Times New Roman" panose="02020603050405020304" pitchFamily="18" charset="0"/>
              </a:rPr>
              <a:t>Gà mới đúng !</a:t>
            </a:r>
          </a:p>
        </p:txBody>
      </p:sp>
      <p:pic>
        <p:nvPicPr>
          <p:cNvPr id="87044" name="Picture 11" descr="rooster-02-june"/>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781800" y="4038600"/>
            <a:ext cx="142875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5" name="AutoShape 12"/>
          <p:cNvSpPr>
            <a:spLocks noChangeArrowheads="1"/>
          </p:cNvSpPr>
          <p:nvPr/>
        </p:nvSpPr>
        <p:spPr bwMode="auto">
          <a:xfrm>
            <a:off x="2438400" y="1752600"/>
            <a:ext cx="2895600" cy="1828800"/>
          </a:xfrm>
          <a:prstGeom prst="cloudCallout">
            <a:avLst>
              <a:gd name="adj1" fmla="val -43750"/>
              <a:gd name="adj2" fmla="val 70000"/>
            </a:avLst>
          </a:prstGeom>
          <a:solidFill>
            <a:schemeClr val="accent2">
              <a:lumMod val="40000"/>
              <a:lumOff val="60000"/>
            </a:schemeClr>
          </a:solidFill>
          <a:ln w="9525">
            <a:solidFill>
              <a:schemeClr val="tx1"/>
            </a:solidFill>
            <a:rou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dirty="0" err="1">
                <a:latin typeface="Times New Roman" panose="02020603050405020304" pitchFamily="18" charset="0"/>
                <a:cs typeface="Times New Roman" panose="02020603050405020304" pitchFamily="18" charset="0"/>
              </a:rPr>
              <a:t>Vịt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mà</a:t>
            </a:r>
            <a:r>
              <a:rPr lang="en-US" altLang="en-US" dirty="0">
                <a:latin typeface="Times New Roman" panose="02020603050405020304" pitchFamily="18" charset="0"/>
                <a:cs typeface="Times New Roman" panose="02020603050405020304" pitchFamily="18" charset="0"/>
              </a:rPr>
              <a:t> !</a:t>
            </a:r>
          </a:p>
        </p:txBody>
      </p:sp>
      <p:pic>
        <p:nvPicPr>
          <p:cNvPr id="87046" name="Picture 13" descr="Daffy-01-june"/>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flipH="1">
            <a:off x="3276601" y="2590800"/>
            <a:ext cx="1046163"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2971800" y="271671"/>
            <a:ext cx="6400800" cy="707886"/>
          </a:xfrm>
          <a:prstGeom prst="rect">
            <a:avLst/>
          </a:prstGeom>
          <a:noFill/>
        </p:spPr>
        <p:txBody>
          <a:bodyPr wrap="square" rtlCol="0">
            <a:spAutoFit/>
          </a:bodyPr>
          <a:lstStyle/>
          <a:p>
            <a:pPr algn="ctr"/>
            <a:r>
              <a:rPr lang="vi-VN" sz="4000" dirty="0">
                <a:solidFill>
                  <a:srgbClr val="FF0000"/>
                </a:solidFill>
              </a:rPr>
              <a:t>Ông nói gà bà nói vịt</a:t>
            </a:r>
            <a:endParaRPr lang="en-US" sz="40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46090"/>
                                        </p:tgtEl>
                                        <p:attrNameLst>
                                          <p:attrName>style.visibility</p:attrName>
                                        </p:attrNameLst>
                                      </p:cBhvr>
                                      <p:to>
                                        <p:strVal val="visible"/>
                                      </p:to>
                                    </p:set>
                                    <p:animEffect transition="in" filter="box(in)">
                                      <p:cBhvr>
                                        <p:cTn id="7" dur="500"/>
                                        <p:tgtEl>
                                          <p:spTgt spid="4609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90" grpId="0" animBg="1"/>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p:cNvSpPr/>
          <p:nvPr/>
        </p:nvSpPr>
        <p:spPr>
          <a:xfrm>
            <a:off x="-1" y="0"/>
            <a:ext cx="12192001" cy="6858000"/>
          </a:xfrm>
          <a:prstGeom prst="rect">
            <a:avLst/>
          </a:prstGeom>
          <a:solidFill>
            <a:srgbClr val="F0E6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2100" y="263525"/>
            <a:ext cx="11607800" cy="6302375"/>
          </a:xfrm>
          <a:prstGeom prst="rect">
            <a:avLst/>
          </a:prstGeom>
        </p:spPr>
      </p:pic>
      <p:pic>
        <p:nvPicPr>
          <p:cNvPr id="5" name="Picture 2" descr="C:\Users\TOANTHANG\Downloads\1493114113_dhbc4.jpg"/>
          <p:cNvPicPr>
            <a:picLocks noChangeAspect="1" noChangeArrowheads="1"/>
          </p:cNvPicPr>
          <p:nvPr/>
        </p:nvPicPr>
        <p:blipFill>
          <a:blip r:embed="rId4"/>
          <a:srcRect/>
          <a:stretch>
            <a:fillRect/>
          </a:stretch>
        </p:blipFill>
        <p:spPr>
          <a:xfrm>
            <a:off x="571500" y="642938"/>
            <a:ext cx="11135784" cy="4572000"/>
          </a:xfrm>
          <a:prstGeom prst="rect">
            <a:avLst/>
          </a:prstGeom>
          <a:noFill/>
        </p:spPr>
      </p:pic>
      <p:sp>
        <p:nvSpPr>
          <p:cNvPr id="6" name="Rectangle 5"/>
          <p:cNvSpPr/>
          <p:nvPr/>
        </p:nvSpPr>
        <p:spPr>
          <a:xfrm>
            <a:off x="3048001" y="5572126"/>
            <a:ext cx="6000751" cy="7143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4000" dirty="0">
                <a:solidFill>
                  <a:srgbClr val="FF0000"/>
                </a:solidFill>
              </a:rPr>
              <a:t>TRE GIÀ MĂNG MỌC</a:t>
            </a: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edge">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1)">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p:cNvSpPr/>
          <p:nvPr/>
        </p:nvSpPr>
        <p:spPr>
          <a:xfrm>
            <a:off x="-1" y="0"/>
            <a:ext cx="12192001" cy="6858000"/>
          </a:xfrm>
          <a:prstGeom prst="rect">
            <a:avLst/>
          </a:prstGeom>
          <a:solidFill>
            <a:srgbClr val="F0E6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2100" y="263525"/>
            <a:ext cx="11607800" cy="6302375"/>
          </a:xfrm>
          <a:prstGeom prst="rect">
            <a:avLst/>
          </a:prstGeom>
        </p:spPr>
      </p:pic>
      <p:pic>
        <p:nvPicPr>
          <p:cNvPr id="33" name="群星 - 我在那一角落患过伤风(钢琴版)">
            <a:hlinkClick r:id="" action="ppaction://media"/>
          </p:cNvPr>
          <p:cNvPicPr>
            <a:picLocks noChangeAspect="1"/>
          </p:cNvPicPr>
          <p:nvPr>
            <a:audioFile r:link="rId2"/>
            <p:extLst>
              <p:ext uri="{DAA4B4D4-6D71-4841-9C94-3DE7FCFB9230}">
                <p14:media xmlns:p14="http://schemas.microsoft.com/office/powerpoint/2010/main" r:embed="rId1">
                  <p14:fade in="5000" out="5000"/>
                </p14:media>
              </p:ext>
            </p:extLst>
          </p:nvPr>
        </p:nvPicPr>
        <p:blipFill>
          <a:blip r:embed="rId6" cstate="print"/>
          <a:stretch>
            <a:fillRect/>
          </a:stretch>
        </p:blipFill>
        <p:spPr>
          <a:xfrm>
            <a:off x="-392113" y="-1219200"/>
            <a:ext cx="487363" cy="487363"/>
          </a:xfrm>
          <a:prstGeom prst="rect">
            <a:avLst/>
          </a:prstGeom>
        </p:spPr>
      </p:pic>
      <p:sp>
        <p:nvSpPr>
          <p:cNvPr id="7" name="Title 1"/>
          <p:cNvSpPr txBox="1"/>
          <p:nvPr/>
        </p:nvSpPr>
        <p:spPr>
          <a:xfrm>
            <a:off x="571500" y="214313"/>
            <a:ext cx="10972800" cy="1143000"/>
          </a:xfrm>
          <a:prstGeom prst="rect">
            <a:avLst/>
          </a:prstGeom>
        </p:spPr>
        <p:txBody>
          <a:bodyPr vert="horz" lIns="91440" tIns="45720" rIns="91440" bIns="45720" rtlCol="0" anchor="b">
            <a:normAutofit/>
          </a:bodyPr>
          <a:lstStyle/>
          <a:p>
            <a:pPr marL="0" marR="0" lvl="0" indent="0" algn="ctr" defTabSz="914400" rtl="0" eaLnBrk="1" fontAlgn="auto" latinLnBrk="0" hangingPunct="1">
              <a:lnSpc>
                <a:spcPct val="90000"/>
              </a:lnSpc>
              <a:spcBef>
                <a:spcPct val="0"/>
              </a:spcBef>
              <a:spcAft>
                <a:spcPts val="0"/>
              </a:spcAft>
              <a:buClrTx/>
              <a:buSzTx/>
              <a:buFontTx/>
              <a:buNone/>
              <a:defRPr/>
            </a:pPr>
            <a:r>
              <a:rPr kumimoji="0" lang="en-US" altLang="vi-VN" sz="6000" b="0" i="0" u="none" strike="noStrike" kern="1200" cap="none" spc="0" normalizeH="0" baseline="0" noProof="0" dirty="0" err="1">
                <a:ln>
                  <a:noFill/>
                </a:ln>
                <a:solidFill>
                  <a:srgbClr val="FF0000"/>
                </a:solidFill>
                <a:effectLst/>
                <a:uLnTx/>
                <a:uFillTx/>
                <a:latin typeface="+mj-lt"/>
                <a:ea typeface="+mj-ea"/>
                <a:cs typeface="+mj-cs"/>
              </a:rPr>
              <a:t>Nhanh</a:t>
            </a:r>
            <a:r>
              <a:rPr kumimoji="0" lang="en-US" altLang="vi-VN" sz="6000" b="0" i="0" u="none" strike="noStrike" kern="1200" cap="none" spc="0" normalizeH="0" baseline="0" noProof="0" dirty="0">
                <a:ln>
                  <a:noFill/>
                </a:ln>
                <a:solidFill>
                  <a:srgbClr val="FF0000"/>
                </a:solidFill>
                <a:effectLst/>
                <a:uLnTx/>
                <a:uFillTx/>
                <a:latin typeface="+mj-lt"/>
                <a:ea typeface="+mj-ea"/>
                <a:cs typeface="+mj-cs"/>
              </a:rPr>
              <a:t> </a:t>
            </a:r>
            <a:r>
              <a:rPr kumimoji="0" lang="en-US" altLang="vi-VN" sz="6000" b="0" i="0" u="none" strike="noStrike" kern="1200" cap="none" spc="0" normalizeH="0" baseline="0" noProof="0" dirty="0" err="1">
                <a:ln>
                  <a:noFill/>
                </a:ln>
                <a:solidFill>
                  <a:srgbClr val="FF0000"/>
                </a:solidFill>
                <a:effectLst/>
                <a:uLnTx/>
                <a:uFillTx/>
                <a:latin typeface="+mj-lt"/>
                <a:ea typeface="+mj-ea"/>
                <a:cs typeface="+mj-cs"/>
              </a:rPr>
              <a:t>như</a:t>
            </a:r>
            <a:r>
              <a:rPr kumimoji="0" lang="en-US" altLang="vi-VN" sz="6000" b="0" i="0" u="none" strike="noStrike" kern="1200" cap="none" spc="0" normalizeH="0" baseline="0" noProof="0" dirty="0">
                <a:ln>
                  <a:noFill/>
                </a:ln>
                <a:solidFill>
                  <a:srgbClr val="FF0000"/>
                </a:solidFill>
                <a:effectLst/>
                <a:uLnTx/>
                <a:uFillTx/>
                <a:latin typeface="+mj-lt"/>
                <a:ea typeface="+mj-ea"/>
                <a:cs typeface="+mj-cs"/>
              </a:rPr>
              <a:t> </a:t>
            </a:r>
            <a:r>
              <a:rPr kumimoji="0" lang="en-US" altLang="vi-VN" sz="6000" b="0" i="0" u="none" strike="noStrike" kern="1200" cap="none" spc="0" normalizeH="0" baseline="0" noProof="0" dirty="0" err="1">
                <a:ln>
                  <a:noFill/>
                </a:ln>
                <a:solidFill>
                  <a:srgbClr val="FF0000"/>
                </a:solidFill>
                <a:effectLst/>
                <a:uLnTx/>
                <a:uFillTx/>
                <a:latin typeface="+mj-lt"/>
                <a:ea typeface="+mj-ea"/>
                <a:cs typeface="+mj-cs"/>
              </a:rPr>
              <a:t>chớp</a:t>
            </a:r>
            <a:endParaRPr kumimoji="0" lang="en-US" altLang="vi-VN" sz="6000" b="0" i="0" u="none" strike="noStrike" kern="1200" cap="none" spc="0" normalizeH="0" baseline="0" noProof="0" dirty="0">
              <a:ln>
                <a:noFill/>
              </a:ln>
              <a:solidFill>
                <a:srgbClr val="FF0000"/>
              </a:solidFill>
              <a:effectLst/>
              <a:uLnTx/>
              <a:uFillTx/>
              <a:latin typeface="+mj-lt"/>
              <a:ea typeface="+mj-ea"/>
              <a:cs typeface="+mj-cs"/>
            </a:endParaRPr>
          </a:p>
        </p:txBody>
      </p:sp>
      <p:pic>
        <p:nvPicPr>
          <p:cNvPr id="8" name="Picture 4" descr="C:\Users\TOANTHANG\Downloads\Hinh anh dep tia chop (10).jpg"/>
          <p:cNvPicPr>
            <a:picLocks noChangeAspect="1" noChangeArrowheads="1"/>
          </p:cNvPicPr>
          <p:nvPr/>
        </p:nvPicPr>
        <p:blipFill>
          <a:blip r:embed="rId7"/>
          <a:srcRect/>
          <a:stretch>
            <a:fillRect/>
          </a:stretch>
        </p:blipFill>
        <p:spPr>
          <a:xfrm>
            <a:off x="1333500" y="1357314"/>
            <a:ext cx="9948333" cy="5267325"/>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down)">
                                      <p:cBhvr>
                                        <p:cTn id="11" dur="500"/>
                                        <p:tgtEl>
                                          <p:spTgt spid="7"/>
                                        </p:tgtEl>
                                      </p:cBhvr>
                                    </p:animEffect>
                                  </p:childTnLst>
                                </p:cTn>
                              </p:par>
                              <p:par>
                                <p:cTn id="12" presetID="12" presetClass="entr" presetSubtype="4" fill="hold"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slide(fromBottom)">
                                      <p:cBhvr>
                                        <p:cTn id="14"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15" repeatCount="indefinite" fill="hold" display="0">
                  <p:stCondLst>
                    <p:cond delay="indefinite"/>
                  </p:stCondLst>
                  <p:endCondLst>
                    <p:cond evt="onStopAudio" delay="0">
                      <p:tgtEl>
                        <p:sldTgt/>
                      </p:tgtEl>
                    </p:cond>
                  </p:endCondLst>
                </p:cTn>
                <p:tgtEl>
                  <p:spTgt spid="33"/>
                </p:tgtEl>
              </p:cMediaNode>
            </p:audio>
          </p:childTnLst>
        </p:cTn>
      </p:par>
    </p:tnLst>
    <p:bldLst>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46221"/>
            <a:ext cx="1533735" cy="1225247"/>
          </a:xfrm>
          <a:prstGeom prst="rect">
            <a:avLst/>
          </a:prstGeom>
        </p:spPr>
      </p:pic>
      <p:pic>
        <p:nvPicPr>
          <p:cNvPr id="28" name="图片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9991636" y="4079596"/>
            <a:ext cx="2433217" cy="2943936"/>
          </a:xfrm>
          <a:prstGeom prst="rect">
            <a:avLst/>
          </a:prstGeom>
        </p:spPr>
      </p:pic>
      <p:sp>
        <p:nvSpPr>
          <p:cNvPr id="11" name="TextBox 10"/>
          <p:cNvSpPr txBox="1"/>
          <p:nvPr/>
        </p:nvSpPr>
        <p:spPr>
          <a:xfrm>
            <a:off x="1149659" y="97357"/>
            <a:ext cx="6409676" cy="523220"/>
          </a:xfrm>
          <a:prstGeom prst="rect">
            <a:avLst/>
          </a:prstGeom>
          <a:noFill/>
        </p:spPr>
        <p:txBody>
          <a:bodyPr wrap="square">
            <a:spAutoFit/>
          </a:bodyPr>
          <a:lstStyle/>
          <a:p>
            <a:r>
              <a:rPr lang="vi-VN" sz="2800" b="1" spc="300" dirty="0">
                <a:solidFill>
                  <a:srgbClr val="3F3F3F"/>
                </a:solidFill>
                <a:latin typeface="Times New Roman" panose="02020603050405020304" pitchFamily="18" charset="0"/>
                <a:ea typeface="汉仪家书简" panose="02010609000101010101" pitchFamily="49" charset="-122"/>
                <a:cs typeface="Times New Roman" panose="02020603050405020304" pitchFamily="18" charset="0"/>
                <a:sym typeface="站酷快乐体2016修订版" panose="02010600030101010101" pitchFamily="2" charset="-122"/>
              </a:rPr>
              <a:t>I.Củng cố kiến thức</a:t>
            </a:r>
            <a:endParaRPr lang="en-US" sz="2800" dirty="0"/>
          </a:p>
        </p:txBody>
      </p:sp>
      <p:sp>
        <p:nvSpPr>
          <p:cNvPr id="7" name="TextBox 6"/>
          <p:cNvSpPr txBox="1"/>
          <p:nvPr/>
        </p:nvSpPr>
        <p:spPr>
          <a:xfrm>
            <a:off x="1533735" y="635031"/>
            <a:ext cx="6249878" cy="523220"/>
          </a:xfrm>
          <a:prstGeom prst="rect">
            <a:avLst/>
          </a:prstGeom>
          <a:noFill/>
        </p:spPr>
        <p:txBody>
          <a:bodyPr wrap="square">
            <a:spAutoFit/>
          </a:bodyPr>
          <a:lstStyle/>
          <a:p>
            <a:r>
              <a:rPr lang="vi-VN" sz="2800" b="1" spc="300" dirty="0">
                <a:solidFill>
                  <a:srgbClr val="FF0000"/>
                </a:solidFill>
                <a:latin typeface="Times New Roman" panose="02020603050405020304" pitchFamily="18" charset="0"/>
                <a:ea typeface="汉仪家书简" panose="02010609000101010101" pitchFamily="49" charset="-122"/>
                <a:cs typeface="Times New Roman" panose="02020603050405020304" pitchFamily="18" charset="0"/>
                <a:sym typeface="站酷快乐体2016修订版" panose="02010600030101010101" pitchFamily="2" charset="-122"/>
              </a:rPr>
              <a:t>3)Tập làm văn </a:t>
            </a:r>
            <a:endParaRPr lang="en-US" sz="2800" dirty="0">
              <a:solidFill>
                <a:srgbClr val="FF0000"/>
              </a:solidFill>
            </a:endParaRPr>
          </a:p>
        </p:txBody>
      </p:sp>
      <p:sp>
        <p:nvSpPr>
          <p:cNvPr id="9" name="TextBox 8"/>
          <p:cNvSpPr txBox="1"/>
          <p:nvPr/>
        </p:nvSpPr>
        <p:spPr>
          <a:xfrm>
            <a:off x="932156" y="1255608"/>
            <a:ext cx="8211844" cy="954107"/>
          </a:xfrm>
          <a:prstGeom prst="rect">
            <a:avLst/>
          </a:prstGeom>
          <a:noFill/>
        </p:spPr>
        <p:txBody>
          <a:bodyPr wrap="square">
            <a:spAutoFit/>
          </a:bodyPr>
          <a:lstStyle/>
          <a:p>
            <a:r>
              <a:rPr lang="vi-VN" sz="2800" spc="300" dirty="0">
                <a:latin typeface="Times New Roman" panose="02020603050405020304" pitchFamily="18" charset="0"/>
                <a:ea typeface="汉仪家书简" panose="02010609000101010101" pitchFamily="49" charset="-122"/>
                <a:cs typeface="Times New Roman" panose="02020603050405020304" pitchFamily="18" charset="0"/>
                <a:sym typeface="站酷快乐体2016修订版" panose="02010600030101010101" pitchFamily="2" charset="-122"/>
              </a:rPr>
              <a:t>Viết bài văn kể lại một trải nghiệm đáng nhớ của bản thân </a:t>
            </a:r>
            <a:endParaRPr lang="en-US" sz="2800" dirty="0"/>
          </a:p>
        </p:txBody>
      </p:sp>
    </p:spTree>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wipe(down)">
                                      <p:cBhvr>
                                        <p:cTn id="13" dur="500"/>
                                        <p:tgtEl>
                                          <p:spTgt spid="28"/>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animEffect transition="in" filter="barn(inVertical)">
                                      <p:cBhvr>
                                        <p:cTn id="23"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003881" y="1237650"/>
            <a:ext cx="10490984" cy="544893"/>
          </a:xfrm>
          <a:prstGeom prst="rect">
            <a:avLst/>
          </a:prstGeom>
          <a:noFill/>
        </p:spPr>
        <p:txBody>
          <a:bodyPr wrap="square">
            <a:spAutoFit/>
          </a:bodyPr>
          <a:lstStyle/>
          <a:p>
            <a:pPr algn="just">
              <a:lnSpc>
                <a:spcPct val="114000"/>
              </a:lnSpc>
            </a:pPr>
            <a:r>
              <a:rPr lang="en-US" sz="2800" b="1" dirty="0" err="1">
                <a:solidFill>
                  <a:srgbClr val="002060"/>
                </a:solidFill>
                <a:latin typeface="Times N ne New Roman"/>
                <a:ea typeface="Calibri" panose="020F0502020204030204" pitchFamily="34" charset="0"/>
                <a:cs typeface="Times New Roman" panose="02020603050405020304" pitchFamily="18" charset="0"/>
              </a:rPr>
              <a:t>Đề</a:t>
            </a:r>
            <a:r>
              <a:rPr lang="en-US" sz="2800" b="1" dirty="0">
                <a:solidFill>
                  <a:srgbClr val="002060"/>
                </a:solidFill>
                <a:latin typeface="Times N ne New Roman"/>
                <a:ea typeface="Calibri" panose="020F0502020204030204" pitchFamily="34" charset="0"/>
                <a:cs typeface="Times New Roman" panose="02020603050405020304" pitchFamily="18" charset="0"/>
              </a:rPr>
              <a:t> </a:t>
            </a:r>
            <a:r>
              <a:rPr lang="en-US" sz="2800" b="1" dirty="0" err="1">
                <a:solidFill>
                  <a:srgbClr val="002060"/>
                </a:solidFill>
                <a:latin typeface="Times N ne New Roman"/>
                <a:ea typeface="Calibri" panose="020F0502020204030204" pitchFamily="34" charset="0"/>
                <a:cs typeface="Times New Roman" panose="02020603050405020304" pitchFamily="18" charset="0"/>
              </a:rPr>
              <a:t>bài</a:t>
            </a:r>
            <a:r>
              <a:rPr lang="en-US" sz="2800" b="1" dirty="0">
                <a:solidFill>
                  <a:srgbClr val="002060"/>
                </a:solidFill>
                <a:latin typeface="Times N ne New Roman"/>
                <a:ea typeface="Calibri" panose="020F0502020204030204" pitchFamily="34" charset="0"/>
                <a:cs typeface="Times New Roman" panose="02020603050405020304" pitchFamily="18" charset="0"/>
              </a:rPr>
              <a:t>: </a:t>
            </a:r>
            <a:r>
              <a:rPr lang="en-US" sz="2800" dirty="0" err="1">
                <a:solidFill>
                  <a:srgbClr val="FF0000"/>
                </a:solidFill>
                <a:latin typeface="Times N ne New Roman"/>
                <a:ea typeface="Calibri" panose="020F0502020204030204" pitchFamily="34" charset="0"/>
                <a:cs typeface="Times New Roman" panose="02020603050405020304" pitchFamily="18" charset="0"/>
              </a:rPr>
              <a:t>Hãy</a:t>
            </a:r>
            <a:r>
              <a:rPr lang="en-US" sz="2800" dirty="0">
                <a:solidFill>
                  <a:srgbClr val="FF0000"/>
                </a:solidFill>
                <a:latin typeface="Times N ne New Roman"/>
                <a:ea typeface="Calibri" panose="020F0502020204030204" pitchFamily="34" charset="0"/>
                <a:cs typeface="Times New Roman" panose="02020603050405020304" pitchFamily="18" charset="0"/>
              </a:rPr>
              <a:t> </a:t>
            </a:r>
            <a:r>
              <a:rPr lang="en-US" sz="2800" dirty="0" err="1">
                <a:solidFill>
                  <a:srgbClr val="FF0000"/>
                </a:solidFill>
                <a:latin typeface="Times N ne New Roman"/>
                <a:ea typeface="Calibri" panose="020F0502020204030204" pitchFamily="34" charset="0"/>
                <a:cs typeface="Times New Roman" panose="02020603050405020304" pitchFamily="18" charset="0"/>
              </a:rPr>
              <a:t>kể</a:t>
            </a:r>
            <a:r>
              <a:rPr lang="en-US" sz="2800" dirty="0">
                <a:solidFill>
                  <a:srgbClr val="FF0000"/>
                </a:solidFill>
                <a:latin typeface="Times N ne New Roman"/>
                <a:ea typeface="Calibri" panose="020F0502020204030204" pitchFamily="34" charset="0"/>
                <a:cs typeface="Times New Roman" panose="02020603050405020304" pitchFamily="18" charset="0"/>
              </a:rPr>
              <a:t> </a:t>
            </a:r>
            <a:r>
              <a:rPr lang="en-US" sz="2800" dirty="0" err="1">
                <a:solidFill>
                  <a:srgbClr val="FF0000"/>
                </a:solidFill>
                <a:latin typeface="Times N ne New Roman"/>
                <a:ea typeface="Calibri" panose="020F0502020204030204" pitchFamily="34" charset="0"/>
                <a:cs typeface="Times New Roman" panose="02020603050405020304" pitchFamily="18" charset="0"/>
              </a:rPr>
              <a:t>lại</a:t>
            </a:r>
            <a:r>
              <a:rPr lang="vi-VN" sz="2800" dirty="0">
                <a:solidFill>
                  <a:srgbClr val="FF0000"/>
                </a:solidFill>
                <a:latin typeface="Times N ne New Roman"/>
                <a:ea typeface="Calibri" panose="020F0502020204030204" pitchFamily="34" charset="0"/>
                <a:cs typeface="Times New Roman" panose="02020603050405020304" pitchFamily="18" charset="0"/>
              </a:rPr>
              <a:t> một trải nghiệm đáng nhớ của bản thân </a:t>
            </a:r>
            <a:endParaRPr lang="en-US" sz="2800" dirty="0">
              <a:solidFill>
                <a:srgbClr val="FF0000"/>
              </a:solidFill>
              <a:latin typeface="Times N ne New Roman"/>
              <a:ea typeface="Calibri" panose="020F0502020204030204" pitchFamily="34" charset="0"/>
              <a:cs typeface="Times New Roman" panose="02020603050405020304" pitchFamily="18" charset="0"/>
            </a:endParaRPr>
          </a:p>
        </p:txBody>
      </p:sp>
      <p:sp>
        <p:nvSpPr>
          <p:cNvPr id="12" name="TextBox 11"/>
          <p:cNvSpPr txBox="1"/>
          <p:nvPr/>
        </p:nvSpPr>
        <p:spPr>
          <a:xfrm>
            <a:off x="6402147" y="-259797"/>
            <a:ext cx="2283141" cy="1323439"/>
          </a:xfrm>
          <a:prstGeom prst="rect">
            <a:avLst/>
          </a:prstGeom>
          <a:noFill/>
        </p:spPr>
        <p:txBody>
          <a:bodyPr wrap="square">
            <a:spAutoFit/>
          </a:bodyPr>
          <a:lstStyle/>
          <a:p>
            <a:pPr eaLnBrk="1" hangingPunct="1">
              <a:spcBef>
                <a:spcPct val="50000"/>
              </a:spcBef>
            </a:pPr>
            <a:r>
              <a:rPr lang="en-US" altLang="vi-VN" sz="8000" b="1" dirty="0">
                <a:solidFill>
                  <a:srgbClr val="CC3300"/>
                </a:solidFill>
                <a:latin typeface="Times New Roman" panose="02020603050405020304" pitchFamily="18" charset="0"/>
                <a:cs typeface="Times New Roman" panose="02020603050405020304" pitchFamily="18" charset="0"/>
                <a:sym typeface="Wingdings" panose="05000000000000000000" pitchFamily="2" charset="2"/>
              </a:rPr>
              <a:t></a:t>
            </a:r>
          </a:p>
        </p:txBody>
      </p:sp>
      <p:sp>
        <p:nvSpPr>
          <p:cNvPr id="14" name="TextBox 13"/>
          <p:cNvSpPr txBox="1"/>
          <p:nvPr/>
        </p:nvSpPr>
        <p:spPr>
          <a:xfrm>
            <a:off x="1926455" y="2064924"/>
            <a:ext cx="6178858" cy="1815882"/>
          </a:xfrm>
          <a:prstGeom prst="rect">
            <a:avLst/>
          </a:prstGeom>
          <a:noFill/>
        </p:spPr>
        <p:txBody>
          <a:bodyPr wrap="square">
            <a:spAutoFit/>
          </a:bodyPr>
          <a:lstStyle/>
          <a:p>
            <a:r>
              <a:rPr lang="en-US" sz="2800" b="1" dirty="0">
                <a:latin typeface="Times New Roman" panose="02020603050405020304" pitchFamily="18" charset="0"/>
                <a:cs typeface="Times New Roman" panose="02020603050405020304" pitchFamily="18" charset="0"/>
              </a:rPr>
              <a:t>B1. </a:t>
            </a:r>
            <a:r>
              <a:rPr lang="en-US" sz="2800" dirty="0" err="1">
                <a:latin typeface="Times New Roman" panose="02020603050405020304" pitchFamily="18" charset="0"/>
                <a:cs typeface="Times New Roman" panose="02020603050405020304" pitchFamily="18" charset="0"/>
              </a:rPr>
              <a:t>Tìm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hiểu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đề</a:t>
            </a:r>
            <a:endParaRPr lang="en-US" sz="2800" dirty="0">
              <a:latin typeface="Times New Roman" panose="02020603050405020304" pitchFamily="18" charset="0"/>
              <a:cs typeface="Times New Roman" panose="02020603050405020304" pitchFamily="18" charset="0"/>
            </a:endParaRPr>
          </a:p>
          <a:p>
            <a:r>
              <a:rPr lang="en-US" sz="2800" b="1" dirty="0">
                <a:latin typeface="Times New Roman" panose="02020603050405020304" pitchFamily="18" charset="0"/>
                <a:cs typeface="Times New Roman" panose="02020603050405020304" pitchFamily="18" charset="0"/>
              </a:rPr>
              <a:t>B2. </a:t>
            </a:r>
            <a:r>
              <a:rPr lang="en-US" sz="2800" dirty="0" err="1">
                <a:latin typeface="Times New Roman" panose="02020603050405020304" pitchFamily="18" charset="0"/>
                <a:cs typeface="Times New Roman" panose="02020603050405020304" pitchFamily="18" charset="0"/>
              </a:rPr>
              <a:t>Tìm</a:t>
            </a:r>
            <a:r>
              <a:rPr lang="en-US" sz="2800" dirty="0">
                <a:latin typeface="Times New Roman" panose="02020603050405020304" pitchFamily="18" charset="0"/>
                <a:cs typeface="Times New Roman" panose="02020603050405020304" pitchFamily="18" charset="0"/>
              </a:rPr>
              <a:t> ý- </a:t>
            </a:r>
            <a:r>
              <a:rPr lang="en-US" sz="2800" dirty="0" err="1">
                <a:latin typeface="Times New Roman" panose="02020603050405020304" pitchFamily="18" charset="0"/>
                <a:cs typeface="Times New Roman" panose="02020603050405020304" pitchFamily="18" charset="0"/>
              </a:rPr>
              <a:t>Lập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dàn</a:t>
            </a:r>
            <a:r>
              <a:rPr lang="en-US" sz="2800" dirty="0">
                <a:latin typeface="Times New Roman" panose="02020603050405020304" pitchFamily="18" charset="0"/>
                <a:cs typeface="Times New Roman" panose="02020603050405020304" pitchFamily="18" charset="0"/>
              </a:rPr>
              <a:t> ý</a:t>
            </a:r>
          </a:p>
          <a:p>
            <a:r>
              <a:rPr lang="en-US" sz="2800" b="1" dirty="0">
                <a:latin typeface="Times New Roman" panose="02020603050405020304" pitchFamily="18" charset="0"/>
                <a:cs typeface="Times New Roman" panose="02020603050405020304" pitchFamily="18" charset="0"/>
              </a:rPr>
              <a:t>B3. </a:t>
            </a:r>
            <a:r>
              <a:rPr lang="en-US" sz="2800" dirty="0" err="1">
                <a:latin typeface="Times New Roman" panose="02020603050405020304" pitchFamily="18" charset="0"/>
                <a:cs typeface="Times New Roman" panose="02020603050405020304" pitchFamily="18" charset="0"/>
              </a:rPr>
              <a:t>Viết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bài</a:t>
            </a:r>
            <a:endParaRPr lang="en-US" sz="2800" dirty="0">
              <a:latin typeface="Times New Roman" panose="02020603050405020304" pitchFamily="18" charset="0"/>
              <a:cs typeface="Times New Roman" panose="02020603050405020304" pitchFamily="18" charset="0"/>
            </a:endParaRPr>
          </a:p>
          <a:p>
            <a:r>
              <a:rPr lang="en-US" sz="2800" b="1" dirty="0">
                <a:latin typeface="Times New Roman" panose="02020603050405020304" pitchFamily="18" charset="0"/>
                <a:cs typeface="Times New Roman" panose="02020603050405020304" pitchFamily="18" charset="0"/>
              </a:rPr>
              <a:t>B4. </a:t>
            </a:r>
            <a:r>
              <a:rPr lang="en-US" sz="2800" dirty="0" err="1">
                <a:latin typeface="Times New Roman" panose="02020603050405020304" pitchFamily="18" charset="0"/>
                <a:cs typeface="Times New Roman" panose="02020603050405020304" pitchFamily="18" charset="0"/>
              </a:rPr>
              <a:t>Đọc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soát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lỗi</a:t>
            </a:r>
            <a:r>
              <a:rPr lang="en-US" sz="2800"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sửa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lỗi</a:t>
            </a:r>
            <a:endParaRPr lang="en-US" sz="2800"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914704" y="14016"/>
            <a:ext cx="6098958" cy="523220"/>
          </a:xfrm>
          <a:prstGeom prst="rect">
            <a:avLst/>
          </a:prstGeom>
          <a:noFill/>
        </p:spPr>
        <p:txBody>
          <a:bodyPr wrap="square">
            <a:spAutoFit/>
          </a:bodyPr>
          <a:lstStyle/>
          <a:p>
            <a:r>
              <a:rPr lang="vi-VN" sz="2800" b="1" spc="300" dirty="0">
                <a:solidFill>
                  <a:srgbClr val="3F3F3F"/>
                </a:solidFill>
                <a:latin typeface="Times New Roman" panose="02020603050405020304" pitchFamily="18" charset="0"/>
                <a:ea typeface="汉仪家书简" panose="02010609000101010101" pitchFamily="49" charset="-122"/>
                <a:cs typeface="Times New Roman" panose="02020603050405020304" pitchFamily="18" charset="0"/>
                <a:sym typeface="站酷快乐体2016修订版" panose="02010600030101010101" pitchFamily="2" charset="-122"/>
              </a:rPr>
              <a:t>I.Củng cố kiến thức</a:t>
            </a:r>
            <a:endParaRPr lang="en-US" sz="2800" dirty="0"/>
          </a:p>
        </p:txBody>
      </p:sp>
      <p:sp>
        <p:nvSpPr>
          <p:cNvPr id="16" name="TextBox 15"/>
          <p:cNvSpPr txBox="1"/>
          <p:nvPr/>
        </p:nvSpPr>
        <p:spPr>
          <a:xfrm>
            <a:off x="980420" y="563520"/>
            <a:ext cx="3689235" cy="523220"/>
          </a:xfrm>
          <a:prstGeom prst="rect">
            <a:avLst/>
          </a:prstGeom>
          <a:noFill/>
        </p:spPr>
        <p:txBody>
          <a:bodyPr wrap="square">
            <a:spAutoFit/>
          </a:bodyPr>
          <a:lstStyle/>
          <a:p>
            <a:r>
              <a:rPr lang="vi-VN" sz="2800" b="1" spc="300" dirty="0">
                <a:solidFill>
                  <a:srgbClr val="FF0000"/>
                </a:solidFill>
                <a:latin typeface="Times New Roman" panose="02020603050405020304" pitchFamily="18" charset="0"/>
                <a:ea typeface="汉仪家书简" panose="02010609000101010101" pitchFamily="49" charset="-122"/>
                <a:cs typeface="Times New Roman" panose="02020603050405020304" pitchFamily="18" charset="0"/>
                <a:sym typeface="站酷快乐体2016修订版" panose="02010600030101010101" pitchFamily="2" charset="-122"/>
              </a:rPr>
              <a:t>3)Tập làm văn </a:t>
            </a:r>
            <a:endParaRPr lang="en-US" sz="2800" dirty="0">
              <a:solidFill>
                <a:srgbClr val="FF0000"/>
              </a:solidFill>
            </a:endParaRPr>
          </a:p>
        </p:txBody>
      </p:sp>
      <p:pic>
        <p:nvPicPr>
          <p:cNvPr id="17" name="图片 2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0718" y="-138507"/>
            <a:ext cx="1533735" cy="1225247"/>
          </a:xfrm>
          <a:prstGeom prst="rect">
            <a:avLst/>
          </a:prstGeom>
        </p:spPr>
      </p:pic>
      <p:pic>
        <p:nvPicPr>
          <p:cNvPr id="18" name="图片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9991636" y="4079596"/>
            <a:ext cx="2433217" cy="2943936"/>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ipe(down)">
                                      <p:cBhvr>
                                        <p:cTn id="1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35360" y="836712"/>
            <a:ext cx="11521280" cy="5760640"/>
          </a:xfrm>
          <a:prstGeom prst="roundRect">
            <a:avLst/>
          </a:prstGeom>
          <a:noFill/>
          <a:ln w="22225" cap="flat" cmpd="sng" algn="ctr">
            <a:solidFill>
              <a:srgbClr val="4472C4"/>
            </a:solidFill>
            <a:prstDash val="solid"/>
            <a:miter lim="800000"/>
          </a:ln>
          <a:effectLst/>
        </p:spPr>
        <p:txBody>
          <a:bodyPr rot="0" spcFirstLastPara="0" vert="horz" wrap="square" lIns="121920" tIns="60960" rIns="121920" bIns="60960" numCol="1" spcCol="0" rtlCol="0" fromWordArt="0" anchor="ctr" anchorCtr="0" forceAA="0" compatLnSpc="1">
            <a:noAutofit/>
          </a:bodyPr>
          <a:lstStyle/>
          <a:p>
            <a:pPr algn="ctr">
              <a:lnSpc>
                <a:spcPct val="135000"/>
              </a:lnSpc>
            </a:pPr>
            <a:endParaRPr lang="en-US" sz="2135"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35000"/>
              </a:lnSpc>
            </a:pPr>
            <a:endParaRPr lang="en-US" sz="2135"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35000"/>
              </a:lnSpc>
            </a:pPr>
            <a:endParaRPr lang="en-US" sz="2135"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35000"/>
              </a:lnSpc>
            </a:pPr>
            <a:endParaRPr lang="en-US" sz="2135"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35000"/>
              </a:lnSpc>
            </a:pPr>
            <a:endParaRPr lang="en-US" sz="2135"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35000"/>
              </a:lnSpc>
            </a:pPr>
            <a:endParaRPr lang="en-US" sz="2135"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35000"/>
              </a:lnSpc>
            </a:pPr>
            <a:endParaRPr lang="en-US" sz="2135"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35000"/>
              </a:lnSpc>
            </a:pPr>
            <a:endParaRPr lang="en-US" sz="2135"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35000"/>
              </a:lnSpc>
            </a:pPr>
            <a:endParaRPr lang="en-US" sz="2135"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35000"/>
              </a:lnSpc>
            </a:pPr>
            <a:endParaRPr lang="en-US" sz="2135"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35000"/>
              </a:lnSpc>
            </a:pPr>
            <a:endParaRPr lang="en-US" sz="2135"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35000"/>
              </a:lnSpc>
            </a:pPr>
            <a:endParaRPr lang="en-US" sz="2135"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35000"/>
              </a:lnSpc>
            </a:pPr>
            <a:endParaRPr lang="en-US" sz="2135"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35000"/>
              </a:lnSpc>
            </a:pPr>
            <a:endParaRPr lang="en-US" sz="2135"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35000"/>
              </a:lnSpc>
            </a:pPr>
            <a:endParaRPr lang="en-US" sz="2135"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35000"/>
              </a:lnSpc>
            </a:pPr>
            <a:endParaRPr lang="en-US" sz="2135"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35000"/>
              </a:lnSpc>
            </a:pPr>
            <a:endParaRPr lang="en-US" sz="2135"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35000"/>
              </a:lnSpc>
            </a:pPr>
            <a:endParaRPr lang="en-US" sz="2135"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35000"/>
              </a:lnSpc>
            </a:pPr>
            <a:endParaRPr lang="en-US" sz="2135"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35000"/>
              </a:lnSpc>
            </a:pPr>
            <a:endParaRPr lang="en-US" sz="2135"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35000"/>
              </a:lnSpc>
            </a:pPr>
            <a:endParaRPr lang="en-US" sz="2135"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vi-VN" sz="2135" b="1" dirty="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PHIẾU TÌM Ý</a:t>
            </a:r>
            <a:endParaRPr lang="en-US" sz="2135" dirty="0">
              <a:latin typeface="Times New Roman" panose="02020603050405020304" pitchFamily="18" charset="0"/>
              <a:ea typeface="Calibri" panose="020F0502020204030204" pitchFamily="34" charset="0"/>
              <a:cs typeface="Times New Roman" panose="02020603050405020304" pitchFamily="18" charset="0"/>
            </a:endParaRPr>
          </a:p>
          <a:p>
            <a:pPr algn="ctr"/>
            <a:r>
              <a:rPr lang="vi-VN" sz="2135"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Họ và tên HS: ………………………….</a:t>
            </a:r>
            <a:endParaRPr lang="en-US" sz="2135" dirty="0">
              <a:latin typeface="Times New Roman" panose="02020603050405020304" pitchFamily="18" charset="0"/>
              <a:ea typeface="Calibri" panose="020F0502020204030204" pitchFamily="34" charset="0"/>
              <a:cs typeface="Times New Roman" panose="02020603050405020304" pitchFamily="18" charset="0"/>
            </a:endParaRPr>
          </a:p>
          <a:p>
            <a:r>
              <a:rPr lang="vi-VN" sz="2135"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Nhiệm vụ</a:t>
            </a:r>
            <a:r>
              <a:rPr lang="vi-VN" sz="213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Tìm ý cho bài văn </a:t>
            </a:r>
            <a:r>
              <a:rPr lang="en-US" sz="213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nói</a:t>
            </a:r>
            <a:r>
              <a:rPr lang="en-US" sz="213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13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Kể lại một trải nghiệm </a:t>
            </a:r>
            <a:r>
              <a:rPr lang="en-US" sz="213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đáng</a:t>
            </a:r>
            <a:r>
              <a:rPr lang="en-US" sz="213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135"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nhớ</a:t>
            </a:r>
            <a:r>
              <a:rPr lang="en-US" sz="213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13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 bản thân</a:t>
            </a:r>
            <a:r>
              <a:rPr lang="en-US" sz="213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135" dirty="0">
              <a:latin typeface="Times New Roman" panose="02020603050405020304" pitchFamily="18" charset="0"/>
              <a:ea typeface="Calibri" panose="020F0502020204030204" pitchFamily="34" charset="0"/>
              <a:cs typeface="Times New Roman" panose="02020603050405020304" pitchFamily="18" charset="0"/>
            </a:endParaRPr>
          </a:p>
          <a:p>
            <a:r>
              <a:rPr lang="vi-VN" sz="213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Gợi ý: Để nhớ lại các chi tiết, hãy viết tự do theo trí nhớ của em bằng cách trả lời vào cột bên phải ở các câu hỏi ở cột trái.</a:t>
            </a:r>
            <a:endParaRPr lang="en-US" sz="213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35000"/>
              </a:lnSpc>
            </a:pPr>
            <a:endParaRPr lang="en-US" sz="2135"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35000"/>
              </a:lnSpc>
            </a:pPr>
            <a:endParaRPr lang="en-US" sz="2135"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35000"/>
              </a:lnSpc>
            </a:pPr>
            <a:endParaRPr lang="en-US" sz="2135"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35000"/>
              </a:lnSpc>
            </a:pPr>
            <a:endParaRPr lang="en-US" sz="2135"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35000"/>
              </a:lnSpc>
            </a:pPr>
            <a:endParaRPr lang="en-US" sz="2135"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35000"/>
              </a:lnSpc>
            </a:pPr>
            <a:endParaRPr lang="en-US" sz="2135"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35000"/>
              </a:lnSpc>
            </a:pPr>
            <a:endParaRPr lang="en-US" sz="2135"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35000"/>
              </a:lnSpc>
            </a:pPr>
            <a:endParaRPr lang="en-US" sz="2135"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35000"/>
              </a:lnSpc>
            </a:pPr>
            <a:endParaRPr lang="en-US" sz="2135"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35000"/>
              </a:lnSpc>
            </a:pPr>
            <a:endParaRPr lang="en-US" sz="2135"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endParaRPr lang="en-US" sz="2135"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35000"/>
              </a:lnSpc>
            </a:pPr>
            <a:endParaRPr lang="en-US" sz="2135"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endParaRPr lang="en-US" sz="2135" dirty="0">
              <a:latin typeface="Times New Roman" panose="02020603050405020304" pitchFamily="18" charset="0"/>
              <a:ea typeface="Calibri" panose="020F0502020204030204" pitchFamily="34" charset="0"/>
              <a:cs typeface="Times New Roman" panose="02020603050405020304" pitchFamily="18" charset="0"/>
            </a:endParaRPr>
          </a:p>
          <a:p>
            <a:pPr>
              <a:lnSpc>
                <a:spcPct val="135000"/>
              </a:lnSpc>
            </a:pPr>
            <a:endParaRPr lang="en-US" sz="2135"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35000"/>
              </a:lnSpc>
              <a:spcAft>
                <a:spcPts val="800"/>
              </a:spcAft>
            </a:pPr>
            <a:r>
              <a:rPr lang="vi-VN" sz="2135"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2135"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35000"/>
              </a:lnSpc>
              <a:spcAft>
                <a:spcPts val="800"/>
              </a:spcAft>
            </a:pPr>
            <a:r>
              <a:rPr lang="vi-VN" sz="2135"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2135"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35000"/>
              </a:lnSpc>
              <a:spcAft>
                <a:spcPts val="800"/>
              </a:spcAft>
            </a:pPr>
            <a:r>
              <a:rPr lang="vi-VN" sz="2135"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2135"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35000"/>
              </a:lnSpc>
              <a:spcAft>
                <a:spcPts val="800"/>
              </a:spcAft>
            </a:pPr>
            <a:r>
              <a:rPr lang="vi-VN" sz="2135"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2135"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35000"/>
              </a:lnSpc>
              <a:spcAft>
                <a:spcPts val="800"/>
              </a:spcAft>
            </a:pPr>
            <a:r>
              <a:rPr lang="vi-VN" sz="2135"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2135"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35000"/>
              </a:lnSpc>
              <a:spcAft>
                <a:spcPts val="800"/>
              </a:spcAft>
            </a:pPr>
            <a:r>
              <a:rPr lang="vi-VN" sz="2135"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2135"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35000"/>
              </a:lnSpc>
              <a:spcAft>
                <a:spcPts val="800"/>
              </a:spcAft>
            </a:pPr>
            <a:r>
              <a:rPr lang="vi-VN" sz="2135"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2135"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35000"/>
              </a:lnSpc>
              <a:spcAft>
                <a:spcPts val="800"/>
              </a:spcAft>
            </a:pPr>
            <a:r>
              <a:rPr lang="vi-VN" sz="2135"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2135"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35000"/>
              </a:lnSpc>
              <a:spcAft>
                <a:spcPts val="800"/>
              </a:spcAft>
            </a:pPr>
            <a:r>
              <a:rPr lang="vi-VN" sz="2135"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2135" dirty="0">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35000"/>
              </a:lnSpc>
              <a:spcAft>
                <a:spcPts val="800"/>
              </a:spcAft>
            </a:pPr>
            <a:r>
              <a:rPr lang="vi-VN" sz="2135"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2135" dirty="0">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35000"/>
              </a:lnSpc>
              <a:spcAft>
                <a:spcPts val="800"/>
              </a:spcAft>
            </a:pPr>
            <a:r>
              <a:rPr lang="vi-VN" sz="2135"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2135" dirty="0">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35000"/>
              </a:lnSpc>
              <a:spcAft>
                <a:spcPts val="800"/>
              </a:spcAft>
            </a:pPr>
            <a:r>
              <a:rPr lang="vi-VN" sz="2135"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2135" dirty="0">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4" name="Table 3"/>
          <p:cNvGraphicFramePr>
            <a:graphicFrameLocks noGrp="1"/>
          </p:cNvGraphicFramePr>
          <p:nvPr/>
        </p:nvGraphicFramePr>
        <p:xfrm>
          <a:off x="527382" y="3205347"/>
          <a:ext cx="11137237" cy="2815942"/>
        </p:xfrm>
        <a:graphic>
          <a:graphicData uri="http://schemas.openxmlformats.org/drawingml/2006/table">
            <a:tbl>
              <a:tblPr firstRow="1" firstCol="1" bandRow="1">
                <a:tableStyleId>{5940675A-B579-460E-94D1-54222C63F5DA}</a:tableStyleId>
              </a:tblPr>
              <a:tblGrid>
                <a:gridCol w="6624736"/>
                <a:gridCol w="4512501"/>
              </a:tblGrid>
              <a:tr h="375583">
                <a:tc>
                  <a:txBody>
                    <a:bodyPr/>
                    <a:lstStyle/>
                    <a:p>
                      <a:pPr marL="0" marR="0" algn="l">
                        <a:lnSpc>
                          <a:spcPct val="100000"/>
                        </a:lnSpc>
                        <a:spcBef>
                          <a:spcPts val="0"/>
                        </a:spcBef>
                        <a:spcAft>
                          <a:spcPts val="0"/>
                        </a:spcAft>
                      </a:pPr>
                      <a:r>
                        <a:rPr lang="vi-VN" sz="2100">
                          <a:effectLst/>
                          <a:latin typeface="Times New Roman" panose="02020603050405020304" pitchFamily="18" charset="0"/>
                          <a:cs typeface="Times New Roman" panose="02020603050405020304" pitchFamily="18" charset="0"/>
                        </a:rPr>
                        <a:t>Đó là chuyện gì? Xảy ra khi nào?</a:t>
                      </a:r>
                      <a:r>
                        <a:rPr lang="en-US" sz="2100">
                          <a:effectLst/>
                          <a:latin typeface="Times New Roman" panose="02020603050405020304" pitchFamily="18" charset="0"/>
                          <a:cs typeface="Times New Roman" panose="02020603050405020304" pitchFamily="18" charset="0"/>
                        </a:rPr>
                        <a:t> Ở đâu?</a:t>
                      </a:r>
                      <a:endParaRPr lang="en-US" sz="2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82884" marR="82884" marT="0" marB="0"/>
                </a:tc>
                <a:tc>
                  <a:txBody>
                    <a:bodyPr/>
                    <a:lstStyle/>
                    <a:p>
                      <a:pPr marL="0" marR="0" algn="l">
                        <a:lnSpc>
                          <a:spcPct val="100000"/>
                        </a:lnSpc>
                        <a:spcBef>
                          <a:spcPts val="0"/>
                        </a:spcBef>
                        <a:spcAft>
                          <a:spcPts val="0"/>
                        </a:spcAft>
                      </a:pPr>
                      <a:r>
                        <a:rPr lang="vi-VN" sz="2100">
                          <a:effectLst/>
                          <a:latin typeface="Times New Roman" panose="02020603050405020304" pitchFamily="18" charset="0"/>
                          <a:cs typeface="Times New Roman" panose="02020603050405020304" pitchFamily="18" charset="0"/>
                        </a:rPr>
                        <a:t>………………………………………</a:t>
                      </a:r>
                      <a:endParaRPr lang="en-US" sz="2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82884" marR="82884" marT="0" marB="0"/>
                </a:tc>
              </a:tr>
              <a:tr h="650240">
                <a:tc>
                  <a:txBody>
                    <a:bodyPr/>
                    <a:lstStyle/>
                    <a:p>
                      <a:pPr marL="0" marR="0" algn="l">
                        <a:lnSpc>
                          <a:spcPct val="100000"/>
                        </a:lnSpc>
                        <a:spcBef>
                          <a:spcPts val="0"/>
                        </a:spcBef>
                        <a:spcAft>
                          <a:spcPts val="0"/>
                        </a:spcAft>
                      </a:pPr>
                      <a:r>
                        <a:rPr lang="vi-VN" sz="2100">
                          <a:effectLst/>
                          <a:latin typeface="Times New Roman" panose="02020603050405020304" pitchFamily="18" charset="0"/>
                          <a:cs typeface="Times New Roman" panose="02020603050405020304" pitchFamily="18" charset="0"/>
                        </a:rPr>
                        <a:t>Những ai có liên quan đến câu chuyện? Họ đã nói gì và làm gì?</a:t>
                      </a:r>
                      <a:endParaRPr lang="en-US" sz="2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82884" marR="82884" marT="0" marB="0"/>
                </a:tc>
                <a:tc>
                  <a:txBody>
                    <a:bodyPr/>
                    <a:lstStyle/>
                    <a:p>
                      <a:pPr marL="0" marR="0" algn="l">
                        <a:lnSpc>
                          <a:spcPct val="100000"/>
                        </a:lnSpc>
                        <a:spcBef>
                          <a:spcPts val="0"/>
                        </a:spcBef>
                        <a:spcAft>
                          <a:spcPts val="0"/>
                        </a:spcAft>
                      </a:pPr>
                      <a:r>
                        <a:rPr lang="vi-VN" sz="2100">
                          <a:effectLst/>
                          <a:latin typeface="Times New Roman" panose="02020603050405020304" pitchFamily="18" charset="0"/>
                          <a:cs typeface="Times New Roman" panose="02020603050405020304" pitchFamily="18" charset="0"/>
                        </a:rPr>
                        <a:t>………………………………………</a:t>
                      </a:r>
                      <a:endParaRPr lang="en-US" sz="2100">
                        <a:effectLst/>
                        <a:latin typeface="Times New Roman" panose="02020603050405020304" pitchFamily="18" charset="0"/>
                        <a:cs typeface="Times New Roman" panose="02020603050405020304" pitchFamily="18" charset="0"/>
                      </a:endParaRPr>
                    </a:p>
                  </a:txBody>
                  <a:tcPr marL="82884" marR="82884" marT="0" marB="0"/>
                </a:tc>
              </a:tr>
              <a:tr h="325120">
                <a:tc>
                  <a:txBody>
                    <a:bodyPr/>
                    <a:lstStyle/>
                    <a:p>
                      <a:pPr marL="0" marR="0" algn="l">
                        <a:lnSpc>
                          <a:spcPct val="100000"/>
                        </a:lnSpc>
                        <a:spcBef>
                          <a:spcPts val="0"/>
                        </a:spcBef>
                        <a:spcAft>
                          <a:spcPts val="0"/>
                        </a:spcAft>
                      </a:pPr>
                      <a:r>
                        <a:rPr lang="vi-VN" sz="2100">
                          <a:effectLst/>
                          <a:latin typeface="Times New Roman" panose="02020603050405020304" pitchFamily="18" charset="0"/>
                          <a:cs typeface="Times New Roman" panose="02020603050405020304" pitchFamily="18" charset="0"/>
                        </a:rPr>
                        <a:t>Điều gì xảy ra? Theo thứ tự thế nào?</a:t>
                      </a:r>
                      <a:endParaRPr lang="en-US" sz="2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82884" marR="82884" marT="0" marB="0"/>
                </a:tc>
                <a:tc>
                  <a:txBody>
                    <a:bodyPr/>
                    <a:lstStyle/>
                    <a:p>
                      <a:pPr marL="0" marR="0" algn="l">
                        <a:lnSpc>
                          <a:spcPct val="100000"/>
                        </a:lnSpc>
                        <a:spcBef>
                          <a:spcPts val="0"/>
                        </a:spcBef>
                        <a:spcAft>
                          <a:spcPts val="0"/>
                        </a:spcAft>
                      </a:pPr>
                      <a:r>
                        <a:rPr lang="vi-VN" sz="2100">
                          <a:effectLst/>
                          <a:latin typeface="Times New Roman" panose="02020603050405020304" pitchFamily="18" charset="0"/>
                          <a:cs typeface="Times New Roman" panose="02020603050405020304" pitchFamily="18" charset="0"/>
                        </a:rPr>
                        <a:t>………………………………………</a:t>
                      </a:r>
                      <a:endParaRPr lang="en-US" sz="2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82884" marR="82884" marT="0" marB="0"/>
                </a:tc>
              </a:tr>
              <a:tr h="375583">
                <a:tc>
                  <a:txBody>
                    <a:bodyPr/>
                    <a:lstStyle/>
                    <a:p>
                      <a:pPr marL="0" marR="0" algn="l">
                        <a:lnSpc>
                          <a:spcPct val="100000"/>
                        </a:lnSpc>
                        <a:spcBef>
                          <a:spcPts val="0"/>
                        </a:spcBef>
                        <a:spcAft>
                          <a:spcPts val="0"/>
                        </a:spcAft>
                      </a:pPr>
                      <a:r>
                        <a:rPr lang="vi-VN" sz="2100">
                          <a:effectLst/>
                          <a:latin typeface="Times New Roman" panose="02020603050405020304" pitchFamily="18" charset="0"/>
                          <a:cs typeface="Times New Roman" panose="02020603050405020304" pitchFamily="18" charset="0"/>
                        </a:rPr>
                        <a:t>Vì sao lại xảy ra </a:t>
                      </a:r>
                      <a:r>
                        <a:rPr lang="en-US" sz="2100">
                          <a:effectLst/>
                          <a:latin typeface="Times New Roman" panose="02020603050405020304" pitchFamily="18" charset="0"/>
                          <a:cs typeface="Times New Roman" panose="02020603050405020304" pitchFamily="18" charset="0"/>
                        </a:rPr>
                        <a:t>sự việc </a:t>
                      </a:r>
                      <a:r>
                        <a:rPr lang="vi-VN" sz="2100">
                          <a:effectLst/>
                          <a:latin typeface="Times New Roman" panose="02020603050405020304" pitchFamily="18" charset="0"/>
                          <a:cs typeface="Times New Roman" panose="02020603050405020304" pitchFamily="18" charset="0"/>
                        </a:rPr>
                        <a:t>như vậy?</a:t>
                      </a:r>
                      <a:endParaRPr lang="en-US" sz="2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82884" marR="82884" marT="0" marB="0"/>
                </a:tc>
                <a:tc>
                  <a:txBody>
                    <a:bodyPr/>
                    <a:lstStyle/>
                    <a:p>
                      <a:pPr marL="0" marR="0" algn="l">
                        <a:lnSpc>
                          <a:spcPct val="100000"/>
                        </a:lnSpc>
                        <a:spcBef>
                          <a:spcPts val="0"/>
                        </a:spcBef>
                        <a:spcAft>
                          <a:spcPts val="0"/>
                        </a:spcAft>
                      </a:pPr>
                      <a:r>
                        <a:rPr lang="vi-VN" sz="2100">
                          <a:effectLst/>
                          <a:latin typeface="Times New Roman" panose="02020603050405020304" pitchFamily="18" charset="0"/>
                          <a:cs typeface="Times New Roman" panose="02020603050405020304" pitchFamily="18" charset="0"/>
                        </a:rPr>
                        <a:t>………………………………………</a:t>
                      </a:r>
                      <a:endParaRPr lang="en-US" sz="2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82884" marR="82884" marT="0" marB="0"/>
                </a:tc>
              </a:tr>
              <a:tr h="1089416">
                <a:tc>
                  <a:txBody>
                    <a:bodyPr/>
                    <a:lstStyle/>
                    <a:p>
                      <a:pPr marL="0" marR="0" algn="l">
                        <a:lnSpc>
                          <a:spcPct val="100000"/>
                        </a:lnSpc>
                        <a:spcBef>
                          <a:spcPts val="0"/>
                        </a:spcBef>
                        <a:spcAft>
                          <a:spcPts val="0"/>
                        </a:spcAft>
                      </a:pPr>
                      <a:r>
                        <a:rPr lang="vi-VN" sz="2100">
                          <a:effectLst/>
                          <a:latin typeface="Times New Roman" panose="02020603050405020304" pitchFamily="18" charset="0"/>
                          <a:cs typeface="Times New Roman" panose="02020603050405020304" pitchFamily="18" charset="0"/>
                        </a:rPr>
                        <a:t>Cảm xúc của em như thế nào khi câu chuyện diễn ra và khi kể lại câu chuyện?</a:t>
                      </a:r>
                      <a:endParaRPr lang="en-US" sz="2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82884" marR="82884" marT="0" marB="0"/>
                </a:tc>
                <a:tc>
                  <a:txBody>
                    <a:bodyPr/>
                    <a:lstStyle/>
                    <a:p>
                      <a:pPr marL="0" marR="0" algn="l">
                        <a:lnSpc>
                          <a:spcPct val="100000"/>
                        </a:lnSpc>
                        <a:spcBef>
                          <a:spcPts val="0"/>
                        </a:spcBef>
                        <a:spcAft>
                          <a:spcPts val="0"/>
                        </a:spcAft>
                      </a:pPr>
                      <a:r>
                        <a:rPr lang="vi-VN" sz="2100" dirty="0">
                          <a:effectLst/>
                          <a:latin typeface="Times New Roman" panose="02020603050405020304" pitchFamily="18" charset="0"/>
                          <a:cs typeface="Times New Roman" panose="02020603050405020304" pitchFamily="18" charset="0"/>
                        </a:rPr>
                        <a:t>………………………………………</a:t>
                      </a:r>
                      <a:endParaRPr lang="en-US" sz="2100" dirty="0">
                        <a:effectLst/>
                        <a:latin typeface="Times New Roman" panose="02020603050405020304" pitchFamily="18" charset="0"/>
                        <a:cs typeface="Times New Roman" panose="02020603050405020304" pitchFamily="18" charset="0"/>
                      </a:endParaRPr>
                    </a:p>
                    <a:p>
                      <a:pPr marL="0" marR="0" algn="l">
                        <a:lnSpc>
                          <a:spcPct val="100000"/>
                        </a:lnSpc>
                        <a:spcBef>
                          <a:spcPts val="0"/>
                        </a:spcBef>
                        <a:spcAft>
                          <a:spcPts val="0"/>
                        </a:spcAft>
                      </a:pPr>
                      <a:r>
                        <a:rPr lang="vi-VN" sz="2100" dirty="0">
                          <a:effectLst/>
                          <a:latin typeface="Times New Roman" panose="02020603050405020304" pitchFamily="18" charset="0"/>
                          <a:cs typeface="Times New Roman" panose="02020603050405020304" pitchFamily="18" charset="0"/>
                        </a:rPr>
                        <a:t>………………………………………</a:t>
                      </a:r>
                      <a:endParaRPr lang="en-US" sz="2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82884" marR="82884" marT="0" marB="0"/>
                </a:tc>
              </a:tr>
            </a:tbl>
          </a:graphicData>
        </a:graphic>
      </p:graphicFrame>
    </p:spTree>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35360" y="782738"/>
            <a:ext cx="11521280" cy="5529847"/>
          </a:xfrm>
          <a:prstGeom prst="rect">
            <a:avLst/>
          </a:prstGeom>
        </p:spPr>
        <p:txBody>
          <a:bodyPr wrap="square">
            <a:spAutoFit/>
          </a:bodyPr>
          <a:lstStyle/>
          <a:p>
            <a:pPr>
              <a:lnSpc>
                <a:spcPct val="114000"/>
              </a:lnSpc>
            </a:pPr>
            <a:r>
              <a:rPr lang="en-US" sz="2400" b="1" dirty="0">
                <a:latin typeface="Playfair Display" pitchFamily="2" charset="0"/>
              </a:rPr>
              <a:t>* </a:t>
            </a:r>
            <a:r>
              <a:rPr lang="en-US" sz="2400" b="1" dirty="0" err="1">
                <a:latin typeface="Playfair Display" pitchFamily="2" charset="0"/>
              </a:rPr>
              <a:t>Lập</a:t>
            </a:r>
            <a:r>
              <a:rPr lang="en-US" sz="2400" b="1" dirty="0">
                <a:latin typeface="Playfair Display" pitchFamily="2" charset="0"/>
              </a:rPr>
              <a:t> </a:t>
            </a:r>
            <a:r>
              <a:rPr lang="en-US" sz="2400" b="1" dirty="0" err="1">
                <a:latin typeface="Playfair Display" pitchFamily="2" charset="0"/>
              </a:rPr>
              <a:t>dàn</a:t>
            </a:r>
            <a:r>
              <a:rPr lang="en-US" sz="2400" b="1" dirty="0">
                <a:latin typeface="Playfair Display" pitchFamily="2" charset="0"/>
              </a:rPr>
              <a:t> ý:</a:t>
            </a:r>
            <a:endParaRPr lang="en-US" sz="2400" dirty="0">
              <a:latin typeface="Playfair Display" pitchFamily="2" charset="0"/>
            </a:endParaRPr>
          </a:p>
          <a:p>
            <a:pPr>
              <a:lnSpc>
                <a:spcPct val="114000"/>
              </a:lnSpc>
            </a:pPr>
            <a:r>
              <a:rPr lang="vi-VN" sz="2400" b="1" dirty="0">
                <a:solidFill>
                  <a:srgbClr val="FF0000"/>
                </a:solidFill>
                <a:latin typeface="Playfair Display" pitchFamily="2" charset="0"/>
              </a:rPr>
              <a:t>A.</a:t>
            </a:r>
            <a:r>
              <a:rPr lang="en-US" sz="2400" b="1" dirty="0">
                <a:solidFill>
                  <a:srgbClr val="FF0000"/>
                </a:solidFill>
                <a:latin typeface="Playfair Display" pitchFamily="2" charset="0"/>
              </a:rPr>
              <a:t> </a:t>
            </a:r>
            <a:r>
              <a:rPr lang="en-US" sz="2400" b="1" i="1" dirty="0" err="1">
                <a:solidFill>
                  <a:srgbClr val="FF0000"/>
                </a:solidFill>
                <a:latin typeface="Playfair Display" pitchFamily="2" charset="0"/>
              </a:rPr>
              <a:t>Mở</a:t>
            </a:r>
            <a:r>
              <a:rPr lang="en-US" sz="2400" b="1" i="1" dirty="0">
                <a:solidFill>
                  <a:srgbClr val="FF0000"/>
                </a:solidFill>
                <a:latin typeface="Playfair Display" pitchFamily="2" charset="0"/>
              </a:rPr>
              <a:t> </a:t>
            </a:r>
            <a:r>
              <a:rPr lang="vi-VN" sz="2400" b="1" i="1" dirty="0">
                <a:solidFill>
                  <a:srgbClr val="FF0000"/>
                </a:solidFill>
                <a:latin typeface="Playfair Display" pitchFamily="2" charset="0"/>
              </a:rPr>
              <a:t>bài</a:t>
            </a:r>
            <a:r>
              <a:rPr lang="en-US" sz="2400" dirty="0">
                <a:solidFill>
                  <a:srgbClr val="FF0000"/>
                </a:solidFill>
                <a:latin typeface="Playfair Display" pitchFamily="2" charset="0"/>
              </a:rPr>
              <a:t>: </a:t>
            </a:r>
            <a:r>
              <a:rPr lang="en-US" sz="2400" dirty="0" err="1">
                <a:latin typeface="Playfair Display" pitchFamily="2" charset="0"/>
              </a:rPr>
              <a:t>Giới</a:t>
            </a:r>
            <a:r>
              <a:rPr lang="en-US" sz="2400" dirty="0">
                <a:latin typeface="Playfair Display" pitchFamily="2" charset="0"/>
              </a:rPr>
              <a:t> </a:t>
            </a:r>
            <a:r>
              <a:rPr lang="en-US" sz="2400" dirty="0" err="1">
                <a:latin typeface="Playfair Display" pitchFamily="2" charset="0"/>
              </a:rPr>
              <a:t>thiệu</a:t>
            </a:r>
            <a:r>
              <a:rPr lang="en-US" sz="2400" dirty="0">
                <a:latin typeface="Playfair Display" pitchFamily="2" charset="0"/>
              </a:rPr>
              <a:t> </a:t>
            </a:r>
            <a:r>
              <a:rPr lang="en-US" sz="2400" dirty="0" err="1">
                <a:latin typeface="Playfair Display" pitchFamily="2" charset="0"/>
              </a:rPr>
              <a:t>về</a:t>
            </a:r>
            <a:r>
              <a:rPr lang="en-US" sz="2400" dirty="0">
                <a:latin typeface="Playfair Display" pitchFamily="2" charset="0"/>
              </a:rPr>
              <a:t> </a:t>
            </a:r>
            <a:r>
              <a:rPr lang="vi-VN" sz="2400" dirty="0">
                <a:latin typeface="Playfair Display" pitchFamily="2" charset="0"/>
              </a:rPr>
              <a:t>trải nghiệm sẽ được kể</a:t>
            </a:r>
            <a:endParaRPr lang="en-US" sz="2400" dirty="0">
              <a:latin typeface="Playfair Display" pitchFamily="2" charset="0"/>
            </a:endParaRPr>
          </a:p>
          <a:p>
            <a:pPr>
              <a:lnSpc>
                <a:spcPct val="114000"/>
              </a:lnSpc>
            </a:pPr>
            <a:r>
              <a:rPr lang="vi-VN" sz="2400" b="1" i="1" dirty="0">
                <a:solidFill>
                  <a:srgbClr val="FF0000"/>
                </a:solidFill>
                <a:latin typeface="Playfair Display" pitchFamily="2" charset="0"/>
              </a:rPr>
              <a:t>B.Thân bài:</a:t>
            </a:r>
          </a:p>
          <a:p>
            <a:pPr>
              <a:lnSpc>
                <a:spcPct val="114000"/>
              </a:lnSpc>
            </a:pPr>
            <a:r>
              <a:rPr lang="vi-VN" sz="2400" b="1" i="1" dirty="0">
                <a:latin typeface="Playfair Display" pitchFamily="2" charset="0"/>
              </a:rPr>
              <a:t> a)Giới thiệu khái quát về câu chuyện</a:t>
            </a:r>
            <a:endParaRPr lang="en-US" sz="2400" b="1" dirty="0">
              <a:latin typeface="Playfair Display" pitchFamily="2" charset="0"/>
            </a:endParaRPr>
          </a:p>
          <a:p>
            <a:pPr>
              <a:lnSpc>
                <a:spcPct val="114000"/>
              </a:lnSpc>
            </a:pPr>
            <a:r>
              <a:rPr lang="vi-VN" sz="2400" dirty="0">
                <a:latin typeface="Playfair Display" pitchFamily="2" charset="0"/>
              </a:rPr>
              <a:t>-</a:t>
            </a:r>
            <a:r>
              <a:rPr lang="en-US" sz="2400" dirty="0" err="1">
                <a:latin typeface="Playfair Display" pitchFamily="2" charset="0"/>
              </a:rPr>
              <a:t>Thời</a:t>
            </a:r>
            <a:r>
              <a:rPr lang="en-US" sz="2400" dirty="0">
                <a:latin typeface="Playfair Display" pitchFamily="2" charset="0"/>
              </a:rPr>
              <a:t> </a:t>
            </a:r>
            <a:r>
              <a:rPr lang="en-US" sz="2400" dirty="0" err="1">
                <a:latin typeface="Playfair Display" pitchFamily="2" charset="0"/>
              </a:rPr>
              <a:t>gian</a:t>
            </a:r>
            <a:r>
              <a:rPr lang="en-US" sz="2400" dirty="0">
                <a:latin typeface="Playfair Display" pitchFamily="2" charset="0"/>
              </a:rPr>
              <a:t>, </a:t>
            </a:r>
            <a:r>
              <a:rPr lang="en-US" sz="2400" dirty="0" err="1">
                <a:latin typeface="Playfair Display" pitchFamily="2" charset="0"/>
              </a:rPr>
              <a:t>không</a:t>
            </a:r>
            <a:r>
              <a:rPr lang="en-US" sz="2400" dirty="0">
                <a:latin typeface="Playfair Display" pitchFamily="2" charset="0"/>
              </a:rPr>
              <a:t> </a:t>
            </a:r>
            <a:r>
              <a:rPr lang="en-US" sz="2400" dirty="0" err="1">
                <a:latin typeface="Playfair Display" pitchFamily="2" charset="0"/>
              </a:rPr>
              <a:t>gian</a:t>
            </a:r>
            <a:r>
              <a:rPr lang="vi-VN" sz="2400" dirty="0">
                <a:latin typeface="Playfair Display" pitchFamily="2" charset="0"/>
              </a:rPr>
              <a:t> xảy ra câu chuyện</a:t>
            </a:r>
          </a:p>
          <a:p>
            <a:pPr>
              <a:lnSpc>
                <a:spcPct val="114000"/>
              </a:lnSpc>
            </a:pPr>
            <a:r>
              <a:rPr lang="vi-VN" sz="2400" dirty="0">
                <a:latin typeface="Playfair Display" pitchFamily="2" charset="0"/>
              </a:rPr>
              <a:t>-Giới thiệu những nhân vật có liên quan đến câu chuyện(</a:t>
            </a:r>
            <a:r>
              <a:rPr lang="en-US" sz="2400" dirty="0" err="1">
                <a:latin typeface="Playfair Display" pitchFamily="2" charset="0"/>
              </a:rPr>
              <a:t>Ngoại</a:t>
            </a:r>
            <a:r>
              <a:rPr lang="en-US" sz="2400" dirty="0">
                <a:latin typeface="Playfair Display" pitchFamily="2" charset="0"/>
              </a:rPr>
              <a:t> </a:t>
            </a:r>
            <a:r>
              <a:rPr lang="en-US" sz="2400" dirty="0" err="1">
                <a:latin typeface="Playfair Display" pitchFamily="2" charset="0"/>
              </a:rPr>
              <a:t>hình</a:t>
            </a:r>
            <a:r>
              <a:rPr lang="en-US" sz="2400" dirty="0">
                <a:latin typeface="Playfair Display" pitchFamily="2" charset="0"/>
              </a:rPr>
              <a:t>, </a:t>
            </a:r>
            <a:r>
              <a:rPr lang="en-US" sz="2400" dirty="0" err="1">
                <a:latin typeface="Playfair Display" pitchFamily="2" charset="0"/>
              </a:rPr>
              <a:t>tâm</a:t>
            </a:r>
            <a:r>
              <a:rPr lang="en-US" sz="2400" dirty="0">
                <a:latin typeface="Playfair Display" pitchFamily="2" charset="0"/>
              </a:rPr>
              <a:t> </a:t>
            </a:r>
            <a:r>
              <a:rPr lang="vi-VN" sz="2400" dirty="0">
                <a:latin typeface="Playfair Display" pitchFamily="2" charset="0"/>
              </a:rPr>
              <a:t>trạng,</a:t>
            </a:r>
            <a:r>
              <a:rPr lang="en-US" sz="2400" dirty="0">
                <a:latin typeface="Playfair Display" pitchFamily="2" charset="0"/>
              </a:rPr>
              <a:t> </a:t>
            </a:r>
            <a:r>
              <a:rPr lang="vi-VN" sz="2400" dirty="0">
                <a:latin typeface="Playfair Display" pitchFamily="2" charset="0"/>
              </a:rPr>
              <a:t>h</a:t>
            </a:r>
            <a:r>
              <a:rPr lang="en-US" sz="2400" dirty="0" err="1">
                <a:latin typeface="Playfair Display" pitchFamily="2" charset="0"/>
              </a:rPr>
              <a:t>ành</a:t>
            </a:r>
            <a:r>
              <a:rPr lang="en-US" sz="2400" dirty="0">
                <a:latin typeface="Playfair Display" pitchFamily="2" charset="0"/>
              </a:rPr>
              <a:t> </a:t>
            </a:r>
            <a:r>
              <a:rPr lang="en-US" sz="2400" dirty="0" err="1">
                <a:latin typeface="Playfair Display" pitchFamily="2" charset="0"/>
              </a:rPr>
              <a:t>động</a:t>
            </a:r>
            <a:r>
              <a:rPr lang="en-US" sz="2400" dirty="0">
                <a:latin typeface="Playfair Display" pitchFamily="2" charset="0"/>
              </a:rPr>
              <a:t>, </a:t>
            </a:r>
            <a:r>
              <a:rPr lang="en-US" sz="2400" dirty="0" err="1">
                <a:latin typeface="Playfair Display" pitchFamily="2" charset="0"/>
              </a:rPr>
              <a:t>cử</a:t>
            </a:r>
            <a:r>
              <a:rPr lang="en-US" sz="2400" dirty="0">
                <a:latin typeface="Playfair Display" pitchFamily="2" charset="0"/>
              </a:rPr>
              <a:t> </a:t>
            </a:r>
            <a:r>
              <a:rPr lang="vi-VN" sz="2400" dirty="0">
                <a:latin typeface="Playfair Display" pitchFamily="2" charset="0"/>
              </a:rPr>
              <a:t>chỉ, lời nói tâm trạng)</a:t>
            </a:r>
          </a:p>
          <a:p>
            <a:pPr>
              <a:lnSpc>
                <a:spcPct val="114000"/>
              </a:lnSpc>
            </a:pPr>
            <a:r>
              <a:rPr lang="vi-VN" sz="2400" b="1" i="1" dirty="0">
                <a:latin typeface="Playfair Display" pitchFamily="2" charset="0"/>
              </a:rPr>
              <a:t>b)Kể lại các sự việc trong câu chuyện</a:t>
            </a:r>
          </a:p>
          <a:p>
            <a:pPr marL="342900" indent="-342900">
              <a:lnSpc>
                <a:spcPct val="114000"/>
              </a:lnSpc>
              <a:buFontTx/>
              <a:buChar char="-"/>
            </a:pPr>
            <a:r>
              <a:rPr lang="vi-VN" sz="2400" dirty="0">
                <a:latin typeface="Playfair Display" pitchFamily="2" charset="0"/>
              </a:rPr>
              <a:t>Sự việc gì đã xảy ra trong câu chuyện</a:t>
            </a:r>
            <a:endParaRPr lang="en-US" sz="2400" dirty="0">
              <a:latin typeface="Playfair Display" pitchFamily="2" charset="0"/>
            </a:endParaRPr>
          </a:p>
          <a:p>
            <a:pPr>
              <a:lnSpc>
                <a:spcPct val="114000"/>
              </a:lnSpc>
            </a:pPr>
            <a:r>
              <a:rPr lang="vi-VN" sz="2400" dirty="0">
                <a:latin typeface="Playfair Display" pitchFamily="2" charset="0"/>
              </a:rPr>
              <a:t>-</a:t>
            </a:r>
            <a:r>
              <a:rPr lang="en-US" sz="2400" dirty="0">
                <a:latin typeface="Playfair Display" pitchFamily="2" charset="0"/>
              </a:rPr>
              <a:t> </a:t>
            </a:r>
            <a:r>
              <a:rPr lang="en-US" sz="2400" dirty="0" err="1">
                <a:latin typeface="Playfair Display" pitchFamily="2" charset="0"/>
              </a:rPr>
              <a:t>Tình</a:t>
            </a:r>
            <a:r>
              <a:rPr lang="en-US" sz="2400" dirty="0">
                <a:latin typeface="Playfair Display" pitchFamily="2" charset="0"/>
              </a:rPr>
              <a:t> </a:t>
            </a:r>
            <a:r>
              <a:rPr lang="en-US" sz="2400" dirty="0" err="1">
                <a:latin typeface="Playfair Display" pitchFamily="2" charset="0"/>
              </a:rPr>
              <a:t>cảm</a:t>
            </a:r>
            <a:r>
              <a:rPr lang="en-US" sz="2400" dirty="0">
                <a:latin typeface="Playfair Display" pitchFamily="2" charset="0"/>
              </a:rPr>
              <a:t>, </a:t>
            </a:r>
            <a:r>
              <a:rPr lang="en-US" sz="2400" dirty="0" err="1">
                <a:latin typeface="Playfair Display" pitchFamily="2" charset="0"/>
              </a:rPr>
              <a:t>cảm</a:t>
            </a:r>
            <a:r>
              <a:rPr lang="en-US" sz="2400" dirty="0">
                <a:latin typeface="Playfair Display" pitchFamily="2" charset="0"/>
              </a:rPr>
              <a:t> </a:t>
            </a:r>
            <a:r>
              <a:rPr lang="en-US" sz="2400" dirty="0" err="1">
                <a:latin typeface="Playfair Display" pitchFamily="2" charset="0"/>
              </a:rPr>
              <a:t>xúc</a:t>
            </a:r>
            <a:r>
              <a:rPr lang="en-US" sz="2400" dirty="0">
                <a:latin typeface="Playfair Display" pitchFamily="2" charset="0"/>
              </a:rPr>
              <a:t> </a:t>
            </a:r>
            <a:r>
              <a:rPr lang="en-US" sz="2400" dirty="0" err="1">
                <a:latin typeface="Playfair Display" pitchFamily="2" charset="0"/>
              </a:rPr>
              <a:t>của</a:t>
            </a:r>
            <a:r>
              <a:rPr lang="en-US" sz="2400" dirty="0">
                <a:latin typeface="Playfair Display" pitchFamily="2" charset="0"/>
              </a:rPr>
              <a:t> </a:t>
            </a:r>
            <a:r>
              <a:rPr lang="en-US" sz="2400" dirty="0" err="1">
                <a:latin typeface="Playfair Display" pitchFamily="2" charset="0"/>
              </a:rPr>
              <a:t>em</a:t>
            </a:r>
            <a:r>
              <a:rPr lang="en-US" sz="2400" dirty="0">
                <a:latin typeface="Playfair Display" pitchFamily="2" charset="0"/>
              </a:rPr>
              <a:t> </a:t>
            </a:r>
            <a:r>
              <a:rPr lang="en-US" sz="2400" dirty="0" err="1">
                <a:latin typeface="Playfair Display" pitchFamily="2" charset="0"/>
              </a:rPr>
              <a:t>trước</a:t>
            </a:r>
            <a:r>
              <a:rPr lang="en-US" sz="2400" dirty="0">
                <a:latin typeface="Playfair Display" pitchFamily="2" charset="0"/>
              </a:rPr>
              <a:t> </a:t>
            </a:r>
            <a:r>
              <a:rPr lang="en-US" sz="2400" dirty="0" err="1">
                <a:latin typeface="Playfair Display" pitchFamily="2" charset="0"/>
              </a:rPr>
              <a:t>hành</a:t>
            </a:r>
            <a:r>
              <a:rPr lang="en-US" sz="2400" dirty="0">
                <a:latin typeface="Playfair Display" pitchFamily="2" charset="0"/>
              </a:rPr>
              <a:t> </a:t>
            </a:r>
            <a:r>
              <a:rPr lang="en-US" sz="2400" dirty="0" err="1">
                <a:latin typeface="Playfair Display" pitchFamily="2" charset="0"/>
              </a:rPr>
              <a:t>động</a:t>
            </a:r>
            <a:r>
              <a:rPr lang="en-US" sz="2400" dirty="0">
                <a:latin typeface="Playfair Display" pitchFamily="2" charset="0"/>
              </a:rPr>
              <a:t>, </a:t>
            </a:r>
            <a:r>
              <a:rPr lang="en-US" sz="2400" dirty="0" err="1">
                <a:latin typeface="Playfair Display" pitchFamily="2" charset="0"/>
              </a:rPr>
              <a:t>sự</a:t>
            </a:r>
            <a:r>
              <a:rPr lang="en-US" sz="2400" dirty="0">
                <a:latin typeface="Playfair Display" pitchFamily="2" charset="0"/>
              </a:rPr>
              <a:t> </a:t>
            </a:r>
            <a:r>
              <a:rPr lang="en-US" sz="2400" dirty="0" err="1">
                <a:latin typeface="Playfair Display" pitchFamily="2" charset="0"/>
              </a:rPr>
              <a:t>việc</a:t>
            </a:r>
            <a:r>
              <a:rPr lang="en-US" sz="2400" dirty="0">
                <a:latin typeface="Playfair Display" pitchFamily="2" charset="0"/>
              </a:rPr>
              <a:t> </a:t>
            </a:r>
            <a:r>
              <a:rPr lang="en-US" sz="2400" dirty="0" err="1">
                <a:latin typeface="Playfair Display" pitchFamily="2" charset="0"/>
              </a:rPr>
              <a:t>đó</a:t>
            </a:r>
            <a:r>
              <a:rPr lang="en-US" sz="2400" dirty="0">
                <a:latin typeface="Playfair Display" pitchFamily="2" charset="0"/>
              </a:rPr>
              <a:t>.</a:t>
            </a:r>
          </a:p>
          <a:p>
            <a:pPr>
              <a:lnSpc>
                <a:spcPct val="114000"/>
              </a:lnSpc>
            </a:pPr>
            <a:r>
              <a:rPr lang="vi-VN" sz="2400" b="1" i="1" dirty="0">
                <a:solidFill>
                  <a:srgbClr val="FF0000"/>
                </a:solidFill>
                <a:latin typeface="Playfair Display" pitchFamily="2" charset="0"/>
              </a:rPr>
              <a:t>C.Kết bài</a:t>
            </a:r>
            <a:endParaRPr lang="en-US" sz="2400" b="1" i="1" dirty="0">
              <a:solidFill>
                <a:srgbClr val="FF0000"/>
              </a:solidFill>
              <a:latin typeface="Playfair Display" pitchFamily="2" charset="0"/>
            </a:endParaRPr>
          </a:p>
          <a:p>
            <a:pPr>
              <a:lnSpc>
                <a:spcPct val="114000"/>
              </a:lnSpc>
            </a:pPr>
            <a:r>
              <a:rPr lang="en-US" sz="2400" dirty="0">
                <a:latin typeface="Playfair Display" pitchFamily="2" charset="0"/>
              </a:rPr>
              <a:t>+ </a:t>
            </a:r>
            <a:r>
              <a:rPr lang="vi-VN" sz="2400" dirty="0">
                <a:latin typeface="Playfair Display" pitchFamily="2" charset="0"/>
              </a:rPr>
              <a:t>Nêu suy nghĩ, cảm xúc đối với những điều xảy ra</a:t>
            </a:r>
            <a:endParaRPr lang="en-US" sz="2400" dirty="0">
              <a:latin typeface="Playfair Display" pitchFamily="2" charset="0"/>
            </a:endParaRPr>
          </a:p>
          <a:p>
            <a:pPr>
              <a:lnSpc>
                <a:spcPct val="114000"/>
              </a:lnSpc>
            </a:pPr>
            <a:r>
              <a:rPr lang="en-US" sz="2400" dirty="0">
                <a:latin typeface="Playfair Display" pitchFamily="2" charset="0"/>
              </a:rPr>
              <a:t>+</a:t>
            </a:r>
            <a:r>
              <a:rPr lang="vi-VN" sz="2400" dirty="0">
                <a:latin typeface="Playfair Display" pitchFamily="2" charset="0"/>
              </a:rPr>
              <a:t>Bài học rút ra từ</a:t>
            </a:r>
            <a:r>
              <a:rPr lang="en-US" sz="2400" dirty="0">
                <a:latin typeface="Playfair Display" pitchFamily="2" charset="0"/>
              </a:rPr>
              <a:t>  </a:t>
            </a:r>
            <a:r>
              <a:rPr lang="en-US" sz="2400" dirty="0" err="1">
                <a:latin typeface="Playfair Display" pitchFamily="2" charset="0"/>
              </a:rPr>
              <a:t>trải</a:t>
            </a:r>
            <a:r>
              <a:rPr lang="en-US" sz="2400" dirty="0">
                <a:latin typeface="Playfair Display" pitchFamily="2" charset="0"/>
              </a:rPr>
              <a:t> </a:t>
            </a:r>
            <a:r>
              <a:rPr lang="en-US" sz="2400" dirty="0" err="1">
                <a:latin typeface="Playfair Display" pitchFamily="2" charset="0"/>
              </a:rPr>
              <a:t>nghiệm</a:t>
            </a:r>
            <a:r>
              <a:rPr lang="en-US" sz="2400" dirty="0">
                <a:latin typeface="Playfair Display" pitchFamily="2" charset="0"/>
              </a:rPr>
              <a:t>.</a:t>
            </a:r>
            <a:endParaRPr lang="en-US" sz="2400" dirty="0">
              <a:latin typeface="Playfair Display" pitchFamily="2" charset="0"/>
              <a:ea typeface="Calibri" panose="020F0502020204030204" pitchFamily="34" charset="0"/>
              <a:cs typeface="Times New Roman" panose="02020603050405020304" pitchFamily="18" charset="0"/>
            </a:endParaRPr>
          </a:p>
        </p:txBody>
      </p:sp>
      <p:sp>
        <p:nvSpPr>
          <p:cNvPr id="5" name="TextBox 4"/>
          <p:cNvSpPr txBox="1"/>
          <p:nvPr/>
        </p:nvSpPr>
        <p:spPr>
          <a:xfrm>
            <a:off x="3695733" y="-296994"/>
            <a:ext cx="6096000" cy="1200329"/>
          </a:xfrm>
          <a:prstGeom prst="rect">
            <a:avLst/>
          </a:prstGeom>
          <a:noFill/>
        </p:spPr>
        <p:txBody>
          <a:bodyPr wrap="square">
            <a:spAutoFit/>
          </a:bodyPr>
          <a:lstStyle/>
          <a:p>
            <a:pPr eaLnBrk="1" hangingPunct="1">
              <a:spcBef>
                <a:spcPct val="50000"/>
              </a:spcBef>
            </a:pPr>
            <a:r>
              <a:rPr lang="en-US" altLang="vi-VN" sz="7200" b="1" dirty="0">
                <a:solidFill>
                  <a:srgbClr val="CC3300"/>
                </a:solidFill>
                <a:latin typeface="Times New Roman" panose="02020603050405020304" pitchFamily="18" charset="0"/>
                <a:cs typeface="Times New Roman" panose="02020603050405020304" pitchFamily="18" charset="0"/>
                <a:sym typeface="Wingdings" panose="05000000000000000000" pitchFamily="2" charset="2"/>
              </a:rPr>
              <a:t></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left)">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left)">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left)">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left)">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ipe(left)">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wipe(left)">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wipe(left)">
                                      <p:cBhvr>
                                        <p:cTn id="57" dur="5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wipe(left)">
                                      <p:cBhvr>
                                        <p:cTn id="62"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93" y="0"/>
            <a:ext cx="12192000" cy="6858000"/>
          </a:xfrm>
          <a:prstGeom prst="rect">
            <a:avLst/>
          </a:prstGeom>
        </p:spPr>
      </p:pic>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695" y="-67377"/>
            <a:ext cx="1533735" cy="1225247"/>
          </a:xfrm>
          <a:prstGeom prst="rect">
            <a:avLst/>
          </a:prstGeom>
        </p:spPr>
      </p:pic>
      <p:pic>
        <p:nvPicPr>
          <p:cNvPr id="19" name="图片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22206" y="4474346"/>
            <a:ext cx="1533735" cy="2305013"/>
          </a:xfrm>
          <a:prstGeom prst="rect">
            <a:avLst/>
          </a:prstGeom>
        </p:spPr>
      </p:pic>
      <p:sp>
        <p:nvSpPr>
          <p:cNvPr id="22" name="TextBox 21"/>
          <p:cNvSpPr txBox="1"/>
          <p:nvPr/>
        </p:nvSpPr>
        <p:spPr>
          <a:xfrm>
            <a:off x="1251751" y="175914"/>
            <a:ext cx="6249880" cy="461665"/>
          </a:xfrm>
          <a:prstGeom prst="rect">
            <a:avLst/>
          </a:prstGeom>
          <a:noFill/>
        </p:spPr>
        <p:txBody>
          <a:bodyPr wrap="square">
            <a:spAutoFit/>
          </a:bodyPr>
          <a:lstStyle/>
          <a:p>
            <a:r>
              <a:rPr lang="vi-VN" sz="2400" b="1" spc="300" dirty="0">
                <a:solidFill>
                  <a:srgbClr val="3F3F3F"/>
                </a:solidFill>
                <a:latin typeface="Times New Roman" panose="02020603050405020304" pitchFamily="18" charset="0"/>
                <a:ea typeface="汉仪家书简" panose="02010609000101010101" pitchFamily="49" charset="-122"/>
                <a:cs typeface="Times New Roman" panose="02020603050405020304" pitchFamily="18" charset="0"/>
                <a:sym typeface="站酷快乐体2016修订版" panose="02010600030101010101" pitchFamily="2" charset="-122"/>
              </a:rPr>
              <a:t>II.Luyện tập</a:t>
            </a:r>
            <a:endParaRPr lang="en-US" sz="2400" dirty="0"/>
          </a:p>
        </p:txBody>
      </p:sp>
      <p:sp>
        <p:nvSpPr>
          <p:cNvPr id="7" name="TextBox 6"/>
          <p:cNvSpPr txBox="1"/>
          <p:nvPr/>
        </p:nvSpPr>
        <p:spPr>
          <a:xfrm>
            <a:off x="263158" y="545246"/>
            <a:ext cx="11229595" cy="6124562"/>
          </a:xfrm>
          <a:prstGeom prst="rect">
            <a:avLst/>
          </a:prstGeom>
          <a:noFill/>
        </p:spPr>
        <p:txBody>
          <a:bodyPr wrap="square">
            <a:spAutoFit/>
          </a:bodyPr>
          <a:lstStyle/>
          <a:p>
            <a:pPr marL="457200" marR="0" algn="just">
              <a:lnSpc>
                <a:spcPct val="115000"/>
              </a:lnSpc>
              <a:spcBef>
                <a:spcPts val="0"/>
              </a:spcBef>
              <a:spcAft>
                <a:spcPts val="0"/>
              </a:spcAft>
              <a:tabLst>
                <a:tab pos="400050" algn="l"/>
              </a:tabLst>
            </a:pPr>
            <a:r>
              <a:rPr lang="en-US" sz="1800" b="1" dirty="0">
                <a:solidFill>
                  <a:srgbClr val="0D0D0D"/>
                </a:solidFill>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a:t>
            </a:r>
            <a:r>
              <a:rPr lang="en-US" sz="1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1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Bài tập 1</a:t>
            </a:r>
            <a:r>
              <a:rPr lang="vi-VN" sz="1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1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1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trích</a:t>
            </a:r>
            <a:r>
              <a:rPr lang="en-US" sz="1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sau</a:t>
            </a:r>
            <a:r>
              <a:rPr lang="en-US" sz="1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1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1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1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1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1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cầu</a:t>
            </a:r>
            <a:r>
              <a:rPr lang="en-US" sz="1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algn="just">
              <a:lnSpc>
                <a:spcPct val="115000"/>
              </a:lnSpc>
              <a:spcBef>
                <a:spcPts val="0"/>
              </a:spcBef>
              <a:spcAft>
                <a:spcPts val="0"/>
              </a:spcAft>
              <a:tabLst>
                <a:tab pos="400050" algn="l"/>
              </a:tabLst>
            </a:pPr>
            <a:r>
              <a:rPr lang="en-US" sz="18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năm</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1906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tại</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làng</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Kô</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mi-ô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Kômyo</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nay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Ten-</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ri</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-u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Tenryu</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thuộc</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phố</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Ha-ma-</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mát</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su</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(Hamamatsu),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tỉnh</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Si-</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dư</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-ô-ca (Shizuoka). Cha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Ghi-hai</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Gihei</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nghề</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thợ</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rèn</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lớn</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lên</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tiếng</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phì</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phò</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ống</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thổi</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lò</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âm</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thanh</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chan</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chát</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tiếng</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đe</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tiếng</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búa</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rất</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nghèo</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đời</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ông</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nghề</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nông</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đời</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cha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mới</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bắt</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đầu</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nghề</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rèn</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trưởng</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nam</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gia</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đình</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hằng</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ngày</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cõng</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gái</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trường</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giúp</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cha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đạp</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ống</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thổi</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lửa</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Tuy</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còn</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nhỏ</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chưa</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rèn</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miếng</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vụn</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nhưng</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rất</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thích</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thú</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đập</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búa</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chúm</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cheng</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sữa</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chữa</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đồ</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dùng</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ra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cụ</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nông</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algn="just">
              <a:lnSpc>
                <a:spcPct val="115000"/>
              </a:lnSpc>
              <a:spcBef>
                <a:spcPts val="0"/>
              </a:spcBef>
              <a:spcAft>
                <a:spcPts val="0"/>
              </a:spcAft>
              <a:tabLst>
                <a:tab pos="400050" algn="l"/>
              </a:tabLst>
            </a:pP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Chưa</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nhưng</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rất</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thích</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chơi</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đùa</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máy</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móc</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cơ</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khoảng</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4 ki-</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lô</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mét</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tiệm</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xay</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lúa</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tiệm</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xay</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máy</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nổ</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hoạt</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vậy</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hiếm</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lắm</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thường</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ông</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cõng</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tiệm</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này</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chơi</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bị</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lôi</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cuốn</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bởi</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âm</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thanh</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bùm</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chát</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bùm</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chát</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máy</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nổ</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luồng</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khói</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xanh</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mùi</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dầu</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cháy</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rất</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khó</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tả</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xa</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tiệm</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xẻ</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gỗ</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tiếng</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máy</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nổ</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bùm</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bùm</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bánh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răng</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quay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tít</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vẫn</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lân</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la sang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ngắm</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nhìn</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thích</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thú</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vô</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cùng</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nhìn</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máy</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móc</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chuyển</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cũng</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sung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sướng</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diễn</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tả</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18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algn="just">
              <a:lnSpc>
                <a:spcPct val="115000"/>
              </a:lnSpc>
              <a:spcBef>
                <a:spcPts val="0"/>
              </a:spcBef>
              <a:spcAft>
                <a:spcPts val="0"/>
              </a:spcAft>
              <a:tabLst>
                <a:tab pos="400050" algn="l"/>
              </a:tabLst>
            </a:pPr>
            <a:r>
              <a:rPr lang="en-US" sz="18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(SGK </a:t>
            </a:r>
            <a:r>
              <a:rPr lang="en-US" sz="18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18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18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6 </a:t>
            </a:r>
            <a:r>
              <a:rPr lang="en-US" sz="18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Cánh</a:t>
            </a:r>
            <a:r>
              <a:rPr lang="en-US" sz="18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diều</a:t>
            </a:r>
            <a:r>
              <a:rPr lang="en-US" sz="18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18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1, </a:t>
            </a:r>
            <a:r>
              <a:rPr lang="en-US" sz="18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trang</a:t>
            </a:r>
            <a:r>
              <a:rPr lang="en-US" sz="18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61- 62)</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algn="just">
              <a:lnSpc>
                <a:spcPct val="115000"/>
              </a:lnSpc>
              <a:spcBef>
                <a:spcPts val="0"/>
              </a:spcBef>
              <a:spcAft>
                <a:spcPts val="0"/>
              </a:spcAft>
              <a:tabLst>
                <a:tab pos="400050" algn="l"/>
              </a:tabLst>
            </a:pPr>
            <a:r>
              <a:rPr lang="pt-BR" sz="1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Câu 1</a:t>
            </a:r>
            <a:r>
              <a:rPr lang="pt-BR"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Xác định ngôi kể và thể loại của đoạn trích.</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algn="just">
              <a:lnSpc>
                <a:spcPct val="115000"/>
              </a:lnSpc>
              <a:spcBef>
                <a:spcPts val="0"/>
              </a:spcBef>
              <a:spcAft>
                <a:spcPts val="0"/>
              </a:spcAft>
              <a:tabLst>
                <a:tab pos="400050" algn="l"/>
              </a:tabLst>
            </a:pPr>
            <a:r>
              <a:rPr lang="pt-BR" sz="1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Câu 2</a:t>
            </a:r>
            <a:r>
              <a:rPr lang="pt-BR"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Theo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trích</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(Honda)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xuất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thế</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nào</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algn="just">
              <a:lnSpc>
                <a:spcPct val="115000"/>
              </a:lnSpc>
              <a:spcBef>
                <a:spcPts val="0"/>
              </a:spcBef>
              <a:spcAft>
                <a:spcPts val="0"/>
              </a:spcAft>
              <a:tabLst>
                <a:tab pos="400050" algn="l"/>
              </a:tabLst>
            </a:pPr>
            <a:r>
              <a:rPr lang="pt-BR" sz="1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Câu 3.</a:t>
            </a:r>
            <a:r>
              <a:rPr lang="pt-BR"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máy</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móc</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thế</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nào</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ra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algn="just">
              <a:lnSpc>
                <a:spcPct val="115000"/>
              </a:lnSpc>
              <a:spcBef>
                <a:spcPts val="0"/>
              </a:spcBef>
              <a:spcAft>
                <a:spcPts val="1000"/>
              </a:spcAft>
              <a:tabLst>
                <a:tab pos="400050" algn="l"/>
              </a:tabLst>
            </a:pPr>
            <a:r>
              <a:rPr lang="pt-BR" sz="1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Câu 4.</a:t>
            </a:r>
            <a:r>
              <a:rPr lang="pt-BR"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hãy</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chia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sẻ</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sở</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thích</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ấu</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Sở</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thích</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qua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nào</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1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childTnLst>
                          </p:cTn>
                        </p:par>
                        <p:par>
                          <p:cTn id="10" fill="hold">
                            <p:stCondLst>
                              <p:cond delay="500"/>
                            </p:stCondLst>
                            <p:childTnLst>
                              <p:par>
                                <p:cTn id="11" presetID="14" presetClass="entr" presetSubtype="10" fill="hold" nodeType="after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randombar(horizontal)">
                                      <p:cBhvr>
                                        <p:cTn id="1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93" y="0"/>
            <a:ext cx="12192000" cy="6858000"/>
          </a:xfrm>
          <a:prstGeom prst="rect">
            <a:avLst/>
          </a:prstGeom>
        </p:spPr>
      </p:pic>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695" y="-67377"/>
            <a:ext cx="1533735" cy="1225247"/>
          </a:xfrm>
          <a:prstGeom prst="rect">
            <a:avLst/>
          </a:prstGeom>
        </p:spPr>
      </p:pic>
      <p:pic>
        <p:nvPicPr>
          <p:cNvPr id="19" name="图片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22206" y="4474346"/>
            <a:ext cx="1533735" cy="2305013"/>
          </a:xfrm>
          <a:prstGeom prst="rect">
            <a:avLst/>
          </a:prstGeom>
        </p:spPr>
      </p:pic>
      <p:sp>
        <p:nvSpPr>
          <p:cNvPr id="22" name="TextBox 21"/>
          <p:cNvSpPr txBox="1"/>
          <p:nvPr/>
        </p:nvSpPr>
        <p:spPr>
          <a:xfrm>
            <a:off x="1171852" y="36133"/>
            <a:ext cx="2778711" cy="523220"/>
          </a:xfrm>
          <a:prstGeom prst="rect">
            <a:avLst/>
          </a:prstGeom>
          <a:noFill/>
        </p:spPr>
        <p:txBody>
          <a:bodyPr wrap="square">
            <a:spAutoFit/>
          </a:bodyPr>
          <a:lstStyle/>
          <a:p>
            <a:r>
              <a:rPr lang="vi-VN" sz="2800" b="1" spc="300" dirty="0">
                <a:solidFill>
                  <a:srgbClr val="3F3F3F"/>
                </a:solidFill>
                <a:latin typeface="Times New Roman" panose="02020603050405020304" pitchFamily="18" charset="0"/>
                <a:ea typeface="汉仪家书简" panose="02010609000101010101" pitchFamily="49" charset="-122"/>
                <a:cs typeface="Times New Roman" panose="02020603050405020304" pitchFamily="18" charset="0"/>
                <a:sym typeface="站酷快乐体2016修订版" panose="02010600030101010101" pitchFamily="2" charset="-122"/>
              </a:rPr>
              <a:t>II.Luyện tập</a:t>
            </a:r>
            <a:endParaRPr lang="en-US" sz="2800" dirty="0"/>
          </a:p>
        </p:txBody>
      </p:sp>
      <p:sp>
        <p:nvSpPr>
          <p:cNvPr id="2" name="Rectangle: Rounded Corners 1"/>
          <p:cNvSpPr/>
          <p:nvPr/>
        </p:nvSpPr>
        <p:spPr>
          <a:xfrm>
            <a:off x="247631" y="1615087"/>
            <a:ext cx="4039342" cy="4616389"/>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algn="just">
              <a:lnSpc>
                <a:spcPct val="115000"/>
              </a:lnSpc>
              <a:spcBef>
                <a:spcPts val="0"/>
              </a:spcBef>
              <a:spcAft>
                <a:spcPts val="0"/>
              </a:spcAft>
              <a:tabLst>
                <a:tab pos="400050" algn="l"/>
              </a:tabLst>
            </a:pPr>
            <a:endParaRPr lang="en-US" sz="2400" dirty="0">
              <a:solidFill>
                <a:srgbClr val="FF0000"/>
              </a:solidFill>
              <a:effectLst/>
              <a:latin typeface="#9Slide03 Arima Madurai Bold" panose="00000800000000000000" pitchFamily="2" charset="0"/>
              <a:ea typeface="Times New Roman" panose="02020603050405020304" pitchFamily="18" charset="0"/>
              <a:cs typeface="#9Slide03 Arima Madurai Bold" panose="00000800000000000000" pitchFamily="2" charset="0"/>
            </a:endParaRPr>
          </a:p>
        </p:txBody>
      </p:sp>
      <p:sp>
        <p:nvSpPr>
          <p:cNvPr id="3" name="TextBox 2"/>
          <p:cNvSpPr txBox="1"/>
          <p:nvPr/>
        </p:nvSpPr>
        <p:spPr>
          <a:xfrm>
            <a:off x="443883" y="2112885"/>
            <a:ext cx="3870665" cy="4247317"/>
          </a:xfrm>
          <a:prstGeom prst="rect">
            <a:avLst/>
          </a:prstGeom>
          <a:noFill/>
        </p:spPr>
        <p:txBody>
          <a:bodyPr wrap="square" rtlCol="0">
            <a:spAutoFit/>
          </a:bodyPr>
          <a:lstStyle/>
          <a:p>
            <a:r>
              <a:rPr lang="pt-BR" sz="2800" b="1" dirty="0">
                <a:effectLst/>
                <a:latin typeface="#9Slide03 Arima Madurai Bold" panose="00000800000000000000" pitchFamily="2" charset="0"/>
                <a:ea typeface="Times New Roman" panose="02020603050405020304" pitchFamily="18" charset="0"/>
                <a:cs typeface="#9Slide03 Arima Madurai Bold" panose="00000800000000000000" pitchFamily="2" charset="0"/>
              </a:rPr>
              <a:t>Câu 1</a:t>
            </a:r>
            <a:r>
              <a:rPr lang="pt-BR" sz="2800" dirty="0">
                <a:solidFill>
                  <a:srgbClr val="FF0000"/>
                </a:solidFill>
                <a:effectLst/>
                <a:latin typeface="#9Slide03 Arima Madurai Bold" panose="00000800000000000000" pitchFamily="2" charset="0"/>
                <a:ea typeface="Times New Roman" panose="02020603050405020304" pitchFamily="18" charset="0"/>
                <a:cs typeface="#9Slide03 Arima Madurai Bold" panose="00000800000000000000" pitchFamily="2" charset="0"/>
              </a:rPr>
              <a:t>. Xác định ngôi kể và thể loại của đoạn trích.</a:t>
            </a:r>
            <a:endParaRPr lang="vi-VN" sz="2800" dirty="0">
              <a:solidFill>
                <a:srgbClr val="FF0000"/>
              </a:solidFill>
              <a:effectLst/>
              <a:latin typeface="#9Slide03 Arima Madurai Bold" panose="00000800000000000000" pitchFamily="2" charset="0"/>
              <a:ea typeface="Times New Roman" panose="02020603050405020304" pitchFamily="18" charset="0"/>
              <a:cs typeface="#9Slide03 Arima Madurai Bold" panose="00000800000000000000" pitchFamily="2" charset="0"/>
            </a:endParaRPr>
          </a:p>
          <a:p>
            <a:endParaRPr lang="vi-VN" sz="2800" dirty="0">
              <a:solidFill>
                <a:srgbClr val="FF0000"/>
              </a:solidFill>
              <a:latin typeface="#9Slide03 Arima Madurai Bold" panose="00000800000000000000" pitchFamily="2" charset="0"/>
              <a:ea typeface="Times New Roman" panose="02020603050405020304" pitchFamily="18" charset="0"/>
              <a:cs typeface="#9Slide03 Arima Madurai Bold" panose="00000800000000000000" pitchFamily="2" charset="0"/>
            </a:endParaRPr>
          </a:p>
          <a:p>
            <a:r>
              <a:rPr lang="pt-BR" sz="2800" b="1" dirty="0">
                <a:effectLst/>
                <a:latin typeface="#9Slide03 Arima Madurai Bold" panose="00000800000000000000" pitchFamily="2" charset="0"/>
                <a:ea typeface="Times New Roman" panose="02020603050405020304" pitchFamily="18" charset="0"/>
                <a:cs typeface="#9Slide03 Arima Madurai Bold" panose="00000800000000000000" pitchFamily="2" charset="0"/>
              </a:rPr>
              <a:t>Câu 2</a:t>
            </a:r>
            <a:r>
              <a:rPr lang="pt-BR" sz="2800" dirty="0">
                <a:effectLst/>
                <a:latin typeface="#9Slide03 Arima Madurai Bold" panose="00000800000000000000" pitchFamily="2" charset="0"/>
                <a:ea typeface="Times New Roman" panose="02020603050405020304" pitchFamily="18" charset="0"/>
                <a:cs typeface="#9Slide03 Arima Madurai Bold" panose="00000800000000000000" pitchFamily="2" charset="0"/>
              </a:rPr>
              <a:t>.</a:t>
            </a:r>
            <a:r>
              <a:rPr lang="pt-BR" sz="2800" dirty="0">
                <a:solidFill>
                  <a:srgbClr val="FF0000"/>
                </a:solidFill>
                <a:effectLst/>
                <a:latin typeface="#9Slide03 Arima Madurai Bold" panose="00000800000000000000" pitchFamily="2" charset="0"/>
                <a:ea typeface="Times New Roman" panose="02020603050405020304" pitchFamily="18" charset="0"/>
                <a:cs typeface="#9Slide03 Arima Madurai Bold" panose="00000800000000000000" pitchFamily="2" charset="0"/>
              </a:rPr>
              <a:t>  </a:t>
            </a:r>
            <a:r>
              <a:rPr lang="en-US" sz="2800" dirty="0">
                <a:solidFill>
                  <a:srgbClr val="FF0000"/>
                </a:solidFill>
                <a:effectLst/>
                <a:latin typeface="#9Slide03 Arima Madurai Bold" panose="00000800000000000000" pitchFamily="2" charset="0"/>
                <a:ea typeface="Times New Roman" panose="02020603050405020304" pitchFamily="18" charset="0"/>
                <a:cs typeface="#9Slide03 Arima Madurai Bold" panose="00000800000000000000" pitchFamily="2" charset="0"/>
              </a:rPr>
              <a:t>Theo </a:t>
            </a:r>
            <a:r>
              <a:rPr lang="en-US" sz="2800" dirty="0" err="1">
                <a:solidFill>
                  <a:srgbClr val="FF0000"/>
                </a:solidFill>
                <a:effectLst/>
                <a:latin typeface="#9Slide03 Arima Madurai Bold" panose="00000800000000000000" pitchFamily="2" charset="0"/>
                <a:ea typeface="Times New Roman" panose="02020603050405020304" pitchFamily="18" charset="0"/>
                <a:cs typeface="#9Slide03 Arima Madurai Bold" panose="00000800000000000000" pitchFamily="2" charset="0"/>
              </a:rPr>
              <a:t>đoạn</a:t>
            </a:r>
            <a:r>
              <a:rPr lang="en-US" sz="2800" dirty="0">
                <a:solidFill>
                  <a:srgbClr val="FF0000"/>
                </a:solidFill>
                <a:effectLst/>
                <a:latin typeface="#9Slide03 Arima Madurai Bold" panose="00000800000000000000" pitchFamily="2" charset="0"/>
                <a:ea typeface="Times New Roman" panose="02020603050405020304" pitchFamily="18" charset="0"/>
                <a:cs typeface="#9Slide03 Arima Madurai Bold" panose="00000800000000000000" pitchFamily="2" charset="0"/>
              </a:rPr>
              <a:t> </a:t>
            </a:r>
            <a:r>
              <a:rPr lang="en-US" sz="2800" dirty="0" err="1">
                <a:solidFill>
                  <a:srgbClr val="FF0000"/>
                </a:solidFill>
                <a:effectLst/>
                <a:latin typeface="#9Slide03 Arima Madurai Bold" panose="00000800000000000000" pitchFamily="2" charset="0"/>
                <a:ea typeface="Times New Roman" panose="02020603050405020304" pitchFamily="18" charset="0"/>
                <a:cs typeface="#9Slide03 Arima Madurai Bold" panose="00000800000000000000" pitchFamily="2" charset="0"/>
              </a:rPr>
              <a:t>trích</a:t>
            </a:r>
            <a:r>
              <a:rPr lang="en-US" sz="2800" dirty="0">
                <a:solidFill>
                  <a:srgbClr val="FF0000"/>
                </a:solidFill>
                <a:effectLst/>
                <a:latin typeface="#9Slide03 Arima Madurai Bold" panose="00000800000000000000" pitchFamily="2" charset="0"/>
                <a:ea typeface="Times New Roman" panose="02020603050405020304" pitchFamily="18" charset="0"/>
                <a:cs typeface="#9Slide03 Arima Madurai Bold" panose="00000800000000000000" pitchFamily="2" charset="0"/>
              </a:rPr>
              <a:t>, </a:t>
            </a:r>
            <a:r>
              <a:rPr lang="en-US" sz="2800" dirty="0" err="1">
                <a:solidFill>
                  <a:srgbClr val="FF0000"/>
                </a:solidFill>
                <a:effectLst/>
                <a:latin typeface="#9Slide03 Arima Madurai Bold" panose="00000800000000000000" pitchFamily="2" charset="0"/>
                <a:ea typeface="Times New Roman" panose="02020603050405020304" pitchFamily="18" charset="0"/>
                <a:cs typeface="#9Slide03 Arima Madurai Bold" panose="00000800000000000000" pitchFamily="2" charset="0"/>
              </a:rPr>
              <a:t>nhân</a:t>
            </a:r>
            <a:r>
              <a:rPr lang="en-US" sz="2800" dirty="0">
                <a:solidFill>
                  <a:srgbClr val="FF0000"/>
                </a:solidFill>
                <a:effectLst/>
                <a:latin typeface="#9Slide03 Arima Madurai Bold" panose="00000800000000000000" pitchFamily="2" charset="0"/>
                <a:ea typeface="Times New Roman" panose="02020603050405020304" pitchFamily="18" charset="0"/>
                <a:cs typeface="#9Slide03 Arima Madurai Bold" panose="00000800000000000000" pitchFamily="2" charset="0"/>
              </a:rPr>
              <a:t> </a:t>
            </a:r>
            <a:r>
              <a:rPr lang="en-US" sz="2800" dirty="0" err="1">
                <a:solidFill>
                  <a:srgbClr val="FF0000"/>
                </a:solidFill>
                <a:effectLst/>
                <a:latin typeface="#9Slide03 Arima Madurai Bold" panose="00000800000000000000" pitchFamily="2" charset="0"/>
                <a:ea typeface="Times New Roman" panose="02020603050405020304" pitchFamily="18" charset="0"/>
                <a:cs typeface="#9Slide03 Arima Madurai Bold" panose="00000800000000000000" pitchFamily="2" charset="0"/>
              </a:rPr>
              <a:t>vật</a:t>
            </a:r>
            <a:r>
              <a:rPr lang="en-US" sz="2800" dirty="0">
                <a:solidFill>
                  <a:srgbClr val="FF0000"/>
                </a:solidFill>
                <a:effectLst/>
                <a:latin typeface="#9Slide03 Arima Madurai Bold" panose="00000800000000000000" pitchFamily="2" charset="0"/>
                <a:ea typeface="Times New Roman" panose="02020603050405020304" pitchFamily="18" charset="0"/>
                <a:cs typeface="#9Slide03 Arima Madurai Bold" panose="00000800000000000000" pitchFamily="2" charset="0"/>
              </a:rPr>
              <a:t> “</a:t>
            </a:r>
            <a:r>
              <a:rPr lang="en-US" sz="2800" dirty="0" err="1">
                <a:solidFill>
                  <a:srgbClr val="FF0000"/>
                </a:solidFill>
                <a:effectLst/>
                <a:latin typeface="#9Slide03 Arima Madurai Bold" panose="00000800000000000000" pitchFamily="2" charset="0"/>
                <a:ea typeface="Times New Roman" panose="02020603050405020304" pitchFamily="18" charset="0"/>
                <a:cs typeface="#9Slide03 Arima Madurai Bold" panose="00000800000000000000" pitchFamily="2" charset="0"/>
              </a:rPr>
              <a:t>tôi</a:t>
            </a:r>
            <a:r>
              <a:rPr lang="en-US" sz="2800" dirty="0">
                <a:solidFill>
                  <a:srgbClr val="FF0000"/>
                </a:solidFill>
                <a:effectLst/>
                <a:latin typeface="#9Slide03 Arima Madurai Bold" panose="00000800000000000000" pitchFamily="2" charset="0"/>
                <a:ea typeface="Times New Roman" panose="02020603050405020304" pitchFamily="18" charset="0"/>
                <a:cs typeface="#9Slide03 Arima Madurai Bold" panose="00000800000000000000" pitchFamily="2" charset="0"/>
              </a:rPr>
              <a:t>” (Honda) </a:t>
            </a:r>
            <a:r>
              <a:rPr lang="en-US" sz="2800" dirty="0" err="1">
                <a:solidFill>
                  <a:srgbClr val="FF0000"/>
                </a:solidFill>
                <a:effectLst/>
                <a:latin typeface="#9Slide03 Arima Madurai Bold" panose="00000800000000000000" pitchFamily="2" charset="0"/>
                <a:ea typeface="Times New Roman" panose="02020603050405020304" pitchFamily="18" charset="0"/>
                <a:cs typeface="#9Slide03 Arima Madurai Bold" panose="00000800000000000000" pitchFamily="2" charset="0"/>
              </a:rPr>
              <a:t>có</a:t>
            </a:r>
            <a:r>
              <a:rPr lang="en-US" sz="2800" dirty="0">
                <a:solidFill>
                  <a:srgbClr val="FF0000"/>
                </a:solidFill>
                <a:effectLst/>
                <a:latin typeface="#9Slide03 Arima Madurai Bold" panose="00000800000000000000" pitchFamily="2" charset="0"/>
                <a:ea typeface="Times New Roman" panose="02020603050405020304" pitchFamily="18" charset="0"/>
                <a:cs typeface="#9Slide03 Arima Madurai Bold" panose="00000800000000000000" pitchFamily="2" charset="0"/>
              </a:rPr>
              <a:t> </a:t>
            </a:r>
            <a:r>
              <a:rPr lang="en-US" sz="2800" dirty="0" err="1">
                <a:solidFill>
                  <a:srgbClr val="FF0000"/>
                </a:solidFill>
                <a:effectLst/>
                <a:latin typeface="#9Slide03 Arima Madurai Bold" panose="00000800000000000000" pitchFamily="2" charset="0"/>
                <a:ea typeface="Times New Roman" panose="02020603050405020304" pitchFamily="18" charset="0"/>
                <a:cs typeface="#9Slide03 Arima Madurai Bold" panose="00000800000000000000" pitchFamily="2" charset="0"/>
              </a:rPr>
              <a:t>xuất</a:t>
            </a:r>
            <a:r>
              <a:rPr lang="en-US" sz="2800" dirty="0">
                <a:solidFill>
                  <a:srgbClr val="FF0000"/>
                </a:solidFill>
                <a:effectLst/>
                <a:latin typeface="#9Slide03 Arima Madurai Bold" panose="00000800000000000000" pitchFamily="2" charset="0"/>
                <a:ea typeface="Times New Roman" panose="02020603050405020304" pitchFamily="18" charset="0"/>
                <a:cs typeface="#9Slide03 Arima Madurai Bold" panose="00000800000000000000" pitchFamily="2" charset="0"/>
              </a:rPr>
              <a:t> </a:t>
            </a:r>
            <a:r>
              <a:rPr lang="en-US" sz="2800" dirty="0" err="1">
                <a:solidFill>
                  <a:srgbClr val="FF0000"/>
                </a:solidFill>
                <a:effectLst/>
                <a:latin typeface="#9Slide03 Arima Madurai Bold" panose="00000800000000000000" pitchFamily="2" charset="0"/>
                <a:ea typeface="Times New Roman" panose="02020603050405020304" pitchFamily="18" charset="0"/>
                <a:cs typeface="#9Slide03 Arima Madurai Bold" panose="00000800000000000000" pitchFamily="2" charset="0"/>
              </a:rPr>
              <a:t>thân</a:t>
            </a:r>
            <a:r>
              <a:rPr lang="en-US" sz="2800" dirty="0">
                <a:solidFill>
                  <a:srgbClr val="FF0000"/>
                </a:solidFill>
                <a:effectLst/>
                <a:latin typeface="#9Slide03 Arima Madurai Bold" panose="00000800000000000000" pitchFamily="2" charset="0"/>
                <a:ea typeface="Times New Roman" panose="02020603050405020304" pitchFamily="18" charset="0"/>
                <a:cs typeface="#9Slide03 Arima Madurai Bold" panose="00000800000000000000" pitchFamily="2" charset="0"/>
              </a:rPr>
              <a:t> </a:t>
            </a:r>
            <a:r>
              <a:rPr lang="en-US" sz="2800" dirty="0" err="1">
                <a:solidFill>
                  <a:srgbClr val="FF0000"/>
                </a:solidFill>
                <a:effectLst/>
                <a:latin typeface="#9Slide03 Arima Madurai Bold" panose="00000800000000000000" pitchFamily="2" charset="0"/>
                <a:ea typeface="Times New Roman" panose="02020603050405020304" pitchFamily="18" charset="0"/>
                <a:cs typeface="#9Slide03 Arima Madurai Bold" panose="00000800000000000000" pitchFamily="2" charset="0"/>
              </a:rPr>
              <a:t>như</a:t>
            </a:r>
            <a:r>
              <a:rPr lang="en-US" sz="2800" dirty="0">
                <a:solidFill>
                  <a:srgbClr val="FF0000"/>
                </a:solidFill>
                <a:effectLst/>
                <a:latin typeface="#9Slide03 Arima Madurai Bold" panose="00000800000000000000" pitchFamily="2" charset="0"/>
                <a:ea typeface="Times New Roman" panose="02020603050405020304" pitchFamily="18" charset="0"/>
                <a:cs typeface="#9Slide03 Arima Madurai Bold" panose="00000800000000000000" pitchFamily="2" charset="0"/>
              </a:rPr>
              <a:t> </a:t>
            </a:r>
            <a:r>
              <a:rPr lang="en-US" sz="2800" dirty="0" err="1">
                <a:solidFill>
                  <a:srgbClr val="FF0000"/>
                </a:solidFill>
                <a:effectLst/>
                <a:latin typeface="#9Slide03 Arima Madurai Bold" panose="00000800000000000000" pitchFamily="2" charset="0"/>
                <a:ea typeface="Times New Roman" panose="02020603050405020304" pitchFamily="18" charset="0"/>
                <a:cs typeface="#9Slide03 Arima Madurai Bold" panose="00000800000000000000" pitchFamily="2" charset="0"/>
              </a:rPr>
              <a:t>thế</a:t>
            </a:r>
            <a:r>
              <a:rPr lang="en-US" sz="2800" dirty="0">
                <a:solidFill>
                  <a:srgbClr val="FF0000"/>
                </a:solidFill>
                <a:effectLst/>
                <a:latin typeface="#9Slide03 Arima Madurai Bold" panose="00000800000000000000" pitchFamily="2" charset="0"/>
                <a:ea typeface="Times New Roman" panose="02020603050405020304" pitchFamily="18" charset="0"/>
                <a:cs typeface="#9Slide03 Arima Madurai Bold" panose="00000800000000000000" pitchFamily="2" charset="0"/>
              </a:rPr>
              <a:t> </a:t>
            </a:r>
            <a:r>
              <a:rPr lang="en-US" sz="2800" dirty="0" err="1">
                <a:solidFill>
                  <a:srgbClr val="FF0000"/>
                </a:solidFill>
                <a:effectLst/>
                <a:latin typeface="#9Slide03 Arima Madurai Bold" panose="00000800000000000000" pitchFamily="2" charset="0"/>
                <a:ea typeface="Times New Roman" panose="02020603050405020304" pitchFamily="18" charset="0"/>
                <a:cs typeface="#9Slide03 Arima Madurai Bold" panose="00000800000000000000" pitchFamily="2" charset="0"/>
              </a:rPr>
              <a:t>nào</a:t>
            </a:r>
            <a:r>
              <a:rPr lang="en-US" sz="2800" dirty="0">
                <a:solidFill>
                  <a:srgbClr val="FF0000"/>
                </a:solidFill>
                <a:effectLst/>
                <a:latin typeface="#9Slide03 Arima Madurai Bold" panose="00000800000000000000" pitchFamily="2" charset="0"/>
                <a:ea typeface="Times New Roman" panose="02020603050405020304" pitchFamily="18" charset="0"/>
                <a:cs typeface="#9Slide03 Arima Madurai Bold" panose="00000800000000000000" pitchFamily="2" charset="0"/>
              </a:rPr>
              <a:t>?</a:t>
            </a:r>
          </a:p>
          <a:p>
            <a:endParaRPr lang="en-US" sz="2800" dirty="0">
              <a:solidFill>
                <a:srgbClr val="FF0000"/>
              </a:solidFill>
              <a:effectLst/>
              <a:latin typeface="#9Slide03 Arima Madurai Bold" panose="00000800000000000000" pitchFamily="2" charset="0"/>
              <a:ea typeface="Times New Roman" panose="02020603050405020304" pitchFamily="18" charset="0"/>
              <a:cs typeface="#9Slide03 Arima Madurai Bold" panose="00000800000000000000" pitchFamily="2" charset="0"/>
            </a:endParaRPr>
          </a:p>
          <a:p>
            <a:endParaRPr lang="en-US" dirty="0"/>
          </a:p>
        </p:txBody>
      </p:sp>
      <p:sp>
        <p:nvSpPr>
          <p:cNvPr id="4" name="Scroll: Horizontal 3"/>
          <p:cNvSpPr/>
          <p:nvPr/>
        </p:nvSpPr>
        <p:spPr>
          <a:xfrm>
            <a:off x="4841290" y="297743"/>
            <a:ext cx="6178858" cy="1855459"/>
          </a:xfrm>
          <a:prstGeom prst="horizontalScroll">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solidFill>
                  <a:srgbClr val="FF0000"/>
                </a:solidFill>
              </a:rPr>
              <a:t>Câu 1: </a:t>
            </a:r>
          </a:p>
          <a:p>
            <a:pPr algn="ctr"/>
            <a:r>
              <a:rPr lang="vi-VN" sz="2400" dirty="0">
                <a:solidFill>
                  <a:schemeClr val="tx1"/>
                </a:solidFill>
              </a:rPr>
              <a:t>*Đoạn trích sử dụng ngôi kể thứ nhất “tôi”</a:t>
            </a:r>
          </a:p>
          <a:p>
            <a:pPr algn="ctr"/>
            <a:r>
              <a:rPr lang="vi-VN" sz="2400" dirty="0">
                <a:solidFill>
                  <a:schemeClr val="tx1"/>
                </a:solidFill>
              </a:rPr>
              <a:t>* Đoạn trích trên thuộc thể loại: hồi kí</a:t>
            </a:r>
          </a:p>
        </p:txBody>
      </p:sp>
      <p:sp>
        <p:nvSpPr>
          <p:cNvPr id="10" name="Scroll: Horizontal 9"/>
          <p:cNvSpPr/>
          <p:nvPr/>
        </p:nvSpPr>
        <p:spPr>
          <a:xfrm>
            <a:off x="4674629" y="1606858"/>
            <a:ext cx="7177060" cy="5172501"/>
          </a:xfrm>
          <a:prstGeom prst="horizontalScroll">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dirty="0">
                <a:solidFill>
                  <a:srgbClr val="FF0000"/>
                </a:solidFill>
              </a:rPr>
              <a:t>Câu 2: </a:t>
            </a:r>
          </a:p>
          <a:p>
            <a:pPr algn="just">
              <a:tabLst>
                <a:tab pos="412115" algn="l"/>
              </a:tabLst>
            </a:pPr>
            <a:r>
              <a:rPr lang="vi-VN" sz="2400" dirty="0">
                <a:solidFill>
                  <a:srgbClr val="002060"/>
                </a:solidFill>
              </a:rPr>
              <a:t>*Theo đoạn trích, nhân vật xưng “tôi” có xuất thân:</a:t>
            </a:r>
            <a:endParaRPr lang="en-US" sz="2400" dirty="0">
              <a:solidFill>
                <a:srgbClr val="002060"/>
              </a:solidFill>
              <a:effectLst/>
              <a:latin typeface="#9Slide03 Arima Madurai" panose="00000500000000000000" pitchFamily="2" charset="0"/>
              <a:cs typeface="#9Slide03 Arima Madurai" panose="00000500000000000000" pitchFamily="2" charset="0"/>
            </a:endParaRPr>
          </a:p>
          <a:p>
            <a:pPr algn="just"/>
            <a:r>
              <a:rPr lang="vi-VN" sz="2400" dirty="0">
                <a:solidFill>
                  <a:srgbClr val="002060"/>
                </a:solidFill>
                <a:effectLst/>
                <a:latin typeface="#9Slide03 Arima Madurai" panose="00000500000000000000" pitchFamily="2" charset="0"/>
                <a:cs typeface="#9Slide03 Arima Madurai" panose="00000500000000000000" pitchFamily="2" charset="0"/>
              </a:rPr>
              <a:t>+ Cha là Gihei, làm nghề thợ rèn.</a:t>
            </a:r>
            <a:endParaRPr lang="en-US" sz="2400" dirty="0">
              <a:solidFill>
                <a:srgbClr val="002060"/>
              </a:solidFill>
              <a:effectLst/>
              <a:latin typeface="#9Slide03 Arima Madurai" panose="00000500000000000000" pitchFamily="2" charset="0"/>
              <a:cs typeface="#9Slide03 Arima Madurai" panose="00000500000000000000" pitchFamily="2" charset="0"/>
            </a:endParaRPr>
          </a:p>
          <a:p>
            <a:pPr algn="just"/>
            <a:r>
              <a:rPr lang="vi-VN" sz="2400" dirty="0">
                <a:solidFill>
                  <a:srgbClr val="002060"/>
                </a:solidFill>
                <a:effectLst/>
                <a:latin typeface="#9Slide03 Arima Madurai" panose="00000500000000000000" pitchFamily="2" charset="0"/>
                <a:cs typeface="#9Slide03 Arima Madurai" panose="00000500000000000000" pitchFamily="2" charset="0"/>
              </a:rPr>
              <a:t>+ Nhà rất nghèo, đời ông làm nông.</a:t>
            </a:r>
            <a:endParaRPr lang="en-US" sz="2400" dirty="0">
              <a:solidFill>
                <a:srgbClr val="002060"/>
              </a:solidFill>
              <a:effectLst/>
              <a:latin typeface="#9Slide03 Arima Madurai" panose="00000500000000000000" pitchFamily="2" charset="0"/>
              <a:cs typeface="#9Slide03 Arima Madurai" panose="00000500000000000000" pitchFamily="2" charset="0"/>
            </a:endParaRPr>
          </a:p>
          <a:p>
            <a:pPr algn="just"/>
            <a:r>
              <a:rPr lang="vi-VN" sz="2400" dirty="0">
                <a:solidFill>
                  <a:srgbClr val="002060"/>
                </a:solidFill>
                <a:effectLst/>
                <a:latin typeface="#9Slide03 Arima Madurai" panose="00000500000000000000" pitchFamily="2" charset="0"/>
                <a:cs typeface="#9Slide03 Arima Madurai" panose="00000500000000000000" pitchFamily="2" charset="0"/>
              </a:rPr>
              <a:t>+ Là trưởng nam trong gia đình, hàng ngày phải cõng em gái đến trường, giúp cha đạp ống thổi lửa.</a:t>
            </a:r>
            <a:endParaRPr lang="en-US" sz="2400" dirty="0">
              <a:solidFill>
                <a:srgbClr val="002060"/>
              </a:solidFill>
              <a:effectLst/>
              <a:latin typeface="#9Slide03 Arima Madurai" panose="00000500000000000000" pitchFamily="2" charset="0"/>
              <a:cs typeface="#9Slide03 Arima Madurai" panose="00000500000000000000" pitchFamily="2" charset="0"/>
            </a:endParaRPr>
          </a:p>
          <a:p>
            <a:pPr algn="ctr"/>
            <a:r>
              <a:rPr lang="vi-VN" sz="2400" dirty="0">
                <a:solidFill>
                  <a:srgbClr val="FF0000"/>
                </a:solidFill>
                <a:sym typeface="Wingdings" panose="05000000000000000000" pitchFamily="2" charset="2"/>
              </a:rPr>
              <a:t> Nghèo khó</a:t>
            </a:r>
            <a:endParaRPr lang="vi-VN" sz="2400" dirty="0">
              <a:solidFill>
                <a:srgbClr val="FF0000"/>
              </a:solidFill>
            </a:endParaRPr>
          </a:p>
        </p:txBody>
      </p:sp>
      <p:sp>
        <p:nvSpPr>
          <p:cNvPr id="11" name="Rectangle: Rounded Corners 10"/>
          <p:cNvSpPr/>
          <p:nvPr/>
        </p:nvSpPr>
        <p:spPr>
          <a:xfrm>
            <a:off x="1223193" y="696178"/>
            <a:ext cx="1928972" cy="590147"/>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a:solidFill>
                  <a:schemeClr val="tx1"/>
                </a:solidFill>
                <a:latin typeface="#9Slide03 Arima Madurai Black" panose="00000A00000000000000" pitchFamily="2" charset="0"/>
                <a:cs typeface="#9Slide03 Arima Madurai Black" panose="00000A00000000000000" pitchFamily="2" charset="0"/>
              </a:rPr>
              <a:t>ĐÁP ÁN </a:t>
            </a:r>
            <a:endParaRPr lang="en-US" sz="2800" dirty="0">
              <a:solidFill>
                <a:schemeClr val="tx1"/>
              </a:solidFill>
              <a:latin typeface="#9Slide03 Arima Madurai Black" panose="00000A00000000000000" pitchFamily="2" charset="0"/>
              <a:cs typeface="#9Slide03 Arima Madurai Black" panose="00000A00000000000000" pitchFamily="2" charset="0"/>
            </a:endParaRPr>
          </a:p>
        </p:txBody>
      </p:sp>
    </p:spTree>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childTnLst>
                          </p:cTn>
                        </p:par>
                        <p:par>
                          <p:cTn id="10" fill="hold">
                            <p:stCondLst>
                              <p:cond delay="500"/>
                            </p:stCondLst>
                            <p:childTnLst>
                              <p:par>
                                <p:cTn id="11" presetID="14" presetClass="entr" presetSubtype="10" fill="hold" nodeType="after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randombar(horizontal)">
                                      <p:cBhvr>
                                        <p:cTn id="13" dur="500"/>
                                        <p:tgtEl>
                                          <p:spTgt spid="19"/>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circle(in)">
                                      <p:cBhvr>
                                        <p:cTn id="18" dur="20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heel(1)">
                                      <p:cBhvr>
                                        <p:cTn id="23" dur="20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21" presetClass="entr" presetSubtype="1"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wheel(1)">
                                      <p:cBhvr>
                                        <p:cTn id="28" dur="2000"/>
                                        <p:tgtEl>
                                          <p:spTgt spid="4"/>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circle(in)">
                                      <p:cBhvr>
                                        <p:cTn id="33"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animBg="1"/>
      <p:bldP spid="1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85" y="148416"/>
            <a:ext cx="12192000" cy="6858000"/>
          </a:xfrm>
          <a:prstGeom prst="rect">
            <a:avLst/>
          </a:prstGeom>
        </p:spPr>
      </p:pic>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348" y="-199978"/>
            <a:ext cx="1533735" cy="1225247"/>
          </a:xfrm>
          <a:prstGeom prst="rect">
            <a:avLst/>
          </a:prstGeom>
        </p:spPr>
      </p:pic>
      <p:pic>
        <p:nvPicPr>
          <p:cNvPr id="19" name="图片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22206" y="4474346"/>
            <a:ext cx="1533735" cy="2305013"/>
          </a:xfrm>
          <a:prstGeom prst="rect">
            <a:avLst/>
          </a:prstGeom>
        </p:spPr>
      </p:pic>
      <p:sp>
        <p:nvSpPr>
          <p:cNvPr id="22" name="TextBox 21"/>
          <p:cNvSpPr txBox="1"/>
          <p:nvPr/>
        </p:nvSpPr>
        <p:spPr>
          <a:xfrm>
            <a:off x="1251751" y="-5069"/>
            <a:ext cx="6249880" cy="461665"/>
          </a:xfrm>
          <a:prstGeom prst="rect">
            <a:avLst/>
          </a:prstGeom>
          <a:noFill/>
        </p:spPr>
        <p:txBody>
          <a:bodyPr wrap="square">
            <a:spAutoFit/>
          </a:bodyPr>
          <a:lstStyle/>
          <a:p>
            <a:r>
              <a:rPr lang="vi-VN" sz="2400" b="1" spc="300" dirty="0">
                <a:solidFill>
                  <a:srgbClr val="3F3F3F"/>
                </a:solidFill>
                <a:latin typeface="Times New Roman" panose="02020603050405020304" pitchFamily="18" charset="0"/>
                <a:ea typeface="汉仪家书简" panose="02010609000101010101" pitchFamily="49" charset="-122"/>
                <a:cs typeface="Times New Roman" panose="02020603050405020304" pitchFamily="18" charset="0"/>
                <a:sym typeface="站酷快乐体2016修订版" panose="02010600030101010101" pitchFamily="2" charset="-122"/>
              </a:rPr>
              <a:t>II.Luyện tập</a:t>
            </a:r>
            <a:endParaRPr lang="en-US" sz="2400" dirty="0"/>
          </a:p>
        </p:txBody>
      </p:sp>
      <p:sp>
        <p:nvSpPr>
          <p:cNvPr id="2" name="Rectangle: Rounded Corners 1"/>
          <p:cNvSpPr/>
          <p:nvPr/>
        </p:nvSpPr>
        <p:spPr>
          <a:xfrm>
            <a:off x="37934" y="1025269"/>
            <a:ext cx="2824995" cy="352897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algn="just">
              <a:lnSpc>
                <a:spcPct val="115000"/>
              </a:lnSpc>
              <a:spcBef>
                <a:spcPts val="0"/>
              </a:spcBef>
              <a:spcAft>
                <a:spcPts val="0"/>
              </a:spcAft>
              <a:tabLst>
                <a:tab pos="400050" algn="l"/>
              </a:tabLst>
            </a:pPr>
            <a:endParaRPr lang="en-US" sz="28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3" name="TextBox 2"/>
          <p:cNvSpPr txBox="1"/>
          <p:nvPr/>
        </p:nvSpPr>
        <p:spPr>
          <a:xfrm>
            <a:off x="-39829" y="1333784"/>
            <a:ext cx="2823099" cy="3342453"/>
          </a:xfrm>
          <a:prstGeom prst="rect">
            <a:avLst/>
          </a:prstGeom>
          <a:noFill/>
        </p:spPr>
        <p:txBody>
          <a:bodyPr wrap="square" rtlCol="0">
            <a:spAutoFit/>
          </a:bodyPr>
          <a:lstStyle/>
          <a:p>
            <a:pPr marL="457200" marR="0" algn="just">
              <a:lnSpc>
                <a:spcPct val="115000"/>
              </a:lnSpc>
              <a:spcBef>
                <a:spcPts val="0"/>
              </a:spcBef>
              <a:spcAft>
                <a:spcPts val="0"/>
              </a:spcAft>
              <a:tabLst>
                <a:tab pos="400050" algn="l"/>
              </a:tabLst>
            </a:pPr>
            <a:r>
              <a:rPr lang="pt-BR" sz="2400" b="1" dirty="0">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Câu 3</a:t>
            </a:r>
            <a:r>
              <a:rPr lang="pt-BR" sz="24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pt-BR" sz="2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2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máy</a:t>
            </a:r>
            <a:r>
              <a:rPr lang="en-US" sz="2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móc</a:t>
            </a:r>
            <a:r>
              <a:rPr lang="en-US" sz="2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thế</a:t>
            </a:r>
            <a:r>
              <a:rPr lang="en-US" sz="2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nào</a:t>
            </a:r>
            <a:r>
              <a:rPr lang="en-US" sz="2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2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ra </a:t>
            </a:r>
            <a:r>
              <a:rPr lang="en-US" sz="2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2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6" name="Rectangle: Rounded Corners 5"/>
          <p:cNvSpPr/>
          <p:nvPr/>
        </p:nvSpPr>
        <p:spPr>
          <a:xfrm>
            <a:off x="3240351" y="175914"/>
            <a:ext cx="8782974" cy="6269274"/>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3432026" y="553503"/>
            <a:ext cx="8631489" cy="5666295"/>
          </a:xfrm>
          <a:prstGeom prst="rect">
            <a:avLst/>
          </a:prstGeom>
          <a:noFill/>
        </p:spPr>
        <p:txBody>
          <a:bodyPr wrap="square">
            <a:spAutoFit/>
          </a:bodyPr>
          <a:lstStyle/>
          <a:p>
            <a:pPr marL="0" marR="0" algn="just">
              <a:lnSpc>
                <a:spcPct val="115000"/>
              </a:lnSpc>
              <a:spcBef>
                <a:spcPts val="0"/>
              </a:spcBef>
              <a:spcAft>
                <a:spcPts val="1000"/>
              </a:spcAft>
              <a:tabLst>
                <a:tab pos="400050" algn="l"/>
              </a:tabLst>
            </a:pPr>
            <a:r>
              <a:rPr lang="vi-VN" sz="20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0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Câu 3:</a:t>
            </a:r>
            <a:r>
              <a:rPr lang="vi-VN" sz="2000" b="1" dirty="0">
                <a:latin typeface="Times New Roman" panose="02020603050405020304" pitchFamily="18" charset="0"/>
                <a:ea typeface="Times New Roman" panose="02020603050405020304" pitchFamily="18" charset="0"/>
                <a:cs typeface="Times New Roman" panose="02020603050405020304" pitchFamily="18" charset="0"/>
              </a:rPr>
              <a:t>*</a:t>
            </a:r>
            <a:r>
              <a:rPr lang="en-US"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máy</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móc</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rất</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thích</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niềm</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say </a:t>
            </a:r>
            <a:r>
              <a:rPr lang="en-US"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mê</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khám</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phá</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máy</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móc</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vi-VN" sz="2000" b="1" dirty="0">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1000"/>
              </a:spcAft>
              <a:tabLst>
                <a:tab pos="400050" algn="l"/>
              </a:tabLst>
            </a:pPr>
            <a:r>
              <a:rPr lang="vi-VN" sz="2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r>
              <a:rPr lang="en-US"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thấy</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niềm</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thích</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máy</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móc</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trích</a:t>
            </a:r>
            <a:r>
              <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vi-VN" sz="2000" b="1" dirty="0">
              <a:latin typeface="Calibri" panose="020F0502020204030204" pitchFamily="34" charset="0"/>
              <a:ea typeface="Times New Roman" panose="02020603050405020304" pitchFamily="18" charset="0"/>
              <a:cs typeface="Times New Roman" panose="02020603050405020304" pitchFamily="18" charset="0"/>
            </a:endParaRPr>
          </a:p>
          <a:p>
            <a:pPr marR="0" algn="just">
              <a:lnSpc>
                <a:spcPct val="115000"/>
              </a:lnSpc>
              <a:spcBef>
                <a:spcPts val="0"/>
              </a:spcBef>
              <a:spcAft>
                <a:spcPts val="1000"/>
              </a:spcAft>
              <a:tabLst>
                <a:tab pos="400050" algn="l"/>
              </a:tabLst>
            </a:pP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Tuy</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còn</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nhỏ</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chưa</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rèn</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miếng</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vụn</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nhưng</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rất</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thích</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thú</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đập</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búa</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chúm</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cheng</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sữa</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chữa</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đồ</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dùng</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ra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cụ</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nông</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1000"/>
              </a:spcAft>
              <a:tabLst>
                <a:tab pos="400050" algn="l"/>
              </a:tabLst>
            </a:pPr>
            <a:r>
              <a:rPr lang="en-US" sz="20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Chưa</a:t>
            </a:r>
            <a:r>
              <a:rPr lang="en-US" sz="20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0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20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0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nhưng</a:t>
            </a:r>
            <a:r>
              <a:rPr lang="en-US" sz="20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20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rất</a:t>
            </a:r>
            <a:r>
              <a:rPr lang="en-US" sz="20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thích</a:t>
            </a:r>
            <a:r>
              <a:rPr lang="en-US" sz="20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chơi</a:t>
            </a:r>
            <a:r>
              <a:rPr lang="en-US" sz="20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đùa</a:t>
            </a:r>
            <a:r>
              <a:rPr lang="en-US" sz="20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0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máy</a:t>
            </a:r>
            <a:r>
              <a:rPr lang="en-US" sz="20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móc</a:t>
            </a:r>
            <a:r>
              <a:rPr lang="en-US" sz="20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0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0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cơ</a:t>
            </a:r>
            <a:r>
              <a:rPr lang="en-US" sz="20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1000"/>
              </a:spcAft>
              <a:tabLst>
                <a:tab pos="400050" algn="l"/>
              </a:tabLst>
            </a:pPr>
            <a:r>
              <a:rPr lang="en-US" sz="20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20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thường</a:t>
            </a:r>
            <a:r>
              <a:rPr lang="en-US" sz="20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0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ông</a:t>
            </a:r>
            <a:r>
              <a:rPr lang="en-US" sz="20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20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cõng</a:t>
            </a:r>
            <a:r>
              <a:rPr lang="en-US" sz="20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0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tiệm</a:t>
            </a:r>
            <a:r>
              <a:rPr lang="en-US" sz="20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này</a:t>
            </a:r>
            <a:r>
              <a:rPr lang="en-US" sz="20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chơi</a:t>
            </a:r>
            <a:r>
              <a:rPr lang="en-US" sz="20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0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bị</a:t>
            </a:r>
            <a:r>
              <a:rPr lang="en-US" sz="20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lôi</a:t>
            </a:r>
            <a:r>
              <a:rPr lang="en-US" sz="20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cuốn</a:t>
            </a:r>
            <a:r>
              <a:rPr lang="en-US" sz="20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bởi</a:t>
            </a:r>
            <a:r>
              <a:rPr lang="en-US" sz="20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âm</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thanh</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bùm</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chát</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bùm</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chát</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máy</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nổ</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luồng</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khói</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xanh</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mùi</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dầu</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cháy</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rất</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khó</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tả</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1000"/>
              </a:spcAft>
              <a:tabLst>
                <a:tab pos="400050" algn="l"/>
              </a:tabLst>
            </a:pP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xa</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tiệm</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xẻ</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gỗ</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tiếng</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máy</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nổ</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bùm</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bùm</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bánh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răng</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quay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tít</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vẫn</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lân</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la sang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ngắm</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nhìn</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thích</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thú</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vô</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cùng</a:t>
            </a:r>
            <a:r>
              <a:rPr lang="en-US" sz="20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20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0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nhìn</a:t>
            </a:r>
            <a:r>
              <a:rPr lang="en-US" sz="20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máy</a:t>
            </a:r>
            <a:r>
              <a:rPr lang="en-US" sz="20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móc</a:t>
            </a:r>
            <a:r>
              <a:rPr lang="en-US" sz="20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chuyển</a:t>
            </a:r>
            <a:r>
              <a:rPr lang="en-US" sz="20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0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20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cũng</a:t>
            </a:r>
            <a:r>
              <a:rPr lang="en-US" sz="20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sung </a:t>
            </a:r>
            <a:r>
              <a:rPr lang="en-US" sz="20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sướng</a:t>
            </a:r>
            <a:r>
              <a:rPr lang="en-US" sz="20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0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diễn</a:t>
            </a:r>
            <a:r>
              <a:rPr lang="en-US" sz="20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tả</a:t>
            </a:r>
            <a:r>
              <a:rPr lang="en-US" sz="20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0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0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10" name="Rectangle: Rounded Corners 9"/>
          <p:cNvSpPr/>
          <p:nvPr/>
        </p:nvSpPr>
        <p:spPr>
          <a:xfrm>
            <a:off x="6202017" y="-5069"/>
            <a:ext cx="1928972" cy="590147"/>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a:solidFill>
                  <a:schemeClr val="tx1"/>
                </a:solidFill>
                <a:latin typeface="#9Slide03 Arima Madurai Black" panose="00000A00000000000000" pitchFamily="2" charset="0"/>
                <a:cs typeface="#9Slide03 Arima Madurai Black" panose="00000A00000000000000" pitchFamily="2" charset="0"/>
              </a:rPr>
              <a:t>ĐÁP ÁN </a:t>
            </a:r>
            <a:endParaRPr lang="en-US" sz="2800" dirty="0">
              <a:solidFill>
                <a:schemeClr val="tx1"/>
              </a:solidFill>
              <a:latin typeface="#9Slide03 Arima Madurai Black" panose="00000A00000000000000" pitchFamily="2" charset="0"/>
              <a:cs typeface="#9Slide03 Arima Madurai Black" panose="00000A00000000000000" pitchFamily="2" charset="0"/>
            </a:endParaRPr>
          </a:p>
        </p:txBody>
      </p:sp>
    </p:spTree>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childTnLst>
                          </p:cTn>
                        </p:par>
                        <p:par>
                          <p:cTn id="10" fill="hold">
                            <p:stCondLst>
                              <p:cond delay="500"/>
                            </p:stCondLst>
                            <p:childTnLst>
                              <p:par>
                                <p:cTn id="11" presetID="14" presetClass="entr" presetSubtype="10" fill="hold" nodeType="after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randombar(horizontal)">
                                      <p:cBhvr>
                                        <p:cTn id="13" dur="500"/>
                                        <p:tgtEl>
                                          <p:spTgt spid="19"/>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1000"/>
                                        <p:tgtEl>
                                          <p:spTgt spid="3"/>
                                        </p:tgtEl>
                                      </p:cBhvr>
                                    </p:animEffect>
                                    <p:anim calcmode="lin" valueType="num">
                                      <p:cBhvr>
                                        <p:cTn id="19" dur="1000" fill="hold"/>
                                        <p:tgtEl>
                                          <p:spTgt spid="3"/>
                                        </p:tgtEl>
                                        <p:attrNameLst>
                                          <p:attrName>ppt_x</p:attrName>
                                        </p:attrNameLst>
                                      </p:cBhvr>
                                      <p:tavLst>
                                        <p:tav tm="0">
                                          <p:val>
                                            <p:strVal val="#ppt_x"/>
                                          </p:val>
                                        </p:tav>
                                        <p:tav tm="100000">
                                          <p:val>
                                            <p:strVal val="#ppt_x"/>
                                          </p:val>
                                        </p:tav>
                                      </p:tavLst>
                                    </p:anim>
                                    <p:anim calcmode="lin" valueType="num">
                                      <p:cBhvr>
                                        <p:cTn id="2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heel(1)">
                                      <p:cBhvr>
                                        <p:cTn id="25" dur="20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21" presetClass="entr" presetSubtype="1"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heel(1)">
                                      <p:cBhvr>
                                        <p:cTn id="30" dur="20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21" presetClass="entr" presetSubtype="1"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wheel(1)">
                                      <p:cBhvr>
                                        <p:cTn id="35"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6" grpId="0" animBg="1"/>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9911" y="-178029"/>
            <a:ext cx="1533735" cy="1225247"/>
          </a:xfrm>
          <a:prstGeom prst="rect">
            <a:avLst/>
          </a:prstGeom>
        </p:spPr>
      </p:pic>
      <p:pic>
        <p:nvPicPr>
          <p:cNvPr id="28" name="图片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9991636" y="4079596"/>
            <a:ext cx="2433217" cy="2943936"/>
          </a:xfrm>
          <a:prstGeom prst="rect">
            <a:avLst/>
          </a:prstGeom>
        </p:spPr>
      </p:pic>
      <p:sp>
        <p:nvSpPr>
          <p:cNvPr id="11" name="TextBox 10"/>
          <p:cNvSpPr txBox="1"/>
          <p:nvPr/>
        </p:nvSpPr>
        <p:spPr>
          <a:xfrm>
            <a:off x="2061839" y="28664"/>
            <a:ext cx="6409676" cy="523220"/>
          </a:xfrm>
          <a:prstGeom prst="rect">
            <a:avLst/>
          </a:prstGeom>
          <a:noFill/>
        </p:spPr>
        <p:txBody>
          <a:bodyPr wrap="square">
            <a:spAutoFit/>
          </a:bodyPr>
          <a:lstStyle/>
          <a:p>
            <a:r>
              <a:rPr lang="vi-VN" sz="2800" b="1" spc="300" dirty="0">
                <a:solidFill>
                  <a:srgbClr val="3F3F3F"/>
                </a:solidFill>
                <a:latin typeface="Times New Roman" panose="02020603050405020304" pitchFamily="18" charset="0"/>
                <a:ea typeface="汉仪家书简" panose="02010609000101010101" pitchFamily="49" charset="-122"/>
                <a:cs typeface="Times New Roman" panose="02020603050405020304" pitchFamily="18" charset="0"/>
                <a:sym typeface="站酷快乐体2016修订版" panose="02010600030101010101" pitchFamily="2" charset="-122"/>
              </a:rPr>
              <a:t>I.Củng cố kiến thức</a:t>
            </a:r>
            <a:endParaRPr lang="en-US" sz="2800" dirty="0"/>
          </a:p>
        </p:txBody>
      </p:sp>
      <p:sp>
        <p:nvSpPr>
          <p:cNvPr id="13" name="TextBox 12"/>
          <p:cNvSpPr txBox="1"/>
          <p:nvPr/>
        </p:nvSpPr>
        <p:spPr>
          <a:xfrm>
            <a:off x="2230515" y="600127"/>
            <a:ext cx="6538404" cy="523220"/>
          </a:xfrm>
          <a:prstGeom prst="rect">
            <a:avLst/>
          </a:prstGeom>
          <a:noFill/>
        </p:spPr>
        <p:txBody>
          <a:bodyPr wrap="square">
            <a:spAutoFit/>
          </a:bodyPr>
          <a:lstStyle/>
          <a:p>
            <a:r>
              <a:rPr lang="vi-VN" sz="2800" b="1" spc="300" dirty="0">
                <a:solidFill>
                  <a:srgbClr val="FF0000"/>
                </a:solidFill>
                <a:latin typeface="Times New Roman" panose="02020603050405020304" pitchFamily="18" charset="0"/>
                <a:ea typeface="汉仪家书简" panose="02010609000101010101" pitchFamily="49" charset="-122"/>
                <a:cs typeface="Times New Roman" panose="02020603050405020304" pitchFamily="18" charset="0"/>
                <a:sym typeface="站酷快乐体2016修订版" panose="02010600030101010101" pitchFamily="2" charset="-122"/>
              </a:rPr>
              <a:t>1)Văn bản</a:t>
            </a:r>
            <a:endParaRPr lang="en-US" sz="2800" dirty="0">
              <a:solidFill>
                <a:srgbClr val="FF0000"/>
              </a:solidFill>
            </a:endParaRPr>
          </a:p>
        </p:txBody>
      </p:sp>
      <p:sp>
        <p:nvSpPr>
          <p:cNvPr id="5" name="TextBox 4"/>
          <p:cNvSpPr txBox="1"/>
          <p:nvPr/>
        </p:nvSpPr>
        <p:spPr>
          <a:xfrm>
            <a:off x="1216240" y="1185893"/>
            <a:ext cx="7066626" cy="954107"/>
          </a:xfrm>
          <a:prstGeom prst="rect">
            <a:avLst/>
          </a:prstGeom>
          <a:noFill/>
        </p:spPr>
        <p:txBody>
          <a:bodyPr wrap="square" rtlCol="0">
            <a:spAutoFit/>
          </a:bodyPr>
          <a:lstStyle/>
          <a:p>
            <a:r>
              <a:rPr lang="vi-VN" sz="2800" b="1" dirty="0">
                <a:latin typeface="+mj-lt"/>
              </a:rPr>
              <a:t>*Kí:</a:t>
            </a:r>
            <a:r>
              <a:rPr lang="vi-VN" sz="2800" dirty="0">
                <a:solidFill>
                  <a:srgbClr val="002060"/>
                </a:solidFill>
                <a:latin typeface="#9Slide03 Arima Madurai Black" panose="00000A00000000000000" pitchFamily="2" charset="0"/>
                <a:cs typeface="#9Slide03 Arima Madurai Black" panose="00000A00000000000000" pitchFamily="2" charset="0"/>
              </a:rPr>
              <a:t> </a:t>
            </a:r>
            <a:r>
              <a:rPr lang="vi-VN" sz="2800" dirty="0">
                <a:latin typeface="+mj-lt"/>
                <a:cs typeface="#9Slide03 Arima Madurai Black" panose="00000A00000000000000" pitchFamily="2" charset="0"/>
              </a:rPr>
              <a:t>Là một thể loại văn xuôi thường ghi lại sự việc và con người một cách xác thực</a:t>
            </a:r>
            <a:endParaRPr lang="en-US" sz="2800" b="1" dirty="0">
              <a:latin typeface="+mj-lt"/>
            </a:endParaRPr>
          </a:p>
        </p:txBody>
      </p:sp>
      <p:sp>
        <p:nvSpPr>
          <p:cNvPr id="17" name="TextBox 16"/>
          <p:cNvSpPr txBox="1"/>
          <p:nvPr/>
        </p:nvSpPr>
        <p:spPr>
          <a:xfrm>
            <a:off x="1562471" y="2168331"/>
            <a:ext cx="6551720" cy="1815882"/>
          </a:xfrm>
          <a:prstGeom prst="rect">
            <a:avLst/>
          </a:prstGeom>
          <a:noFill/>
        </p:spPr>
        <p:txBody>
          <a:bodyPr wrap="square">
            <a:spAutoFit/>
          </a:bodyPr>
          <a:lstStyle/>
          <a:p>
            <a:r>
              <a:rPr lang="vi-VN" sz="2800" b="1" dirty="0">
                <a:latin typeface="+mj-lt"/>
              </a:rPr>
              <a:t>+ Hồi kí:</a:t>
            </a:r>
            <a:r>
              <a:rPr lang="vi-VN" sz="2800" dirty="0">
                <a:solidFill>
                  <a:srgbClr val="002060"/>
                </a:solidFill>
                <a:latin typeface="#9Slide03 Arima Madurai Black" panose="00000A00000000000000" pitchFamily="2" charset="0"/>
                <a:cs typeface="#9Slide03 Arima Madurai Black" panose="00000A00000000000000" pitchFamily="2" charset="0"/>
              </a:rPr>
              <a:t> </a:t>
            </a:r>
            <a:r>
              <a:rPr lang="vi-VN" sz="2800" dirty="0">
                <a:latin typeface="+mj-lt"/>
                <a:cs typeface="#9Slide03 Arima Madurai Black" panose="00000A00000000000000" pitchFamily="2" charset="0"/>
              </a:rPr>
              <a:t>Là một thể của kí dùng để ghi chép lại những sự việc, những quan sát, nhận xét và tâm trạng có thực mà tác giả đã trải qua</a:t>
            </a:r>
            <a:endParaRPr lang="en-US" sz="2800" dirty="0">
              <a:latin typeface="+mj-lt"/>
            </a:endParaRPr>
          </a:p>
        </p:txBody>
      </p:sp>
      <p:sp>
        <p:nvSpPr>
          <p:cNvPr id="18" name="TextBox 17"/>
          <p:cNvSpPr txBox="1"/>
          <p:nvPr/>
        </p:nvSpPr>
        <p:spPr>
          <a:xfrm>
            <a:off x="1562471" y="4115282"/>
            <a:ext cx="6551720" cy="1815882"/>
          </a:xfrm>
          <a:prstGeom prst="rect">
            <a:avLst/>
          </a:prstGeom>
          <a:noFill/>
        </p:spPr>
        <p:txBody>
          <a:bodyPr wrap="square">
            <a:spAutoFit/>
          </a:bodyPr>
          <a:lstStyle/>
          <a:p>
            <a:r>
              <a:rPr lang="vi-VN" sz="2800" b="1" dirty="0">
                <a:latin typeface="+mj-lt"/>
              </a:rPr>
              <a:t>+ Du kí:</a:t>
            </a:r>
            <a:r>
              <a:rPr lang="vi-VN" sz="2800" dirty="0">
                <a:solidFill>
                  <a:srgbClr val="002060"/>
                </a:solidFill>
                <a:latin typeface="#9Slide03 Arima Madurai Black" panose="00000A00000000000000" pitchFamily="2" charset="0"/>
                <a:cs typeface="#9Slide03 Arima Madurai Black" panose="00000A00000000000000" pitchFamily="2" charset="0"/>
              </a:rPr>
              <a:t> </a:t>
            </a:r>
            <a:r>
              <a:rPr lang="vi-VN" sz="2800" dirty="0">
                <a:latin typeface="+mj-lt"/>
                <a:cs typeface="#9Slide03 Arima Madurai Black" panose="00000A00000000000000" pitchFamily="2" charset="0"/>
              </a:rPr>
              <a:t>Là một thể thể của  kí dùng để ghi lại những điều đã chứng kiến trong một chuyến đi diễn ra chưa lâu của bản thân tới một miền đất khác.</a:t>
            </a:r>
            <a:endParaRPr lang="en-US" sz="2800" dirty="0">
              <a:latin typeface="+mj-lt"/>
            </a:endParaRPr>
          </a:p>
        </p:txBody>
      </p:sp>
      <p:sp>
        <p:nvSpPr>
          <p:cNvPr id="9" name="Thought Bubble: Cloud 8"/>
          <p:cNvSpPr/>
          <p:nvPr/>
        </p:nvSpPr>
        <p:spPr>
          <a:xfrm>
            <a:off x="7542662" y="1047218"/>
            <a:ext cx="4566140" cy="2492870"/>
          </a:xfrm>
          <a:prstGeom prst="cloudCallou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a:solidFill>
                  <a:srgbClr val="FF0000"/>
                </a:solidFill>
                <a:latin typeface="#9Slide03 Arima Madurai Black" panose="00000A00000000000000" pitchFamily="2" charset="0"/>
                <a:cs typeface="#9Slide03 Arima Madurai Black" panose="00000A00000000000000" pitchFamily="2" charset="0"/>
              </a:rPr>
              <a:t>Nhắc lại khái niệm về thể loại kí? Hồi kí và du kí?</a:t>
            </a:r>
          </a:p>
        </p:txBody>
      </p:sp>
      <p:pic>
        <p:nvPicPr>
          <p:cNvPr id="20" name="图片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42116">
            <a:off x="490546" y="954347"/>
            <a:ext cx="690348" cy="1063350"/>
          </a:xfrm>
          <a:prstGeom prst="rect">
            <a:avLst/>
          </a:prstGeom>
        </p:spPr>
      </p:pic>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wipe(down)">
                                      <p:cBhvr>
                                        <p:cTn id="13" dur="500"/>
                                        <p:tgtEl>
                                          <p:spTgt spid="28"/>
                                        </p:tgtEl>
                                      </p:cBhvr>
                                    </p:animEffect>
                                  </p:childTnLst>
                                </p:cTn>
                              </p:par>
                            </p:childTnLst>
                          </p:cTn>
                        </p:par>
                        <p:par>
                          <p:cTn id="14" fill="hold">
                            <p:stCondLst>
                              <p:cond delay="1000"/>
                            </p:stCondLst>
                            <p:childTnLst>
                              <p:par>
                                <p:cTn id="15" presetID="22" presetClass="entr" presetSubtype="4" fill="hold" nodeType="after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down)">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3">
                                            <p:txEl>
                                              <p:pRg st="0" end="0"/>
                                            </p:txEl>
                                          </p:spTgt>
                                        </p:tgtEl>
                                        <p:attrNameLst>
                                          <p:attrName>style.visibility</p:attrName>
                                        </p:attrNameLst>
                                      </p:cBhvr>
                                      <p:to>
                                        <p:strVal val="visible"/>
                                      </p:to>
                                    </p:set>
                                    <p:animEffect transition="in" filter="barn(inVertical)">
                                      <p:cBhvr>
                                        <p:cTn id="27" dur="500"/>
                                        <p:tgtEl>
                                          <p:spTgt spid="1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heel(1)">
                                      <p:cBhvr>
                                        <p:cTn id="32" dur="20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5">
                                            <p:txEl>
                                              <p:pRg st="0" end="0"/>
                                            </p:txEl>
                                          </p:spTgt>
                                        </p:tgtEl>
                                        <p:attrNameLst>
                                          <p:attrName>style.visibility</p:attrName>
                                        </p:attrNameLst>
                                      </p:cBhvr>
                                      <p:to>
                                        <p:strVal val="visible"/>
                                      </p:to>
                                    </p:set>
                                    <p:animEffect transition="in" filter="barn(inVertical)">
                                      <p:cBhvr>
                                        <p:cTn id="37" dur="500"/>
                                        <p:tgtEl>
                                          <p:spTgt spid="5">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barn(inVertical)">
                                      <p:cBhvr>
                                        <p:cTn id="42" dur="5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barn(inVertical)">
                                      <p:cBhvr>
                                        <p:cTn id="4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7" grpId="0"/>
      <p:bldP spid="18" grpId="0"/>
      <p:bldP spid="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croll: Horizontal 3"/>
          <p:cNvSpPr/>
          <p:nvPr/>
        </p:nvSpPr>
        <p:spPr>
          <a:xfrm>
            <a:off x="1898515" y="1167849"/>
            <a:ext cx="7563775" cy="2187369"/>
          </a:xfrm>
          <a:prstGeom prst="horizontalScroll">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800" b="1" dirty="0">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rPr>
              <a:t>Câu 4.</a:t>
            </a:r>
            <a:r>
              <a:rPr lang="pt-BR"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hãy</a:t>
            </a:r>
            <a:r>
              <a:rPr lang="en-US"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chia </a:t>
            </a:r>
            <a:r>
              <a:rPr lang="en-US"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sẻ</a:t>
            </a:r>
            <a:r>
              <a:rPr lang="en-US"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sở</a:t>
            </a:r>
            <a:r>
              <a:rPr lang="en-US"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thích</a:t>
            </a:r>
            <a:r>
              <a:rPr lang="en-US"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ấu</a:t>
            </a:r>
            <a:r>
              <a:rPr lang="en-US"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Sở</a:t>
            </a:r>
            <a:r>
              <a:rPr lang="en-US"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thích</a:t>
            </a:r>
            <a:r>
              <a:rPr lang="en-US"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en-US"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qua </a:t>
            </a:r>
            <a:r>
              <a:rPr lang="en-US"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US"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nào</a:t>
            </a:r>
            <a:r>
              <a:rPr lang="en-US"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p>
            <a:pPr algn="ctr"/>
            <a:endParaRPr lang="en-US" dirty="0"/>
          </a:p>
        </p:txBody>
      </p:sp>
      <p:sp>
        <p:nvSpPr>
          <p:cNvPr id="3" name="Rectangle: Rounded Corners 2"/>
          <p:cNvSpPr/>
          <p:nvPr/>
        </p:nvSpPr>
        <p:spPr>
          <a:xfrm>
            <a:off x="6336487" y="17536"/>
            <a:ext cx="1928972" cy="590147"/>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a:solidFill>
                  <a:schemeClr val="tx1"/>
                </a:solidFill>
                <a:latin typeface="#9Slide03 Arima Madurai Black" panose="00000A00000000000000" pitchFamily="2" charset="0"/>
                <a:cs typeface="#9Slide03 Arima Madurai Black" panose="00000A00000000000000" pitchFamily="2" charset="0"/>
              </a:rPr>
              <a:t>ĐÁP ÁN </a:t>
            </a:r>
            <a:endParaRPr lang="en-US" sz="2800" dirty="0">
              <a:solidFill>
                <a:schemeClr val="tx1"/>
              </a:solidFill>
              <a:latin typeface="#9Slide03 Arima Madurai Black" panose="00000A00000000000000" pitchFamily="2" charset="0"/>
              <a:cs typeface="#9Slide03 Arima Madurai Black" panose="00000A00000000000000" pitchFamily="2" charset="0"/>
            </a:endParaRPr>
          </a:p>
        </p:txBody>
      </p:sp>
    </p:spTree>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93" y="0"/>
            <a:ext cx="12192000" cy="6858000"/>
          </a:xfrm>
          <a:prstGeom prst="rect">
            <a:avLst/>
          </a:prstGeom>
        </p:spPr>
      </p:pic>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695" y="-67377"/>
            <a:ext cx="1533735" cy="1225247"/>
          </a:xfrm>
          <a:prstGeom prst="rect">
            <a:avLst/>
          </a:prstGeom>
        </p:spPr>
      </p:pic>
      <p:pic>
        <p:nvPicPr>
          <p:cNvPr id="19" name="图片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22206" y="4474346"/>
            <a:ext cx="1533735" cy="2305013"/>
          </a:xfrm>
          <a:prstGeom prst="rect">
            <a:avLst/>
          </a:prstGeom>
        </p:spPr>
      </p:pic>
      <p:sp>
        <p:nvSpPr>
          <p:cNvPr id="22" name="TextBox 21"/>
          <p:cNvSpPr txBox="1"/>
          <p:nvPr/>
        </p:nvSpPr>
        <p:spPr>
          <a:xfrm>
            <a:off x="1251751" y="175914"/>
            <a:ext cx="6249880" cy="461665"/>
          </a:xfrm>
          <a:prstGeom prst="rect">
            <a:avLst/>
          </a:prstGeom>
          <a:noFill/>
        </p:spPr>
        <p:txBody>
          <a:bodyPr wrap="square">
            <a:spAutoFit/>
          </a:bodyPr>
          <a:lstStyle/>
          <a:p>
            <a:r>
              <a:rPr lang="vi-VN" sz="2400" b="1" spc="300" dirty="0">
                <a:solidFill>
                  <a:srgbClr val="3F3F3F"/>
                </a:solidFill>
                <a:latin typeface="Times New Roman" panose="02020603050405020304" pitchFamily="18" charset="0"/>
                <a:ea typeface="汉仪家书简" panose="02010609000101010101" pitchFamily="49" charset="-122"/>
                <a:cs typeface="Times New Roman" panose="02020603050405020304" pitchFamily="18" charset="0"/>
                <a:sym typeface="站酷快乐体2016修订版" panose="02010600030101010101" pitchFamily="2" charset="-122"/>
              </a:rPr>
              <a:t>II.Luyện tập</a:t>
            </a:r>
            <a:endParaRPr lang="en-US" sz="2400" dirty="0"/>
          </a:p>
        </p:txBody>
      </p:sp>
      <p:sp>
        <p:nvSpPr>
          <p:cNvPr id="7" name="TextBox 6"/>
          <p:cNvSpPr txBox="1"/>
          <p:nvPr/>
        </p:nvSpPr>
        <p:spPr>
          <a:xfrm>
            <a:off x="-3706" y="637579"/>
            <a:ext cx="12045685" cy="4561840"/>
          </a:xfrm>
          <a:prstGeom prst="rect">
            <a:avLst/>
          </a:prstGeom>
          <a:noFill/>
        </p:spPr>
        <p:txBody>
          <a:bodyPr wrap="square">
            <a:spAutoFit/>
          </a:bodyPr>
          <a:lstStyle/>
          <a:p>
            <a:pPr marL="0" marR="0">
              <a:lnSpc>
                <a:spcPct val="130000"/>
              </a:lnSpc>
              <a:spcBef>
                <a:spcPts val="300"/>
              </a:spcBef>
              <a:spcAft>
                <a:spcPts val="300"/>
              </a:spcAft>
            </a:pPr>
            <a:r>
              <a:rPr lang="vi-VN" sz="2400" b="1" dirty="0">
                <a:solidFill>
                  <a:srgbClr val="000000"/>
                </a:solidFill>
                <a:effectLst/>
                <a:latin typeface="Times New Roman" panose="02020603050405020304" pitchFamily="18" charset="0"/>
                <a:ea typeface="Times New Roman" panose="02020603050405020304" pitchFamily="18" charset="0"/>
              </a:rPr>
              <a:t> </a:t>
            </a:r>
            <a:r>
              <a:rPr lang="vi-VN" sz="2400" b="1" dirty="0">
                <a:solidFill>
                  <a:srgbClr val="0D0D0D"/>
                </a:solidFill>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Bài tập 2</a:t>
            </a:r>
            <a:r>
              <a:rPr lang="vi-VN"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Times New Roman" panose="02020603050405020304" pitchFamily="18" charset="0"/>
              </a:rPr>
              <a:t>Đọc</a:t>
            </a:r>
            <a:r>
              <a:rPr lang="en-US" sz="2400" b="1" dirty="0">
                <a:solidFill>
                  <a:srgbClr val="000000"/>
                </a:solidFill>
                <a:effectLst/>
                <a:latin typeface="Times New Roman" panose="02020603050405020304" pitchFamily="18" charset="0"/>
                <a:ea typeface="Times New Roman" panose="02020603050405020304" pitchFamily="18" charset="0"/>
              </a:rPr>
              <a:t> </a:t>
            </a:r>
            <a:r>
              <a:rPr lang="en-US" sz="2400" b="1" dirty="0" err="1">
                <a:solidFill>
                  <a:srgbClr val="000000"/>
                </a:solidFill>
                <a:effectLst/>
                <a:latin typeface="Times New Roman" panose="02020603050405020304" pitchFamily="18" charset="0"/>
                <a:ea typeface="Times New Roman" panose="02020603050405020304" pitchFamily="18" charset="0"/>
              </a:rPr>
              <a:t>đoạn</a:t>
            </a:r>
            <a:r>
              <a:rPr lang="en-US" sz="2400" b="1" dirty="0">
                <a:solidFill>
                  <a:srgbClr val="000000"/>
                </a:solidFill>
                <a:effectLst/>
                <a:latin typeface="Times New Roman" panose="02020603050405020304" pitchFamily="18" charset="0"/>
                <a:ea typeface="Times New Roman" panose="02020603050405020304" pitchFamily="18" charset="0"/>
              </a:rPr>
              <a:t> </a:t>
            </a:r>
            <a:r>
              <a:rPr lang="en-US" sz="2400" b="1" dirty="0" err="1">
                <a:solidFill>
                  <a:srgbClr val="000000"/>
                </a:solidFill>
                <a:effectLst/>
                <a:latin typeface="Times New Roman" panose="02020603050405020304" pitchFamily="18" charset="0"/>
                <a:ea typeface="Times New Roman" panose="02020603050405020304" pitchFamily="18" charset="0"/>
              </a:rPr>
              <a:t>trích</a:t>
            </a:r>
            <a:r>
              <a:rPr lang="en-US" sz="2400" b="1" dirty="0">
                <a:solidFill>
                  <a:srgbClr val="000000"/>
                </a:solidFill>
                <a:effectLst/>
                <a:latin typeface="Times New Roman" panose="02020603050405020304" pitchFamily="18" charset="0"/>
                <a:ea typeface="Times New Roman" panose="02020603050405020304" pitchFamily="18" charset="0"/>
              </a:rPr>
              <a:t> </a:t>
            </a:r>
            <a:r>
              <a:rPr lang="en-US" sz="2400" b="1" dirty="0" err="1">
                <a:solidFill>
                  <a:srgbClr val="000000"/>
                </a:solidFill>
                <a:effectLst/>
                <a:latin typeface="Times New Roman" panose="02020603050405020304" pitchFamily="18" charset="0"/>
                <a:ea typeface="Times New Roman" panose="02020603050405020304" pitchFamily="18" charset="0"/>
              </a:rPr>
              <a:t>sau</a:t>
            </a:r>
            <a:r>
              <a:rPr lang="en-US" sz="2400" b="1" dirty="0">
                <a:solidFill>
                  <a:srgbClr val="000000"/>
                </a:solidFill>
                <a:effectLst/>
                <a:latin typeface="Times New Roman" panose="02020603050405020304" pitchFamily="18" charset="0"/>
                <a:ea typeface="Times New Roman" panose="02020603050405020304" pitchFamily="18" charset="0"/>
              </a:rPr>
              <a:t> </a:t>
            </a:r>
            <a:r>
              <a:rPr lang="en-US" sz="2400" b="1" dirty="0" err="1">
                <a:solidFill>
                  <a:srgbClr val="000000"/>
                </a:solidFill>
                <a:effectLst/>
                <a:latin typeface="Times New Roman" panose="02020603050405020304" pitchFamily="18" charset="0"/>
                <a:ea typeface="Times New Roman" panose="02020603050405020304" pitchFamily="18" charset="0"/>
              </a:rPr>
              <a:t>và</a:t>
            </a:r>
            <a:r>
              <a:rPr lang="en-US" sz="2400" b="1" dirty="0">
                <a:solidFill>
                  <a:srgbClr val="000000"/>
                </a:solidFill>
                <a:effectLst/>
                <a:latin typeface="Times New Roman" panose="02020603050405020304" pitchFamily="18" charset="0"/>
                <a:ea typeface="Times New Roman" panose="02020603050405020304" pitchFamily="18" charset="0"/>
              </a:rPr>
              <a:t> </a:t>
            </a:r>
            <a:r>
              <a:rPr lang="en-US" sz="2400" b="1" dirty="0" err="1">
                <a:solidFill>
                  <a:srgbClr val="000000"/>
                </a:solidFill>
                <a:effectLst/>
                <a:latin typeface="Times New Roman" panose="02020603050405020304" pitchFamily="18" charset="0"/>
                <a:ea typeface="Times New Roman" panose="02020603050405020304" pitchFamily="18" charset="0"/>
              </a:rPr>
              <a:t>trả</a:t>
            </a:r>
            <a:r>
              <a:rPr lang="en-US" sz="2400" b="1" dirty="0">
                <a:solidFill>
                  <a:srgbClr val="000000"/>
                </a:solidFill>
                <a:effectLst/>
                <a:latin typeface="Times New Roman" panose="02020603050405020304" pitchFamily="18" charset="0"/>
                <a:ea typeface="Times New Roman" panose="02020603050405020304" pitchFamily="18" charset="0"/>
              </a:rPr>
              <a:t> </a:t>
            </a:r>
            <a:r>
              <a:rPr lang="en-US" sz="2400" b="1" dirty="0" err="1">
                <a:solidFill>
                  <a:srgbClr val="000000"/>
                </a:solidFill>
                <a:effectLst/>
                <a:latin typeface="Times New Roman" panose="02020603050405020304" pitchFamily="18" charset="0"/>
                <a:ea typeface="Times New Roman" panose="02020603050405020304" pitchFamily="18" charset="0"/>
              </a:rPr>
              <a:t>lời</a:t>
            </a:r>
            <a:r>
              <a:rPr lang="en-US" sz="2400" b="1" dirty="0">
                <a:solidFill>
                  <a:srgbClr val="000000"/>
                </a:solidFill>
                <a:effectLst/>
                <a:latin typeface="Times New Roman" panose="02020603050405020304" pitchFamily="18" charset="0"/>
                <a:ea typeface="Times New Roman" panose="02020603050405020304" pitchFamily="18" charset="0"/>
              </a:rPr>
              <a:t> </a:t>
            </a:r>
            <a:r>
              <a:rPr lang="en-US" sz="2400" b="1" dirty="0" err="1">
                <a:solidFill>
                  <a:srgbClr val="000000"/>
                </a:solidFill>
                <a:effectLst/>
                <a:latin typeface="Times New Roman" panose="02020603050405020304" pitchFamily="18" charset="0"/>
                <a:ea typeface="Times New Roman" panose="02020603050405020304" pitchFamily="18" charset="0"/>
              </a:rPr>
              <a:t>các</a:t>
            </a:r>
            <a:r>
              <a:rPr lang="en-US" sz="2400" b="1" dirty="0">
                <a:solidFill>
                  <a:srgbClr val="000000"/>
                </a:solidFill>
                <a:effectLst/>
                <a:latin typeface="Times New Roman" panose="02020603050405020304" pitchFamily="18" charset="0"/>
                <a:ea typeface="Times New Roman" panose="02020603050405020304" pitchFamily="18" charset="0"/>
              </a:rPr>
              <a:t> </a:t>
            </a:r>
            <a:r>
              <a:rPr lang="en-US" sz="2400" b="1" dirty="0" err="1">
                <a:solidFill>
                  <a:srgbClr val="000000"/>
                </a:solidFill>
                <a:effectLst/>
                <a:latin typeface="Times New Roman" panose="02020603050405020304" pitchFamily="18" charset="0"/>
                <a:ea typeface="Times New Roman" panose="02020603050405020304" pitchFamily="18" charset="0"/>
              </a:rPr>
              <a:t>câu</a:t>
            </a:r>
            <a:r>
              <a:rPr lang="en-US" sz="2400" b="1" dirty="0">
                <a:solidFill>
                  <a:srgbClr val="000000"/>
                </a:solidFill>
                <a:effectLst/>
                <a:latin typeface="Times New Roman" panose="02020603050405020304" pitchFamily="18" charset="0"/>
                <a:ea typeface="Times New Roman" panose="02020603050405020304" pitchFamily="18" charset="0"/>
              </a:rPr>
              <a:t> </a:t>
            </a:r>
            <a:r>
              <a:rPr lang="en-US" sz="2400" b="1" dirty="0" err="1">
                <a:solidFill>
                  <a:srgbClr val="000000"/>
                </a:solidFill>
                <a:effectLst/>
                <a:latin typeface="Times New Roman" panose="02020603050405020304" pitchFamily="18" charset="0"/>
                <a:ea typeface="Times New Roman" panose="02020603050405020304" pitchFamily="18" charset="0"/>
              </a:rPr>
              <a:t>hỏi</a:t>
            </a:r>
            <a:r>
              <a:rPr lang="en-US" sz="2400" b="1"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Calibri" panose="020F0502020204030204" pitchFamily="34" charset="0"/>
            </a:endParaRPr>
          </a:p>
          <a:p>
            <a:pPr marL="0" marR="0">
              <a:lnSpc>
                <a:spcPct val="130000"/>
              </a:lnSpc>
              <a:spcBef>
                <a:spcPts val="300"/>
              </a:spcBef>
              <a:spcAft>
                <a:spcPts val="300"/>
              </a:spcAft>
            </a:pP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Truyền</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thuyết</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dân</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gian</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thường</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được</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kể</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để</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minh</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giải</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cho</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truyền</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thống</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tập</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tục</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nghi</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lễ</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Ngược</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lại</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chính</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những</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yếu</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tố</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đó</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của</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văn</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hoá</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dân</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gian</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lại</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là</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một</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bằng</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chứng</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về</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tính</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xác</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thực</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của</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truyền</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thuyết</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Điều</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đáng</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chú</a:t>
            </a:r>
            <a:r>
              <a:rPr lang="en-US" sz="2400" i="1" dirty="0">
                <a:solidFill>
                  <a:srgbClr val="000000"/>
                </a:solidFill>
                <a:effectLst/>
                <a:latin typeface="Times New Roman" panose="02020603050405020304" pitchFamily="18" charset="0"/>
                <a:ea typeface="Times New Roman" panose="02020603050405020304" pitchFamily="18" charset="0"/>
              </a:rPr>
              <a:t> ý </a:t>
            </a:r>
            <a:r>
              <a:rPr lang="en-US" sz="2400" i="1" dirty="0" err="1">
                <a:solidFill>
                  <a:srgbClr val="000000"/>
                </a:solidFill>
                <a:effectLst/>
                <a:latin typeface="Times New Roman" panose="02020603050405020304" pitchFamily="18" charset="0"/>
                <a:ea typeface="Times New Roman" panose="02020603050405020304" pitchFamily="18" charset="0"/>
              </a:rPr>
              <a:t>là</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người</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kể</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truyền</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thuyết</a:t>
            </a:r>
            <a:r>
              <a:rPr lang="en-US" sz="2400" i="1" dirty="0">
                <a:solidFill>
                  <a:srgbClr val="000000"/>
                </a:solidFill>
                <a:effectLst/>
                <a:latin typeface="Times New Roman" panose="02020603050405020304" pitchFamily="18" charset="0"/>
                <a:ea typeface="Times New Roman" panose="02020603050405020304" pitchFamily="18" charset="0"/>
              </a:rPr>
              <a:t> bao </a:t>
            </a:r>
            <a:r>
              <a:rPr lang="en-US" sz="2400" i="1" dirty="0" err="1">
                <a:solidFill>
                  <a:srgbClr val="000000"/>
                </a:solidFill>
                <a:effectLst/>
                <a:latin typeface="Times New Roman" panose="02020603050405020304" pitchFamily="18" charset="0"/>
                <a:ea typeface="Times New Roman" panose="02020603050405020304" pitchFamily="18" charset="0"/>
              </a:rPr>
              <a:t>giờ</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cũng</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muốn</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làm</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cho</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người</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nghe</a:t>
            </a:r>
            <a:r>
              <a:rPr lang="en-US" sz="2400" i="1" dirty="0">
                <a:solidFill>
                  <a:srgbClr val="000000"/>
                </a:solidFill>
                <a:effectLst/>
                <a:latin typeface="Times New Roman" panose="02020603050405020304" pitchFamily="18" charset="0"/>
                <a:ea typeface="Times New Roman" panose="02020603050405020304" pitchFamily="18" charset="0"/>
              </a:rPr>
              <a:t> tin </a:t>
            </a:r>
            <a:r>
              <a:rPr lang="en-US" sz="2400" i="1" dirty="0" err="1">
                <a:solidFill>
                  <a:srgbClr val="000000"/>
                </a:solidFill>
                <a:effectLst/>
                <a:latin typeface="Times New Roman" panose="02020603050405020304" pitchFamily="18" charset="0"/>
                <a:ea typeface="Times New Roman" panose="02020603050405020304" pitchFamily="18" charset="0"/>
              </a:rPr>
              <a:t>vào</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tính</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chất</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xác</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thực</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của</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câu</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chuyện</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được</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họ</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kể</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lại</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mặc</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dù</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tính</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chất</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hư</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cấu</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thường</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cô</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nhiều</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chất</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kì</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ảo</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của</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nó</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Và</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người</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nghe</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cũng</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luôn</a:t>
            </a:r>
            <a:r>
              <a:rPr lang="en-US" sz="2400" i="1" dirty="0">
                <a:solidFill>
                  <a:srgbClr val="000000"/>
                </a:solidFill>
                <a:effectLst/>
                <a:latin typeface="Times New Roman" panose="02020603050405020304" pitchFamily="18" charset="0"/>
                <a:ea typeface="Times New Roman" panose="02020603050405020304" pitchFamily="18" charset="0"/>
              </a:rPr>
              <a:t> tin </a:t>
            </a:r>
            <a:r>
              <a:rPr lang="en-US" sz="2400" i="1" dirty="0" err="1">
                <a:solidFill>
                  <a:srgbClr val="000000"/>
                </a:solidFill>
                <a:effectLst/>
                <a:latin typeface="Times New Roman" panose="02020603050405020304" pitchFamily="18" charset="0"/>
                <a:ea typeface="Times New Roman" panose="02020603050405020304" pitchFamily="18" charset="0"/>
              </a:rPr>
              <a:t>vào</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những</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điều</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giải</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thích</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như</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thế</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kể</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cả</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những</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điều</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giải</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thích</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đượm</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chất</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hoang</a:t>
            </a:r>
            <a:r>
              <a:rPr lang="en-US" sz="2400" i="1" dirty="0">
                <a:solidFill>
                  <a:srgbClr val="000000"/>
                </a:solidFill>
                <a:effectLst/>
                <a:latin typeface="Times New Roman" panose="02020603050405020304" pitchFamily="18" charset="0"/>
                <a:ea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rPr>
              <a:t>đường</a:t>
            </a:r>
            <a:r>
              <a:rPr lang="en-US" sz="2400" i="1"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Calibri" panose="020F0502020204030204" pitchFamily="34" charset="0"/>
            </a:endParaRPr>
          </a:p>
          <a:p>
            <a:pPr marL="0" marR="0" algn="r">
              <a:lnSpc>
                <a:spcPct val="130000"/>
              </a:lnSpc>
              <a:spcBef>
                <a:spcPts val="300"/>
              </a:spcBef>
              <a:spcAft>
                <a:spcPts val="300"/>
              </a:spcAft>
            </a:pPr>
            <a:r>
              <a:rPr lang="en-US" sz="2400" dirty="0">
                <a:solidFill>
                  <a:srgbClr val="000000"/>
                </a:solidFill>
                <a:effectLst/>
                <a:latin typeface="Times New Roman" panose="02020603050405020304" pitchFamily="18" charset="0"/>
                <a:ea typeface="Times New Roman" panose="02020603050405020304" pitchFamily="18" charset="0"/>
              </a:rPr>
              <a:t>(</a:t>
            </a:r>
            <a:r>
              <a:rPr lang="en-US" sz="2400" dirty="0" err="1">
                <a:solidFill>
                  <a:srgbClr val="000000"/>
                </a:solidFill>
                <a:effectLst/>
                <a:latin typeface="Times New Roman" panose="02020603050405020304" pitchFamily="18" charset="0"/>
                <a:ea typeface="Times New Roman" panose="02020603050405020304" pitchFamily="18" charset="0"/>
              </a:rPr>
              <a:t>Đỗ</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Bình</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Trị</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Những</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độc</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điểm</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thi</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pháp</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của</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các</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thể</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loại</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văn</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học</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dân</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gian</a:t>
            </a:r>
            <a:r>
              <a:rPr lang="en-US" sz="2400" dirty="0">
                <a:solidFill>
                  <a:srgbClr val="000000"/>
                </a:solidFill>
                <a:effectLst/>
                <a:latin typeface="Times New Roman" panose="02020603050405020304" pitchFamily="18" charset="0"/>
                <a:ea typeface="Times New Roman" panose="02020603050405020304" pitchFamily="18" charset="0"/>
              </a:rPr>
              <a:t>, NXB </a:t>
            </a:r>
            <a:r>
              <a:rPr lang="en-US" sz="2400" dirty="0" err="1">
                <a:solidFill>
                  <a:srgbClr val="000000"/>
                </a:solidFill>
                <a:effectLst/>
                <a:latin typeface="Times New Roman" panose="02020603050405020304" pitchFamily="18" charset="0"/>
                <a:ea typeface="Times New Roman" panose="02020603050405020304" pitchFamily="18" charset="0"/>
              </a:rPr>
              <a:t>Giáo</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dục</a:t>
            </a:r>
            <a:r>
              <a:rPr lang="en-US" sz="2400" dirty="0">
                <a:solidFill>
                  <a:srgbClr val="000000"/>
                </a:solidFill>
                <a:effectLst/>
                <a:latin typeface="Times New Roman" panose="02020603050405020304" pitchFamily="18" charset="0"/>
                <a:ea typeface="Times New Roman" panose="02020603050405020304" pitchFamily="18" charset="0"/>
              </a:rPr>
              <a:t>, 2002, tr. 60)</a:t>
            </a:r>
            <a:endParaRPr lang="vi-VN" sz="2400" dirty="0">
              <a:solidFill>
                <a:srgbClr val="000000"/>
              </a:solidFill>
              <a:effectLst/>
              <a:latin typeface="Times New Roman" panose="02020603050405020304" pitchFamily="18" charset="0"/>
              <a:ea typeface="Times New Roman" panose="02020603050405020304" pitchFamily="18" charset="0"/>
            </a:endParaRPr>
          </a:p>
        </p:txBody>
      </p:sp>
      <p:sp>
        <p:nvSpPr>
          <p:cNvPr id="3" name="TextBox 2"/>
          <p:cNvSpPr txBox="1"/>
          <p:nvPr/>
        </p:nvSpPr>
        <p:spPr>
          <a:xfrm>
            <a:off x="364348" y="4743094"/>
            <a:ext cx="7428861" cy="1938992"/>
          </a:xfrm>
          <a:prstGeom prst="rect">
            <a:avLst/>
          </a:prstGeom>
          <a:noFill/>
        </p:spPr>
        <p:txBody>
          <a:bodyPr wrap="square" rtlCol="0">
            <a:spAutoFit/>
          </a:bodyPr>
          <a:lstStyle/>
          <a:p>
            <a:r>
              <a:rPr lang="vi-VN" dirty="0"/>
              <a:t>1</a:t>
            </a:r>
            <a:r>
              <a:rPr lang="vi-VN" sz="2400" dirty="0">
                <a:latin typeface="+mj-lt"/>
              </a:rPr>
              <a:t>)Đoạn trích trên viết theo thể loại nào?</a:t>
            </a:r>
          </a:p>
          <a:p>
            <a:r>
              <a:rPr lang="vi-VN" sz="2400" dirty="0">
                <a:latin typeface="+mj-lt"/>
              </a:rPr>
              <a:t>2) Nội dung đoạn trích nói về vấn đề gì?</a:t>
            </a:r>
          </a:p>
          <a:p>
            <a:r>
              <a:rPr lang="vi-VN" sz="2400" dirty="0">
                <a:latin typeface="+mj-lt"/>
              </a:rPr>
              <a:t>3)Câu văn nào mang nội dung khái quát những vấn đề cần bàn luận trong đoạn trích?</a:t>
            </a:r>
          </a:p>
          <a:p>
            <a:r>
              <a:rPr lang="vi-VN" sz="2400" dirty="0">
                <a:latin typeface="+mj-lt"/>
              </a:rPr>
              <a:t>4) Tìm 3 từ mượn được sử dụng trong đoạn trích trên?</a:t>
            </a:r>
            <a:endParaRPr lang="en-US" sz="2400" dirty="0">
              <a:latin typeface="+mj-lt"/>
            </a:endParaRPr>
          </a:p>
        </p:txBody>
      </p:sp>
    </p:spTree>
  </p:cSld>
  <p:clrMapOvr>
    <a:masterClrMapping/>
  </p:clrMapOvr>
  <p:transition spd="med" advClick="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childTnLst>
                          </p:cTn>
                        </p:par>
                        <p:par>
                          <p:cTn id="10" fill="hold">
                            <p:stCondLst>
                              <p:cond delay="500"/>
                            </p:stCondLst>
                            <p:childTnLst>
                              <p:par>
                                <p:cTn id="11" presetID="14" presetClass="entr" presetSubtype="10" fill="hold" nodeType="after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randombar(horizontal)">
                                      <p:cBhvr>
                                        <p:cTn id="1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93" y="0"/>
            <a:ext cx="12192000" cy="6858000"/>
          </a:xfrm>
          <a:prstGeom prst="rect">
            <a:avLst/>
          </a:prstGeom>
        </p:spPr>
      </p:pic>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695" y="-67377"/>
            <a:ext cx="1533735" cy="1225247"/>
          </a:xfrm>
          <a:prstGeom prst="rect">
            <a:avLst/>
          </a:prstGeom>
        </p:spPr>
      </p:pic>
      <p:pic>
        <p:nvPicPr>
          <p:cNvPr id="19" name="图片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22206" y="4474346"/>
            <a:ext cx="1533735" cy="2305013"/>
          </a:xfrm>
          <a:prstGeom prst="rect">
            <a:avLst/>
          </a:prstGeom>
        </p:spPr>
      </p:pic>
      <p:sp>
        <p:nvSpPr>
          <p:cNvPr id="22" name="TextBox 21"/>
          <p:cNvSpPr txBox="1"/>
          <p:nvPr/>
        </p:nvSpPr>
        <p:spPr>
          <a:xfrm>
            <a:off x="1251751" y="175914"/>
            <a:ext cx="6249880" cy="461665"/>
          </a:xfrm>
          <a:prstGeom prst="rect">
            <a:avLst/>
          </a:prstGeom>
          <a:noFill/>
        </p:spPr>
        <p:txBody>
          <a:bodyPr wrap="square">
            <a:spAutoFit/>
          </a:bodyPr>
          <a:lstStyle/>
          <a:p>
            <a:r>
              <a:rPr lang="vi-VN" sz="2400" b="1" spc="300" dirty="0">
                <a:solidFill>
                  <a:srgbClr val="3F3F3F"/>
                </a:solidFill>
                <a:latin typeface="Times New Roman" panose="02020603050405020304" pitchFamily="18" charset="0"/>
                <a:ea typeface="汉仪家书简" panose="02010609000101010101" pitchFamily="49" charset="-122"/>
                <a:cs typeface="Times New Roman" panose="02020603050405020304" pitchFamily="18" charset="0"/>
                <a:sym typeface="站酷快乐体2016修订版" panose="02010600030101010101" pitchFamily="2" charset="-122"/>
              </a:rPr>
              <a:t>II.Luyện tập</a:t>
            </a:r>
            <a:endParaRPr lang="en-US" sz="2400" dirty="0"/>
          </a:p>
        </p:txBody>
      </p:sp>
      <p:sp>
        <p:nvSpPr>
          <p:cNvPr id="2" name="Rectangle: Rounded Corners 1"/>
          <p:cNvSpPr/>
          <p:nvPr/>
        </p:nvSpPr>
        <p:spPr>
          <a:xfrm>
            <a:off x="26394" y="1157869"/>
            <a:ext cx="4034618" cy="5072601"/>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dirty="0">
                <a:solidFill>
                  <a:srgbClr val="002060"/>
                </a:solidFill>
                <a:latin typeface="+mj-lt"/>
              </a:rPr>
              <a:t>1)Đoạn trích trên viết theo thể loại nào?</a:t>
            </a:r>
          </a:p>
          <a:p>
            <a:r>
              <a:rPr lang="vi-VN" sz="2800" dirty="0">
                <a:solidFill>
                  <a:srgbClr val="002060"/>
                </a:solidFill>
                <a:latin typeface="+mj-lt"/>
              </a:rPr>
              <a:t>2) Nội dung đoạn trích nói về vấn đề gì?</a:t>
            </a:r>
          </a:p>
          <a:p>
            <a:r>
              <a:rPr lang="vi-VN" sz="2800" dirty="0">
                <a:solidFill>
                  <a:srgbClr val="002060"/>
                </a:solidFill>
                <a:latin typeface="+mj-lt"/>
              </a:rPr>
              <a:t>3)Câu văn nào mang nội dung khái quát những vấn đề cần bàn luận trong đoạn trích?</a:t>
            </a:r>
          </a:p>
          <a:p>
            <a:r>
              <a:rPr lang="vi-VN" sz="2800" dirty="0">
                <a:solidFill>
                  <a:srgbClr val="002060"/>
                </a:solidFill>
                <a:latin typeface="+mj-lt"/>
              </a:rPr>
              <a:t>4) Tìm 3 từ mượn được sử dụng trong đoạn trích trên?</a:t>
            </a:r>
            <a:endParaRPr lang="en-US" sz="2800" dirty="0">
              <a:solidFill>
                <a:srgbClr val="002060"/>
              </a:solidFill>
              <a:latin typeface="+mj-lt"/>
            </a:endParaRPr>
          </a:p>
          <a:p>
            <a:pPr algn="ctr"/>
            <a:endParaRPr lang="en-US" dirty="0"/>
          </a:p>
        </p:txBody>
      </p:sp>
      <p:sp>
        <p:nvSpPr>
          <p:cNvPr id="3" name="Rectangle: Rounded Corners 2"/>
          <p:cNvSpPr/>
          <p:nvPr/>
        </p:nvSpPr>
        <p:spPr>
          <a:xfrm>
            <a:off x="4061012" y="704956"/>
            <a:ext cx="8005482" cy="5977130"/>
          </a:xfrm>
          <a:prstGeom prst="round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4255943" y="1942145"/>
            <a:ext cx="7611035" cy="1200329"/>
          </a:xfrm>
          <a:prstGeom prst="rect">
            <a:avLst/>
          </a:prstGeom>
          <a:noFill/>
        </p:spPr>
        <p:txBody>
          <a:bodyPr wrap="square">
            <a:spAutoFit/>
          </a:bodyPr>
          <a:lstStyle/>
          <a:p>
            <a:r>
              <a:rPr lang="vi-VN" sz="2400" b="1" dirty="0">
                <a:solidFill>
                  <a:srgbClr val="FF0000"/>
                </a:solidFill>
                <a:latin typeface="+mj-lt"/>
              </a:rPr>
              <a:t>Câu 2: </a:t>
            </a:r>
            <a:r>
              <a:rPr lang="vi-VN" sz="2400" b="1" dirty="0">
                <a:latin typeface="+mj-lt"/>
              </a:rPr>
              <a:t>Nội dung đoạn trích:</a:t>
            </a:r>
            <a:r>
              <a:rPr lang="en-US" sz="2400" dirty="0" err="1">
                <a:solidFill>
                  <a:srgbClr val="000000"/>
                </a:solidFill>
                <a:effectLst/>
                <a:latin typeface="Times New Roman" panose="02020603050405020304" pitchFamily="18" charset="0"/>
                <a:ea typeface="Times New Roman" panose="02020603050405020304" pitchFamily="18" charset="0"/>
              </a:rPr>
              <a:t>Đoạn</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trích</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nói</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về</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mối</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quan</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hệ</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giữa</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những</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truyền</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thuyết</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với</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các</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tập</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tục</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và</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nghi</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lễ</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trong</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đời</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sống</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văn</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hoá</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của</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người</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Việt</a:t>
            </a:r>
            <a:r>
              <a:rPr lang="en-US" sz="2400" dirty="0">
                <a:solidFill>
                  <a:srgbClr val="000000"/>
                </a:solidFill>
                <a:effectLst/>
                <a:latin typeface="Times New Roman" panose="02020603050405020304" pitchFamily="18" charset="0"/>
                <a:ea typeface="Times New Roman" panose="02020603050405020304" pitchFamily="18" charset="0"/>
              </a:rPr>
              <a:t>.</a:t>
            </a:r>
            <a:endParaRPr lang="en-US" sz="2400" dirty="0"/>
          </a:p>
        </p:txBody>
      </p:sp>
      <p:sp>
        <p:nvSpPr>
          <p:cNvPr id="5" name="TextBox 4"/>
          <p:cNvSpPr txBox="1"/>
          <p:nvPr/>
        </p:nvSpPr>
        <p:spPr>
          <a:xfrm>
            <a:off x="4324817" y="1214983"/>
            <a:ext cx="6404387" cy="461665"/>
          </a:xfrm>
          <a:prstGeom prst="rect">
            <a:avLst/>
          </a:prstGeom>
          <a:noFill/>
        </p:spPr>
        <p:txBody>
          <a:bodyPr wrap="square" rtlCol="0">
            <a:spAutoFit/>
          </a:bodyPr>
          <a:lstStyle/>
          <a:p>
            <a:r>
              <a:rPr lang="vi-VN" sz="2400" b="1" dirty="0">
                <a:solidFill>
                  <a:srgbClr val="FF0000"/>
                </a:solidFill>
                <a:latin typeface="+mj-lt"/>
              </a:rPr>
              <a:t>Câu 1:</a:t>
            </a:r>
            <a:r>
              <a:rPr lang="vi-VN" sz="2400" dirty="0">
                <a:latin typeface="+mj-lt"/>
              </a:rPr>
              <a:t> Đoạn trích viết theo thể loại : </a:t>
            </a:r>
            <a:r>
              <a:rPr lang="vi-VN" sz="2400" dirty="0">
                <a:solidFill>
                  <a:srgbClr val="FF0000"/>
                </a:solidFill>
                <a:latin typeface="+mj-lt"/>
              </a:rPr>
              <a:t>nghị luận</a:t>
            </a:r>
            <a:endParaRPr lang="en-US" sz="2400" dirty="0">
              <a:solidFill>
                <a:srgbClr val="FF0000"/>
              </a:solidFill>
              <a:latin typeface="+mj-lt"/>
            </a:endParaRPr>
          </a:p>
        </p:txBody>
      </p:sp>
      <p:sp>
        <p:nvSpPr>
          <p:cNvPr id="13" name="TextBox 12"/>
          <p:cNvSpPr txBox="1"/>
          <p:nvPr/>
        </p:nvSpPr>
        <p:spPr>
          <a:xfrm>
            <a:off x="4221375" y="3278022"/>
            <a:ext cx="7854083" cy="830997"/>
          </a:xfrm>
          <a:prstGeom prst="rect">
            <a:avLst/>
          </a:prstGeom>
          <a:noFill/>
        </p:spPr>
        <p:txBody>
          <a:bodyPr wrap="square">
            <a:spAutoFit/>
          </a:bodyPr>
          <a:lstStyle/>
          <a:p>
            <a:r>
              <a:rPr lang="vi-VN" sz="2400" b="1" dirty="0">
                <a:solidFill>
                  <a:srgbClr val="FF0000"/>
                </a:solidFill>
                <a:latin typeface="+mj-lt"/>
              </a:rPr>
              <a:t>Câu 3:</a:t>
            </a:r>
            <a:r>
              <a:rPr lang="vi-VN" sz="2400" dirty="0">
                <a:solidFill>
                  <a:srgbClr val="002060"/>
                </a:solidFill>
                <a:latin typeface="+mj-lt"/>
              </a:rPr>
              <a:t> </a:t>
            </a:r>
            <a:r>
              <a:rPr lang="vi-VN" sz="2400" dirty="0">
                <a:latin typeface="+mj-lt"/>
              </a:rPr>
              <a:t>Câu văn nào mang nội dung khái quát về vấn đề cần bàn luận: </a:t>
            </a:r>
            <a:r>
              <a:rPr lang="vi-VN" sz="2400" dirty="0">
                <a:solidFill>
                  <a:srgbClr val="FF0000"/>
                </a:solidFill>
                <a:latin typeface="+mj-lt"/>
              </a:rPr>
              <a:t>câu đầu của đoạn trích</a:t>
            </a:r>
            <a:endParaRPr lang="en-US" sz="2400" dirty="0">
              <a:solidFill>
                <a:srgbClr val="FF0000"/>
              </a:solidFill>
            </a:endParaRPr>
          </a:p>
        </p:txBody>
      </p:sp>
      <p:sp>
        <p:nvSpPr>
          <p:cNvPr id="15" name="TextBox 14"/>
          <p:cNvSpPr txBox="1"/>
          <p:nvPr/>
        </p:nvSpPr>
        <p:spPr>
          <a:xfrm>
            <a:off x="4220084" y="4417127"/>
            <a:ext cx="7368989" cy="830997"/>
          </a:xfrm>
          <a:prstGeom prst="rect">
            <a:avLst/>
          </a:prstGeom>
          <a:noFill/>
        </p:spPr>
        <p:txBody>
          <a:bodyPr wrap="square">
            <a:spAutoFit/>
          </a:bodyPr>
          <a:lstStyle/>
          <a:p>
            <a:r>
              <a:rPr lang="vi-VN" sz="2400" b="1" dirty="0">
                <a:solidFill>
                  <a:srgbClr val="FF0000"/>
                </a:solidFill>
                <a:latin typeface="+mj-lt"/>
              </a:rPr>
              <a:t>Câu 4:  </a:t>
            </a:r>
            <a:r>
              <a:rPr lang="vi-VN" sz="2400" b="1" dirty="0">
                <a:latin typeface="+mj-lt"/>
              </a:rPr>
              <a:t>3 từ mượn được sử dụng trong đoạn trích:</a:t>
            </a:r>
          </a:p>
          <a:p>
            <a:r>
              <a:rPr lang="vi-VN" sz="2400" b="1" dirty="0">
                <a:latin typeface="+mj-lt"/>
              </a:rPr>
              <a:t>VD: </a:t>
            </a:r>
            <a:r>
              <a:rPr lang="vi-VN" sz="2400" i="1" dirty="0">
                <a:latin typeface="+mj-lt"/>
              </a:rPr>
              <a:t>tập tục, lễ nghi, hư cấu ( kì ảo, hoang đường)</a:t>
            </a:r>
            <a:endParaRPr lang="en-US" sz="2400" i="1" dirty="0"/>
          </a:p>
        </p:txBody>
      </p:sp>
      <p:sp>
        <p:nvSpPr>
          <p:cNvPr id="9" name="Rectangle: Rounded Corners 8"/>
          <p:cNvSpPr/>
          <p:nvPr/>
        </p:nvSpPr>
        <p:spPr>
          <a:xfrm>
            <a:off x="6336487" y="17536"/>
            <a:ext cx="1928972" cy="590147"/>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a:solidFill>
                  <a:schemeClr val="tx1"/>
                </a:solidFill>
                <a:latin typeface="#9Slide03 Arima Madurai Black" panose="00000A00000000000000" pitchFamily="2" charset="0"/>
                <a:cs typeface="#9Slide03 Arima Madurai Black" panose="00000A00000000000000" pitchFamily="2" charset="0"/>
              </a:rPr>
              <a:t>ĐÁP ÁN </a:t>
            </a:r>
            <a:endParaRPr lang="en-US" sz="2800" dirty="0">
              <a:solidFill>
                <a:schemeClr val="tx1"/>
              </a:solidFill>
              <a:latin typeface="#9Slide03 Arima Madurai Black" panose="00000A00000000000000" pitchFamily="2" charset="0"/>
              <a:cs typeface="#9Slide03 Arima Madurai Black" panose="00000A00000000000000" pitchFamily="2" charset="0"/>
            </a:endParaRPr>
          </a:p>
        </p:txBody>
      </p:sp>
    </p:spTree>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childTnLst>
                          </p:cTn>
                        </p:par>
                        <p:par>
                          <p:cTn id="10" fill="hold">
                            <p:stCondLst>
                              <p:cond delay="500"/>
                            </p:stCondLst>
                            <p:childTnLst>
                              <p:par>
                                <p:cTn id="11" presetID="14" presetClass="entr" presetSubtype="10" fill="hold" nodeType="after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randombar(horizontal)">
                                      <p:cBhvr>
                                        <p:cTn id="13" dur="500"/>
                                        <p:tgtEl>
                                          <p:spTgt spid="19"/>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circle(in)">
                                      <p:cBhvr>
                                        <p:cTn id="18" dur="2000"/>
                                        <p:tgtEl>
                                          <p:spTgt spid="5">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circle(in)">
                                      <p:cBhvr>
                                        <p:cTn id="23" dur="20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circle(in)">
                                      <p:cBhvr>
                                        <p:cTn id="28" dur="20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circle(in)">
                                      <p:cBhvr>
                                        <p:cTn id="33"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P spid="1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93" y="0"/>
            <a:ext cx="12192000" cy="6858000"/>
          </a:xfrm>
          <a:prstGeom prst="rect">
            <a:avLst/>
          </a:prstGeom>
        </p:spPr>
      </p:pic>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695" y="-67377"/>
            <a:ext cx="1533735" cy="1225247"/>
          </a:xfrm>
          <a:prstGeom prst="rect">
            <a:avLst/>
          </a:prstGeom>
        </p:spPr>
      </p:pic>
      <p:pic>
        <p:nvPicPr>
          <p:cNvPr id="19" name="图片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22206" y="4474346"/>
            <a:ext cx="1533735" cy="2305013"/>
          </a:xfrm>
          <a:prstGeom prst="rect">
            <a:avLst/>
          </a:prstGeom>
        </p:spPr>
      </p:pic>
      <p:sp>
        <p:nvSpPr>
          <p:cNvPr id="6" name="TextBox 5"/>
          <p:cNvSpPr txBox="1"/>
          <p:nvPr/>
        </p:nvSpPr>
        <p:spPr>
          <a:xfrm>
            <a:off x="1274781" y="283636"/>
            <a:ext cx="6225988" cy="584775"/>
          </a:xfrm>
          <a:prstGeom prst="rect">
            <a:avLst/>
          </a:prstGeom>
          <a:noFill/>
        </p:spPr>
        <p:txBody>
          <a:bodyPr wrap="square">
            <a:spAutoFit/>
          </a:bodyPr>
          <a:lstStyle/>
          <a:p>
            <a:r>
              <a:rPr lang="vi-VN" sz="3200" b="1" spc="300" dirty="0">
                <a:solidFill>
                  <a:srgbClr val="3F3F3F"/>
                </a:solidFill>
                <a:latin typeface="Times New Roman" panose="02020603050405020304" pitchFamily="18" charset="0"/>
                <a:ea typeface="汉仪家书简" panose="02010609000101010101" pitchFamily="49" charset="-122"/>
                <a:cs typeface="Times New Roman" panose="02020603050405020304" pitchFamily="18" charset="0"/>
                <a:sym typeface="站酷快乐体2016修订版" panose="02010600030101010101" pitchFamily="2" charset="-122"/>
              </a:rPr>
              <a:t>II.Luyện tập</a:t>
            </a:r>
            <a:endParaRPr lang="en-US" sz="3200" dirty="0"/>
          </a:p>
        </p:txBody>
      </p:sp>
      <p:sp>
        <p:nvSpPr>
          <p:cNvPr id="8" name="TextBox 7"/>
          <p:cNvSpPr txBox="1"/>
          <p:nvPr/>
        </p:nvSpPr>
        <p:spPr>
          <a:xfrm>
            <a:off x="1463040" y="1870421"/>
            <a:ext cx="8227807" cy="584775"/>
          </a:xfrm>
          <a:prstGeom prst="rect">
            <a:avLst/>
          </a:prstGeom>
          <a:noFill/>
        </p:spPr>
        <p:txBody>
          <a:bodyPr wrap="square">
            <a:spAutoFit/>
          </a:bodyPr>
          <a:lstStyle/>
          <a:p>
            <a:r>
              <a:rPr lang="vi-VN" sz="3200" b="1" dirty="0">
                <a:latin typeface="+mj-lt"/>
              </a:rPr>
              <a:t>Bài tập 3</a:t>
            </a:r>
            <a:r>
              <a:rPr lang="vi-VN" sz="3200" dirty="0">
                <a:solidFill>
                  <a:srgbClr val="FF0000"/>
                </a:solidFill>
                <a:latin typeface="+mj-lt"/>
              </a:rPr>
              <a:t>: Đọc đoạn trích sau và trả lời câu hỏi</a:t>
            </a:r>
            <a:endParaRPr lang="en-US" sz="3200" dirty="0">
              <a:solidFill>
                <a:srgbClr val="FF0000"/>
              </a:solidFill>
            </a:endParaRPr>
          </a:p>
        </p:txBody>
      </p:sp>
    </p:spTree>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childTnLst>
                          </p:cTn>
                        </p:par>
                        <p:par>
                          <p:cTn id="10" fill="hold">
                            <p:stCondLst>
                              <p:cond delay="500"/>
                            </p:stCondLst>
                            <p:childTnLst>
                              <p:par>
                                <p:cTn id="11" presetID="14" presetClass="entr" presetSubtype="10" fill="hold" nodeType="after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randombar(horizontal)">
                                      <p:cBhvr>
                                        <p:cTn id="1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93" y="0"/>
            <a:ext cx="12192000" cy="6858000"/>
          </a:xfrm>
          <a:prstGeom prst="rect">
            <a:avLst/>
          </a:prstGeom>
        </p:spPr>
      </p:pic>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695" y="-67377"/>
            <a:ext cx="1533735" cy="1225247"/>
          </a:xfrm>
          <a:prstGeom prst="rect">
            <a:avLst/>
          </a:prstGeom>
        </p:spPr>
      </p:pic>
      <p:pic>
        <p:nvPicPr>
          <p:cNvPr id="19" name="图片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22206" y="4474346"/>
            <a:ext cx="1533735" cy="2305013"/>
          </a:xfrm>
          <a:prstGeom prst="rect">
            <a:avLst/>
          </a:prstGeom>
        </p:spPr>
      </p:pic>
      <p:sp>
        <p:nvSpPr>
          <p:cNvPr id="8" name="TextBox 7"/>
          <p:cNvSpPr txBox="1"/>
          <p:nvPr/>
        </p:nvSpPr>
        <p:spPr>
          <a:xfrm>
            <a:off x="240286" y="78641"/>
            <a:ext cx="11425560" cy="7359515"/>
          </a:xfrm>
          <a:prstGeom prst="rect">
            <a:avLst/>
          </a:prstGeom>
          <a:noFill/>
        </p:spPr>
        <p:txBody>
          <a:bodyPr wrap="square">
            <a:spAutoFit/>
          </a:bodyPr>
          <a:lstStyle/>
          <a:p>
            <a:pPr marL="0" marR="0" algn="ctr">
              <a:lnSpc>
                <a:spcPct val="107000"/>
              </a:lnSpc>
              <a:spcBef>
                <a:spcPts val="0"/>
              </a:spcBef>
              <a:spcAft>
                <a:spcPts val="0"/>
              </a:spcAft>
            </a:pPr>
            <a:r>
              <a:rPr lang="vi-VN"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t>
            </a: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UỔI ĐẦU TIÊN HỌC TRƯỜNG YÊN PHỤ</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-NGUYỄN HIỂN LÊ-</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nSpc>
                <a:spcPct val="107000"/>
              </a:lnSpc>
              <a:spcBef>
                <a:spcPts val="0"/>
              </a:spcBef>
              <a:spcAft>
                <a:spcPts val="0"/>
              </a:spcAft>
            </a:pP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tội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ham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chơi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chứ</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nỗi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dốt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lắm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vì</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cha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dạy</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chữ</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Nho</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rồi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chữ</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Quốc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chung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đứa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họ</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Chúng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đều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hơn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tuổi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mà</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kém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nSpc>
                <a:spcPct val="107000"/>
              </a:lnSpc>
              <a:spcBef>
                <a:spcPts val="0"/>
              </a:spcBef>
              <a:spcAft>
                <a:spcPts val="0"/>
              </a:spcAft>
            </a:pP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vậy</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khoảng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năm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rồi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cha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nhờ</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thầy</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kí</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Tiểu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Pháp</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dạy</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vần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Tây</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Đầu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năm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(1920), cha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xin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lớp</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dự</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bị</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Trường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Yên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Phụ</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Lúc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giữa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năm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chắc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thức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ghi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tên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vô</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sổ</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nSpc>
                <a:spcPct val="107000"/>
              </a:lnSpc>
              <a:spcBef>
                <a:spcPts val="0"/>
              </a:spcBef>
              <a:spcAft>
                <a:spcPts val="0"/>
              </a:spcAft>
            </a:pP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Buổi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đầu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tiên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nhằm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ngày</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mùng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7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tháng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Giêng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âm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lịch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Cha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dậy</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sớm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sắp</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xếp</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bút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mực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thước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kẻ</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sách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vở</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cặp</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da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nhỏ</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xỉ</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phẩm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rồi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khăn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áo</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chỉnh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tề</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thuê</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chiếc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xe</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kéo</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bánh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sắt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chưa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bánh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cao</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tới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trường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dưới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chân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đê</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Yên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Phụ</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dắt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chào</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thầy</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Ngọc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Chử</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gởi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gắm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thầy</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nSpc>
                <a:spcPct val="107000"/>
              </a:lnSpc>
              <a:spcBef>
                <a:spcPts val="0"/>
              </a:spcBef>
              <a:spcAft>
                <a:spcPts val="0"/>
              </a:spcAft>
            </a:pP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còn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thấy</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rõ</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nét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mặt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cha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thầy</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Chử</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sân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trường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lớp</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tưởng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đâu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mới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xảy</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ra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tháng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trước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thế</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mà</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chục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năm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qua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rồi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nSpc>
                <a:spcPct val="107000"/>
              </a:lnSpc>
              <a:spcBef>
                <a:spcPts val="0"/>
              </a:spcBef>
              <a:spcAft>
                <a:spcPts val="0"/>
              </a:spcAft>
            </a:pP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Hôm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lẫn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chiều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cha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tới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trường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rồi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đợi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tan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ngày</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hôm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cha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kiếm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cùng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lớp</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lớn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hơn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tuổi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Mắm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gần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nhờ</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hễ</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thì</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rẽ</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đón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cùng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khỏi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nữa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mỗi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ngày</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bốn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lượt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tới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trường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trường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Mùa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hè</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tránh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nắng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chúng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bờ</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đê</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Nhị</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qua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phố</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Nâu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Ô Quan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Chưởng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gần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cầu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-me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Doumer</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cầu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Long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Biên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bến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Nứa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hưởng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hương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thơm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ngào</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ngạt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đuôi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chồn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lilas</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khỏi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dốc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Than,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lá</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mùa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xuân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xanh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ngọc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thạch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mùa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đông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đỏ</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lá</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Mùa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đông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tránh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gió</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bấc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sông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thổi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chúng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đường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phía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hơn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qua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phố</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Đường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Than,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máy</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máy</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thuốc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lá</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lẽ</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nhờ</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bộ</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vậy</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mỗi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ngày</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luôn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năm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năm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trời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cứng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cáp</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mặc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dầu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thiếu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ăn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thiếu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mặc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Trích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Hồi</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kí</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Nguyễn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Hiến</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Lê</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NXB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1993)</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
            </a:r>
            <a:br>
              <a:rPr lang="en-US" sz="1400" dirty="0">
                <a:effectLst/>
                <a:latin typeface="Calibri" panose="020F0502020204030204" pitchFamily="34" charset="0"/>
                <a:ea typeface="Calibri" panose="020F0502020204030204" pitchFamily="34" charset="0"/>
                <a:cs typeface="Times New Roman" panose="02020603050405020304" pitchFamily="18" charset="0"/>
              </a:rPr>
            </a:b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cSld>
  <p:clrMapOvr>
    <a:masterClrMapping/>
  </p:clrMapOvr>
  <p:transition spd="med" advClick="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childTnLst>
                          </p:cTn>
                        </p:par>
                        <p:par>
                          <p:cTn id="10" fill="hold">
                            <p:stCondLst>
                              <p:cond delay="500"/>
                            </p:stCondLst>
                            <p:childTnLst>
                              <p:par>
                                <p:cTn id="11" presetID="14" presetClass="entr" presetSubtype="10" fill="hold" nodeType="after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randombar(horizontal)">
                                      <p:cBhvr>
                                        <p:cTn id="1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93" y="0"/>
            <a:ext cx="12192000" cy="6858000"/>
          </a:xfrm>
          <a:prstGeom prst="rect">
            <a:avLst/>
          </a:prstGeom>
        </p:spPr>
      </p:pic>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695" y="-67377"/>
            <a:ext cx="1533735" cy="1225247"/>
          </a:xfrm>
          <a:prstGeom prst="rect">
            <a:avLst/>
          </a:prstGeom>
        </p:spPr>
      </p:pic>
      <p:pic>
        <p:nvPicPr>
          <p:cNvPr id="19" name="图片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22206" y="4474346"/>
            <a:ext cx="1533735" cy="2305013"/>
          </a:xfrm>
          <a:prstGeom prst="rect">
            <a:avLst/>
          </a:prstGeom>
        </p:spPr>
      </p:pic>
      <p:sp>
        <p:nvSpPr>
          <p:cNvPr id="5" name="TextBox 4"/>
          <p:cNvSpPr txBox="1"/>
          <p:nvPr/>
        </p:nvSpPr>
        <p:spPr>
          <a:xfrm>
            <a:off x="1175272" y="-49354"/>
            <a:ext cx="10461811" cy="738664"/>
          </a:xfrm>
          <a:prstGeom prst="rect">
            <a:avLst/>
          </a:prstGeom>
          <a:noFill/>
        </p:spPr>
        <p:txBody>
          <a:bodyPr wrap="square" rtlCol="0">
            <a:spAutoFit/>
          </a:bodyPr>
          <a:lstStyle/>
          <a:p>
            <a:r>
              <a:rPr lang="vi-VN" sz="2400" b="1" dirty="0">
                <a:effectLst/>
                <a:latin typeface="Times New Roman" panose="02020603050405020304" pitchFamily="18" charset="0"/>
                <a:ea typeface="Calibri" panose="020F0502020204030204" pitchFamily="34" charset="0"/>
                <a:cs typeface="Times New Roman" panose="02020603050405020304" pitchFamily="18" charset="0"/>
              </a:rPr>
              <a:t>1)</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Đâu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thức</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biểu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đạt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chính</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bản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trên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vi-VN" sz="24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p:sp>
        <p:nvSpPr>
          <p:cNvPr id="7" name="TextBox 6"/>
          <p:cNvSpPr txBox="1"/>
          <p:nvPr/>
        </p:nvSpPr>
        <p:spPr>
          <a:xfrm>
            <a:off x="973171" y="316086"/>
            <a:ext cx="11003675" cy="738664"/>
          </a:xfrm>
          <a:prstGeom prst="rect">
            <a:avLst/>
          </a:prstGeom>
          <a:noFill/>
        </p:spPr>
        <p:txBody>
          <a:bodyPr wrap="square" rtlCol="0">
            <a:spAutoFit/>
          </a:bodyPr>
          <a:lstStyle/>
          <a:p>
            <a:r>
              <a:rPr lang="vi-VN" sz="2400" b="1" dirty="0">
                <a:effectLst/>
                <a:latin typeface="Times New Roman" panose="02020603050405020304" pitchFamily="18" charset="0"/>
                <a:ea typeface="Calibri" panose="020F0502020204030204" pitchFamily="34" charset="0"/>
                <a:cs typeface="Times New Roman" panose="02020603050405020304" pitchFamily="18" charset="0"/>
              </a:rPr>
              <a:t>2)</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Theo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em</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tiêu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đề</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bản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nói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lên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nội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dung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chính</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VB hay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Vì</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sao</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13" name="TextBox 12"/>
          <p:cNvSpPr txBox="1"/>
          <p:nvPr/>
        </p:nvSpPr>
        <p:spPr>
          <a:xfrm>
            <a:off x="973171" y="774276"/>
            <a:ext cx="6225988" cy="327975"/>
          </a:xfrm>
          <a:prstGeom prst="rect">
            <a:avLst/>
          </a:prstGeom>
          <a:noFill/>
        </p:spPr>
        <p:txBody>
          <a:bodyPr wrap="square">
            <a:spAutoFit/>
          </a:bodyPr>
          <a:lstStyle/>
          <a:p>
            <a:pPr marL="0" marR="0" algn="just">
              <a:lnSpc>
                <a:spcPts val="1700"/>
              </a:lnSpc>
              <a:spcBef>
                <a:spcPts val="0"/>
              </a:spcBef>
              <a:spcAft>
                <a:spcPts val="0"/>
              </a:spcAft>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3</a:t>
            </a:r>
            <a:r>
              <a:rPr lang="vi-VN" sz="2400" b="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Tại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sao</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lại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xem</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Vb</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trên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hồi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kí</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vi-VN"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TextBox 9"/>
          <p:cNvSpPr txBox="1"/>
          <p:nvPr/>
        </p:nvSpPr>
        <p:spPr>
          <a:xfrm>
            <a:off x="186453" y="979764"/>
            <a:ext cx="11844191" cy="2215991"/>
          </a:xfrm>
          <a:prstGeom prst="rect">
            <a:avLst/>
          </a:prstGeom>
          <a:noFill/>
        </p:spPr>
        <p:txBody>
          <a:bodyPr wrap="square" rtlCol="0">
            <a:spAutoFit/>
          </a:bodyPr>
          <a:lstStyle/>
          <a:p>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4</a:t>
            </a:r>
            <a:r>
              <a:rPr lang="vi-VN" sz="2400" b="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u="sng" dirty="0" err="1">
                <a:effectLst/>
                <a:latin typeface="Times New Roman" panose="02020603050405020304" pitchFamily="18" charset="0"/>
                <a:ea typeface="Calibri" panose="020F0502020204030204" pitchFamily="34" charset="0"/>
                <a:cs typeface="Times New Roman" panose="02020603050405020304" pitchFamily="18" charset="0"/>
              </a:rPr>
              <a:t>Tính</a:t>
            </a:r>
            <a:r>
              <a:rPr lang="en-US" sz="2400" u="sng"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u="sng" dirty="0" err="1">
                <a:effectLst/>
                <a:latin typeface="Times New Roman" panose="02020603050405020304" pitchFamily="18" charset="0"/>
                <a:ea typeface="Calibri" panose="020F0502020204030204" pitchFamily="34" charset="0"/>
                <a:cs typeface="Times New Roman" panose="02020603050405020304" pitchFamily="18" charset="0"/>
              </a:rPr>
              <a:t>chất</a:t>
            </a:r>
            <a:r>
              <a:rPr lang="en-US" sz="2400" u="sng"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u="sng" dirty="0" err="1">
                <a:effectLst/>
                <a:latin typeface="Times New Roman" panose="02020603050405020304" pitchFamily="18" charset="0"/>
                <a:ea typeface="Calibri" panose="020F0502020204030204" pitchFamily="34" charset="0"/>
                <a:cs typeface="Times New Roman" panose="02020603050405020304" pitchFamily="18" charset="0"/>
              </a:rPr>
              <a:t>xác</a:t>
            </a:r>
            <a:r>
              <a:rPr lang="en-US" sz="2400" u="sng"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u="sng" dirty="0" err="1">
                <a:effectLst/>
                <a:latin typeface="Times New Roman" panose="02020603050405020304" pitchFamily="18" charset="0"/>
                <a:ea typeface="Calibri" panose="020F0502020204030204" pitchFamily="34" charset="0"/>
                <a:cs typeface="Times New Roman" panose="02020603050405020304" pitchFamily="18" charset="0"/>
              </a:rPr>
              <a:t>thực</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bản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hồi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kí</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trên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thể</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ở chi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tiết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nào</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sau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Mùa</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hè</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tránh</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nắng</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chúng</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bờ</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đê</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Nhị</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Hà</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qua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phố</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Hàng</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Nâu</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Ô Quan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Chưởng</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gần</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cầu</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Đu</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-me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Doumer</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cầu</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Long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Biên</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bến</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Nứa</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hưởng</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hương</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thơm</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ngào</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ngạt</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vài</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đuôi</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chồn</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loại</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lilas</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khỏi</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dốc</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Hàng</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Than,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lá</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mùa</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xuân</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xanh</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ngọc</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thạch</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mùa</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đông</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đỏ</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lá</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bàng</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vi-VN" sz="2400" i="1"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dirty="0"/>
          </a:p>
        </p:txBody>
      </p:sp>
      <p:sp>
        <p:nvSpPr>
          <p:cNvPr id="11" name="TextBox 10"/>
          <p:cNvSpPr txBox="1"/>
          <p:nvPr/>
        </p:nvSpPr>
        <p:spPr>
          <a:xfrm>
            <a:off x="161355" y="2844132"/>
            <a:ext cx="11470343" cy="738664"/>
          </a:xfrm>
          <a:prstGeom prst="rect">
            <a:avLst/>
          </a:prstGeom>
          <a:noFill/>
        </p:spPr>
        <p:txBody>
          <a:bodyPr wrap="square" rtlCol="0">
            <a:spAutoFit/>
          </a:bodyPr>
          <a:lstStyle/>
          <a:p>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5</a:t>
            </a:r>
            <a:r>
              <a:rPr lang="vi-VN" sz="2400" b="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bản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trên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kỉ</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niệm</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kể</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gắn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nhiều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nhân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nào</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vi-VN" sz="24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p:sp>
        <p:nvSpPr>
          <p:cNvPr id="14" name="TextBox 13"/>
          <p:cNvSpPr txBox="1"/>
          <p:nvPr/>
        </p:nvSpPr>
        <p:spPr>
          <a:xfrm>
            <a:off x="175682" y="4466518"/>
            <a:ext cx="10999693" cy="830997"/>
          </a:xfrm>
          <a:prstGeom prst="rect">
            <a:avLst/>
          </a:prstGeom>
          <a:noFill/>
        </p:spPr>
        <p:txBody>
          <a:bodyPr wrap="square" rtlCol="0">
            <a:spAutoFit/>
          </a:bodyPr>
          <a:lstStyle/>
          <a:p>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8</a:t>
            </a:r>
            <a:r>
              <a:rPr lang="vi-VN"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Biện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pháp</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nào</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sử</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lá</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mùa</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xuân</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xanh</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như</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ngọc</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thạch</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mùa</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đông</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đỏ</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như</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lá</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bàng</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a:t>
            </a:r>
            <a:endParaRPr lang="vi-VN" sz="24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5" name="TextBox 14"/>
          <p:cNvSpPr txBox="1"/>
          <p:nvPr/>
        </p:nvSpPr>
        <p:spPr>
          <a:xfrm>
            <a:off x="111147" y="3759404"/>
            <a:ext cx="12054460" cy="830997"/>
          </a:xfrm>
          <a:prstGeom prst="rect">
            <a:avLst/>
          </a:prstGeom>
          <a:noFill/>
        </p:spPr>
        <p:txBody>
          <a:bodyPr wrap="square" rtlCol="0">
            <a:spAutoFit/>
          </a:bodyPr>
          <a:lstStyle/>
          <a:p>
            <a:r>
              <a:rPr lang="vi-VN" sz="2400" b="1" dirty="0">
                <a:effectLst/>
                <a:latin typeface="Times New Roman" panose="02020603050405020304" pitchFamily="18" charset="0"/>
                <a:ea typeface="Calibri" panose="020F0502020204030204" pitchFamily="34" charset="0"/>
                <a:cs typeface="Times New Roman" panose="02020603050405020304" pitchFamily="18" charset="0"/>
              </a:rPr>
              <a:t>7)</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“Cha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tôi</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dậy</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sớm</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để</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đưa</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tối</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tới</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trường</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ở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dưới</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chân</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đê</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Yên</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Phụ</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chân</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chân</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đê</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nghĩa</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gì</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Nó</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phải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đa</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nghĩa</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Vì</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sao</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p>
        </p:txBody>
      </p:sp>
      <p:sp>
        <p:nvSpPr>
          <p:cNvPr id="16" name="TextBox 15"/>
          <p:cNvSpPr txBox="1"/>
          <p:nvPr/>
        </p:nvSpPr>
        <p:spPr>
          <a:xfrm>
            <a:off x="186453" y="3269271"/>
            <a:ext cx="11689084" cy="738664"/>
          </a:xfrm>
          <a:prstGeom prst="rect">
            <a:avLst/>
          </a:prstGeom>
          <a:noFill/>
        </p:spPr>
        <p:txBody>
          <a:bodyPr wrap="square" rtlCol="0">
            <a:spAutoFit/>
          </a:bodyPr>
          <a:lstStyle/>
          <a:p>
            <a:r>
              <a:rPr lang="vi-VN" sz="2400" b="1" dirty="0">
                <a:effectLst/>
                <a:latin typeface="Times New Roman" panose="02020603050405020304" pitchFamily="18" charset="0"/>
                <a:ea typeface="Calibri" panose="020F0502020204030204" pitchFamily="34" charset="0"/>
                <a:cs typeface="Times New Roman" panose="02020603050405020304" pitchFamily="18" charset="0"/>
              </a:rPr>
              <a:t>6)</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tác</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giả</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muốn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nhắn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gửi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tới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trích</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trên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gì</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vi-VN" sz="24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p:sp>
        <p:nvSpPr>
          <p:cNvPr id="18" name="TextBox 17"/>
          <p:cNvSpPr txBox="1"/>
          <p:nvPr/>
        </p:nvSpPr>
        <p:spPr>
          <a:xfrm>
            <a:off x="149246" y="5148235"/>
            <a:ext cx="10641106" cy="805349"/>
          </a:xfrm>
          <a:prstGeom prst="rect">
            <a:avLst/>
          </a:prstGeom>
          <a:noFill/>
        </p:spPr>
        <p:txBody>
          <a:bodyPr wrap="square" rtlCol="0">
            <a:spAutoFit/>
          </a:bodyPr>
          <a:lstStyle/>
          <a:p>
            <a:pPr algn="just">
              <a:lnSpc>
                <a:spcPts val="1700"/>
              </a:lnSpc>
            </a:pPr>
            <a:endParaRPr lang="vi-VN" sz="18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ts val="1700"/>
              </a:lnSpc>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9</a:t>
            </a:r>
            <a:r>
              <a:rPr lang="vi-VN"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Ấn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tượng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sâu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đậm</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nhất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đối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em</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khi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trích</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trên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gì</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vi-VN" sz="24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p:sp>
        <p:nvSpPr>
          <p:cNvPr id="20" name="TextBox 19"/>
          <p:cNvSpPr txBox="1"/>
          <p:nvPr/>
        </p:nvSpPr>
        <p:spPr>
          <a:xfrm>
            <a:off x="45672" y="5681421"/>
            <a:ext cx="11931174" cy="1292662"/>
          </a:xfrm>
          <a:prstGeom prst="rect">
            <a:avLst/>
          </a:prstGeom>
          <a:noFill/>
        </p:spPr>
        <p:txBody>
          <a:bodyPr wrap="square" rtlCol="0">
            <a:spAutoFit/>
          </a:bodyPr>
          <a:lstStyle/>
          <a:p>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10</a:t>
            </a:r>
            <a:r>
              <a:rPr lang="vi-VN" sz="2000" b="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trích</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trên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em</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hãy</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nêu</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ngắn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gọn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suy</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nghĩ</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mình</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khoảng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5 </a:t>
            </a: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vai</a:t>
            </a:r>
            <a:r>
              <a:rPr lang="vi-VN" sz="2000" b="1" dirty="0">
                <a:effectLst/>
                <a:latin typeface="Times New Roman" panose="02020603050405020304" pitchFamily="18" charset="0"/>
                <a:ea typeface="Calibri" panose="020F0502020204030204" pitchFamily="34" charset="0"/>
                <a:cs typeface="Times New Roman" panose="02020603050405020304" pitchFamily="18" charset="0"/>
              </a:rPr>
              <a:t> trò của người cha</a:t>
            </a:r>
            <a:r>
              <a:rPr lang="vi-VN"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hoặc</a:t>
            </a:r>
            <a:r>
              <a:rPr lang="vi-VN"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000" b="1" dirty="0">
                <a:effectLst/>
                <a:latin typeface="Times New Roman" panose="02020603050405020304" pitchFamily="18" charset="0"/>
                <a:ea typeface="Calibri" panose="020F0502020204030204" pitchFamily="34" charset="0"/>
                <a:cs typeface="Times New Roman" panose="02020603050405020304" pitchFamily="18" charset="0"/>
              </a:rPr>
              <a:t>vai trò của </a:t>
            </a: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gia</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đình</a:t>
            </a:r>
            <a:r>
              <a:rPr lang="vi-VN" sz="20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đối</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việc</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học</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tập</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mỗi</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con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sử</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biện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pháp</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tu</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so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sánh</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Gạch</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chân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dưới</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biện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pháp</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tu</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so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sánh</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đó</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cSld>
  <p:clrMapOvr>
    <a:masterClrMapping/>
  </p:clrMapOvr>
  <p:transition spd="med" advClick="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childTnLst>
                          </p:cTn>
                        </p:par>
                        <p:par>
                          <p:cTn id="10" fill="hold">
                            <p:stCondLst>
                              <p:cond delay="500"/>
                            </p:stCondLst>
                            <p:childTnLst>
                              <p:par>
                                <p:cTn id="11" presetID="14" presetClass="entr" presetSubtype="10" fill="hold" nodeType="after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randombar(horizontal)">
                                      <p:cBhvr>
                                        <p:cTn id="1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873625" y="0"/>
            <a:ext cx="3575050" cy="646113"/>
          </a:xfrm>
          <a:prstGeom prst="rect">
            <a:avLst/>
          </a:prstGeom>
          <a:solidFill>
            <a:schemeClr val="accent4">
              <a:lumMod val="40000"/>
              <a:lumOff val="60000"/>
            </a:schemeClr>
          </a:solidFill>
        </p:spPr>
        <p:style>
          <a:lnRef idx="3">
            <a:schemeClr val="lt1"/>
          </a:lnRef>
          <a:fillRef idx="1">
            <a:schemeClr val="accent6"/>
          </a:fillRef>
          <a:effectRef idx="1">
            <a:schemeClr val="accent6"/>
          </a:effectRef>
          <a:fontRef idx="minor">
            <a:schemeClr val="lt1"/>
          </a:fontRef>
        </p:style>
        <p:txBody>
          <a:bodyPr wrap="none">
            <a:spAutoFit/>
          </a:bodyPr>
          <a:lstStyle/>
          <a:p>
            <a:pPr>
              <a:defRPr/>
            </a:pPr>
            <a:r>
              <a:rPr lang="en-US" sz="3600" b="1" dirty="0">
                <a:solidFill>
                  <a:schemeClr val="tx1"/>
                </a:solidFill>
                <a:latin typeface="Times New Roman" panose="02020603050405020304" pitchFamily="18" charset="0"/>
                <a:cs typeface="Times New Roman" panose="02020603050405020304" pitchFamily="18" charset="0"/>
              </a:rPr>
              <a:t>GỢI Ý TRẢ LỜI</a:t>
            </a:r>
          </a:p>
        </p:txBody>
      </p:sp>
      <p:sp>
        <p:nvSpPr>
          <p:cNvPr id="6" name="Rectangle 5"/>
          <p:cNvSpPr/>
          <p:nvPr/>
        </p:nvSpPr>
        <p:spPr>
          <a:xfrm>
            <a:off x="134470" y="546208"/>
            <a:ext cx="3134897" cy="4401205"/>
          </a:xfrm>
          <a:prstGeom prst="rect">
            <a:avLst/>
          </a:prstGeom>
          <a:solidFill>
            <a:schemeClr val="accent6">
              <a:lumMod val="40000"/>
              <a:lumOff val="60000"/>
            </a:schemeClr>
          </a:solidFill>
        </p:spPr>
        <p:txBody>
          <a:bodyPr wrap="square">
            <a:spAutoFit/>
          </a:bodyPr>
          <a:lstStyle/>
          <a:p>
            <a:r>
              <a:rPr lang="vi-VN" sz="2800" b="1" dirty="0">
                <a:latin typeface="Times New Roman" panose="02020603050405020304" pitchFamily="18" charset="0"/>
                <a:ea typeface="Calibri" panose="020F0502020204030204" pitchFamily="34" charset="0"/>
                <a:cs typeface="Times New Roman" panose="02020603050405020304" pitchFamily="18" charset="0"/>
              </a:rPr>
              <a:t>Câu</a:t>
            </a:r>
            <a:r>
              <a:rPr lang="en-US" sz="2800" b="1" dirty="0">
                <a:latin typeface="Times New Roman" panose="02020603050405020304" pitchFamily="18" charset="0"/>
                <a:ea typeface="Calibri" panose="020F0502020204030204" pitchFamily="34" charset="0"/>
                <a:cs typeface="Times New Roman" panose="02020603050405020304" pitchFamily="18" charset="0"/>
              </a:rPr>
              <a:t>1</a:t>
            </a:r>
            <a:r>
              <a:rPr lang="vi-VN" sz="2800" b="1" dirty="0">
                <a:latin typeface="Times New Roman" panose="02020603050405020304" pitchFamily="18" charset="0"/>
                <a:ea typeface="Calibri" panose="020F0502020204030204" pitchFamily="34" charset="0"/>
                <a:cs typeface="Times New Roman" panose="02020603050405020304" pitchFamily="18" charset="0"/>
              </a:rPr>
              <a:t>)</a:t>
            </a:r>
            <a:r>
              <a:rPr lang="vi-VN"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Đâu</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là</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phương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thức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biểu</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đạt</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chính</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văn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bản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trên</a:t>
            </a:r>
            <a:r>
              <a:rPr lang="en-US" sz="2800" dirty="0">
                <a:latin typeface="Times New Roman" panose="02020603050405020304" pitchFamily="18" charset="0"/>
                <a:ea typeface="Calibri" panose="020F0502020204030204" pitchFamily="34" charset="0"/>
                <a:cs typeface="Times New Roman" panose="02020603050405020304" pitchFamily="18" charset="0"/>
              </a:rPr>
              <a:t>?</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r>
              <a:rPr lang="vi-VN" sz="2800" b="1" dirty="0">
                <a:latin typeface="Times New Roman" panose="02020603050405020304" pitchFamily="18" charset="0"/>
                <a:ea typeface="Calibri" panose="020F0502020204030204" pitchFamily="34" charset="0"/>
                <a:cs typeface="Times New Roman" panose="02020603050405020304" pitchFamily="18" charset="0"/>
              </a:rPr>
              <a:t>Câu 2)</a:t>
            </a:r>
            <a:r>
              <a:rPr lang="en-US" sz="2800" dirty="0">
                <a:latin typeface="Times New Roman" panose="02020603050405020304" pitchFamily="18" charset="0"/>
                <a:ea typeface="Calibri" panose="020F0502020204030204" pitchFamily="34" charset="0"/>
                <a:cs typeface="Times New Roman" panose="02020603050405020304" pitchFamily="18" charset="0"/>
              </a:rPr>
              <a:t> Theo </a:t>
            </a:r>
            <a:r>
              <a:rPr lang="en-US" sz="2800" dirty="0" err="1">
                <a:latin typeface="Times New Roman" panose="02020603050405020304" pitchFamily="18" charset="0"/>
                <a:ea typeface="Calibri" panose="020F0502020204030204" pitchFamily="34" charset="0"/>
                <a:cs typeface="Times New Roman" panose="02020603050405020304" pitchFamily="18" charset="0"/>
              </a:rPr>
              <a:t>em</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tiêu</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đề</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văn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bản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có</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nói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lên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nội</a:t>
            </a:r>
            <a:r>
              <a:rPr lang="en-US" sz="2800" dirty="0">
                <a:latin typeface="Times New Roman" panose="02020603050405020304" pitchFamily="18" charset="0"/>
                <a:ea typeface="Calibri" panose="020F0502020204030204" pitchFamily="34" charset="0"/>
                <a:cs typeface="Times New Roman" panose="02020603050405020304" pitchFamily="18" charset="0"/>
              </a:rPr>
              <a:t> dung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chính</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latin typeface="Times New Roman" panose="02020603050405020304" pitchFamily="18" charset="0"/>
                <a:ea typeface="Calibri" panose="020F0502020204030204" pitchFamily="34" charset="0"/>
                <a:cs typeface="Times New Roman" panose="02020603050405020304" pitchFamily="18" charset="0"/>
              </a:rPr>
              <a:t> VB hay </a:t>
            </a:r>
            <a:r>
              <a:rPr lang="en-US" sz="2800" dirty="0" err="1">
                <a:latin typeface="Times New Roman" panose="02020603050405020304" pitchFamily="18" charset="0"/>
                <a:ea typeface="Calibri" panose="020F0502020204030204" pitchFamily="34" charset="0"/>
                <a:cs typeface="Times New Roman" panose="02020603050405020304" pitchFamily="18" charset="0"/>
              </a:rPr>
              <a:t>không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Vì</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sao</a:t>
            </a:r>
            <a:r>
              <a:rPr lang="en-US" sz="2800" dirty="0">
                <a:latin typeface="Times New Roman" panose="02020603050405020304" pitchFamily="18" charset="0"/>
                <a:ea typeface="Calibri" panose="020F0502020204030204" pitchFamily="34" charset="0"/>
                <a:cs typeface="Times New Roman" panose="02020603050405020304" pitchFamily="18" charset="0"/>
              </a:rPr>
              <a:t>?</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r>
              <a:rPr lang="en-US" sz="2800" b="1" dirty="0">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Rectangle 6"/>
          <p:cNvSpPr/>
          <p:nvPr/>
        </p:nvSpPr>
        <p:spPr>
          <a:xfrm>
            <a:off x="3269367" y="2027798"/>
            <a:ext cx="8680586" cy="4016741"/>
          </a:xfrm>
          <a:prstGeom prst="rect">
            <a:avLst/>
          </a:prstGeom>
          <a:ln>
            <a:solidFill>
              <a:schemeClr val="accent2">
                <a:lumMod val="75000"/>
              </a:schemeClr>
            </a:solidFill>
            <a:prstDash val="lgDashDot"/>
          </a:ln>
        </p:spPr>
        <p:txBody>
          <a:bodyPr wrap="square">
            <a:spAutoFit/>
          </a:bodyPr>
          <a:lstStyle/>
          <a:p>
            <a:pPr marL="514350" indent="-514350">
              <a:lnSpc>
                <a:spcPct val="115000"/>
              </a:lnSpc>
              <a:spcAft>
                <a:spcPts val="0"/>
              </a:spcAft>
              <a:buFont typeface="+mj-lt"/>
              <a:buAutoNum type="arabicPeriod"/>
              <a:defRPr/>
            </a:pP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Câu</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vi-VN"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1</a:t>
            </a:r>
            <a:r>
              <a:rPr lang="en-US"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r>
              <a:rPr lang="vi-VN" sz="28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phương thức biểu đạt chính của văn bản trên là:</a:t>
            </a:r>
            <a:r>
              <a:rPr lang="vi-VN"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tự sự</a:t>
            </a:r>
            <a:r>
              <a:rPr lang="en-US" sz="2800" dirty="0">
                <a:latin typeface="Times New Roman" panose="02020603050405020304" pitchFamily="18" charset="0"/>
                <a:ea typeface="Calibri" panose="020F0502020204030204" pitchFamily="34" charset="0"/>
                <a:cs typeface="Times New Roman" panose="02020603050405020304" pitchFamily="18" charset="0"/>
              </a:rPr>
              <a:t/>
            </a:r>
            <a:br>
              <a:rPr lang="en-US" sz="2800" dirty="0">
                <a:latin typeface="Times New Roman" panose="02020603050405020304" pitchFamily="18" charset="0"/>
                <a:ea typeface="Calibri" panose="020F0502020204030204" pitchFamily="34" charset="0"/>
                <a:cs typeface="Times New Roman" panose="02020603050405020304" pitchFamily="18" charset="0"/>
              </a:rPr>
            </a:br>
            <a:r>
              <a:rPr lang="vi-VN"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Câu 2</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a:latin typeface="Times New Roman" panose="02020603050405020304" pitchFamily="18" charset="0"/>
                <a:ea typeface="Calibri" panose="020F0502020204030204" pitchFamily="34" charset="0"/>
                <a:cs typeface="Times New Roman" panose="02020603050405020304" pitchFamily="18" charset="0"/>
              </a:rPr>
              <a:t>*</a:t>
            </a:r>
            <a:r>
              <a:rPr lang="vi-VN" sz="2800" b="1" dirty="0">
                <a:latin typeface="Times New Roman" panose="02020603050405020304" pitchFamily="18" charset="0"/>
                <a:ea typeface="Calibri" panose="020F0502020204030204" pitchFamily="34" charset="0"/>
                <a:cs typeface="Times New Roman" panose="02020603050405020304" pitchFamily="18" charset="0"/>
              </a:rPr>
              <a:t>Tiêu đề của đoạn văn có nói lên nội dung chính của văn bản</a:t>
            </a:r>
          </a:p>
          <a:p>
            <a:pPr>
              <a:lnSpc>
                <a:spcPct val="115000"/>
              </a:lnSpc>
              <a:spcAft>
                <a:spcPts val="0"/>
              </a:spcAft>
              <a:defRPr/>
            </a:pPr>
            <a:r>
              <a:rPr lang="vi-VN" sz="2800" b="1" dirty="0">
                <a:latin typeface="Times New Roman" panose="02020603050405020304" pitchFamily="18" charset="0"/>
                <a:ea typeface="Calibri" panose="020F0502020204030204" pitchFamily="34" charset="0"/>
                <a:cs typeface="Times New Roman" panose="02020603050405020304" pitchFamily="18" charset="0"/>
              </a:rPr>
              <a:t>* Vì tiêu đề: </a:t>
            </a:r>
            <a:r>
              <a:rPr lang="vi-VN" sz="2800" i="1" dirty="0">
                <a:latin typeface="Times New Roman" panose="02020603050405020304" pitchFamily="18" charset="0"/>
                <a:ea typeface="Calibri" panose="020F0502020204030204" pitchFamily="34" charset="0"/>
                <a:cs typeface="Times New Roman" panose="02020603050405020304" pitchFamily="18" charset="0"/>
              </a:rPr>
              <a:t>Nội dung chính của văn bản trên là  kỉ niệm về những  ngày đầu tiên học  trường Yên Phụ của nhân vật “tôi”. Nhan đề “Buổi đầu tiên học trường Yên Phụ” đã nói được nội dung này.</a:t>
            </a:r>
            <a:endParaRPr lang="en-US" sz="2800" i="1" dirty="0">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circle(in)">
                                      <p:cBhvr>
                                        <p:cTn id="7" dur="20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circle(in)">
                                      <p:cBhvr>
                                        <p:cTn id="12" dur="20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363" y="-214313"/>
            <a:ext cx="7143751" cy="7194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7458075" y="331788"/>
            <a:ext cx="3575050" cy="646112"/>
          </a:xfrm>
          <a:prstGeom prst="rect">
            <a:avLst/>
          </a:prstGeom>
          <a:solidFill>
            <a:schemeClr val="accent4">
              <a:lumMod val="40000"/>
              <a:lumOff val="60000"/>
            </a:schemeClr>
          </a:solidFill>
        </p:spPr>
        <p:style>
          <a:lnRef idx="3">
            <a:schemeClr val="lt1"/>
          </a:lnRef>
          <a:fillRef idx="1">
            <a:schemeClr val="accent6"/>
          </a:fillRef>
          <a:effectRef idx="1">
            <a:schemeClr val="accent6"/>
          </a:effectRef>
          <a:fontRef idx="minor">
            <a:schemeClr val="lt1"/>
          </a:fontRef>
        </p:style>
        <p:txBody>
          <a:bodyPr wrap="none">
            <a:spAutoFit/>
          </a:bodyPr>
          <a:lstStyle/>
          <a:p>
            <a:pPr>
              <a:defRPr/>
            </a:pPr>
            <a:r>
              <a:rPr lang="en-US" sz="3600" b="1" dirty="0">
                <a:solidFill>
                  <a:schemeClr val="tx1"/>
                </a:solidFill>
                <a:latin typeface="Times New Roman" panose="02020603050405020304" pitchFamily="18" charset="0"/>
                <a:cs typeface="Times New Roman" panose="02020603050405020304" pitchFamily="18" charset="0"/>
              </a:rPr>
              <a:t>GỢI Ý TRẢ LỜI</a:t>
            </a:r>
          </a:p>
        </p:txBody>
      </p:sp>
      <p:pic>
        <p:nvPicPr>
          <p:cNvPr id="7173" name="图片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98331" y="124451"/>
            <a:ext cx="7094537" cy="752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4" name="Rectangle 7"/>
          <p:cNvSpPr>
            <a:spLocks noChangeArrowheads="1"/>
          </p:cNvSpPr>
          <p:nvPr/>
        </p:nvSpPr>
        <p:spPr bwMode="auto">
          <a:xfrm>
            <a:off x="7037389" y="2174875"/>
            <a:ext cx="4868862" cy="3034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15000"/>
              </a:lnSpc>
              <a:spcBef>
                <a:spcPct val="0"/>
              </a:spcBef>
              <a:buFontTx/>
              <a:buNone/>
            </a:pPr>
            <a:r>
              <a:rPr lang="en-US" altLang="en-US"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Câu</a:t>
            </a:r>
            <a:r>
              <a:rPr lang="en-US" alt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vi-VN" alt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3</a:t>
            </a:r>
            <a:r>
              <a:rPr lang="en-US" alt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r>
              <a:rPr lang="en-US" alt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en-US" alt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vi-VN" alt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Văn bản trên là hồi kí vì tác giả  đã </a:t>
            </a:r>
            <a:r>
              <a:rPr lang="vi-VN" dirty="0">
                <a:cs typeface="#9Slide03 Arima Madurai Black" panose="00000A00000000000000" pitchFamily="2" charset="0"/>
              </a:rPr>
              <a:t>ghi chép lại những sự việc, những quan sát, nhận xét và tâm trạng của mình vào những buổi đầu học ở trường Yên Phụ</a:t>
            </a:r>
            <a:endParaRPr lang="en-US" alt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TextBox 2"/>
          <p:cNvSpPr txBox="1"/>
          <p:nvPr/>
        </p:nvSpPr>
        <p:spPr>
          <a:xfrm>
            <a:off x="1631578" y="2872752"/>
            <a:ext cx="3854823" cy="2031325"/>
          </a:xfrm>
          <a:prstGeom prst="rect">
            <a:avLst/>
          </a:prstGeom>
          <a:noFill/>
        </p:spPr>
        <p:txBody>
          <a:bodyPr wrap="square" rtlCol="0">
            <a:spAutoFit/>
          </a:bodyPr>
          <a:lstStyle/>
          <a:p>
            <a:r>
              <a:rPr lang="vi-VN" sz="3600" b="1" dirty="0">
                <a:effectLst/>
                <a:latin typeface="Times New Roman" panose="02020603050405020304" pitchFamily="18" charset="0"/>
                <a:ea typeface="Calibri" panose="020F0502020204030204" pitchFamily="34" charset="0"/>
                <a:cs typeface="Times New Roman" panose="02020603050405020304" pitchFamily="18" charset="0"/>
              </a:rPr>
              <a:t>Câu </a:t>
            </a:r>
            <a:r>
              <a:rPr lang="en-US" sz="3600" b="1" dirty="0">
                <a:effectLst/>
                <a:latin typeface="Times New Roman" panose="02020603050405020304" pitchFamily="18" charset="0"/>
                <a:ea typeface="Calibri" panose="020F0502020204030204" pitchFamily="34" charset="0"/>
                <a:cs typeface="Times New Roman" panose="02020603050405020304" pitchFamily="18" charset="0"/>
              </a:rPr>
              <a:t>3</a:t>
            </a:r>
            <a:r>
              <a:rPr lang="vi-VN" sz="3600" b="1"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Tại</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sao</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lại</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xem</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3600" dirty="0">
                <a:effectLst/>
                <a:latin typeface="Times New Roman" panose="02020603050405020304" pitchFamily="18" charset="0"/>
                <a:ea typeface="Calibri" panose="020F0502020204030204" pitchFamily="34" charset="0"/>
                <a:cs typeface="Times New Roman" panose="02020603050405020304" pitchFamily="18" charset="0"/>
              </a:rPr>
              <a:t>văn bản</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trên</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hồi</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kí</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a:t>
            </a:r>
            <a:endParaRPr lang="vi-VN" sz="36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7174"/>
                                        </p:tgtEl>
                                        <p:attrNameLst>
                                          <p:attrName>style.visibility</p:attrName>
                                        </p:attrNameLst>
                                      </p:cBhvr>
                                      <p:to>
                                        <p:strVal val="visible"/>
                                      </p:to>
                                    </p:set>
                                    <p:animEffect transition="in" filter="wheel(1)">
                                      <p:cBhvr>
                                        <p:cTn id="12" dur="2000"/>
                                        <p:tgtEl>
                                          <p:spTgt spid="71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873625" y="0"/>
            <a:ext cx="3575050" cy="646113"/>
          </a:xfrm>
          <a:prstGeom prst="rect">
            <a:avLst/>
          </a:prstGeom>
          <a:solidFill>
            <a:schemeClr val="accent4">
              <a:lumMod val="40000"/>
              <a:lumOff val="60000"/>
            </a:schemeClr>
          </a:solidFill>
        </p:spPr>
        <p:style>
          <a:lnRef idx="3">
            <a:schemeClr val="lt1"/>
          </a:lnRef>
          <a:fillRef idx="1">
            <a:schemeClr val="accent6"/>
          </a:fillRef>
          <a:effectRef idx="1">
            <a:schemeClr val="accent6"/>
          </a:effectRef>
          <a:fontRef idx="minor">
            <a:schemeClr val="lt1"/>
          </a:fontRef>
        </p:style>
        <p:txBody>
          <a:bodyPr wrap="none">
            <a:spAutoFit/>
          </a:bodyPr>
          <a:lstStyle/>
          <a:p>
            <a:pPr>
              <a:defRPr/>
            </a:pPr>
            <a:r>
              <a:rPr lang="en-US" sz="3600" b="1" dirty="0">
                <a:solidFill>
                  <a:schemeClr val="tx1"/>
                </a:solidFill>
                <a:latin typeface="Times New Roman" panose="02020603050405020304" pitchFamily="18" charset="0"/>
                <a:cs typeface="Times New Roman" panose="02020603050405020304" pitchFamily="18" charset="0"/>
              </a:rPr>
              <a:t>GỢI Ý TRẢ LỜI</a:t>
            </a:r>
          </a:p>
        </p:txBody>
      </p:sp>
      <p:sp>
        <p:nvSpPr>
          <p:cNvPr id="6" name="Rectangle 5"/>
          <p:cNvSpPr/>
          <p:nvPr/>
        </p:nvSpPr>
        <p:spPr>
          <a:xfrm>
            <a:off x="245368" y="0"/>
            <a:ext cx="4473388" cy="6986528"/>
          </a:xfrm>
          <a:prstGeom prst="rect">
            <a:avLst/>
          </a:prstGeom>
          <a:solidFill>
            <a:schemeClr val="accent4">
              <a:lumMod val="20000"/>
              <a:lumOff val="80000"/>
            </a:schemeClr>
          </a:solidFill>
        </p:spPr>
        <p:txBody>
          <a:bodyPr wrap="square">
            <a:spAutoFit/>
          </a:bodyPr>
          <a:lstStyle/>
          <a:p>
            <a:r>
              <a:rPr lang="vi-VN" sz="2800" b="1" dirty="0">
                <a:latin typeface="Times New Roman" panose="02020603050405020304" pitchFamily="18" charset="0"/>
                <a:ea typeface="Calibri" panose="020F0502020204030204" pitchFamily="34" charset="0"/>
                <a:cs typeface="Times New Roman" panose="02020603050405020304" pitchFamily="18" charset="0"/>
              </a:rPr>
              <a:t>Câu 4: </a:t>
            </a:r>
            <a:r>
              <a:rPr lang="en-US" sz="2800" u="sng"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Tính</a:t>
            </a:r>
            <a:r>
              <a:rPr lang="en-US" sz="2800"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u="sng"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chất</a:t>
            </a:r>
            <a:r>
              <a:rPr lang="en-US" sz="2800"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u="sng"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xác</a:t>
            </a:r>
            <a:r>
              <a:rPr lang="en-US" sz="2800"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u="sng"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thực</a:t>
            </a:r>
            <a:r>
              <a:rPr lang="en-US"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văn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bản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hồi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kí</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trên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thể</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hiện</a:t>
            </a:r>
            <a:r>
              <a:rPr lang="en-US" sz="2800" dirty="0">
                <a:latin typeface="Times New Roman" panose="02020603050405020304" pitchFamily="18" charset="0"/>
                <a:ea typeface="Calibri" panose="020F0502020204030204" pitchFamily="34" charset="0"/>
                <a:cs typeface="Times New Roman" panose="02020603050405020304" pitchFamily="18" charset="0"/>
              </a:rPr>
              <a:t> ở chi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tiết</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nào</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câu</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văn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sau</a:t>
            </a:r>
            <a:r>
              <a:rPr lang="en-US" sz="2800" dirty="0">
                <a:latin typeface="Times New Roman" panose="02020603050405020304" pitchFamily="18" charset="0"/>
                <a:ea typeface="Calibri" panose="020F0502020204030204" pitchFamily="34" charset="0"/>
                <a:cs typeface="Times New Roman" panose="02020603050405020304" pitchFamily="18" charset="0"/>
              </a:rPr>
              <a:t>:</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Mùa</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hè</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tránh</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nắng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chúng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tôi</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theo</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bờ</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đê</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Nhị</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Hà</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qua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phố</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Hàng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Nâu</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Ô Quan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Chưởng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gần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cầu</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Đu</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-me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Doumer</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cầu</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Long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Biên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bến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Nứa</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hưởng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hương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thơm</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ngào</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ngạt</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vài</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cây</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đuôi</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chồn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loại</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lilas</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khỏi</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dốc</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Hàng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Than,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lá</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mùa</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xuân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xanh</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như</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ngọc</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thạch</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mùa</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đông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đỏ</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như</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lá</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bàng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a:t>
            </a:r>
            <a:endParaRPr lang="vi-VN" sz="2800" i="1" dirty="0">
              <a:latin typeface="Times New Roman" panose="02020603050405020304" pitchFamily="18" charset="0"/>
              <a:ea typeface="Times New Roman" panose="02020603050405020304" pitchFamily="18" charset="0"/>
              <a:cs typeface="Times New Roman" panose="02020603050405020304" pitchFamily="18" charset="0"/>
            </a:endParaRPr>
          </a:p>
          <a:p>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Rectangle 6"/>
          <p:cNvSpPr/>
          <p:nvPr/>
        </p:nvSpPr>
        <p:spPr>
          <a:xfrm>
            <a:off x="4873625" y="1633351"/>
            <a:ext cx="6989150" cy="4016741"/>
          </a:xfrm>
          <a:prstGeom prst="rect">
            <a:avLst/>
          </a:prstGeom>
          <a:ln>
            <a:solidFill>
              <a:schemeClr val="accent2">
                <a:lumMod val="75000"/>
              </a:schemeClr>
            </a:solidFill>
            <a:prstDash val="lgDashDot"/>
          </a:ln>
        </p:spPr>
        <p:txBody>
          <a:bodyPr wrap="square">
            <a:spAutoFit/>
          </a:bodyPr>
          <a:lstStyle/>
          <a:p>
            <a:pPr>
              <a:lnSpc>
                <a:spcPct val="115000"/>
              </a:lnSpc>
              <a:spcAft>
                <a:spcPts val="0"/>
              </a:spcAft>
              <a:defRPr/>
            </a:pP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Câu</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vi-VN"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4</a:t>
            </a:r>
            <a:r>
              <a:rPr lang="en-US"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r>
              <a:rPr lang="en-US" sz="2800"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u="sng"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Tính</a:t>
            </a:r>
            <a:r>
              <a:rPr lang="en-US" sz="2800"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u="sng"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chất</a:t>
            </a:r>
            <a:r>
              <a:rPr lang="en-US" sz="2800"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u="sng"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xác</a:t>
            </a:r>
            <a:r>
              <a:rPr lang="en-US" sz="2800"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u="sng"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thực</a:t>
            </a:r>
            <a:r>
              <a:rPr lang="en-US"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văn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bản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hồi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kí</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trên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thể</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hiện</a:t>
            </a:r>
            <a:r>
              <a:rPr lang="en-US" sz="2800" dirty="0">
                <a:latin typeface="Times New Roman" panose="02020603050405020304" pitchFamily="18" charset="0"/>
                <a:ea typeface="Calibri" panose="020F0502020204030204" pitchFamily="34" charset="0"/>
                <a:cs typeface="Times New Roman" panose="02020603050405020304" pitchFamily="18" charset="0"/>
              </a:rPr>
              <a:t> ở chi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tiết</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vi-VN" sz="2800" dirty="0">
                <a:latin typeface="Times New Roman" panose="02020603050405020304" pitchFamily="18" charset="0"/>
                <a:ea typeface="Calibri" panose="020F0502020204030204" pitchFamily="34" charset="0"/>
                <a:cs typeface="Times New Roman" panose="02020603050405020304" pitchFamily="18" charset="0"/>
              </a:rPr>
              <a:t>nói về </a:t>
            </a:r>
            <a:r>
              <a:rPr lang="vi-VN" sz="2800" b="1" dirty="0">
                <a:latin typeface="Times New Roman" panose="02020603050405020304" pitchFamily="18" charset="0"/>
                <a:ea typeface="Calibri" panose="020F0502020204030204" pitchFamily="34" charset="0"/>
                <a:cs typeface="Times New Roman" panose="02020603050405020304" pitchFamily="18" charset="0"/>
              </a:rPr>
              <a:t>các địa danh cụ thể của Hà Nội:</a:t>
            </a:r>
          </a:p>
          <a:p>
            <a:pPr>
              <a:lnSpc>
                <a:spcPct val="115000"/>
              </a:lnSpc>
              <a:spcAft>
                <a:spcPts val="0"/>
              </a:spcAft>
              <a:defRPr/>
            </a:pPr>
            <a:r>
              <a:rPr lang="vi-VN"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a:latin typeface="Times New Roman" panose="02020603050405020304" pitchFamily="18" charset="0"/>
                <a:ea typeface="Times New Roman" panose="02020603050405020304" pitchFamily="18" charset="0"/>
                <a:cs typeface="Times New Roman" panose="02020603050405020304" pitchFamily="18" charset="0"/>
              </a:rPr>
              <a:t>B</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ờ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đê</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Nhị</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Hà</a:t>
            </a:r>
            <a:endParaRPr lang="vi-VN" sz="2800" i="1" dirty="0">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defRPr/>
            </a:pPr>
            <a:r>
              <a:rPr lang="vi-VN"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a:latin typeface="Times New Roman" panose="02020603050405020304" pitchFamily="18" charset="0"/>
                <a:ea typeface="Times New Roman" panose="02020603050405020304" pitchFamily="18" charset="0"/>
                <a:cs typeface="Times New Roman" panose="02020603050405020304" pitchFamily="18" charset="0"/>
              </a:rPr>
              <a:t>P</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hố</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Hàng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Nâu</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Ô Quan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Chưởng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endParaRPr lang="vi-VN" sz="2800" i="1" dirty="0">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defRPr/>
            </a:pPr>
            <a:r>
              <a:rPr lang="vi-VN" sz="2800" i="1" dirty="0">
                <a:latin typeface="Times New Roman" panose="02020603050405020304" pitchFamily="18" charset="0"/>
                <a:ea typeface="Calibri" panose="020F0502020204030204" pitchFamily="34" charset="0"/>
                <a:cs typeface="Times New Roman" panose="02020603050405020304" pitchFamily="18" charset="0"/>
              </a:rPr>
              <a:t>     -C</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ầu</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Đu</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-me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Doumer</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cầu</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Long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Biên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a:t>
            </a:r>
            <a:endParaRPr lang="vi-VN" sz="2800" i="1" dirty="0">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defRPr/>
            </a:pPr>
            <a:r>
              <a:rPr lang="vi-VN"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a:latin typeface="Times New Roman" panose="02020603050405020304" pitchFamily="18" charset="0"/>
                <a:ea typeface="Times New Roman" panose="02020603050405020304" pitchFamily="18" charset="0"/>
                <a:cs typeface="Times New Roman" panose="02020603050405020304" pitchFamily="18" charset="0"/>
              </a:rPr>
              <a:t>B</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ến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Nứa</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endParaRPr lang="vi-VN" sz="2800" i="1" dirty="0">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defRPr/>
            </a:pPr>
            <a:r>
              <a:rPr lang="vi-VN"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a:latin typeface="Times New Roman" panose="02020603050405020304" pitchFamily="18" charset="0"/>
                <a:ea typeface="Times New Roman" panose="02020603050405020304" pitchFamily="18" charset="0"/>
                <a:cs typeface="Times New Roman" panose="02020603050405020304" pitchFamily="18" charset="0"/>
              </a:rPr>
              <a:t>D</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ốc</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Hàng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Than</a:t>
            </a:r>
            <a:endParaRPr lang="en-US" sz="2800" i="1" dirty="0">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circle(in)">
                                      <p:cBhvr>
                                        <p:cTn id="7" dur="20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circle(in)">
                                      <p:cBhvr>
                                        <p:cTn id="12" dur="20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circle(in)">
                                      <p:cBhvr>
                                        <p:cTn id="17" dur="20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circle(in)">
                                      <p:cBhvr>
                                        <p:cTn id="22" dur="20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circle(in)">
                                      <p:cBhvr>
                                        <p:cTn id="27" dur="20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circle(in)">
                                      <p:cBhvr>
                                        <p:cTn id="32" dur="20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2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8100000">
            <a:off x="4792663" y="2346325"/>
            <a:ext cx="981075" cy="93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组合 21"/>
          <p:cNvGrpSpPr/>
          <p:nvPr/>
        </p:nvGrpSpPr>
        <p:grpSpPr bwMode="auto">
          <a:xfrm>
            <a:off x="-673100" y="533400"/>
            <a:ext cx="5854700" cy="6210300"/>
            <a:chOff x="-322450" y="168871"/>
            <a:chExt cx="5413655" cy="6340430"/>
          </a:xfrm>
        </p:grpSpPr>
        <p:pic>
          <p:nvPicPr>
            <p:cNvPr id="99335" name="图片 1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3434881">
              <a:off x="-618408" y="3066073"/>
              <a:ext cx="2942875" cy="2350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9336" name="组合 20"/>
            <p:cNvGrpSpPr/>
            <p:nvPr/>
          </p:nvGrpSpPr>
          <p:grpSpPr bwMode="auto">
            <a:xfrm>
              <a:off x="-237411" y="168871"/>
              <a:ext cx="5328616" cy="6340430"/>
              <a:chOff x="-237411" y="168871"/>
              <a:chExt cx="5328616" cy="6340430"/>
            </a:xfrm>
          </p:grpSpPr>
          <p:pic>
            <p:nvPicPr>
              <p:cNvPr id="99337" name="图片 1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1947025" y="4583954"/>
                <a:ext cx="1837411" cy="1743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38" name="图片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522969" y="3163758"/>
                <a:ext cx="2660207" cy="334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39" name="图片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3549833">
                <a:off x="2491839" y="2556761"/>
                <a:ext cx="2350495" cy="1865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40" name="图片 7"/>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rot="861528">
                <a:off x="2114473" y="366144"/>
                <a:ext cx="2976732" cy="2378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41" name="图片 8"/>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41366" y="244975"/>
                <a:ext cx="2031433" cy="2673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42" name="图片 9"/>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rot="-6284801">
                <a:off x="390854" y="3108774"/>
                <a:ext cx="2765153" cy="334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43" name="图片 10"/>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7200000">
                <a:off x="2745222" y="1976022"/>
                <a:ext cx="1837411" cy="1743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44" name="图片 11"/>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rot="2589177">
                <a:off x="2482345" y="3694120"/>
                <a:ext cx="2455705" cy="1598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45" name="图片 14"/>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rot="-5400000">
                <a:off x="-611981" y="1331738"/>
                <a:ext cx="3724570" cy="2975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46" name="图片 15"/>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rot="-6089816">
                <a:off x="1097483" y="597357"/>
                <a:ext cx="2455705" cy="1598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矩形 17"/>
              <p:cNvSpPr/>
              <p:nvPr/>
            </p:nvSpPr>
            <p:spPr>
              <a:xfrm>
                <a:off x="639808" y="502940"/>
                <a:ext cx="3341277" cy="4975556"/>
              </a:xfrm>
              <a:prstGeom prst="rect">
                <a:avLst/>
              </a:prstGeom>
              <a:solidFill>
                <a:schemeClr val="bg1"/>
              </a:solidFill>
              <a:ln>
                <a:noFill/>
              </a:ln>
              <a:effectLst>
                <a:outerShdw blurRad="127000" sx="104000" sy="104000" algn="ctr"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gn="ctr">
                  <a:defRPr/>
                </a:pPr>
                <a:endParaRPr lang="vi-VN"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gn="ctr">
                  <a:defRPr/>
                </a:pPr>
                <a:r>
                  <a:rPr lang="vi-VN"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Câu 5</a:t>
                </a:r>
                <a:r>
                  <a:rPr lang="en-US" sz="28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trên</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kỉ</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niệm</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kể</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gắn</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nhiều</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nào</a:t>
                </a:r>
                <a:endParaRPr lang="vi-VN"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defRPr/>
                </a:pPr>
                <a:endParaRPr lang="vi-VN" sz="28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gn="ctr">
                  <a:defRPr/>
                </a:pPr>
                <a:r>
                  <a:rPr lang="vi-VN" sz="28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Câu 6</a:t>
                </a:r>
                <a:r>
                  <a:rPr lang="vi-VN"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giả</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muốn</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nhắn</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gửi</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tới</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trích</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trên</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gì</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vi-VN"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defRPr/>
                </a:pPr>
                <a:r>
                  <a:rPr lang="en-US" sz="4000" dirty="0">
                    <a:effectLst/>
                    <a:latin typeface="Times New Roman" panose="02020603050405020304" pitchFamily="18" charset="0"/>
                    <a:ea typeface="Calibri" panose="020F0502020204030204" pitchFamily="34" charset="0"/>
                    <a:cs typeface="Times New Roman" panose="02020603050405020304" pitchFamily="18" charset="0"/>
                  </a:rPr>
                  <a:t>?</a:t>
                </a:r>
                <a:endParaRPr lang="vi-VN" sz="40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eaLnBrk="1" fontAlgn="auto" hangingPunct="1">
                  <a:spcBef>
                    <a:spcPts val="0"/>
                  </a:spcBef>
                  <a:spcAft>
                    <a:spcPts val="0"/>
                  </a:spcAft>
                  <a:defRPr/>
                </a:pPr>
                <a:endParaRPr lang="zh-CN" altLang="en-US" sz="4000" dirty="0">
                  <a:solidFill>
                    <a:prstClr val="white"/>
                  </a:solidFill>
                  <a:latin typeface="Times New Roman" panose="02020603050405020304" pitchFamily="18" charset="0"/>
                  <a:cs typeface="Times New Roman" panose="02020603050405020304" pitchFamily="18" charset="0"/>
                </a:endParaRPr>
              </a:p>
            </p:txBody>
          </p:sp>
        </p:grpSp>
      </p:grpSp>
      <p:pic>
        <p:nvPicPr>
          <p:cNvPr id="32" name="图片 2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8100000">
            <a:off x="4793457" y="4660106"/>
            <a:ext cx="979488" cy="93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9333" name="Rectangle 1"/>
          <p:cNvSpPr>
            <a:spLocks noChangeArrowheads="1"/>
          </p:cNvSpPr>
          <p:nvPr/>
        </p:nvSpPr>
        <p:spPr bwMode="auto">
          <a:xfrm>
            <a:off x="771525" y="2249488"/>
            <a:ext cx="2809875" cy="548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15000"/>
              </a:lnSpc>
              <a:spcBef>
                <a:spcPct val="0"/>
              </a:spcBef>
              <a:buFontTx/>
              <a:buNone/>
            </a:pPr>
            <a:endParaRPr lang="en-US" alt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Rectangle 3"/>
          <p:cNvSpPr>
            <a:spLocks noChangeArrowheads="1"/>
          </p:cNvSpPr>
          <p:nvPr/>
        </p:nvSpPr>
        <p:spPr bwMode="auto">
          <a:xfrm>
            <a:off x="5723856" y="1418633"/>
            <a:ext cx="6019909" cy="4016741"/>
          </a:xfrm>
          <a:prstGeom prst="rect">
            <a:avLst/>
          </a:prstGeom>
          <a:noFill/>
          <a:ln w="9525">
            <a:solidFill>
              <a:srgbClr val="FF0000"/>
            </a:solidFill>
            <a:prstDash val="lgDashDot"/>
            <a:miter lim="800000"/>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15000"/>
              </a:lnSpc>
              <a:spcBef>
                <a:spcPct val="0"/>
              </a:spcBef>
              <a:buFontTx/>
              <a:buNone/>
            </a:pPr>
            <a:r>
              <a:rPr lang="en-US" altLang="en-US"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Câu</a:t>
            </a:r>
            <a:r>
              <a:rPr lang="en-US" alt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vi-VN" alt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5:</a:t>
            </a:r>
            <a:r>
              <a:rPr lang="vi-VN" altLang="en-US" sz="2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vi-VN" alt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Trong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văn</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bản</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trên</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kỉ</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niệm</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của</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người</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kể</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gắn</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nhiều</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với</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nhân</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vật</a:t>
            </a:r>
            <a:r>
              <a:rPr lang="vi-VN"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người cha </a:t>
            </a:r>
          </a:p>
          <a:p>
            <a:pPr>
              <a:lnSpc>
                <a:spcPct val="115000"/>
              </a:lnSpc>
              <a:spcBef>
                <a:spcPct val="0"/>
              </a:spcBef>
              <a:buFontTx/>
              <a:buNone/>
            </a:pPr>
            <a:endParaRPr lang="vi-VN" dirty="0">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Bef>
                <a:spcPct val="0"/>
              </a:spcBef>
              <a:buFontTx/>
              <a:buNone/>
            </a:pPr>
            <a:r>
              <a:rPr lang="vi-VN"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Câu 6</a:t>
            </a: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vi-VN"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Điều</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tác</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giả</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muốn</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nhắn</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gửi</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tới</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người</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đọc</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trong</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đoạn</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trích</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trên</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là</a:t>
            </a:r>
            <a:r>
              <a:rPr lang="vi-VN"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hãy lưu giữ những kỉ niệm đẹp của tuổi học trò và kỉ niệm về những người thân yêu</a:t>
            </a:r>
            <a:endParaRPr lang="en-US" alt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par>
                                <p:cTn id="15" presetID="16" presetClass="entr" presetSubtype="21" fill="hold" nodeType="with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barn(inVertical)">
                                      <p:cBhvr>
                                        <p:cTn id="17" dur="500"/>
                                        <p:tgtEl>
                                          <p:spTgt spid="32"/>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circle(in)">
                                      <p:cBhvr>
                                        <p:cTn id="22" dur="2000"/>
                                        <p:tgtEl>
                                          <p:spTgt spid="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circle(in)">
                                      <p:cBhvr>
                                        <p:cTn id="27" dur="2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55" y="0"/>
            <a:ext cx="12192000" cy="6858000"/>
          </a:xfrm>
          <a:prstGeom prst="rect">
            <a:avLst/>
          </a:prstGeom>
        </p:spPr>
      </p:pic>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46221"/>
            <a:ext cx="1533735" cy="1225247"/>
          </a:xfrm>
          <a:prstGeom prst="rect">
            <a:avLst/>
          </a:prstGeom>
        </p:spPr>
      </p:pic>
      <p:pic>
        <p:nvPicPr>
          <p:cNvPr id="28" name="图片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9991636" y="4079596"/>
            <a:ext cx="2433217" cy="2943936"/>
          </a:xfrm>
          <a:prstGeom prst="rect">
            <a:avLst/>
          </a:prstGeom>
        </p:spPr>
      </p:pic>
      <p:sp>
        <p:nvSpPr>
          <p:cNvPr id="11" name="TextBox 10"/>
          <p:cNvSpPr txBox="1"/>
          <p:nvPr/>
        </p:nvSpPr>
        <p:spPr>
          <a:xfrm>
            <a:off x="1149659" y="97357"/>
            <a:ext cx="6409676" cy="523220"/>
          </a:xfrm>
          <a:prstGeom prst="rect">
            <a:avLst/>
          </a:prstGeom>
          <a:noFill/>
        </p:spPr>
        <p:txBody>
          <a:bodyPr wrap="square">
            <a:spAutoFit/>
          </a:bodyPr>
          <a:lstStyle/>
          <a:p>
            <a:r>
              <a:rPr lang="vi-VN" sz="2800" b="1" spc="300" dirty="0">
                <a:solidFill>
                  <a:srgbClr val="3F3F3F"/>
                </a:solidFill>
                <a:latin typeface="Times New Roman" panose="02020603050405020304" pitchFamily="18" charset="0"/>
                <a:ea typeface="汉仪家书简" panose="02010609000101010101" pitchFamily="49" charset="-122"/>
                <a:cs typeface="Times New Roman" panose="02020603050405020304" pitchFamily="18" charset="0"/>
                <a:sym typeface="站酷快乐体2016修订版" panose="02010600030101010101" pitchFamily="2" charset="-122"/>
              </a:rPr>
              <a:t>I.Củng cố kiến thức</a:t>
            </a:r>
            <a:endParaRPr lang="en-US" sz="2800" dirty="0"/>
          </a:p>
        </p:txBody>
      </p:sp>
      <p:sp>
        <p:nvSpPr>
          <p:cNvPr id="13" name="TextBox 12"/>
          <p:cNvSpPr txBox="1"/>
          <p:nvPr/>
        </p:nvSpPr>
        <p:spPr>
          <a:xfrm>
            <a:off x="1085295" y="513642"/>
            <a:ext cx="6538404" cy="523220"/>
          </a:xfrm>
          <a:prstGeom prst="rect">
            <a:avLst/>
          </a:prstGeom>
          <a:noFill/>
        </p:spPr>
        <p:txBody>
          <a:bodyPr wrap="square">
            <a:spAutoFit/>
          </a:bodyPr>
          <a:lstStyle/>
          <a:p>
            <a:r>
              <a:rPr lang="vi-VN" sz="2800" b="1" spc="300" dirty="0">
                <a:solidFill>
                  <a:srgbClr val="FF0000"/>
                </a:solidFill>
                <a:latin typeface="Times New Roman" panose="02020603050405020304" pitchFamily="18" charset="0"/>
                <a:ea typeface="汉仪家书简" panose="02010609000101010101" pitchFamily="49" charset="-122"/>
                <a:cs typeface="Times New Roman" panose="02020603050405020304" pitchFamily="18" charset="0"/>
                <a:sym typeface="站酷快乐体2016修订版" panose="02010600030101010101" pitchFamily="2" charset="-122"/>
              </a:rPr>
              <a:t>1)Văn bản</a:t>
            </a:r>
            <a:endParaRPr lang="en-US" sz="2800" dirty="0">
              <a:solidFill>
                <a:srgbClr val="FF0000"/>
              </a:solidFill>
            </a:endParaRPr>
          </a:p>
        </p:txBody>
      </p:sp>
      <p:sp>
        <p:nvSpPr>
          <p:cNvPr id="5" name="TextBox 4"/>
          <p:cNvSpPr txBox="1"/>
          <p:nvPr/>
        </p:nvSpPr>
        <p:spPr>
          <a:xfrm>
            <a:off x="821184" y="943896"/>
            <a:ext cx="7066626" cy="3108543"/>
          </a:xfrm>
          <a:prstGeom prst="rect">
            <a:avLst/>
          </a:prstGeom>
          <a:noFill/>
        </p:spPr>
        <p:txBody>
          <a:bodyPr wrap="square" rtlCol="0">
            <a:spAutoFit/>
          </a:bodyPr>
          <a:lstStyle/>
          <a:p>
            <a:r>
              <a:rPr lang="vi-VN" sz="2800" b="1" dirty="0">
                <a:latin typeface="+mj-lt"/>
              </a:rPr>
              <a:t>* Nghị luận :</a:t>
            </a:r>
            <a:r>
              <a:rPr lang="vi-VN" sz="2800" dirty="0">
                <a:solidFill>
                  <a:srgbClr val="002060"/>
                </a:solidFill>
                <a:latin typeface="#9Slide03 Arima Madurai Black" panose="00000A00000000000000" pitchFamily="2" charset="0"/>
                <a:cs typeface="#9Slide03 Arima Madurai Black" panose="00000A00000000000000" pitchFamily="2" charset="0"/>
              </a:rPr>
              <a:t> </a:t>
            </a:r>
            <a:r>
              <a:rPr lang="vi-VN" sz="2800" dirty="0">
                <a:latin typeface="+mj-lt"/>
                <a:cs typeface="#9Slide03 Arima Madurai Black" panose="00000A00000000000000" pitchFamily="2" charset="0"/>
              </a:rPr>
              <a:t>Là loại văn bản nhằm thuyết phục người đọc, người nghe về một vấn đề nào đó.</a:t>
            </a:r>
          </a:p>
          <a:p>
            <a:r>
              <a:rPr lang="vi-VN" sz="2800" dirty="0">
                <a:latin typeface="+mj-lt"/>
              </a:rPr>
              <a:t>-Để thuyết phục, người viết, người nói phải nêu lên được </a:t>
            </a:r>
            <a:r>
              <a:rPr lang="vi-VN" sz="2800" b="1" dirty="0">
                <a:latin typeface="+mj-lt"/>
              </a:rPr>
              <a:t>ý kiến</a:t>
            </a:r>
            <a:r>
              <a:rPr lang="vi-VN" sz="2800" dirty="0">
                <a:latin typeface="+mj-lt"/>
              </a:rPr>
              <a:t>, quan điểm của mình sau đó dùng </a:t>
            </a:r>
            <a:r>
              <a:rPr lang="vi-VN" sz="2800" b="1" dirty="0">
                <a:latin typeface="+mj-lt"/>
              </a:rPr>
              <a:t>lí lẽ,</a:t>
            </a:r>
            <a:r>
              <a:rPr lang="vi-VN" sz="2800" dirty="0">
                <a:latin typeface="+mj-lt"/>
              </a:rPr>
              <a:t> </a:t>
            </a:r>
            <a:r>
              <a:rPr lang="vi-VN" sz="2800" b="1" dirty="0">
                <a:latin typeface="+mj-lt"/>
              </a:rPr>
              <a:t>bằng chứng </a:t>
            </a:r>
            <a:r>
              <a:rPr lang="vi-VN" sz="2800" dirty="0">
                <a:latin typeface="+mj-lt"/>
              </a:rPr>
              <a:t>cụ thể để làm rõ ý kiến ấy.</a:t>
            </a:r>
          </a:p>
          <a:p>
            <a:r>
              <a:rPr lang="vi-VN" sz="2800" dirty="0">
                <a:latin typeface="+mj-lt"/>
              </a:rPr>
              <a:t>-Nghị luận văn học: bàn về vấn đề văn học</a:t>
            </a:r>
            <a:endParaRPr lang="en-US" sz="2800" dirty="0">
              <a:latin typeface="+mj-lt"/>
            </a:endParaRPr>
          </a:p>
        </p:txBody>
      </p:sp>
      <p:sp>
        <p:nvSpPr>
          <p:cNvPr id="9" name="Thought Bubble: Cloud 8"/>
          <p:cNvSpPr/>
          <p:nvPr/>
        </p:nvSpPr>
        <p:spPr>
          <a:xfrm>
            <a:off x="7623699" y="138482"/>
            <a:ext cx="4565033" cy="3108543"/>
          </a:xfrm>
          <a:prstGeom prst="cloudCallou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a:solidFill>
                  <a:srgbClr val="FF0000"/>
                </a:solidFill>
                <a:latin typeface="#9Slide03 Arima Madurai Black" panose="00000A00000000000000" pitchFamily="2" charset="0"/>
                <a:cs typeface="#9Slide03 Arima Madurai Black" panose="00000A00000000000000" pitchFamily="2" charset="0"/>
              </a:rPr>
              <a:t>Nhắc lại khái niệm về thể loại nghị luận?Thế nào là ý kiến, lí lẽ, bằng chứng?</a:t>
            </a:r>
          </a:p>
        </p:txBody>
      </p:sp>
      <p:pic>
        <p:nvPicPr>
          <p:cNvPr id="12" name="图片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42116">
            <a:off x="83203" y="1505597"/>
            <a:ext cx="690348" cy="1063350"/>
          </a:xfrm>
          <a:prstGeom prst="rect">
            <a:avLst/>
          </a:prstGeom>
        </p:spPr>
      </p:pic>
      <p:sp>
        <p:nvSpPr>
          <p:cNvPr id="14" name="TextBox 13"/>
          <p:cNvSpPr txBox="1"/>
          <p:nvPr/>
        </p:nvSpPr>
        <p:spPr>
          <a:xfrm>
            <a:off x="1611357" y="4064700"/>
            <a:ext cx="9689916" cy="523220"/>
          </a:xfrm>
          <a:prstGeom prst="rect">
            <a:avLst/>
          </a:prstGeom>
          <a:noFill/>
        </p:spPr>
        <p:txBody>
          <a:bodyPr wrap="square">
            <a:spAutoFit/>
          </a:bodyPr>
          <a:lstStyle/>
          <a:p>
            <a:r>
              <a:rPr lang="vi-VN" sz="2800" dirty="0">
                <a:latin typeface="+mj-lt"/>
              </a:rPr>
              <a:t>+</a:t>
            </a:r>
            <a:r>
              <a:rPr lang="vi-VN" sz="2800" dirty="0">
                <a:solidFill>
                  <a:srgbClr val="FF0000"/>
                </a:solidFill>
                <a:latin typeface="+mj-lt"/>
              </a:rPr>
              <a:t>Ý kiến</a:t>
            </a:r>
            <a:r>
              <a:rPr lang="vi-VN" sz="2800" dirty="0">
                <a:latin typeface="+mj-lt"/>
              </a:rPr>
              <a:t>:là một nhận xét mang tính khẳng định hoặc phủ định </a:t>
            </a:r>
            <a:endParaRPr lang="en-US" sz="2800" dirty="0"/>
          </a:p>
        </p:txBody>
      </p:sp>
      <p:sp>
        <p:nvSpPr>
          <p:cNvPr id="15" name="TextBox 14"/>
          <p:cNvSpPr txBox="1"/>
          <p:nvPr/>
        </p:nvSpPr>
        <p:spPr>
          <a:xfrm>
            <a:off x="1611357" y="4692514"/>
            <a:ext cx="8819904" cy="954107"/>
          </a:xfrm>
          <a:prstGeom prst="rect">
            <a:avLst/>
          </a:prstGeom>
          <a:noFill/>
        </p:spPr>
        <p:txBody>
          <a:bodyPr wrap="square">
            <a:spAutoFit/>
          </a:bodyPr>
          <a:lstStyle/>
          <a:p>
            <a:r>
              <a:rPr lang="vi-VN" sz="2800" dirty="0">
                <a:latin typeface="+mj-lt"/>
              </a:rPr>
              <a:t>+</a:t>
            </a:r>
            <a:r>
              <a:rPr lang="vi-VN" sz="2800" dirty="0">
                <a:solidFill>
                  <a:srgbClr val="FF0000"/>
                </a:solidFill>
                <a:latin typeface="+mj-lt"/>
              </a:rPr>
              <a:t>Lí lẽ</a:t>
            </a:r>
            <a:r>
              <a:rPr lang="vi-VN" sz="2800" dirty="0">
                <a:latin typeface="+mj-lt"/>
              </a:rPr>
              <a:t>:Tập trung nêu nguyên nhân, trả lời cho câu hỏi vì sao? Do đâu?</a:t>
            </a:r>
            <a:endParaRPr lang="en-US" sz="2800" dirty="0"/>
          </a:p>
        </p:txBody>
      </p:sp>
      <p:sp>
        <p:nvSpPr>
          <p:cNvPr id="19" name="TextBox 18"/>
          <p:cNvSpPr txBox="1"/>
          <p:nvPr/>
        </p:nvSpPr>
        <p:spPr>
          <a:xfrm>
            <a:off x="1600627" y="5646621"/>
            <a:ext cx="8305588" cy="954107"/>
          </a:xfrm>
          <a:prstGeom prst="rect">
            <a:avLst/>
          </a:prstGeom>
          <a:noFill/>
        </p:spPr>
        <p:txBody>
          <a:bodyPr wrap="square">
            <a:spAutoFit/>
          </a:bodyPr>
          <a:lstStyle/>
          <a:p>
            <a:r>
              <a:rPr lang="vi-VN" sz="2800" dirty="0">
                <a:latin typeface="+mj-lt"/>
              </a:rPr>
              <a:t>+</a:t>
            </a:r>
            <a:r>
              <a:rPr lang="vi-VN" sz="2800" dirty="0">
                <a:solidFill>
                  <a:srgbClr val="FF0000"/>
                </a:solidFill>
                <a:latin typeface="+mj-lt"/>
              </a:rPr>
              <a:t> Bằng chứng(dẫn chứng) </a:t>
            </a:r>
            <a:r>
              <a:rPr lang="vi-VN" sz="2800" dirty="0">
                <a:latin typeface="+mj-lt"/>
              </a:rPr>
              <a:t>thường là các hiện tượng, số liệu cụ thể nhằm minh họa, sáng tỏ cho lí lẽ.</a:t>
            </a:r>
            <a:endParaRPr lang="en-US" sz="2800" dirty="0"/>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wipe(down)">
                                      <p:cBhvr>
                                        <p:cTn id="13" dur="500"/>
                                        <p:tgtEl>
                                          <p:spTgt spid="28"/>
                                        </p:tgtEl>
                                      </p:cBhvr>
                                    </p:animEffect>
                                  </p:childTnLst>
                                </p:cTn>
                              </p:par>
                            </p:childTnLst>
                          </p:cTn>
                        </p:par>
                        <p:par>
                          <p:cTn id="14" fill="hold">
                            <p:stCondLst>
                              <p:cond delay="1000"/>
                            </p:stCondLst>
                            <p:childTnLst>
                              <p:par>
                                <p:cTn id="15" presetID="22" presetClass="entr" presetSubtype="4"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heel(1)">
                                      <p:cBhvr>
                                        <p:cTn id="22" dur="20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barn(inVertical)">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circle(in)">
                                      <p:cBhvr>
                                        <p:cTn id="32" dur="20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down)">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barn(inVertical)">
                                      <p:cBhvr>
                                        <p:cTn id="42" dur="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barn(inVertical)">
                                      <p:cBhvr>
                                        <p:cTn id="4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5" grpId="0"/>
      <p:bldP spid="9" grpId="0" animBg="1"/>
      <p:bldP spid="14" grpId="0"/>
      <p:bldP spid="15" grpId="0"/>
      <p:bldP spid="19"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363" y="-214313"/>
            <a:ext cx="7143751" cy="7194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7458075" y="331788"/>
            <a:ext cx="3575050" cy="646112"/>
          </a:xfrm>
          <a:prstGeom prst="rect">
            <a:avLst/>
          </a:prstGeom>
          <a:solidFill>
            <a:schemeClr val="accent4">
              <a:lumMod val="40000"/>
              <a:lumOff val="60000"/>
            </a:schemeClr>
          </a:solidFill>
        </p:spPr>
        <p:style>
          <a:lnRef idx="3">
            <a:schemeClr val="lt1"/>
          </a:lnRef>
          <a:fillRef idx="1">
            <a:schemeClr val="accent6"/>
          </a:fillRef>
          <a:effectRef idx="1">
            <a:schemeClr val="accent6"/>
          </a:effectRef>
          <a:fontRef idx="minor">
            <a:schemeClr val="lt1"/>
          </a:fontRef>
        </p:style>
        <p:txBody>
          <a:bodyPr wrap="none">
            <a:spAutoFit/>
          </a:bodyPr>
          <a:lstStyle/>
          <a:p>
            <a:pPr>
              <a:defRPr/>
            </a:pPr>
            <a:r>
              <a:rPr lang="en-US" sz="3600" b="1" dirty="0">
                <a:solidFill>
                  <a:schemeClr val="tx1"/>
                </a:solidFill>
                <a:latin typeface="Times New Roman" panose="02020603050405020304" pitchFamily="18" charset="0"/>
                <a:cs typeface="Times New Roman" panose="02020603050405020304" pitchFamily="18" charset="0"/>
              </a:rPr>
              <a:t>GỢI Ý TRẢ LỜI</a:t>
            </a:r>
          </a:p>
        </p:txBody>
      </p:sp>
      <p:sp>
        <p:nvSpPr>
          <p:cNvPr id="3" name="TextBox 2"/>
          <p:cNvSpPr txBox="1"/>
          <p:nvPr/>
        </p:nvSpPr>
        <p:spPr>
          <a:xfrm>
            <a:off x="1465497" y="1980198"/>
            <a:ext cx="3985044" cy="3385542"/>
          </a:xfrm>
          <a:prstGeom prst="rect">
            <a:avLst/>
          </a:prstGeom>
          <a:noFill/>
        </p:spPr>
        <p:txBody>
          <a:bodyPr wrap="square" rtlCol="0">
            <a:spAutoFit/>
          </a:bodyPr>
          <a:lstStyle/>
          <a:p>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Câu </a:t>
            </a:r>
            <a:r>
              <a:rPr lang="vi-VN" sz="2800" b="1" dirty="0">
                <a:latin typeface="Times New Roman" panose="02020603050405020304" pitchFamily="18" charset="0"/>
                <a:ea typeface="Calibri" panose="020F0502020204030204" pitchFamily="34" charset="0"/>
                <a:cs typeface="Times New Roman" panose="02020603050405020304" pitchFamily="18" charset="0"/>
              </a:rPr>
              <a:t>7: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“Cha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tôi</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dậy</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sớm</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để</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đưa</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tối</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tới</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trường</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ở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dưới</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chân</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đê</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Yên</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Phụ</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chân</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chân</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effectLst/>
                <a:latin typeface="Times New Roman" panose="02020603050405020304" pitchFamily="18" charset="0"/>
                <a:ea typeface="Calibri" panose="020F0502020204030204" pitchFamily="34" charset="0"/>
                <a:cs typeface="Times New Roman" panose="02020603050405020304" pitchFamily="18" charset="0"/>
              </a:rPr>
              <a:t>đê</a:t>
            </a:r>
            <a:r>
              <a:rPr lang="en-US" sz="2800" i="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nghĩa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gì</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Nó</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phải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nghĩa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Vì</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sao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p>
          <a:p>
            <a:endParaRPr lang="en-US" dirty="0"/>
          </a:p>
        </p:txBody>
      </p:sp>
      <p:sp>
        <p:nvSpPr>
          <p:cNvPr id="2" name="Rectangle: Rounded Corners 1"/>
          <p:cNvSpPr/>
          <p:nvPr/>
        </p:nvSpPr>
        <p:spPr>
          <a:xfrm>
            <a:off x="6535270" y="1102660"/>
            <a:ext cx="5558117" cy="551329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6696635" y="1504134"/>
            <a:ext cx="5199529" cy="5007781"/>
          </a:xfrm>
          <a:prstGeom prst="rect">
            <a:avLst/>
          </a:prstGeom>
          <a:noFill/>
        </p:spPr>
        <p:txBody>
          <a:bodyPr wrap="square">
            <a:spAutoFit/>
          </a:bodyPr>
          <a:lstStyle/>
          <a:p>
            <a:pPr>
              <a:lnSpc>
                <a:spcPct val="115000"/>
              </a:lnSpc>
              <a:spcBef>
                <a:spcPct val="0"/>
              </a:spcBef>
              <a:buFontTx/>
              <a:buNone/>
            </a:pPr>
            <a:r>
              <a:rPr lang="en-US" alt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Câu</a:t>
            </a:r>
            <a:r>
              <a:rPr lang="en-US" alt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vi-VN" alt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7</a:t>
            </a:r>
            <a:r>
              <a:rPr lang="en-US" alt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r>
              <a:rPr lang="vi-VN" alt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*Từ </a:t>
            </a:r>
            <a:r>
              <a:rPr lang="vi-VN" altLang="en-US" sz="28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chân” </a:t>
            </a:r>
            <a:r>
              <a:rPr lang="vi-VN" alt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trong “</a:t>
            </a:r>
            <a:r>
              <a:rPr lang="vi-VN" alt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chân đê”có  </a:t>
            </a:r>
            <a:r>
              <a:rPr lang="vi-VN" alt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nghĩa  chuyển : </a:t>
            </a:r>
            <a:r>
              <a:rPr lang="vi-VN" altLang="en-US" sz="2800"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là bộ phận gắn liền với đất hoặc một sự vật khác</a:t>
            </a:r>
          </a:p>
          <a:p>
            <a:pPr>
              <a:lnSpc>
                <a:spcPct val="115000"/>
              </a:lnSpc>
              <a:spcBef>
                <a:spcPct val="0"/>
              </a:spcBef>
            </a:pPr>
            <a:r>
              <a:rPr lang="vi-VN" altLang="en-US" sz="28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*Từ “ </a:t>
            </a:r>
            <a:r>
              <a:rPr lang="vi-VN"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chân</a:t>
            </a:r>
            <a:r>
              <a:rPr lang="vi-VN" altLang="en-US" sz="28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là </a:t>
            </a:r>
            <a:r>
              <a:rPr lang="vi-VN"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từ đa nghĩa </a:t>
            </a:r>
            <a:r>
              <a:rPr lang="vi-VN" altLang="en-US" sz="28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vì: nghĩa chính của từ </a:t>
            </a:r>
            <a:r>
              <a:rPr lang="vi-VN" altLang="en-US"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“chân</a:t>
            </a:r>
            <a:r>
              <a:rPr lang="vi-VN" altLang="en-US" sz="2800"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là bộ phân tiếp xúc với mặt đất của cơ thể người hoặc động vật</a:t>
            </a:r>
          </a:p>
          <a:p>
            <a:pPr>
              <a:lnSpc>
                <a:spcPct val="115000"/>
              </a:lnSpc>
              <a:spcBef>
                <a:spcPct val="0"/>
              </a:spcBef>
            </a:pPr>
            <a:r>
              <a:rPr lang="vi-VN" altLang="en-US" sz="2800"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 </a:t>
            </a:r>
            <a:r>
              <a:rPr lang="vi-VN" altLang="en-US" sz="28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Hai trường hợp trên  từ “chân” có nét nghĩa giống nhau</a:t>
            </a:r>
            <a:endParaRPr lang="en-US" altLang="en-US" sz="28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wheel(1)">
                                      <p:cBhvr>
                                        <p:cTn id="12" dur="20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animEffect transition="in" filter="wheel(1)">
                                      <p:cBhvr>
                                        <p:cTn id="17" dur="2000"/>
                                        <p:tgtEl>
                                          <p:spTgt spid="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9">
                                            <p:txEl>
                                              <p:pRg st="2" end="2"/>
                                            </p:txEl>
                                          </p:spTgt>
                                        </p:tgtEl>
                                        <p:attrNameLst>
                                          <p:attrName>style.visibility</p:attrName>
                                        </p:attrNameLst>
                                      </p:cBhvr>
                                      <p:to>
                                        <p:strVal val="visible"/>
                                      </p:to>
                                    </p:set>
                                    <p:animEffect transition="in" filter="circle(in)">
                                      <p:cBhvr>
                                        <p:cTn id="22" dur="20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873625" y="0"/>
            <a:ext cx="3575050" cy="646113"/>
          </a:xfrm>
          <a:prstGeom prst="rect">
            <a:avLst/>
          </a:prstGeom>
          <a:solidFill>
            <a:schemeClr val="accent4">
              <a:lumMod val="40000"/>
              <a:lumOff val="60000"/>
            </a:schemeClr>
          </a:solidFill>
        </p:spPr>
        <p:style>
          <a:lnRef idx="3">
            <a:schemeClr val="lt1"/>
          </a:lnRef>
          <a:fillRef idx="1">
            <a:schemeClr val="accent6"/>
          </a:fillRef>
          <a:effectRef idx="1">
            <a:schemeClr val="accent6"/>
          </a:effectRef>
          <a:fontRef idx="minor">
            <a:schemeClr val="lt1"/>
          </a:fontRef>
        </p:style>
        <p:txBody>
          <a:bodyPr wrap="none">
            <a:spAutoFit/>
          </a:bodyPr>
          <a:lstStyle/>
          <a:p>
            <a:pPr>
              <a:defRPr/>
            </a:pPr>
            <a:r>
              <a:rPr lang="en-US" sz="3600" b="1" dirty="0">
                <a:solidFill>
                  <a:schemeClr val="tx1"/>
                </a:solidFill>
                <a:latin typeface="Times New Roman" panose="02020603050405020304" pitchFamily="18" charset="0"/>
                <a:cs typeface="Times New Roman" panose="02020603050405020304" pitchFamily="18" charset="0"/>
              </a:rPr>
              <a:t>GỢI Ý TRẢ LỜI</a:t>
            </a:r>
          </a:p>
        </p:txBody>
      </p:sp>
      <p:sp>
        <p:nvSpPr>
          <p:cNvPr id="6" name="Rectangle 5"/>
          <p:cNvSpPr/>
          <p:nvPr/>
        </p:nvSpPr>
        <p:spPr>
          <a:xfrm>
            <a:off x="236402" y="1129553"/>
            <a:ext cx="4473388" cy="4401205"/>
          </a:xfrm>
          <a:prstGeom prst="rect">
            <a:avLst/>
          </a:prstGeom>
          <a:solidFill>
            <a:schemeClr val="accent6">
              <a:lumMod val="60000"/>
              <a:lumOff val="40000"/>
            </a:schemeClr>
          </a:solidFill>
        </p:spPr>
        <p:txBody>
          <a:bodyPr wrap="square">
            <a:spAutoFit/>
          </a:bodyPr>
          <a:lstStyle/>
          <a:p>
            <a:r>
              <a:rPr lang="vi-VN" sz="2800" b="1" dirty="0">
                <a:latin typeface="Times New Roman" panose="02020603050405020304" pitchFamily="18" charset="0"/>
                <a:ea typeface="Calibri" panose="020F0502020204030204" pitchFamily="34" charset="0"/>
                <a:cs typeface="Times New Roman" panose="02020603050405020304" pitchFamily="18" charset="0"/>
              </a:rPr>
              <a:t>Câu 8: </a:t>
            </a:r>
            <a:r>
              <a:rPr lang="en-US" sz="2800" dirty="0" err="1">
                <a:latin typeface="Times New Roman" panose="02020603050405020304" pitchFamily="18" charset="0"/>
                <a:ea typeface="Calibri" panose="020F0502020204030204" pitchFamily="34" charset="0"/>
                <a:cs typeface="Times New Roman" panose="02020603050405020304" pitchFamily="18" charset="0"/>
              </a:rPr>
              <a:t>Biện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pháp</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tu</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từ</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nào</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sử</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dụng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câu</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a:latin typeface="Times New Roman" panose="02020603050405020304" pitchFamily="18" charset="0"/>
                <a:ea typeface="Calibri" panose="020F0502020204030204" pitchFamily="34" charset="0"/>
                <a:cs typeface="Times New Roman" panose="02020603050405020304" pitchFamily="18" charset="0"/>
              </a:rPr>
              <a:t>“…</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lá</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mùa</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xuân</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xanh</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như</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ngọc</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thạch</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mùa</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đông</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đỏ</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như</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lá</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bàng</a:t>
            </a:r>
            <a:r>
              <a:rPr lang="en-US" sz="2800" i="1" dirty="0">
                <a:latin typeface="Times New Roman" panose="02020603050405020304" pitchFamily="18" charset="0"/>
                <a:ea typeface="Calibri" panose="020F0502020204030204" pitchFamily="34" charset="0"/>
                <a:cs typeface="Times New Roman" panose="02020603050405020304" pitchFamily="18" charset="0"/>
              </a:rPr>
              <a:t>”</a:t>
            </a:r>
            <a:r>
              <a:rPr lang="en-US" sz="2800" b="1" dirty="0">
                <a:latin typeface="Times New Roman" panose="02020603050405020304" pitchFamily="18" charset="0"/>
                <a:ea typeface="Calibri" panose="020F0502020204030204" pitchFamily="34" charset="0"/>
                <a:cs typeface="Times New Roman" panose="02020603050405020304" pitchFamily="18" charset="0"/>
              </a:rPr>
              <a:t>?</a:t>
            </a:r>
            <a:endParaRPr lang="vi-VN" sz="2800" b="1" dirty="0">
              <a:latin typeface="Times New Roman" panose="02020603050405020304" pitchFamily="18" charset="0"/>
              <a:ea typeface="Calibri" panose="020F0502020204030204" pitchFamily="34" charset="0"/>
              <a:cs typeface="Times New Roman" panose="02020603050405020304" pitchFamily="18" charset="0"/>
            </a:endParaRPr>
          </a:p>
          <a:p>
            <a:r>
              <a:rPr lang="vi-VN" sz="2800" b="1" dirty="0">
                <a:latin typeface="Times New Roman" panose="02020603050405020304" pitchFamily="18" charset="0"/>
                <a:ea typeface="Calibri" panose="020F0502020204030204" pitchFamily="34" charset="0"/>
                <a:cs typeface="Times New Roman" panose="02020603050405020304" pitchFamily="18" charset="0"/>
              </a:rPr>
              <a:t>Câu 9: </a:t>
            </a:r>
            <a:r>
              <a:rPr lang="en-US" sz="2800" dirty="0" err="1">
                <a:latin typeface="Times New Roman" panose="02020603050405020304" pitchFamily="18" charset="0"/>
                <a:ea typeface="Calibri" panose="020F0502020204030204" pitchFamily="34" charset="0"/>
                <a:cs typeface="Times New Roman" panose="02020603050405020304" pitchFamily="18" charset="0"/>
              </a:rPr>
              <a:t>Ấn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tượng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sâu</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đậm</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nhất</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đối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với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em</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khi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đọc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đoạn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trích</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trên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là</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gì</a:t>
            </a:r>
            <a:r>
              <a:rPr lang="en-US" sz="2800" dirty="0">
                <a:latin typeface="Times New Roman" panose="02020603050405020304" pitchFamily="18" charset="0"/>
                <a:ea typeface="Calibri" panose="020F0502020204030204" pitchFamily="34" charset="0"/>
                <a:cs typeface="Times New Roman" panose="02020603050405020304" pitchFamily="18" charset="0"/>
              </a:rPr>
              <a:t>?</a:t>
            </a:r>
            <a:endParaRPr lang="vi-VN" sz="2800" dirty="0">
              <a:latin typeface="Times New Roman" panose="02020603050405020304" pitchFamily="18" charset="0"/>
              <a:ea typeface="Calibri" panose="020F0502020204030204" pitchFamily="34" charset="0"/>
              <a:cs typeface="Times New Roman" panose="02020603050405020304" pitchFamily="18" charset="0"/>
            </a:endParaRPr>
          </a:p>
          <a:p>
            <a:endParaRPr lang="vi-VN" sz="2800" b="1" dirty="0">
              <a:latin typeface="Times New Roman" panose="02020603050405020304" pitchFamily="18" charset="0"/>
              <a:ea typeface="Calibri" panose="020F0502020204030204" pitchFamily="34" charset="0"/>
              <a:cs typeface="Times New Roman" panose="02020603050405020304" pitchFamily="18" charset="0"/>
            </a:endParaRPr>
          </a:p>
          <a:p>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Rectangle 6"/>
          <p:cNvSpPr/>
          <p:nvPr/>
        </p:nvSpPr>
        <p:spPr>
          <a:xfrm>
            <a:off x="4873625" y="1129553"/>
            <a:ext cx="6989150" cy="5543056"/>
          </a:xfrm>
          <a:prstGeom prst="rect">
            <a:avLst/>
          </a:prstGeom>
          <a:ln>
            <a:solidFill>
              <a:schemeClr val="accent2">
                <a:lumMod val="75000"/>
              </a:schemeClr>
            </a:solidFill>
            <a:prstDash val="lgDashDot"/>
          </a:ln>
        </p:spPr>
        <p:txBody>
          <a:bodyPr wrap="square">
            <a:spAutoFit/>
          </a:bodyPr>
          <a:lstStyle/>
          <a:p>
            <a:pPr>
              <a:lnSpc>
                <a:spcPct val="115000"/>
              </a:lnSpc>
              <a:spcAft>
                <a:spcPts val="0"/>
              </a:spcAft>
              <a:defRPr/>
            </a:pP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Câu</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vi-VN"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8</a:t>
            </a:r>
            <a:r>
              <a:rPr lang="en-US"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r>
              <a:rPr lang="vi-VN"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Biện pháp tu từ so sánh được sử dụng trong câu văn</a:t>
            </a:r>
            <a:r>
              <a:rPr lang="vi-VN" sz="28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r>
              <a:rPr lang="en-US" sz="28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r>
              <a:rPr lang="en-US" sz="28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lá</a:t>
            </a:r>
            <a:r>
              <a:rPr lang="en-US" sz="28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mùa</a:t>
            </a:r>
            <a:r>
              <a:rPr lang="en-US" sz="28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xuân</a:t>
            </a:r>
            <a:r>
              <a:rPr lang="en-US" sz="28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xanh</a:t>
            </a:r>
            <a:r>
              <a:rPr lang="en-US" sz="28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như</a:t>
            </a:r>
            <a:r>
              <a:rPr lang="en-US" sz="28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ngọc</a:t>
            </a:r>
            <a:r>
              <a:rPr lang="en-US" sz="28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thạch</a:t>
            </a:r>
            <a:r>
              <a:rPr lang="en-US" sz="28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mùa</a:t>
            </a:r>
            <a:r>
              <a:rPr lang="en-US" sz="28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đông</a:t>
            </a:r>
            <a:r>
              <a:rPr lang="en-US" sz="28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đỏ</a:t>
            </a:r>
            <a:r>
              <a:rPr lang="en-US" sz="28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như</a:t>
            </a:r>
            <a:r>
              <a:rPr lang="en-US" sz="28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lá</a:t>
            </a:r>
            <a:r>
              <a:rPr lang="en-US" sz="28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bàng</a:t>
            </a:r>
            <a:r>
              <a:rPr lang="en-US" sz="28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endParaRPr lang="vi-VN"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defRPr/>
            </a:pPr>
            <a:r>
              <a:rPr lang="vi-VN" sz="2800"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-Màu xanh của lá mùa xuân được đối chiếu với màu của ngọc thạch</a:t>
            </a:r>
          </a:p>
          <a:p>
            <a:pPr>
              <a:lnSpc>
                <a:spcPct val="115000"/>
              </a:lnSpc>
              <a:spcAft>
                <a:spcPts val="0"/>
              </a:spcAft>
              <a:defRPr/>
            </a:pPr>
            <a:r>
              <a:rPr lang="vi-VN" sz="2800"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-Màu đỏ của lá mùa đông được ví như màu của lá bàng</a:t>
            </a:r>
          </a:p>
          <a:p>
            <a:pPr>
              <a:lnSpc>
                <a:spcPct val="115000"/>
              </a:lnSpc>
              <a:spcAft>
                <a:spcPts val="0"/>
              </a:spcAft>
              <a:defRPr/>
            </a:pP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Câu</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vi-VN"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9</a:t>
            </a:r>
            <a:r>
              <a:rPr lang="en-US"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Ấn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tượng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sâu</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đậm</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nhất</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đối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với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em</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khi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đọc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đoạn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trích</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trên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là</a:t>
            </a:r>
            <a:r>
              <a:rPr lang="vi-VN" sz="2800" dirty="0">
                <a:latin typeface="Times New Roman" panose="02020603050405020304" pitchFamily="18" charset="0"/>
                <a:ea typeface="Calibri" panose="020F0502020204030204" pitchFamily="34" charset="0"/>
                <a:cs typeface="Times New Roman" panose="02020603050405020304" pitchFamily="18" charset="0"/>
              </a:rPr>
              <a:t> những kỉ niệm sâu sắc tuổi thơ gắn liền với hình ảnh người cha thân yêu</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endParaRPr lang="vi-VN" sz="2800"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circle(in)">
                                      <p:cBhvr>
                                        <p:cTn id="7" dur="20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circle(in)">
                                      <p:cBhvr>
                                        <p:cTn id="12" dur="20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circle(in)">
                                      <p:cBhvr>
                                        <p:cTn id="17" dur="20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circle(in)">
                                      <p:cBhvr>
                                        <p:cTn id="22" dur="20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873625" y="0"/>
            <a:ext cx="3575050" cy="646113"/>
          </a:xfrm>
          <a:prstGeom prst="rect">
            <a:avLst/>
          </a:prstGeom>
          <a:solidFill>
            <a:schemeClr val="accent4">
              <a:lumMod val="40000"/>
              <a:lumOff val="60000"/>
            </a:schemeClr>
          </a:solidFill>
        </p:spPr>
        <p:style>
          <a:lnRef idx="3">
            <a:schemeClr val="lt1"/>
          </a:lnRef>
          <a:fillRef idx="1">
            <a:schemeClr val="accent6"/>
          </a:fillRef>
          <a:effectRef idx="1">
            <a:schemeClr val="accent6"/>
          </a:effectRef>
          <a:fontRef idx="minor">
            <a:schemeClr val="lt1"/>
          </a:fontRef>
        </p:style>
        <p:txBody>
          <a:bodyPr wrap="none">
            <a:spAutoFit/>
          </a:bodyPr>
          <a:lstStyle/>
          <a:p>
            <a:pPr>
              <a:defRPr/>
            </a:pPr>
            <a:r>
              <a:rPr lang="en-US" sz="3600" b="1" dirty="0">
                <a:solidFill>
                  <a:schemeClr val="tx1"/>
                </a:solidFill>
                <a:latin typeface="Times New Roman" panose="02020603050405020304" pitchFamily="18" charset="0"/>
                <a:cs typeface="Times New Roman" panose="02020603050405020304" pitchFamily="18" charset="0"/>
              </a:rPr>
              <a:t>GỢI Ý TRẢ LỜI</a:t>
            </a:r>
          </a:p>
        </p:txBody>
      </p:sp>
      <p:sp>
        <p:nvSpPr>
          <p:cNvPr id="6" name="Rectangle 5"/>
          <p:cNvSpPr/>
          <p:nvPr/>
        </p:nvSpPr>
        <p:spPr>
          <a:xfrm>
            <a:off x="1075765" y="1428452"/>
            <a:ext cx="9914964" cy="2000548"/>
          </a:xfrm>
          <a:prstGeom prst="rect">
            <a:avLst/>
          </a:prstGeom>
          <a:solidFill>
            <a:schemeClr val="accent4">
              <a:lumMod val="20000"/>
              <a:lumOff val="80000"/>
            </a:schemeClr>
          </a:solidFill>
        </p:spPr>
        <p:txBody>
          <a:bodyPr wrap="square">
            <a:spAutoFit/>
          </a:bodyPr>
          <a:lstStyle/>
          <a:p>
            <a:r>
              <a:rPr lang="vi-VN" sz="2400" b="1" dirty="0">
                <a:latin typeface="Times New Roman" panose="02020603050405020304" pitchFamily="18" charset="0"/>
                <a:ea typeface="Calibri" panose="020F0502020204030204" pitchFamily="34" charset="0"/>
                <a:cs typeface="Times New Roman" panose="02020603050405020304" pitchFamily="18" charset="0"/>
              </a:rPr>
              <a:t>Câu10</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Từ</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đoạn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trích</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trên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em</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hãy</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nêu</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ngắn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gọn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suy</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nghĩ</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mình</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trong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khoảng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a:latin typeface="Times New Roman" panose="02020603050405020304" pitchFamily="18" charset="0"/>
                <a:ea typeface="Calibri" panose="020F0502020204030204" pitchFamily="34" charset="0"/>
                <a:cs typeface="Times New Roman" panose="02020603050405020304" pitchFamily="18" charset="0"/>
              </a:rPr>
              <a:t>5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câu</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văn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về</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vai</a:t>
            </a:r>
            <a:r>
              <a:rPr lang="vi-VN" sz="2400" b="1" dirty="0">
                <a:latin typeface="Times New Roman" panose="02020603050405020304" pitchFamily="18" charset="0"/>
                <a:ea typeface="Calibri" panose="020F0502020204030204" pitchFamily="34" charset="0"/>
                <a:cs typeface="Times New Roman" panose="02020603050405020304" pitchFamily="18" charset="0"/>
              </a:rPr>
              <a:t> trò của người cha</a:t>
            </a:r>
            <a:r>
              <a:rPr lang="vi-VN" sz="2400" dirty="0">
                <a:latin typeface="Times New Roman" panose="02020603050405020304" pitchFamily="18" charset="0"/>
                <a:ea typeface="Calibri" panose="020F0502020204030204" pitchFamily="34" charset="0"/>
                <a:cs typeface="Times New Roman" panose="02020603050405020304" pitchFamily="18" charset="0"/>
              </a:rPr>
              <a:t> (</a:t>
            </a:r>
            <a:r>
              <a:rPr lang="vi-VN"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hoặc</a:t>
            </a:r>
            <a:r>
              <a:rPr lang="vi-VN" sz="2400" dirty="0">
                <a:latin typeface="Times New Roman" panose="02020603050405020304" pitchFamily="18" charset="0"/>
                <a:ea typeface="Calibri" panose="020F0502020204030204" pitchFamily="34" charset="0"/>
                <a:cs typeface="Times New Roman" panose="02020603050405020304" pitchFamily="18" charset="0"/>
              </a:rPr>
              <a:t> </a:t>
            </a:r>
            <a:r>
              <a:rPr lang="vi-VN" sz="2400" b="1" dirty="0">
                <a:latin typeface="Times New Roman" panose="02020603050405020304" pitchFamily="18" charset="0"/>
                <a:ea typeface="Calibri" panose="020F0502020204030204" pitchFamily="34" charset="0"/>
                <a:cs typeface="Times New Roman" panose="02020603050405020304" pitchFamily="18" charset="0"/>
              </a:rPr>
              <a:t>vai trò của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gia</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đình</a:t>
            </a:r>
            <a:r>
              <a:rPr lang="vi-VN" sz="2400" dirty="0">
                <a:latin typeface="Times New Roman" panose="02020603050405020304" pitchFamily="18" charset="0"/>
                <a:ea typeface="Calibri" panose="020F0502020204030204" pitchFamily="34" charset="0"/>
                <a:cs typeface="Times New Roman" panose="02020603050405020304" pitchFamily="18" charset="0"/>
              </a:rPr>
              <a:t>)</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đối</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với</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việc</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học</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tập</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mỗi</a:t>
            </a:r>
            <a:r>
              <a:rPr lang="en-US" sz="2400" dirty="0">
                <a:latin typeface="Times New Roman" panose="02020603050405020304" pitchFamily="18" charset="0"/>
                <a:ea typeface="Calibri" panose="020F0502020204030204" pitchFamily="34" charset="0"/>
                <a:cs typeface="Times New Roman" panose="02020603050405020304" pitchFamily="18" charset="0"/>
              </a:rPr>
              <a:t> con </a:t>
            </a:r>
            <a:r>
              <a:rPr lang="en-US" sz="2400" dirty="0" err="1">
                <a:latin typeface="Times New Roman" panose="02020603050405020304" pitchFamily="18" charset="0"/>
                <a:ea typeface="Calibri" panose="020F0502020204030204" pitchFamily="34" charset="0"/>
                <a:cs typeface="Times New Roman" panose="02020603050405020304" pitchFamily="18" charset="0"/>
              </a:rPr>
              <a:t>người</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Trong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đoạn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văn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có</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sử</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dụng</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biện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pháp</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tu</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từ</a:t>
            </a:r>
            <a:r>
              <a:rPr lang="en-US" sz="2400" dirty="0">
                <a:latin typeface="Times New Roman" panose="02020603050405020304" pitchFamily="18" charset="0"/>
                <a:ea typeface="Calibri" panose="020F0502020204030204" pitchFamily="34" charset="0"/>
                <a:cs typeface="Times New Roman" panose="02020603050405020304" pitchFamily="18" charset="0"/>
              </a:rPr>
              <a:t> so </a:t>
            </a:r>
            <a:r>
              <a:rPr lang="en-US" sz="2400" dirty="0" err="1">
                <a:latin typeface="Times New Roman" panose="02020603050405020304" pitchFamily="18" charset="0"/>
                <a:ea typeface="Calibri" panose="020F0502020204030204" pitchFamily="34" charset="0"/>
                <a:cs typeface="Times New Roman" panose="02020603050405020304" pitchFamily="18" charset="0"/>
              </a:rPr>
              <a:t>sánh</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Gạch</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chân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dưới</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câu</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văn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có</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biện</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pháp</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tu</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từ</a:t>
            </a:r>
            <a:r>
              <a:rPr lang="en-US" sz="2400" dirty="0">
                <a:latin typeface="Times New Roman" panose="02020603050405020304" pitchFamily="18" charset="0"/>
                <a:ea typeface="Calibri" panose="020F0502020204030204" pitchFamily="34" charset="0"/>
                <a:cs typeface="Times New Roman" panose="02020603050405020304" pitchFamily="18" charset="0"/>
              </a:rPr>
              <a:t> so </a:t>
            </a:r>
            <a:r>
              <a:rPr lang="en-US" sz="2400" dirty="0" err="1">
                <a:latin typeface="Times New Roman" panose="02020603050405020304" pitchFamily="18" charset="0"/>
                <a:ea typeface="Calibri" panose="020F0502020204030204" pitchFamily="34" charset="0"/>
                <a:cs typeface="Times New Roman" panose="02020603050405020304" pitchFamily="18" charset="0"/>
              </a:rPr>
              <a:t>sánh</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đó</a:t>
            </a:r>
            <a:r>
              <a:rPr lang="en-US" sz="2400" dirty="0">
                <a:latin typeface="Times New Roman" panose="02020603050405020304" pitchFamily="18" charset="0"/>
                <a:ea typeface="Calibri" panose="020F0502020204030204" pitchFamily="34" charset="0"/>
                <a:cs typeface="Times New Roman" panose="02020603050405020304" pitchFamily="18" charset="0"/>
              </a:rPr>
              <a:t>)</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93" y="0"/>
            <a:ext cx="12192000" cy="6858000"/>
          </a:xfrm>
          <a:prstGeom prst="rect">
            <a:avLst/>
          </a:prstGeom>
        </p:spPr>
      </p:pic>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695" y="-67377"/>
            <a:ext cx="1533735" cy="1225247"/>
          </a:xfrm>
          <a:prstGeom prst="rect">
            <a:avLst/>
          </a:prstGeom>
        </p:spPr>
      </p:pic>
      <p:pic>
        <p:nvPicPr>
          <p:cNvPr id="19" name="图片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22206" y="4474346"/>
            <a:ext cx="1533735" cy="2305013"/>
          </a:xfrm>
          <a:prstGeom prst="rect">
            <a:avLst/>
          </a:prstGeom>
        </p:spPr>
      </p:pic>
      <p:sp>
        <p:nvSpPr>
          <p:cNvPr id="6" name="TextBox 5"/>
          <p:cNvSpPr txBox="1"/>
          <p:nvPr/>
        </p:nvSpPr>
        <p:spPr>
          <a:xfrm>
            <a:off x="1274781" y="283636"/>
            <a:ext cx="6225988" cy="584775"/>
          </a:xfrm>
          <a:prstGeom prst="rect">
            <a:avLst/>
          </a:prstGeom>
          <a:noFill/>
        </p:spPr>
        <p:txBody>
          <a:bodyPr wrap="square">
            <a:spAutoFit/>
          </a:bodyPr>
          <a:lstStyle/>
          <a:p>
            <a:r>
              <a:rPr lang="vi-VN" sz="3200" b="1" spc="300" dirty="0">
                <a:solidFill>
                  <a:srgbClr val="3F3F3F"/>
                </a:solidFill>
                <a:latin typeface="Times New Roman" panose="02020603050405020304" pitchFamily="18" charset="0"/>
                <a:ea typeface="汉仪家书简" panose="02010609000101010101" pitchFamily="49" charset="-122"/>
                <a:cs typeface="Times New Roman" panose="02020603050405020304" pitchFamily="18" charset="0"/>
                <a:sym typeface="站酷快乐体2016修订版" panose="02010600030101010101" pitchFamily="2" charset="-122"/>
              </a:rPr>
              <a:t>II.Luyện tập</a:t>
            </a:r>
            <a:endParaRPr lang="en-US" sz="3200" dirty="0"/>
          </a:p>
        </p:txBody>
      </p:sp>
      <p:sp>
        <p:nvSpPr>
          <p:cNvPr id="8" name="TextBox 7"/>
          <p:cNvSpPr txBox="1"/>
          <p:nvPr/>
        </p:nvSpPr>
        <p:spPr>
          <a:xfrm>
            <a:off x="1463040" y="1870421"/>
            <a:ext cx="8227807" cy="584775"/>
          </a:xfrm>
          <a:prstGeom prst="rect">
            <a:avLst/>
          </a:prstGeom>
          <a:noFill/>
        </p:spPr>
        <p:txBody>
          <a:bodyPr wrap="square">
            <a:spAutoFit/>
          </a:bodyPr>
          <a:lstStyle/>
          <a:p>
            <a:r>
              <a:rPr lang="vi-VN" sz="3200" b="1" dirty="0">
                <a:latin typeface="+mj-lt"/>
              </a:rPr>
              <a:t>Bài tập 3</a:t>
            </a:r>
            <a:r>
              <a:rPr lang="vi-VN" sz="3200" dirty="0">
                <a:solidFill>
                  <a:srgbClr val="FF0000"/>
                </a:solidFill>
                <a:latin typeface="+mj-lt"/>
              </a:rPr>
              <a:t>: Đọc đoạn trích sau và trả lời câu hỏi</a:t>
            </a:r>
            <a:endParaRPr lang="en-US" sz="3200" dirty="0">
              <a:solidFill>
                <a:srgbClr val="FF0000"/>
              </a:solidFill>
            </a:endParaRPr>
          </a:p>
        </p:txBody>
      </p:sp>
    </p:spTree>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childTnLst>
                          </p:cTn>
                        </p:par>
                        <p:par>
                          <p:cTn id="10" fill="hold">
                            <p:stCondLst>
                              <p:cond delay="500"/>
                            </p:stCondLst>
                            <p:childTnLst>
                              <p:par>
                                <p:cTn id="11" presetID="14" presetClass="entr" presetSubtype="10" fill="hold" nodeType="after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randombar(horizontal)">
                                      <p:cBhvr>
                                        <p:cTn id="1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93" y="0"/>
            <a:ext cx="12192000" cy="6858000"/>
          </a:xfrm>
          <a:prstGeom prst="rect">
            <a:avLst/>
          </a:prstGeom>
        </p:spPr>
      </p:pic>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695" y="-67377"/>
            <a:ext cx="1533735" cy="1225247"/>
          </a:xfrm>
          <a:prstGeom prst="rect">
            <a:avLst/>
          </a:prstGeom>
        </p:spPr>
      </p:pic>
      <p:pic>
        <p:nvPicPr>
          <p:cNvPr id="19" name="图片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22206" y="4474346"/>
            <a:ext cx="1533735" cy="2305013"/>
          </a:xfrm>
          <a:prstGeom prst="rect">
            <a:avLst/>
          </a:prstGeom>
        </p:spPr>
      </p:pic>
      <p:sp>
        <p:nvSpPr>
          <p:cNvPr id="7" name="TextBox 6"/>
          <p:cNvSpPr txBox="1"/>
          <p:nvPr/>
        </p:nvSpPr>
        <p:spPr>
          <a:xfrm>
            <a:off x="-26392" y="-521910"/>
            <a:ext cx="12192000" cy="8873648"/>
          </a:xfrm>
          <a:prstGeom prst="rect">
            <a:avLst/>
          </a:prstGeom>
          <a:noFill/>
        </p:spPr>
        <p:txBody>
          <a:bodyPr wrap="square">
            <a:spAutoFit/>
          </a:bodyPr>
          <a:lstStyle/>
          <a:p>
            <a:pPr marL="0" marR="0" algn="ctr" fontAlgn="base">
              <a:lnSpc>
                <a:spcPct val="107000"/>
              </a:lnSpc>
              <a:spcBef>
                <a:spcPts val="0"/>
              </a:spcBef>
              <a:spcAft>
                <a:spcPts val="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fontAlgn="base">
              <a:lnSpc>
                <a:spcPct val="107000"/>
              </a:lnSpc>
              <a:spcBef>
                <a:spcPts val="0"/>
              </a:spcBef>
              <a:spcAft>
                <a:spcPts val="0"/>
              </a:spcAft>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vi-VN" sz="18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ctr" fontAlgn="base">
              <a:lnSpc>
                <a:spcPct val="107000"/>
              </a:lnSpc>
              <a:spcBef>
                <a:spcPts val="0"/>
              </a:spcBef>
              <a:spcAft>
                <a:spcPts val="0"/>
              </a:spcAft>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VỀ NHÂN VẬT CHÚ BÉ HỒNG TRONG ĐOẠN TRÍCH “TRONG LÒNG MẸ</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fontAlgn="base">
              <a:lnSpc>
                <a:spcPct val="107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(1)</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Bên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cạnh</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mang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nét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chú</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bé</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Hồng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lên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bao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suy</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nghĩ</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xúc</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cũng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thật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đáng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chia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sẻ</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đáng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trân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Qua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này</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chúng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cung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bậc</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trạng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chú</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bé</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rất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mực</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mà</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còn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cụ</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sâu</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sắc</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nét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đặc</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trưng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hồi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kí</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đậm</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trữ</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gn="just" fontAlgn="base">
              <a:lnSpc>
                <a:spcPct val="107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(2) Khi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chuyện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bà</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cô</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bé</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Hồng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chịu</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bao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nhiêu</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đau</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đớn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uất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ức</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nhưng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vẫn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Nghe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lời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thứ</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nhất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bà</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cô</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lập</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tức</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kí</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ức</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chú</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bé</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dậy</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nơi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xa</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cơ</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cực</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vất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vả</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cử</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cúi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đầu</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đáp</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lúc</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cười</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đáp</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cuối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năm</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thế</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nào</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mợ</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cháu</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cũng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phản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ứng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minh</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xuất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phát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nhạy</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chú</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bé</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Chú</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nhanh</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chóng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ra ý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nghĩa</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cay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độc</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lời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bà</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cô</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cố</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gắng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giữ</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vững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thương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kính</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mến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thương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niềm</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chút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ngờ</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vực</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đối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đang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nổi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bão</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giằng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xé</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chú</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bé</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Nhưng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chú</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vẫn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cố</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kìm</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nén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giữ</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vững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niềm</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tin. […]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chuyện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riêng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đời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Hồng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truyền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tới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mang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nghĩa</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xã</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hội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dòng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giàu</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xúc</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rất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ấn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tượng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Qua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đối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thọại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cung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bậc</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xúc</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bé</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Hồng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trước</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bà</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cô</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chúng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nỗi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đau</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thấm</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thìa</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rất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trân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lĩnh</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cứng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cỏi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tấm</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thiết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tha</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rất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mực</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thương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gn="just" fontAlgn="base">
              <a:lnSpc>
                <a:spcPct val="107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Nhờ</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thương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niềm</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ấy</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gặp</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bé</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Hồng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niềm</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sung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sướng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hạnh</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phúc</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lớn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lao</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bé</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Hồng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trở</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đúng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nhất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xua</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tan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mọi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đau</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đớn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dằn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vặt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hồn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chú</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bé</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Mới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thoáng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thấy</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bóng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giống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chú</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bé</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Hồng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vội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vã</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bối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rối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vừa</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chạy</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vừa</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gọi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ngồi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lên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xe</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cùng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chú</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bé</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oà</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lên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khóc</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rồi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cứ</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thế</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nức</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nở</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khiến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cũng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sụt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sùi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dựng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bức</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tranh</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tràn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ngập</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ánh</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sáng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đường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nét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rõ</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ràng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hài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hoà</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sắc</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màu</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tươi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tắn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thoang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thoảng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hương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thơm</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thế</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giới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đang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bừng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nở</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hồi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thế</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giới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dịu</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dàng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kỉ</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niệm</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ăm</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ắp</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thế</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giới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chú</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bé</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Hồng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bồng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bềnh</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trôi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giác</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sung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sướng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rạo</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rực</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ru</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dịu</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êm</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càng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cuối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chuyện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ngôn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chương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càng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linh</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hoạt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càng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dạt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dào</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Đúng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đang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kỉ</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niệm</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tuổi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chia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sẻ</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cùng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thấm</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thía</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u="sng" dirty="0" err="1">
                <a:effectLst/>
                <a:latin typeface="Times New Roman" panose="02020603050405020304" pitchFamily="18" charset="0"/>
                <a:ea typeface="Times New Roman" panose="02020603050405020304" pitchFamily="18" charset="0"/>
                <a:cs typeface="Times New Roman" panose="02020603050405020304" pitchFamily="18" charset="0"/>
              </a:rPr>
              <a:t>khúc</a:t>
            </a:r>
            <a:r>
              <a:rPr lang="en-US" sz="1800" b="1" u="sn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u="sng" dirty="0" err="1">
                <a:effectLst/>
                <a:latin typeface="Times New Roman" panose="02020603050405020304" pitchFamily="18" charset="0"/>
                <a:ea typeface="Times New Roman" panose="02020603050405020304" pitchFamily="18" charset="0"/>
                <a:cs typeface="Times New Roman" panose="02020603050405020304" pitchFamily="18" charset="0"/>
              </a:rPr>
              <a:t>nhôi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buồn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vui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cay,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đắng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ngọt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ngào</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con tin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r>
            <a:b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Khúc</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nhôi</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nỗi</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niềm</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kín</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khó</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a:t>
            </a:r>
            <a:b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b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childTnLst>
                          </p:cTn>
                        </p:par>
                        <p:par>
                          <p:cTn id="10" fill="hold">
                            <p:stCondLst>
                              <p:cond delay="500"/>
                            </p:stCondLst>
                            <p:childTnLst>
                              <p:par>
                                <p:cTn id="11" presetID="14" presetClass="entr" presetSubtype="10" fill="hold" nodeType="after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randombar(horizontal)">
                                      <p:cBhvr>
                                        <p:cTn id="1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93" y="0"/>
            <a:ext cx="12192000" cy="6858000"/>
          </a:xfrm>
          <a:prstGeom prst="rect">
            <a:avLst/>
          </a:prstGeom>
        </p:spPr>
      </p:pic>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695" y="-67377"/>
            <a:ext cx="1533735" cy="1225247"/>
          </a:xfrm>
          <a:prstGeom prst="rect">
            <a:avLst/>
          </a:prstGeom>
        </p:spPr>
      </p:pic>
      <p:pic>
        <p:nvPicPr>
          <p:cNvPr id="19" name="图片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22206" y="4474346"/>
            <a:ext cx="1533735" cy="2305013"/>
          </a:xfrm>
          <a:prstGeom prst="rect">
            <a:avLst/>
          </a:prstGeom>
        </p:spPr>
      </p:pic>
      <p:sp>
        <p:nvSpPr>
          <p:cNvPr id="2" name="TextBox 1"/>
          <p:cNvSpPr txBox="1"/>
          <p:nvPr/>
        </p:nvSpPr>
        <p:spPr>
          <a:xfrm>
            <a:off x="170329" y="188259"/>
            <a:ext cx="11878236" cy="8525411"/>
          </a:xfrm>
          <a:prstGeom prst="rect">
            <a:avLst/>
          </a:prstGeom>
          <a:noFill/>
        </p:spPr>
        <p:txBody>
          <a:bodyPr wrap="square" rtlCol="0">
            <a:spAutoFit/>
          </a:bodyPr>
          <a:lstStyle/>
          <a:p>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1</a:t>
            </a:r>
            <a:r>
              <a:rPr lang="vi-VN" sz="2400" b="1" dirty="0">
                <a:effectLst/>
                <a:latin typeface="Times New Roman" panose="02020603050405020304" pitchFamily="18" charset="0"/>
                <a:ea typeface="Calibri" panose="020F0502020204030204" pitchFamily="34" charset="0"/>
                <a:cs typeface="Times New Roman" panose="02020603050405020304" pitchFamily="18" charset="0"/>
              </a:rPr>
              <a:t>)</a:t>
            </a:r>
            <a:r>
              <a:rPr lang="vi-VN"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Đâu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thức</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biểu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đạt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chính</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bản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trên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r>
              <a:rPr lang="vi-VN" sz="2400" dirty="0">
                <a:effectLst/>
                <a:latin typeface="Times New Roman" panose="02020603050405020304" pitchFamily="18" charset="0"/>
                <a:ea typeface="Calibri" panose="020F0502020204030204" pitchFamily="34" charset="0"/>
                <a:cs typeface="Times New Roman" panose="02020603050405020304" pitchFamily="18" charset="0"/>
              </a:rPr>
              <a:t>2)</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Yếu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tố</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nào</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tạo</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nên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tính</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chất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nghị</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luận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bản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trên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3</a:t>
            </a:r>
            <a:r>
              <a:rPr lang="vi-VN"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Nội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dung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chính</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bản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trên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gì</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vi-VN" sz="24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4</a:t>
            </a:r>
            <a:r>
              <a:rPr lang="vi-VN"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Chỉ</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ra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nêu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khái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quát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nhất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vấn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đề</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bàn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luận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bản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trên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vi-VN" sz="24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5</a:t>
            </a:r>
            <a:r>
              <a:rPr lang="vi-VN"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Tại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sao</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tác</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giả</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lại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rằng</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cử</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chỉ</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cúi</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đầu</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đáp</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lúc</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cười</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đáp</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lại</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Cuối</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năm</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thế</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nào</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mợ</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cháu</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cũng</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một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phản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ứng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thông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minh</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chú</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bé</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Hồng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vi-VN" sz="24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6</a:t>
            </a:r>
            <a:r>
              <a:rPr lang="vi-VN"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Qua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bản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trên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tác</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giả</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chủ</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yếu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muốn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khẳng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định</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gì</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vi-VN" sz="24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7</a:t>
            </a:r>
            <a:r>
              <a:rPr lang="vi-VN"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cử</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cúi</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đầu</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đáp</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lúc</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cười</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đáp</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cuối</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năm</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thế</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nào</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mợ</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cháu</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cũng</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đầu</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cúi</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đầu</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đáp</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nghĩa</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gì</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Nó</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phải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đa</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nghĩa</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hay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Vì</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sao</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vi-VN" sz="24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8</a:t>
            </a:r>
            <a:r>
              <a:rPr lang="vi-VN"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Tìm</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láy</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thế</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giới</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chú</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bé</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Hồng</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bồng</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bềnh</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trôi</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giác</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sung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sướng</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rạo</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rực</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ru</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dịu</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cs typeface="Times New Roman" panose="02020603050405020304" pitchFamily="18" charset="0"/>
              </a:rPr>
              <a:t>êm</a:t>
            </a:r>
            <a:r>
              <a:rPr lang="en-US" sz="2400" i="1"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b="1" i="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vi-VN" sz="2400" b="1"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9</a:t>
            </a:r>
            <a:r>
              <a:rPr lang="vi-VN" sz="2400" b="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Ấn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tượng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sâu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đậm</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nhất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đối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em</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khi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trích</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trên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gì</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vi-VN" sz="24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10</a:t>
            </a:r>
            <a:r>
              <a:rPr lang="vi-VN" sz="2400" b="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trích</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trên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em</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hãy</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nêu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ngắn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gọn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suy</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nghĩ</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mình</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khoảng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5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vai</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trò</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tình</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mẫu</a:t>
            </a: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tử</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cuộc</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sống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mỗi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con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sử</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biện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pháp</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so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sánh</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Gạch</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chân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dưới</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biện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pháp</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tu</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từ</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so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sánh</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đó</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childTnLst>
                          </p:cTn>
                        </p:par>
                        <p:par>
                          <p:cTn id="10" fill="hold">
                            <p:stCondLst>
                              <p:cond delay="500"/>
                            </p:stCondLst>
                            <p:childTnLst>
                              <p:par>
                                <p:cTn id="11" presetID="14" presetClass="entr" presetSubtype="10" fill="hold" nodeType="after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randombar(horizontal)">
                                      <p:cBhvr>
                                        <p:cTn id="1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873625" y="0"/>
            <a:ext cx="3200492" cy="584775"/>
          </a:xfrm>
          <a:prstGeom prst="rect">
            <a:avLst/>
          </a:prstGeom>
          <a:solidFill>
            <a:schemeClr val="accent4">
              <a:lumMod val="40000"/>
              <a:lumOff val="60000"/>
            </a:schemeClr>
          </a:solidFill>
        </p:spPr>
        <p:style>
          <a:lnRef idx="3">
            <a:schemeClr val="lt1"/>
          </a:lnRef>
          <a:fillRef idx="1">
            <a:schemeClr val="accent6"/>
          </a:fillRef>
          <a:effectRef idx="1">
            <a:schemeClr val="accent6"/>
          </a:effectRef>
          <a:fontRef idx="minor">
            <a:schemeClr val="lt1"/>
          </a:fontRef>
        </p:style>
        <p:txBody>
          <a:bodyPr wrap="none">
            <a:spAutoFit/>
          </a:bodyPr>
          <a:lstStyle/>
          <a:p>
            <a:pPr>
              <a:defRPr/>
            </a:pPr>
            <a:r>
              <a:rPr lang="en-US" sz="3200" b="1" dirty="0">
                <a:solidFill>
                  <a:schemeClr val="tx1"/>
                </a:solidFill>
                <a:latin typeface="Times New Roman" panose="02020603050405020304" pitchFamily="18" charset="0"/>
                <a:cs typeface="Times New Roman" panose="02020603050405020304" pitchFamily="18" charset="0"/>
              </a:rPr>
              <a:t>GỢI Ý TRẢ LỜI</a:t>
            </a:r>
          </a:p>
        </p:txBody>
      </p:sp>
      <p:sp>
        <p:nvSpPr>
          <p:cNvPr id="6" name="Rectangle 5"/>
          <p:cNvSpPr/>
          <p:nvPr/>
        </p:nvSpPr>
        <p:spPr>
          <a:xfrm>
            <a:off x="197226" y="439466"/>
            <a:ext cx="1918446" cy="5693866"/>
          </a:xfrm>
          <a:prstGeom prst="rect">
            <a:avLst/>
          </a:prstGeom>
          <a:solidFill>
            <a:schemeClr val="accent6">
              <a:lumMod val="60000"/>
              <a:lumOff val="40000"/>
            </a:schemeClr>
          </a:solidFill>
        </p:spPr>
        <p:txBody>
          <a:bodyPr wrap="square">
            <a:spAutoFit/>
          </a:bodyPr>
          <a:lstStyle/>
          <a:p>
            <a:r>
              <a:rPr lang="vi-VN" sz="2800" dirty="0">
                <a:latin typeface="Times New Roman" panose="02020603050405020304" pitchFamily="18" charset="0"/>
                <a:ea typeface="Calibri" panose="020F0502020204030204" pitchFamily="34" charset="0"/>
                <a:cs typeface="Times New Roman" panose="02020603050405020304" pitchFamily="18" charset="0"/>
              </a:rPr>
              <a:t>1)</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Đâu</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là</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phương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thức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biểu</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đạt</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chính</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văn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bản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trên</a:t>
            </a:r>
            <a:r>
              <a:rPr lang="en-US" sz="2800" dirty="0">
                <a:latin typeface="Times New Roman" panose="02020603050405020304" pitchFamily="18" charset="0"/>
                <a:ea typeface="Calibri" panose="020F0502020204030204" pitchFamily="34" charset="0"/>
                <a:cs typeface="Times New Roman" panose="02020603050405020304" pitchFamily="18" charset="0"/>
              </a:rPr>
              <a:t>?</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r>
              <a:rPr lang="vi-VN" sz="2800" dirty="0">
                <a:latin typeface="Times New Roman" panose="02020603050405020304" pitchFamily="18" charset="0"/>
                <a:ea typeface="Calibri" panose="020F0502020204030204" pitchFamily="34" charset="0"/>
                <a:cs typeface="Times New Roman" panose="02020603050405020304" pitchFamily="18" charset="0"/>
              </a:rPr>
              <a:t>2)</a:t>
            </a:r>
            <a:r>
              <a:rPr lang="en-US" sz="2800" dirty="0" err="1">
                <a:latin typeface="Times New Roman" panose="02020603050405020304" pitchFamily="18" charset="0"/>
                <a:ea typeface="Calibri" panose="020F0502020204030204" pitchFamily="34" charset="0"/>
                <a:cs typeface="Times New Roman" panose="02020603050405020304" pitchFamily="18" charset="0"/>
              </a:rPr>
              <a:t>Yếu</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tố</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nào</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tạo</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nên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tính</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chất</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nghị</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luận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văn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bản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trên</a:t>
            </a:r>
            <a:r>
              <a:rPr lang="en-US" sz="2800" dirty="0">
                <a:latin typeface="Times New Roman" panose="02020603050405020304" pitchFamily="18" charset="0"/>
                <a:ea typeface="Calibri" panose="020F0502020204030204" pitchFamily="34" charset="0"/>
                <a:cs typeface="Times New Roman" panose="02020603050405020304" pitchFamily="18" charset="0"/>
              </a:rPr>
              <a:t>?</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Rectangle 6"/>
          <p:cNvSpPr/>
          <p:nvPr/>
        </p:nvSpPr>
        <p:spPr>
          <a:xfrm>
            <a:off x="2232212" y="363658"/>
            <a:ext cx="9762563" cy="6494342"/>
          </a:xfrm>
          <a:prstGeom prst="rect">
            <a:avLst/>
          </a:prstGeom>
          <a:ln>
            <a:solidFill>
              <a:schemeClr val="accent2">
                <a:lumMod val="75000"/>
              </a:schemeClr>
            </a:solidFill>
            <a:prstDash val="lgDashDot"/>
          </a:ln>
        </p:spPr>
        <p:txBody>
          <a:bodyPr wrap="square">
            <a:spAutoFit/>
          </a:bodyPr>
          <a:lstStyle/>
          <a:p>
            <a:pPr>
              <a:lnSpc>
                <a:spcPct val="115000"/>
              </a:lnSpc>
              <a:spcAft>
                <a:spcPts val="0"/>
              </a:spcAft>
              <a:defRPr/>
            </a:pP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Câu</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vi-VN"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1</a:t>
            </a:r>
            <a:r>
              <a:rPr lang="en-US"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r>
              <a:rPr lang="vi-VN"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vi-VN" sz="28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Phương thức biểu đạt trong đoạn trích trên:</a:t>
            </a:r>
            <a:r>
              <a:rPr lang="vi-VN"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Nghị luận</a:t>
            </a:r>
          </a:p>
          <a:p>
            <a:pPr>
              <a:lnSpc>
                <a:spcPct val="115000"/>
              </a:lnSpc>
              <a:spcAft>
                <a:spcPts val="0"/>
              </a:spcAft>
              <a:defRPr/>
            </a:pP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Câu</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vi-VN"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2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Yếu</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tố</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tạo</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nên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tính</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chất</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nghị</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luận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văn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bản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vi-VN" sz="2800" dirty="0">
                <a:latin typeface="Times New Roman" panose="02020603050405020304" pitchFamily="18" charset="0"/>
                <a:ea typeface="Calibri" panose="020F0502020204030204" pitchFamily="34" charset="0"/>
                <a:cs typeface="Times New Roman" panose="02020603050405020304" pitchFamily="18" charset="0"/>
              </a:rPr>
              <a:t>trên:là có ý kiến, lí lẽ, dẫn chứng</a:t>
            </a:r>
          </a:p>
          <a:p>
            <a:pPr>
              <a:lnSpc>
                <a:spcPct val="115000"/>
              </a:lnSpc>
              <a:spcAft>
                <a:spcPts val="0"/>
              </a:spcAft>
              <a:defRPr/>
            </a:pPr>
            <a:r>
              <a:rPr lang="vi-VN" sz="2800"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r>
              <a:rPr lang="vi-VN" sz="28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Ý kiến</a:t>
            </a:r>
            <a:r>
              <a:rPr lang="vi-VN" sz="2800"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chú</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bé</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Hồng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lên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bao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suy</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nghĩ</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xúc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cũng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thật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đáng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chia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sẻ</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đáng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trân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trọng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vi-VN" sz="2800" dirty="0">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defRPr/>
            </a:pPr>
            <a:r>
              <a:rPr lang="vi-VN" sz="2800" dirty="0">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Khi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nói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chuyện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cô</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bé</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Hồng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chịu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bao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nhiêu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đau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đớn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uất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ức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nhưng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vẫn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tin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mẹ</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vi-VN" sz="2800" dirty="0">
              <a:latin typeface="Times New Roman" panose="02020603050405020304" pitchFamily="18" charset="0"/>
              <a:ea typeface="Times New Roman" panose="02020603050405020304" pitchFamily="18" charset="0"/>
              <a:cs typeface="Times New Roman" panose="02020603050405020304" pitchFamily="18" charset="0"/>
            </a:endParaRPr>
          </a:p>
          <a:p>
            <a:pPr marL="457200" indent="-457200">
              <a:lnSpc>
                <a:spcPct val="115000"/>
              </a:lnSpc>
              <a:spcAft>
                <a:spcPts val="0"/>
              </a:spcAft>
              <a:buFontTx/>
              <a:buChar char="-"/>
              <a:defRPr/>
            </a:pPr>
            <a:r>
              <a:rPr lang="vi-VN" sz="28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Lí lẽ</a:t>
            </a:r>
            <a:r>
              <a:rPr lang="vi-VN" sz="2800"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Nhờ</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thương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niềm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tin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ấy</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gặp</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mẹ</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bé</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Hồng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niềm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sung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sướng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hạnh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phúc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lớn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lao</a:t>
            </a:r>
            <a:endParaRPr lang="vi-VN" sz="2800" dirty="0">
              <a:latin typeface="Times New Roman" panose="02020603050405020304" pitchFamily="18" charset="0"/>
              <a:ea typeface="Times New Roman" panose="02020603050405020304" pitchFamily="18" charset="0"/>
              <a:cs typeface="Times New Roman" panose="02020603050405020304" pitchFamily="18" charset="0"/>
            </a:endParaRPr>
          </a:p>
          <a:p>
            <a:pPr marL="457200" indent="-457200">
              <a:lnSpc>
                <a:spcPct val="115000"/>
              </a:lnSpc>
              <a:spcAft>
                <a:spcPts val="0"/>
              </a:spcAft>
              <a:buFontTx/>
              <a:buChar char="-"/>
              <a:defRPr/>
            </a:pPr>
            <a:r>
              <a:rPr lang="vi-VN" sz="2800" b="1"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Dẫn chứng</a:t>
            </a:r>
            <a:r>
              <a:rPr lang="vi-VN" sz="2800"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cử</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chỉ</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cúi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đầu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đáp</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lúc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cười</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đáp</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lại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cuối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năm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thế</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nào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mợ</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cháu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cũng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ngồi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lên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xe</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cùng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mẹ</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chú</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bé</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oà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lên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khóc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rồi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cứ</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thế</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nức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nở</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khiến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mẹ</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cũng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sụt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sùi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theo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endParaRPr lang="vi-VN" sz="2800" i="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circle(in)">
                                      <p:cBhvr>
                                        <p:cTn id="7" dur="20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circle(in)">
                                      <p:cBhvr>
                                        <p:cTn id="12" dur="20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circle(in)">
                                      <p:cBhvr>
                                        <p:cTn id="17" dur="20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circle(in)">
                                      <p:cBhvr>
                                        <p:cTn id="22" dur="20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circle(in)">
                                      <p:cBhvr>
                                        <p:cTn id="27" dur="20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circle(in)">
                                      <p:cBhvr>
                                        <p:cTn id="32" dur="20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2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8100000">
            <a:off x="4792663" y="2346325"/>
            <a:ext cx="981075" cy="93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组合 21"/>
          <p:cNvGrpSpPr/>
          <p:nvPr/>
        </p:nvGrpSpPr>
        <p:grpSpPr bwMode="auto">
          <a:xfrm>
            <a:off x="-673100" y="533400"/>
            <a:ext cx="5854700" cy="6210300"/>
            <a:chOff x="-322450" y="168871"/>
            <a:chExt cx="5413655" cy="6340430"/>
          </a:xfrm>
        </p:grpSpPr>
        <p:pic>
          <p:nvPicPr>
            <p:cNvPr id="99335" name="图片 1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3434881">
              <a:off x="-618408" y="3066073"/>
              <a:ext cx="2942875" cy="2350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9336" name="组合 20"/>
            <p:cNvGrpSpPr/>
            <p:nvPr/>
          </p:nvGrpSpPr>
          <p:grpSpPr bwMode="auto">
            <a:xfrm>
              <a:off x="-237411" y="168871"/>
              <a:ext cx="5328616" cy="6340430"/>
              <a:chOff x="-237411" y="168871"/>
              <a:chExt cx="5328616" cy="6340430"/>
            </a:xfrm>
          </p:grpSpPr>
          <p:pic>
            <p:nvPicPr>
              <p:cNvPr id="99337" name="图片 1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1947025" y="4583954"/>
                <a:ext cx="1837411" cy="1743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38" name="图片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522969" y="3163758"/>
                <a:ext cx="2660207" cy="334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39" name="图片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3549833">
                <a:off x="2491839" y="2556761"/>
                <a:ext cx="2350495" cy="1865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40" name="图片 7"/>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rot="861528">
                <a:off x="2114473" y="366144"/>
                <a:ext cx="2976732" cy="2378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41" name="图片 8"/>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41366" y="244975"/>
                <a:ext cx="2031433" cy="2673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42" name="图片 9"/>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rot="-6284801">
                <a:off x="390854" y="3108774"/>
                <a:ext cx="2765153" cy="334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43" name="图片 10"/>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7200000">
                <a:off x="2745222" y="1976022"/>
                <a:ext cx="1837411" cy="1743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44" name="图片 11"/>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rot="2589177">
                <a:off x="2482345" y="3694120"/>
                <a:ext cx="2455705" cy="1598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45" name="图片 14"/>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rot="-5400000">
                <a:off x="-611981" y="1331738"/>
                <a:ext cx="3724570" cy="2975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46" name="图片 15"/>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rot="-6089816">
                <a:off x="1097483" y="597357"/>
                <a:ext cx="2455705" cy="1598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矩形 17"/>
              <p:cNvSpPr/>
              <p:nvPr/>
            </p:nvSpPr>
            <p:spPr>
              <a:xfrm>
                <a:off x="626723" y="1168734"/>
                <a:ext cx="3341277" cy="3907593"/>
              </a:xfrm>
              <a:prstGeom prst="rect">
                <a:avLst/>
              </a:prstGeom>
              <a:solidFill>
                <a:schemeClr val="bg1"/>
              </a:solidFill>
              <a:ln>
                <a:noFill/>
              </a:ln>
              <a:effectLst>
                <a:outerShdw blurRad="127000" sx="104000" sy="104000" algn="ctr"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gn="ctr">
                  <a:defRPr/>
                </a:pPr>
                <a:endParaRPr lang="vi-VN"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gn="ctr">
                  <a:defRPr/>
                </a:pPr>
                <a:r>
                  <a:rPr lang="vi-VN"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Câu 3: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Nội</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dung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chính</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trên</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gì</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vi-VN"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defRPr/>
                </a:pPr>
                <a:endParaRPr lang="vi-VN" sz="28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gn="ctr">
                  <a:defRPr/>
                </a:pPr>
                <a:r>
                  <a:rPr lang="vi-VN" sz="28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Câu 4</a:t>
                </a:r>
                <a:r>
                  <a:rPr lang="vi-VN"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Chỉ</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ra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nêu</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khái</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quát</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nhất</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vấn</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bàn</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luận</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trên</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vi-VN"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defRPr/>
                </a:pPr>
                <a:endParaRPr lang="zh-CN" altLang="en-US" sz="4000" dirty="0">
                  <a:solidFill>
                    <a:prstClr val="white"/>
                  </a:solidFill>
                  <a:latin typeface="Times New Roman" panose="02020603050405020304" pitchFamily="18" charset="0"/>
                  <a:cs typeface="Times New Roman" panose="02020603050405020304" pitchFamily="18" charset="0"/>
                </a:endParaRPr>
              </a:p>
            </p:txBody>
          </p:sp>
        </p:grpSp>
      </p:grpSp>
      <p:pic>
        <p:nvPicPr>
          <p:cNvPr id="32" name="图片 2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8100000">
            <a:off x="4793457" y="4660106"/>
            <a:ext cx="979488" cy="93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9333" name="Rectangle 1"/>
          <p:cNvSpPr>
            <a:spLocks noChangeArrowheads="1"/>
          </p:cNvSpPr>
          <p:nvPr/>
        </p:nvSpPr>
        <p:spPr bwMode="auto">
          <a:xfrm>
            <a:off x="771525" y="2249488"/>
            <a:ext cx="2809875" cy="548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15000"/>
              </a:lnSpc>
              <a:spcBef>
                <a:spcPct val="0"/>
              </a:spcBef>
              <a:buFontTx/>
              <a:buNone/>
            </a:pPr>
            <a:endParaRPr lang="en-US" alt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Rectangle 3"/>
          <p:cNvSpPr>
            <a:spLocks noChangeArrowheads="1"/>
          </p:cNvSpPr>
          <p:nvPr/>
        </p:nvSpPr>
        <p:spPr bwMode="auto">
          <a:xfrm>
            <a:off x="5723856" y="1418633"/>
            <a:ext cx="6019909" cy="3521220"/>
          </a:xfrm>
          <a:prstGeom prst="rect">
            <a:avLst/>
          </a:prstGeom>
          <a:noFill/>
          <a:ln w="9525">
            <a:solidFill>
              <a:srgbClr val="FF0000"/>
            </a:solidFill>
            <a:prstDash val="lgDashDot"/>
            <a:miter lim="800000"/>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15000"/>
              </a:lnSpc>
              <a:spcBef>
                <a:spcPct val="0"/>
              </a:spcBef>
              <a:buFontTx/>
              <a:buNone/>
            </a:pPr>
            <a:r>
              <a:rPr lang="en-US" altLang="en-US"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Câu</a:t>
            </a:r>
            <a:r>
              <a:rPr lang="en-US" alt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vi-VN" alt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3:</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Nội</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dung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chính</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của</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văn</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bản</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trên</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vi-VN"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là:</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vi-VN" dirty="0">
                <a:latin typeface="Times New Roman" panose="02020603050405020304" pitchFamily="18" charset="0"/>
                <a:ea typeface="Times New Roman" panose="02020603050405020304" pitchFamily="18" charset="0"/>
                <a:cs typeface="Times New Roman" panose="02020603050405020304" pitchFamily="18" charset="0"/>
              </a:rPr>
              <a:t>hình ảnh nhân vật chú bé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Hồng</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vi-VN" dirty="0">
                <a:latin typeface="Times New Roman" panose="02020603050405020304" pitchFamily="18" charset="0"/>
                <a:ea typeface="Times New Roman" panose="02020603050405020304" pitchFamily="18" charset="0"/>
                <a:cs typeface="Times New Roman" panose="02020603050405020304" pitchFamily="18" charset="0"/>
              </a:rPr>
              <a:t>là nhân vật </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đẹp</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đáng</a:t>
            </a:r>
            <a:r>
              <a:rPr lang="en-US" dirty="0">
                <a:latin typeface="Times New Roman" panose="02020603050405020304" pitchFamily="18" charset="0"/>
                <a:ea typeface="Times New Roman" panose="02020603050405020304" pitchFamily="18" charset="0"/>
                <a:cs typeface="Times New Roman" panose="02020603050405020304" pitchFamily="18" charset="0"/>
              </a:rPr>
              <a:t> chia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sẻ</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đáng</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trân</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trọng</a:t>
            </a:r>
            <a:r>
              <a:rPr lang="en-US" dirty="0">
                <a:latin typeface="Times New Roman" panose="02020603050405020304" pitchFamily="18" charset="0"/>
                <a:ea typeface="Times New Roman" panose="02020603050405020304" pitchFamily="18" charset="0"/>
                <a:cs typeface="Times New Roman" panose="02020603050405020304" pitchFamily="18" charset="0"/>
              </a:rPr>
              <a:t>.</a:t>
            </a:r>
            <a:endParaRPr lang="vi-VN" dirty="0">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Bef>
                <a:spcPct val="0"/>
              </a:spcBef>
              <a:buFontTx/>
              <a:buNone/>
            </a:pPr>
            <a:r>
              <a:rPr lang="vi-VN"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Câu 4</a:t>
            </a:r>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vi-VN"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câu</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văn</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nêu</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khái</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quát</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nhất</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vấn</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đề</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bàn</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luận</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trong</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văn</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bản</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trên</a:t>
            </a:r>
            <a:r>
              <a:rPr lang="vi-VN"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là </a:t>
            </a:r>
            <a:r>
              <a:rPr lang="vi-VN"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câu đầu tiến của văn bản</a:t>
            </a:r>
            <a:endParaRPr lang="en-US" alt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par>
                                <p:cTn id="15" presetID="16" presetClass="entr" presetSubtype="21" fill="hold" nodeType="with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barn(inVertical)">
                                      <p:cBhvr>
                                        <p:cTn id="17" dur="500"/>
                                        <p:tgtEl>
                                          <p:spTgt spid="32"/>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circle(in)">
                                      <p:cBhvr>
                                        <p:cTn id="22" dur="2000"/>
                                        <p:tgtEl>
                                          <p:spTgt spid="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animEffect transition="in" filter="circle(in)">
                                      <p:cBhvr>
                                        <p:cTn id="27" dur="2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873625" y="0"/>
            <a:ext cx="3575050" cy="646113"/>
          </a:xfrm>
          <a:prstGeom prst="rect">
            <a:avLst/>
          </a:prstGeom>
          <a:solidFill>
            <a:schemeClr val="accent4">
              <a:lumMod val="40000"/>
              <a:lumOff val="60000"/>
            </a:schemeClr>
          </a:solidFill>
        </p:spPr>
        <p:style>
          <a:lnRef idx="3">
            <a:schemeClr val="lt1"/>
          </a:lnRef>
          <a:fillRef idx="1">
            <a:schemeClr val="accent6"/>
          </a:fillRef>
          <a:effectRef idx="1">
            <a:schemeClr val="accent6"/>
          </a:effectRef>
          <a:fontRef idx="minor">
            <a:schemeClr val="lt1"/>
          </a:fontRef>
        </p:style>
        <p:txBody>
          <a:bodyPr wrap="none">
            <a:spAutoFit/>
          </a:bodyPr>
          <a:lstStyle/>
          <a:p>
            <a:pPr>
              <a:defRPr/>
            </a:pPr>
            <a:r>
              <a:rPr lang="en-US" sz="3600" b="1" dirty="0">
                <a:solidFill>
                  <a:schemeClr val="tx1"/>
                </a:solidFill>
                <a:latin typeface="Times New Roman" panose="02020603050405020304" pitchFamily="18" charset="0"/>
                <a:cs typeface="Times New Roman" panose="02020603050405020304" pitchFamily="18" charset="0"/>
              </a:rPr>
              <a:t>GỢI Ý TRẢ LỜI</a:t>
            </a:r>
          </a:p>
        </p:txBody>
      </p:sp>
      <p:sp>
        <p:nvSpPr>
          <p:cNvPr id="6" name="Rectangle 5"/>
          <p:cNvSpPr/>
          <p:nvPr/>
        </p:nvSpPr>
        <p:spPr>
          <a:xfrm>
            <a:off x="316338" y="475207"/>
            <a:ext cx="3600491" cy="6124754"/>
          </a:xfrm>
          <a:prstGeom prst="rect">
            <a:avLst/>
          </a:prstGeom>
          <a:solidFill>
            <a:schemeClr val="accent2">
              <a:lumMod val="40000"/>
              <a:lumOff val="60000"/>
            </a:schemeClr>
          </a:solidFill>
        </p:spPr>
        <p:txBody>
          <a:bodyPr wrap="square">
            <a:spAutoFit/>
          </a:bodyPr>
          <a:lstStyle/>
          <a:p>
            <a:r>
              <a:rPr lang="vi-VN" sz="2800" b="1" dirty="0">
                <a:latin typeface="Times New Roman" panose="02020603050405020304" pitchFamily="18" charset="0"/>
                <a:ea typeface="Calibri" panose="020F0502020204030204" pitchFamily="34" charset="0"/>
                <a:cs typeface="Times New Roman" panose="02020603050405020304" pitchFamily="18" charset="0"/>
              </a:rPr>
              <a:t>Câu 5: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Tại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sao</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tác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giả</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lại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cho</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rằng</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a:latin typeface="Times New Roman" panose="02020603050405020304" pitchFamily="18" charset="0"/>
                <a:ea typeface="Calibri" panose="020F0502020204030204" pitchFamily="34" charset="0"/>
                <a:cs typeface="Times New Roman" panose="02020603050405020304" pitchFamily="18" charset="0"/>
              </a:rPr>
              <a:t>“</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Từ</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cử</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chỉ</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cúi</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đầu</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không</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đáp</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đến</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lúc</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cười</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và</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đáp</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lại</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Cuối</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năm</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thế</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nào</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mợ</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cháu</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cũng</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về</a:t>
            </a:r>
            <a:r>
              <a:rPr lang="en-US" sz="2800" i="1" dirty="0">
                <a:latin typeface="Times New Roman" panose="02020603050405020304" pitchFamily="18" charset="0"/>
                <a:ea typeface="Calibri" panose="020F0502020204030204" pitchFamily="34" charset="0"/>
                <a:cs typeface="Times New Roman" panose="02020603050405020304" pitchFamily="18" charset="0"/>
              </a:rPr>
              <a:t>”</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là</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một</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phản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ứng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thông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minh</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chú</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bé</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Hồng</a:t>
            </a:r>
            <a:r>
              <a:rPr lang="en-US" sz="2800" dirty="0">
                <a:latin typeface="Times New Roman" panose="02020603050405020304" pitchFamily="18" charset="0"/>
                <a:ea typeface="Calibri" panose="020F0502020204030204" pitchFamily="34" charset="0"/>
                <a:cs typeface="Times New Roman" panose="02020603050405020304" pitchFamily="18" charset="0"/>
              </a:rPr>
              <a:t>?</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endParaRPr lang="vi-VN" sz="2800" b="1" dirty="0">
              <a:latin typeface="Times New Roman" panose="02020603050405020304" pitchFamily="18" charset="0"/>
              <a:ea typeface="Calibri" panose="020F0502020204030204" pitchFamily="34" charset="0"/>
              <a:cs typeface="Times New Roman" panose="02020603050405020304" pitchFamily="18" charset="0"/>
            </a:endParaRPr>
          </a:p>
          <a:p>
            <a:endParaRPr lang="vi-VN" sz="2800" b="1" dirty="0">
              <a:latin typeface="Times New Roman" panose="02020603050405020304" pitchFamily="18" charset="0"/>
              <a:ea typeface="Calibri" panose="020F0502020204030204" pitchFamily="34" charset="0"/>
              <a:cs typeface="Times New Roman" panose="02020603050405020304" pitchFamily="18" charset="0"/>
            </a:endParaRPr>
          </a:p>
          <a:p>
            <a:r>
              <a:rPr lang="vi-VN" sz="2800" b="1" dirty="0">
                <a:latin typeface="Times New Roman" panose="02020603050405020304" pitchFamily="18" charset="0"/>
                <a:ea typeface="Calibri" panose="020F0502020204030204" pitchFamily="34" charset="0"/>
                <a:cs typeface="Times New Roman" panose="02020603050405020304" pitchFamily="18" charset="0"/>
              </a:rPr>
              <a:t>Câu 6: </a:t>
            </a:r>
            <a:r>
              <a:rPr lang="en-US" sz="2800" dirty="0">
                <a:latin typeface="Times New Roman" panose="02020603050405020304" pitchFamily="18" charset="0"/>
                <a:ea typeface="Calibri" panose="020F0502020204030204" pitchFamily="34" charset="0"/>
                <a:cs typeface="Times New Roman" panose="02020603050405020304" pitchFamily="18" charset="0"/>
              </a:rPr>
              <a:t>Qua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văn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bản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trên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tác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giả</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chủ</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yếu</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muốn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khẳng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định</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điều</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gì</a:t>
            </a:r>
            <a:r>
              <a:rPr lang="en-US" sz="2800" dirty="0">
                <a:latin typeface="Times New Roman" panose="02020603050405020304" pitchFamily="18" charset="0"/>
                <a:ea typeface="Calibri" panose="020F0502020204030204" pitchFamily="34" charset="0"/>
                <a:cs typeface="Times New Roman" panose="02020603050405020304" pitchFamily="18" charset="0"/>
              </a:rPr>
              <a:t>?</a:t>
            </a:r>
            <a:endParaRPr lang="vi-VN" sz="28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Rectangle 6"/>
          <p:cNvSpPr/>
          <p:nvPr/>
        </p:nvSpPr>
        <p:spPr>
          <a:xfrm>
            <a:off x="4114800" y="774298"/>
            <a:ext cx="7726871" cy="5007781"/>
          </a:xfrm>
          <a:prstGeom prst="rect">
            <a:avLst/>
          </a:prstGeom>
          <a:ln>
            <a:solidFill>
              <a:schemeClr val="accent2">
                <a:lumMod val="75000"/>
              </a:schemeClr>
            </a:solidFill>
            <a:prstDash val="lgDashDot"/>
          </a:ln>
        </p:spPr>
        <p:txBody>
          <a:bodyPr wrap="square">
            <a:spAutoFit/>
          </a:bodyPr>
          <a:lstStyle/>
          <a:p>
            <a:pPr>
              <a:lnSpc>
                <a:spcPct val="115000"/>
              </a:lnSpc>
              <a:spcAft>
                <a:spcPts val="0"/>
              </a:spcAft>
              <a:defRPr/>
            </a:pP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Câu</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vi-VN"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5 :</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vi-VN" sz="2800" dirty="0">
                <a:latin typeface="Times New Roman" panose="02020603050405020304" pitchFamily="18" charset="0"/>
                <a:ea typeface="Calibri" panose="020F0502020204030204" pitchFamily="34" charset="0"/>
                <a:cs typeface="Times New Roman" panose="02020603050405020304" pitchFamily="18" charset="0"/>
              </a:rPr>
              <a:t>T</a:t>
            </a:r>
            <a:r>
              <a:rPr lang="en-US" sz="2800" dirty="0" err="1">
                <a:latin typeface="Times New Roman" panose="02020603050405020304" pitchFamily="18" charset="0"/>
                <a:ea typeface="Calibri" panose="020F0502020204030204" pitchFamily="34" charset="0"/>
                <a:cs typeface="Times New Roman" panose="02020603050405020304" pitchFamily="18" charset="0"/>
              </a:rPr>
              <a:t>ác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giả</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cho</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rằng</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a:latin typeface="Times New Roman" panose="02020603050405020304" pitchFamily="18" charset="0"/>
                <a:ea typeface="Calibri" panose="020F0502020204030204" pitchFamily="34" charset="0"/>
                <a:cs typeface="Times New Roman" panose="02020603050405020304" pitchFamily="18" charset="0"/>
              </a:rPr>
              <a:t>“</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Từ</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cử</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chỉ</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cúi</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đầu</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không</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đáp</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đến</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lúc</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cười</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và</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đáp</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lại</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Cuối</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năm</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thế</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nào</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mợ</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cháu</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cũng</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về</a:t>
            </a:r>
            <a:r>
              <a:rPr lang="en-US" sz="2800" i="1" dirty="0">
                <a:latin typeface="Times New Roman" panose="02020603050405020304" pitchFamily="18" charset="0"/>
                <a:ea typeface="Calibri" panose="020F0502020204030204" pitchFamily="34" charset="0"/>
                <a:cs typeface="Times New Roman" panose="02020603050405020304" pitchFamily="18" charset="0"/>
              </a:rPr>
              <a:t>”</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là</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một</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phản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ứng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thông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minh</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chú</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bé</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Hồng</a:t>
            </a:r>
            <a:r>
              <a:rPr lang="vi-VN" sz="2800" dirty="0">
                <a:latin typeface="Times New Roman" panose="02020603050405020304" pitchFamily="18" charset="0"/>
                <a:ea typeface="Calibri" panose="020F0502020204030204" pitchFamily="34" charset="0"/>
                <a:cs typeface="Times New Roman" panose="02020603050405020304" pitchFamily="18" charset="0"/>
              </a:rPr>
              <a:t> vì:</a:t>
            </a:r>
          </a:p>
          <a:p>
            <a:pPr marL="457200" indent="-457200">
              <a:lnSpc>
                <a:spcPct val="115000"/>
              </a:lnSpc>
              <a:spcAft>
                <a:spcPts val="0"/>
              </a:spcAft>
              <a:buFontTx/>
              <a:buChar char="-"/>
              <a:defRPr/>
            </a:pPr>
            <a:r>
              <a:rPr lang="vi-VN" sz="2800" i="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Giữ được thái độ đúng mực với bà cô(lễ phép)</a:t>
            </a:r>
          </a:p>
          <a:p>
            <a:pPr marL="457200" indent="-457200">
              <a:lnSpc>
                <a:spcPct val="115000"/>
              </a:lnSpc>
              <a:spcAft>
                <a:spcPts val="0"/>
              </a:spcAft>
              <a:buFontTx/>
              <a:buChar char="-"/>
              <a:defRPr/>
            </a:pPr>
            <a:r>
              <a:rPr lang="vi-VN" sz="2800" i="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Khéo léo thể hiện thái độ bênh vực mẹ, tình cảm tin yêu mẹ </a:t>
            </a:r>
          </a:p>
          <a:p>
            <a:pPr>
              <a:lnSpc>
                <a:spcPct val="115000"/>
              </a:lnSpc>
              <a:spcAft>
                <a:spcPts val="0"/>
              </a:spcAft>
              <a:defRPr/>
            </a:pP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Câu</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vi-VN"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6 :</a:t>
            </a:r>
            <a:r>
              <a:rPr lang="en-US" sz="2800" dirty="0">
                <a:latin typeface="Times New Roman" panose="02020603050405020304" pitchFamily="18" charset="0"/>
                <a:ea typeface="Calibri" panose="020F0502020204030204" pitchFamily="34" charset="0"/>
                <a:cs typeface="Times New Roman" panose="02020603050405020304" pitchFamily="18" charset="0"/>
              </a:rPr>
              <a:t> Qua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văn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bản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trên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tác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giả</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chủ</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yếu</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muốn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khẳng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định</a:t>
            </a:r>
            <a:r>
              <a:rPr lang="vi-VN" sz="2800" dirty="0">
                <a:latin typeface="Times New Roman" panose="02020603050405020304" pitchFamily="18" charset="0"/>
                <a:ea typeface="Calibri" panose="020F0502020204030204" pitchFamily="34" charset="0"/>
                <a:cs typeface="Times New Roman" panose="02020603050405020304" pitchFamily="18" charset="0"/>
              </a:rPr>
              <a:t> giá tình mẫu tử là vô cùng thiêng liêng và cao cả.</a:t>
            </a:r>
            <a:endParaRPr lang="en-US" sz="2800" i="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circle(in)">
                                      <p:cBhvr>
                                        <p:cTn id="7" dur="20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circle(in)">
                                      <p:cBhvr>
                                        <p:cTn id="12" dur="20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circle(in)">
                                      <p:cBhvr>
                                        <p:cTn id="17" dur="20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circle(in)">
                                      <p:cBhvr>
                                        <p:cTn id="22" dur="20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2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8100000">
            <a:off x="4792663" y="2346325"/>
            <a:ext cx="981075" cy="93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组合 21"/>
          <p:cNvGrpSpPr/>
          <p:nvPr/>
        </p:nvGrpSpPr>
        <p:grpSpPr bwMode="auto">
          <a:xfrm>
            <a:off x="-596638" y="647700"/>
            <a:ext cx="5854700" cy="6210300"/>
            <a:chOff x="-322450" y="168871"/>
            <a:chExt cx="5413655" cy="6340430"/>
          </a:xfrm>
        </p:grpSpPr>
        <p:pic>
          <p:nvPicPr>
            <p:cNvPr id="99335" name="图片 1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3434881">
              <a:off x="-618408" y="3066073"/>
              <a:ext cx="2942875" cy="2350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9336" name="组合 20"/>
            <p:cNvGrpSpPr/>
            <p:nvPr/>
          </p:nvGrpSpPr>
          <p:grpSpPr bwMode="auto">
            <a:xfrm>
              <a:off x="-237411" y="168871"/>
              <a:ext cx="5328616" cy="6340430"/>
              <a:chOff x="-237411" y="168871"/>
              <a:chExt cx="5328616" cy="6340430"/>
            </a:xfrm>
          </p:grpSpPr>
          <p:pic>
            <p:nvPicPr>
              <p:cNvPr id="99337" name="图片 1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1947025" y="4583954"/>
                <a:ext cx="1837411" cy="1743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38" name="图片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522969" y="3163758"/>
                <a:ext cx="2660207" cy="334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39" name="图片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3549833">
                <a:off x="2491839" y="2556761"/>
                <a:ext cx="2350495" cy="1865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40" name="图片 7"/>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rot="861528">
                <a:off x="2114473" y="366144"/>
                <a:ext cx="2976732" cy="2378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41" name="图片 8"/>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41366" y="244975"/>
                <a:ext cx="2031433" cy="2673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42" name="图片 9"/>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rot="-6284801">
                <a:off x="390854" y="3108774"/>
                <a:ext cx="2765153" cy="3345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43" name="图片 10"/>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7200000">
                <a:off x="2745222" y="1976022"/>
                <a:ext cx="1837411" cy="1743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44" name="图片 11"/>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rot="2589177">
                <a:off x="2482345" y="3694120"/>
                <a:ext cx="2455705" cy="1598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45" name="图片 14"/>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rot="-5400000">
                <a:off x="-611981" y="1331738"/>
                <a:ext cx="3724570" cy="2975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46" name="图片 15"/>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rot="-6089816">
                <a:off x="1097483" y="597357"/>
                <a:ext cx="2455705" cy="1598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矩形 17"/>
              <p:cNvSpPr/>
              <p:nvPr/>
            </p:nvSpPr>
            <p:spPr>
              <a:xfrm>
                <a:off x="639808" y="502939"/>
                <a:ext cx="3341277" cy="5383987"/>
              </a:xfrm>
              <a:prstGeom prst="rect">
                <a:avLst/>
              </a:prstGeom>
              <a:solidFill>
                <a:schemeClr val="bg1"/>
              </a:solidFill>
              <a:ln>
                <a:noFill/>
              </a:ln>
              <a:effectLst>
                <a:outerShdw blurRad="127000" sx="104000" sy="104000" algn="ctr"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sz="24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gn="ctr">
                  <a:defRPr/>
                </a:pPr>
                <a:endParaRPr lang="vi-VN"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gn="ctr">
                  <a:defRPr/>
                </a:pPr>
                <a:endParaRPr lang="vi-VN"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r>
                  <a:rPr lang="vi-VN"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Câu 8:</a:t>
                </a: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Tìm</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từ</a:t>
                </a:r>
                <a:r>
                  <a:rPr lang="en-US" sz="28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láy</a:t>
                </a:r>
                <a:r>
                  <a:rPr lang="en-US" sz="28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8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i="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i="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thế</a:t>
                </a:r>
                <a:r>
                  <a:rPr lang="en-US" sz="2800" i="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giới</a:t>
                </a:r>
                <a:r>
                  <a:rPr lang="en-US" sz="2800" i="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800" i="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chú</a:t>
                </a:r>
                <a:r>
                  <a:rPr lang="en-US" sz="2800" i="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bé</a:t>
                </a:r>
                <a:r>
                  <a:rPr lang="en-US" sz="2800" i="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Hồng</a:t>
                </a:r>
                <a:r>
                  <a:rPr lang="en-US" sz="2800" i="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bồng</a:t>
                </a:r>
                <a:r>
                  <a:rPr lang="en-US" sz="2800" i="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bềnh</a:t>
                </a:r>
                <a:r>
                  <a:rPr lang="en-US" sz="2800" i="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trôi</a:t>
                </a:r>
                <a:r>
                  <a:rPr lang="en-US" sz="2800" i="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i="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i="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giác</a:t>
                </a:r>
                <a:r>
                  <a:rPr lang="en-US" sz="2800" i="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sung </a:t>
                </a:r>
                <a:r>
                  <a:rPr lang="en-US" sz="2800" i="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sướng</a:t>
                </a:r>
                <a:r>
                  <a:rPr lang="en-US" sz="2800" i="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rạo</a:t>
                </a:r>
                <a:r>
                  <a:rPr lang="en-US" sz="2800" i="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rực</a:t>
                </a:r>
                <a:r>
                  <a:rPr lang="en-US" sz="2800" i="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ru</a:t>
                </a:r>
                <a:r>
                  <a:rPr lang="en-US" sz="2800" i="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i="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i="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i="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2800" i="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dịu</a:t>
                </a:r>
                <a:r>
                  <a:rPr lang="en-US" sz="2800" i="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êm</a:t>
                </a:r>
                <a:r>
                  <a:rPr lang="en-US" sz="2800" i="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vi-VN" sz="28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r>
                  <a:rPr lang="en-US" sz="28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vi-VN" sz="28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r>
                  <a:rPr lang="vi-VN" sz="28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Câu 9:</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Ấn</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tượng</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sâu</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đậm</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nhất</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đối</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em</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khi</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trích</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trên</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gì</a:t>
                </a:r>
                <a:r>
                  <a:rPr lang="en-US"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vi-VN"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defRPr/>
                </a:pPr>
                <a:endParaRPr lang="vi-VN"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defRPr/>
                </a:pPr>
                <a:endParaRPr lang="vi-VN" sz="28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gn="ctr" eaLnBrk="1" fontAlgn="auto" hangingPunct="1">
                  <a:spcBef>
                    <a:spcPts val="0"/>
                  </a:spcBef>
                  <a:spcAft>
                    <a:spcPts val="0"/>
                  </a:spcAft>
                  <a:defRPr/>
                </a:pPr>
                <a:endParaRPr lang="zh-CN" altLang="en-US" sz="4000" dirty="0">
                  <a:solidFill>
                    <a:prstClr val="white"/>
                  </a:solidFill>
                  <a:latin typeface="Times New Roman" panose="02020603050405020304" pitchFamily="18" charset="0"/>
                  <a:cs typeface="Times New Roman" panose="02020603050405020304" pitchFamily="18" charset="0"/>
                </a:endParaRPr>
              </a:p>
            </p:txBody>
          </p:sp>
        </p:grpSp>
      </p:grpSp>
      <p:pic>
        <p:nvPicPr>
          <p:cNvPr id="32" name="图片 2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8100000">
            <a:off x="4793457" y="4660106"/>
            <a:ext cx="979488" cy="93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9333" name="Rectangle 1"/>
          <p:cNvSpPr>
            <a:spLocks noChangeArrowheads="1"/>
          </p:cNvSpPr>
          <p:nvPr/>
        </p:nvSpPr>
        <p:spPr bwMode="auto">
          <a:xfrm>
            <a:off x="771525" y="2249488"/>
            <a:ext cx="2809875" cy="548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15000"/>
              </a:lnSpc>
              <a:spcBef>
                <a:spcPct val="0"/>
              </a:spcBef>
              <a:buFontTx/>
              <a:buNone/>
            </a:pPr>
            <a:endParaRPr lang="en-US" alt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Rectangle 3"/>
          <p:cNvSpPr>
            <a:spLocks noChangeArrowheads="1"/>
          </p:cNvSpPr>
          <p:nvPr/>
        </p:nvSpPr>
        <p:spPr bwMode="auto">
          <a:xfrm>
            <a:off x="5192322" y="1418633"/>
            <a:ext cx="6551444" cy="3025700"/>
          </a:xfrm>
          <a:prstGeom prst="rect">
            <a:avLst/>
          </a:prstGeom>
          <a:noFill/>
          <a:ln w="9525">
            <a:solidFill>
              <a:srgbClr val="FF0000"/>
            </a:solidFill>
            <a:prstDash val="lgDashDot"/>
            <a:miter lim="800000"/>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15000"/>
              </a:lnSpc>
              <a:spcBef>
                <a:spcPct val="0"/>
              </a:spcBef>
              <a:buFontTx/>
              <a:buNone/>
            </a:pPr>
            <a:r>
              <a:rPr lang="en-US" altLang="en-US"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Câu</a:t>
            </a:r>
            <a:r>
              <a:rPr lang="en-US" alt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vi-VN" alt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8:</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vi-VN"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*T</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ừ</a:t>
            </a:r>
            <a:r>
              <a:rPr lang="vi-VN"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láy trong câu văn: </a:t>
            </a:r>
            <a:r>
              <a:rPr lang="vi-VN" i="1"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bồng bềnh, sung sướng, rạo rực</a:t>
            </a:r>
          </a:p>
          <a:p>
            <a:pPr>
              <a:lnSpc>
                <a:spcPct val="115000"/>
              </a:lnSpc>
              <a:spcBef>
                <a:spcPct val="0"/>
              </a:spcBef>
              <a:buFontTx/>
              <a:buNone/>
            </a:pPr>
            <a:endParaRPr lang="vi-VN" altLang="en-US" i="1" dirty="0">
              <a:solidFill>
                <a:srgbClr val="00B05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Bef>
                <a:spcPct val="0"/>
              </a:spcBef>
              <a:buFontTx/>
              <a:buNone/>
            </a:pPr>
            <a:r>
              <a:rPr lang="en-US" altLang="en-US"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Câu</a:t>
            </a:r>
            <a:r>
              <a:rPr lang="en-US" alt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vi-VN" alt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9:</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Ấn</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tượng</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sâu</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đậm</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nhất</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đối</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với</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em</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khi</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đọc</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đoạn</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trích</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trên</a:t>
            </a:r>
            <a:r>
              <a:rPr lang="en-US"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là</a:t>
            </a:r>
            <a:r>
              <a:rPr lang="vi-VN"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tình cảm của bé Hồng dành cho mẹ</a:t>
            </a:r>
            <a:endParaRPr lang="en-US" altLang="en-US" i="1" dirty="0">
              <a:solidFill>
                <a:srgbClr val="00B050"/>
              </a:solidFill>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par>
                                <p:cTn id="15" presetID="16" presetClass="entr" presetSubtype="21" fill="hold" nodeType="with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barn(inVertical)">
                                      <p:cBhvr>
                                        <p:cTn id="17" dur="500"/>
                                        <p:tgtEl>
                                          <p:spTgt spid="32"/>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circle(in)">
                                      <p:cBhvr>
                                        <p:cTn id="22" dur="2000"/>
                                        <p:tgtEl>
                                          <p:spTgt spid="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circle(in)">
                                      <p:cBhvr>
                                        <p:cTn id="27" dur="2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46221"/>
            <a:ext cx="1533735" cy="1225247"/>
          </a:xfrm>
          <a:prstGeom prst="rect">
            <a:avLst/>
          </a:prstGeom>
        </p:spPr>
      </p:pic>
      <p:pic>
        <p:nvPicPr>
          <p:cNvPr id="28" name="图片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9991636" y="4079596"/>
            <a:ext cx="2433217" cy="2943936"/>
          </a:xfrm>
          <a:prstGeom prst="rect">
            <a:avLst/>
          </a:prstGeom>
        </p:spPr>
      </p:pic>
      <p:graphicFrame>
        <p:nvGraphicFramePr>
          <p:cNvPr id="2" name="Table 2"/>
          <p:cNvGraphicFramePr>
            <a:graphicFrameLocks noGrp="1"/>
          </p:cNvGraphicFramePr>
          <p:nvPr/>
        </p:nvGraphicFramePr>
        <p:xfrm>
          <a:off x="692459" y="1536411"/>
          <a:ext cx="10342487" cy="3378650"/>
        </p:xfrm>
        <a:graphic>
          <a:graphicData uri="http://schemas.openxmlformats.org/drawingml/2006/table">
            <a:tbl>
              <a:tblPr firstRow="1" bandRow="1">
                <a:tableStyleId>{5C22544A-7EE6-4342-B048-85BDC9FD1C3A}</a:tableStyleId>
              </a:tblPr>
              <a:tblGrid>
                <a:gridCol w="569159"/>
                <a:gridCol w="2049318"/>
                <a:gridCol w="1287335"/>
                <a:gridCol w="1287335"/>
                <a:gridCol w="1287335"/>
                <a:gridCol w="1287335"/>
                <a:gridCol w="1287335"/>
                <a:gridCol w="1287335"/>
              </a:tblGrid>
              <a:tr h="532086">
                <a:tc>
                  <a:txBody>
                    <a:bodyPr/>
                    <a:lstStyle/>
                    <a:p>
                      <a:r>
                        <a:rPr lang="vi-VN" sz="2800" dirty="0"/>
                        <a:t>TT</a:t>
                      </a:r>
                      <a:endParaRPr lang="en-US" sz="2800" dirty="0"/>
                    </a:p>
                  </a:txBody>
                  <a:tcPr/>
                </a:tc>
                <a:tc>
                  <a:txBody>
                    <a:bodyPr/>
                    <a:lstStyle/>
                    <a:p>
                      <a:r>
                        <a:rPr lang="vi-VN" sz="2800" dirty="0"/>
                        <a:t>Văn bản</a:t>
                      </a:r>
                      <a:endParaRPr lang="en-US" sz="2800" dirty="0"/>
                    </a:p>
                  </a:txBody>
                  <a:tcPr/>
                </a:tc>
                <a:tc>
                  <a:txBody>
                    <a:bodyPr/>
                    <a:lstStyle/>
                    <a:p>
                      <a:r>
                        <a:rPr lang="vi-VN" sz="2800" dirty="0"/>
                        <a:t>Tác giả</a:t>
                      </a:r>
                      <a:endParaRPr lang="en-US" sz="2800" dirty="0"/>
                    </a:p>
                  </a:txBody>
                  <a:tcPr/>
                </a:tc>
                <a:tc>
                  <a:txBody>
                    <a:bodyPr/>
                    <a:lstStyle/>
                    <a:p>
                      <a:r>
                        <a:rPr lang="vi-VN" sz="2800" dirty="0"/>
                        <a:t>Xuất xứ</a:t>
                      </a:r>
                      <a:endParaRPr lang="en-US" sz="2800" dirty="0"/>
                    </a:p>
                  </a:txBody>
                  <a:tcPr/>
                </a:tc>
                <a:tc>
                  <a:txBody>
                    <a:bodyPr/>
                    <a:lstStyle/>
                    <a:p>
                      <a:r>
                        <a:rPr lang="vi-VN" sz="2800" dirty="0"/>
                        <a:t>Thể loại</a:t>
                      </a:r>
                      <a:endParaRPr lang="en-US" sz="2800" dirty="0"/>
                    </a:p>
                  </a:txBody>
                  <a:tcPr/>
                </a:tc>
                <a:tc>
                  <a:txBody>
                    <a:bodyPr/>
                    <a:lstStyle/>
                    <a:p>
                      <a:r>
                        <a:rPr lang="vi-VN" sz="2800" dirty="0"/>
                        <a:t>Ngôi kể</a:t>
                      </a:r>
                      <a:endParaRPr lang="en-US" sz="2800" dirty="0"/>
                    </a:p>
                  </a:txBody>
                  <a:tcPr/>
                </a:tc>
                <a:tc>
                  <a:txBody>
                    <a:bodyPr/>
                    <a:lstStyle/>
                    <a:p>
                      <a:r>
                        <a:rPr lang="vi-VN" sz="2800" dirty="0"/>
                        <a:t>Nội dung</a:t>
                      </a:r>
                      <a:endParaRPr lang="en-US" sz="2800" dirty="0"/>
                    </a:p>
                  </a:txBody>
                  <a:tcPr/>
                </a:tc>
                <a:tc>
                  <a:txBody>
                    <a:bodyPr/>
                    <a:lstStyle/>
                    <a:p>
                      <a:r>
                        <a:rPr lang="vi-VN" sz="2800" dirty="0"/>
                        <a:t>Nghệ thuật</a:t>
                      </a:r>
                      <a:endParaRPr lang="en-US" sz="2800" dirty="0"/>
                    </a:p>
                  </a:txBody>
                  <a:tcPr/>
                </a:tc>
              </a:tr>
              <a:tr h="1062170">
                <a:tc>
                  <a:txBody>
                    <a:bodyPr/>
                    <a:lstStyle/>
                    <a:p>
                      <a:endParaRPr lang="vi-VN" sz="2800" dirty="0"/>
                    </a:p>
                    <a:p>
                      <a:r>
                        <a:rPr lang="vi-VN" sz="2800" dirty="0"/>
                        <a:t>1</a:t>
                      </a:r>
                      <a:endParaRPr lang="en-US" sz="2800" dirty="0"/>
                    </a:p>
                  </a:txBody>
                  <a:tcPr/>
                </a:tc>
                <a:tc>
                  <a:txBody>
                    <a:bodyPr/>
                    <a:lstStyle/>
                    <a:p>
                      <a:r>
                        <a:rPr lang="vi-VN" sz="2800" dirty="0"/>
                        <a:t>Trong lòng mẹ</a:t>
                      </a:r>
                      <a:endParaRPr lang="en-US" sz="2800" dirty="0"/>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1062170">
                <a:tc>
                  <a:txBody>
                    <a:bodyPr/>
                    <a:lstStyle/>
                    <a:p>
                      <a:endParaRPr lang="vi-VN" sz="2800" dirty="0"/>
                    </a:p>
                    <a:p>
                      <a:r>
                        <a:rPr lang="vi-VN" sz="2800" dirty="0"/>
                        <a:t>2</a:t>
                      </a:r>
                      <a:endParaRPr lang="en-US" sz="2800" dirty="0"/>
                    </a:p>
                  </a:txBody>
                  <a:tcPr/>
                </a:tc>
                <a:tc>
                  <a:txBody>
                    <a:bodyPr/>
                    <a:lstStyle/>
                    <a:p>
                      <a:r>
                        <a:rPr lang="vi-VN" sz="2800" dirty="0"/>
                        <a:t>Đồng Tháp Mười mùa nước nổi</a:t>
                      </a:r>
                      <a:endParaRPr lang="en-US" sz="2800"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r>
            </a:tbl>
          </a:graphicData>
        </a:graphic>
      </p:graphicFrame>
      <p:sp>
        <p:nvSpPr>
          <p:cNvPr id="3" name="Rectangle: Rounded Corners 2"/>
          <p:cNvSpPr/>
          <p:nvPr/>
        </p:nvSpPr>
        <p:spPr>
          <a:xfrm>
            <a:off x="2681055" y="346229"/>
            <a:ext cx="3018409" cy="632797"/>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dirty="0">
                <a:solidFill>
                  <a:srgbClr val="FF0000"/>
                </a:solidFill>
                <a:latin typeface="#9Slide03 Arima Madurai Black" panose="00000A00000000000000" pitchFamily="2" charset="0"/>
                <a:cs typeface="#9Slide03 Arima Madurai Black" panose="00000A00000000000000" pitchFamily="2" charset="0"/>
              </a:rPr>
              <a:t>PHIẾU BÀI TẬP SỐ 1</a:t>
            </a:r>
            <a:endParaRPr lang="en-US" sz="2400" dirty="0">
              <a:solidFill>
                <a:srgbClr val="FF0000"/>
              </a:solidFill>
              <a:latin typeface="#9Slide03 Arima Madurai Black" panose="00000A00000000000000" pitchFamily="2" charset="0"/>
              <a:cs typeface="#9Slide03 Arima Madurai Black" panose="00000A00000000000000" pitchFamily="2" charset="0"/>
            </a:endParaRPr>
          </a:p>
        </p:txBody>
      </p:sp>
    </p:spTree>
  </p:cSld>
  <p:clrMapOvr>
    <a:masterClrMapping/>
  </p:clrMapOvr>
  <p:transition spd="slow" advClick="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wipe(down)">
                                      <p:cBhvr>
                                        <p:cTn id="13"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873625" y="0"/>
            <a:ext cx="3575050" cy="646113"/>
          </a:xfrm>
          <a:prstGeom prst="rect">
            <a:avLst/>
          </a:prstGeom>
          <a:solidFill>
            <a:schemeClr val="accent4">
              <a:lumMod val="40000"/>
              <a:lumOff val="60000"/>
            </a:schemeClr>
          </a:solidFill>
        </p:spPr>
        <p:style>
          <a:lnRef idx="3">
            <a:schemeClr val="lt1"/>
          </a:lnRef>
          <a:fillRef idx="1">
            <a:schemeClr val="accent6"/>
          </a:fillRef>
          <a:effectRef idx="1">
            <a:schemeClr val="accent6"/>
          </a:effectRef>
          <a:fontRef idx="minor">
            <a:schemeClr val="lt1"/>
          </a:fontRef>
        </p:style>
        <p:txBody>
          <a:bodyPr wrap="none">
            <a:spAutoFit/>
          </a:bodyPr>
          <a:lstStyle/>
          <a:p>
            <a:pPr>
              <a:defRPr/>
            </a:pPr>
            <a:r>
              <a:rPr lang="en-US" sz="3600" b="1" dirty="0">
                <a:solidFill>
                  <a:schemeClr val="tx1"/>
                </a:solidFill>
                <a:latin typeface="Times New Roman" panose="02020603050405020304" pitchFamily="18" charset="0"/>
                <a:cs typeface="Times New Roman" panose="02020603050405020304" pitchFamily="18" charset="0"/>
              </a:rPr>
              <a:t>GỢI Ý TRẢ LỜI</a:t>
            </a:r>
          </a:p>
        </p:txBody>
      </p:sp>
      <p:sp>
        <p:nvSpPr>
          <p:cNvPr id="6" name="Rectangle 5"/>
          <p:cNvSpPr/>
          <p:nvPr/>
        </p:nvSpPr>
        <p:spPr>
          <a:xfrm>
            <a:off x="1075765" y="1428452"/>
            <a:ext cx="9914964" cy="2677656"/>
          </a:xfrm>
          <a:prstGeom prst="rect">
            <a:avLst/>
          </a:prstGeom>
          <a:solidFill>
            <a:schemeClr val="accent2">
              <a:lumMod val="40000"/>
              <a:lumOff val="60000"/>
            </a:schemeClr>
          </a:solidFill>
        </p:spPr>
        <p:txBody>
          <a:bodyPr wrap="square">
            <a:spAutoFit/>
          </a:bodyPr>
          <a:lstStyle/>
          <a:p>
            <a:r>
              <a:rPr lang="vi-VN" sz="2400" b="1" dirty="0">
                <a:latin typeface="Times New Roman" panose="02020603050405020304" pitchFamily="18" charset="0"/>
                <a:ea typeface="Calibri" panose="020F0502020204030204" pitchFamily="34" charset="0"/>
                <a:cs typeface="Times New Roman" panose="02020603050405020304" pitchFamily="18" charset="0"/>
              </a:rPr>
              <a:t>Câu10</a:t>
            </a:r>
            <a:r>
              <a:rPr lang="en-US" sz="2400" dirty="0">
                <a:latin typeface="Times New Roman" panose="02020603050405020304" pitchFamily="18" charset="0"/>
                <a:ea typeface="Calibri" panose="020F0502020204030204" pitchFamily="34" charset="0"/>
                <a:cs typeface="Times New Roman" panose="02020603050405020304" pitchFamily="18" charset="0"/>
              </a:rPr>
              <a:t>.</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Từ</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đoạn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trích</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trên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em</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hãy</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nêu</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ngắn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gọn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suy</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nghĩ</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mình</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khoảng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a:latin typeface="Times New Roman" panose="02020603050405020304" pitchFamily="18" charset="0"/>
                <a:ea typeface="Calibri" panose="020F0502020204030204" pitchFamily="34" charset="0"/>
                <a:cs typeface="Times New Roman" panose="02020603050405020304" pitchFamily="18" charset="0"/>
              </a:rPr>
              <a:t>5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câu</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văn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về</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vai</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trò</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của</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tình</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mẫu</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latin typeface="Times New Roman" panose="02020603050405020304" pitchFamily="18" charset="0"/>
                <a:ea typeface="Calibri" panose="020F0502020204030204" pitchFamily="34" charset="0"/>
                <a:cs typeface="Times New Roman" panose="02020603050405020304" pitchFamily="18" charset="0"/>
              </a:rPr>
              <a:t>tử</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cuộc</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sống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mỗi</a:t>
            </a:r>
            <a:r>
              <a:rPr lang="en-US" sz="2800" dirty="0">
                <a:latin typeface="Times New Roman" panose="02020603050405020304" pitchFamily="18" charset="0"/>
                <a:ea typeface="Calibri" panose="020F0502020204030204" pitchFamily="34" charset="0"/>
                <a:cs typeface="Times New Roman" panose="02020603050405020304" pitchFamily="18" charset="0"/>
              </a:rPr>
              <a:t> con </a:t>
            </a:r>
            <a:r>
              <a:rPr lang="en-US" sz="2800" dirty="0" err="1">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đoạn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văn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có</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sử</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dụng</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biện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pháp</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tu</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từ</a:t>
            </a:r>
            <a:r>
              <a:rPr lang="en-US" sz="2800" dirty="0">
                <a:latin typeface="Times New Roman" panose="02020603050405020304" pitchFamily="18" charset="0"/>
                <a:ea typeface="Calibri" panose="020F0502020204030204" pitchFamily="34" charset="0"/>
                <a:cs typeface="Times New Roman" panose="02020603050405020304" pitchFamily="18" charset="0"/>
              </a:rPr>
              <a:t> so </a:t>
            </a:r>
            <a:r>
              <a:rPr lang="en-US" sz="2800" dirty="0" err="1">
                <a:latin typeface="Times New Roman" panose="02020603050405020304" pitchFamily="18" charset="0"/>
                <a:ea typeface="Calibri" panose="020F0502020204030204" pitchFamily="34" charset="0"/>
                <a:cs typeface="Times New Roman" panose="02020603050405020304" pitchFamily="18" charset="0"/>
              </a:rPr>
              <a:t>sánh</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Gạch</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chân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dưới</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câu</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văn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có</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biện</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pháp</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tu</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từ</a:t>
            </a:r>
            <a:r>
              <a:rPr lang="en-US" sz="2800" dirty="0">
                <a:latin typeface="Times New Roman" panose="02020603050405020304" pitchFamily="18" charset="0"/>
                <a:ea typeface="Calibri" panose="020F0502020204030204" pitchFamily="34" charset="0"/>
                <a:cs typeface="Times New Roman" panose="02020603050405020304" pitchFamily="18" charset="0"/>
              </a:rPr>
              <a:t> so </a:t>
            </a:r>
            <a:r>
              <a:rPr lang="en-US" sz="2800" dirty="0" err="1">
                <a:latin typeface="Times New Roman" panose="02020603050405020304" pitchFamily="18" charset="0"/>
                <a:ea typeface="Calibri" panose="020F0502020204030204" pitchFamily="34" charset="0"/>
                <a:cs typeface="Times New Roman" panose="02020603050405020304" pitchFamily="18" charset="0"/>
              </a:rPr>
              <a:t>sánh</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đó</a:t>
            </a:r>
            <a:r>
              <a:rPr lang="en-US" sz="2800" dirty="0">
                <a:latin typeface="Times New Roman" panose="02020603050405020304" pitchFamily="18" charset="0"/>
                <a:ea typeface="Calibri" panose="020F0502020204030204" pitchFamily="34" charset="0"/>
                <a:cs typeface="Times New Roman" panose="02020603050405020304" pitchFamily="18" charset="0"/>
              </a:rPr>
              <a:t>)</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endParaRPr lang="en-US" sz="2800" dirty="0">
              <a:latin typeface="Calibri" panose="020F0502020204030204" pitchFamily="34" charset="0"/>
              <a:ea typeface="Calibri" panose="020F0502020204030204" pitchFamily="34" charset="0"/>
              <a:cs typeface="Times New Roman" panose="02020603050405020304" pitchFamily="18" charset="0"/>
            </a:endParaRPr>
          </a:p>
          <a:p>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3968475" y="224755"/>
            <a:ext cx="5566249" cy="707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5" rIns="91431" bIns="45715">
            <a:spAutoFit/>
          </a:bodyPr>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SimSun" panose="02010600030101010101" pitchFamily="2" charset="-122"/>
              </a:defRPr>
            </a:lvl9pPr>
          </a:lstStyle>
          <a:p>
            <a:pPr eaLnBrk="1" hangingPunct="1"/>
            <a:r>
              <a:rPr lang="vi-VN" altLang="zh-CN" sz="4000" b="1" dirty="0">
                <a:solidFill>
                  <a:srgbClr val="FF0000"/>
                </a:solidFill>
                <a:latin typeface="+mj-lt"/>
                <a:ea typeface="迷你简卡通" pitchFamily="65" charset="-122"/>
              </a:rPr>
              <a:t>HƯỚNG DẪN TỰ HỌC</a:t>
            </a:r>
            <a:endParaRPr lang="zh-CN" altLang="en-US" sz="4000" b="1" dirty="0">
              <a:solidFill>
                <a:srgbClr val="FF0000"/>
              </a:solidFill>
              <a:latin typeface="+mj-lt"/>
              <a:ea typeface="迷你简卡通" pitchFamily="65" charset="-122"/>
            </a:endParaRPr>
          </a:p>
        </p:txBody>
      </p:sp>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0819" y="303404"/>
            <a:ext cx="697656" cy="697537"/>
          </a:xfrm>
          <a:prstGeom prst="rect">
            <a:avLst/>
          </a:prstGeom>
        </p:spPr>
      </p:pic>
      <p:grpSp>
        <p:nvGrpSpPr>
          <p:cNvPr id="6" name="组合 5"/>
          <p:cNvGrpSpPr/>
          <p:nvPr/>
        </p:nvGrpSpPr>
        <p:grpSpPr>
          <a:xfrm>
            <a:off x="1239666" y="2027327"/>
            <a:ext cx="1931511" cy="1877007"/>
            <a:chOff x="3758527" y="2442062"/>
            <a:chExt cx="1610179" cy="1564176"/>
          </a:xfrm>
        </p:grpSpPr>
        <p:sp>
          <p:nvSpPr>
            <p:cNvPr id="7" name="心形 6"/>
            <p:cNvSpPr/>
            <p:nvPr/>
          </p:nvSpPr>
          <p:spPr>
            <a:xfrm>
              <a:off x="3758527" y="2442062"/>
              <a:ext cx="1610179" cy="1564174"/>
            </a:xfrm>
            <a:prstGeom prst="heart">
              <a:avLst/>
            </a:prstGeom>
            <a:solidFill>
              <a:schemeClr val="bg1">
                <a:lumMod val="8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心形 7"/>
            <p:cNvSpPr/>
            <p:nvPr/>
          </p:nvSpPr>
          <p:spPr>
            <a:xfrm>
              <a:off x="3835686" y="2643180"/>
              <a:ext cx="741448" cy="1363056"/>
            </a:xfrm>
            <a:custGeom>
              <a:avLst/>
              <a:gdLst>
                <a:gd name="connsiteX0" fmla="*/ 736082 w 1472164"/>
                <a:gd name="connsiteY0" fmla="*/ 345038 h 1380153"/>
                <a:gd name="connsiteX1" fmla="*/ 736082 w 1472164"/>
                <a:gd name="connsiteY1" fmla="*/ 1380153 h 1380153"/>
                <a:gd name="connsiteX2" fmla="*/ 736082 w 1472164"/>
                <a:gd name="connsiteY2" fmla="*/ 345038 h 1380153"/>
                <a:gd name="connsiteX0-1" fmla="*/ 741448 w 1408146"/>
                <a:gd name="connsiteY0-2" fmla="*/ 327941 h 1363056"/>
                <a:gd name="connsiteX1-3" fmla="*/ 741448 w 1408146"/>
                <a:gd name="connsiteY1-4" fmla="*/ 1363056 h 1363056"/>
                <a:gd name="connsiteX2-5" fmla="*/ 741448 w 1408146"/>
                <a:gd name="connsiteY2-6" fmla="*/ 327941 h 1363056"/>
                <a:gd name="connsiteX0-7" fmla="*/ 741448 w 741448"/>
                <a:gd name="connsiteY0-8" fmla="*/ 327941 h 1363056"/>
                <a:gd name="connsiteX1-9" fmla="*/ 741448 w 741448"/>
                <a:gd name="connsiteY1-10" fmla="*/ 1363056 h 1363056"/>
                <a:gd name="connsiteX2-11" fmla="*/ 741448 w 741448"/>
                <a:gd name="connsiteY2-12" fmla="*/ 327941 h 1363056"/>
                <a:gd name="connsiteX0-13" fmla="*/ 741448 w 741448"/>
                <a:gd name="connsiteY0-14" fmla="*/ 327941 h 1363056"/>
                <a:gd name="connsiteX1-15" fmla="*/ 741448 w 741448"/>
                <a:gd name="connsiteY1-16" fmla="*/ 1363056 h 1363056"/>
                <a:gd name="connsiteX2-17" fmla="*/ 741448 w 741448"/>
                <a:gd name="connsiteY2-18" fmla="*/ 327941 h 1363056"/>
                <a:gd name="connsiteX0-19" fmla="*/ 741448 w 741448"/>
                <a:gd name="connsiteY0-20" fmla="*/ 327941 h 1363056"/>
                <a:gd name="connsiteX1-21" fmla="*/ 741448 w 741448"/>
                <a:gd name="connsiteY1-22" fmla="*/ 1363056 h 1363056"/>
                <a:gd name="connsiteX2-23" fmla="*/ 741448 w 741448"/>
                <a:gd name="connsiteY2-24" fmla="*/ 327941 h 1363056"/>
                <a:gd name="connsiteX0-25" fmla="*/ 741448 w 741448"/>
                <a:gd name="connsiteY0-26" fmla="*/ 327941 h 1363056"/>
                <a:gd name="connsiteX1-27" fmla="*/ 741448 w 741448"/>
                <a:gd name="connsiteY1-28" fmla="*/ 1363056 h 1363056"/>
                <a:gd name="connsiteX2-29" fmla="*/ 741448 w 741448"/>
                <a:gd name="connsiteY2-30" fmla="*/ 327941 h 1363056"/>
                <a:gd name="connsiteX0-31" fmla="*/ 741448 w 741448"/>
                <a:gd name="connsiteY0-32" fmla="*/ 327941 h 1363056"/>
                <a:gd name="connsiteX1-33" fmla="*/ 741448 w 741448"/>
                <a:gd name="connsiteY1-34" fmla="*/ 1363056 h 1363056"/>
                <a:gd name="connsiteX2-35" fmla="*/ 741448 w 741448"/>
                <a:gd name="connsiteY2-36" fmla="*/ 327941 h 1363056"/>
                <a:gd name="connsiteX0-37" fmla="*/ 741448 w 741448"/>
                <a:gd name="connsiteY0-38" fmla="*/ 327941 h 1363056"/>
                <a:gd name="connsiteX1-39" fmla="*/ 741448 w 741448"/>
                <a:gd name="connsiteY1-40" fmla="*/ 1363056 h 1363056"/>
                <a:gd name="connsiteX2-41" fmla="*/ 741448 w 741448"/>
                <a:gd name="connsiteY2-42" fmla="*/ 327941 h 1363056"/>
                <a:gd name="connsiteX0-43" fmla="*/ 741448 w 741448"/>
                <a:gd name="connsiteY0-44" fmla="*/ 327941 h 1363056"/>
                <a:gd name="connsiteX1-45" fmla="*/ 741448 w 741448"/>
                <a:gd name="connsiteY1-46" fmla="*/ 1363056 h 1363056"/>
                <a:gd name="connsiteX2-47" fmla="*/ 741448 w 741448"/>
                <a:gd name="connsiteY2-48" fmla="*/ 327941 h 1363056"/>
                <a:gd name="connsiteX0-49" fmla="*/ 741448 w 741448"/>
                <a:gd name="connsiteY0-50" fmla="*/ 327941 h 1363056"/>
                <a:gd name="connsiteX1-51" fmla="*/ 741448 w 741448"/>
                <a:gd name="connsiteY1-52" fmla="*/ 1363056 h 1363056"/>
                <a:gd name="connsiteX2-53" fmla="*/ 741448 w 741448"/>
                <a:gd name="connsiteY2-54" fmla="*/ 327941 h 1363056"/>
                <a:gd name="connsiteX0-55" fmla="*/ 741448 w 743314"/>
                <a:gd name="connsiteY0-56" fmla="*/ 327941 h 1363056"/>
                <a:gd name="connsiteX1-57" fmla="*/ 741448 w 743314"/>
                <a:gd name="connsiteY1-58" fmla="*/ 1363056 h 1363056"/>
                <a:gd name="connsiteX2-59" fmla="*/ 741448 w 743314"/>
                <a:gd name="connsiteY2-60" fmla="*/ 327941 h 1363056"/>
                <a:gd name="connsiteX0-61" fmla="*/ 741448 w 741448"/>
                <a:gd name="connsiteY0-62" fmla="*/ 327941 h 1363056"/>
                <a:gd name="connsiteX1-63" fmla="*/ 741448 w 741448"/>
                <a:gd name="connsiteY1-64" fmla="*/ 1363056 h 1363056"/>
                <a:gd name="connsiteX2-65" fmla="*/ 741448 w 741448"/>
                <a:gd name="connsiteY2-66" fmla="*/ 327941 h 1363056"/>
                <a:gd name="connsiteX0-67" fmla="*/ 741448 w 741448"/>
                <a:gd name="connsiteY0-68" fmla="*/ 327941 h 1363056"/>
                <a:gd name="connsiteX1-69" fmla="*/ 741448 w 741448"/>
                <a:gd name="connsiteY1-70" fmla="*/ 1363056 h 1363056"/>
                <a:gd name="connsiteX2-71" fmla="*/ 741448 w 741448"/>
                <a:gd name="connsiteY2-72" fmla="*/ 327941 h 1363056"/>
              </a:gdLst>
              <a:ahLst/>
              <a:cxnLst>
                <a:cxn ang="0">
                  <a:pos x="connsiteX0-1" y="connsiteY0-2"/>
                </a:cxn>
                <a:cxn ang="0">
                  <a:pos x="connsiteX1-3" y="connsiteY1-4"/>
                </a:cxn>
                <a:cxn ang="0">
                  <a:pos x="connsiteX2-5" y="connsiteY2-6"/>
                </a:cxn>
              </a:cxnLst>
              <a:rect l="l" t="t" r="r" b="b"/>
              <a:pathLst>
                <a:path w="741448" h="1363056">
                  <a:moveTo>
                    <a:pt x="741448" y="327941"/>
                  </a:moveTo>
                  <a:cubicBezTo>
                    <a:pt x="740677" y="1157841"/>
                    <a:pt x="741248" y="495849"/>
                    <a:pt x="741448" y="1363056"/>
                  </a:cubicBezTo>
                  <a:cubicBezTo>
                    <a:pt x="-761386" y="327941"/>
                    <a:pt x="434747" y="-477148"/>
                    <a:pt x="741448" y="32794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心形 7"/>
            <p:cNvSpPr/>
            <p:nvPr/>
          </p:nvSpPr>
          <p:spPr>
            <a:xfrm flipH="1">
              <a:off x="4572000" y="2643182"/>
              <a:ext cx="742121" cy="1363056"/>
            </a:xfrm>
            <a:custGeom>
              <a:avLst/>
              <a:gdLst>
                <a:gd name="connsiteX0" fmla="*/ 736082 w 1472164"/>
                <a:gd name="connsiteY0" fmla="*/ 345038 h 1380153"/>
                <a:gd name="connsiteX1" fmla="*/ 736082 w 1472164"/>
                <a:gd name="connsiteY1" fmla="*/ 1380153 h 1380153"/>
                <a:gd name="connsiteX2" fmla="*/ 736082 w 1472164"/>
                <a:gd name="connsiteY2" fmla="*/ 345038 h 1380153"/>
                <a:gd name="connsiteX0-1" fmla="*/ 741448 w 1408146"/>
                <a:gd name="connsiteY0-2" fmla="*/ 327941 h 1363056"/>
                <a:gd name="connsiteX1-3" fmla="*/ 741448 w 1408146"/>
                <a:gd name="connsiteY1-4" fmla="*/ 1363056 h 1363056"/>
                <a:gd name="connsiteX2-5" fmla="*/ 741448 w 1408146"/>
                <a:gd name="connsiteY2-6" fmla="*/ 327941 h 1363056"/>
                <a:gd name="connsiteX0-7" fmla="*/ 741448 w 741448"/>
                <a:gd name="connsiteY0-8" fmla="*/ 327941 h 1363056"/>
                <a:gd name="connsiteX1-9" fmla="*/ 741448 w 741448"/>
                <a:gd name="connsiteY1-10" fmla="*/ 1363056 h 1363056"/>
                <a:gd name="connsiteX2-11" fmla="*/ 741448 w 741448"/>
                <a:gd name="connsiteY2-12" fmla="*/ 327941 h 1363056"/>
                <a:gd name="connsiteX0-13" fmla="*/ 741448 w 741448"/>
                <a:gd name="connsiteY0-14" fmla="*/ 327941 h 1363056"/>
                <a:gd name="connsiteX1-15" fmla="*/ 741448 w 741448"/>
                <a:gd name="connsiteY1-16" fmla="*/ 1363056 h 1363056"/>
                <a:gd name="connsiteX2-17" fmla="*/ 741448 w 741448"/>
                <a:gd name="connsiteY2-18" fmla="*/ 327941 h 1363056"/>
                <a:gd name="connsiteX0-19" fmla="*/ 741448 w 742505"/>
                <a:gd name="connsiteY0-20" fmla="*/ 327941 h 1363056"/>
                <a:gd name="connsiteX1-21" fmla="*/ 741448 w 742505"/>
                <a:gd name="connsiteY1-22" fmla="*/ 1363056 h 1363056"/>
                <a:gd name="connsiteX2-23" fmla="*/ 741448 w 742505"/>
                <a:gd name="connsiteY2-24" fmla="*/ 327941 h 1363056"/>
                <a:gd name="connsiteX0-25" fmla="*/ 741448 w 743811"/>
                <a:gd name="connsiteY0-26" fmla="*/ 327941 h 1363056"/>
                <a:gd name="connsiteX1-27" fmla="*/ 741448 w 743811"/>
                <a:gd name="connsiteY1-28" fmla="*/ 1363056 h 1363056"/>
                <a:gd name="connsiteX2-29" fmla="*/ 741448 w 743811"/>
                <a:gd name="connsiteY2-30" fmla="*/ 327941 h 1363056"/>
                <a:gd name="connsiteX0-31" fmla="*/ 741448 w 743178"/>
                <a:gd name="connsiteY0-32" fmla="*/ 327941 h 1363056"/>
                <a:gd name="connsiteX1-33" fmla="*/ 741448 w 743178"/>
                <a:gd name="connsiteY1-34" fmla="*/ 1363056 h 1363056"/>
                <a:gd name="connsiteX2-35" fmla="*/ 741448 w 743178"/>
                <a:gd name="connsiteY2-36" fmla="*/ 327941 h 1363056"/>
                <a:gd name="connsiteX0-37" fmla="*/ 741448 w 742121"/>
                <a:gd name="connsiteY0-38" fmla="*/ 327941 h 1363056"/>
                <a:gd name="connsiteX1-39" fmla="*/ 741448 w 742121"/>
                <a:gd name="connsiteY1-40" fmla="*/ 1363056 h 1363056"/>
                <a:gd name="connsiteX2-41" fmla="*/ 741448 w 742121"/>
                <a:gd name="connsiteY2-42" fmla="*/ 327941 h 1363056"/>
              </a:gdLst>
              <a:ahLst/>
              <a:cxnLst>
                <a:cxn ang="0">
                  <a:pos x="connsiteX0-1" y="connsiteY0-2"/>
                </a:cxn>
                <a:cxn ang="0">
                  <a:pos x="connsiteX1-3" y="connsiteY1-4"/>
                </a:cxn>
                <a:cxn ang="0">
                  <a:pos x="connsiteX2-5" y="connsiteY2-6"/>
                </a:cxn>
              </a:cxnLst>
              <a:rect l="l" t="t" r="r" b="b"/>
              <a:pathLst>
                <a:path w="742121" h="1363056">
                  <a:moveTo>
                    <a:pt x="741448" y="327941"/>
                  </a:moveTo>
                  <a:cubicBezTo>
                    <a:pt x="743059" y="1088786"/>
                    <a:pt x="741249" y="617292"/>
                    <a:pt x="741448" y="1363056"/>
                  </a:cubicBezTo>
                  <a:cubicBezTo>
                    <a:pt x="-761386" y="327941"/>
                    <a:pt x="434747" y="-477148"/>
                    <a:pt x="741448" y="327941"/>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0" name="组合 9"/>
          <p:cNvGrpSpPr/>
          <p:nvPr/>
        </p:nvGrpSpPr>
        <p:grpSpPr>
          <a:xfrm>
            <a:off x="2305065" y="2682695"/>
            <a:ext cx="1931511" cy="2501239"/>
            <a:chOff x="4572371" y="3048749"/>
            <a:chExt cx="1610179" cy="2084372"/>
          </a:xfrm>
        </p:grpSpPr>
        <p:sp>
          <p:nvSpPr>
            <p:cNvPr id="11" name="心形 10"/>
            <p:cNvSpPr/>
            <p:nvPr/>
          </p:nvSpPr>
          <p:spPr>
            <a:xfrm>
              <a:off x="4572371" y="3316159"/>
              <a:ext cx="1610179" cy="1564174"/>
            </a:xfrm>
            <a:prstGeom prst="heart">
              <a:avLst/>
            </a:prstGeom>
            <a:solidFill>
              <a:schemeClr val="bg1">
                <a:lumMod val="85000"/>
                <a:alpha val="80000"/>
              </a:schemeClr>
            </a:solidFill>
            <a:ln>
              <a:noFill/>
            </a:ln>
            <a:scene3d>
              <a:camera prst="orthographicFront">
                <a:rot lat="0" lon="0" rev="16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心形 8"/>
            <p:cNvSpPr/>
            <p:nvPr/>
          </p:nvSpPr>
          <p:spPr>
            <a:xfrm>
              <a:off x="4943466" y="3048749"/>
              <a:ext cx="746824" cy="1363056"/>
            </a:xfrm>
            <a:custGeom>
              <a:avLst/>
              <a:gdLst>
                <a:gd name="connsiteX0" fmla="*/ 736082 w 1472164"/>
                <a:gd name="connsiteY0" fmla="*/ 345038 h 1380153"/>
                <a:gd name="connsiteX1" fmla="*/ 736082 w 1472164"/>
                <a:gd name="connsiteY1" fmla="*/ 1380153 h 1380153"/>
                <a:gd name="connsiteX2" fmla="*/ 736082 w 1472164"/>
                <a:gd name="connsiteY2" fmla="*/ 345038 h 1380153"/>
                <a:gd name="connsiteX0-1" fmla="*/ 741448 w 1403231"/>
                <a:gd name="connsiteY0-2" fmla="*/ 327941 h 1363056"/>
                <a:gd name="connsiteX1-3" fmla="*/ 741448 w 1403231"/>
                <a:gd name="connsiteY1-4" fmla="*/ 1363056 h 1363056"/>
                <a:gd name="connsiteX2-5" fmla="*/ 741448 w 1403231"/>
                <a:gd name="connsiteY2-6" fmla="*/ 327941 h 1363056"/>
                <a:gd name="connsiteX0-7" fmla="*/ 741448 w 742788"/>
                <a:gd name="connsiteY0-8" fmla="*/ 327941 h 1363056"/>
                <a:gd name="connsiteX1-9" fmla="*/ 741448 w 742788"/>
                <a:gd name="connsiteY1-10" fmla="*/ 1363056 h 1363056"/>
                <a:gd name="connsiteX2-11" fmla="*/ 741448 w 742788"/>
                <a:gd name="connsiteY2-12" fmla="*/ 327941 h 1363056"/>
                <a:gd name="connsiteX0-13" fmla="*/ 741448 w 746824"/>
                <a:gd name="connsiteY0-14" fmla="*/ 327941 h 1363056"/>
                <a:gd name="connsiteX1-15" fmla="*/ 741448 w 746824"/>
                <a:gd name="connsiteY1-16" fmla="*/ 1363056 h 1363056"/>
                <a:gd name="connsiteX2-17" fmla="*/ 741448 w 746824"/>
                <a:gd name="connsiteY2-18" fmla="*/ 327941 h 1363056"/>
              </a:gdLst>
              <a:ahLst/>
              <a:cxnLst>
                <a:cxn ang="0">
                  <a:pos x="connsiteX0-1" y="connsiteY0-2"/>
                </a:cxn>
                <a:cxn ang="0">
                  <a:pos x="connsiteX1-3" y="connsiteY1-4"/>
                </a:cxn>
                <a:cxn ang="0">
                  <a:pos x="connsiteX2-5" y="connsiteY2-6"/>
                </a:cxn>
              </a:cxnLst>
              <a:rect l="l" t="t" r="r" b="b"/>
              <a:pathLst>
                <a:path w="746824" h="1363056">
                  <a:moveTo>
                    <a:pt x="741448" y="327941"/>
                  </a:moveTo>
                  <a:cubicBezTo>
                    <a:pt x="747066" y="1050569"/>
                    <a:pt x="750018" y="562116"/>
                    <a:pt x="741448" y="1363056"/>
                  </a:cubicBezTo>
                  <a:cubicBezTo>
                    <a:pt x="-761386" y="327941"/>
                    <a:pt x="434747" y="-477148"/>
                    <a:pt x="741448" y="327941"/>
                  </a:cubicBezTo>
                  <a:close/>
                </a:path>
              </a:pathLst>
            </a:custGeom>
            <a:gradFill flip="none" rotWithShape="1">
              <a:gsLst>
                <a:gs pos="100000">
                  <a:srgbClr val="C01248"/>
                </a:gs>
                <a:gs pos="0">
                  <a:srgbClr val="FA9191">
                    <a:alpha val="85882"/>
                  </a:srgbClr>
                </a:gs>
              </a:gsLst>
              <a:lin ang="2400000" scaled="0"/>
              <a:tileRect/>
            </a:gradFill>
            <a:ln>
              <a:noFill/>
            </a:ln>
            <a:scene3d>
              <a:camera prst="orthographicFront">
                <a:rot lat="0" lon="0" rev="16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心形 8"/>
            <p:cNvSpPr/>
            <p:nvPr/>
          </p:nvSpPr>
          <p:spPr>
            <a:xfrm flipH="1">
              <a:off x="4935738" y="3770065"/>
              <a:ext cx="741849" cy="1363056"/>
            </a:xfrm>
            <a:custGeom>
              <a:avLst/>
              <a:gdLst>
                <a:gd name="connsiteX0" fmla="*/ 736082 w 1472164"/>
                <a:gd name="connsiteY0" fmla="*/ 345038 h 1380153"/>
                <a:gd name="connsiteX1" fmla="*/ 736082 w 1472164"/>
                <a:gd name="connsiteY1" fmla="*/ 1380153 h 1380153"/>
                <a:gd name="connsiteX2" fmla="*/ 736082 w 1472164"/>
                <a:gd name="connsiteY2" fmla="*/ 345038 h 1380153"/>
                <a:gd name="connsiteX0-1" fmla="*/ 741448 w 1403231"/>
                <a:gd name="connsiteY0-2" fmla="*/ 327941 h 1363056"/>
                <a:gd name="connsiteX1-3" fmla="*/ 741448 w 1403231"/>
                <a:gd name="connsiteY1-4" fmla="*/ 1363056 h 1363056"/>
                <a:gd name="connsiteX2-5" fmla="*/ 741448 w 1403231"/>
                <a:gd name="connsiteY2-6" fmla="*/ 327941 h 1363056"/>
                <a:gd name="connsiteX0-7" fmla="*/ 741448 w 742788"/>
                <a:gd name="connsiteY0-8" fmla="*/ 327941 h 1363056"/>
                <a:gd name="connsiteX1-9" fmla="*/ 741448 w 742788"/>
                <a:gd name="connsiteY1-10" fmla="*/ 1363056 h 1363056"/>
                <a:gd name="connsiteX2-11" fmla="*/ 741448 w 742788"/>
                <a:gd name="connsiteY2-12" fmla="*/ 327941 h 1363056"/>
                <a:gd name="connsiteX0-13" fmla="*/ 741448 w 746824"/>
                <a:gd name="connsiteY0-14" fmla="*/ 327941 h 1363056"/>
                <a:gd name="connsiteX1-15" fmla="*/ 741448 w 746824"/>
                <a:gd name="connsiteY1-16" fmla="*/ 1363056 h 1363056"/>
                <a:gd name="connsiteX2-17" fmla="*/ 741448 w 746824"/>
                <a:gd name="connsiteY2-18" fmla="*/ 327941 h 1363056"/>
                <a:gd name="connsiteX0-19" fmla="*/ 741448 w 744292"/>
                <a:gd name="connsiteY0-20" fmla="*/ 327941 h 1363056"/>
                <a:gd name="connsiteX1-21" fmla="*/ 741448 w 744292"/>
                <a:gd name="connsiteY1-22" fmla="*/ 1363056 h 1363056"/>
                <a:gd name="connsiteX2-23" fmla="*/ 741448 w 744292"/>
                <a:gd name="connsiteY2-24" fmla="*/ 327941 h 1363056"/>
                <a:gd name="connsiteX0-25" fmla="*/ 741448 w 741849"/>
                <a:gd name="connsiteY0-26" fmla="*/ 327941 h 1363056"/>
                <a:gd name="connsiteX1-27" fmla="*/ 741448 w 741849"/>
                <a:gd name="connsiteY1-28" fmla="*/ 1363056 h 1363056"/>
                <a:gd name="connsiteX2-29" fmla="*/ 741448 w 741849"/>
                <a:gd name="connsiteY2-30" fmla="*/ 327941 h 1363056"/>
              </a:gdLst>
              <a:ahLst/>
              <a:cxnLst>
                <a:cxn ang="0">
                  <a:pos x="connsiteX0-1" y="connsiteY0-2"/>
                </a:cxn>
                <a:cxn ang="0">
                  <a:pos x="connsiteX1-3" y="connsiteY1-4"/>
                </a:cxn>
                <a:cxn ang="0">
                  <a:pos x="connsiteX2-5" y="connsiteY2-6"/>
                </a:cxn>
              </a:cxnLst>
              <a:rect l="l" t="t" r="r" b="b"/>
              <a:pathLst>
                <a:path w="741849" h="1363056">
                  <a:moveTo>
                    <a:pt x="741448" y="327941"/>
                  </a:moveTo>
                  <a:cubicBezTo>
                    <a:pt x="739922" y="1055331"/>
                    <a:pt x="742874" y="562116"/>
                    <a:pt x="741448" y="1363056"/>
                  </a:cubicBezTo>
                  <a:cubicBezTo>
                    <a:pt x="-761386" y="327941"/>
                    <a:pt x="434747" y="-477148"/>
                    <a:pt x="741448" y="327941"/>
                  </a:cubicBezTo>
                  <a:close/>
                </a:path>
              </a:pathLst>
            </a:custGeom>
            <a:gradFill flip="none" rotWithShape="1">
              <a:gsLst>
                <a:gs pos="100000">
                  <a:srgbClr val="C01248"/>
                </a:gs>
                <a:gs pos="0">
                  <a:srgbClr val="FA9191">
                    <a:alpha val="85882"/>
                  </a:srgbClr>
                </a:gs>
              </a:gsLst>
              <a:lin ang="4800000" scaled="0"/>
              <a:tileRect/>
            </a:gradFill>
            <a:ln>
              <a:noFill/>
            </a:ln>
            <a:scene3d>
              <a:camera prst="orthographicFront">
                <a:rot lat="0" lon="0" rev="162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 name="组合 13"/>
          <p:cNvGrpSpPr/>
          <p:nvPr/>
        </p:nvGrpSpPr>
        <p:grpSpPr>
          <a:xfrm>
            <a:off x="1209205" y="4001629"/>
            <a:ext cx="1931511" cy="1877005"/>
            <a:chOff x="3744279" y="4190256"/>
            <a:chExt cx="1610179" cy="1564174"/>
          </a:xfrm>
        </p:grpSpPr>
        <p:sp>
          <p:nvSpPr>
            <p:cNvPr id="15" name="心形 14"/>
            <p:cNvSpPr/>
            <p:nvPr/>
          </p:nvSpPr>
          <p:spPr>
            <a:xfrm>
              <a:off x="3744279" y="4190256"/>
              <a:ext cx="1610179" cy="1564174"/>
            </a:xfrm>
            <a:prstGeom prst="heart">
              <a:avLst/>
            </a:prstGeom>
            <a:solidFill>
              <a:schemeClr val="bg1">
                <a:lumMod val="85000"/>
                <a:alpha val="80000"/>
              </a:schemeClr>
            </a:solidFill>
            <a:ln>
              <a:noFill/>
            </a:ln>
            <a:scene3d>
              <a:camera prst="orthographicFront">
                <a:rot lat="0" lon="0" rev="10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心形 10"/>
            <p:cNvSpPr/>
            <p:nvPr/>
          </p:nvSpPr>
          <p:spPr>
            <a:xfrm>
              <a:off x="4557989" y="4216878"/>
              <a:ext cx="741448" cy="1363056"/>
            </a:xfrm>
            <a:custGeom>
              <a:avLst/>
              <a:gdLst>
                <a:gd name="connsiteX0" fmla="*/ 736082 w 1472164"/>
                <a:gd name="connsiteY0" fmla="*/ 345038 h 1380153"/>
                <a:gd name="connsiteX1" fmla="*/ 736082 w 1472164"/>
                <a:gd name="connsiteY1" fmla="*/ 1380153 h 1380153"/>
                <a:gd name="connsiteX2" fmla="*/ 736082 w 1472164"/>
                <a:gd name="connsiteY2" fmla="*/ 345038 h 1380153"/>
                <a:gd name="connsiteX0-1" fmla="*/ 741448 w 1408146"/>
                <a:gd name="connsiteY0-2" fmla="*/ 327941 h 1363056"/>
                <a:gd name="connsiteX1-3" fmla="*/ 741448 w 1408146"/>
                <a:gd name="connsiteY1-4" fmla="*/ 1363056 h 1363056"/>
                <a:gd name="connsiteX2-5" fmla="*/ 741448 w 1408146"/>
                <a:gd name="connsiteY2-6" fmla="*/ 327941 h 1363056"/>
                <a:gd name="connsiteX0-7" fmla="*/ 741448 w 741448"/>
                <a:gd name="connsiteY0-8" fmla="*/ 327941 h 1363056"/>
                <a:gd name="connsiteX1-9" fmla="*/ 741448 w 741448"/>
                <a:gd name="connsiteY1-10" fmla="*/ 1363056 h 1363056"/>
                <a:gd name="connsiteX2-11" fmla="*/ 741448 w 741448"/>
                <a:gd name="connsiteY2-12" fmla="*/ 327941 h 1363056"/>
                <a:gd name="connsiteX0-13" fmla="*/ 741448 w 741448"/>
                <a:gd name="connsiteY0-14" fmla="*/ 327941 h 1363056"/>
                <a:gd name="connsiteX1-15" fmla="*/ 741448 w 741448"/>
                <a:gd name="connsiteY1-16" fmla="*/ 1363056 h 1363056"/>
                <a:gd name="connsiteX2-17" fmla="*/ 741448 w 741448"/>
                <a:gd name="connsiteY2-18" fmla="*/ 327941 h 1363056"/>
                <a:gd name="connsiteX0-19" fmla="*/ 741448 w 741448"/>
                <a:gd name="connsiteY0-20" fmla="*/ 327941 h 1363056"/>
                <a:gd name="connsiteX1-21" fmla="*/ 741448 w 741448"/>
                <a:gd name="connsiteY1-22" fmla="*/ 1363056 h 1363056"/>
                <a:gd name="connsiteX2-23" fmla="*/ 741448 w 741448"/>
                <a:gd name="connsiteY2-24" fmla="*/ 327941 h 1363056"/>
              </a:gdLst>
              <a:ahLst/>
              <a:cxnLst>
                <a:cxn ang="0">
                  <a:pos x="connsiteX0-1" y="connsiteY0-2"/>
                </a:cxn>
                <a:cxn ang="0">
                  <a:pos x="connsiteX1-3" y="connsiteY1-4"/>
                </a:cxn>
                <a:cxn ang="0">
                  <a:pos x="connsiteX2-5" y="connsiteY2-6"/>
                </a:cxn>
              </a:cxnLst>
              <a:rect l="l" t="t" r="r" b="b"/>
              <a:pathLst>
                <a:path w="741448" h="1363056">
                  <a:moveTo>
                    <a:pt x="741448" y="327941"/>
                  </a:moveTo>
                  <a:cubicBezTo>
                    <a:pt x="740678" y="1347644"/>
                    <a:pt x="741249" y="535865"/>
                    <a:pt x="741448" y="1363056"/>
                  </a:cubicBezTo>
                  <a:cubicBezTo>
                    <a:pt x="-761386" y="327941"/>
                    <a:pt x="434747" y="-477148"/>
                    <a:pt x="741448" y="327941"/>
                  </a:cubicBezTo>
                  <a:close/>
                </a:path>
              </a:pathLst>
            </a:custGeom>
            <a:gradFill>
              <a:gsLst>
                <a:gs pos="100000">
                  <a:srgbClr val="C83C00"/>
                </a:gs>
                <a:gs pos="0">
                  <a:srgbClr val="FFC800">
                    <a:alpha val="85490"/>
                  </a:srgbClr>
                </a:gs>
              </a:gsLst>
              <a:lin ang="5400000" scaled="0"/>
            </a:gradFill>
            <a:ln>
              <a:noFill/>
            </a:ln>
            <a:scene3d>
              <a:camera prst="orthographicFront">
                <a:rot lat="0" lon="0" rev="10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7" name="心形 10"/>
            <p:cNvSpPr/>
            <p:nvPr/>
          </p:nvSpPr>
          <p:spPr>
            <a:xfrm flipH="1">
              <a:off x="3817988" y="4218505"/>
              <a:ext cx="741448" cy="1363056"/>
            </a:xfrm>
            <a:custGeom>
              <a:avLst/>
              <a:gdLst>
                <a:gd name="connsiteX0" fmla="*/ 736082 w 1472164"/>
                <a:gd name="connsiteY0" fmla="*/ 345038 h 1380153"/>
                <a:gd name="connsiteX1" fmla="*/ 736082 w 1472164"/>
                <a:gd name="connsiteY1" fmla="*/ 1380153 h 1380153"/>
                <a:gd name="connsiteX2" fmla="*/ 736082 w 1472164"/>
                <a:gd name="connsiteY2" fmla="*/ 345038 h 1380153"/>
                <a:gd name="connsiteX0-1" fmla="*/ 741448 w 1408146"/>
                <a:gd name="connsiteY0-2" fmla="*/ 327941 h 1363056"/>
                <a:gd name="connsiteX1-3" fmla="*/ 741448 w 1408146"/>
                <a:gd name="connsiteY1-4" fmla="*/ 1363056 h 1363056"/>
                <a:gd name="connsiteX2-5" fmla="*/ 741448 w 1408146"/>
                <a:gd name="connsiteY2-6" fmla="*/ 327941 h 1363056"/>
                <a:gd name="connsiteX0-7" fmla="*/ 741448 w 741448"/>
                <a:gd name="connsiteY0-8" fmla="*/ 327941 h 1363056"/>
                <a:gd name="connsiteX1-9" fmla="*/ 741448 w 741448"/>
                <a:gd name="connsiteY1-10" fmla="*/ 1363056 h 1363056"/>
                <a:gd name="connsiteX2-11" fmla="*/ 741448 w 741448"/>
                <a:gd name="connsiteY2-12" fmla="*/ 327941 h 1363056"/>
                <a:gd name="connsiteX0-13" fmla="*/ 741448 w 741448"/>
                <a:gd name="connsiteY0-14" fmla="*/ 327941 h 1363056"/>
                <a:gd name="connsiteX1-15" fmla="*/ 741448 w 741448"/>
                <a:gd name="connsiteY1-16" fmla="*/ 1363056 h 1363056"/>
                <a:gd name="connsiteX2-17" fmla="*/ 741448 w 741448"/>
                <a:gd name="connsiteY2-18" fmla="*/ 327941 h 1363056"/>
                <a:gd name="connsiteX0-19" fmla="*/ 741448 w 741448"/>
                <a:gd name="connsiteY0-20" fmla="*/ 327941 h 1363056"/>
                <a:gd name="connsiteX1-21" fmla="*/ 741448 w 741448"/>
                <a:gd name="connsiteY1-22" fmla="*/ 1363056 h 1363056"/>
                <a:gd name="connsiteX2-23" fmla="*/ 741448 w 741448"/>
                <a:gd name="connsiteY2-24" fmla="*/ 327941 h 1363056"/>
              </a:gdLst>
              <a:ahLst/>
              <a:cxnLst>
                <a:cxn ang="0">
                  <a:pos x="connsiteX0-1" y="connsiteY0-2"/>
                </a:cxn>
                <a:cxn ang="0">
                  <a:pos x="connsiteX1-3" y="connsiteY1-4"/>
                </a:cxn>
                <a:cxn ang="0">
                  <a:pos x="connsiteX2-5" y="connsiteY2-6"/>
                </a:cxn>
              </a:cxnLst>
              <a:rect l="l" t="t" r="r" b="b"/>
              <a:pathLst>
                <a:path w="741448" h="1363056">
                  <a:moveTo>
                    <a:pt x="741448" y="327941"/>
                  </a:moveTo>
                  <a:cubicBezTo>
                    <a:pt x="740677" y="1147620"/>
                    <a:pt x="741249" y="676359"/>
                    <a:pt x="741448" y="1363056"/>
                  </a:cubicBezTo>
                  <a:cubicBezTo>
                    <a:pt x="-761386" y="327941"/>
                    <a:pt x="434747" y="-477148"/>
                    <a:pt x="741448" y="327941"/>
                  </a:cubicBezTo>
                  <a:close/>
                </a:path>
              </a:pathLst>
            </a:custGeom>
            <a:gradFill>
              <a:gsLst>
                <a:gs pos="100000">
                  <a:srgbClr val="C83C00"/>
                </a:gs>
                <a:gs pos="0">
                  <a:srgbClr val="FFC800">
                    <a:alpha val="85490"/>
                  </a:srgbClr>
                </a:gs>
              </a:gsLst>
              <a:lin ang="4200000" scaled="0"/>
            </a:gradFill>
            <a:ln>
              <a:noFill/>
            </a:ln>
            <a:scene3d>
              <a:camera prst="orthographicFront">
                <a:rot lat="0" lon="0" rev="10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nvGrpSpPr>
          <p:cNvPr id="18" name="组合 17"/>
          <p:cNvGrpSpPr/>
          <p:nvPr/>
        </p:nvGrpSpPr>
        <p:grpSpPr>
          <a:xfrm>
            <a:off x="71473" y="2662499"/>
            <a:ext cx="1931511" cy="2521432"/>
            <a:chOff x="2962192" y="3046034"/>
            <a:chExt cx="1610179" cy="2101198"/>
          </a:xfrm>
        </p:grpSpPr>
        <p:sp>
          <p:nvSpPr>
            <p:cNvPr id="19" name="心形 18"/>
            <p:cNvSpPr/>
            <p:nvPr/>
          </p:nvSpPr>
          <p:spPr>
            <a:xfrm>
              <a:off x="2962192" y="3316159"/>
              <a:ext cx="1610179" cy="1564174"/>
            </a:xfrm>
            <a:prstGeom prst="heart">
              <a:avLst/>
            </a:prstGeom>
            <a:solidFill>
              <a:schemeClr val="bg1">
                <a:lumMod val="85000"/>
                <a:alpha val="80000"/>
              </a:schemeClr>
            </a:solidFill>
            <a:ln>
              <a:noFill/>
            </a:ln>
            <a:scene3d>
              <a:camera prst="orthographicFront">
                <a:rot lat="0" lon="0" rev="54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心形 17"/>
            <p:cNvSpPr/>
            <p:nvPr/>
          </p:nvSpPr>
          <p:spPr>
            <a:xfrm flipH="1">
              <a:off x="3463556" y="3046034"/>
              <a:ext cx="741787" cy="1363056"/>
            </a:xfrm>
            <a:custGeom>
              <a:avLst/>
              <a:gdLst>
                <a:gd name="connsiteX0" fmla="*/ 736082 w 1472164"/>
                <a:gd name="connsiteY0" fmla="*/ 345038 h 1380153"/>
                <a:gd name="connsiteX1" fmla="*/ 736082 w 1472164"/>
                <a:gd name="connsiteY1" fmla="*/ 1380153 h 1380153"/>
                <a:gd name="connsiteX2" fmla="*/ 736082 w 1472164"/>
                <a:gd name="connsiteY2" fmla="*/ 345038 h 1380153"/>
                <a:gd name="connsiteX0-1" fmla="*/ 741448 w 1410624"/>
                <a:gd name="connsiteY0-2" fmla="*/ 327941 h 1363056"/>
                <a:gd name="connsiteX1-3" fmla="*/ 741448 w 1410624"/>
                <a:gd name="connsiteY1-4" fmla="*/ 1363056 h 1363056"/>
                <a:gd name="connsiteX2-5" fmla="*/ 741448 w 1410624"/>
                <a:gd name="connsiteY2-6" fmla="*/ 327941 h 1363056"/>
                <a:gd name="connsiteX0-7" fmla="*/ 741448 w 743461"/>
                <a:gd name="connsiteY0-8" fmla="*/ 327941 h 1363056"/>
                <a:gd name="connsiteX1-9" fmla="*/ 741448 w 743461"/>
                <a:gd name="connsiteY1-10" fmla="*/ 1363056 h 1363056"/>
                <a:gd name="connsiteX2-11" fmla="*/ 741448 w 743461"/>
                <a:gd name="connsiteY2-12" fmla="*/ 327941 h 1363056"/>
                <a:gd name="connsiteX0-13" fmla="*/ 741448 w 741588"/>
                <a:gd name="connsiteY0-14" fmla="*/ 327941 h 1363056"/>
                <a:gd name="connsiteX1-15" fmla="*/ 741448 w 741588"/>
                <a:gd name="connsiteY1-16" fmla="*/ 1363056 h 1363056"/>
                <a:gd name="connsiteX2-17" fmla="*/ 741448 w 741588"/>
                <a:gd name="connsiteY2-18" fmla="*/ 327941 h 1363056"/>
                <a:gd name="connsiteX0-19" fmla="*/ 741448 w 741787"/>
                <a:gd name="connsiteY0-20" fmla="*/ 327941 h 1363056"/>
                <a:gd name="connsiteX1-21" fmla="*/ 741448 w 741787"/>
                <a:gd name="connsiteY1-22" fmla="*/ 1363056 h 1363056"/>
                <a:gd name="connsiteX2-23" fmla="*/ 741448 w 741787"/>
                <a:gd name="connsiteY2-24" fmla="*/ 327941 h 1363056"/>
              </a:gdLst>
              <a:ahLst/>
              <a:cxnLst>
                <a:cxn ang="0">
                  <a:pos x="connsiteX0-1" y="connsiteY0-2"/>
                </a:cxn>
                <a:cxn ang="0">
                  <a:pos x="connsiteX1-3" y="connsiteY1-4"/>
                </a:cxn>
                <a:cxn ang="0">
                  <a:pos x="connsiteX2-5" y="connsiteY2-6"/>
                </a:cxn>
              </a:cxnLst>
              <a:rect l="l" t="t" r="r" b="b"/>
              <a:pathLst>
                <a:path w="741787" h="1363056">
                  <a:moveTo>
                    <a:pt x="741448" y="327941"/>
                  </a:moveTo>
                  <a:cubicBezTo>
                    <a:pt x="742304" y="899098"/>
                    <a:pt x="741249" y="512051"/>
                    <a:pt x="741448" y="1363056"/>
                  </a:cubicBezTo>
                  <a:cubicBezTo>
                    <a:pt x="-761386" y="327941"/>
                    <a:pt x="434747" y="-477148"/>
                    <a:pt x="741448" y="327941"/>
                  </a:cubicBezTo>
                  <a:close/>
                </a:path>
              </a:pathLst>
            </a:custGeom>
            <a:gradFill>
              <a:gsLst>
                <a:gs pos="100000">
                  <a:srgbClr val="B4E664"/>
                </a:gs>
                <a:gs pos="0">
                  <a:srgbClr val="0F9605">
                    <a:alpha val="85098"/>
                  </a:srgbClr>
                </a:gs>
              </a:gsLst>
              <a:lin ang="16800000" scaled="0"/>
            </a:gradFill>
            <a:ln>
              <a:noFill/>
            </a:ln>
            <a:scene3d>
              <a:camera prst="orthographicFront">
                <a:rot lat="0" lon="0" rev="54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心形 17"/>
            <p:cNvSpPr/>
            <p:nvPr/>
          </p:nvSpPr>
          <p:spPr>
            <a:xfrm>
              <a:off x="3464728" y="3784176"/>
              <a:ext cx="741787" cy="1363056"/>
            </a:xfrm>
            <a:custGeom>
              <a:avLst/>
              <a:gdLst>
                <a:gd name="connsiteX0" fmla="*/ 736082 w 1472164"/>
                <a:gd name="connsiteY0" fmla="*/ 345038 h 1380153"/>
                <a:gd name="connsiteX1" fmla="*/ 736082 w 1472164"/>
                <a:gd name="connsiteY1" fmla="*/ 1380153 h 1380153"/>
                <a:gd name="connsiteX2" fmla="*/ 736082 w 1472164"/>
                <a:gd name="connsiteY2" fmla="*/ 345038 h 1380153"/>
                <a:gd name="connsiteX0-1" fmla="*/ 741448 w 1410624"/>
                <a:gd name="connsiteY0-2" fmla="*/ 327941 h 1363056"/>
                <a:gd name="connsiteX1-3" fmla="*/ 741448 w 1410624"/>
                <a:gd name="connsiteY1-4" fmla="*/ 1363056 h 1363056"/>
                <a:gd name="connsiteX2-5" fmla="*/ 741448 w 1410624"/>
                <a:gd name="connsiteY2-6" fmla="*/ 327941 h 1363056"/>
                <a:gd name="connsiteX0-7" fmla="*/ 741448 w 743461"/>
                <a:gd name="connsiteY0-8" fmla="*/ 327941 h 1363056"/>
                <a:gd name="connsiteX1-9" fmla="*/ 741448 w 743461"/>
                <a:gd name="connsiteY1-10" fmla="*/ 1363056 h 1363056"/>
                <a:gd name="connsiteX2-11" fmla="*/ 741448 w 743461"/>
                <a:gd name="connsiteY2-12" fmla="*/ 327941 h 1363056"/>
                <a:gd name="connsiteX0-13" fmla="*/ 741448 w 741588"/>
                <a:gd name="connsiteY0-14" fmla="*/ 327941 h 1363056"/>
                <a:gd name="connsiteX1-15" fmla="*/ 741448 w 741588"/>
                <a:gd name="connsiteY1-16" fmla="*/ 1363056 h 1363056"/>
                <a:gd name="connsiteX2-17" fmla="*/ 741448 w 741588"/>
                <a:gd name="connsiteY2-18" fmla="*/ 327941 h 1363056"/>
                <a:gd name="connsiteX0-19" fmla="*/ 741448 w 741787"/>
                <a:gd name="connsiteY0-20" fmla="*/ 327941 h 1363056"/>
                <a:gd name="connsiteX1-21" fmla="*/ 741448 w 741787"/>
                <a:gd name="connsiteY1-22" fmla="*/ 1363056 h 1363056"/>
                <a:gd name="connsiteX2-23" fmla="*/ 741448 w 741787"/>
                <a:gd name="connsiteY2-24" fmla="*/ 327941 h 1363056"/>
              </a:gdLst>
              <a:ahLst/>
              <a:cxnLst>
                <a:cxn ang="0">
                  <a:pos x="connsiteX0-1" y="connsiteY0-2"/>
                </a:cxn>
                <a:cxn ang="0">
                  <a:pos x="connsiteX1-3" y="connsiteY1-4"/>
                </a:cxn>
                <a:cxn ang="0">
                  <a:pos x="connsiteX2-5" y="connsiteY2-6"/>
                </a:cxn>
              </a:cxnLst>
              <a:rect l="l" t="t" r="r" b="b"/>
              <a:pathLst>
                <a:path w="741787" h="1363056">
                  <a:moveTo>
                    <a:pt x="741448" y="327941"/>
                  </a:moveTo>
                  <a:cubicBezTo>
                    <a:pt x="742304" y="899098"/>
                    <a:pt x="741249" y="512051"/>
                    <a:pt x="741448" y="1363056"/>
                  </a:cubicBezTo>
                  <a:cubicBezTo>
                    <a:pt x="-761386" y="327941"/>
                    <a:pt x="434747" y="-477148"/>
                    <a:pt x="741448" y="327941"/>
                  </a:cubicBezTo>
                  <a:close/>
                </a:path>
              </a:pathLst>
            </a:custGeom>
            <a:gradFill>
              <a:gsLst>
                <a:gs pos="100000">
                  <a:srgbClr val="B4E664"/>
                </a:gs>
                <a:gs pos="0">
                  <a:srgbClr val="0F9605">
                    <a:alpha val="85098"/>
                  </a:srgbClr>
                </a:gs>
              </a:gsLst>
              <a:lin ang="16800000" scaled="0"/>
            </a:gradFill>
            <a:ln>
              <a:noFill/>
            </a:ln>
            <a:scene3d>
              <a:camera prst="orthographicFront">
                <a:rot lat="0" lon="0" rev="54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nvGrpSpPr>
          <p:cNvPr id="22" name="组合 21"/>
          <p:cNvGrpSpPr/>
          <p:nvPr/>
        </p:nvGrpSpPr>
        <p:grpSpPr>
          <a:xfrm>
            <a:off x="4333818" y="1354900"/>
            <a:ext cx="844609" cy="4495628"/>
            <a:chOff x="2632711" y="3046034"/>
            <a:chExt cx="1939660" cy="10334025"/>
          </a:xfrm>
        </p:grpSpPr>
        <p:sp>
          <p:nvSpPr>
            <p:cNvPr id="23" name="心形 22"/>
            <p:cNvSpPr/>
            <p:nvPr/>
          </p:nvSpPr>
          <p:spPr>
            <a:xfrm>
              <a:off x="2962192" y="3316159"/>
              <a:ext cx="1610179" cy="1564174"/>
            </a:xfrm>
            <a:prstGeom prst="heart">
              <a:avLst/>
            </a:prstGeom>
            <a:solidFill>
              <a:schemeClr val="bg1">
                <a:lumMod val="85000"/>
                <a:alpha val="80000"/>
              </a:schemeClr>
            </a:solidFill>
            <a:ln>
              <a:noFill/>
            </a:ln>
            <a:scene3d>
              <a:camera prst="orthographicFront">
                <a:rot lat="0" lon="0" rev="54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心形 17"/>
            <p:cNvSpPr/>
            <p:nvPr/>
          </p:nvSpPr>
          <p:spPr>
            <a:xfrm flipH="1">
              <a:off x="3463556" y="3046034"/>
              <a:ext cx="741787" cy="1363056"/>
            </a:xfrm>
            <a:custGeom>
              <a:avLst/>
              <a:gdLst>
                <a:gd name="connsiteX0" fmla="*/ 736082 w 1472164"/>
                <a:gd name="connsiteY0" fmla="*/ 345038 h 1380153"/>
                <a:gd name="connsiteX1" fmla="*/ 736082 w 1472164"/>
                <a:gd name="connsiteY1" fmla="*/ 1380153 h 1380153"/>
                <a:gd name="connsiteX2" fmla="*/ 736082 w 1472164"/>
                <a:gd name="connsiteY2" fmla="*/ 345038 h 1380153"/>
                <a:gd name="connsiteX0-1" fmla="*/ 741448 w 1410624"/>
                <a:gd name="connsiteY0-2" fmla="*/ 327941 h 1363056"/>
                <a:gd name="connsiteX1-3" fmla="*/ 741448 w 1410624"/>
                <a:gd name="connsiteY1-4" fmla="*/ 1363056 h 1363056"/>
                <a:gd name="connsiteX2-5" fmla="*/ 741448 w 1410624"/>
                <a:gd name="connsiteY2-6" fmla="*/ 327941 h 1363056"/>
                <a:gd name="connsiteX0-7" fmla="*/ 741448 w 743461"/>
                <a:gd name="connsiteY0-8" fmla="*/ 327941 h 1363056"/>
                <a:gd name="connsiteX1-9" fmla="*/ 741448 w 743461"/>
                <a:gd name="connsiteY1-10" fmla="*/ 1363056 h 1363056"/>
                <a:gd name="connsiteX2-11" fmla="*/ 741448 w 743461"/>
                <a:gd name="connsiteY2-12" fmla="*/ 327941 h 1363056"/>
                <a:gd name="connsiteX0-13" fmla="*/ 741448 w 741588"/>
                <a:gd name="connsiteY0-14" fmla="*/ 327941 h 1363056"/>
                <a:gd name="connsiteX1-15" fmla="*/ 741448 w 741588"/>
                <a:gd name="connsiteY1-16" fmla="*/ 1363056 h 1363056"/>
                <a:gd name="connsiteX2-17" fmla="*/ 741448 w 741588"/>
                <a:gd name="connsiteY2-18" fmla="*/ 327941 h 1363056"/>
                <a:gd name="connsiteX0-19" fmla="*/ 741448 w 741787"/>
                <a:gd name="connsiteY0-20" fmla="*/ 327941 h 1363056"/>
                <a:gd name="connsiteX1-21" fmla="*/ 741448 w 741787"/>
                <a:gd name="connsiteY1-22" fmla="*/ 1363056 h 1363056"/>
                <a:gd name="connsiteX2-23" fmla="*/ 741448 w 741787"/>
                <a:gd name="connsiteY2-24" fmla="*/ 327941 h 1363056"/>
              </a:gdLst>
              <a:ahLst/>
              <a:cxnLst>
                <a:cxn ang="0">
                  <a:pos x="connsiteX0-1" y="connsiteY0-2"/>
                </a:cxn>
                <a:cxn ang="0">
                  <a:pos x="connsiteX1-3" y="connsiteY1-4"/>
                </a:cxn>
                <a:cxn ang="0">
                  <a:pos x="connsiteX2-5" y="connsiteY2-6"/>
                </a:cxn>
              </a:cxnLst>
              <a:rect l="l" t="t" r="r" b="b"/>
              <a:pathLst>
                <a:path w="741787" h="1363056">
                  <a:moveTo>
                    <a:pt x="741448" y="327941"/>
                  </a:moveTo>
                  <a:cubicBezTo>
                    <a:pt x="742304" y="899098"/>
                    <a:pt x="741249" y="512051"/>
                    <a:pt x="741448" y="1363056"/>
                  </a:cubicBezTo>
                  <a:cubicBezTo>
                    <a:pt x="-761386" y="327941"/>
                    <a:pt x="434747" y="-477148"/>
                    <a:pt x="741448" y="327941"/>
                  </a:cubicBezTo>
                  <a:close/>
                </a:path>
              </a:pathLst>
            </a:custGeom>
            <a:gradFill>
              <a:gsLst>
                <a:gs pos="100000">
                  <a:srgbClr val="B4E664"/>
                </a:gs>
                <a:gs pos="0">
                  <a:srgbClr val="0F9605">
                    <a:alpha val="85098"/>
                  </a:srgbClr>
                </a:gs>
              </a:gsLst>
              <a:lin ang="16800000" scaled="0"/>
            </a:gradFill>
            <a:ln>
              <a:noFill/>
            </a:ln>
            <a:scene3d>
              <a:camera prst="orthographicFront">
                <a:rot lat="0" lon="0" rev="54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心形 17"/>
            <p:cNvSpPr/>
            <p:nvPr/>
          </p:nvSpPr>
          <p:spPr>
            <a:xfrm>
              <a:off x="3463868" y="3804170"/>
              <a:ext cx="741787" cy="1363057"/>
            </a:xfrm>
            <a:custGeom>
              <a:avLst/>
              <a:gdLst>
                <a:gd name="connsiteX0" fmla="*/ 736082 w 1472164"/>
                <a:gd name="connsiteY0" fmla="*/ 345038 h 1380153"/>
                <a:gd name="connsiteX1" fmla="*/ 736082 w 1472164"/>
                <a:gd name="connsiteY1" fmla="*/ 1380153 h 1380153"/>
                <a:gd name="connsiteX2" fmla="*/ 736082 w 1472164"/>
                <a:gd name="connsiteY2" fmla="*/ 345038 h 1380153"/>
                <a:gd name="connsiteX0-1" fmla="*/ 741448 w 1410624"/>
                <a:gd name="connsiteY0-2" fmla="*/ 327941 h 1363056"/>
                <a:gd name="connsiteX1-3" fmla="*/ 741448 w 1410624"/>
                <a:gd name="connsiteY1-4" fmla="*/ 1363056 h 1363056"/>
                <a:gd name="connsiteX2-5" fmla="*/ 741448 w 1410624"/>
                <a:gd name="connsiteY2-6" fmla="*/ 327941 h 1363056"/>
                <a:gd name="connsiteX0-7" fmla="*/ 741448 w 743461"/>
                <a:gd name="connsiteY0-8" fmla="*/ 327941 h 1363056"/>
                <a:gd name="connsiteX1-9" fmla="*/ 741448 w 743461"/>
                <a:gd name="connsiteY1-10" fmla="*/ 1363056 h 1363056"/>
                <a:gd name="connsiteX2-11" fmla="*/ 741448 w 743461"/>
                <a:gd name="connsiteY2-12" fmla="*/ 327941 h 1363056"/>
                <a:gd name="connsiteX0-13" fmla="*/ 741448 w 741588"/>
                <a:gd name="connsiteY0-14" fmla="*/ 327941 h 1363056"/>
                <a:gd name="connsiteX1-15" fmla="*/ 741448 w 741588"/>
                <a:gd name="connsiteY1-16" fmla="*/ 1363056 h 1363056"/>
                <a:gd name="connsiteX2-17" fmla="*/ 741448 w 741588"/>
                <a:gd name="connsiteY2-18" fmla="*/ 327941 h 1363056"/>
                <a:gd name="connsiteX0-19" fmla="*/ 741448 w 741787"/>
                <a:gd name="connsiteY0-20" fmla="*/ 327941 h 1363056"/>
                <a:gd name="connsiteX1-21" fmla="*/ 741448 w 741787"/>
                <a:gd name="connsiteY1-22" fmla="*/ 1363056 h 1363056"/>
                <a:gd name="connsiteX2-23" fmla="*/ 741448 w 741787"/>
                <a:gd name="connsiteY2-24" fmla="*/ 327941 h 1363056"/>
              </a:gdLst>
              <a:ahLst/>
              <a:cxnLst>
                <a:cxn ang="0">
                  <a:pos x="connsiteX0-1" y="connsiteY0-2"/>
                </a:cxn>
                <a:cxn ang="0">
                  <a:pos x="connsiteX1-3" y="connsiteY1-4"/>
                </a:cxn>
                <a:cxn ang="0">
                  <a:pos x="connsiteX2-5" y="connsiteY2-6"/>
                </a:cxn>
              </a:cxnLst>
              <a:rect l="l" t="t" r="r" b="b"/>
              <a:pathLst>
                <a:path w="741787" h="1363056">
                  <a:moveTo>
                    <a:pt x="741448" y="327941"/>
                  </a:moveTo>
                  <a:cubicBezTo>
                    <a:pt x="742304" y="899098"/>
                    <a:pt x="741249" y="512051"/>
                    <a:pt x="741448" y="1363056"/>
                  </a:cubicBezTo>
                  <a:cubicBezTo>
                    <a:pt x="-761386" y="327941"/>
                    <a:pt x="434747" y="-477148"/>
                    <a:pt x="741448" y="327941"/>
                  </a:cubicBezTo>
                  <a:close/>
                </a:path>
              </a:pathLst>
            </a:custGeom>
            <a:gradFill>
              <a:gsLst>
                <a:gs pos="100000">
                  <a:srgbClr val="B4E664"/>
                </a:gs>
                <a:gs pos="0">
                  <a:srgbClr val="0F9605">
                    <a:alpha val="85098"/>
                  </a:srgbClr>
                </a:gs>
              </a:gsLst>
              <a:lin ang="16800000" scaled="0"/>
            </a:gradFill>
            <a:ln>
              <a:noFill/>
            </a:ln>
            <a:scene3d>
              <a:camera prst="orthographicFront">
                <a:rot lat="0" lon="0" rev="54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7" name="心形 22"/>
            <p:cNvSpPr/>
            <p:nvPr/>
          </p:nvSpPr>
          <p:spPr>
            <a:xfrm>
              <a:off x="2632711" y="11815885"/>
              <a:ext cx="1610179" cy="1564174"/>
            </a:xfrm>
            <a:prstGeom prst="heart">
              <a:avLst/>
            </a:prstGeom>
            <a:solidFill>
              <a:srgbClr val="70AD47"/>
            </a:solidFill>
            <a:ln>
              <a:noFill/>
            </a:ln>
            <a:scene3d>
              <a:camera prst="orthographicFront">
                <a:rot lat="0" lon="0" rev="54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7" name="Rectangle 46"/>
          <p:cNvSpPr/>
          <p:nvPr/>
        </p:nvSpPr>
        <p:spPr>
          <a:xfrm>
            <a:off x="5332900" y="3088724"/>
            <a:ext cx="7009057" cy="2554545"/>
          </a:xfrm>
          <a:prstGeom prst="rect">
            <a:avLst/>
          </a:prstGeom>
        </p:spPr>
        <p:txBody>
          <a:bodyPr wrap="square">
            <a:spAutoFit/>
          </a:bodyPr>
          <a:lstStyle/>
          <a:p>
            <a:r>
              <a:rPr lang="vi-VN" sz="3200" dirty="0">
                <a:solidFill>
                  <a:srgbClr val="002060"/>
                </a:solidFill>
                <a:latin typeface="+mj-lt"/>
                <a:cs typeface="#9Slide03 Arima Madurai Black" panose="00000A00000000000000" pitchFamily="2" charset="0"/>
              </a:rPr>
              <a:t>Soạn bài: Hồ Chí Minh và Tuyên ngôn độc lập:</a:t>
            </a:r>
          </a:p>
          <a:p>
            <a:r>
              <a:rPr lang="vi-VN" sz="3200" dirty="0">
                <a:solidFill>
                  <a:srgbClr val="002060"/>
                </a:solidFill>
                <a:latin typeface="+mj-lt"/>
                <a:cs typeface="#9Slide03 Arima Madurai Black" panose="00000A00000000000000" pitchFamily="2" charset="0"/>
              </a:rPr>
              <a:t>      + Tìm hiểu về tác giả Bùi Đình Phong</a:t>
            </a:r>
          </a:p>
          <a:p>
            <a:r>
              <a:rPr lang="vi-VN" sz="3200" dirty="0">
                <a:solidFill>
                  <a:srgbClr val="002060"/>
                </a:solidFill>
                <a:latin typeface="+mj-lt"/>
                <a:cs typeface="#9Slide03 Arima Madurai Black" panose="00000A00000000000000" pitchFamily="2" charset="0"/>
              </a:rPr>
              <a:t>      +Tìm hiểu về văn bản thông tin, văn bản thuật lại một sự kiên (sgk tr 89)</a:t>
            </a:r>
            <a:endParaRPr lang="en-US" sz="3200" dirty="0">
              <a:solidFill>
                <a:srgbClr val="002060"/>
              </a:solidFill>
              <a:latin typeface="+mj-lt"/>
              <a:cs typeface="#9Slide03 Arima Madurai Black" panose="00000A00000000000000" pitchFamily="2" charset="0"/>
            </a:endParaRPr>
          </a:p>
        </p:txBody>
      </p:sp>
      <p:sp>
        <p:nvSpPr>
          <p:cNvPr id="4" name="TextBox 3"/>
          <p:cNvSpPr txBox="1"/>
          <p:nvPr/>
        </p:nvSpPr>
        <p:spPr>
          <a:xfrm>
            <a:off x="5396742" y="1377350"/>
            <a:ext cx="6687845" cy="1077218"/>
          </a:xfrm>
          <a:prstGeom prst="rect">
            <a:avLst/>
          </a:prstGeom>
          <a:noFill/>
        </p:spPr>
        <p:txBody>
          <a:bodyPr wrap="square" rtlCol="0">
            <a:spAutoFit/>
          </a:bodyPr>
          <a:lstStyle/>
          <a:p>
            <a:r>
              <a:rPr lang="vi-VN" sz="3200" dirty="0">
                <a:solidFill>
                  <a:srgbClr val="002060"/>
                </a:solidFill>
                <a:latin typeface="+mj-lt"/>
                <a:cs typeface="#9Slide03 Arima Madurai Bold" panose="00000800000000000000" pitchFamily="2" charset="0"/>
              </a:rPr>
              <a:t>Học thuộc đề cương để làm bài HKI thật tốt</a:t>
            </a:r>
            <a:endParaRPr lang="en-US" sz="3200" dirty="0">
              <a:solidFill>
                <a:srgbClr val="002060"/>
              </a:solidFill>
              <a:latin typeface="+mj-lt"/>
              <a:cs typeface="#9Slide03 Arima Madurai Bold" panose="00000800000000000000" pitchFamily="2" charset="0"/>
            </a:endParaRPr>
          </a:p>
        </p:txBody>
      </p:sp>
      <p:grpSp>
        <p:nvGrpSpPr>
          <p:cNvPr id="39" name="组合 13"/>
          <p:cNvGrpSpPr/>
          <p:nvPr/>
        </p:nvGrpSpPr>
        <p:grpSpPr>
          <a:xfrm rot="5400000" flipH="1" flipV="1">
            <a:off x="4367212" y="3159653"/>
            <a:ext cx="846971" cy="903914"/>
            <a:chOff x="3744279" y="4190256"/>
            <a:chExt cx="1610179" cy="1564174"/>
          </a:xfrm>
        </p:grpSpPr>
        <p:sp>
          <p:nvSpPr>
            <p:cNvPr id="40" name="心形 14"/>
            <p:cNvSpPr/>
            <p:nvPr/>
          </p:nvSpPr>
          <p:spPr>
            <a:xfrm>
              <a:off x="3744279" y="4190256"/>
              <a:ext cx="1610179" cy="1564174"/>
            </a:xfrm>
            <a:prstGeom prst="heart">
              <a:avLst/>
            </a:prstGeom>
            <a:solidFill>
              <a:schemeClr val="bg1">
                <a:lumMod val="85000"/>
                <a:alpha val="80000"/>
              </a:schemeClr>
            </a:solidFill>
            <a:ln>
              <a:noFill/>
            </a:ln>
            <a:scene3d>
              <a:camera prst="orthographicFront">
                <a:rot lat="0" lon="0" rev="10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心形 10"/>
            <p:cNvSpPr/>
            <p:nvPr/>
          </p:nvSpPr>
          <p:spPr>
            <a:xfrm>
              <a:off x="4557989" y="4216878"/>
              <a:ext cx="741448" cy="1363056"/>
            </a:xfrm>
            <a:custGeom>
              <a:avLst/>
              <a:gdLst>
                <a:gd name="connsiteX0" fmla="*/ 736082 w 1472164"/>
                <a:gd name="connsiteY0" fmla="*/ 345038 h 1380153"/>
                <a:gd name="connsiteX1" fmla="*/ 736082 w 1472164"/>
                <a:gd name="connsiteY1" fmla="*/ 1380153 h 1380153"/>
                <a:gd name="connsiteX2" fmla="*/ 736082 w 1472164"/>
                <a:gd name="connsiteY2" fmla="*/ 345038 h 1380153"/>
                <a:gd name="connsiteX0-1" fmla="*/ 741448 w 1408146"/>
                <a:gd name="connsiteY0-2" fmla="*/ 327941 h 1363056"/>
                <a:gd name="connsiteX1-3" fmla="*/ 741448 w 1408146"/>
                <a:gd name="connsiteY1-4" fmla="*/ 1363056 h 1363056"/>
                <a:gd name="connsiteX2-5" fmla="*/ 741448 w 1408146"/>
                <a:gd name="connsiteY2-6" fmla="*/ 327941 h 1363056"/>
                <a:gd name="connsiteX0-7" fmla="*/ 741448 w 741448"/>
                <a:gd name="connsiteY0-8" fmla="*/ 327941 h 1363056"/>
                <a:gd name="connsiteX1-9" fmla="*/ 741448 w 741448"/>
                <a:gd name="connsiteY1-10" fmla="*/ 1363056 h 1363056"/>
                <a:gd name="connsiteX2-11" fmla="*/ 741448 w 741448"/>
                <a:gd name="connsiteY2-12" fmla="*/ 327941 h 1363056"/>
                <a:gd name="connsiteX0-13" fmla="*/ 741448 w 741448"/>
                <a:gd name="connsiteY0-14" fmla="*/ 327941 h 1363056"/>
                <a:gd name="connsiteX1-15" fmla="*/ 741448 w 741448"/>
                <a:gd name="connsiteY1-16" fmla="*/ 1363056 h 1363056"/>
                <a:gd name="connsiteX2-17" fmla="*/ 741448 w 741448"/>
                <a:gd name="connsiteY2-18" fmla="*/ 327941 h 1363056"/>
                <a:gd name="connsiteX0-19" fmla="*/ 741448 w 741448"/>
                <a:gd name="connsiteY0-20" fmla="*/ 327941 h 1363056"/>
                <a:gd name="connsiteX1-21" fmla="*/ 741448 w 741448"/>
                <a:gd name="connsiteY1-22" fmla="*/ 1363056 h 1363056"/>
                <a:gd name="connsiteX2-23" fmla="*/ 741448 w 741448"/>
                <a:gd name="connsiteY2-24" fmla="*/ 327941 h 1363056"/>
              </a:gdLst>
              <a:ahLst/>
              <a:cxnLst>
                <a:cxn ang="0">
                  <a:pos x="connsiteX0-1" y="connsiteY0-2"/>
                </a:cxn>
                <a:cxn ang="0">
                  <a:pos x="connsiteX1-3" y="connsiteY1-4"/>
                </a:cxn>
                <a:cxn ang="0">
                  <a:pos x="connsiteX2-5" y="connsiteY2-6"/>
                </a:cxn>
              </a:cxnLst>
              <a:rect l="l" t="t" r="r" b="b"/>
              <a:pathLst>
                <a:path w="741448" h="1363056">
                  <a:moveTo>
                    <a:pt x="741448" y="327941"/>
                  </a:moveTo>
                  <a:cubicBezTo>
                    <a:pt x="740678" y="1347644"/>
                    <a:pt x="741249" y="535865"/>
                    <a:pt x="741448" y="1363056"/>
                  </a:cubicBezTo>
                  <a:cubicBezTo>
                    <a:pt x="-761386" y="327941"/>
                    <a:pt x="434747" y="-477148"/>
                    <a:pt x="741448" y="327941"/>
                  </a:cubicBezTo>
                  <a:close/>
                </a:path>
              </a:pathLst>
            </a:custGeom>
            <a:gradFill>
              <a:gsLst>
                <a:gs pos="100000">
                  <a:srgbClr val="C83C00"/>
                </a:gs>
                <a:gs pos="0">
                  <a:srgbClr val="FFC800">
                    <a:alpha val="85490"/>
                  </a:srgbClr>
                </a:gs>
              </a:gsLst>
              <a:lin ang="5400000" scaled="0"/>
            </a:gradFill>
            <a:ln>
              <a:noFill/>
            </a:ln>
            <a:scene3d>
              <a:camera prst="orthographicFront">
                <a:rot lat="0" lon="0" rev="10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2" name="心形 10"/>
            <p:cNvSpPr/>
            <p:nvPr/>
          </p:nvSpPr>
          <p:spPr>
            <a:xfrm flipH="1">
              <a:off x="3817988" y="4218505"/>
              <a:ext cx="741448" cy="1363056"/>
            </a:xfrm>
            <a:custGeom>
              <a:avLst/>
              <a:gdLst>
                <a:gd name="connsiteX0" fmla="*/ 736082 w 1472164"/>
                <a:gd name="connsiteY0" fmla="*/ 345038 h 1380153"/>
                <a:gd name="connsiteX1" fmla="*/ 736082 w 1472164"/>
                <a:gd name="connsiteY1" fmla="*/ 1380153 h 1380153"/>
                <a:gd name="connsiteX2" fmla="*/ 736082 w 1472164"/>
                <a:gd name="connsiteY2" fmla="*/ 345038 h 1380153"/>
                <a:gd name="connsiteX0-1" fmla="*/ 741448 w 1408146"/>
                <a:gd name="connsiteY0-2" fmla="*/ 327941 h 1363056"/>
                <a:gd name="connsiteX1-3" fmla="*/ 741448 w 1408146"/>
                <a:gd name="connsiteY1-4" fmla="*/ 1363056 h 1363056"/>
                <a:gd name="connsiteX2-5" fmla="*/ 741448 w 1408146"/>
                <a:gd name="connsiteY2-6" fmla="*/ 327941 h 1363056"/>
                <a:gd name="connsiteX0-7" fmla="*/ 741448 w 741448"/>
                <a:gd name="connsiteY0-8" fmla="*/ 327941 h 1363056"/>
                <a:gd name="connsiteX1-9" fmla="*/ 741448 w 741448"/>
                <a:gd name="connsiteY1-10" fmla="*/ 1363056 h 1363056"/>
                <a:gd name="connsiteX2-11" fmla="*/ 741448 w 741448"/>
                <a:gd name="connsiteY2-12" fmla="*/ 327941 h 1363056"/>
                <a:gd name="connsiteX0-13" fmla="*/ 741448 w 741448"/>
                <a:gd name="connsiteY0-14" fmla="*/ 327941 h 1363056"/>
                <a:gd name="connsiteX1-15" fmla="*/ 741448 w 741448"/>
                <a:gd name="connsiteY1-16" fmla="*/ 1363056 h 1363056"/>
                <a:gd name="connsiteX2-17" fmla="*/ 741448 w 741448"/>
                <a:gd name="connsiteY2-18" fmla="*/ 327941 h 1363056"/>
                <a:gd name="connsiteX0-19" fmla="*/ 741448 w 741448"/>
                <a:gd name="connsiteY0-20" fmla="*/ 327941 h 1363056"/>
                <a:gd name="connsiteX1-21" fmla="*/ 741448 w 741448"/>
                <a:gd name="connsiteY1-22" fmla="*/ 1363056 h 1363056"/>
                <a:gd name="connsiteX2-23" fmla="*/ 741448 w 741448"/>
                <a:gd name="connsiteY2-24" fmla="*/ 327941 h 1363056"/>
              </a:gdLst>
              <a:ahLst/>
              <a:cxnLst>
                <a:cxn ang="0">
                  <a:pos x="connsiteX0-1" y="connsiteY0-2"/>
                </a:cxn>
                <a:cxn ang="0">
                  <a:pos x="connsiteX1-3" y="connsiteY1-4"/>
                </a:cxn>
                <a:cxn ang="0">
                  <a:pos x="connsiteX2-5" y="connsiteY2-6"/>
                </a:cxn>
              </a:cxnLst>
              <a:rect l="l" t="t" r="r" b="b"/>
              <a:pathLst>
                <a:path w="741448" h="1363056">
                  <a:moveTo>
                    <a:pt x="741448" y="327941"/>
                  </a:moveTo>
                  <a:cubicBezTo>
                    <a:pt x="740677" y="1147620"/>
                    <a:pt x="741249" y="676359"/>
                    <a:pt x="741448" y="1363056"/>
                  </a:cubicBezTo>
                  <a:cubicBezTo>
                    <a:pt x="-761386" y="327941"/>
                    <a:pt x="434747" y="-477148"/>
                    <a:pt x="741448" y="327941"/>
                  </a:cubicBezTo>
                  <a:close/>
                </a:path>
              </a:pathLst>
            </a:custGeom>
            <a:gradFill>
              <a:gsLst>
                <a:gs pos="100000">
                  <a:srgbClr val="C83C00"/>
                </a:gs>
                <a:gs pos="0">
                  <a:srgbClr val="FFC800">
                    <a:alpha val="85490"/>
                  </a:srgbClr>
                </a:gs>
              </a:gsLst>
              <a:lin ang="4200000" scaled="0"/>
            </a:gradFill>
            <a:ln>
              <a:noFill/>
            </a:ln>
            <a:scene3d>
              <a:camera prst="orthographicFront">
                <a:rot lat="0" lon="0" rev="10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nodeType="withEffect">
                                  <p:stCondLst>
                                    <p:cond delay="10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nodeType="withEffect">
                                  <p:stCondLst>
                                    <p:cond delay="20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par>
                                <p:cTn id="19" presetID="10" presetClass="entr" presetSubtype="0" fill="hold" nodeType="withEffect">
                                  <p:stCondLst>
                                    <p:cond delay="30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500"/>
                                        <p:tgtEl>
                                          <p:spTgt spid="18"/>
                                        </p:tgtEl>
                                      </p:cBhvr>
                                    </p:animEffect>
                                  </p:childTnLst>
                                </p:cTn>
                              </p:par>
                            </p:childTnLst>
                          </p:cTn>
                        </p:par>
                      </p:childTnLst>
                    </p:cTn>
                  </p:par>
                  <p:par>
                    <p:cTn id="22" fill="hold">
                      <p:stCondLst>
                        <p:cond delay="indefinite"/>
                      </p:stCondLst>
                      <p:childTnLst>
                        <p:par>
                          <p:cTn id="23" fill="hold">
                            <p:stCondLst>
                              <p:cond delay="0"/>
                            </p:stCondLst>
                            <p:childTnLst>
                              <p:par>
                                <p:cTn id="24" presetID="12" presetClass="entr" presetSubtype="8" fill="hold" nodeType="clickEffect">
                                  <p:stCondLst>
                                    <p:cond delay="0"/>
                                  </p:stCondLst>
                                  <p:childTnLst>
                                    <p:set>
                                      <p:cBhvr>
                                        <p:cTn id="25" dur="1" fill="hold">
                                          <p:stCondLst>
                                            <p:cond delay="0"/>
                                          </p:stCondLst>
                                        </p:cTn>
                                        <p:tgtEl>
                                          <p:spTgt spid="22"/>
                                        </p:tgtEl>
                                        <p:attrNameLst>
                                          <p:attrName>style.visibility</p:attrName>
                                        </p:attrNameLst>
                                      </p:cBhvr>
                                      <p:to>
                                        <p:strVal val="visible"/>
                                      </p:to>
                                    </p:set>
                                    <p:anim calcmode="lin" valueType="num">
                                      <p:cBhvr additive="base">
                                        <p:cTn id="26" dur="500"/>
                                        <p:tgtEl>
                                          <p:spTgt spid="22"/>
                                        </p:tgtEl>
                                        <p:attrNameLst>
                                          <p:attrName>ppt_x</p:attrName>
                                        </p:attrNameLst>
                                      </p:cBhvr>
                                      <p:tavLst>
                                        <p:tav tm="0">
                                          <p:val>
                                            <p:strVal val="#ppt_x-#ppt_w*1.125000"/>
                                          </p:val>
                                        </p:tav>
                                        <p:tav tm="100000">
                                          <p:val>
                                            <p:strVal val="#ppt_x"/>
                                          </p:val>
                                        </p:tav>
                                      </p:tavLst>
                                    </p:anim>
                                    <p:animEffect transition="in" filter="wipe(right)">
                                      <p:cBhvr>
                                        <p:cTn id="27" dur="5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47"/>
                                        </p:tgtEl>
                                        <p:attrNameLst>
                                          <p:attrName>style.visibility</p:attrName>
                                        </p:attrNameLst>
                                      </p:cBhvr>
                                      <p:to>
                                        <p:strVal val="visible"/>
                                      </p:to>
                                    </p:set>
                                    <p:animEffect transition="in" filter="circle(in)">
                                      <p:cBhvr>
                                        <p:cTn id="32" dur="2000"/>
                                        <p:tgtEl>
                                          <p:spTgt spid="47"/>
                                        </p:tgtEl>
                                      </p:cBhvr>
                                    </p:animEffect>
                                  </p:childTnLst>
                                </p:cTn>
                              </p:par>
                              <p:par>
                                <p:cTn id="33" presetID="10" presetClass="entr" presetSubtype="0" fill="hold" nodeType="withEffect">
                                  <p:stCondLst>
                                    <p:cond delay="200"/>
                                  </p:stCondLst>
                                  <p:childTnLst>
                                    <p:set>
                                      <p:cBhvr>
                                        <p:cTn id="34" dur="1" fill="hold">
                                          <p:stCondLst>
                                            <p:cond delay="0"/>
                                          </p:stCondLst>
                                        </p:cTn>
                                        <p:tgtEl>
                                          <p:spTgt spid="39"/>
                                        </p:tgtEl>
                                        <p:attrNameLst>
                                          <p:attrName>style.visibility</p:attrName>
                                        </p:attrNameLst>
                                      </p:cBhvr>
                                      <p:to>
                                        <p:strVal val="visible"/>
                                      </p:to>
                                    </p:set>
                                    <p:animEffect transition="in" filter="fade">
                                      <p:cBhvr>
                                        <p:cTn id="35"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46221"/>
            <a:ext cx="1533735" cy="1225247"/>
          </a:xfrm>
          <a:prstGeom prst="rect">
            <a:avLst/>
          </a:prstGeom>
        </p:spPr>
      </p:pic>
      <p:pic>
        <p:nvPicPr>
          <p:cNvPr id="28" name="图片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9991636" y="4079596"/>
            <a:ext cx="2433217" cy="2943936"/>
          </a:xfrm>
          <a:prstGeom prst="rect">
            <a:avLst/>
          </a:prstGeom>
        </p:spPr>
      </p:pic>
      <p:graphicFrame>
        <p:nvGraphicFramePr>
          <p:cNvPr id="2" name="Table 2"/>
          <p:cNvGraphicFramePr>
            <a:graphicFrameLocks noGrp="1"/>
          </p:cNvGraphicFramePr>
          <p:nvPr/>
        </p:nvGraphicFramePr>
        <p:xfrm>
          <a:off x="0" y="0"/>
          <a:ext cx="12109141" cy="6858000"/>
        </p:xfrm>
        <a:graphic>
          <a:graphicData uri="http://schemas.openxmlformats.org/drawingml/2006/table">
            <a:tbl>
              <a:tblPr firstRow="1" bandRow="1">
                <a:tableStyleId>{5C22544A-7EE6-4342-B048-85BDC9FD1C3A}</a:tableStyleId>
              </a:tblPr>
              <a:tblGrid>
                <a:gridCol w="666380"/>
                <a:gridCol w="1198345"/>
                <a:gridCol w="1119124"/>
                <a:gridCol w="1128007"/>
                <a:gridCol w="724556"/>
                <a:gridCol w="978149"/>
                <a:gridCol w="3953981"/>
                <a:gridCol w="2340599"/>
              </a:tblGrid>
              <a:tr h="640080">
                <a:tc>
                  <a:txBody>
                    <a:bodyPr/>
                    <a:lstStyle/>
                    <a:p>
                      <a:r>
                        <a:rPr lang="vi-VN" sz="1800" dirty="0"/>
                        <a:t>TT</a:t>
                      </a:r>
                      <a:endParaRPr lang="en-US" sz="1800" dirty="0"/>
                    </a:p>
                  </a:txBody>
                  <a:tcPr/>
                </a:tc>
                <a:tc>
                  <a:txBody>
                    <a:bodyPr/>
                    <a:lstStyle/>
                    <a:p>
                      <a:r>
                        <a:rPr lang="vi-VN" sz="1800" dirty="0"/>
                        <a:t>Văn bản</a:t>
                      </a:r>
                      <a:endParaRPr lang="en-US" sz="1800" dirty="0"/>
                    </a:p>
                  </a:txBody>
                  <a:tcPr/>
                </a:tc>
                <a:tc>
                  <a:txBody>
                    <a:bodyPr/>
                    <a:lstStyle/>
                    <a:p>
                      <a:r>
                        <a:rPr lang="vi-VN" sz="1800" dirty="0"/>
                        <a:t>Tác giả</a:t>
                      </a:r>
                      <a:endParaRPr lang="en-US" sz="1800" dirty="0"/>
                    </a:p>
                  </a:txBody>
                  <a:tcPr/>
                </a:tc>
                <a:tc>
                  <a:txBody>
                    <a:bodyPr/>
                    <a:lstStyle/>
                    <a:p>
                      <a:r>
                        <a:rPr lang="vi-VN" sz="1800" dirty="0"/>
                        <a:t>Xuất xứ</a:t>
                      </a:r>
                      <a:endParaRPr lang="en-US" sz="1800" dirty="0"/>
                    </a:p>
                  </a:txBody>
                  <a:tcPr/>
                </a:tc>
                <a:tc>
                  <a:txBody>
                    <a:bodyPr/>
                    <a:lstStyle/>
                    <a:p>
                      <a:r>
                        <a:rPr lang="vi-VN" sz="1800" dirty="0"/>
                        <a:t>Thể loại</a:t>
                      </a:r>
                      <a:endParaRPr lang="en-US" sz="1800" dirty="0"/>
                    </a:p>
                  </a:txBody>
                  <a:tcPr/>
                </a:tc>
                <a:tc>
                  <a:txBody>
                    <a:bodyPr/>
                    <a:lstStyle/>
                    <a:p>
                      <a:r>
                        <a:rPr lang="vi-VN" sz="1800" dirty="0"/>
                        <a:t>Ngôi kể</a:t>
                      </a:r>
                      <a:endParaRPr lang="en-US" sz="1800" dirty="0"/>
                    </a:p>
                  </a:txBody>
                  <a:tcPr/>
                </a:tc>
                <a:tc>
                  <a:txBody>
                    <a:bodyPr/>
                    <a:lstStyle/>
                    <a:p>
                      <a:r>
                        <a:rPr lang="vi-VN" sz="1800" dirty="0"/>
                        <a:t>Nội dung</a:t>
                      </a:r>
                      <a:endParaRPr lang="en-US" sz="1800" dirty="0"/>
                    </a:p>
                  </a:txBody>
                  <a:tcPr/>
                </a:tc>
                <a:tc>
                  <a:txBody>
                    <a:bodyPr/>
                    <a:lstStyle/>
                    <a:p>
                      <a:r>
                        <a:rPr lang="vi-VN" sz="1800" dirty="0"/>
                        <a:t>Nghệ thuật</a:t>
                      </a:r>
                      <a:endParaRPr lang="en-US" sz="1800" dirty="0"/>
                    </a:p>
                  </a:txBody>
                  <a:tcPr/>
                </a:tc>
              </a:tr>
              <a:tr h="2560320">
                <a:tc>
                  <a:txBody>
                    <a:bodyPr/>
                    <a:lstStyle/>
                    <a:p>
                      <a:endParaRPr lang="vi-VN" sz="1800" dirty="0">
                        <a:latin typeface="+mj-lt"/>
                      </a:endParaRPr>
                    </a:p>
                    <a:p>
                      <a:r>
                        <a:rPr lang="vi-VN" sz="1800" dirty="0">
                          <a:latin typeface="+mj-lt"/>
                        </a:rPr>
                        <a:t>1</a:t>
                      </a:r>
                      <a:endParaRPr lang="en-US" sz="1800" dirty="0">
                        <a:latin typeface="+mj-lt"/>
                      </a:endParaRPr>
                    </a:p>
                  </a:txBody>
                  <a:tcPr/>
                </a:tc>
                <a:tc>
                  <a:txBody>
                    <a:bodyPr/>
                    <a:lstStyle/>
                    <a:p>
                      <a:r>
                        <a:rPr lang="vi-VN" sz="1800" dirty="0">
                          <a:solidFill>
                            <a:srgbClr val="FF0000"/>
                          </a:solidFill>
                          <a:latin typeface="+mj-lt"/>
                        </a:rPr>
                        <a:t>Trong lòng mẹ</a:t>
                      </a:r>
                      <a:endParaRPr lang="en-US" sz="1800" dirty="0">
                        <a:solidFill>
                          <a:srgbClr val="FF0000"/>
                        </a:solidFill>
                        <a:latin typeface="+mj-lt"/>
                      </a:endParaRPr>
                    </a:p>
                  </a:txBody>
                  <a:tcPr/>
                </a:tc>
                <a:tc>
                  <a:txBody>
                    <a:bodyPr/>
                    <a:lstStyle/>
                    <a:p>
                      <a:r>
                        <a:rPr lang="vi-VN" sz="1800" dirty="0">
                          <a:latin typeface="+mj-lt"/>
                        </a:rPr>
                        <a:t>Nguyên Hồng</a:t>
                      </a:r>
                      <a:endParaRPr lang="en-US" sz="1800" dirty="0">
                        <a:latin typeface="+mj-lt"/>
                      </a:endParaRPr>
                    </a:p>
                  </a:txBody>
                  <a:tcPr/>
                </a:tc>
                <a:tc>
                  <a:txBody>
                    <a:bodyPr/>
                    <a:lstStyle/>
                    <a:p>
                      <a:r>
                        <a:rPr lang="vi-VN" sz="1800" dirty="0">
                          <a:latin typeface="+mj-lt"/>
                        </a:rPr>
                        <a:t>Trích “Những ngày thơ ấu”</a:t>
                      </a:r>
                      <a:endParaRPr lang="en-US" sz="1800" dirty="0">
                        <a:latin typeface="+mj-lt"/>
                      </a:endParaRPr>
                    </a:p>
                  </a:txBody>
                  <a:tcPr/>
                </a:tc>
                <a:tc>
                  <a:txBody>
                    <a:bodyPr/>
                    <a:lstStyle/>
                    <a:p>
                      <a:r>
                        <a:rPr lang="vi-VN" sz="1800" dirty="0">
                          <a:latin typeface="+mj-lt"/>
                        </a:rPr>
                        <a:t>Hồi kí</a:t>
                      </a:r>
                      <a:endParaRPr lang="en-US" sz="1800" dirty="0">
                        <a:latin typeface="+mj-lt"/>
                      </a:endParaRPr>
                    </a:p>
                  </a:txBody>
                  <a:tcPr/>
                </a:tc>
                <a:tc>
                  <a:txBody>
                    <a:bodyPr/>
                    <a:lstStyle/>
                    <a:p>
                      <a:r>
                        <a:rPr lang="vi-VN" sz="1800" dirty="0">
                          <a:latin typeface="+mj-lt"/>
                        </a:rPr>
                        <a:t>Ngôi thứ nhất</a:t>
                      </a:r>
                      <a:endParaRPr lang="en-US" sz="1800" dirty="0">
                        <a:latin typeface="+mj-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en-US" sz="1800" dirty="0">
                          <a:latin typeface="Times New Roman" panose="02020603050405020304" pitchFamily="18" charset="0"/>
                          <a:cs typeface="Times New Roman" panose="02020603050405020304" pitchFamily="18" charset="0"/>
                        </a:rPr>
                        <a:t>-</a:t>
                      </a:r>
                      <a:r>
                        <a:rPr lang="en-US" altLang="en-US" sz="1800" dirty="0" err="1">
                          <a:latin typeface="Times New Roman" panose="02020603050405020304" pitchFamily="18" charset="0"/>
                          <a:cs typeface="Times New Roman" panose="02020603050405020304" pitchFamily="18" charset="0"/>
                        </a:rPr>
                        <a:t>Nỗi</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đau</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khổ</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bất</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hạnh</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của</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những</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người</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phụ</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nữ</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trong</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xã</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hội</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cũ</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mẹ</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Hồng</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và</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hình</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ảnh</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đáng</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thương</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của</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những</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đứa</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trẻ</a:t>
                      </a:r>
                      <a:r>
                        <a:rPr lang="en-US" altLang="en-US" sz="1800" dirty="0">
                          <a:latin typeface="Times New Roman" panose="02020603050405020304" pitchFamily="18"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defRPr/>
                      </a:pPr>
                      <a:r>
                        <a:rPr lang="en-US" altLang="en-US" sz="1800" dirty="0">
                          <a:latin typeface="Times New Roman" panose="02020603050405020304" pitchFamily="18" charset="0"/>
                          <a:cs typeface="Times New Roman" panose="02020603050405020304" pitchFamily="18" charset="0"/>
                        </a:rPr>
                        <a:t>-</a:t>
                      </a:r>
                      <a:r>
                        <a:rPr lang="en-US" altLang="en-US" sz="1800" dirty="0" err="1">
                          <a:solidFill>
                            <a:schemeClr val="tx1"/>
                          </a:solidFill>
                          <a:latin typeface="Times New Roman" panose="02020603050405020304" pitchFamily="18" charset="0"/>
                          <a:cs typeface="Times New Roman" panose="02020603050405020304" pitchFamily="18" charset="0"/>
                        </a:rPr>
                        <a:t>Tình</a:t>
                      </a:r>
                      <a:r>
                        <a:rPr lang="en-US" altLang="en-US" sz="1800" dirty="0">
                          <a:solidFill>
                            <a:schemeClr val="tx1"/>
                          </a:solidFill>
                          <a:latin typeface="Times New Roman" panose="02020603050405020304" pitchFamily="18" charset="0"/>
                          <a:cs typeface="Times New Roman" panose="02020603050405020304" pitchFamily="18" charset="0"/>
                        </a:rPr>
                        <a:t> </a:t>
                      </a:r>
                      <a:r>
                        <a:rPr lang="en-US" altLang="en-US" sz="1800" dirty="0" err="1">
                          <a:solidFill>
                            <a:schemeClr val="tx1"/>
                          </a:solidFill>
                          <a:latin typeface="Times New Roman" panose="02020603050405020304" pitchFamily="18" charset="0"/>
                          <a:cs typeface="Times New Roman" panose="02020603050405020304" pitchFamily="18" charset="0"/>
                        </a:rPr>
                        <a:t>yêu</a:t>
                      </a:r>
                      <a:r>
                        <a:rPr lang="en-US" altLang="en-US" sz="1800" dirty="0">
                          <a:solidFill>
                            <a:schemeClr val="tx1"/>
                          </a:solidFill>
                          <a:latin typeface="Times New Roman" panose="02020603050405020304" pitchFamily="18" charset="0"/>
                          <a:cs typeface="Times New Roman" panose="02020603050405020304" pitchFamily="18" charset="0"/>
                        </a:rPr>
                        <a:t> </a:t>
                      </a:r>
                      <a:r>
                        <a:rPr lang="en-US" altLang="en-US" sz="1800" dirty="0" err="1">
                          <a:solidFill>
                            <a:schemeClr val="tx1"/>
                          </a:solidFill>
                          <a:latin typeface="Times New Roman" panose="02020603050405020304" pitchFamily="18" charset="0"/>
                          <a:cs typeface="Times New Roman" panose="02020603050405020304" pitchFamily="18" charset="0"/>
                        </a:rPr>
                        <a:t>mãnh</a:t>
                      </a:r>
                      <a:r>
                        <a:rPr lang="en-US" altLang="en-US" sz="1800" dirty="0">
                          <a:solidFill>
                            <a:schemeClr val="tx1"/>
                          </a:solidFill>
                          <a:latin typeface="Times New Roman" panose="02020603050405020304" pitchFamily="18" charset="0"/>
                          <a:cs typeface="Times New Roman" panose="02020603050405020304" pitchFamily="18" charset="0"/>
                        </a:rPr>
                        <a:t> </a:t>
                      </a:r>
                      <a:r>
                        <a:rPr lang="en-US" altLang="en-US" sz="1800" dirty="0" err="1">
                          <a:solidFill>
                            <a:schemeClr val="tx1"/>
                          </a:solidFill>
                          <a:latin typeface="Times New Roman" panose="02020603050405020304" pitchFamily="18" charset="0"/>
                          <a:cs typeface="Times New Roman" panose="02020603050405020304" pitchFamily="18" charset="0"/>
                        </a:rPr>
                        <a:t>liệt</a:t>
                      </a:r>
                      <a:r>
                        <a:rPr lang="en-US" altLang="en-US" sz="1800" dirty="0">
                          <a:solidFill>
                            <a:schemeClr val="tx1"/>
                          </a:solidFill>
                          <a:latin typeface="Times New Roman" panose="02020603050405020304" pitchFamily="18" charset="0"/>
                          <a:cs typeface="Times New Roman" panose="02020603050405020304" pitchFamily="18" charset="0"/>
                        </a:rPr>
                        <a:t> </a:t>
                      </a:r>
                      <a:r>
                        <a:rPr lang="en-US" altLang="en-US" sz="1800" dirty="0" err="1">
                          <a:solidFill>
                            <a:schemeClr val="tx1"/>
                          </a:solidFill>
                          <a:latin typeface="Times New Roman" panose="02020603050405020304" pitchFamily="18" charset="0"/>
                          <a:cs typeface="Times New Roman" panose="02020603050405020304" pitchFamily="18" charset="0"/>
                        </a:rPr>
                        <a:t>của</a:t>
                      </a:r>
                      <a:r>
                        <a:rPr lang="en-US" altLang="en-US" sz="1800" dirty="0">
                          <a:solidFill>
                            <a:schemeClr val="tx1"/>
                          </a:solidFill>
                          <a:latin typeface="Times New Roman" panose="02020603050405020304" pitchFamily="18" charset="0"/>
                          <a:cs typeface="Times New Roman" panose="02020603050405020304" pitchFamily="18" charset="0"/>
                        </a:rPr>
                        <a:t> </a:t>
                      </a:r>
                      <a:r>
                        <a:rPr lang="en-US" altLang="en-US" sz="1800" dirty="0" err="1">
                          <a:solidFill>
                            <a:schemeClr val="tx1"/>
                          </a:solidFill>
                          <a:latin typeface="Times New Roman" panose="02020603050405020304" pitchFamily="18" charset="0"/>
                          <a:cs typeface="Times New Roman" panose="02020603050405020304" pitchFamily="18" charset="0"/>
                        </a:rPr>
                        <a:t>chú</a:t>
                      </a:r>
                      <a:r>
                        <a:rPr lang="en-US" altLang="en-US" sz="1800" dirty="0">
                          <a:solidFill>
                            <a:schemeClr val="tx1"/>
                          </a:solidFill>
                          <a:latin typeface="Times New Roman" panose="02020603050405020304" pitchFamily="18" charset="0"/>
                          <a:cs typeface="Times New Roman" panose="02020603050405020304" pitchFamily="18" charset="0"/>
                        </a:rPr>
                        <a:t> </a:t>
                      </a:r>
                      <a:r>
                        <a:rPr lang="en-US" altLang="en-US" sz="1800" dirty="0" err="1">
                          <a:solidFill>
                            <a:schemeClr val="tx1"/>
                          </a:solidFill>
                          <a:latin typeface="Times New Roman" panose="02020603050405020304" pitchFamily="18" charset="0"/>
                          <a:cs typeface="Times New Roman" panose="02020603050405020304" pitchFamily="18" charset="0"/>
                        </a:rPr>
                        <a:t>bé</a:t>
                      </a:r>
                      <a:r>
                        <a:rPr lang="en-US" altLang="en-US" sz="1800" dirty="0">
                          <a:solidFill>
                            <a:schemeClr val="tx1"/>
                          </a:solidFill>
                          <a:latin typeface="Times New Roman" panose="02020603050405020304" pitchFamily="18" charset="0"/>
                          <a:cs typeface="Times New Roman" panose="02020603050405020304" pitchFamily="18" charset="0"/>
                        </a:rPr>
                        <a:t> </a:t>
                      </a:r>
                      <a:r>
                        <a:rPr lang="en-US" altLang="en-US" sz="1800" dirty="0" err="1">
                          <a:solidFill>
                            <a:schemeClr val="tx1"/>
                          </a:solidFill>
                          <a:latin typeface="Times New Roman" panose="02020603050405020304" pitchFamily="18" charset="0"/>
                          <a:cs typeface="Times New Roman" panose="02020603050405020304" pitchFamily="18" charset="0"/>
                        </a:rPr>
                        <a:t>Hồng</a:t>
                      </a:r>
                      <a:r>
                        <a:rPr lang="en-US" altLang="en-US" sz="1800" dirty="0">
                          <a:solidFill>
                            <a:schemeClr val="tx1"/>
                          </a:solidFill>
                          <a:latin typeface="Times New Roman" panose="02020603050405020304" pitchFamily="18" charset="0"/>
                          <a:cs typeface="Times New Roman" panose="02020603050405020304" pitchFamily="18" charset="0"/>
                        </a:rPr>
                        <a:t> </a:t>
                      </a:r>
                      <a:r>
                        <a:rPr lang="en-US" altLang="en-US" sz="1800" dirty="0" err="1">
                          <a:solidFill>
                            <a:schemeClr val="tx1"/>
                          </a:solidFill>
                          <a:latin typeface="Times New Roman" panose="02020603050405020304" pitchFamily="18" charset="0"/>
                          <a:cs typeface="Times New Roman" panose="02020603050405020304" pitchFamily="18" charset="0"/>
                        </a:rPr>
                        <a:t>với</a:t>
                      </a:r>
                      <a:r>
                        <a:rPr lang="en-US" altLang="en-US" sz="1800" dirty="0">
                          <a:solidFill>
                            <a:schemeClr val="tx1"/>
                          </a:solidFill>
                          <a:latin typeface="Times New Roman" panose="02020603050405020304" pitchFamily="18" charset="0"/>
                          <a:cs typeface="Times New Roman" panose="02020603050405020304" pitchFamily="18" charset="0"/>
                        </a:rPr>
                        <a:t> </a:t>
                      </a:r>
                      <a:r>
                        <a:rPr lang="en-US" altLang="en-US" sz="1800" dirty="0" err="1">
                          <a:solidFill>
                            <a:schemeClr val="tx1"/>
                          </a:solidFill>
                          <a:latin typeface="Times New Roman" panose="02020603050405020304" pitchFamily="18" charset="0"/>
                          <a:cs typeface="Times New Roman" panose="02020603050405020304" pitchFamily="18" charset="0"/>
                        </a:rPr>
                        <a:t>mẹ</a:t>
                      </a:r>
                      <a:r>
                        <a:rPr lang="en-US" altLang="en-US" sz="1800" dirty="0">
                          <a:solidFill>
                            <a:schemeClr val="tx1"/>
                          </a:solidFill>
                          <a:latin typeface="Times New Roman" panose="02020603050405020304" pitchFamily="18" charset="0"/>
                          <a:cs typeface="Times New Roman" panose="02020603050405020304" pitchFamily="18" charset="0"/>
                        </a:rPr>
                        <a:t>.</a:t>
                      </a: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en-US" sz="1800" dirty="0">
                          <a:solidFill>
                            <a:srgbClr val="002060"/>
                          </a:solidFill>
                          <a:latin typeface="Times New Roman" panose="02020603050405020304" pitchFamily="18" charset="0"/>
                          <a:cs typeface="Times New Roman" panose="02020603050405020304" pitchFamily="18" charset="0"/>
                        </a:rPr>
                        <a:t>- </a:t>
                      </a:r>
                      <a:r>
                        <a:rPr lang="en-US" altLang="en-US" sz="1800" dirty="0" err="1">
                          <a:solidFill>
                            <a:srgbClr val="002060"/>
                          </a:solidFill>
                          <a:latin typeface="Times New Roman" panose="02020603050405020304" pitchFamily="18" charset="0"/>
                          <a:cs typeface="Times New Roman" panose="02020603050405020304" pitchFamily="18" charset="0"/>
                        </a:rPr>
                        <a:t>Hồi</a:t>
                      </a:r>
                      <a:r>
                        <a:rPr lang="en-US" altLang="en-US" sz="1800" dirty="0">
                          <a:solidFill>
                            <a:srgbClr val="002060"/>
                          </a:solidFill>
                          <a:latin typeface="Times New Roman" panose="02020603050405020304" pitchFamily="18" charset="0"/>
                          <a:cs typeface="Times New Roman" panose="02020603050405020304" pitchFamily="18" charset="0"/>
                        </a:rPr>
                        <a:t> </a:t>
                      </a:r>
                      <a:r>
                        <a:rPr lang="en-US" altLang="en-US" sz="1800" dirty="0" err="1">
                          <a:solidFill>
                            <a:srgbClr val="002060"/>
                          </a:solidFill>
                          <a:latin typeface="Times New Roman" panose="02020603050405020304" pitchFamily="18" charset="0"/>
                          <a:cs typeface="Times New Roman" panose="02020603050405020304" pitchFamily="18" charset="0"/>
                        </a:rPr>
                        <a:t>kí</a:t>
                      </a:r>
                      <a:r>
                        <a:rPr lang="en-US" altLang="en-US" sz="1800" dirty="0">
                          <a:solidFill>
                            <a:srgbClr val="002060"/>
                          </a:solidFill>
                          <a:latin typeface="Times New Roman" panose="02020603050405020304" pitchFamily="18" charset="0"/>
                          <a:cs typeface="Times New Roman" panose="02020603050405020304" pitchFamily="18" charset="0"/>
                        </a:rPr>
                        <a:t> </a:t>
                      </a:r>
                      <a:r>
                        <a:rPr lang="en-US" altLang="en-US" sz="1800" dirty="0" err="1">
                          <a:solidFill>
                            <a:srgbClr val="002060"/>
                          </a:solidFill>
                          <a:latin typeface="Times New Roman" panose="02020603050405020304" pitchFamily="18" charset="0"/>
                          <a:cs typeface="Times New Roman" panose="02020603050405020304" pitchFamily="18" charset="0"/>
                        </a:rPr>
                        <a:t>giàu</a:t>
                      </a:r>
                      <a:r>
                        <a:rPr lang="en-US" altLang="en-US" sz="1800" dirty="0">
                          <a:solidFill>
                            <a:srgbClr val="002060"/>
                          </a:solidFill>
                          <a:latin typeface="Times New Roman" panose="02020603050405020304" pitchFamily="18" charset="0"/>
                          <a:cs typeface="Times New Roman" panose="02020603050405020304" pitchFamily="18" charset="0"/>
                        </a:rPr>
                        <a:t> </a:t>
                      </a:r>
                      <a:r>
                        <a:rPr lang="en-US" altLang="en-US" sz="1800" dirty="0" err="1">
                          <a:solidFill>
                            <a:srgbClr val="002060"/>
                          </a:solidFill>
                          <a:latin typeface="Times New Roman" panose="02020603050405020304" pitchFamily="18" charset="0"/>
                          <a:cs typeface="Times New Roman" panose="02020603050405020304" pitchFamily="18" charset="0"/>
                        </a:rPr>
                        <a:t>chất</a:t>
                      </a:r>
                      <a:r>
                        <a:rPr lang="en-US" altLang="en-US" sz="1800" dirty="0">
                          <a:solidFill>
                            <a:srgbClr val="002060"/>
                          </a:solidFill>
                          <a:latin typeface="Times New Roman" panose="02020603050405020304" pitchFamily="18" charset="0"/>
                          <a:cs typeface="Times New Roman" panose="02020603050405020304" pitchFamily="18" charset="0"/>
                        </a:rPr>
                        <a:t> </a:t>
                      </a:r>
                      <a:r>
                        <a:rPr lang="en-US" altLang="en-US" sz="1800" dirty="0" err="1">
                          <a:solidFill>
                            <a:srgbClr val="002060"/>
                          </a:solidFill>
                          <a:latin typeface="Times New Roman" panose="02020603050405020304" pitchFamily="18" charset="0"/>
                          <a:cs typeface="Times New Roman" panose="02020603050405020304" pitchFamily="18" charset="0"/>
                        </a:rPr>
                        <a:t>trữ</a:t>
                      </a:r>
                      <a:r>
                        <a:rPr lang="en-US" altLang="en-US" sz="1800" dirty="0">
                          <a:solidFill>
                            <a:srgbClr val="002060"/>
                          </a:solidFill>
                          <a:latin typeface="Times New Roman" panose="02020603050405020304" pitchFamily="18" charset="0"/>
                          <a:cs typeface="Times New Roman" panose="02020603050405020304" pitchFamily="18" charset="0"/>
                        </a:rPr>
                        <a:t> </a:t>
                      </a:r>
                      <a:r>
                        <a:rPr lang="en-US" altLang="en-US" sz="1800" dirty="0" err="1">
                          <a:solidFill>
                            <a:srgbClr val="002060"/>
                          </a:solidFill>
                          <a:latin typeface="Times New Roman" panose="02020603050405020304" pitchFamily="18" charset="0"/>
                          <a:cs typeface="Times New Roman" panose="02020603050405020304" pitchFamily="18" charset="0"/>
                        </a:rPr>
                        <a:t>tình</a:t>
                      </a:r>
                      <a:r>
                        <a:rPr lang="en-US" altLang="en-US" sz="1800" dirty="0">
                          <a:solidFill>
                            <a:srgbClr val="002060"/>
                          </a:solidFill>
                          <a:latin typeface="Times New Roman" panose="02020603050405020304" pitchFamily="18"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defRPr/>
                      </a:pPr>
                      <a:r>
                        <a:rPr lang="en-US" dirty="0"/>
                        <a:t>-</a:t>
                      </a:r>
                      <a:r>
                        <a:rPr lang="nl-NL" altLang="en-US" sz="1800" dirty="0">
                          <a:solidFill>
                            <a:srgbClr val="002060"/>
                          </a:solidFill>
                          <a:latin typeface="Times New Roman" panose="02020603050405020304" pitchFamily="18" charset="0"/>
                          <a:cs typeface="Times New Roman" panose="02020603050405020304" pitchFamily="18" charset="0"/>
                        </a:rPr>
                        <a:t>-Miêu tả tâm lý nhân vật tinh tế; lời văn dạt dào cảm xúc.</a:t>
                      </a:r>
                    </a:p>
                    <a:p>
                      <a:pPr marL="0" marR="0" lvl="0" indent="0" algn="l" defTabSz="914400" rtl="0" eaLnBrk="1" fontAlgn="auto" latinLnBrk="0" hangingPunct="1">
                        <a:lnSpc>
                          <a:spcPct val="100000"/>
                        </a:lnSpc>
                        <a:spcBef>
                          <a:spcPts val="0"/>
                        </a:spcBef>
                        <a:spcAft>
                          <a:spcPts val="0"/>
                        </a:spcAft>
                        <a:buClrTx/>
                        <a:buSzTx/>
                        <a:buFontTx/>
                        <a:buNone/>
                        <a:defRPr/>
                      </a:pPr>
                      <a:r>
                        <a:rPr lang="nl-NL" altLang="en-US" sz="1800" dirty="0">
                          <a:solidFill>
                            <a:srgbClr val="002060"/>
                          </a:solidFill>
                          <a:latin typeface="Times New Roman" panose="02020603050405020304" pitchFamily="18" charset="0"/>
                          <a:cs typeface="Times New Roman" panose="02020603050405020304" pitchFamily="18" charset="0"/>
                        </a:rPr>
                        <a:t>- Hình ảnh so sánh độc đáo.</a:t>
                      </a:r>
                      <a:endParaRPr lang="en-US" altLang="en-US" sz="1800" dirty="0">
                        <a:solidFill>
                          <a:srgbClr val="002060"/>
                        </a:solidFill>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endParaRPr lang="en-US" altLang="en-US" sz="1800" dirty="0">
                        <a:solidFill>
                          <a:srgbClr val="002060"/>
                        </a:solidFill>
                        <a:latin typeface="Times New Roman" panose="02020603050405020304" pitchFamily="18" charset="0"/>
                        <a:cs typeface="Times New Roman" panose="02020603050405020304" pitchFamily="18" charset="0"/>
                      </a:endParaRPr>
                    </a:p>
                    <a:p>
                      <a:endParaRPr lang="en-US" dirty="0"/>
                    </a:p>
                  </a:txBody>
                  <a:tcPr/>
                </a:tc>
              </a:tr>
              <a:tr h="3657600">
                <a:tc>
                  <a:txBody>
                    <a:bodyPr/>
                    <a:lstStyle/>
                    <a:p>
                      <a:endParaRPr lang="vi-VN" sz="1800" dirty="0">
                        <a:latin typeface="+mj-lt"/>
                      </a:endParaRPr>
                    </a:p>
                    <a:p>
                      <a:r>
                        <a:rPr lang="vi-VN" sz="1800" dirty="0">
                          <a:latin typeface="+mj-lt"/>
                        </a:rPr>
                        <a:t>2</a:t>
                      </a:r>
                      <a:endParaRPr lang="en-US" sz="1800" dirty="0">
                        <a:latin typeface="+mj-lt"/>
                      </a:endParaRPr>
                    </a:p>
                  </a:txBody>
                  <a:tcPr/>
                </a:tc>
                <a:tc>
                  <a:txBody>
                    <a:bodyPr/>
                    <a:lstStyle/>
                    <a:p>
                      <a:r>
                        <a:rPr lang="vi-VN" sz="1800" dirty="0">
                          <a:solidFill>
                            <a:srgbClr val="FF0000"/>
                          </a:solidFill>
                          <a:latin typeface="+mj-lt"/>
                        </a:rPr>
                        <a:t>Đồng Tháp Mười mùa nước nổi</a:t>
                      </a:r>
                      <a:endParaRPr lang="en-US" sz="1800" dirty="0">
                        <a:solidFill>
                          <a:srgbClr val="FF0000"/>
                        </a:solidFill>
                        <a:latin typeface="+mj-lt"/>
                      </a:endParaRPr>
                    </a:p>
                  </a:txBody>
                  <a:tcPr/>
                </a:tc>
                <a:tc>
                  <a:txBody>
                    <a:bodyPr/>
                    <a:lstStyle/>
                    <a:p>
                      <a:r>
                        <a:rPr lang="vi-VN" sz="1800" dirty="0">
                          <a:latin typeface="+mj-lt"/>
                        </a:rPr>
                        <a:t>Văn Công Hùng</a:t>
                      </a:r>
                      <a:endParaRPr lang="en-US" sz="1800" dirty="0">
                        <a:latin typeface="+mj-lt"/>
                      </a:endParaRPr>
                    </a:p>
                  </a:txBody>
                  <a:tcPr/>
                </a:tc>
                <a:tc>
                  <a:txBody>
                    <a:bodyPr/>
                    <a:lstStyle/>
                    <a:p>
                      <a:r>
                        <a:rPr lang="vi-VN" sz="1800" dirty="0">
                          <a:latin typeface="+mj-lt"/>
                        </a:rPr>
                        <a:t>Trích trên “Báo Văn nghệ, số 49, tháng 12- 2011</a:t>
                      </a:r>
                      <a:r>
                        <a:rPr lang="en-US" sz="1800" dirty="0">
                          <a:latin typeface="+mj-lt"/>
                        </a:rPr>
                        <a:t>”</a:t>
                      </a:r>
                    </a:p>
                  </a:txBody>
                  <a:tcPr/>
                </a:tc>
                <a:tc>
                  <a:txBody>
                    <a:bodyPr/>
                    <a:lstStyle/>
                    <a:p>
                      <a:r>
                        <a:rPr lang="vi-VN" sz="1800" dirty="0">
                          <a:latin typeface="+mj-lt"/>
                        </a:rPr>
                        <a:t>Du kí</a:t>
                      </a:r>
                      <a:endParaRPr lang="en-US" sz="1800" dirty="0">
                        <a:latin typeface="+mj-lt"/>
                      </a:endParaRPr>
                    </a:p>
                  </a:txBody>
                  <a:tcPr/>
                </a:tc>
                <a:tc>
                  <a:txBody>
                    <a:bodyPr/>
                    <a:lstStyle/>
                    <a:p>
                      <a:r>
                        <a:rPr lang="vi-VN" sz="1800" dirty="0">
                          <a:latin typeface="+mj-lt"/>
                        </a:rPr>
                        <a:t>Ngôi thứ nhất</a:t>
                      </a:r>
                      <a:endParaRPr lang="en-US" sz="1800" dirty="0">
                        <a:latin typeface="+mj-lt"/>
                      </a:endParaRPr>
                    </a:p>
                  </a:txBody>
                  <a:tcPr/>
                </a:tc>
                <a:tc>
                  <a:txBody>
                    <a:bodyPr/>
                    <a:lstStyle/>
                    <a:p>
                      <a:pPr marL="0" marR="0">
                        <a:lnSpc>
                          <a:spcPct val="150000"/>
                        </a:lnSpc>
                        <a:spcBef>
                          <a:spcPts val="0"/>
                        </a:spcBef>
                        <a:spcAft>
                          <a:spcPts val="0"/>
                        </a:spcAft>
                      </a:pPr>
                      <a:r>
                        <a:rPr lang="fr-FR" sz="1800" dirty="0">
                          <a:solidFill>
                            <a:srgbClr val="002060"/>
                          </a:solidFill>
                          <a:effectLst/>
                          <a:latin typeface="Times New Roman" panose="02020603050405020304" pitchFamily="18" charset="0"/>
                          <a:ea typeface="Times New Roman" panose="02020603050405020304" pitchFamily="18" charset="0"/>
                        </a:rPr>
                        <a:t>- </a:t>
                      </a:r>
                      <a:r>
                        <a:rPr lang="fr-FR" sz="1800" dirty="0" err="1">
                          <a:solidFill>
                            <a:srgbClr val="002060"/>
                          </a:solidFill>
                          <a:effectLst/>
                          <a:latin typeface="Times New Roman" panose="02020603050405020304" pitchFamily="18" charset="0"/>
                          <a:ea typeface="Times New Roman" panose="02020603050405020304" pitchFamily="18" charset="0"/>
                        </a:rPr>
                        <a:t>Tác</a:t>
                      </a:r>
                      <a:r>
                        <a:rPr lang="fr-FR" sz="1800" dirty="0">
                          <a:solidFill>
                            <a:srgbClr val="002060"/>
                          </a:solidFill>
                          <a:effectLst/>
                          <a:latin typeface="Times New Roman" panose="02020603050405020304" pitchFamily="18" charset="0"/>
                          <a:ea typeface="Times New Roman" panose="02020603050405020304" pitchFamily="18" charset="0"/>
                        </a:rPr>
                        <a:t> </a:t>
                      </a:r>
                      <a:r>
                        <a:rPr lang="fr-FR" sz="1800" dirty="0" err="1">
                          <a:solidFill>
                            <a:srgbClr val="002060"/>
                          </a:solidFill>
                          <a:effectLst/>
                          <a:latin typeface="Times New Roman" panose="02020603050405020304" pitchFamily="18" charset="0"/>
                          <a:ea typeface="Times New Roman" panose="02020603050405020304" pitchFamily="18" charset="0"/>
                        </a:rPr>
                        <a:t>giả</a:t>
                      </a:r>
                      <a:r>
                        <a:rPr lang="fr-FR" sz="1800" dirty="0">
                          <a:solidFill>
                            <a:srgbClr val="002060"/>
                          </a:solidFill>
                          <a:effectLst/>
                          <a:latin typeface="Times New Roman" panose="02020603050405020304" pitchFamily="18" charset="0"/>
                          <a:ea typeface="Times New Roman" panose="02020603050405020304" pitchFamily="18" charset="0"/>
                        </a:rPr>
                        <a:t> </a:t>
                      </a:r>
                      <a:r>
                        <a:rPr lang="fr-FR" sz="1800" dirty="0" err="1">
                          <a:solidFill>
                            <a:srgbClr val="002060"/>
                          </a:solidFill>
                          <a:effectLst/>
                          <a:latin typeface="Times New Roman" panose="02020603050405020304" pitchFamily="18" charset="0"/>
                          <a:ea typeface="Times New Roman" panose="02020603050405020304" pitchFamily="18" charset="0"/>
                        </a:rPr>
                        <a:t>đã</a:t>
                      </a:r>
                      <a:r>
                        <a:rPr lang="fr-FR" sz="1800" dirty="0">
                          <a:solidFill>
                            <a:srgbClr val="002060"/>
                          </a:solidFill>
                          <a:effectLst/>
                          <a:latin typeface="Times New Roman" panose="02020603050405020304" pitchFamily="18" charset="0"/>
                          <a:ea typeface="Times New Roman" panose="02020603050405020304" pitchFamily="18" charset="0"/>
                        </a:rPr>
                        <a:t> </a:t>
                      </a:r>
                      <a:r>
                        <a:rPr lang="fr-FR" sz="1800" dirty="0" err="1">
                          <a:solidFill>
                            <a:srgbClr val="002060"/>
                          </a:solidFill>
                          <a:effectLst/>
                          <a:latin typeface="Times New Roman" panose="02020603050405020304" pitchFamily="18" charset="0"/>
                          <a:ea typeface="Times New Roman" panose="02020603050405020304" pitchFamily="18" charset="0"/>
                        </a:rPr>
                        <a:t>kể</a:t>
                      </a:r>
                      <a:r>
                        <a:rPr lang="fr-FR" sz="1800" dirty="0">
                          <a:solidFill>
                            <a:srgbClr val="002060"/>
                          </a:solidFill>
                          <a:effectLst/>
                          <a:latin typeface="Times New Roman" panose="02020603050405020304" pitchFamily="18" charset="0"/>
                          <a:ea typeface="Times New Roman" panose="02020603050405020304" pitchFamily="18" charset="0"/>
                        </a:rPr>
                        <a:t> </a:t>
                      </a:r>
                      <a:r>
                        <a:rPr lang="fr-FR" sz="1800" dirty="0" err="1">
                          <a:solidFill>
                            <a:srgbClr val="002060"/>
                          </a:solidFill>
                          <a:effectLst/>
                          <a:latin typeface="Times New Roman" panose="02020603050405020304" pitchFamily="18" charset="0"/>
                          <a:ea typeface="Times New Roman" panose="02020603050405020304" pitchFamily="18" charset="0"/>
                        </a:rPr>
                        <a:t>về</a:t>
                      </a:r>
                      <a:r>
                        <a:rPr lang="fr-FR" sz="1800" dirty="0">
                          <a:solidFill>
                            <a:srgbClr val="002060"/>
                          </a:solidFill>
                          <a:effectLst/>
                          <a:latin typeface="Times New Roman" panose="02020603050405020304" pitchFamily="18" charset="0"/>
                          <a:ea typeface="Times New Roman" panose="02020603050405020304" pitchFamily="18" charset="0"/>
                        </a:rPr>
                        <a:t> </a:t>
                      </a:r>
                      <a:r>
                        <a:rPr lang="fr-FR" sz="1800" dirty="0" err="1">
                          <a:solidFill>
                            <a:srgbClr val="002060"/>
                          </a:solidFill>
                          <a:effectLst/>
                          <a:latin typeface="Times New Roman" panose="02020603050405020304" pitchFamily="18" charset="0"/>
                          <a:ea typeface="Times New Roman" panose="02020603050405020304" pitchFamily="18" charset="0"/>
                        </a:rPr>
                        <a:t>trải</a:t>
                      </a:r>
                      <a:r>
                        <a:rPr lang="fr-FR" sz="1800" dirty="0">
                          <a:solidFill>
                            <a:srgbClr val="002060"/>
                          </a:solidFill>
                          <a:effectLst/>
                          <a:latin typeface="Times New Roman" panose="02020603050405020304" pitchFamily="18" charset="0"/>
                          <a:ea typeface="Times New Roman" panose="02020603050405020304" pitchFamily="18" charset="0"/>
                        </a:rPr>
                        <a:t> </a:t>
                      </a:r>
                      <a:r>
                        <a:rPr lang="fr-FR" sz="1800" dirty="0" err="1">
                          <a:solidFill>
                            <a:srgbClr val="002060"/>
                          </a:solidFill>
                          <a:effectLst/>
                          <a:latin typeface="Times New Roman" panose="02020603050405020304" pitchFamily="18" charset="0"/>
                          <a:ea typeface="Times New Roman" panose="02020603050405020304" pitchFamily="18" charset="0"/>
                        </a:rPr>
                        <a:t>nghiệm</a:t>
                      </a:r>
                      <a:r>
                        <a:rPr lang="fr-FR" sz="1800" dirty="0">
                          <a:solidFill>
                            <a:srgbClr val="002060"/>
                          </a:solidFill>
                          <a:effectLst/>
                          <a:latin typeface="Times New Roman" panose="02020603050405020304" pitchFamily="18" charset="0"/>
                          <a:ea typeface="Times New Roman" panose="02020603050405020304" pitchFamily="18" charset="0"/>
                        </a:rPr>
                        <a:t> </a:t>
                      </a:r>
                      <a:r>
                        <a:rPr lang="fr-FR" sz="1800" dirty="0" err="1">
                          <a:solidFill>
                            <a:srgbClr val="002060"/>
                          </a:solidFill>
                          <a:effectLst/>
                          <a:latin typeface="Times New Roman" panose="02020603050405020304" pitchFamily="18" charset="0"/>
                          <a:ea typeface="Times New Roman" panose="02020603050405020304" pitchFamily="18" charset="0"/>
                        </a:rPr>
                        <a:t>của</a:t>
                      </a:r>
                      <a:r>
                        <a:rPr lang="fr-FR" sz="1800" dirty="0">
                          <a:solidFill>
                            <a:srgbClr val="002060"/>
                          </a:solidFill>
                          <a:effectLst/>
                          <a:latin typeface="Times New Roman" panose="02020603050405020304" pitchFamily="18" charset="0"/>
                          <a:ea typeface="Times New Roman" panose="02020603050405020304" pitchFamily="18" charset="0"/>
                        </a:rPr>
                        <a:t> </a:t>
                      </a:r>
                      <a:r>
                        <a:rPr lang="fr-FR" sz="1800" dirty="0" err="1">
                          <a:solidFill>
                            <a:srgbClr val="002060"/>
                          </a:solidFill>
                          <a:effectLst/>
                          <a:latin typeface="Times New Roman" panose="02020603050405020304" pitchFamily="18" charset="0"/>
                          <a:ea typeface="Times New Roman" panose="02020603050405020304" pitchFamily="18" charset="0"/>
                        </a:rPr>
                        <a:t>bản</a:t>
                      </a:r>
                      <a:r>
                        <a:rPr lang="fr-FR" sz="1800" dirty="0">
                          <a:solidFill>
                            <a:srgbClr val="002060"/>
                          </a:solidFill>
                          <a:effectLst/>
                          <a:latin typeface="Times New Roman" panose="02020603050405020304" pitchFamily="18" charset="0"/>
                          <a:ea typeface="Times New Roman" panose="02020603050405020304" pitchFamily="18" charset="0"/>
                        </a:rPr>
                        <a:t> </a:t>
                      </a:r>
                      <a:r>
                        <a:rPr lang="fr-FR" sz="1800" dirty="0" err="1">
                          <a:solidFill>
                            <a:srgbClr val="002060"/>
                          </a:solidFill>
                          <a:effectLst/>
                          <a:latin typeface="Times New Roman" panose="02020603050405020304" pitchFamily="18" charset="0"/>
                          <a:ea typeface="Times New Roman" panose="02020603050405020304" pitchFamily="18" charset="0"/>
                        </a:rPr>
                        <a:t>thân</a:t>
                      </a:r>
                      <a:r>
                        <a:rPr lang="fr-FR" sz="1800" dirty="0">
                          <a:solidFill>
                            <a:srgbClr val="002060"/>
                          </a:solidFill>
                          <a:effectLst/>
                          <a:latin typeface="Times New Roman" panose="02020603050405020304" pitchFamily="18" charset="0"/>
                          <a:ea typeface="Times New Roman" panose="02020603050405020304" pitchFamily="18" charset="0"/>
                        </a:rPr>
                        <a:t> khi </a:t>
                      </a:r>
                      <a:r>
                        <a:rPr lang="fr-FR" sz="1800" dirty="0" err="1">
                          <a:solidFill>
                            <a:srgbClr val="002060"/>
                          </a:solidFill>
                          <a:effectLst/>
                          <a:latin typeface="Times New Roman" panose="02020603050405020304" pitchFamily="18" charset="0"/>
                          <a:ea typeface="Times New Roman" panose="02020603050405020304" pitchFamily="18" charset="0"/>
                        </a:rPr>
                        <a:t>được</a:t>
                      </a:r>
                      <a:r>
                        <a:rPr lang="fr-FR" sz="1800" dirty="0">
                          <a:solidFill>
                            <a:srgbClr val="002060"/>
                          </a:solidFill>
                          <a:effectLst/>
                          <a:latin typeface="Times New Roman" panose="02020603050405020304" pitchFamily="18" charset="0"/>
                          <a:ea typeface="Times New Roman" panose="02020603050405020304" pitchFamily="18" charset="0"/>
                        </a:rPr>
                        <a:t> </a:t>
                      </a:r>
                      <a:r>
                        <a:rPr lang="fr-FR" sz="1800" dirty="0" err="1">
                          <a:solidFill>
                            <a:srgbClr val="002060"/>
                          </a:solidFill>
                          <a:effectLst/>
                          <a:latin typeface="Times New Roman" panose="02020603050405020304" pitchFamily="18" charset="0"/>
                          <a:ea typeface="Times New Roman" panose="02020603050405020304" pitchFamily="18" charset="0"/>
                        </a:rPr>
                        <a:t>đến</a:t>
                      </a:r>
                      <a:r>
                        <a:rPr lang="fr-FR" sz="1800" dirty="0">
                          <a:solidFill>
                            <a:srgbClr val="002060"/>
                          </a:solidFill>
                          <a:effectLst/>
                          <a:latin typeface="Times New Roman" panose="02020603050405020304" pitchFamily="18" charset="0"/>
                          <a:ea typeface="Times New Roman" panose="02020603050405020304" pitchFamily="18" charset="0"/>
                        </a:rPr>
                        <a:t> </a:t>
                      </a:r>
                      <a:r>
                        <a:rPr lang="fr-FR" sz="1800" dirty="0" err="1">
                          <a:solidFill>
                            <a:srgbClr val="002060"/>
                          </a:solidFill>
                          <a:effectLst/>
                          <a:latin typeface="Times New Roman" panose="02020603050405020304" pitchFamily="18" charset="0"/>
                          <a:ea typeface="Times New Roman" panose="02020603050405020304" pitchFamily="18" charset="0"/>
                        </a:rPr>
                        <a:t>vùng</a:t>
                      </a:r>
                      <a:r>
                        <a:rPr lang="fr-FR" sz="1800" dirty="0">
                          <a:solidFill>
                            <a:srgbClr val="002060"/>
                          </a:solidFill>
                          <a:effectLst/>
                          <a:latin typeface="Times New Roman" panose="02020603050405020304" pitchFamily="18" charset="0"/>
                          <a:ea typeface="Times New Roman" panose="02020603050405020304" pitchFamily="18" charset="0"/>
                        </a:rPr>
                        <a:t> </a:t>
                      </a:r>
                      <a:r>
                        <a:rPr lang="fr-FR" sz="1800" dirty="0" err="1">
                          <a:solidFill>
                            <a:srgbClr val="002060"/>
                          </a:solidFill>
                          <a:effectLst/>
                          <a:latin typeface="Times New Roman" panose="02020603050405020304" pitchFamily="18" charset="0"/>
                          <a:ea typeface="Times New Roman" panose="02020603050405020304" pitchFamily="18" charset="0"/>
                        </a:rPr>
                        <a:t>đất</a:t>
                      </a:r>
                      <a:r>
                        <a:rPr lang="fr-FR" sz="1800" dirty="0">
                          <a:solidFill>
                            <a:srgbClr val="002060"/>
                          </a:solidFill>
                          <a:effectLst/>
                          <a:latin typeface="Times New Roman" panose="02020603050405020304" pitchFamily="18" charset="0"/>
                          <a:ea typeface="Times New Roman" panose="02020603050405020304" pitchFamily="18" charset="0"/>
                        </a:rPr>
                        <a:t> </a:t>
                      </a:r>
                      <a:r>
                        <a:rPr lang="fr-FR" sz="1800" dirty="0" err="1">
                          <a:solidFill>
                            <a:srgbClr val="002060"/>
                          </a:solidFill>
                          <a:effectLst/>
                          <a:latin typeface="Times New Roman" panose="02020603050405020304" pitchFamily="18" charset="0"/>
                          <a:ea typeface="Times New Roman" panose="02020603050405020304" pitchFamily="18" charset="0"/>
                        </a:rPr>
                        <a:t>Đồng</a:t>
                      </a:r>
                      <a:r>
                        <a:rPr lang="fr-FR" sz="1800" dirty="0">
                          <a:solidFill>
                            <a:srgbClr val="002060"/>
                          </a:solidFill>
                          <a:effectLst/>
                          <a:latin typeface="Times New Roman" panose="02020603050405020304" pitchFamily="18" charset="0"/>
                          <a:ea typeface="Times New Roman" panose="02020603050405020304" pitchFamily="18" charset="0"/>
                        </a:rPr>
                        <a:t> </a:t>
                      </a:r>
                      <a:r>
                        <a:rPr lang="fr-FR" sz="1800" dirty="0" err="1">
                          <a:solidFill>
                            <a:srgbClr val="002060"/>
                          </a:solidFill>
                          <a:effectLst/>
                          <a:latin typeface="Times New Roman" panose="02020603050405020304" pitchFamily="18" charset="0"/>
                          <a:ea typeface="Times New Roman" panose="02020603050405020304" pitchFamily="18" charset="0"/>
                        </a:rPr>
                        <a:t>Tháp</a:t>
                      </a:r>
                      <a:r>
                        <a:rPr lang="fr-FR" sz="1800" dirty="0">
                          <a:solidFill>
                            <a:srgbClr val="002060"/>
                          </a:solidFill>
                          <a:effectLst/>
                          <a:latin typeface="Times New Roman" panose="02020603050405020304" pitchFamily="18" charset="0"/>
                          <a:ea typeface="Times New Roman" panose="02020603050405020304" pitchFamily="18" charset="0"/>
                        </a:rPr>
                        <a:t> </a:t>
                      </a:r>
                      <a:r>
                        <a:rPr lang="fr-FR" sz="1800" dirty="0" err="1">
                          <a:solidFill>
                            <a:srgbClr val="002060"/>
                          </a:solidFill>
                          <a:effectLst/>
                          <a:latin typeface="Times New Roman" panose="02020603050405020304" pitchFamily="18" charset="0"/>
                          <a:ea typeface="Times New Roman" panose="02020603050405020304" pitchFamily="18" charset="0"/>
                        </a:rPr>
                        <a:t>Mười</a:t>
                      </a:r>
                      <a:r>
                        <a:rPr lang="fr-FR" sz="1800" dirty="0">
                          <a:solidFill>
                            <a:srgbClr val="002060"/>
                          </a:solidFill>
                          <a:effectLst/>
                          <a:latin typeface="Times New Roman" panose="02020603050405020304" pitchFamily="18" charset="0"/>
                          <a:ea typeface="Times New Roman" panose="02020603050405020304" pitchFamily="18" charset="0"/>
                        </a:rPr>
                        <a:t>. </a:t>
                      </a:r>
                      <a:r>
                        <a:rPr lang="fr-FR" sz="1800" dirty="0" err="1">
                          <a:solidFill>
                            <a:srgbClr val="002060"/>
                          </a:solidFill>
                          <a:effectLst/>
                          <a:latin typeface="Times New Roman" panose="02020603050405020304" pitchFamily="18" charset="0"/>
                          <a:ea typeface="Times New Roman" panose="02020603050405020304" pitchFamily="18" charset="0"/>
                        </a:rPr>
                        <a:t>Đó</a:t>
                      </a:r>
                      <a:r>
                        <a:rPr lang="fr-FR" sz="1800" dirty="0">
                          <a:solidFill>
                            <a:srgbClr val="002060"/>
                          </a:solidFill>
                          <a:effectLst/>
                          <a:latin typeface="Times New Roman" panose="02020603050405020304" pitchFamily="18" charset="0"/>
                          <a:ea typeface="Times New Roman" panose="02020603050405020304" pitchFamily="18" charset="0"/>
                        </a:rPr>
                        <a:t> là </a:t>
                      </a:r>
                      <a:r>
                        <a:rPr lang="fr-FR" sz="1800" dirty="0" err="1">
                          <a:solidFill>
                            <a:srgbClr val="002060"/>
                          </a:solidFill>
                          <a:effectLst/>
                          <a:latin typeface="Times New Roman" panose="02020603050405020304" pitchFamily="18" charset="0"/>
                          <a:ea typeface="Times New Roman" panose="02020603050405020304" pitchFamily="18" charset="0"/>
                        </a:rPr>
                        <a:t>một</a:t>
                      </a:r>
                      <a:r>
                        <a:rPr lang="fr-FR" sz="1800" dirty="0">
                          <a:solidFill>
                            <a:srgbClr val="002060"/>
                          </a:solidFill>
                          <a:effectLst/>
                          <a:latin typeface="Times New Roman" panose="02020603050405020304" pitchFamily="18" charset="0"/>
                          <a:ea typeface="Times New Roman" panose="02020603050405020304" pitchFamily="18" charset="0"/>
                        </a:rPr>
                        <a:t> </a:t>
                      </a:r>
                      <a:r>
                        <a:rPr lang="fr-FR" sz="1800" dirty="0" err="1">
                          <a:solidFill>
                            <a:srgbClr val="002060"/>
                          </a:solidFill>
                          <a:effectLst/>
                          <a:latin typeface="Times New Roman" panose="02020603050405020304" pitchFamily="18" charset="0"/>
                          <a:ea typeface="Times New Roman" panose="02020603050405020304" pitchFamily="18" charset="0"/>
                        </a:rPr>
                        <a:t>chuyến</a:t>
                      </a:r>
                      <a:r>
                        <a:rPr lang="fr-FR" sz="1800" dirty="0">
                          <a:solidFill>
                            <a:srgbClr val="002060"/>
                          </a:solidFill>
                          <a:effectLst/>
                          <a:latin typeface="Times New Roman" panose="02020603050405020304" pitchFamily="18" charset="0"/>
                          <a:ea typeface="Times New Roman" panose="02020603050405020304" pitchFamily="18" charset="0"/>
                        </a:rPr>
                        <a:t> </a:t>
                      </a:r>
                      <a:r>
                        <a:rPr lang="fr-FR" sz="1800" dirty="0" err="1">
                          <a:solidFill>
                            <a:srgbClr val="002060"/>
                          </a:solidFill>
                          <a:effectLst/>
                          <a:latin typeface="Times New Roman" panose="02020603050405020304" pitchFamily="18" charset="0"/>
                          <a:ea typeface="Times New Roman" panose="02020603050405020304" pitchFamily="18" charset="0"/>
                        </a:rPr>
                        <a:t>thú</a:t>
                      </a:r>
                      <a:r>
                        <a:rPr lang="fr-FR" sz="1800" dirty="0">
                          <a:solidFill>
                            <a:srgbClr val="002060"/>
                          </a:solidFill>
                          <a:effectLst/>
                          <a:latin typeface="Times New Roman" panose="02020603050405020304" pitchFamily="18" charset="0"/>
                          <a:ea typeface="Times New Roman" panose="02020603050405020304" pitchFamily="18" charset="0"/>
                        </a:rPr>
                        <a:t> </a:t>
                      </a:r>
                      <a:r>
                        <a:rPr lang="fr-FR" sz="1800" dirty="0" err="1">
                          <a:solidFill>
                            <a:srgbClr val="002060"/>
                          </a:solidFill>
                          <a:effectLst/>
                          <a:latin typeface="Times New Roman" panose="02020603050405020304" pitchFamily="18" charset="0"/>
                          <a:ea typeface="Times New Roman" panose="02020603050405020304" pitchFamily="18" charset="0"/>
                        </a:rPr>
                        <a:t>vị</a:t>
                      </a:r>
                      <a:r>
                        <a:rPr lang="fr-FR" sz="1800" dirty="0">
                          <a:solidFill>
                            <a:srgbClr val="002060"/>
                          </a:solidFill>
                          <a:effectLst/>
                          <a:latin typeface="Times New Roman" panose="02020603050405020304" pitchFamily="18" charset="0"/>
                          <a:ea typeface="Times New Roman" panose="02020603050405020304" pitchFamily="18" charset="0"/>
                        </a:rPr>
                        <a:t>, </a:t>
                      </a:r>
                      <a:r>
                        <a:rPr lang="fr-FR" sz="1800" dirty="0" err="1">
                          <a:solidFill>
                            <a:srgbClr val="002060"/>
                          </a:solidFill>
                          <a:effectLst/>
                          <a:latin typeface="Times New Roman" panose="02020603050405020304" pitchFamily="18" charset="0"/>
                          <a:ea typeface="Times New Roman" panose="02020603050405020304" pitchFamily="18" charset="0"/>
                        </a:rPr>
                        <a:t>tác</a:t>
                      </a:r>
                      <a:r>
                        <a:rPr lang="fr-FR" sz="1800" dirty="0">
                          <a:solidFill>
                            <a:srgbClr val="002060"/>
                          </a:solidFill>
                          <a:effectLst/>
                          <a:latin typeface="Times New Roman" panose="02020603050405020304" pitchFamily="18" charset="0"/>
                          <a:ea typeface="Times New Roman" panose="02020603050405020304" pitchFamily="18" charset="0"/>
                        </a:rPr>
                        <a:t> </a:t>
                      </a:r>
                      <a:r>
                        <a:rPr lang="fr-FR" sz="1800" dirty="0" err="1">
                          <a:solidFill>
                            <a:srgbClr val="002060"/>
                          </a:solidFill>
                          <a:effectLst/>
                          <a:latin typeface="Times New Roman" panose="02020603050405020304" pitchFamily="18" charset="0"/>
                          <a:ea typeface="Times New Roman" panose="02020603050405020304" pitchFamily="18" charset="0"/>
                        </a:rPr>
                        <a:t>giả</a:t>
                      </a:r>
                      <a:r>
                        <a:rPr lang="fr-FR" sz="1800" dirty="0">
                          <a:solidFill>
                            <a:srgbClr val="002060"/>
                          </a:solidFill>
                          <a:effectLst/>
                          <a:latin typeface="Times New Roman" panose="02020603050405020304" pitchFamily="18" charset="0"/>
                          <a:ea typeface="Times New Roman" panose="02020603050405020304" pitchFamily="18" charset="0"/>
                        </a:rPr>
                        <a:t> </a:t>
                      </a:r>
                      <a:r>
                        <a:rPr lang="fr-FR" sz="1800" dirty="0" err="1">
                          <a:solidFill>
                            <a:srgbClr val="002060"/>
                          </a:solidFill>
                          <a:effectLst/>
                          <a:latin typeface="Times New Roman" panose="02020603050405020304" pitchFamily="18" charset="0"/>
                          <a:ea typeface="Times New Roman" panose="02020603050405020304" pitchFamily="18" charset="0"/>
                        </a:rPr>
                        <a:t>đã</a:t>
                      </a:r>
                      <a:r>
                        <a:rPr lang="fr-FR" sz="1800" dirty="0">
                          <a:solidFill>
                            <a:srgbClr val="002060"/>
                          </a:solidFill>
                          <a:effectLst/>
                          <a:latin typeface="Times New Roman" panose="02020603050405020304" pitchFamily="18" charset="0"/>
                          <a:ea typeface="Times New Roman" panose="02020603050405020304" pitchFamily="18" charset="0"/>
                        </a:rPr>
                        <a:t> </a:t>
                      </a:r>
                      <a:r>
                        <a:rPr lang="fr-FR" sz="1800" dirty="0" err="1">
                          <a:solidFill>
                            <a:srgbClr val="002060"/>
                          </a:solidFill>
                          <a:effectLst/>
                          <a:latin typeface="Times New Roman" panose="02020603050405020304" pitchFamily="18" charset="0"/>
                          <a:ea typeface="Times New Roman" panose="02020603050405020304" pitchFamily="18" charset="0"/>
                        </a:rPr>
                        <a:t>được</a:t>
                      </a:r>
                      <a:r>
                        <a:rPr lang="fr-FR" sz="1800" dirty="0">
                          <a:solidFill>
                            <a:srgbClr val="002060"/>
                          </a:solidFill>
                          <a:effectLst/>
                          <a:latin typeface="Times New Roman" panose="02020603050405020304" pitchFamily="18" charset="0"/>
                          <a:ea typeface="Times New Roman" panose="02020603050405020304" pitchFamily="18" charset="0"/>
                        </a:rPr>
                        <a:t> </a:t>
                      </a:r>
                      <a:r>
                        <a:rPr lang="fr-FR" sz="1800" dirty="0" err="1">
                          <a:solidFill>
                            <a:srgbClr val="002060"/>
                          </a:solidFill>
                          <a:effectLst/>
                          <a:latin typeface="Times New Roman" panose="02020603050405020304" pitchFamily="18" charset="0"/>
                          <a:ea typeface="Times New Roman" panose="02020603050405020304" pitchFamily="18" charset="0"/>
                        </a:rPr>
                        <a:t>tìm</a:t>
                      </a:r>
                      <a:r>
                        <a:rPr lang="fr-FR" sz="1800" dirty="0">
                          <a:solidFill>
                            <a:srgbClr val="002060"/>
                          </a:solidFill>
                          <a:effectLst/>
                          <a:latin typeface="Times New Roman" panose="02020603050405020304" pitchFamily="18" charset="0"/>
                          <a:ea typeface="Times New Roman" panose="02020603050405020304" pitchFamily="18" charset="0"/>
                        </a:rPr>
                        <a:t> </a:t>
                      </a:r>
                      <a:r>
                        <a:rPr lang="fr-FR" sz="1800" dirty="0" err="1">
                          <a:solidFill>
                            <a:srgbClr val="002060"/>
                          </a:solidFill>
                          <a:effectLst/>
                          <a:latin typeface="Times New Roman" panose="02020603050405020304" pitchFamily="18" charset="0"/>
                          <a:ea typeface="Times New Roman" panose="02020603050405020304" pitchFamily="18" charset="0"/>
                        </a:rPr>
                        <a:t>hiểu</a:t>
                      </a:r>
                      <a:r>
                        <a:rPr lang="fr-FR" sz="1800" dirty="0">
                          <a:solidFill>
                            <a:srgbClr val="002060"/>
                          </a:solidFill>
                          <a:effectLst/>
                          <a:latin typeface="Times New Roman" panose="02020603050405020304" pitchFamily="18" charset="0"/>
                          <a:ea typeface="Times New Roman" panose="02020603050405020304" pitchFamily="18" charset="0"/>
                        </a:rPr>
                        <a:t> </a:t>
                      </a:r>
                      <a:r>
                        <a:rPr lang="fr-FR" sz="1800" dirty="0" err="1">
                          <a:solidFill>
                            <a:srgbClr val="002060"/>
                          </a:solidFill>
                          <a:effectLst/>
                          <a:latin typeface="Times New Roman" panose="02020603050405020304" pitchFamily="18" charset="0"/>
                          <a:ea typeface="Times New Roman" panose="02020603050405020304" pitchFamily="18" charset="0"/>
                        </a:rPr>
                        <a:t>nhiều</a:t>
                      </a:r>
                      <a:r>
                        <a:rPr lang="fr-FR" sz="1800" dirty="0">
                          <a:solidFill>
                            <a:srgbClr val="002060"/>
                          </a:solidFill>
                          <a:effectLst/>
                          <a:latin typeface="Times New Roman" panose="02020603050405020304" pitchFamily="18" charset="0"/>
                          <a:ea typeface="Times New Roman" panose="02020603050405020304" pitchFamily="18" charset="0"/>
                        </a:rPr>
                        <a:t> </a:t>
                      </a:r>
                      <a:r>
                        <a:rPr lang="fr-FR" sz="1800" dirty="0" err="1">
                          <a:solidFill>
                            <a:srgbClr val="002060"/>
                          </a:solidFill>
                          <a:effectLst/>
                          <a:latin typeface="Times New Roman" panose="02020603050405020304" pitchFamily="18" charset="0"/>
                          <a:ea typeface="Times New Roman" panose="02020603050405020304" pitchFamily="18" charset="0"/>
                        </a:rPr>
                        <a:t>hơn</a:t>
                      </a:r>
                      <a:r>
                        <a:rPr lang="fr-FR" sz="1800" dirty="0">
                          <a:solidFill>
                            <a:srgbClr val="002060"/>
                          </a:solidFill>
                          <a:effectLst/>
                          <a:latin typeface="Times New Roman" panose="02020603050405020304" pitchFamily="18" charset="0"/>
                          <a:ea typeface="Times New Roman" panose="02020603050405020304" pitchFamily="18" charset="0"/>
                        </a:rPr>
                        <a:t> </a:t>
                      </a:r>
                      <a:r>
                        <a:rPr lang="fr-FR" sz="1800" dirty="0" err="1">
                          <a:solidFill>
                            <a:srgbClr val="002060"/>
                          </a:solidFill>
                          <a:effectLst/>
                          <a:latin typeface="Times New Roman" panose="02020603050405020304" pitchFamily="18" charset="0"/>
                          <a:ea typeface="Times New Roman" panose="02020603050405020304" pitchFamily="18" charset="0"/>
                        </a:rPr>
                        <a:t>về</a:t>
                      </a:r>
                      <a:r>
                        <a:rPr lang="fr-FR" sz="1800" dirty="0">
                          <a:solidFill>
                            <a:srgbClr val="002060"/>
                          </a:solidFill>
                          <a:effectLst/>
                          <a:latin typeface="Times New Roman" panose="02020603050405020304" pitchFamily="18" charset="0"/>
                          <a:ea typeface="Times New Roman" panose="02020603050405020304" pitchFamily="18" charset="0"/>
                        </a:rPr>
                        <a:t> </a:t>
                      </a:r>
                      <a:r>
                        <a:rPr lang="fr-FR" sz="1800" dirty="0" err="1">
                          <a:solidFill>
                            <a:srgbClr val="002060"/>
                          </a:solidFill>
                          <a:effectLst/>
                          <a:latin typeface="Times New Roman" panose="02020603050405020304" pitchFamily="18" charset="0"/>
                          <a:ea typeface="Times New Roman" panose="02020603050405020304" pitchFamily="18" charset="0"/>
                        </a:rPr>
                        <a:t>cảnh</a:t>
                      </a:r>
                      <a:r>
                        <a:rPr lang="fr-FR" sz="1800" dirty="0">
                          <a:solidFill>
                            <a:srgbClr val="002060"/>
                          </a:solidFill>
                          <a:effectLst/>
                          <a:latin typeface="Times New Roman" panose="02020603050405020304" pitchFamily="18" charset="0"/>
                          <a:ea typeface="Times New Roman" panose="02020603050405020304" pitchFamily="18" charset="0"/>
                        </a:rPr>
                        <a:t> </a:t>
                      </a:r>
                      <a:r>
                        <a:rPr lang="fr-FR" sz="1800" dirty="0" err="1">
                          <a:solidFill>
                            <a:srgbClr val="002060"/>
                          </a:solidFill>
                          <a:effectLst/>
                          <a:latin typeface="Times New Roman" panose="02020603050405020304" pitchFamily="18" charset="0"/>
                          <a:ea typeface="Times New Roman" panose="02020603050405020304" pitchFamily="18" charset="0"/>
                        </a:rPr>
                        <a:t>vật</a:t>
                      </a:r>
                      <a:r>
                        <a:rPr lang="fr-FR" sz="1800" dirty="0">
                          <a:solidFill>
                            <a:srgbClr val="002060"/>
                          </a:solidFill>
                          <a:effectLst/>
                          <a:latin typeface="Times New Roman" panose="02020603050405020304" pitchFamily="18" charset="0"/>
                          <a:ea typeface="Times New Roman" panose="02020603050405020304" pitchFamily="18" charset="0"/>
                        </a:rPr>
                        <a:t>, </a:t>
                      </a:r>
                      <a:r>
                        <a:rPr lang="fr-FR" sz="1800" dirty="0" err="1">
                          <a:solidFill>
                            <a:srgbClr val="002060"/>
                          </a:solidFill>
                          <a:effectLst/>
                          <a:latin typeface="Times New Roman" panose="02020603050405020304" pitchFamily="18" charset="0"/>
                          <a:ea typeface="Times New Roman" panose="02020603050405020304" pitchFamily="18" charset="0"/>
                        </a:rPr>
                        <a:t>thiên</a:t>
                      </a:r>
                      <a:r>
                        <a:rPr lang="fr-FR" sz="1800" dirty="0">
                          <a:solidFill>
                            <a:srgbClr val="002060"/>
                          </a:solidFill>
                          <a:effectLst/>
                          <a:latin typeface="Times New Roman" panose="02020603050405020304" pitchFamily="18" charset="0"/>
                          <a:ea typeface="Times New Roman" panose="02020603050405020304" pitchFamily="18" charset="0"/>
                        </a:rPr>
                        <a:t> </a:t>
                      </a:r>
                      <a:r>
                        <a:rPr lang="fr-FR" sz="1800" dirty="0" err="1">
                          <a:solidFill>
                            <a:srgbClr val="002060"/>
                          </a:solidFill>
                          <a:effectLst/>
                          <a:latin typeface="Times New Roman" panose="02020603050405020304" pitchFamily="18" charset="0"/>
                          <a:ea typeface="Times New Roman" panose="02020603050405020304" pitchFamily="18" charset="0"/>
                        </a:rPr>
                        <a:t>nhiên</a:t>
                      </a:r>
                      <a:r>
                        <a:rPr lang="fr-FR" sz="1800" dirty="0">
                          <a:solidFill>
                            <a:srgbClr val="002060"/>
                          </a:solidFill>
                          <a:effectLst/>
                          <a:latin typeface="Times New Roman" panose="02020603050405020304" pitchFamily="18" charset="0"/>
                          <a:ea typeface="Times New Roman" panose="02020603050405020304" pitchFamily="18" charset="0"/>
                        </a:rPr>
                        <a:t>, di </a:t>
                      </a:r>
                      <a:r>
                        <a:rPr lang="fr-FR" sz="1800" dirty="0" err="1">
                          <a:solidFill>
                            <a:srgbClr val="002060"/>
                          </a:solidFill>
                          <a:effectLst/>
                          <a:latin typeface="Times New Roman" panose="02020603050405020304" pitchFamily="18" charset="0"/>
                          <a:ea typeface="Times New Roman" panose="02020603050405020304" pitchFamily="18" charset="0"/>
                        </a:rPr>
                        <a:t>tích</a:t>
                      </a:r>
                      <a:r>
                        <a:rPr lang="fr-FR" sz="1800" dirty="0">
                          <a:solidFill>
                            <a:srgbClr val="002060"/>
                          </a:solidFill>
                          <a:effectLst/>
                          <a:latin typeface="Times New Roman" panose="02020603050405020304" pitchFamily="18" charset="0"/>
                          <a:ea typeface="Times New Roman" panose="02020603050405020304" pitchFamily="18" charset="0"/>
                        </a:rPr>
                        <a:t>, </a:t>
                      </a:r>
                      <a:r>
                        <a:rPr lang="fr-FR" sz="1800" dirty="0" err="1">
                          <a:solidFill>
                            <a:srgbClr val="002060"/>
                          </a:solidFill>
                          <a:effectLst/>
                          <a:latin typeface="Times New Roman" panose="02020603050405020304" pitchFamily="18" charset="0"/>
                          <a:ea typeface="Times New Roman" panose="02020603050405020304" pitchFamily="18" charset="0"/>
                        </a:rPr>
                        <a:t>ẩm</a:t>
                      </a:r>
                      <a:r>
                        <a:rPr lang="fr-FR" sz="1800" dirty="0">
                          <a:solidFill>
                            <a:srgbClr val="002060"/>
                          </a:solidFill>
                          <a:effectLst/>
                          <a:latin typeface="Times New Roman" panose="02020603050405020304" pitchFamily="18" charset="0"/>
                          <a:ea typeface="Times New Roman" panose="02020603050405020304" pitchFamily="18" charset="0"/>
                        </a:rPr>
                        <a:t> </a:t>
                      </a:r>
                      <a:r>
                        <a:rPr lang="fr-FR" sz="1800" dirty="0" err="1">
                          <a:solidFill>
                            <a:srgbClr val="002060"/>
                          </a:solidFill>
                          <a:effectLst/>
                          <a:latin typeface="Times New Roman" panose="02020603050405020304" pitchFamily="18" charset="0"/>
                          <a:ea typeface="Times New Roman" panose="02020603050405020304" pitchFamily="18" charset="0"/>
                        </a:rPr>
                        <a:t>thực</a:t>
                      </a:r>
                      <a:r>
                        <a:rPr lang="fr-FR" sz="1800" dirty="0">
                          <a:solidFill>
                            <a:srgbClr val="002060"/>
                          </a:solidFill>
                          <a:effectLst/>
                          <a:latin typeface="Times New Roman" panose="02020603050405020304" pitchFamily="18" charset="0"/>
                          <a:ea typeface="Times New Roman" panose="02020603050405020304" pitchFamily="18" charset="0"/>
                        </a:rPr>
                        <a:t> </a:t>
                      </a:r>
                      <a:r>
                        <a:rPr lang="fr-FR" sz="1800" dirty="0" err="1">
                          <a:solidFill>
                            <a:srgbClr val="002060"/>
                          </a:solidFill>
                          <a:effectLst/>
                          <a:latin typeface="Times New Roman" panose="02020603050405020304" pitchFamily="18" charset="0"/>
                          <a:ea typeface="Times New Roman" panose="02020603050405020304" pitchFamily="18" charset="0"/>
                        </a:rPr>
                        <a:t>và</a:t>
                      </a:r>
                      <a:r>
                        <a:rPr lang="fr-FR" sz="1800" dirty="0">
                          <a:solidFill>
                            <a:srgbClr val="002060"/>
                          </a:solidFill>
                          <a:effectLst/>
                          <a:latin typeface="Times New Roman" panose="02020603050405020304" pitchFamily="18" charset="0"/>
                          <a:ea typeface="Times New Roman" panose="02020603050405020304" pitchFamily="18" charset="0"/>
                        </a:rPr>
                        <a:t> </a:t>
                      </a:r>
                      <a:r>
                        <a:rPr lang="fr-FR" sz="1800" dirty="0" err="1">
                          <a:solidFill>
                            <a:srgbClr val="002060"/>
                          </a:solidFill>
                          <a:effectLst/>
                          <a:latin typeface="Times New Roman" panose="02020603050405020304" pitchFamily="18" charset="0"/>
                          <a:ea typeface="Times New Roman" panose="02020603050405020304" pitchFamily="18" charset="0"/>
                        </a:rPr>
                        <a:t>cả</a:t>
                      </a:r>
                      <a:r>
                        <a:rPr lang="fr-FR" sz="1800" dirty="0">
                          <a:solidFill>
                            <a:srgbClr val="002060"/>
                          </a:solidFill>
                          <a:effectLst/>
                          <a:latin typeface="Times New Roman" panose="02020603050405020304" pitchFamily="18" charset="0"/>
                          <a:ea typeface="Times New Roman" panose="02020603050405020304" pitchFamily="18" charset="0"/>
                        </a:rPr>
                        <a:t> con </a:t>
                      </a:r>
                      <a:r>
                        <a:rPr lang="fr-FR" sz="1800" dirty="0" err="1">
                          <a:solidFill>
                            <a:srgbClr val="002060"/>
                          </a:solidFill>
                          <a:effectLst/>
                          <a:latin typeface="Times New Roman" panose="02020603050405020304" pitchFamily="18" charset="0"/>
                          <a:ea typeface="Times New Roman" panose="02020603050405020304" pitchFamily="18" charset="0"/>
                        </a:rPr>
                        <a:t>người</a:t>
                      </a:r>
                      <a:r>
                        <a:rPr lang="fr-FR" sz="1800" dirty="0">
                          <a:solidFill>
                            <a:srgbClr val="002060"/>
                          </a:solidFill>
                          <a:effectLst/>
                          <a:latin typeface="Times New Roman" panose="02020603050405020304" pitchFamily="18" charset="0"/>
                          <a:ea typeface="Times New Roman" panose="02020603050405020304" pitchFamily="18" charset="0"/>
                        </a:rPr>
                        <a:t> </a:t>
                      </a:r>
                      <a:r>
                        <a:rPr lang="fr-FR" sz="1800" dirty="0" err="1">
                          <a:solidFill>
                            <a:srgbClr val="002060"/>
                          </a:solidFill>
                          <a:effectLst/>
                          <a:latin typeface="Times New Roman" panose="02020603050405020304" pitchFamily="18" charset="0"/>
                          <a:ea typeface="Times New Roman" panose="02020603050405020304" pitchFamily="18" charset="0"/>
                        </a:rPr>
                        <a:t>nơi</a:t>
                      </a:r>
                      <a:r>
                        <a:rPr lang="fr-FR" sz="1800" dirty="0">
                          <a:solidFill>
                            <a:srgbClr val="002060"/>
                          </a:solidFill>
                          <a:effectLst/>
                          <a:latin typeface="Times New Roman" panose="02020603050405020304" pitchFamily="18" charset="0"/>
                          <a:ea typeface="Times New Roman" panose="02020603050405020304" pitchFamily="18" charset="0"/>
                        </a:rPr>
                        <a:t> </a:t>
                      </a:r>
                      <a:r>
                        <a:rPr lang="fr-FR" sz="1800" dirty="0" err="1">
                          <a:solidFill>
                            <a:srgbClr val="002060"/>
                          </a:solidFill>
                          <a:effectLst/>
                          <a:latin typeface="Times New Roman" panose="02020603050405020304" pitchFamily="18" charset="0"/>
                          <a:ea typeface="Times New Roman" panose="02020603050405020304" pitchFamily="18" charset="0"/>
                        </a:rPr>
                        <a:t>đây</a:t>
                      </a:r>
                      <a:r>
                        <a:rPr lang="fr-FR" sz="1800" dirty="0">
                          <a:solidFill>
                            <a:srgbClr val="002060"/>
                          </a:solidFill>
                          <a:effectLst/>
                          <a:latin typeface="Times New Roman" panose="02020603050405020304" pitchFamily="18" charset="0"/>
                          <a:ea typeface="Times New Roman" panose="02020603050405020304" pitchFamily="18" charset="0"/>
                        </a:rPr>
                        <a:t>.</a:t>
                      </a:r>
                      <a:endParaRPr lang="en-US" sz="1800" dirty="0">
                        <a:solidFill>
                          <a:srgbClr val="002060"/>
                        </a:solidFill>
                        <a:effectLst/>
                        <a:latin typeface="Times New Roman" panose="02020603050405020304" pitchFamily="18" charset="0"/>
                        <a:ea typeface="Times New Roman" panose="02020603050405020304" pitchFamily="18" charset="0"/>
                      </a:endParaRPr>
                    </a:p>
                    <a:p>
                      <a:pPr marL="0" marR="0">
                        <a:lnSpc>
                          <a:spcPct val="150000"/>
                        </a:lnSpc>
                        <a:spcBef>
                          <a:spcPts val="0"/>
                        </a:spcBef>
                        <a:spcAft>
                          <a:spcPts val="0"/>
                        </a:spcAft>
                      </a:pPr>
                      <a:r>
                        <a:rPr lang="fr-FR" sz="1800" dirty="0">
                          <a:solidFill>
                            <a:srgbClr val="002060"/>
                          </a:solidFill>
                          <a:effectLst/>
                          <a:latin typeface="Times New Roman" panose="02020603050405020304" pitchFamily="18" charset="0"/>
                          <a:ea typeface="Times New Roman" panose="02020603050405020304" pitchFamily="18" charset="0"/>
                        </a:rPr>
                        <a:t>-  </a:t>
                      </a:r>
                      <a:r>
                        <a:rPr lang="fr-FR" sz="1800" dirty="0" err="1">
                          <a:solidFill>
                            <a:srgbClr val="002060"/>
                          </a:solidFill>
                          <a:effectLst/>
                          <a:latin typeface="Times New Roman" panose="02020603050405020304" pitchFamily="18" charset="0"/>
                          <a:ea typeface="Times New Roman" panose="02020603050405020304" pitchFamily="18" charset="0"/>
                        </a:rPr>
                        <a:t>Thể</a:t>
                      </a:r>
                      <a:r>
                        <a:rPr lang="fr-FR" sz="1800" dirty="0">
                          <a:solidFill>
                            <a:srgbClr val="002060"/>
                          </a:solidFill>
                          <a:effectLst/>
                          <a:latin typeface="Times New Roman" panose="02020603050405020304" pitchFamily="18" charset="0"/>
                          <a:ea typeface="Times New Roman" panose="02020603050405020304" pitchFamily="18" charset="0"/>
                        </a:rPr>
                        <a:t> </a:t>
                      </a:r>
                      <a:r>
                        <a:rPr lang="fr-FR" sz="1800" dirty="0" err="1">
                          <a:solidFill>
                            <a:srgbClr val="002060"/>
                          </a:solidFill>
                          <a:effectLst/>
                          <a:latin typeface="Times New Roman" panose="02020603050405020304" pitchFamily="18" charset="0"/>
                          <a:ea typeface="Times New Roman" panose="02020603050405020304" pitchFamily="18" charset="0"/>
                        </a:rPr>
                        <a:t>hiện</a:t>
                      </a:r>
                      <a:r>
                        <a:rPr lang="fr-FR" sz="1800" dirty="0">
                          <a:solidFill>
                            <a:srgbClr val="002060"/>
                          </a:solidFill>
                          <a:effectLst/>
                          <a:latin typeface="Times New Roman" panose="02020603050405020304" pitchFamily="18" charset="0"/>
                          <a:ea typeface="Times New Roman" panose="02020603050405020304" pitchFamily="18" charset="0"/>
                        </a:rPr>
                        <a:t> </a:t>
                      </a:r>
                      <a:r>
                        <a:rPr lang="fr-FR" sz="1800" dirty="0" err="1">
                          <a:solidFill>
                            <a:srgbClr val="002060"/>
                          </a:solidFill>
                          <a:effectLst/>
                          <a:latin typeface="Times New Roman" panose="02020603050405020304" pitchFamily="18" charset="0"/>
                          <a:ea typeface="Times New Roman" panose="02020603050405020304" pitchFamily="18" charset="0"/>
                        </a:rPr>
                        <a:t>sự</a:t>
                      </a:r>
                      <a:r>
                        <a:rPr lang="fr-FR" sz="1800" dirty="0">
                          <a:solidFill>
                            <a:srgbClr val="002060"/>
                          </a:solidFill>
                          <a:effectLst/>
                          <a:latin typeface="Times New Roman" panose="02020603050405020304" pitchFamily="18" charset="0"/>
                          <a:ea typeface="Times New Roman" panose="02020603050405020304" pitchFamily="18" charset="0"/>
                        </a:rPr>
                        <a:t> </a:t>
                      </a:r>
                      <a:r>
                        <a:rPr lang="fr-FR" sz="1800" dirty="0" err="1">
                          <a:solidFill>
                            <a:srgbClr val="002060"/>
                          </a:solidFill>
                          <a:effectLst/>
                          <a:latin typeface="Times New Roman" panose="02020603050405020304" pitchFamily="18" charset="0"/>
                          <a:ea typeface="Times New Roman" panose="02020603050405020304" pitchFamily="18" charset="0"/>
                        </a:rPr>
                        <a:t>yêu</a:t>
                      </a:r>
                      <a:r>
                        <a:rPr lang="fr-FR" sz="1800" dirty="0">
                          <a:solidFill>
                            <a:srgbClr val="002060"/>
                          </a:solidFill>
                          <a:effectLst/>
                          <a:latin typeface="Times New Roman" panose="02020603050405020304" pitchFamily="18" charset="0"/>
                          <a:ea typeface="Times New Roman" panose="02020603050405020304" pitchFamily="18" charset="0"/>
                        </a:rPr>
                        <a:t> </a:t>
                      </a:r>
                      <a:r>
                        <a:rPr lang="fr-FR" sz="1800" dirty="0" err="1">
                          <a:solidFill>
                            <a:srgbClr val="002060"/>
                          </a:solidFill>
                          <a:effectLst/>
                          <a:latin typeface="Times New Roman" panose="02020603050405020304" pitchFamily="18" charset="0"/>
                          <a:ea typeface="Times New Roman" panose="02020603050405020304" pitchFamily="18" charset="0"/>
                        </a:rPr>
                        <a:t>mến</a:t>
                      </a:r>
                      <a:r>
                        <a:rPr lang="fr-FR" sz="1800" dirty="0">
                          <a:solidFill>
                            <a:srgbClr val="002060"/>
                          </a:solidFill>
                          <a:effectLst/>
                          <a:latin typeface="Times New Roman" panose="02020603050405020304" pitchFamily="18" charset="0"/>
                          <a:ea typeface="Times New Roman" panose="02020603050405020304" pitchFamily="18" charset="0"/>
                        </a:rPr>
                        <a:t>, </a:t>
                      </a:r>
                      <a:r>
                        <a:rPr lang="fr-FR" sz="1800" dirty="0" err="1">
                          <a:solidFill>
                            <a:srgbClr val="002060"/>
                          </a:solidFill>
                          <a:effectLst/>
                          <a:latin typeface="Times New Roman" panose="02020603050405020304" pitchFamily="18" charset="0"/>
                          <a:ea typeface="Times New Roman" panose="02020603050405020304" pitchFamily="18" charset="0"/>
                        </a:rPr>
                        <a:t>tự</a:t>
                      </a:r>
                      <a:r>
                        <a:rPr lang="fr-FR" sz="1800" dirty="0">
                          <a:solidFill>
                            <a:srgbClr val="002060"/>
                          </a:solidFill>
                          <a:effectLst/>
                          <a:latin typeface="Times New Roman" panose="02020603050405020304" pitchFamily="18" charset="0"/>
                          <a:ea typeface="Times New Roman" panose="02020603050405020304" pitchFamily="18" charset="0"/>
                        </a:rPr>
                        <a:t> </a:t>
                      </a:r>
                      <a:r>
                        <a:rPr lang="fr-FR" sz="1800" dirty="0" err="1">
                          <a:solidFill>
                            <a:srgbClr val="002060"/>
                          </a:solidFill>
                          <a:effectLst/>
                          <a:latin typeface="Times New Roman" panose="02020603050405020304" pitchFamily="18" charset="0"/>
                          <a:ea typeface="Times New Roman" panose="02020603050405020304" pitchFamily="18" charset="0"/>
                        </a:rPr>
                        <a:t>hào</a:t>
                      </a:r>
                      <a:r>
                        <a:rPr lang="fr-FR" sz="1800" dirty="0">
                          <a:solidFill>
                            <a:srgbClr val="002060"/>
                          </a:solidFill>
                          <a:effectLst/>
                          <a:latin typeface="Times New Roman" panose="02020603050405020304" pitchFamily="18" charset="0"/>
                          <a:ea typeface="Times New Roman" panose="02020603050405020304" pitchFamily="18" charset="0"/>
                        </a:rPr>
                        <a:t> </a:t>
                      </a:r>
                      <a:r>
                        <a:rPr lang="fr-FR" sz="1800" dirty="0" err="1">
                          <a:solidFill>
                            <a:srgbClr val="002060"/>
                          </a:solidFill>
                          <a:effectLst/>
                          <a:latin typeface="Times New Roman" panose="02020603050405020304" pitchFamily="18" charset="0"/>
                          <a:ea typeface="Times New Roman" panose="02020603050405020304" pitchFamily="18" charset="0"/>
                        </a:rPr>
                        <a:t>về</a:t>
                      </a:r>
                      <a:r>
                        <a:rPr lang="fr-FR" sz="1800" dirty="0">
                          <a:solidFill>
                            <a:srgbClr val="002060"/>
                          </a:solidFill>
                          <a:effectLst/>
                          <a:latin typeface="Times New Roman" panose="02020603050405020304" pitchFamily="18" charset="0"/>
                          <a:ea typeface="Times New Roman" panose="02020603050405020304" pitchFamily="18" charset="0"/>
                        </a:rPr>
                        <a:t> </a:t>
                      </a:r>
                      <a:r>
                        <a:rPr lang="fr-FR" sz="1800" dirty="0" err="1">
                          <a:solidFill>
                            <a:srgbClr val="002060"/>
                          </a:solidFill>
                          <a:effectLst/>
                          <a:latin typeface="Times New Roman" panose="02020603050405020304" pitchFamily="18" charset="0"/>
                          <a:ea typeface="Times New Roman" panose="02020603050405020304" pitchFamily="18" charset="0"/>
                        </a:rPr>
                        <a:t>cảnh</a:t>
                      </a:r>
                      <a:r>
                        <a:rPr lang="fr-FR" sz="1800" dirty="0">
                          <a:solidFill>
                            <a:srgbClr val="002060"/>
                          </a:solidFill>
                          <a:effectLst/>
                          <a:latin typeface="Times New Roman" panose="02020603050405020304" pitchFamily="18" charset="0"/>
                          <a:ea typeface="Times New Roman" panose="02020603050405020304" pitchFamily="18" charset="0"/>
                        </a:rPr>
                        <a:t> </a:t>
                      </a:r>
                      <a:r>
                        <a:rPr lang="fr-FR" sz="1800" dirty="0" err="1">
                          <a:solidFill>
                            <a:srgbClr val="002060"/>
                          </a:solidFill>
                          <a:effectLst/>
                          <a:latin typeface="Times New Roman" panose="02020603050405020304" pitchFamily="18" charset="0"/>
                          <a:ea typeface="Times New Roman" panose="02020603050405020304" pitchFamily="18" charset="0"/>
                        </a:rPr>
                        <a:t>đẹp</a:t>
                      </a:r>
                      <a:r>
                        <a:rPr lang="fr-FR" sz="1800" dirty="0">
                          <a:solidFill>
                            <a:srgbClr val="002060"/>
                          </a:solidFill>
                          <a:effectLst/>
                          <a:latin typeface="Times New Roman" panose="02020603050405020304" pitchFamily="18" charset="0"/>
                          <a:ea typeface="Times New Roman" panose="02020603050405020304" pitchFamily="18" charset="0"/>
                        </a:rPr>
                        <a:t> </a:t>
                      </a:r>
                      <a:r>
                        <a:rPr lang="fr-FR" sz="1800" dirty="0" err="1">
                          <a:solidFill>
                            <a:srgbClr val="002060"/>
                          </a:solidFill>
                          <a:effectLst/>
                          <a:latin typeface="Times New Roman" panose="02020603050405020304" pitchFamily="18" charset="0"/>
                          <a:ea typeface="Times New Roman" panose="02020603050405020304" pitchFamily="18" charset="0"/>
                        </a:rPr>
                        <a:t>thiên</a:t>
                      </a:r>
                      <a:r>
                        <a:rPr lang="fr-FR" sz="1800" dirty="0">
                          <a:solidFill>
                            <a:srgbClr val="002060"/>
                          </a:solidFill>
                          <a:effectLst/>
                          <a:latin typeface="Times New Roman" panose="02020603050405020304" pitchFamily="18" charset="0"/>
                          <a:ea typeface="Times New Roman" panose="02020603050405020304" pitchFamily="18" charset="0"/>
                        </a:rPr>
                        <a:t> </a:t>
                      </a:r>
                      <a:r>
                        <a:rPr lang="fr-FR" sz="1800" dirty="0" err="1">
                          <a:solidFill>
                            <a:srgbClr val="002060"/>
                          </a:solidFill>
                          <a:effectLst/>
                          <a:latin typeface="Times New Roman" panose="02020603050405020304" pitchFamily="18" charset="0"/>
                          <a:ea typeface="Times New Roman" panose="02020603050405020304" pitchFamily="18" charset="0"/>
                        </a:rPr>
                        <a:t>nhiên</a:t>
                      </a:r>
                      <a:r>
                        <a:rPr lang="fr-FR" sz="1800" dirty="0">
                          <a:solidFill>
                            <a:srgbClr val="002060"/>
                          </a:solidFill>
                          <a:effectLst/>
                          <a:latin typeface="Times New Roman" panose="02020603050405020304" pitchFamily="18" charset="0"/>
                          <a:ea typeface="Times New Roman" panose="02020603050405020304" pitchFamily="18" charset="0"/>
                        </a:rPr>
                        <a:t> </a:t>
                      </a:r>
                      <a:r>
                        <a:rPr lang="fr-FR" sz="1800" dirty="0" err="1">
                          <a:solidFill>
                            <a:srgbClr val="002060"/>
                          </a:solidFill>
                          <a:effectLst/>
                          <a:latin typeface="Times New Roman" panose="02020603050405020304" pitchFamily="18" charset="0"/>
                          <a:ea typeface="Times New Roman" panose="02020603050405020304" pitchFamily="18" charset="0"/>
                        </a:rPr>
                        <a:t>và</a:t>
                      </a:r>
                      <a:r>
                        <a:rPr lang="fr-FR" sz="1800" dirty="0">
                          <a:solidFill>
                            <a:srgbClr val="002060"/>
                          </a:solidFill>
                          <a:effectLst/>
                          <a:latin typeface="Times New Roman" panose="02020603050405020304" pitchFamily="18" charset="0"/>
                          <a:ea typeface="Times New Roman" panose="02020603050405020304" pitchFamily="18" charset="0"/>
                        </a:rPr>
                        <a:t> con </a:t>
                      </a:r>
                      <a:r>
                        <a:rPr lang="vi-VN" sz="1800" dirty="0">
                          <a:solidFill>
                            <a:srgbClr val="002060"/>
                          </a:solidFill>
                          <a:effectLst/>
                          <a:latin typeface="Times New Roman" panose="02020603050405020304" pitchFamily="18" charset="0"/>
                          <a:ea typeface="Times New Roman" panose="02020603050405020304" pitchFamily="18" charset="0"/>
                        </a:rPr>
                        <a:t>người.</a:t>
                      </a:r>
                      <a:endParaRPr lang="en-US" sz="1800" dirty="0">
                        <a:solidFill>
                          <a:srgbClr val="002060"/>
                        </a:solidFill>
                        <a:effectLst/>
                        <a:latin typeface="Times New Roman" panose="02020603050405020304" pitchFamily="18" charset="0"/>
                        <a:ea typeface="Times New Roman" panose="02020603050405020304" pitchFamily="18" charset="0"/>
                      </a:endParaRP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nl-NL" sz="1800" dirty="0">
                          <a:solidFill>
                            <a:srgbClr val="002060"/>
                          </a:solidFill>
                          <a:effectLst/>
                          <a:latin typeface="Times New Roman" panose="02020603050405020304" pitchFamily="18" charset="0"/>
                          <a:ea typeface="Times New Roman" panose="02020603050405020304" pitchFamily="18" charset="0"/>
                        </a:rPr>
                        <a:t>- Thể loại du kí ghi lại trải nghiệm về vùng đất mới.</a:t>
                      </a:r>
                      <a:endParaRPr lang="en-US" sz="1800" dirty="0">
                        <a:solidFill>
                          <a:srgbClr val="002060"/>
                        </a:solidFill>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nl-NL" sz="1800" dirty="0">
                          <a:solidFill>
                            <a:srgbClr val="002060"/>
                          </a:solidFill>
                          <a:effectLst/>
                          <a:latin typeface="Times New Roman" panose="02020603050405020304" pitchFamily="18" charset="0"/>
                          <a:ea typeface="Times New Roman" panose="02020603050405020304" pitchFamily="18" charset="0"/>
                        </a:rPr>
                        <a:t>- </a:t>
                      </a:r>
                      <a:r>
                        <a:rPr lang="vi-VN" sz="1800" dirty="0">
                          <a:solidFill>
                            <a:srgbClr val="002060"/>
                          </a:solidFill>
                          <a:latin typeface="Times New Roman" panose="02020603050405020304" pitchFamily="18" charset="0"/>
                          <a:ea typeface="Times New Roman" panose="02020603050405020304" pitchFamily="18" charset="0"/>
                        </a:rPr>
                        <a:t>Kết hợp các phương thức biểu đạt: tự sự, miêu tả, biểu cảm một cách linh hoạt, sáng tạo</a:t>
                      </a:r>
                      <a:r>
                        <a:rPr lang="nl-NL" sz="1800" dirty="0">
                          <a:solidFill>
                            <a:srgbClr val="002060"/>
                          </a:solidFill>
                          <a:effectLst/>
                          <a:latin typeface="Times New Roman" panose="02020603050405020304" pitchFamily="18" charset="0"/>
                          <a:ea typeface="Times New Roman" panose="02020603050405020304" pitchFamily="18" charset="0"/>
                        </a:rPr>
                        <a:t> </a:t>
                      </a:r>
                      <a:endParaRPr lang="en-US" sz="1800" dirty="0"/>
                    </a:p>
                    <a:p>
                      <a:pPr marL="0" marR="0" lvl="0" indent="0" algn="l" defTabSz="914400" rtl="0" eaLnBrk="1" fontAlgn="auto" latinLnBrk="0" hangingPunct="1">
                        <a:lnSpc>
                          <a:spcPct val="100000"/>
                        </a:lnSpc>
                        <a:spcBef>
                          <a:spcPts val="0"/>
                        </a:spcBef>
                        <a:spcAft>
                          <a:spcPts val="0"/>
                        </a:spcAft>
                        <a:buClrTx/>
                        <a:buSzTx/>
                        <a:buFontTx/>
                        <a:buNone/>
                        <a:defRPr/>
                      </a:pPr>
                      <a:r>
                        <a:rPr lang="nl-NL" sz="1800" dirty="0">
                          <a:solidFill>
                            <a:srgbClr val="002060"/>
                          </a:solidFill>
                          <a:effectLst/>
                          <a:latin typeface="Times New Roman" panose="02020603050405020304" pitchFamily="18" charset="0"/>
                          <a:ea typeface="Times New Roman" panose="02020603050405020304" pitchFamily="18" charset="0"/>
                        </a:rPr>
                        <a:t>- </a:t>
                      </a:r>
                      <a:r>
                        <a:rPr lang="vi-VN" sz="1800" dirty="0">
                          <a:solidFill>
                            <a:srgbClr val="002060"/>
                          </a:solidFill>
                          <a:latin typeface="Times New Roman" panose="02020603050405020304" pitchFamily="18" charset="0"/>
                          <a:ea typeface="Times New Roman" panose="02020603050405020304" pitchFamily="18" charset="0"/>
                        </a:rPr>
                        <a:t>Sử dụng nhiều từ ngữ, hình ảnh sinh động có giá trị biểu cảm cao</a:t>
                      </a:r>
                      <a:endParaRPr lang="en-US" sz="1800" dirty="0">
                        <a:solidFill>
                          <a:srgbClr val="002060"/>
                        </a:solidFill>
                      </a:endParaRPr>
                    </a:p>
                    <a:p>
                      <a:endParaRPr lang="en-US" dirty="0"/>
                    </a:p>
                  </a:txBody>
                  <a:tcPr/>
                </a:tc>
              </a:tr>
            </a:tbl>
          </a:graphicData>
        </a:graphic>
      </p:graphicFrame>
    </p:spTree>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wipe(down)">
                                      <p:cBhvr>
                                        <p:cTn id="13"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46221"/>
            <a:ext cx="1533735" cy="1225247"/>
          </a:xfrm>
          <a:prstGeom prst="rect">
            <a:avLst/>
          </a:prstGeom>
        </p:spPr>
      </p:pic>
      <p:pic>
        <p:nvPicPr>
          <p:cNvPr id="28" name="图片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9991636" y="4079596"/>
            <a:ext cx="2433217" cy="2943936"/>
          </a:xfrm>
          <a:prstGeom prst="rect">
            <a:avLst/>
          </a:prstGeom>
        </p:spPr>
      </p:pic>
      <p:graphicFrame>
        <p:nvGraphicFramePr>
          <p:cNvPr id="2" name="Table 2"/>
          <p:cNvGraphicFramePr>
            <a:graphicFrameLocks noGrp="1"/>
          </p:cNvGraphicFramePr>
          <p:nvPr/>
        </p:nvGraphicFramePr>
        <p:xfrm>
          <a:off x="1322773" y="1571922"/>
          <a:ext cx="9268288" cy="3378650"/>
        </p:xfrm>
        <a:graphic>
          <a:graphicData uri="http://schemas.openxmlformats.org/drawingml/2006/table">
            <a:tbl>
              <a:tblPr firstRow="1" bandRow="1">
                <a:tableStyleId>{5C22544A-7EE6-4342-B048-85BDC9FD1C3A}</a:tableStyleId>
              </a:tblPr>
              <a:tblGrid>
                <a:gridCol w="472789"/>
                <a:gridCol w="1844283"/>
                <a:gridCol w="1158536"/>
                <a:gridCol w="1158536"/>
                <a:gridCol w="1158536"/>
                <a:gridCol w="1158536"/>
                <a:gridCol w="1158536"/>
                <a:gridCol w="1158536"/>
              </a:tblGrid>
              <a:tr h="532086">
                <a:tc>
                  <a:txBody>
                    <a:bodyPr/>
                    <a:lstStyle/>
                    <a:p>
                      <a:r>
                        <a:rPr lang="vi-VN" sz="2000" dirty="0"/>
                        <a:t>TT</a:t>
                      </a:r>
                      <a:endParaRPr lang="en-US" sz="2000" dirty="0"/>
                    </a:p>
                  </a:txBody>
                  <a:tcPr/>
                </a:tc>
                <a:tc>
                  <a:txBody>
                    <a:bodyPr/>
                    <a:lstStyle/>
                    <a:p>
                      <a:r>
                        <a:rPr lang="vi-VN" sz="2000" dirty="0"/>
                        <a:t>Văn bản</a:t>
                      </a:r>
                      <a:endParaRPr lang="en-US" sz="2000" dirty="0"/>
                    </a:p>
                  </a:txBody>
                  <a:tcPr/>
                </a:tc>
                <a:tc>
                  <a:txBody>
                    <a:bodyPr/>
                    <a:lstStyle/>
                    <a:p>
                      <a:r>
                        <a:rPr lang="vi-VN" sz="2000" dirty="0"/>
                        <a:t>Tác giả</a:t>
                      </a:r>
                      <a:endParaRPr lang="en-US" sz="2000" dirty="0"/>
                    </a:p>
                  </a:txBody>
                  <a:tcPr/>
                </a:tc>
                <a:tc>
                  <a:txBody>
                    <a:bodyPr/>
                    <a:lstStyle/>
                    <a:p>
                      <a:r>
                        <a:rPr lang="vi-VN" sz="2000" dirty="0"/>
                        <a:t>Xuất xứ</a:t>
                      </a:r>
                      <a:endParaRPr lang="en-US" sz="2000" dirty="0"/>
                    </a:p>
                  </a:txBody>
                  <a:tcPr/>
                </a:tc>
                <a:tc>
                  <a:txBody>
                    <a:bodyPr/>
                    <a:lstStyle/>
                    <a:p>
                      <a:r>
                        <a:rPr lang="vi-VN" sz="2000" dirty="0"/>
                        <a:t>Thể loại</a:t>
                      </a:r>
                      <a:endParaRPr lang="en-US" sz="2000" dirty="0"/>
                    </a:p>
                  </a:txBody>
                  <a:tcPr/>
                </a:tc>
                <a:tc>
                  <a:txBody>
                    <a:bodyPr/>
                    <a:lstStyle/>
                    <a:p>
                      <a:r>
                        <a:rPr lang="vi-VN" sz="2000" dirty="0"/>
                        <a:t>Vấn đề nghị luận</a:t>
                      </a:r>
                      <a:endParaRPr lang="en-US" sz="2000" dirty="0"/>
                    </a:p>
                  </a:txBody>
                  <a:tcPr/>
                </a:tc>
                <a:tc>
                  <a:txBody>
                    <a:bodyPr/>
                    <a:lstStyle/>
                    <a:p>
                      <a:r>
                        <a:rPr lang="vi-VN" sz="2000" dirty="0"/>
                        <a:t>Nội dung</a:t>
                      </a:r>
                      <a:endParaRPr lang="en-US" sz="2000" dirty="0"/>
                    </a:p>
                  </a:txBody>
                  <a:tcPr/>
                </a:tc>
                <a:tc>
                  <a:txBody>
                    <a:bodyPr/>
                    <a:lstStyle/>
                    <a:p>
                      <a:r>
                        <a:rPr lang="vi-VN" sz="2000" dirty="0"/>
                        <a:t>Nghệ thuật</a:t>
                      </a:r>
                      <a:endParaRPr lang="en-US" sz="2000" dirty="0"/>
                    </a:p>
                  </a:txBody>
                  <a:tcPr/>
                </a:tc>
              </a:tr>
              <a:tr h="1062170">
                <a:tc>
                  <a:txBody>
                    <a:bodyPr/>
                    <a:lstStyle/>
                    <a:p>
                      <a:endParaRPr lang="vi-VN" dirty="0"/>
                    </a:p>
                    <a:p>
                      <a:r>
                        <a:rPr lang="vi-VN" dirty="0"/>
                        <a:t>1</a:t>
                      </a:r>
                      <a:endParaRPr lang="en-US" dirty="0"/>
                    </a:p>
                  </a:txBody>
                  <a:tcPr/>
                </a:tc>
                <a:tc>
                  <a:txBody>
                    <a:bodyPr/>
                    <a:lstStyle/>
                    <a:p>
                      <a:r>
                        <a:rPr lang="vi-VN" sz="2000" dirty="0"/>
                        <a:t>Nguyên Hồng- nhà văn của những người cùng khổ</a:t>
                      </a:r>
                      <a:endParaRPr lang="en-US" sz="2000" dirty="0"/>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r>
              <a:tr h="1062170">
                <a:tc>
                  <a:txBody>
                    <a:bodyPr/>
                    <a:lstStyle/>
                    <a:p>
                      <a:endParaRPr lang="vi-VN" dirty="0"/>
                    </a:p>
                    <a:p>
                      <a:r>
                        <a:rPr lang="vi-VN" dirty="0"/>
                        <a:t>2</a:t>
                      </a:r>
                      <a:endParaRPr lang="en-US" dirty="0"/>
                    </a:p>
                  </a:txBody>
                  <a:tcPr/>
                </a:tc>
                <a:tc>
                  <a:txBody>
                    <a:bodyPr/>
                    <a:lstStyle/>
                    <a:p>
                      <a:r>
                        <a:rPr lang="vi-VN" sz="2000" dirty="0"/>
                        <a:t>Vẻ đẹp của một bài ca dao</a:t>
                      </a:r>
                      <a:endParaRPr lang="en-US" sz="2000"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dirty="0"/>
                    </a:p>
                  </a:txBody>
                  <a:tcPr/>
                </a:tc>
              </a:tr>
            </a:tbl>
          </a:graphicData>
        </a:graphic>
      </p:graphicFrame>
      <p:sp>
        <p:nvSpPr>
          <p:cNvPr id="3" name="Rectangle: Rounded Corners 2"/>
          <p:cNvSpPr/>
          <p:nvPr/>
        </p:nvSpPr>
        <p:spPr>
          <a:xfrm>
            <a:off x="4065972" y="326279"/>
            <a:ext cx="3018409" cy="632797"/>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dirty="0">
                <a:solidFill>
                  <a:srgbClr val="FF0000"/>
                </a:solidFill>
                <a:latin typeface="#9Slide03 Arima Madurai Black" panose="00000A00000000000000" pitchFamily="2" charset="0"/>
                <a:cs typeface="#9Slide03 Arima Madurai Black" panose="00000A00000000000000" pitchFamily="2" charset="0"/>
              </a:rPr>
              <a:t>PHIẾU BÀI TẬP SỐ 2</a:t>
            </a:r>
            <a:endParaRPr lang="en-US" sz="2400" dirty="0">
              <a:solidFill>
                <a:srgbClr val="FF0000"/>
              </a:solidFill>
              <a:latin typeface="#9Slide03 Arima Madurai Black" panose="00000A00000000000000" pitchFamily="2" charset="0"/>
              <a:cs typeface="#9Slide03 Arima Madurai Black" panose="00000A00000000000000" pitchFamily="2" charset="0"/>
            </a:endParaRPr>
          </a:p>
        </p:txBody>
      </p:sp>
    </p:spTree>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wipe(down)">
                                      <p:cBhvr>
                                        <p:cTn id="13"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46221"/>
            <a:ext cx="1533735" cy="1225247"/>
          </a:xfrm>
          <a:prstGeom prst="rect">
            <a:avLst/>
          </a:prstGeom>
        </p:spPr>
      </p:pic>
      <p:pic>
        <p:nvPicPr>
          <p:cNvPr id="28" name="图片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9991636" y="4079596"/>
            <a:ext cx="2433217" cy="2943936"/>
          </a:xfrm>
          <a:prstGeom prst="rect">
            <a:avLst/>
          </a:prstGeom>
        </p:spPr>
      </p:pic>
      <p:graphicFrame>
        <p:nvGraphicFramePr>
          <p:cNvPr id="2" name="Table 2"/>
          <p:cNvGraphicFramePr>
            <a:graphicFrameLocks noGrp="1"/>
          </p:cNvGraphicFramePr>
          <p:nvPr/>
        </p:nvGraphicFramePr>
        <p:xfrm>
          <a:off x="745724" y="50350"/>
          <a:ext cx="11265762" cy="6096000"/>
        </p:xfrm>
        <a:graphic>
          <a:graphicData uri="http://schemas.openxmlformats.org/drawingml/2006/table">
            <a:tbl>
              <a:tblPr firstRow="1" bandRow="1">
                <a:tableStyleId>{5C22544A-7EE6-4342-B048-85BDC9FD1C3A}</a:tableStyleId>
              </a:tblPr>
              <a:tblGrid>
                <a:gridCol w="574684"/>
                <a:gridCol w="1307382"/>
                <a:gridCol w="1251752"/>
                <a:gridCol w="1127464"/>
                <a:gridCol w="1029810"/>
                <a:gridCol w="1331650"/>
                <a:gridCol w="2006353"/>
                <a:gridCol w="2636667"/>
              </a:tblGrid>
              <a:tr h="532086">
                <a:tc>
                  <a:txBody>
                    <a:bodyPr/>
                    <a:lstStyle/>
                    <a:p>
                      <a:r>
                        <a:rPr lang="vi-VN" sz="2000" dirty="0"/>
                        <a:t>TT</a:t>
                      </a:r>
                      <a:endParaRPr lang="en-US" sz="2000" dirty="0"/>
                    </a:p>
                  </a:txBody>
                  <a:tcPr/>
                </a:tc>
                <a:tc>
                  <a:txBody>
                    <a:bodyPr/>
                    <a:lstStyle/>
                    <a:p>
                      <a:r>
                        <a:rPr lang="vi-VN" sz="2000" dirty="0"/>
                        <a:t>Văn bản</a:t>
                      </a:r>
                      <a:endParaRPr lang="en-US" sz="2000" dirty="0"/>
                    </a:p>
                  </a:txBody>
                  <a:tcPr/>
                </a:tc>
                <a:tc>
                  <a:txBody>
                    <a:bodyPr/>
                    <a:lstStyle/>
                    <a:p>
                      <a:r>
                        <a:rPr lang="vi-VN" sz="2000" dirty="0"/>
                        <a:t>Tác giả</a:t>
                      </a:r>
                      <a:endParaRPr lang="en-US" sz="2000" dirty="0"/>
                    </a:p>
                  </a:txBody>
                  <a:tcPr/>
                </a:tc>
                <a:tc>
                  <a:txBody>
                    <a:bodyPr/>
                    <a:lstStyle/>
                    <a:p>
                      <a:r>
                        <a:rPr lang="vi-VN" sz="2000" dirty="0"/>
                        <a:t>Xuất xứ</a:t>
                      </a:r>
                      <a:endParaRPr lang="en-US" sz="2000" dirty="0"/>
                    </a:p>
                  </a:txBody>
                  <a:tcPr/>
                </a:tc>
                <a:tc>
                  <a:txBody>
                    <a:bodyPr/>
                    <a:lstStyle/>
                    <a:p>
                      <a:r>
                        <a:rPr lang="vi-VN" sz="2000" dirty="0"/>
                        <a:t>Thể loại</a:t>
                      </a:r>
                      <a:endParaRPr lang="en-US" sz="2000" dirty="0"/>
                    </a:p>
                  </a:txBody>
                  <a:tcPr/>
                </a:tc>
                <a:tc>
                  <a:txBody>
                    <a:bodyPr/>
                    <a:lstStyle/>
                    <a:p>
                      <a:r>
                        <a:rPr lang="vi-VN" sz="2000" dirty="0"/>
                        <a:t>Vấn đề nghị luận</a:t>
                      </a:r>
                      <a:endParaRPr lang="en-US" sz="2000" dirty="0"/>
                    </a:p>
                  </a:txBody>
                  <a:tcPr/>
                </a:tc>
                <a:tc>
                  <a:txBody>
                    <a:bodyPr/>
                    <a:lstStyle/>
                    <a:p>
                      <a:r>
                        <a:rPr lang="vi-VN" sz="2000" dirty="0"/>
                        <a:t>Nội dung</a:t>
                      </a:r>
                      <a:endParaRPr lang="en-US" sz="2000" dirty="0"/>
                    </a:p>
                  </a:txBody>
                  <a:tcPr/>
                </a:tc>
                <a:tc>
                  <a:txBody>
                    <a:bodyPr/>
                    <a:lstStyle/>
                    <a:p>
                      <a:r>
                        <a:rPr lang="vi-VN" sz="2000" dirty="0"/>
                        <a:t>Nghệ thuật</a:t>
                      </a:r>
                      <a:endParaRPr lang="en-US" sz="2000" dirty="0"/>
                    </a:p>
                  </a:txBody>
                  <a:tcPr/>
                </a:tc>
              </a:tr>
              <a:tr h="1062170">
                <a:tc>
                  <a:txBody>
                    <a:bodyPr/>
                    <a:lstStyle/>
                    <a:p>
                      <a:endParaRPr lang="vi-VN" dirty="0"/>
                    </a:p>
                    <a:p>
                      <a:r>
                        <a:rPr lang="vi-VN" dirty="0"/>
                        <a:t>1</a:t>
                      </a:r>
                      <a:endParaRPr lang="en-US" dirty="0"/>
                    </a:p>
                  </a:txBody>
                  <a:tcPr/>
                </a:tc>
                <a:tc>
                  <a:txBody>
                    <a:bodyPr/>
                    <a:lstStyle/>
                    <a:p>
                      <a:r>
                        <a:rPr lang="vi-VN" sz="2000" dirty="0">
                          <a:solidFill>
                            <a:srgbClr val="FF0000"/>
                          </a:solidFill>
                          <a:latin typeface="+mj-lt"/>
                        </a:rPr>
                        <a:t>Nguyên Hồng- nhà văn của những người cùng khổ</a:t>
                      </a:r>
                      <a:endParaRPr lang="en-US" sz="2000" dirty="0">
                        <a:solidFill>
                          <a:srgbClr val="FF0000"/>
                        </a:solidFill>
                        <a:latin typeface="+mj-lt"/>
                      </a:endParaRPr>
                    </a:p>
                  </a:txBody>
                  <a:tcPr/>
                </a:tc>
                <a:tc>
                  <a:txBody>
                    <a:bodyPr/>
                    <a:lstStyle/>
                    <a:p>
                      <a:r>
                        <a:rPr lang="vi-VN" dirty="0">
                          <a:solidFill>
                            <a:schemeClr val="tx1"/>
                          </a:solidFill>
                          <a:latin typeface="+mj-lt"/>
                        </a:rPr>
                        <a:t>Nguyễn Đăng Mạnh</a:t>
                      </a:r>
                      <a:endParaRPr lang="en-US" dirty="0">
                        <a:solidFill>
                          <a:schemeClr val="tx1"/>
                        </a:solidFill>
                        <a:latin typeface="+mj-lt"/>
                      </a:endParaRPr>
                    </a:p>
                  </a:txBody>
                  <a:tcPr/>
                </a:tc>
                <a:tc>
                  <a:txBody>
                    <a:bodyPr/>
                    <a:lstStyle/>
                    <a:p>
                      <a:r>
                        <a:rPr lang="en-US" sz="1800" dirty="0">
                          <a:solidFill>
                            <a:schemeClr val="tx1"/>
                          </a:solidFill>
                          <a:latin typeface="Times N New Roman"/>
                          <a:ea typeface="Times New Roman" panose="02020603050405020304" pitchFamily="18" charset="0"/>
                        </a:rPr>
                        <a:t>t</a:t>
                      </a:r>
                      <a:r>
                        <a:rPr lang="vi-VN" sz="1800" dirty="0">
                          <a:solidFill>
                            <a:schemeClr val="tx1"/>
                          </a:solidFill>
                          <a:effectLst/>
                          <a:latin typeface="Times N New Roman"/>
                          <a:ea typeface="Times New Roman" panose="02020603050405020304" pitchFamily="18" charset="0"/>
                        </a:rPr>
                        <a:t>rích </a:t>
                      </a:r>
                      <a:r>
                        <a:rPr lang="en-US" sz="1800" dirty="0" err="1">
                          <a:solidFill>
                            <a:schemeClr val="tx1"/>
                          </a:solidFill>
                          <a:effectLst/>
                          <a:latin typeface="Times N New Roman"/>
                          <a:ea typeface="Times New Roman" panose="02020603050405020304" pitchFamily="18" charset="0"/>
                        </a:rPr>
                        <a:t>trong</a:t>
                      </a:r>
                      <a:r>
                        <a:rPr lang="en-US" sz="1800" dirty="0">
                          <a:solidFill>
                            <a:schemeClr val="tx1"/>
                          </a:solidFill>
                          <a:effectLst/>
                          <a:latin typeface="Times N New Roman"/>
                          <a:ea typeface="Times New Roman" panose="02020603050405020304" pitchFamily="18" charset="0"/>
                        </a:rPr>
                        <a:t> “</a:t>
                      </a:r>
                      <a:r>
                        <a:rPr lang="vi-VN" sz="1800" dirty="0">
                          <a:solidFill>
                            <a:schemeClr val="tx1"/>
                          </a:solidFill>
                          <a:effectLst/>
                          <a:latin typeface="Times N New Roman"/>
                          <a:ea typeface="Times New Roman" panose="02020603050405020304" pitchFamily="18" charset="0"/>
                        </a:rPr>
                        <a:t>Tuyển tập Nguyễn Đăng Mạnh</a:t>
                      </a:r>
                      <a:r>
                        <a:rPr lang="en-US" sz="1800" dirty="0">
                          <a:solidFill>
                            <a:schemeClr val="tx1"/>
                          </a:solidFill>
                          <a:effectLst/>
                          <a:latin typeface="Times N New Roman"/>
                          <a:ea typeface="Times New Roman" panose="02020603050405020304" pitchFamily="18" charset="0"/>
                        </a:rPr>
                        <a:t>”</a:t>
                      </a:r>
                      <a:r>
                        <a:rPr lang="vi-VN" sz="1800" dirty="0">
                          <a:solidFill>
                            <a:schemeClr val="tx1"/>
                          </a:solidFill>
                          <a:effectLst/>
                          <a:latin typeface="Times N New Roman"/>
                          <a:ea typeface="Times New Roman" panose="02020603050405020304" pitchFamily="18" charset="0"/>
                        </a:rPr>
                        <a:t>, </a:t>
                      </a:r>
                      <a:r>
                        <a:rPr lang="en-US" sz="1800" dirty="0" err="1">
                          <a:solidFill>
                            <a:schemeClr val="tx1"/>
                          </a:solidFill>
                          <a:effectLst/>
                          <a:latin typeface="Times N New Roman"/>
                          <a:ea typeface="Times New Roman" panose="02020603050405020304" pitchFamily="18" charset="0"/>
                        </a:rPr>
                        <a:t>xuất</a:t>
                      </a:r>
                      <a:r>
                        <a:rPr lang="en-US" sz="1800" dirty="0">
                          <a:solidFill>
                            <a:schemeClr val="tx1"/>
                          </a:solidFill>
                          <a:effectLst/>
                          <a:latin typeface="Times N New Roman"/>
                          <a:ea typeface="Times New Roman" panose="02020603050405020304" pitchFamily="18" charset="0"/>
                        </a:rPr>
                        <a:t> </a:t>
                      </a:r>
                      <a:r>
                        <a:rPr lang="en-US" sz="1800" dirty="0" err="1">
                          <a:solidFill>
                            <a:schemeClr val="tx1"/>
                          </a:solidFill>
                          <a:effectLst/>
                          <a:latin typeface="Times N New Roman"/>
                          <a:ea typeface="Times New Roman" panose="02020603050405020304" pitchFamily="18" charset="0"/>
                        </a:rPr>
                        <a:t>bản</a:t>
                      </a:r>
                      <a:r>
                        <a:rPr lang="en-US" sz="1800" dirty="0">
                          <a:solidFill>
                            <a:schemeClr val="tx1"/>
                          </a:solidFill>
                          <a:effectLst/>
                          <a:latin typeface="Times N New Roman"/>
                          <a:ea typeface="Times New Roman" panose="02020603050405020304" pitchFamily="18" charset="0"/>
                        </a:rPr>
                        <a:t> </a:t>
                      </a:r>
                      <a:r>
                        <a:rPr lang="en-US" sz="1800" dirty="0" err="1">
                          <a:solidFill>
                            <a:schemeClr val="tx1"/>
                          </a:solidFill>
                          <a:effectLst/>
                          <a:latin typeface="Times N New Roman"/>
                          <a:ea typeface="Times New Roman" panose="02020603050405020304" pitchFamily="18" charset="0"/>
                        </a:rPr>
                        <a:t>năm</a:t>
                      </a:r>
                      <a:r>
                        <a:rPr lang="en-US" sz="1800" dirty="0">
                          <a:solidFill>
                            <a:schemeClr val="tx1"/>
                          </a:solidFill>
                          <a:effectLst/>
                          <a:latin typeface="Times N New Roman"/>
                          <a:ea typeface="Times New Roman" panose="02020603050405020304" pitchFamily="18" charset="0"/>
                        </a:rPr>
                        <a:t> </a:t>
                      </a:r>
                      <a:r>
                        <a:rPr lang="vi-VN" sz="1800" dirty="0">
                          <a:solidFill>
                            <a:schemeClr val="tx1"/>
                          </a:solidFill>
                          <a:effectLst/>
                          <a:latin typeface="Times N New Roman"/>
                          <a:ea typeface="Times New Roman" panose="02020603050405020304" pitchFamily="18" charset="0"/>
                        </a:rPr>
                        <a:t>2005</a:t>
                      </a:r>
                      <a:endParaRPr lang="en-US" dirty="0">
                        <a:solidFill>
                          <a:schemeClr val="tx1"/>
                        </a:solidFill>
                      </a:endParaRPr>
                    </a:p>
                  </a:txBody>
                  <a:tcPr/>
                </a:tc>
                <a:tc>
                  <a:txBody>
                    <a:bodyPr/>
                    <a:lstStyle/>
                    <a:p>
                      <a:r>
                        <a:rPr lang="vi-VN" dirty="0">
                          <a:solidFill>
                            <a:schemeClr val="tx1"/>
                          </a:solidFill>
                          <a:latin typeface="+mj-lt"/>
                        </a:rPr>
                        <a:t>Nghị luân văn học</a:t>
                      </a:r>
                      <a:endParaRPr lang="en-US" dirty="0">
                        <a:solidFill>
                          <a:schemeClr val="tx1"/>
                        </a:solidFill>
                        <a:latin typeface="+mj-lt"/>
                      </a:endParaRPr>
                    </a:p>
                  </a:txBody>
                  <a:tcPr/>
                </a:tc>
                <a:tc>
                  <a:txBody>
                    <a:bodyPr/>
                    <a:lstStyle/>
                    <a:p>
                      <a:r>
                        <a:rPr lang="en-US" sz="1800" dirty="0" err="1">
                          <a:solidFill>
                            <a:schemeClr val="tx1"/>
                          </a:solidFill>
                          <a:effectLst/>
                          <a:latin typeface="Times New Roman" panose="02020603050405020304" pitchFamily="18" charset="0"/>
                          <a:ea typeface="Times New Roman" panose="02020603050405020304" pitchFamily="18" charset="0"/>
                        </a:rPr>
                        <a:t>viết</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về</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Nguyên</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Hồng</a:t>
                      </a:r>
                      <a:r>
                        <a:rPr lang="en-US" sz="1800" dirty="0">
                          <a:solidFill>
                            <a:schemeClr val="tx1"/>
                          </a:solidFill>
                          <a:effectLst/>
                          <a:latin typeface="Times New Roman" panose="02020603050405020304" pitchFamily="18" charset="0"/>
                          <a:ea typeface="Times New Roman" panose="02020603050405020304" pitchFamily="18" charset="0"/>
                        </a:rPr>
                        <a:t> - </a:t>
                      </a:r>
                      <a:r>
                        <a:rPr lang="en-US" sz="1800" dirty="0" err="1">
                          <a:solidFill>
                            <a:schemeClr val="tx1"/>
                          </a:solidFill>
                          <a:effectLst/>
                          <a:latin typeface="Times New Roman" panose="02020603050405020304" pitchFamily="18" charset="0"/>
                          <a:ea typeface="Times New Roman" panose="02020603050405020304" pitchFamily="18" charset="0"/>
                        </a:rPr>
                        <a:t>nhà</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văn</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của</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những</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người</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cùng</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khổ</a:t>
                      </a:r>
                      <a:r>
                        <a:rPr lang="en-US" sz="1800" dirty="0">
                          <a:solidFill>
                            <a:schemeClr val="tx1"/>
                          </a:solidFill>
                          <a:effectLst/>
                          <a:latin typeface="Times New Roman" panose="02020603050405020304" pitchFamily="18" charset="0"/>
                          <a:ea typeface="Times New Roman" panose="02020603050405020304" pitchFamily="18" charset="0"/>
                        </a:rPr>
                        <a:t>.</a:t>
                      </a:r>
                      <a:endParaRPr lang="en-US"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sz="1800" dirty="0" err="1">
                          <a:solidFill>
                            <a:schemeClr val="tx1"/>
                          </a:solidFill>
                          <a:effectLst/>
                          <a:latin typeface="Times New Roman" panose="02020603050405020304" pitchFamily="18" charset="0"/>
                          <a:ea typeface="Calibri" panose="020F0502020204030204" pitchFamily="34" charset="0"/>
                        </a:rPr>
                        <a:t>Nguyên</a:t>
                      </a:r>
                      <a:r>
                        <a:rPr lang="en-US" sz="1800" dirty="0">
                          <a:solidFill>
                            <a:schemeClr val="tx1"/>
                          </a:solidFill>
                          <a:effectLst/>
                          <a:latin typeface="Times New Roman" panose="02020603050405020304" pitchFamily="18" charset="0"/>
                          <a:ea typeface="Calibri" panose="020F0502020204030204" pitchFamily="34" charset="0"/>
                        </a:rPr>
                        <a:t> </a:t>
                      </a:r>
                      <a:r>
                        <a:rPr lang="en-US" sz="1800" dirty="0" err="1">
                          <a:solidFill>
                            <a:schemeClr val="tx1"/>
                          </a:solidFill>
                          <a:effectLst/>
                          <a:latin typeface="Times New Roman" panose="02020603050405020304" pitchFamily="18" charset="0"/>
                          <a:ea typeface="Calibri" panose="020F0502020204030204" pitchFamily="34" charset="0"/>
                        </a:rPr>
                        <a:t>Hồng</a:t>
                      </a:r>
                      <a:r>
                        <a:rPr lang="en-US" sz="1800" dirty="0">
                          <a:solidFill>
                            <a:schemeClr val="tx1"/>
                          </a:solidFill>
                          <a:effectLst/>
                          <a:latin typeface="Times New Roman" panose="02020603050405020304" pitchFamily="18" charset="0"/>
                          <a:ea typeface="Calibri" panose="020F0502020204030204" pitchFamily="34" charset="0"/>
                        </a:rPr>
                        <a:t> </a:t>
                      </a:r>
                      <a:r>
                        <a:rPr lang="en-US" sz="1800" dirty="0" err="1">
                          <a:solidFill>
                            <a:schemeClr val="tx1"/>
                          </a:solidFill>
                          <a:effectLst/>
                          <a:latin typeface="Times New Roman" panose="02020603050405020304" pitchFamily="18" charset="0"/>
                          <a:ea typeface="Calibri" panose="020F0502020204030204" pitchFamily="34" charset="0"/>
                        </a:rPr>
                        <a:t>có</a:t>
                      </a:r>
                      <a:r>
                        <a:rPr lang="en-US" sz="1800" dirty="0">
                          <a:solidFill>
                            <a:schemeClr val="tx1"/>
                          </a:solidFill>
                          <a:effectLst/>
                          <a:latin typeface="Times New Roman" panose="02020603050405020304" pitchFamily="18" charset="0"/>
                          <a:ea typeface="Calibri" panose="020F0502020204030204" pitchFamily="34" charset="0"/>
                        </a:rPr>
                        <a:t> </a:t>
                      </a:r>
                      <a:r>
                        <a:rPr lang="en-US" sz="1800" dirty="0" err="1">
                          <a:solidFill>
                            <a:schemeClr val="tx1"/>
                          </a:solidFill>
                          <a:effectLst/>
                          <a:latin typeface="Times New Roman" panose="02020603050405020304" pitchFamily="18" charset="0"/>
                          <a:ea typeface="Calibri" panose="020F0502020204030204" pitchFamily="34" charset="0"/>
                        </a:rPr>
                        <a:t>tuổi</a:t>
                      </a:r>
                      <a:r>
                        <a:rPr lang="en-US" sz="1800" dirty="0">
                          <a:solidFill>
                            <a:schemeClr val="tx1"/>
                          </a:solidFill>
                          <a:effectLst/>
                          <a:latin typeface="Times New Roman" panose="02020603050405020304" pitchFamily="18" charset="0"/>
                          <a:ea typeface="Calibri" panose="020F0502020204030204" pitchFamily="34" charset="0"/>
                        </a:rPr>
                        <a:t> </a:t>
                      </a:r>
                      <a:r>
                        <a:rPr lang="en-US" sz="1800" dirty="0" err="1">
                          <a:solidFill>
                            <a:schemeClr val="tx1"/>
                          </a:solidFill>
                          <a:effectLst/>
                          <a:latin typeface="Times New Roman" panose="02020603050405020304" pitchFamily="18" charset="0"/>
                          <a:ea typeface="Calibri" panose="020F0502020204030204" pitchFamily="34" charset="0"/>
                        </a:rPr>
                        <a:t>thơ</a:t>
                      </a:r>
                      <a:r>
                        <a:rPr lang="en-US" sz="1800" dirty="0">
                          <a:solidFill>
                            <a:schemeClr val="tx1"/>
                          </a:solidFill>
                          <a:effectLst/>
                          <a:latin typeface="Times New Roman" panose="02020603050405020304" pitchFamily="18" charset="0"/>
                          <a:ea typeface="Calibri" panose="020F0502020204030204" pitchFamily="34" charset="0"/>
                        </a:rPr>
                        <a:t> cay </a:t>
                      </a:r>
                      <a:r>
                        <a:rPr lang="en-US" sz="1800" dirty="0" err="1">
                          <a:solidFill>
                            <a:schemeClr val="tx1"/>
                          </a:solidFill>
                          <a:effectLst/>
                          <a:latin typeface="Times New Roman" panose="02020603050405020304" pitchFamily="18" charset="0"/>
                          <a:ea typeface="Calibri" panose="020F0502020204030204" pitchFamily="34" charset="0"/>
                        </a:rPr>
                        <a:t>đắng</a:t>
                      </a:r>
                      <a:r>
                        <a:rPr lang="en-US" sz="1800" dirty="0">
                          <a:solidFill>
                            <a:schemeClr val="tx1"/>
                          </a:solidFill>
                          <a:effectLst/>
                          <a:latin typeface="Times New Roman" panose="02020603050405020304" pitchFamily="18" charset="0"/>
                          <a:ea typeface="Calibri" panose="020F0502020204030204" pitchFamily="34" charset="0"/>
                        </a:rPr>
                        <a:t> , </a:t>
                      </a:r>
                      <a:r>
                        <a:rPr lang="en-US" sz="1800" dirty="0" err="1">
                          <a:solidFill>
                            <a:schemeClr val="tx1"/>
                          </a:solidFill>
                          <a:effectLst/>
                          <a:latin typeface="Times New Roman" panose="02020603050405020304" pitchFamily="18" charset="0"/>
                          <a:ea typeface="Calibri" panose="020F0502020204030204" pitchFamily="34" charset="0"/>
                        </a:rPr>
                        <a:t>bất</a:t>
                      </a:r>
                      <a:r>
                        <a:rPr lang="en-US" sz="1800" dirty="0">
                          <a:solidFill>
                            <a:schemeClr val="tx1"/>
                          </a:solidFill>
                          <a:effectLst/>
                          <a:latin typeface="Times New Roman" panose="02020603050405020304" pitchFamily="18" charset="0"/>
                          <a:ea typeface="Calibri" panose="020F0502020204030204" pitchFamily="34" charset="0"/>
                        </a:rPr>
                        <a:t> </a:t>
                      </a:r>
                      <a:r>
                        <a:rPr lang="en-US" sz="1800" dirty="0" err="1">
                          <a:solidFill>
                            <a:schemeClr val="tx1"/>
                          </a:solidFill>
                          <a:effectLst/>
                          <a:latin typeface="Times New Roman" panose="02020603050405020304" pitchFamily="18" charset="0"/>
                          <a:ea typeface="Calibri" panose="020F0502020204030204" pitchFamily="34" charset="0"/>
                        </a:rPr>
                        <a:t>hạnh</a:t>
                      </a:r>
                      <a:r>
                        <a:rPr lang="vi-VN" sz="1800" dirty="0">
                          <a:solidFill>
                            <a:schemeClr val="tx1"/>
                          </a:solidFill>
                          <a:effectLst/>
                          <a:latin typeface="Times New Roman" panose="02020603050405020304" pitchFamily="18" charset="0"/>
                          <a:ea typeface="Calibri" panose="020F0502020204030204" pitchFamily="34" charset="0"/>
                        </a:rPr>
                        <a:t> và đó là tiền đề tạo nên một nhà văn Nguyên Hồng rất giàu cảm xúc và dạt dào tình yêu thương.</a:t>
                      </a:r>
                      <a:endParaRPr lang="en-US" sz="1800" dirty="0">
                        <a:solidFill>
                          <a:schemeClr val="tx1"/>
                        </a:solidFill>
                      </a:endParaRPr>
                    </a:p>
                    <a:p>
                      <a:endParaRPr lang="en-US"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bằng</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chứng</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dạng</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cụ</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thể</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phong</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phú</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thuyết</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phục</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defRPr/>
                      </a:pP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Hệ</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thống</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lí</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lẽ</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kiến</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nêu</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ra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vừa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tình</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vừa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lí</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bộc</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lộ</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cảm</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xúc</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thái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độ</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trân trọng</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solidFill>
                          <a:schemeClr val="tx1"/>
                        </a:solidFill>
                      </a:endParaRPr>
                    </a:p>
                  </a:txBody>
                  <a:tcPr/>
                </a:tc>
              </a:tr>
              <a:tr h="1062170">
                <a:tc>
                  <a:txBody>
                    <a:bodyPr/>
                    <a:lstStyle/>
                    <a:p>
                      <a:endParaRPr lang="vi-VN" dirty="0"/>
                    </a:p>
                    <a:p>
                      <a:r>
                        <a:rPr lang="vi-VN" dirty="0"/>
                        <a:t>2</a:t>
                      </a:r>
                      <a:endParaRPr lang="en-US" dirty="0"/>
                    </a:p>
                  </a:txBody>
                  <a:tcPr/>
                </a:tc>
                <a:tc>
                  <a:txBody>
                    <a:bodyPr/>
                    <a:lstStyle/>
                    <a:p>
                      <a:r>
                        <a:rPr lang="vi-VN" sz="2000" dirty="0">
                          <a:solidFill>
                            <a:srgbClr val="FF0000"/>
                          </a:solidFill>
                          <a:latin typeface="+mj-lt"/>
                        </a:rPr>
                        <a:t>Vẻ đẹp của một bài ca dao</a:t>
                      </a:r>
                      <a:endParaRPr lang="en-US" sz="2000" dirty="0">
                        <a:solidFill>
                          <a:srgbClr val="FF0000"/>
                        </a:solidFill>
                        <a:latin typeface="+mj-lt"/>
                      </a:endParaRPr>
                    </a:p>
                  </a:txBody>
                  <a:tcPr/>
                </a:tc>
                <a:tc>
                  <a:txBody>
                    <a:bodyPr/>
                    <a:lstStyle/>
                    <a:p>
                      <a:r>
                        <a:rPr lang="vi-VN"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Hoàng</a:t>
                      </a:r>
                      <a:r>
                        <a:rPr lang="en-US"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Tiến</a:t>
                      </a:r>
                      <a:r>
                        <a:rPr lang="en-US"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Tựu</a:t>
                      </a:r>
                      <a:r>
                        <a:rPr lang="en-US"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vi-VN" sz="1800" dirty="0">
                          <a:solidFill>
                            <a:schemeClr val="tx1"/>
                          </a:solidFill>
                          <a:latin typeface="Times New Roman" panose="02020603050405020304" pitchFamily="18" charset="0"/>
                          <a:cs typeface="Times New Roman" panose="02020603050405020304" pitchFamily="18" charset="0"/>
                        </a:rPr>
                        <a:t>Trích trong tác phẩm “Bình giảng ca dao”, Nhà xuất bản Giáo dục, 1992</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solidFill>
                          <a:schemeClr val="tx1"/>
                        </a:solidFill>
                      </a:endParaRPr>
                    </a:p>
                  </a:txBody>
                  <a:tcPr/>
                </a:tc>
                <a:tc>
                  <a:txBody>
                    <a:bodyPr/>
                    <a:lstStyle/>
                    <a:p>
                      <a:r>
                        <a:rPr lang="vi-VN" sz="1800" dirty="0">
                          <a:solidFill>
                            <a:schemeClr val="tx1"/>
                          </a:solidFill>
                          <a:latin typeface="Times New Roman" panose="02020603050405020304" pitchFamily="18" charset="0"/>
                          <a:cs typeface="Times New Roman" panose="02020603050405020304" pitchFamily="18" charset="0"/>
                        </a:rPr>
                        <a:t>Nghị luận văn học</a:t>
                      </a:r>
                      <a:endParaRPr lang="en-US" dirty="0">
                        <a:solidFill>
                          <a:schemeClr val="tx1"/>
                        </a:solidFill>
                      </a:endParaRPr>
                    </a:p>
                  </a:txBody>
                  <a:tcPr/>
                </a:tc>
                <a:tc>
                  <a:txBody>
                    <a:bodyPr/>
                    <a:lstStyle/>
                    <a:p>
                      <a:r>
                        <a:rPr lang="vi-VN"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Vẻ </a:t>
                      </a:r>
                      <a:r>
                        <a:rPr lang="vi-VN"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đẹp</a:t>
                      </a:r>
                      <a:r>
                        <a:rPr lang="vi-VN"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của một bài ca dao</a:t>
                      </a:r>
                      <a:endParaRPr lang="en-US" dirty="0">
                        <a:solidFill>
                          <a:schemeClr val="tx1"/>
                        </a:solidFill>
                      </a:endParaRPr>
                    </a:p>
                  </a:txBody>
                  <a:tcPr/>
                </a:tc>
                <a:tc>
                  <a:txBody>
                    <a:bodyPr/>
                    <a:lstStyle/>
                    <a:p>
                      <a:r>
                        <a:rPr lang="vi-VN" sz="1800" dirty="0">
                          <a:solidFill>
                            <a:schemeClr val="tx1"/>
                          </a:solidFill>
                          <a:effectLst/>
                          <a:latin typeface="Times New Roman" panose="02020603050405020304" pitchFamily="18" charset="0"/>
                          <a:ea typeface="Times New Roman" panose="02020603050405020304" pitchFamily="18" charset="0"/>
                        </a:rPr>
                        <a:t>N</a:t>
                      </a:r>
                      <a:r>
                        <a:rPr lang="en-US" sz="1800" dirty="0" err="1">
                          <a:solidFill>
                            <a:schemeClr val="tx1"/>
                          </a:solidFill>
                          <a:effectLst/>
                          <a:latin typeface="Times New Roman" panose="02020603050405020304" pitchFamily="18" charset="0"/>
                          <a:ea typeface="Times New Roman" panose="02020603050405020304" pitchFamily="18" charset="0"/>
                        </a:rPr>
                        <a:t>êu</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lên</a:t>
                      </a:r>
                      <a:r>
                        <a:rPr lang="en-US" sz="1800" dirty="0">
                          <a:solidFill>
                            <a:schemeClr val="tx1"/>
                          </a:solidFill>
                          <a:effectLst/>
                          <a:latin typeface="Times New Roman" panose="02020603050405020304" pitchFamily="18" charset="0"/>
                          <a:ea typeface="Times New Roman" panose="02020603050405020304" pitchFamily="18" charset="0"/>
                        </a:rPr>
                        <a:t> ý </a:t>
                      </a:r>
                      <a:r>
                        <a:rPr lang="en-US" sz="1800" dirty="0" err="1">
                          <a:solidFill>
                            <a:schemeClr val="tx1"/>
                          </a:solidFill>
                          <a:effectLst/>
                          <a:latin typeface="Times New Roman" panose="02020603050405020304" pitchFamily="18" charset="0"/>
                          <a:ea typeface="Times New Roman" panose="02020603050405020304" pitchFamily="18" charset="0"/>
                        </a:rPr>
                        <a:t>kiến</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về</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vẻ</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đẹp</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cũng</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như</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cách</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khai</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thác</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nội</a:t>
                      </a:r>
                      <a:r>
                        <a:rPr lang="en-US" sz="1800" dirty="0">
                          <a:solidFill>
                            <a:schemeClr val="tx1"/>
                          </a:solidFill>
                          <a:effectLst/>
                          <a:latin typeface="Times New Roman" panose="02020603050405020304" pitchFamily="18" charset="0"/>
                          <a:ea typeface="Times New Roman" panose="02020603050405020304" pitchFamily="18" charset="0"/>
                        </a:rPr>
                        <a:t> dung </a:t>
                      </a:r>
                      <a:r>
                        <a:rPr lang="en-US" sz="1800" dirty="0" err="1">
                          <a:solidFill>
                            <a:schemeClr val="tx1"/>
                          </a:solidFill>
                          <a:effectLst/>
                          <a:latin typeface="Times New Roman" panose="02020603050405020304" pitchFamily="18" charset="0"/>
                          <a:ea typeface="Times New Roman" panose="02020603050405020304" pitchFamily="18" charset="0"/>
                        </a:rPr>
                        <a:t>của</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một</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bài</a:t>
                      </a:r>
                      <a:r>
                        <a:rPr lang="en-US" sz="1800" dirty="0">
                          <a:solidFill>
                            <a:schemeClr val="tx1"/>
                          </a:solidFill>
                          <a:effectLst/>
                          <a:latin typeface="Times New Roman" panose="02020603050405020304" pitchFamily="18" charset="0"/>
                          <a:ea typeface="Times New Roman" panose="02020603050405020304" pitchFamily="18" charset="0"/>
                        </a:rPr>
                        <a:t> ca </a:t>
                      </a:r>
                      <a:r>
                        <a:rPr lang="en-US" sz="1800" dirty="0" err="1">
                          <a:solidFill>
                            <a:schemeClr val="tx1"/>
                          </a:solidFill>
                          <a:effectLst/>
                          <a:latin typeface="Times New Roman" panose="02020603050405020304" pitchFamily="18" charset="0"/>
                          <a:ea typeface="Times New Roman" panose="02020603050405020304" pitchFamily="18" charset="0"/>
                        </a:rPr>
                        <a:t>dao</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cụ</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thể</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Từ</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đó</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khơi</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gợi</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được</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sự</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đồng</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cảm</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và</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tình</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yêu</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đối</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với</a:t>
                      </a:r>
                      <a:r>
                        <a:rPr lang="en-US" sz="1800" dirty="0">
                          <a:solidFill>
                            <a:schemeClr val="tx1"/>
                          </a:solidFill>
                          <a:effectLst/>
                          <a:latin typeface="Times New Roman" panose="02020603050405020304" pitchFamily="18" charset="0"/>
                          <a:ea typeface="Times New Roman" panose="02020603050405020304" pitchFamily="18" charset="0"/>
                        </a:rPr>
                        <a:t> ca </a:t>
                      </a:r>
                      <a:r>
                        <a:rPr lang="en-US" sz="1800" dirty="0" err="1">
                          <a:solidFill>
                            <a:schemeClr val="tx1"/>
                          </a:solidFill>
                          <a:effectLst/>
                          <a:latin typeface="Times New Roman" panose="02020603050405020304" pitchFamily="18" charset="0"/>
                          <a:ea typeface="Times New Roman" panose="02020603050405020304" pitchFamily="18" charset="0"/>
                        </a:rPr>
                        <a:t>dao</a:t>
                      </a:r>
                      <a:r>
                        <a:rPr lang="en-US" sz="1800" dirty="0">
                          <a:solidFill>
                            <a:schemeClr val="tx1"/>
                          </a:solidFill>
                          <a:effectLst/>
                          <a:latin typeface="Times New Roman" panose="02020603050405020304" pitchFamily="18" charset="0"/>
                          <a:ea typeface="Times New Roman" panose="02020603050405020304" pitchFamily="18" charset="0"/>
                        </a:rPr>
                        <a:t> ở </a:t>
                      </a:r>
                      <a:r>
                        <a:rPr lang="en-US" sz="1800" dirty="0" err="1">
                          <a:solidFill>
                            <a:schemeClr val="tx1"/>
                          </a:solidFill>
                          <a:effectLst/>
                          <a:latin typeface="Times New Roman" panose="02020603050405020304" pitchFamily="18" charset="0"/>
                          <a:ea typeface="Times New Roman" panose="02020603050405020304" pitchFamily="18" charset="0"/>
                        </a:rPr>
                        <a:t>bạn</a:t>
                      </a:r>
                      <a:r>
                        <a:rPr lang="en-US" sz="1800" dirty="0">
                          <a:solidFill>
                            <a:schemeClr val="tx1"/>
                          </a:solidFill>
                          <a:effectLst/>
                          <a:latin typeface="Times New Roman" panose="02020603050405020304" pitchFamily="18" charset="0"/>
                          <a:ea typeface="Times New Roman" panose="02020603050405020304" pitchFamily="18" charset="0"/>
                        </a:rPr>
                        <a:t> </a:t>
                      </a:r>
                      <a:r>
                        <a:rPr lang="en-US" sz="1800" dirty="0" err="1">
                          <a:solidFill>
                            <a:schemeClr val="tx1"/>
                          </a:solidFill>
                          <a:effectLst/>
                          <a:latin typeface="Times New Roman" panose="02020603050405020304" pitchFamily="18" charset="0"/>
                          <a:ea typeface="Times New Roman" panose="02020603050405020304" pitchFamily="18" charset="0"/>
                        </a:rPr>
                        <a:t>đọc</a:t>
                      </a:r>
                      <a:r>
                        <a:rPr lang="vi-VN" sz="1800" dirty="0">
                          <a:solidFill>
                            <a:schemeClr val="tx1"/>
                          </a:solidFill>
                          <a:effectLst/>
                          <a:latin typeface="Times New Roman" panose="02020603050405020304" pitchFamily="18" charset="0"/>
                          <a:ea typeface="Times New Roman" panose="02020603050405020304" pitchFamily="18" charset="0"/>
                        </a:rPr>
                        <a:t>.</a:t>
                      </a:r>
                      <a:endParaRPr lang="en-US" dirty="0">
                        <a:solidFill>
                          <a:schemeClr val="tx1"/>
                        </a:solidFill>
                      </a:endParaRPr>
                    </a:p>
                  </a:txBody>
                  <a:tcPr/>
                </a:tc>
                <a:tc>
                  <a:txBody>
                    <a:bodyPr/>
                    <a:lstStyle/>
                    <a:p>
                      <a:pPr marL="0" marR="0">
                        <a:lnSpc>
                          <a:spcPct val="107000"/>
                        </a:lnSpc>
                        <a:spcBef>
                          <a:spcPts val="0"/>
                        </a:spcBef>
                        <a:spcAft>
                          <a:spcPts val="8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Ý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kiến</a:t>
                      </a: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nêu</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ra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rõ</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ràng</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chân</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thực</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bày</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hệ</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thống</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Lí</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lẽ</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ngắn</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gọn</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thuyết</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phục</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giàu</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cảm</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xúc</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solidFill>
                          <a:schemeClr val="tx1"/>
                        </a:solidFill>
                      </a:endParaRPr>
                    </a:p>
                  </a:txBody>
                  <a:tcPr/>
                </a:tc>
              </a:tr>
            </a:tbl>
          </a:graphicData>
        </a:graphic>
      </p:graphicFrame>
    </p:spTree>
  </p:cSld>
  <p:clrMapOvr>
    <a:masterClrMapping/>
  </p:clrMapOvr>
  <p:transition spd="slow" advClick="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wipe(down)">
                                      <p:cBhvr>
                                        <p:cTn id="13"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2853" y="-268865"/>
            <a:ext cx="1533735" cy="1225247"/>
          </a:xfrm>
          <a:prstGeom prst="rect">
            <a:avLst/>
          </a:prstGeom>
        </p:spPr>
      </p:pic>
      <p:pic>
        <p:nvPicPr>
          <p:cNvPr id="28" name="图片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9991636" y="4079596"/>
            <a:ext cx="2433217" cy="2943936"/>
          </a:xfrm>
          <a:prstGeom prst="rect">
            <a:avLst/>
          </a:prstGeom>
        </p:spPr>
      </p:pic>
      <p:sp>
        <p:nvSpPr>
          <p:cNvPr id="11" name="TextBox 10"/>
          <p:cNvSpPr txBox="1"/>
          <p:nvPr/>
        </p:nvSpPr>
        <p:spPr>
          <a:xfrm>
            <a:off x="865573" y="86206"/>
            <a:ext cx="6409676" cy="523220"/>
          </a:xfrm>
          <a:prstGeom prst="rect">
            <a:avLst/>
          </a:prstGeom>
          <a:noFill/>
        </p:spPr>
        <p:txBody>
          <a:bodyPr wrap="square">
            <a:spAutoFit/>
          </a:bodyPr>
          <a:lstStyle/>
          <a:p>
            <a:r>
              <a:rPr lang="vi-VN" sz="2800" b="1" spc="300" dirty="0">
                <a:solidFill>
                  <a:srgbClr val="3F3F3F"/>
                </a:solidFill>
                <a:latin typeface="Times New Roman" panose="02020603050405020304" pitchFamily="18" charset="0"/>
                <a:ea typeface="汉仪家书简" panose="02010609000101010101" pitchFamily="49" charset="-122"/>
                <a:cs typeface="Times New Roman" panose="02020603050405020304" pitchFamily="18" charset="0"/>
                <a:sym typeface="站酷快乐体2016修订版" panose="02010600030101010101" pitchFamily="2" charset="-122"/>
              </a:rPr>
              <a:t>I.Củng cố kiến thức</a:t>
            </a:r>
            <a:endParaRPr lang="en-US" sz="2800" dirty="0"/>
          </a:p>
        </p:txBody>
      </p:sp>
      <p:sp>
        <p:nvSpPr>
          <p:cNvPr id="7" name="TextBox 6"/>
          <p:cNvSpPr txBox="1"/>
          <p:nvPr/>
        </p:nvSpPr>
        <p:spPr>
          <a:xfrm>
            <a:off x="945472" y="606640"/>
            <a:ext cx="6249878" cy="523220"/>
          </a:xfrm>
          <a:prstGeom prst="rect">
            <a:avLst/>
          </a:prstGeom>
          <a:noFill/>
        </p:spPr>
        <p:txBody>
          <a:bodyPr wrap="square">
            <a:spAutoFit/>
          </a:bodyPr>
          <a:lstStyle/>
          <a:p>
            <a:r>
              <a:rPr lang="vi-VN" sz="2800" b="1" spc="300" dirty="0">
                <a:solidFill>
                  <a:srgbClr val="FF0000"/>
                </a:solidFill>
                <a:latin typeface="Times New Roman" panose="02020603050405020304" pitchFamily="18" charset="0"/>
                <a:ea typeface="汉仪家书简" panose="02010609000101010101" pitchFamily="49" charset="-122"/>
                <a:cs typeface="Times New Roman" panose="02020603050405020304" pitchFamily="18" charset="0"/>
                <a:sym typeface="站酷快乐体2016修订版" panose="02010600030101010101" pitchFamily="2" charset="-122"/>
              </a:rPr>
              <a:t>2)Tiếng Việt</a:t>
            </a:r>
            <a:endParaRPr lang="en-US" sz="2800" dirty="0">
              <a:solidFill>
                <a:srgbClr val="FF0000"/>
              </a:solidFill>
            </a:endParaRPr>
          </a:p>
        </p:txBody>
      </p:sp>
    </p:spTree>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wipe(down)">
                                      <p:cBhvr>
                                        <p:cTn id="13" dur="500"/>
                                        <p:tgtEl>
                                          <p:spTgt spid="28"/>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000"/>
                                        <p:tgtEl>
                                          <p:spTgt spid="7"/>
                                        </p:tgtEl>
                                      </p:cBhvr>
                                    </p:animEffect>
                                    <p:anim calcmode="lin" valueType="num">
                                      <p:cBhvr>
                                        <p:cTn id="19" dur="1000" fill="hold"/>
                                        <p:tgtEl>
                                          <p:spTgt spid="7"/>
                                        </p:tgtEl>
                                        <p:attrNameLst>
                                          <p:attrName>ppt_x</p:attrName>
                                        </p:attrNameLst>
                                      </p:cBhvr>
                                      <p:tavLst>
                                        <p:tav tm="0">
                                          <p:val>
                                            <p:strVal val="#ppt_x"/>
                                          </p:val>
                                        </p:tav>
                                        <p:tav tm="100000">
                                          <p:val>
                                            <p:strVal val="#ppt_x"/>
                                          </p:val>
                                        </p:tav>
                                      </p:tavLst>
                                    </p:anim>
                                    <p:anim calcmode="lin" valueType="num">
                                      <p:cBhvr>
                                        <p:cTn id="2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ags/tag1.xml><?xml version="1.0" encoding="utf-8"?>
<p:tagLst xmlns:a="http://schemas.openxmlformats.org/drawingml/2006/main" xmlns:r="http://schemas.openxmlformats.org/officeDocument/2006/relationships" xmlns:p="http://schemas.openxmlformats.org/presentationml/2006/main">
  <p:tag name="MH" val="20160630124613"/>
  <p:tag name="MH_LIBRARY" val="GRAPHIC"/>
</p:tagLst>
</file>

<file path=ppt/tags/tag2.xml><?xml version="1.0" encoding="utf-8"?>
<p:tagLst xmlns:a="http://schemas.openxmlformats.org/drawingml/2006/main" xmlns:r="http://schemas.openxmlformats.org/officeDocument/2006/relationships" xmlns:p="http://schemas.openxmlformats.org/presentationml/2006/main">
  <p:tag name="MH" val="20160630124613"/>
  <p:tag name="MH_LIBRARY" val="GRAPHIC"/>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4659</Words>
  <Application>Microsoft Office PowerPoint</Application>
  <PresentationFormat>Custom</PresentationFormat>
  <Paragraphs>488</Paragraphs>
  <Slides>51</Slides>
  <Notes>29</Notes>
  <HiddenSlides>0</HiddenSlides>
  <MMClips>1</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51</vt:i4>
      </vt:variant>
    </vt:vector>
  </HeadingPairs>
  <TitlesOfParts>
    <vt:vector size="53" baseType="lpstr">
      <vt:lpstr>Office Theme</vt:lpstr>
      <vt:lpstr>Clip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Nguyễn Thị Hường(V)</dc:creator>
  <cp:lastModifiedBy>andongnhi</cp:lastModifiedBy>
  <cp:revision>22</cp:revision>
  <dcterms:created xsi:type="dcterms:W3CDTF">2021-12-16T13:20:00Z</dcterms:created>
  <dcterms:modified xsi:type="dcterms:W3CDTF">2024-02-19T17:00:49Z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FFF7B5C06D464C508536D35FABB31517_12</vt:lpwstr>
  </property>
  <property fmtid="{D5CDD505-2E9C-101B-9397-08002B2CF9AE}" pid="3" name="KSOProductBuildVer">
    <vt:lpwstr>1033-12.2.0.13359</vt:lpwstr>
  </property>
</Properties>
</file>