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x-wav"/>
  <Override PartName="/ppt/media/audio5.wav" ContentType="audio/x-wav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400" r:id="rId2"/>
    <p:sldId id="283" r:id="rId3"/>
    <p:sldId id="284" r:id="rId4"/>
    <p:sldId id="285" r:id="rId5"/>
    <p:sldId id="397" r:id="rId6"/>
    <p:sldId id="307" r:id="rId7"/>
    <p:sldId id="531" r:id="rId8"/>
    <p:sldId id="524" r:id="rId9"/>
    <p:sldId id="308" r:id="rId10"/>
    <p:sldId id="434" r:id="rId11"/>
    <p:sldId id="423" r:id="rId12"/>
    <p:sldId id="371" r:id="rId13"/>
    <p:sldId id="535" r:id="rId14"/>
    <p:sldId id="525" r:id="rId15"/>
    <p:sldId id="532" r:id="rId16"/>
    <p:sldId id="536" r:id="rId17"/>
    <p:sldId id="526" r:id="rId18"/>
    <p:sldId id="537" r:id="rId19"/>
    <p:sldId id="528" r:id="rId20"/>
    <p:sldId id="299" r:id="rId21"/>
    <p:sldId id="256" r:id="rId22"/>
    <p:sldId id="257" r:id="rId23"/>
    <p:sldId id="258" r:id="rId24"/>
    <p:sldId id="538" r:id="rId25"/>
    <p:sldId id="260" r:id="rId26"/>
    <p:sldId id="261" r:id="rId27"/>
    <p:sldId id="539" r:id="rId28"/>
    <p:sldId id="305" r:id="rId29"/>
    <p:sldId id="306" r:id="rId30"/>
  </p:sldIdLst>
  <p:sldSz cx="9144000" cy="5715000" type="screen16x10"/>
  <p:notesSz cx="6858000" cy="9144000"/>
  <p:embeddedFontLst>
    <p:embeddedFont>
      <p:font typeface=".VnSouthernH" pitchFamily="34" charset="0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SimSun" pitchFamily="2" charset="-122"/>
      <p:regular r:id="rId37"/>
    </p:embeddedFont>
    <p:embeddedFont>
      <p:font typeface="HP001 4 hàng" charset="0"/>
      <p:regular r:id="rId38"/>
      <p:bold r:id="rId39"/>
    </p:embeddedFont>
    <p:embeddedFont>
      <p:font typeface=".VnTifani Heavy" pitchFamily="34" charset="0"/>
      <p:regular r:id="rId40"/>
    </p:embeddedFont>
    <p:embeddedFont>
      <p:font typeface="Tahoma" pitchFamily="34" charset="0"/>
      <p:regular r:id="rId41"/>
      <p:bold r:id="rId42"/>
    </p:embeddedFont>
  </p:embeddedFontLst>
  <p:custDataLst>
    <p:tags r:id="rId4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00FFFF"/>
    <a:srgbClr val="0000CC"/>
    <a:srgbClr val="000000"/>
    <a:srgbClr val="FFCC00"/>
    <a:srgbClr val="FFFFCC"/>
    <a:srgbClr val="669900"/>
    <a:srgbClr val="6600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18" autoAdjust="0"/>
    <p:restoredTop sz="94280" autoAdjust="0"/>
  </p:normalViewPr>
  <p:slideViewPr>
    <p:cSldViewPr>
      <p:cViewPr varScale="1">
        <p:scale>
          <a:sx n="79" d="100"/>
          <a:sy n="79" d="100"/>
        </p:scale>
        <p:origin x="-906" y="-8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-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744507F5-3837-42A0-A0CA-02AABAAF0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AC9423-6D2C-4AC4-A017-2BBAC409BDB5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EF621EC5-8EC3-4B00-94A1-3DD75F21A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9A092F3E-112D-43F4-9824-83DCDCFF14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49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8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D429DBD1-7381-47F3-88D2-A84B48949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029818-5EB6-4FB2-A557-324682753ABF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D5153A32-7B41-4BDA-A107-3FD021AE5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3272FF41-3C75-4DC6-9CC7-ECB44A66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84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8.xml"/><Relationship Id="rId7" Type="http://schemas.openxmlformats.org/officeDocument/2006/relationships/image" Target="../media/image17.gi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8.png"/><Relationship Id="rId2" Type="http://schemas.microsoft.com/office/2007/relationships/media" Target="../media/media2.mp4"/><Relationship Id="rId1" Type="http://schemas.openxmlformats.org/officeDocument/2006/relationships/tags" Target="../tags/tag9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5" Type="http://schemas.openxmlformats.org/officeDocument/2006/relationships/image" Target="../media/image28.gif"/><Relationship Id="rId4" Type="http://schemas.openxmlformats.org/officeDocument/2006/relationships/image" Target="../media/image2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:a16="http://schemas.microsoft.com/office/drawing/2014/main" xmlns="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:a16="http://schemas.microsoft.com/office/drawing/2014/main" xmlns="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:a16="http://schemas.microsoft.com/office/drawing/2014/main" xmlns="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:a16="http://schemas.microsoft.com/office/drawing/2014/main" xmlns="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:a16="http://schemas.microsoft.com/office/drawing/2014/main" xmlns="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xmlns="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:a16="http://schemas.microsoft.com/office/drawing/2014/main" xmlns="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:a16="http://schemas.microsoft.com/office/drawing/2014/main" xmlns="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:a16="http://schemas.microsoft.com/office/drawing/2014/main" xmlns="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:a16="http://schemas.microsoft.com/office/drawing/2014/main" xmlns="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:a16="http://schemas.microsoft.com/office/drawing/2014/main" xmlns="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:a16="http://schemas.microsoft.com/office/drawing/2014/main" xmlns="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:a16="http://schemas.microsoft.com/office/drawing/2014/main" xmlns="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:a16="http://schemas.microsoft.com/office/drawing/2014/main" xmlns="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:a16="http://schemas.microsoft.com/office/drawing/2014/main" xmlns="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:a16="http://schemas.microsoft.com/office/drawing/2014/main" xmlns="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:a16="http://schemas.microsoft.com/office/drawing/2014/main" xmlns="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:a16="http://schemas.microsoft.com/office/drawing/2014/main" xmlns="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:a16="http://schemas.microsoft.com/office/drawing/2014/main" xmlns="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:a16="http://schemas.microsoft.com/office/drawing/2014/main" xmlns="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53" name="Text Box 99">
            <a:extLst>
              <a:ext uri="{FF2B5EF4-FFF2-40B4-BE49-F238E27FC236}">
                <a16:creationId xmlns:a16="http://schemas.microsoft.com/office/drawing/2014/main" xmlns="" id="{1C705C5E-823F-4F23-B9BE-F26F6A7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74945"/>
            <a:ext cx="7743739" cy="51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28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54" name="Picture 13" descr="bluline[1]">
            <a:extLst>
              <a:ext uri="{FF2B5EF4-FFF2-40B4-BE49-F238E27FC236}">
                <a16:creationId xmlns:a16="http://schemas.microsoft.com/office/drawing/2014/main" xmlns="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:a16="http://schemas.microsoft.com/office/drawing/2014/main" xmlns="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:a16="http://schemas.microsoft.com/office/drawing/2014/main" xmlns="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:a16="http://schemas.microsoft.com/office/drawing/2014/main" xmlns="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:a16="http://schemas.microsoft.com/office/drawing/2014/main" xmlns="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:a16="http://schemas.microsoft.com/office/drawing/2014/main" xmlns="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:a16="http://schemas.microsoft.com/office/drawing/2014/main" xmlns="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:a16="http://schemas.microsoft.com/office/drawing/2014/main" xmlns="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:a16="http://schemas.microsoft.com/office/drawing/2014/main" xmlns="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:a16="http://schemas.microsoft.com/office/drawing/2014/main" xmlns="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:a16="http://schemas.microsoft.com/office/drawing/2014/main" xmlns="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:a16="http://schemas.microsoft.com/office/drawing/2014/main" xmlns="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:a16="http://schemas.microsoft.com/office/drawing/2014/main" xmlns="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:a16="http://schemas.microsoft.com/office/drawing/2014/main" xmlns="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:a16="http://schemas.microsoft.com/office/drawing/2014/main" xmlns="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:a16="http://schemas.microsoft.com/office/drawing/2014/main" xmlns="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:a16="http://schemas.microsoft.com/office/drawing/2014/main" xmlns="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:a16="http://schemas.microsoft.com/office/drawing/2014/main" xmlns="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:a16="http://schemas.microsoft.com/office/drawing/2014/main" xmlns="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:a16="http://schemas.microsoft.com/office/drawing/2014/main" xmlns="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:a16="http://schemas.microsoft.com/office/drawing/2014/main" xmlns="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:a16="http://schemas.microsoft.com/office/drawing/2014/main" xmlns="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:a16="http://schemas.microsoft.com/office/drawing/2014/main" xmlns="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xmlns="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:a16="http://schemas.microsoft.com/office/drawing/2014/main" xmlns="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:a16="http://schemas.microsoft.com/office/drawing/2014/main" xmlns="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:a16="http://schemas.microsoft.com/office/drawing/2014/main" xmlns="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:a16="http://schemas.microsoft.com/office/drawing/2014/main" xmlns="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:a16="http://schemas.microsoft.com/office/drawing/2014/main" xmlns="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:a16="http://schemas.microsoft.com/office/drawing/2014/main" xmlns="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:a16="http://schemas.microsoft.com/office/drawing/2014/main" xmlns="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:a16="http://schemas.microsoft.com/office/drawing/2014/main" xmlns="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:a16="http://schemas.microsoft.com/office/drawing/2014/main" xmlns="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:a16="http://schemas.microsoft.com/office/drawing/2014/main" xmlns="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:a16="http://schemas.microsoft.com/office/drawing/2014/main" xmlns="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:a16="http://schemas.microsoft.com/office/drawing/2014/main" xmlns="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:a16="http://schemas.microsoft.com/office/drawing/2014/main" xmlns="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:a16="http://schemas.microsoft.com/office/drawing/2014/main" xmlns="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:a16="http://schemas.microsoft.com/office/drawing/2014/main" xmlns="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:a16="http://schemas.microsoft.com/office/drawing/2014/main" xmlns="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:a16="http://schemas.microsoft.com/office/drawing/2014/main" xmlns="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:a16="http://schemas.microsoft.com/office/drawing/2014/main" xmlns="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:a16="http://schemas.microsoft.com/office/drawing/2014/main" xmlns="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:a16="http://schemas.microsoft.com/office/drawing/2014/main" xmlns="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:a16="http://schemas.microsoft.com/office/drawing/2014/main" xmlns="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:a16="http://schemas.microsoft.com/office/drawing/2014/main" xmlns="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:a16="http://schemas.microsoft.com/office/drawing/2014/main" xmlns="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2" name="Picture 22" descr="POINSET3">
            <a:extLst>
              <a:ext uri="{FF2B5EF4-FFF2-40B4-BE49-F238E27FC236}">
                <a16:creationId xmlns:a16="http://schemas.microsoft.com/office/drawing/2014/main" xmlns="" id="{611F0976-3090-4600-93F0-4BCD0BCC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92" descr="Dove-02-june[1]">
            <a:extLst>
              <a:ext uri="{FF2B5EF4-FFF2-40B4-BE49-F238E27FC236}">
                <a16:creationId xmlns:a16="http://schemas.microsoft.com/office/drawing/2014/main" xmlns="" id="{FF4CA1DC-D711-4AD8-823F-868138A01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95" descr="Dove-02-june[1]">
            <a:extLst>
              <a:ext uri="{FF2B5EF4-FFF2-40B4-BE49-F238E27FC236}">
                <a16:creationId xmlns:a16="http://schemas.microsoft.com/office/drawing/2014/main" xmlns="" id="{75F4A190-E742-4743-A21F-177C0B26E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AutoShape 76">
            <a:extLst>
              <a:ext uri="{FF2B5EF4-FFF2-40B4-BE49-F238E27FC236}">
                <a16:creationId xmlns:a16="http://schemas.microsoft.com/office/drawing/2014/main" xmlns="" id="{2457924B-3772-4A98-B27E-DB8A7F9B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AutoShape 77">
            <a:extLst>
              <a:ext uri="{FF2B5EF4-FFF2-40B4-BE49-F238E27FC236}">
                <a16:creationId xmlns:a16="http://schemas.microsoft.com/office/drawing/2014/main" xmlns="" id="{D45C6E7B-B89B-4EE5-BCDE-B020E66B5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AutoShape 78">
            <a:extLst>
              <a:ext uri="{FF2B5EF4-FFF2-40B4-BE49-F238E27FC236}">
                <a16:creationId xmlns:a16="http://schemas.microsoft.com/office/drawing/2014/main" xmlns="" id="{B5CF902F-DD5B-4A53-A054-15342C49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AutoShape 79">
            <a:extLst>
              <a:ext uri="{FF2B5EF4-FFF2-40B4-BE49-F238E27FC236}">
                <a16:creationId xmlns:a16="http://schemas.microsoft.com/office/drawing/2014/main" xmlns="" id="{3115330E-FC0E-448B-BF17-4B1DFAD47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utoShape 80">
            <a:extLst>
              <a:ext uri="{FF2B5EF4-FFF2-40B4-BE49-F238E27FC236}">
                <a16:creationId xmlns:a16="http://schemas.microsoft.com/office/drawing/2014/main" xmlns="" id="{E682E6BA-FD36-4298-8C91-1F28AB8B7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AutoShape 81">
            <a:extLst>
              <a:ext uri="{FF2B5EF4-FFF2-40B4-BE49-F238E27FC236}">
                <a16:creationId xmlns:a16="http://schemas.microsoft.com/office/drawing/2014/main" xmlns="" id="{AA27F7DA-9684-4BF7-9E0F-D2B6B47C7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AutoShape 82">
            <a:extLst>
              <a:ext uri="{FF2B5EF4-FFF2-40B4-BE49-F238E27FC236}">
                <a16:creationId xmlns:a16="http://schemas.microsoft.com/office/drawing/2014/main" xmlns="" id="{8EAE9265-9F03-4027-B452-0E0D7665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AutoShape 83">
            <a:extLst>
              <a:ext uri="{FF2B5EF4-FFF2-40B4-BE49-F238E27FC236}">
                <a16:creationId xmlns:a16="http://schemas.microsoft.com/office/drawing/2014/main" xmlns="" id="{2FBC7719-A5FA-4897-8EE6-920F059D5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84">
            <a:extLst>
              <a:ext uri="{FF2B5EF4-FFF2-40B4-BE49-F238E27FC236}">
                <a16:creationId xmlns:a16="http://schemas.microsoft.com/office/drawing/2014/main" xmlns="" id="{4430C2B8-B32E-450E-9748-C5C0E776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6" name="Oval 85">
            <a:extLst>
              <a:ext uri="{FF2B5EF4-FFF2-40B4-BE49-F238E27FC236}">
                <a16:creationId xmlns:a16="http://schemas.microsoft.com/office/drawing/2014/main" xmlns="" id="{CE353CFA-7978-4124-A937-55726F38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" name="Oval 86">
            <a:extLst>
              <a:ext uri="{FF2B5EF4-FFF2-40B4-BE49-F238E27FC236}">
                <a16:creationId xmlns:a16="http://schemas.microsoft.com/office/drawing/2014/main" xmlns="" id="{6273B8E9-64E9-4619-915A-DF8E1AF21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8" name="Oval 87">
            <a:extLst>
              <a:ext uri="{FF2B5EF4-FFF2-40B4-BE49-F238E27FC236}">
                <a16:creationId xmlns:a16="http://schemas.microsoft.com/office/drawing/2014/main" xmlns="" id="{267BE644-724B-437D-983A-5C1270FB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" name="Oval 88">
            <a:extLst>
              <a:ext uri="{FF2B5EF4-FFF2-40B4-BE49-F238E27FC236}">
                <a16:creationId xmlns:a16="http://schemas.microsoft.com/office/drawing/2014/main" xmlns="" id="{956F43B1-C71F-431B-8C02-AD1CE774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" name="Oval 89">
            <a:extLst>
              <a:ext uri="{FF2B5EF4-FFF2-40B4-BE49-F238E27FC236}">
                <a16:creationId xmlns:a16="http://schemas.microsoft.com/office/drawing/2014/main" xmlns="" id="{B3F469CB-80EA-4B5D-A614-5BD3D04C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1" name="Oval 90">
            <a:extLst>
              <a:ext uri="{FF2B5EF4-FFF2-40B4-BE49-F238E27FC236}">
                <a16:creationId xmlns:a16="http://schemas.microsoft.com/office/drawing/2014/main" xmlns="" id="{9DA8FB9C-BC27-499C-B179-864F0486C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" name="Oval 91">
            <a:extLst>
              <a:ext uri="{FF2B5EF4-FFF2-40B4-BE49-F238E27FC236}">
                <a16:creationId xmlns:a16="http://schemas.microsoft.com/office/drawing/2014/main" xmlns="" id="{EFB6BCB4-974A-43C2-9B19-3EB33CC0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" name="AutoShape 97">
            <a:extLst>
              <a:ext uri="{FF2B5EF4-FFF2-40B4-BE49-F238E27FC236}">
                <a16:creationId xmlns:a16="http://schemas.microsoft.com/office/drawing/2014/main" xmlns="" id="{9DA2C1EF-D9C6-4EA6-84E4-2D808FF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6" name="Picture 2" descr="Cách tiếp cận hoàn toàn mới trong sách Ngữ văn 6 - Kết nối tri thức với  cuộc sống - Học Tốt Blog">
            <a:extLst>
              <a:ext uri="{FF2B5EF4-FFF2-40B4-BE49-F238E27FC236}">
                <a16:creationId xmlns:a16="http://schemas.microsoft.com/office/drawing/2014/main" xmlns="" id="{FFAB91DD-10F6-42F2-9911-13D2CE277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484550"/>
            <a:ext cx="2796885" cy="1897709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5">
            <a:extLst>
              <a:ext uri="{FF2B5EF4-FFF2-40B4-BE49-F238E27FC236}">
                <a16:creationId xmlns:a16="http://schemas.microsoft.com/office/drawing/2014/main" xmlns="" id="{058D0FB8-BE84-42C1-BBD8-D91197DE83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4016" y="986315"/>
            <a:ext cx="2947984" cy="1058223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45FF673B-5944-43C2-83A8-A63E40EB5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110" y="2074384"/>
            <a:ext cx="2929277" cy="169751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dirty="0" err="1">
                <a:solidFill>
                  <a:srgbClr val="FFFF00"/>
                </a:solidFill>
              </a:rPr>
              <a:t>Sự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kiện</a:t>
            </a:r>
            <a:r>
              <a:rPr lang="en-US" dirty="0">
                <a:solidFill>
                  <a:srgbClr val="FFFF00"/>
                </a:solidFill>
              </a:rPr>
              <a:t> ra </a:t>
            </a:r>
            <a:r>
              <a:rPr lang="en-US" dirty="0" err="1">
                <a:solidFill>
                  <a:srgbClr val="FFFF00"/>
                </a:solidFill>
              </a:rPr>
              <a:t>đời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bài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hát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và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kể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lại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ngày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lễ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mừng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chiến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thắng</a:t>
            </a:r>
            <a:r>
              <a:rPr lang="en-US" dirty="0">
                <a:solidFill>
                  <a:srgbClr val="FFFF00"/>
                </a:solidFill>
              </a:rPr>
              <a:t> 30/4 </a:t>
            </a:r>
            <a:r>
              <a:rPr lang="en-US" dirty="0" err="1">
                <a:solidFill>
                  <a:srgbClr val="FFFF00"/>
                </a:solidFill>
              </a:rPr>
              <a:t>giải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phóng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miền</a:t>
            </a:r>
            <a:r>
              <a:rPr lang="en-US" dirty="0">
                <a:solidFill>
                  <a:srgbClr val="FFFF00"/>
                </a:solidFill>
              </a:rPr>
              <a:t> Nam </a:t>
            </a:r>
            <a:r>
              <a:rPr lang="en-US" dirty="0" err="1">
                <a:solidFill>
                  <a:srgbClr val="FFFF00"/>
                </a:solidFill>
              </a:rPr>
              <a:t>thống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nhất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đất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nước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xmlns="" id="{B81D9227-B559-488B-9981-C4F6645A6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8" y="1003221"/>
            <a:ext cx="2743199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7" name="AutoShape 13">
            <a:extLst>
              <a:ext uri="{FF2B5EF4-FFF2-40B4-BE49-F238E27FC236}">
                <a16:creationId xmlns:a16="http://schemas.microsoft.com/office/drawing/2014/main" xmlns="" id="{15797F37-8DD1-4338-932E-CFAA1D1AD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238" y="266700"/>
            <a:ext cx="4233523" cy="6708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vi-VN" sz="2400" b="1" dirty="0">
                <a:solidFill>
                  <a:srgbClr val="FFFF00"/>
                </a:solidFill>
              </a:rPr>
              <a:t>Giới thiệu về sự kiện</a:t>
            </a:r>
            <a:endParaRPr lang="en-US" altLang="en-US" sz="18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xmlns="" id="{95E32698-4998-49BC-84A6-77DCFF4C6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85764"/>
            <a:ext cx="2929277" cy="168613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vi-VN" dirty="0">
                <a:solidFill>
                  <a:srgbClr val="FFFF00"/>
                </a:solidFill>
              </a:rPr>
              <a:t>Phần sa pô có tác dụng nêu vấn đề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122" name="Picture 2" descr="Giải phóng Sài Gòn - &amp;quot;Thần tốc, thần tốc hơn nữa…&amp;quot;">
            <a:extLst>
              <a:ext uri="{FF2B5EF4-FFF2-40B4-BE49-F238E27FC236}">
                <a16:creationId xmlns:a16="http://schemas.microsoft.com/office/drawing/2014/main" xmlns="" id="{FFFFD3C1-BC49-4C46-94FE-7E9E23040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809" y="2085764"/>
            <a:ext cx="2346368" cy="173070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4637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600200" y="876300"/>
            <a:ext cx="5562600" cy="578882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2. </a:t>
            </a:r>
            <a:r>
              <a:rPr lang="en-US" sz="2800" b="1" dirty="0" err="1">
                <a:solidFill>
                  <a:srgbClr val="FFFF00"/>
                </a:solidFill>
              </a:rPr>
              <a:t>Quá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trình</a:t>
            </a:r>
            <a:r>
              <a:rPr lang="en-US" sz="2800" b="1" dirty="0">
                <a:solidFill>
                  <a:srgbClr val="FFFF00"/>
                </a:solidFill>
              </a:rPr>
              <a:t> ra </a:t>
            </a:r>
            <a:r>
              <a:rPr lang="en-US" sz="2800" b="1" dirty="0" err="1">
                <a:solidFill>
                  <a:srgbClr val="FFFF00"/>
                </a:solidFill>
              </a:rPr>
              <a:t>đời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bài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hát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7172" name="Picture 4" descr="CLB Tuổi Trẻ Ba Vàng - Như Có Bác Hồ Trong Ngày Vui Đại Thắng | Facebook">
            <a:extLst>
              <a:ext uri="{FF2B5EF4-FFF2-40B4-BE49-F238E27FC236}">
                <a16:creationId xmlns:a16="http://schemas.microsoft.com/office/drawing/2014/main" xmlns="" id="{041FA8BD-B60D-48D6-B926-463107493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346" y="1808889"/>
            <a:ext cx="5791200" cy="324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04800" y="1481677"/>
            <a:ext cx="4114800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bày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, </a:t>
            </a:r>
            <a:r>
              <a:rPr lang="en-US" sz="2400" dirty="0" err="1"/>
              <a:t>diễn</a:t>
            </a:r>
            <a:r>
              <a:rPr lang="en-US" sz="2400" dirty="0"/>
              <a:t> </a:t>
            </a:r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ra </a:t>
            </a:r>
            <a:r>
              <a:rPr lang="en-US" sz="2400" dirty="0" err="1"/>
              <a:t>đời</a:t>
            </a:r>
            <a:r>
              <a:rPr lang="en-US" sz="2400" dirty="0"/>
              <a:t> ca </a:t>
            </a:r>
            <a:r>
              <a:rPr lang="en-US" sz="2400" dirty="0" err="1"/>
              <a:t>khúc</a:t>
            </a:r>
            <a:r>
              <a:rPr lang="en-US" sz="2400" dirty="0"/>
              <a:t> </a:t>
            </a:r>
            <a:r>
              <a:rPr lang="en-US" sz="2400" dirty="0" err="1"/>
              <a:t>mừng</a:t>
            </a:r>
            <a:r>
              <a:rPr lang="en-US" sz="2400" dirty="0"/>
              <a:t> </a:t>
            </a:r>
            <a:r>
              <a:rPr lang="en-US" sz="2400" dirty="0" err="1"/>
              <a:t>chiến</a:t>
            </a:r>
            <a:r>
              <a:rPr lang="en-US" sz="2400" dirty="0"/>
              <a:t> </a:t>
            </a:r>
            <a:r>
              <a:rPr lang="en-US" sz="2400" dirty="0" err="1"/>
              <a:t>thắng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nhạc</a:t>
            </a:r>
            <a:r>
              <a:rPr lang="en-US" sz="2400" dirty="0"/>
              <a:t> </a:t>
            </a:r>
            <a:r>
              <a:rPr lang="en-US" sz="2400" dirty="0" err="1"/>
              <a:t>sĩ</a:t>
            </a:r>
            <a:r>
              <a:rPr lang="en-US" sz="2400" dirty="0"/>
              <a:t> </a:t>
            </a:r>
            <a:r>
              <a:rPr lang="en-US" sz="2400" dirty="0" err="1"/>
              <a:t>Phạm</a:t>
            </a:r>
            <a:r>
              <a:rPr lang="en-US" sz="2400" dirty="0"/>
              <a:t> </a:t>
            </a:r>
            <a:r>
              <a:rPr lang="en-US" sz="2400" dirty="0" err="1"/>
              <a:t>Tuyên</a:t>
            </a:r>
            <a:r>
              <a:rPr lang="en-US" sz="2400" dirty="0"/>
              <a:t>.</a:t>
            </a:r>
            <a:endParaRPr lang="en-US" sz="2400" dirty="0">
              <a:solidFill>
                <a:srgbClr val="FFFF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Tháng 4 lịch sử và bài hát &amp;quot;Như có Bác trong ngày đại thắng&amp;quot; ngân vang  trong lòng người">
            <a:extLst>
              <a:ext uri="{FF2B5EF4-FFF2-40B4-BE49-F238E27FC236}">
                <a16:creationId xmlns:a16="http://schemas.microsoft.com/office/drawing/2014/main" xmlns="" id="{D4022022-3804-43A8-9C32-79F0F8471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2" y="1611611"/>
            <a:ext cx="4115463" cy="2201773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3584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2. </a:t>
            </a:r>
            <a:r>
              <a:rPr lang="en-US" sz="2800" b="1" dirty="0" err="1">
                <a:solidFill>
                  <a:srgbClr val="FFFF00"/>
                </a:solidFill>
              </a:rPr>
              <a:t>Quá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trình</a:t>
            </a:r>
            <a:r>
              <a:rPr lang="en-US" sz="2800" b="1" dirty="0">
                <a:solidFill>
                  <a:srgbClr val="FFFF00"/>
                </a:solidFill>
              </a:rPr>
              <a:t> ra </a:t>
            </a:r>
            <a:r>
              <a:rPr lang="en-US" sz="2800" b="1" dirty="0" err="1">
                <a:solidFill>
                  <a:srgbClr val="FFFF00"/>
                </a:solidFill>
              </a:rPr>
              <a:t>đời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bài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hát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26DCA5B-5DF8-4F2C-B81E-F14DF087C963}"/>
              </a:ext>
            </a:extLst>
          </p:cNvPr>
          <p:cNvSpPr/>
          <p:nvPr/>
        </p:nvSpPr>
        <p:spPr bwMode="auto">
          <a:xfrm>
            <a:off x="2705100" y="778472"/>
            <a:ext cx="3733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nhân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B8D93D-1B4E-48EC-95CA-0B3F4DCED38E}"/>
              </a:ext>
            </a:extLst>
          </p:cNvPr>
          <p:cNvSpPr txBox="1"/>
          <p:nvPr/>
        </p:nvSpPr>
        <p:spPr>
          <a:xfrm flipH="1">
            <a:off x="193940" y="1686461"/>
            <a:ext cx="4419600" cy="1323439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chemeClr val="bg1"/>
                </a:solidFill>
              </a:rPr>
              <a:t>Ngay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đầu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tháng</a:t>
            </a:r>
            <a:r>
              <a:rPr lang="en-US" dirty="0">
                <a:solidFill>
                  <a:schemeClr val="bg1"/>
                </a:solidFill>
              </a:rPr>
              <a:t> 4 - 1975, tin </a:t>
            </a:r>
            <a:r>
              <a:rPr lang="en-US" dirty="0" err="1">
                <a:solidFill>
                  <a:schemeClr val="bg1"/>
                </a:solidFill>
              </a:rPr>
              <a:t>chiến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thắng</a:t>
            </a:r>
            <a:r>
              <a:rPr lang="en-US" dirty="0">
                <a:solidFill>
                  <a:schemeClr val="bg1"/>
                </a:solidFill>
              </a:rPr>
              <a:t> vang - </a:t>
            </a:r>
            <a:r>
              <a:rPr lang="en-US" dirty="0" err="1">
                <a:solidFill>
                  <a:schemeClr val="bg1"/>
                </a:solidFill>
              </a:rPr>
              <a:t>dội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từ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chiến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trường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phía</a:t>
            </a:r>
            <a:r>
              <a:rPr lang="en-US" dirty="0">
                <a:solidFill>
                  <a:schemeClr val="bg1"/>
                </a:solidFill>
              </a:rPr>
              <a:t> Nam </a:t>
            </a:r>
            <a:r>
              <a:rPr lang="en-US" dirty="0" err="1">
                <a:solidFill>
                  <a:schemeClr val="bg1"/>
                </a:solidFill>
              </a:rPr>
              <a:t>đã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thôi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thúc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sáng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tác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32DC8-E09B-43AD-A207-0480003B5CF1}"/>
              </a:ext>
            </a:extLst>
          </p:cNvPr>
          <p:cNvSpPr txBox="1"/>
          <p:nvPr/>
        </p:nvSpPr>
        <p:spPr>
          <a:xfrm flipH="1">
            <a:off x="147048" y="3162300"/>
            <a:ext cx="4419600" cy="2051267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dirty="0" err="1">
                <a:solidFill>
                  <a:schemeClr val="bg1"/>
                </a:solidFill>
              </a:rPr>
              <a:t>Bản</a:t>
            </a:r>
            <a:r>
              <a:rPr lang="en-US" dirty="0">
                <a:solidFill>
                  <a:schemeClr val="bg1"/>
                </a:solidFill>
              </a:rPr>
              <a:t> tin </a:t>
            </a:r>
            <a:r>
              <a:rPr lang="en-US" dirty="0" err="1">
                <a:solidFill>
                  <a:schemeClr val="bg1"/>
                </a:solidFill>
              </a:rPr>
              <a:t>chiều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ngày</a:t>
            </a:r>
            <a:r>
              <a:rPr lang="en-US" dirty="0">
                <a:solidFill>
                  <a:schemeClr val="bg1"/>
                </a:solidFill>
              </a:rPr>
              <a:t> 28 - 4 - 1975 </a:t>
            </a:r>
            <a:r>
              <a:rPr lang="en-US" dirty="0" err="1">
                <a:solidFill>
                  <a:schemeClr val="bg1"/>
                </a:solidFill>
              </a:rPr>
              <a:t>về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hành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động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sân</a:t>
            </a:r>
            <a:r>
              <a:rPr lang="en-US" dirty="0">
                <a:solidFill>
                  <a:schemeClr val="bg1"/>
                </a:solidFill>
              </a:rPr>
              <a:t> bay </a:t>
            </a:r>
            <a:r>
              <a:rPr lang="en-US" dirty="0" err="1">
                <a:solidFill>
                  <a:schemeClr val="bg1"/>
                </a:solidFill>
              </a:rPr>
              <a:t>Tân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Sơn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phi </a:t>
            </a:r>
            <a:r>
              <a:rPr lang="en-US" dirty="0" err="1">
                <a:solidFill>
                  <a:schemeClr val="bg1"/>
                </a:solidFill>
              </a:rPr>
              <a:t>công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Nguyễn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Thành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cú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hích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trọng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cho</a:t>
            </a:r>
            <a:r>
              <a:rPr lang="en-US" dirty="0">
                <a:solidFill>
                  <a:schemeClr val="bg1"/>
                </a:solidFill>
              </a:rPr>
              <a:t> ra </a:t>
            </a:r>
            <a:r>
              <a:rPr lang="en-US" dirty="0" err="1">
                <a:solidFill>
                  <a:schemeClr val="bg1"/>
                </a:solidFill>
              </a:rPr>
              <a:t>đời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bài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hát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2" descr="Tháng 4 lịch sử và bài hát &amp;quot;Như có Bác trong ngày đại thắng&amp;quot; ngân vang  trong lòng người">
            <a:extLst>
              <a:ext uri="{FF2B5EF4-FFF2-40B4-BE49-F238E27FC236}">
                <a16:creationId xmlns:a16="http://schemas.microsoft.com/office/drawing/2014/main" xmlns="" id="{D2D24826-7EC8-4E78-A619-9937FF55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740" y="1725495"/>
            <a:ext cx="4378060" cy="3488070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47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464353" y="336165"/>
            <a:ext cx="41910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b. </a:t>
            </a:r>
            <a:r>
              <a:rPr lang="en-US" sz="2400" b="1" dirty="0" err="1">
                <a:solidFill>
                  <a:srgbClr val="FFFF00"/>
                </a:solidFill>
              </a:rPr>
              <a:t>Diễn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biến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xmlns="" id="{8C0E2874-88D7-42C9-A428-D4E09009E7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57325" y="888809"/>
            <a:ext cx="3102528" cy="1130491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 dirty="0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xmlns="" id="{86CF4394-08D2-4E63-A357-1C9E8A583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9" y="885441"/>
            <a:ext cx="3121939" cy="1168990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9FB9A008-12E2-428E-BE7B-602F3D98BB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603" y="887693"/>
            <a:ext cx="545" cy="1204436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 dirty="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77C52999-4CC9-4F34-A199-3C2265886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039" y="2054431"/>
            <a:ext cx="2392075" cy="1636860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vi-VN" dirty="0">
                <a:solidFill>
                  <a:schemeClr val="bg1"/>
                </a:solidFill>
              </a:rPr>
              <a:t>Thời gian sáng tác: 2 tiếng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đồng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hồ</a:t>
            </a:r>
            <a:endParaRPr lang="en-US" altLang="en-US" sz="2200" b="1" dirty="0">
              <a:solidFill>
                <a:schemeClr val="bg1"/>
              </a:solidFill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7639D9FA-82E8-4FCE-A8BA-60A8AC2C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890" y="2133994"/>
            <a:ext cx="2392075" cy="1557297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dirty="0">
                <a:solidFill>
                  <a:schemeClr val="bg1"/>
                </a:solidFill>
              </a:rPr>
              <a:t>Thể loại: Tác giả dự định viết hợp xướng và thực tế trở thành bài hát</a:t>
            </a:r>
            <a:endParaRPr lang="en-US" altLang="en-US" sz="2200" b="1" dirty="0">
              <a:solidFill>
                <a:schemeClr val="bg1"/>
              </a:solidFill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A1978AAA-C07B-4EF2-8AEE-A5D195F4E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2741" y="2103272"/>
            <a:ext cx="2392075" cy="1557297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err="1">
                <a:solidFill>
                  <a:schemeClr val="bg1"/>
                </a:solidFill>
              </a:rPr>
              <a:t>Dự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định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dành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đến</a:t>
            </a:r>
            <a:r>
              <a:rPr lang="en-US" dirty="0">
                <a:solidFill>
                  <a:schemeClr val="bg1"/>
                </a:solidFill>
              </a:rPr>
              <a:t> 7</a:t>
            </a:r>
            <a:r>
              <a:rPr lang="vi-VN" dirty="0">
                <a:solidFill>
                  <a:schemeClr val="bg1"/>
                </a:solidFill>
              </a:rPr>
              <a:t>/5 </a:t>
            </a:r>
            <a:r>
              <a:rPr lang="en-US" dirty="0" err="1">
                <a:solidFill>
                  <a:schemeClr val="bg1"/>
                </a:solidFill>
              </a:rPr>
              <a:t>nhưng</a:t>
            </a:r>
            <a:r>
              <a:rPr lang="vi-VN" dirty="0">
                <a:solidFill>
                  <a:schemeClr val="bg1"/>
                </a:solidFill>
              </a:rPr>
              <a:t> chiến </a:t>
            </a:r>
            <a:r>
              <a:rPr lang="en-US" dirty="0" err="1">
                <a:solidFill>
                  <a:schemeClr val="bg1"/>
                </a:solidFill>
              </a:rPr>
              <a:t>thắng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nhanh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chóng</a:t>
            </a:r>
            <a:r>
              <a:rPr lang="vi-VN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nên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gấp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rút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được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duyệt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US" alt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7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51054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Hoàn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cảnh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ra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đời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bài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hát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Hoan canh ra doi bai hat nhu co Bac">
            <a:hlinkClick r:id="" action="ppaction://media"/>
            <a:extLst>
              <a:ext uri="{FF2B5EF4-FFF2-40B4-BE49-F238E27FC236}">
                <a16:creationId xmlns:a16="http://schemas.microsoft.com/office/drawing/2014/main" xmlns="" id="{4BDEBE3F-3740-489A-8EF1-0837CDC755C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760" y="708302"/>
            <a:ext cx="9121240" cy="5002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080011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2. </a:t>
            </a:r>
            <a:r>
              <a:rPr lang="en-US" sz="2800" b="1" dirty="0" err="1">
                <a:solidFill>
                  <a:srgbClr val="FFFF00"/>
                </a:solidFill>
              </a:rPr>
              <a:t>Quá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trình</a:t>
            </a:r>
            <a:r>
              <a:rPr lang="en-US" sz="2800" b="1" dirty="0">
                <a:solidFill>
                  <a:srgbClr val="FFFF00"/>
                </a:solidFill>
              </a:rPr>
              <a:t> ra </a:t>
            </a:r>
            <a:r>
              <a:rPr lang="en-US" sz="2800" b="1" dirty="0" err="1">
                <a:solidFill>
                  <a:srgbClr val="FFFF00"/>
                </a:solidFill>
              </a:rPr>
              <a:t>đời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bài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hát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26DCA5B-5DF8-4F2C-B81E-F14DF087C963}"/>
              </a:ext>
            </a:extLst>
          </p:cNvPr>
          <p:cNvSpPr/>
          <p:nvPr/>
        </p:nvSpPr>
        <p:spPr bwMode="auto">
          <a:xfrm>
            <a:off x="2705100" y="778472"/>
            <a:ext cx="3733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Kết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quả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-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Nhận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xét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B8D93D-1B4E-48EC-95CA-0B3F4DCED38E}"/>
              </a:ext>
            </a:extLst>
          </p:cNvPr>
          <p:cNvSpPr txBox="1"/>
          <p:nvPr/>
        </p:nvSpPr>
        <p:spPr>
          <a:xfrm flipH="1">
            <a:off x="193940" y="1686461"/>
            <a:ext cx="4419600" cy="830997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</a:rPr>
              <a:t>Kết quả: </a:t>
            </a:r>
            <a:r>
              <a:rPr lang="en-US" sz="2400" b="1" dirty="0" err="1">
                <a:solidFill>
                  <a:schemeClr val="bg1"/>
                </a:solidFill>
              </a:rPr>
              <a:t>Suốt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ngày</a:t>
            </a:r>
            <a:r>
              <a:rPr lang="en-US" sz="2400" b="1" dirty="0">
                <a:solidFill>
                  <a:schemeClr val="bg1"/>
                </a:solidFill>
              </a:rPr>
              <a:t> 1</a:t>
            </a:r>
            <a:r>
              <a:rPr lang="vi-VN" sz="2400" b="1" dirty="0">
                <a:solidFill>
                  <a:schemeClr val="bg1"/>
                </a:solidFill>
              </a:rPr>
              <a:t>/5 </a:t>
            </a:r>
            <a:r>
              <a:rPr lang="en-US" sz="2400" b="1" dirty="0">
                <a:solidFill>
                  <a:schemeClr val="bg1"/>
                </a:solidFill>
              </a:rPr>
              <a:t>ca</a:t>
            </a:r>
            <a:r>
              <a:rPr lang="vi-VN" sz="2400" b="1" dirty="0">
                <a:solidFill>
                  <a:schemeClr val="bg1"/>
                </a:solidFill>
              </a:rPr>
              <a:t> khúc </a:t>
            </a:r>
            <a:r>
              <a:rPr lang="en-US" sz="2400" b="1" dirty="0">
                <a:solidFill>
                  <a:schemeClr val="bg1"/>
                </a:solidFill>
              </a:rPr>
              <a:t>ca vang</a:t>
            </a:r>
            <a:r>
              <a:rPr lang="vi-VN" sz="2400" b="1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32DC8-E09B-43AD-A207-0480003B5CF1}"/>
              </a:ext>
            </a:extLst>
          </p:cNvPr>
          <p:cNvSpPr txBox="1"/>
          <p:nvPr/>
        </p:nvSpPr>
        <p:spPr>
          <a:xfrm flipH="1">
            <a:off x="147048" y="3162300"/>
            <a:ext cx="4419600" cy="1002582"/>
          </a:xfrm>
          <a:prstGeom prst="rect">
            <a:avLst/>
          </a:prstGeom>
          <a:solidFill>
            <a:srgbClr val="7030A0">
              <a:alpha val="43137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400" b="1" dirty="0">
                <a:solidFill>
                  <a:schemeClr val="bg1"/>
                </a:solidFill>
              </a:rPr>
              <a:t>Nhận xét: Các thông tin ngắn gọn, đầy đủ, chính xác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194" name="Picture 2" descr="Lời bài hát Như có Bác Hồ trong ngày vui đại thắng (lyrics), karaoke -  META.vn">
            <a:extLst>
              <a:ext uri="{FF2B5EF4-FFF2-40B4-BE49-F238E27FC236}">
                <a16:creationId xmlns:a16="http://schemas.microsoft.com/office/drawing/2014/main" xmlns="" id="{A6867243-54E1-4E30-B59F-9E283CD9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714499"/>
            <a:ext cx="4228620" cy="2450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30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438400" y="803356"/>
            <a:ext cx="47244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3. </a:t>
            </a:r>
            <a:r>
              <a:rPr lang="en-US" sz="2400" b="1" dirty="0" err="1">
                <a:solidFill>
                  <a:srgbClr val="FFFF00"/>
                </a:solidFill>
              </a:rPr>
              <a:t>Giá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trị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hát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 descr="Như có Bác trong ngày đại thắng – Giai điệu hào hùng còn mãi với thời gian  - TinNhac.com">
            <a:extLst>
              <a:ext uri="{FF2B5EF4-FFF2-40B4-BE49-F238E27FC236}">
                <a16:creationId xmlns:a16="http://schemas.microsoft.com/office/drawing/2014/main" xmlns="" id="{A6A58B62-9B8A-45DA-826E-6EA311716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37" y="1465686"/>
            <a:ext cx="7594526" cy="4075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276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2464353" y="336165"/>
            <a:ext cx="41910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3. </a:t>
            </a:r>
            <a:r>
              <a:rPr lang="en-US" sz="2400" b="1" dirty="0" err="1">
                <a:solidFill>
                  <a:srgbClr val="FFFF00"/>
                </a:solidFill>
              </a:rPr>
              <a:t>Giá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trị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bài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hát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xmlns="" id="{8C0E2874-88D7-42C9-A428-D4E09009E7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57325" y="888809"/>
            <a:ext cx="3102528" cy="1130491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 dirty="0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xmlns="" id="{86CF4394-08D2-4E63-A357-1C9E8A583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9" y="885441"/>
            <a:ext cx="3121939" cy="1168990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xmlns="" id="{9FB9A008-12E2-428E-BE7B-602F3D98BB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603" y="887693"/>
            <a:ext cx="545" cy="1204436"/>
          </a:xfrm>
          <a:prstGeom prst="line">
            <a:avLst/>
          </a:prstGeom>
          <a:noFill/>
          <a:ln w="57150" cmpd="tri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 dirty="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77C52999-4CC9-4F34-A199-3C2265886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039" y="2054430"/>
            <a:ext cx="2392075" cy="2254233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dirty="0">
                <a:solidFill>
                  <a:schemeClr val="bg1"/>
                </a:solidFill>
              </a:rPr>
              <a:t>V</a:t>
            </a:r>
            <a:r>
              <a:rPr lang="en-US" dirty="0" err="1">
                <a:solidFill>
                  <a:schemeClr val="bg1"/>
                </a:solidFill>
              </a:rPr>
              <a:t>ượt</a:t>
            </a:r>
            <a:r>
              <a:rPr lang="en-US" dirty="0">
                <a:solidFill>
                  <a:schemeClr val="bg1"/>
                </a:solidFill>
              </a:rPr>
              <a:t> qua </a:t>
            </a:r>
            <a:r>
              <a:rPr lang="en-US" dirty="0" err="1">
                <a:solidFill>
                  <a:schemeClr val="bg1"/>
                </a:solidFill>
              </a:rPr>
              <a:t>thử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thách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thời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đến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mọi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tầng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lớp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giai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cấp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xã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hội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không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phân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biệt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giới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quốc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</a:t>
            </a:r>
            <a:endParaRPr lang="en-US" altLang="en-US" sz="2200" b="1" dirty="0">
              <a:solidFill>
                <a:schemeClr val="bg1"/>
              </a:solidFill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7639D9FA-82E8-4FCE-A8BA-60A8AC2C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018" y="2133994"/>
            <a:ext cx="2543382" cy="2174669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>
                <a:solidFill>
                  <a:schemeClr val="bg1"/>
                </a:solidFill>
              </a:rPr>
              <a:t>Ở </a:t>
            </a:r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nơi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bài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hát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còn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được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dùng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bài</a:t>
            </a:r>
            <a:r>
              <a:rPr lang="en-US" dirty="0">
                <a:solidFill>
                  <a:schemeClr val="bg1"/>
                </a:solidFill>
              </a:rPr>
              <a:t> ca "</a:t>
            </a:r>
            <a:r>
              <a:rPr lang="en-US" dirty="0" err="1">
                <a:solidFill>
                  <a:schemeClr val="bg1"/>
                </a:solidFill>
              </a:rPr>
              <a:t>giã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bạn</a:t>
            </a:r>
            <a:r>
              <a:rPr lang="en-US" dirty="0">
                <a:solidFill>
                  <a:schemeClr val="bg1"/>
                </a:solidFill>
              </a:rPr>
              <a:t>" </a:t>
            </a:r>
            <a:r>
              <a:rPr lang="en-US" dirty="0" err="1">
                <a:solidFill>
                  <a:schemeClr val="bg1"/>
                </a:solidFill>
              </a:rPr>
              <a:t>để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kết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thúc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cuộc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gặp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gỡ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tinh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nghệ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quần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chúng</a:t>
            </a:r>
            <a:endParaRPr lang="en-US" altLang="en-US" sz="2200" b="1" dirty="0">
              <a:solidFill>
                <a:schemeClr val="bg1"/>
              </a:solidFill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A1978AAA-C07B-4EF2-8AEE-A5D195F4E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018" y="2103272"/>
            <a:ext cx="2543382" cy="220539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dirty="0">
                <a:solidFill>
                  <a:schemeClr val="bg1"/>
                </a:solidFill>
              </a:rPr>
              <a:t>Bài hát  không chỉ thể hiện cảm xúc của cá nhân tác giả mà còn cho thấy tình cảm lớn lao, thiêng liêng của mọi người</a:t>
            </a:r>
            <a:endParaRPr lang="en-US" alt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5">
            <a:extLst>
              <a:ext uri="{FF2B5EF4-FFF2-40B4-BE49-F238E27FC236}">
                <a16:creationId xmlns:a16="http://schemas.microsoft.com/office/drawing/2014/main" xmlns="" id="{636601F3-D49B-4463-B8EA-C3D15618C0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4016" y="876301"/>
            <a:ext cx="2947984" cy="1058223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xmlns="" id="{8D6165BB-9386-4963-9F2F-52E903A0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110" y="1943099"/>
            <a:ext cx="2929277" cy="228600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Cấu trúc chặt chẽ, rõ ràng, có dẫn chứng, trích lời nói cụ thể của nhân vật làm tăng tính chân thực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2469" name="Line 5">
            <a:extLst>
              <a:ext uri="{FF2B5EF4-FFF2-40B4-BE49-F238E27FC236}">
                <a16:creationId xmlns:a16="http://schemas.microsoft.com/office/drawing/2014/main" xmlns="" id="{2D5E965B-993B-4F6A-A16E-077F9B474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998" y="893207"/>
            <a:ext cx="2743199" cy="1041317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77" name="AutoShape 13">
            <a:extLst>
              <a:ext uri="{FF2B5EF4-FFF2-40B4-BE49-F238E27FC236}">
                <a16:creationId xmlns:a16="http://schemas.microsoft.com/office/drawing/2014/main" xmlns="" id="{E5D22F41-586E-43FB-8077-DD0570D77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238" y="156686"/>
            <a:ext cx="4233523" cy="670876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III. TỔNG KẾT</a:t>
            </a:r>
            <a:endParaRPr lang="en-US" altLang="en-US" sz="18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394FE91D-D117-444F-B015-141ABDB5E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54479"/>
            <a:ext cx="3023291" cy="2274621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vi-VN" dirty="0">
                <a:solidFill>
                  <a:schemeClr val="bg1"/>
                </a:solidFill>
              </a:rPr>
              <a:t>ăn bản cung cấp thông tin về bài hát </a:t>
            </a:r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vi-VN" dirty="0">
                <a:solidFill>
                  <a:schemeClr val="bg1"/>
                </a:solidFill>
              </a:rPr>
              <a:t>Như có Bác trong ngày vui đại thắng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vi-VN" dirty="0">
                <a:solidFill>
                  <a:schemeClr val="bg1"/>
                </a:solidFill>
              </a:rPr>
              <a:t>tác giả, hoàn cảnh ra đời, ý nghĩa,... đem đến tri thức nghệ thuật cho độc giả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14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190500"/>
            <a:ext cx="3810000" cy="3507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3" name="Vao bai Pham Tuyen">
            <a:hlinkClick r:id="" action="ppaction://media"/>
            <a:extLst>
              <a:ext uri="{FF2B5EF4-FFF2-40B4-BE49-F238E27FC236}">
                <a16:creationId xmlns:a16="http://schemas.microsoft.com/office/drawing/2014/main" xmlns="" id="{10A961DB-1A16-4F78-8771-77CAB090A25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89499"/>
            <a:ext cx="9144000" cy="5014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2" y="2247900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BBECAC3-482E-4C8E-A5AF-F968284FF44A}"/>
              </a:ext>
            </a:extLst>
          </p:cNvPr>
          <p:cNvSpPr txBox="1"/>
          <p:nvPr/>
        </p:nvSpPr>
        <p:spPr>
          <a:xfrm>
            <a:off x="2341281" y="1546583"/>
            <a:ext cx="3991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IV: LUYỆN TẬP </a:t>
            </a:r>
          </a:p>
        </p:txBody>
      </p:sp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20F2EB5-BA96-4E12-9D6B-B9A64F440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4611"/>
            <a:ext cx="9170761" cy="5739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948689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236887" y="13201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405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1853945" y="4343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405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CABDF488-8BEB-4D77-A429-CFB91F278DD1}"/>
              </a:ext>
            </a:extLst>
          </p:cNvPr>
          <p:cNvSpPr/>
          <p:nvPr/>
        </p:nvSpPr>
        <p:spPr>
          <a:xfrm>
            <a:off x="5088061" y="22059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chỉ</a:t>
            </a:r>
            <a:endParaRPr lang="en-US" sz="40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3471003" y="13201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chăm</a:t>
            </a:r>
            <a:endParaRPr lang="en-US" sz="3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5" y="2863217"/>
            <a:ext cx="1987529" cy="19963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EA834E6-709B-490E-901D-06776B901B01}"/>
              </a:ext>
            </a:extLst>
          </p:cNvPr>
          <p:cNvSpPr/>
          <p:nvPr/>
        </p:nvSpPr>
        <p:spPr>
          <a:xfrm>
            <a:off x="4572000" y="4429888"/>
            <a:ext cx="348685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>
                <a:solidFill>
                  <a:srgbClr val="0000FF"/>
                </a:solidFill>
              </a:rPr>
              <a:t>The little bee</a:t>
            </a: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236153" y="446553"/>
            <a:ext cx="7079047" cy="1205865"/>
          </a:xfrm>
          <a:prstGeom prst="wedgeRoundRectCallout">
            <a:avLst>
              <a:gd name="adj1" fmla="val 61236"/>
              <a:gd name="adj2" fmla="val -845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1:</a:t>
            </a:r>
          </a:p>
          <a:p>
            <a:pPr algn="ctr"/>
            <a:r>
              <a:rPr lang="en-US" b="1" dirty="0" err="1">
                <a:solidFill>
                  <a:srgbClr val="FFFF00"/>
                </a:solidFill>
              </a:rPr>
              <a:t>Văn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bản</a:t>
            </a:r>
            <a:r>
              <a:rPr lang="en-US" b="1" dirty="0">
                <a:solidFill>
                  <a:srgbClr val="FFFF00"/>
                </a:solidFill>
              </a:rPr>
              <a:t> “</a:t>
            </a:r>
            <a:r>
              <a:rPr lang="vi-VN" b="1" dirty="0">
                <a:solidFill>
                  <a:srgbClr val="FFFF00"/>
                </a:solidFill>
              </a:rPr>
              <a:t>Phạm Tuyên và ca khúc mừng chiến thắng</a:t>
            </a:r>
            <a:r>
              <a:rPr lang="en-US" b="1" dirty="0">
                <a:solidFill>
                  <a:srgbClr val="FFFF00"/>
                </a:solidFill>
              </a:rPr>
              <a:t>” </a:t>
            </a:r>
            <a:r>
              <a:rPr lang="en-US" b="1" dirty="0" err="1">
                <a:solidFill>
                  <a:srgbClr val="FFFF00"/>
                </a:solidFill>
              </a:rPr>
              <a:t>thuộc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thể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loại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nào</a:t>
            </a:r>
            <a:r>
              <a:rPr lang="en-US" b="1" dirty="0">
                <a:solidFill>
                  <a:srgbClr val="FFFF00"/>
                </a:solidFill>
              </a:rPr>
              <a:t>?</a:t>
            </a:r>
            <a:endParaRPr lang="en-US" sz="2400" b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52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285750"/>
            <a:ext cx="2143125" cy="2143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4880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12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tin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52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20433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luận</a:t>
            </a:r>
            <a:endParaRPr lang="en-US" sz="24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52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544654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C. </a:t>
            </a:r>
            <a:r>
              <a:rPr lang="en-US" sz="21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Hồi</a:t>
            </a:r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kí</a:t>
            </a:r>
            <a:endParaRPr lang="en-US" sz="21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52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668875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D. </a:t>
            </a:r>
            <a:r>
              <a:rPr lang="en-US" sz="21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Truyện</a:t>
            </a:r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ngắn</a:t>
            </a:r>
            <a:endParaRPr lang="en-US" sz="21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52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2857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236153" y="648859"/>
            <a:ext cx="6764723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FF00"/>
                </a:solidFill>
                <a:cs typeface="Times New Roman" panose="02020603050405020304" pitchFamily="18" charset="0"/>
              </a:rPr>
              <a:t> 2:</a:t>
            </a:r>
          </a:p>
          <a:p>
            <a:pPr algn="ctr">
              <a:spcBef>
                <a:spcPts val="0"/>
              </a:spcBef>
            </a:pPr>
            <a:r>
              <a:rPr lang="en-US" sz="2400" b="1" dirty="0" err="1">
                <a:solidFill>
                  <a:srgbClr val="FFFF00"/>
                </a:solidFill>
              </a:rPr>
              <a:t>Văn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bản</a:t>
            </a:r>
            <a:r>
              <a:rPr lang="en-US" sz="2400" b="1" dirty="0">
                <a:solidFill>
                  <a:srgbClr val="FFFF00"/>
                </a:solidFill>
              </a:rPr>
              <a:t> “</a:t>
            </a:r>
            <a:r>
              <a:rPr lang="vi-VN" sz="2400" b="1" dirty="0">
                <a:solidFill>
                  <a:srgbClr val="FFFF00"/>
                </a:solidFill>
              </a:rPr>
              <a:t>Phạm Tuyên và ca khúc mừng chiến thắng</a:t>
            </a:r>
            <a:r>
              <a:rPr lang="en-US" sz="2400" b="1" dirty="0">
                <a:solidFill>
                  <a:srgbClr val="FFFF00"/>
                </a:solidFill>
              </a:rPr>
              <a:t>” </a:t>
            </a:r>
            <a:r>
              <a:rPr lang="en-US" sz="2400" b="1" dirty="0" err="1">
                <a:solidFill>
                  <a:srgbClr val="FFFF00"/>
                </a:solidFill>
              </a:rPr>
              <a:t>của</a:t>
            </a:r>
            <a:r>
              <a:rPr lang="en-US" sz="2400" b="1" dirty="0">
                <a:solidFill>
                  <a:srgbClr val="FFFF00"/>
                </a:solidFill>
              </a:rPr>
              <a:t> ai?</a:t>
            </a:r>
            <a:endParaRPr lang="en-US" sz="2400" b="1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4880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12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A.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Bác</a:t>
            </a:r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Hồ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52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20433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B.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Nguyệt</a:t>
            </a:r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Cát</a:t>
            </a:r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52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544654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C.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Tố</a:t>
            </a:r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Hữu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52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668875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D.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Phạm</a:t>
            </a:r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Tuyên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52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2857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236153" y="648859"/>
            <a:ext cx="6764723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FF00"/>
                </a:solidFill>
                <a:cs typeface="Times New Roman" panose="02020603050405020304" pitchFamily="18" charset="0"/>
              </a:rPr>
              <a:t> 3:</a:t>
            </a:r>
          </a:p>
          <a:p>
            <a:pPr algn="ctr">
              <a:spcBef>
                <a:spcPts val="0"/>
              </a:spcBef>
            </a:pPr>
            <a:r>
              <a:rPr lang="en-US" sz="2400" b="1" dirty="0" err="1">
                <a:solidFill>
                  <a:srgbClr val="FFFF00"/>
                </a:solidFill>
              </a:rPr>
              <a:t>Nhạc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sĩ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Phạm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Tuyên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sáng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tác</a:t>
            </a:r>
            <a:r>
              <a:rPr lang="en-US" sz="2400" b="1" dirty="0">
                <a:solidFill>
                  <a:srgbClr val="FFFF00"/>
                </a:solidFill>
              </a:rPr>
              <a:t> ca </a:t>
            </a:r>
            <a:r>
              <a:rPr lang="en-US" sz="2400" b="1" dirty="0" err="1">
                <a:solidFill>
                  <a:srgbClr val="FFFF00"/>
                </a:solidFill>
              </a:rPr>
              <a:t>khúc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mà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văn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bản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nói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đến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trong</a:t>
            </a:r>
            <a:r>
              <a:rPr lang="en-US" sz="2400" b="1" dirty="0">
                <a:solidFill>
                  <a:srgbClr val="FFFF00"/>
                </a:solidFill>
              </a:rPr>
              <a:t> bao </a:t>
            </a:r>
            <a:r>
              <a:rPr lang="en-US" sz="2400" b="1" dirty="0" err="1">
                <a:solidFill>
                  <a:srgbClr val="FFFF00"/>
                </a:solidFill>
              </a:rPr>
              <a:t>lâu</a:t>
            </a:r>
            <a:r>
              <a:rPr lang="en-US" sz="2400" b="1" dirty="0">
                <a:solidFill>
                  <a:srgbClr val="FFFF00"/>
                </a:solidFill>
              </a:rPr>
              <a:t>??</a:t>
            </a:r>
            <a:endParaRPr lang="en-US" sz="2400" b="1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4880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198548" y="4587424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A. 2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tháng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52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6719676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D. 2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tuần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52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544654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C. 2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ngày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52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2371601" y="459088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B. 2 </a:t>
            </a:r>
            <a:r>
              <a:rPr lang="en-US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tiếng</a:t>
            </a:r>
            <a:endParaRPr lang="en-US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2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52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2857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236153" y="648859"/>
            <a:ext cx="6764723" cy="989441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4: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ca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khúc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mừng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thắng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4880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12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A. 30/4/1975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52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20433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B. 1/5/1975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52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544654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C. 28/4/1975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52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668875" y="45787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1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D. 7/5/1975</a:t>
            </a: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948689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236887" y="13201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/>
              <a:t>Thanks!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1853945" y="4343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95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See</a:t>
            </a:r>
            <a:endParaRPr lang="en-US" sz="49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CABDF488-8BEB-4D77-A429-CFB91F278DD1}"/>
              </a:ext>
            </a:extLst>
          </p:cNvPr>
          <p:cNvSpPr/>
          <p:nvPr/>
        </p:nvSpPr>
        <p:spPr>
          <a:xfrm>
            <a:off x="5088061" y="22059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3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again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3471003" y="13201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you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5" y="2863217"/>
            <a:ext cx="1987529" cy="199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9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5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7253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219200" y="2112475"/>
            <a:ext cx="7239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nghe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hoặc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hát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Bác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vui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thắng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xúc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5-6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dòng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hát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735A12-A28A-4070-9AF5-DFFB47E517D7}"/>
              </a:ext>
            </a:extLst>
          </p:cNvPr>
          <p:cNvSpPr txBox="1"/>
          <p:nvPr/>
        </p:nvSpPr>
        <p:spPr>
          <a:xfrm>
            <a:off x="2691042" y="193979"/>
            <a:ext cx="3646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V. 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9965534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3716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</a:t>
            </a:r>
            <a:r>
              <a:rPr lang="en-US" sz="2400" b="1" dirty="0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4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7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thiệu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nhạc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sĩ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Phạm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Tuyên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ổi trẻ Bình Dương - Tự hào truyền thống Đoàn thanh niên cộng sản Hồ Chí  Minh">
            <a:extLst>
              <a:ext uri="{FF2B5EF4-FFF2-40B4-BE49-F238E27FC236}">
                <a16:creationId xmlns:a16="http://schemas.microsoft.com/office/drawing/2014/main" xmlns="" id="{28C5FEDF-9EF2-442C-95D2-F68B54542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7BAFBD5-DC67-43FF-9C8C-EEFDC0F622C3}"/>
              </a:ext>
            </a:extLst>
          </p:cNvPr>
          <p:cNvSpPr/>
          <p:nvPr/>
        </p:nvSpPr>
        <p:spPr bwMode="auto">
          <a:xfrm>
            <a:off x="-12681" y="-8412"/>
            <a:ext cx="9213089" cy="57150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A4C661C-4EE6-4CB9-89AE-BBCB82B063F4}"/>
              </a:ext>
            </a:extLst>
          </p:cNvPr>
          <p:cNvSpPr txBox="1"/>
          <p:nvPr/>
        </p:nvSpPr>
        <p:spPr>
          <a:xfrm>
            <a:off x="5410200" y="3086100"/>
            <a:ext cx="3173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FFFF"/>
                </a:solidFill>
                <a:latin typeface="HP001 4 hàng" panose="020B0603050302020204" pitchFamily="34" charset="0"/>
              </a:rPr>
              <a:t>- </a:t>
            </a:r>
            <a:r>
              <a:rPr lang="en-US" sz="2800" b="1" dirty="0" err="1">
                <a:solidFill>
                  <a:srgbClr val="00FFFF"/>
                </a:solidFill>
                <a:latin typeface="HP001 4 hàng" panose="020B0603050302020204" pitchFamily="34" charset="0"/>
              </a:rPr>
              <a:t>Nguyệt</a:t>
            </a:r>
            <a:r>
              <a:rPr lang="en-US" sz="2800" b="1" dirty="0">
                <a:solidFill>
                  <a:srgbClr val="00FF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FFFF"/>
                </a:solidFill>
                <a:latin typeface="HP001 4 hàng" panose="020B0603050302020204" pitchFamily="34" charset="0"/>
              </a:rPr>
              <a:t>Cát</a:t>
            </a:r>
            <a:r>
              <a:rPr lang="en-US" sz="2800" b="1" dirty="0">
                <a:solidFill>
                  <a:srgbClr val="00FFFF"/>
                </a:solidFill>
                <a:latin typeface="HP001 4 hàng" panose="020B0603050302020204" pitchFamily="34" charset="0"/>
              </a:rPr>
              <a:t> -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8BA0F4-0863-4877-811A-53B87EA5A967}"/>
              </a:ext>
            </a:extLst>
          </p:cNvPr>
          <p:cNvSpPr txBox="1"/>
          <p:nvPr/>
        </p:nvSpPr>
        <p:spPr>
          <a:xfrm>
            <a:off x="3429000" y="54415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399F645-B88A-4ADA-B803-DF0B0F97E435}"/>
              </a:ext>
            </a:extLst>
          </p:cNvPr>
          <p:cNvSpPr txBox="1"/>
          <p:nvPr/>
        </p:nvSpPr>
        <p:spPr>
          <a:xfrm>
            <a:off x="304800" y="1410950"/>
            <a:ext cx="83553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125,126:</a:t>
            </a:r>
          </a:p>
          <a:p>
            <a:pPr algn="ctr"/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Phạm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Tuyên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b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</a:b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và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Ca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khúc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mừng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chiến</a:t>
            </a:r>
            <a:r>
              <a:rPr lang="en-US" sz="44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thắng</a:t>
            </a:r>
            <a:endParaRPr lang="en-US" sz="44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371600" y="900906"/>
            <a:ext cx="64008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11377" y="948532"/>
            <a:ext cx="53562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304800" y="1396268"/>
            <a:ext cx="4876800" cy="2528032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Trình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bày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những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hiểu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biết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của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em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về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nhạc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sĩ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Phạm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Tuyên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và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nêu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xuất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xứ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,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thể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loại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của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văn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bản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“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Phạm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Tuyên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và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ca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khúc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mừng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chiến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spc="42" dirty="0" err="1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thắng</a:t>
            </a:r>
            <a:r>
              <a:rPr lang="en-US" sz="2400" spc="42" dirty="0">
                <a:ln w="11430"/>
                <a:solidFill>
                  <a:srgbClr val="FFFF00"/>
                </a:solidFill>
                <a:latin typeface="+mj-lt"/>
                <a:cs typeface="Arial" pitchFamily="34" charset="0"/>
              </a:rPr>
              <a:t>”</a:t>
            </a:r>
            <a:endParaRPr lang="en-US" sz="2400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156966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5C31C2-8AB2-4262-A136-CB02CD247D8C}"/>
              </a:ext>
            </a:extLst>
          </p:cNvPr>
          <p:cNvSpPr txBox="1"/>
          <p:nvPr/>
        </p:nvSpPr>
        <p:spPr>
          <a:xfrm>
            <a:off x="0" y="209080"/>
            <a:ext cx="906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Tuyên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Ca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khúc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mừng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chiến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thắng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2" name="Picture 2" descr="40 năm ca khúc “Như có Bác trong ngày đại thắng” - Báo Thừa Thiên Huế Online">
            <a:extLst>
              <a:ext uri="{FF2B5EF4-FFF2-40B4-BE49-F238E27FC236}">
                <a16:creationId xmlns:a16="http://schemas.microsoft.com/office/drawing/2014/main" xmlns="" id="{AF92FAC4-F9D4-44BD-B50F-6C64618F4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68101"/>
            <a:ext cx="3276600" cy="2240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I. TÌM HIỂU TÁC GIẢ - TÁC PHẨM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60CEE8B-3EBC-418A-B75E-C911F454DFC3}"/>
              </a:ext>
            </a:extLst>
          </p:cNvPr>
          <p:cNvSpPr/>
          <p:nvPr/>
        </p:nvSpPr>
        <p:spPr bwMode="auto">
          <a:xfrm>
            <a:off x="360218" y="1387078"/>
            <a:ext cx="7716982" cy="3680222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2362200" y="1104900"/>
            <a:ext cx="35052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Nhạc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sĩ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Phạm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Tuyên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071486-83B4-4D81-9197-FA7ED12BAF15}"/>
              </a:ext>
            </a:extLst>
          </p:cNvPr>
          <p:cNvSpPr txBox="1"/>
          <p:nvPr/>
        </p:nvSpPr>
        <p:spPr>
          <a:xfrm>
            <a:off x="457201" y="1714786"/>
            <a:ext cx="6477000" cy="312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vi-VN" sz="2200" dirty="0">
                <a:solidFill>
                  <a:schemeClr val="bg1"/>
                </a:solidFill>
              </a:rPr>
              <a:t>Phạm Tuyên 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vi-VN" sz="2200" dirty="0">
                <a:solidFill>
                  <a:schemeClr val="bg1"/>
                </a:solidFill>
              </a:rPr>
              <a:t>năm 1930, quê Hải Dương và là con thứ chín của Phạm Quỳnh, một viên quan đại thần và nhà văn hóa thời Nguyễn.</a:t>
            </a:r>
            <a:endParaRPr lang="en-US" sz="2200" dirty="0">
              <a:solidFill>
                <a:schemeClr val="bg1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vi-VN" sz="2200" dirty="0">
                <a:solidFill>
                  <a:schemeClr val="bg1"/>
                </a:solidFill>
              </a:rPr>
              <a:t>Ông có </a:t>
            </a:r>
            <a:r>
              <a:rPr lang="en-US" sz="2200" dirty="0" err="1">
                <a:solidFill>
                  <a:schemeClr val="bg1"/>
                </a:solidFill>
              </a:rPr>
              <a:t>nhiều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vi-VN" sz="2200" dirty="0">
                <a:solidFill>
                  <a:schemeClr val="bg1"/>
                </a:solidFill>
              </a:rPr>
              <a:t>sáng tác cho lớp trẻ. Nhiều bài hát đã trở thành bài truyền thống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vi-VN" sz="2200" dirty="0">
                <a:solidFill>
                  <a:schemeClr val="bg1"/>
                </a:solidFill>
              </a:rPr>
              <a:t>Năm 2012, ông được Nhà nước trao tặng Giải thưởng Hồ Chí Minh đợt IV về văn học nghệ thuật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icture 2" descr="Nhạc sĩ Phạm Tuyên - Tuyển tập 100 bài hát&amp;#39;: Những dấu mốc của một cây đại  thụ">
            <a:extLst>
              <a:ext uri="{FF2B5EF4-FFF2-40B4-BE49-F238E27FC236}">
                <a16:creationId xmlns:a16="http://schemas.microsoft.com/office/drawing/2014/main" xmlns="" id="{ADF77D50-4B45-466E-81AE-B9F567EC9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63" y="1888033"/>
            <a:ext cx="2076437" cy="2678311"/>
          </a:xfrm>
          <a:prstGeom prst="roundRect">
            <a:avLst>
              <a:gd name="adj" fmla="val 16667"/>
            </a:avLst>
          </a:prstGeom>
          <a:ln w="38100"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381000" y="1274635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270C742-6AF9-4D79-991D-BB08F9B7390C}"/>
              </a:ext>
            </a:extLst>
          </p:cNvPr>
          <p:cNvSpPr/>
          <p:nvPr/>
        </p:nvSpPr>
        <p:spPr bwMode="auto">
          <a:xfrm>
            <a:off x="3048000" y="171708"/>
            <a:ext cx="3371346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1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phẩm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C4A97C0-847C-4051-AF34-196E590C73C0}"/>
              </a:ext>
            </a:extLst>
          </p:cNvPr>
          <p:cNvGrpSpPr/>
          <p:nvPr/>
        </p:nvGrpSpPr>
        <p:grpSpPr>
          <a:xfrm>
            <a:off x="381000" y="1067832"/>
            <a:ext cx="2946098" cy="3516529"/>
            <a:chOff x="636539" y="1485900"/>
            <a:chExt cx="3091398" cy="362673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33454897-3CBB-459C-9741-08E84B975418}"/>
                </a:ext>
              </a:extLst>
            </p:cNvPr>
            <p:cNvGrpSpPr/>
            <p:nvPr/>
          </p:nvGrpSpPr>
          <p:grpSpPr>
            <a:xfrm>
              <a:off x="636539" y="1485900"/>
              <a:ext cx="3091398" cy="3626739"/>
              <a:chOff x="1124047" y="1475804"/>
              <a:chExt cx="8545452" cy="5245054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1124047" y="1790699"/>
                <a:ext cx="8545452" cy="493015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2977446" y="1475804"/>
                <a:ext cx="4743560" cy="678433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Xuất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xứ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99CE0A-9336-47F7-9758-C9B24423759E}"/>
                </a:ext>
              </a:extLst>
            </p:cNvPr>
            <p:cNvSpPr txBox="1"/>
            <p:nvPr/>
          </p:nvSpPr>
          <p:spPr>
            <a:xfrm>
              <a:off x="706671" y="2041859"/>
              <a:ext cx="2956045" cy="294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30480" indent="28575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Văn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bản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“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Phạm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Tuyên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và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ca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khúc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mừng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chiến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thắng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”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tác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giả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Nguyệt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Cát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đăng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trên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báo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điện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tử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kienthuc.net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ngày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28/4/2013</a:t>
              </a:r>
              <a:endParaRPr lang="en-US" sz="2800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8180A4C-478A-41B9-9D27-E2D0185CF7BE}"/>
              </a:ext>
            </a:extLst>
          </p:cNvPr>
          <p:cNvGrpSpPr/>
          <p:nvPr/>
        </p:nvGrpSpPr>
        <p:grpSpPr>
          <a:xfrm>
            <a:off x="5118284" y="3868522"/>
            <a:ext cx="2602123" cy="1179719"/>
            <a:chOff x="360217" y="1485900"/>
            <a:chExt cx="2791691" cy="1179719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179719"/>
              <a:chOff x="360218" y="1475804"/>
              <a:chExt cx="7716982" cy="1706131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39123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xmlns="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85996" y="1475804"/>
                <a:ext cx="5073332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loại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131B59D-0DCA-4A55-851D-CF21117BF13A}"/>
                </a:ext>
              </a:extLst>
            </p:cNvPr>
            <p:cNvSpPr txBox="1"/>
            <p:nvPr/>
          </p:nvSpPr>
          <p:spPr>
            <a:xfrm>
              <a:off x="406357" y="2070411"/>
              <a:ext cx="26877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00FF"/>
                  </a:solidFill>
                </a:rPr>
                <a:t>Văn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bản</a:t>
              </a:r>
              <a:r>
                <a:rPr lang="en-US" sz="2200" dirty="0">
                  <a:solidFill>
                    <a:srgbClr val="0000FF"/>
                  </a:solidFill>
                </a:rPr>
                <a:t> </a:t>
              </a:r>
              <a:r>
                <a:rPr lang="en-US" sz="2200" dirty="0" err="1">
                  <a:solidFill>
                    <a:srgbClr val="0000FF"/>
                  </a:solidFill>
                </a:rPr>
                <a:t>thông</a:t>
              </a:r>
              <a:r>
                <a:rPr lang="en-US" sz="2200" dirty="0">
                  <a:solidFill>
                    <a:srgbClr val="0000FF"/>
                  </a:solidFill>
                </a:rPr>
                <a:t> tin</a:t>
              </a:r>
            </a:p>
          </p:txBody>
        </p:sp>
      </p:grpSp>
      <p:pic>
        <p:nvPicPr>
          <p:cNvPr id="4098" name="Picture 2" descr="Tháng 4 lịch sử và bài hát &amp;quot;Như có Bác trong ngày đại thắng&amp;quot; ngân vang  trong lòng người">
            <a:extLst>
              <a:ext uri="{FF2B5EF4-FFF2-40B4-BE49-F238E27FC236}">
                <a16:creationId xmlns:a16="http://schemas.microsoft.com/office/drawing/2014/main" xmlns="" id="{17B3C75F-15B2-4C0B-B963-EF46693E3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164" y="1067832"/>
            <a:ext cx="4850585" cy="2595063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hiến thắng Điện Biên Phủ - mốc son chói lọi trong sự nghiệp xây dựng và  bảo vệ Tổ quốc">
            <a:extLst>
              <a:ext uri="{FF2B5EF4-FFF2-40B4-BE49-F238E27FC236}">
                <a16:creationId xmlns:a16="http://schemas.microsoft.com/office/drawing/2014/main" xmlns="" id="{C1111C44-7C56-4355-85A2-77CF4AA0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10" y="0"/>
            <a:ext cx="916720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BB8C098-F865-4A3A-B975-69B8FCEDE81B}"/>
              </a:ext>
            </a:extLst>
          </p:cNvPr>
          <p:cNvSpPr/>
          <p:nvPr/>
        </p:nvSpPr>
        <p:spPr bwMode="auto">
          <a:xfrm>
            <a:off x="-69089" y="0"/>
            <a:ext cx="9213089" cy="5715000"/>
          </a:xfrm>
          <a:prstGeom prst="rect">
            <a:avLst/>
          </a:prstGeom>
          <a:solidFill>
            <a:srgbClr val="000000">
              <a:alpha val="6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AE38AA1-9B5A-4030-B59F-7BBA8291EBB0}"/>
              </a:ext>
            </a:extLst>
          </p:cNvPr>
          <p:cNvGrpSpPr/>
          <p:nvPr/>
        </p:nvGrpSpPr>
        <p:grpSpPr>
          <a:xfrm>
            <a:off x="1295400" y="800100"/>
            <a:ext cx="6477000" cy="2971800"/>
            <a:chOff x="401784" y="1257300"/>
            <a:chExt cx="5999016" cy="29718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7405F6FB-3FEA-415F-9CE3-85677536CB05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2695401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57721C8-CE22-426A-BD12-EC396B290E1E}"/>
                </a:ext>
              </a:extLst>
            </p:cNvPr>
            <p:cNvSpPr txBox="1"/>
            <p:nvPr/>
          </p:nvSpPr>
          <p:spPr>
            <a:xfrm>
              <a:off x="533401" y="2159920"/>
              <a:ext cx="5775732" cy="1611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Đọc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to,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rõ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ràng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lưu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loát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tránh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phát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âm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sai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.</a:t>
              </a:r>
            </a:p>
            <a:p>
              <a:pPr algn="just">
                <a:lnSpc>
                  <a:spcPct val="150000"/>
                </a:lnSpc>
                <a:spcBef>
                  <a:spcPts val="0"/>
                </a:spcBef>
              </a:pP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-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Ngắt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nghỉ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đúng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  <a:latin typeface="+mj-lt"/>
                </a:rPr>
                <a:t>chỗ</a:t>
              </a:r>
              <a:r>
                <a:rPr lang="en-US" sz="2400" dirty="0">
                  <a:solidFill>
                    <a:srgbClr val="0000FF"/>
                  </a:solidFill>
                  <a:latin typeface="+mj-lt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latin typeface="+mj-lt"/>
                  <a:ea typeface="SimSun" panose="02010600030101010101" pitchFamily="2" charset="-122"/>
                </a:rPr>
                <a:t>g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iọng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nhanh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mạnh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xúc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,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chú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ý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cảm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xúc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của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tác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 </a:t>
              </a:r>
              <a:r>
                <a:rPr lang="en-US" sz="2400" kern="100" dirty="0" err="1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giả</a:t>
              </a:r>
              <a:r>
                <a:rPr lang="en-US" sz="2400" kern="100" dirty="0">
                  <a:solidFill>
                    <a:srgbClr val="0000FF"/>
                  </a:solidFill>
                  <a:effectLst/>
                  <a:latin typeface="+mj-lt"/>
                  <a:ea typeface="SimSun" panose="02010600030101010101" pitchFamily="2" charset="-122"/>
                </a:rPr>
                <a:t>.</a:t>
              </a:r>
              <a:endParaRPr lang="en-US" sz="24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D1FB7EA9-414B-42FD-AC92-AFB120443E9D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2.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4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Background xanh">
            <a:extLst>
              <a:ext uri="{FF2B5EF4-FFF2-40B4-BE49-F238E27FC236}">
                <a16:creationId xmlns:a16="http://schemas.microsoft.com/office/drawing/2014/main" xmlns="" id="{76B832E5-81BB-4EA5-8208-E044DE3EA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4B747BF-0121-4EE8-BBDA-FEF72D2BF468}"/>
              </a:ext>
            </a:extLst>
          </p:cNvPr>
          <p:cNvGrpSpPr/>
          <p:nvPr/>
        </p:nvGrpSpPr>
        <p:grpSpPr>
          <a:xfrm>
            <a:off x="3352800" y="1103526"/>
            <a:ext cx="2362200" cy="3669315"/>
            <a:chOff x="5004024" y="1387078"/>
            <a:chExt cx="1670032" cy="366931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306A5C3B-F59E-4D2A-9AFE-C2C1E7B0B488}"/>
                </a:ext>
              </a:extLst>
            </p:cNvPr>
            <p:cNvCxnSpPr/>
            <p:nvPr/>
          </p:nvCxnSpPr>
          <p:spPr bwMode="auto">
            <a:xfrm>
              <a:off x="5867400" y="1387078"/>
              <a:ext cx="0" cy="3669315"/>
            </a:xfrm>
            <a:prstGeom prst="line">
              <a:avLst/>
            </a:prstGeom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17B2E6C7-548B-4331-9D51-1E02254A6583}"/>
                </a:ext>
              </a:extLst>
            </p:cNvPr>
            <p:cNvGrpSpPr/>
            <p:nvPr/>
          </p:nvGrpSpPr>
          <p:grpSpPr>
            <a:xfrm>
              <a:off x="5004024" y="2095500"/>
              <a:ext cx="1670032" cy="2362200"/>
              <a:chOff x="197031" y="2154934"/>
              <a:chExt cx="1282337" cy="236220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CB668654-665F-47B9-87AF-2F00E93CF1E4}"/>
                  </a:ext>
                </a:extLst>
              </p:cNvPr>
              <p:cNvSpPr/>
              <p:nvPr/>
            </p:nvSpPr>
            <p:spPr bwMode="auto">
              <a:xfrm>
                <a:off x="197031" y="2154934"/>
                <a:ext cx="1282337" cy="2362200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6EE9FA7C-5F95-43D3-8BB8-614586FF5D19}"/>
                  </a:ext>
                </a:extLst>
              </p:cNvPr>
              <p:cNvSpPr txBox="1"/>
              <p:nvPr/>
            </p:nvSpPr>
            <p:spPr>
              <a:xfrm>
                <a:off x="238397" y="2404494"/>
                <a:ext cx="1240971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Tiếp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theo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“</a:t>
                </a:r>
                <a:r>
                  <a:rPr lang="en-US" i="1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người</a:t>
                </a:r>
                <a:r>
                  <a:rPr lang="en-US" i="1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khác</a:t>
                </a:r>
                <a:r>
                  <a:rPr lang="en-US" i="1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viết</a:t>
                </a:r>
                <a:r>
                  <a:rPr lang="en-US" i="1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thay</a:t>
                </a:r>
                <a:r>
                  <a:rPr lang="en-US" i="1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”: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Quá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trình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ra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đời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bài</a:t>
                </a:r>
                <a:r>
                  <a:rPr lang="en-US" dirty="0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hát</a:t>
                </a:r>
                <a:endParaRPr lang="en-US" sz="3200" b="1" dirty="0">
                  <a:solidFill>
                    <a:srgbClr val="0000FF"/>
                  </a:solidFill>
                  <a:latin typeface="+mj-lt"/>
                </a:endParaRPr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D457F7E-DA0C-4826-84DA-9A96A7F2EEAD}"/>
              </a:ext>
            </a:extLst>
          </p:cNvPr>
          <p:cNvSpPr/>
          <p:nvPr/>
        </p:nvSpPr>
        <p:spPr bwMode="auto">
          <a:xfrm>
            <a:off x="3155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3.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cục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1A22F9B-23C0-42FB-B869-E80DDF9D32FA}"/>
              </a:ext>
            </a:extLst>
          </p:cNvPr>
          <p:cNvGrpSpPr/>
          <p:nvPr/>
        </p:nvGrpSpPr>
        <p:grpSpPr>
          <a:xfrm>
            <a:off x="1295400" y="800102"/>
            <a:ext cx="6400800" cy="4000903"/>
            <a:chOff x="838200" y="1118136"/>
            <a:chExt cx="7225145" cy="71161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177113"/>
              <a:ext cx="7225145" cy="652639"/>
            </a:xfrm>
            <a:prstGeom prst="roundRect">
              <a:avLst/>
            </a:prstGeom>
            <a:noFill/>
            <a:ln w="571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E56DE917-9230-409C-8DA4-DFACB3594E65}"/>
                </a:ext>
              </a:extLst>
            </p:cNvPr>
            <p:cNvSpPr/>
            <p:nvPr/>
          </p:nvSpPr>
          <p:spPr bwMode="auto">
            <a:xfrm>
              <a:off x="1870364" y="1118136"/>
              <a:ext cx="5332845" cy="123260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rPr>
                <a:t>PHẠM TUYÊN </a:t>
              </a:r>
              <a:b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rPr>
              </a:br>
              <a: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rPr>
                <a:t>VÀ CA KHÚC MỪNG CHIẾN THẮNG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A8C161A-CAA8-4D8F-BB5A-2A4ABE30DD6D}"/>
              </a:ext>
            </a:extLst>
          </p:cNvPr>
          <p:cNvGrpSpPr/>
          <p:nvPr/>
        </p:nvGrpSpPr>
        <p:grpSpPr>
          <a:xfrm>
            <a:off x="130796" y="1823345"/>
            <a:ext cx="2688603" cy="2378966"/>
            <a:chOff x="102572" y="2154934"/>
            <a:chExt cx="1459528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23588C0-48F2-4B52-84CE-1610573FDA4B}"/>
                </a:ext>
              </a:extLst>
            </p:cNvPr>
            <p:cNvSpPr txBox="1"/>
            <p:nvPr/>
          </p:nvSpPr>
          <p:spPr>
            <a:xfrm>
              <a:off x="102572" y="2372476"/>
              <a:ext cx="1447800" cy="177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Từ đầu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đến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“</a:t>
              </a:r>
              <a:r>
                <a:rPr lang="en-US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hát</a:t>
              </a:r>
              <a:r>
                <a:rPr lang="en-US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i="1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ấy</a:t>
              </a:r>
              <a:r>
                <a:rPr lang="en-US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”</a:t>
              </a:r>
              <a:r>
                <a:rPr lang="vi-VN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:</a:t>
              </a:r>
              <a:r>
                <a:rPr lang="vi-VN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vi-VN" b="1" i="1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Giới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thiệu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về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hát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,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tác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giả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và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dẫn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dắt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tới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nội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dung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văn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bản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về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quá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trình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ra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đời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hát</a:t>
              </a:r>
              <a:endParaRPr lang="en-US" sz="3200" b="1" dirty="0">
                <a:solidFill>
                  <a:srgbClr val="0000FF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DF3E70-9647-450C-8EB8-8CF53F270D01}"/>
              </a:ext>
            </a:extLst>
          </p:cNvPr>
          <p:cNvGrpSpPr/>
          <p:nvPr/>
        </p:nvGrpSpPr>
        <p:grpSpPr>
          <a:xfrm>
            <a:off x="6514752" y="1823346"/>
            <a:ext cx="2498451" cy="2326964"/>
            <a:chOff x="114300" y="2154934"/>
            <a:chExt cx="1447800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B326A896-5A76-427D-8034-11B180B0EB6B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A8106C2-D2FB-4030-97AB-AC5229F23210}"/>
                </a:ext>
              </a:extLst>
            </p:cNvPr>
            <p:cNvSpPr txBox="1"/>
            <p:nvPr/>
          </p:nvSpPr>
          <p:spPr>
            <a:xfrm>
              <a:off x="224893" y="2577052"/>
              <a:ext cx="1236376" cy="13263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Đoạn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còn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lại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: Ý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nghĩa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và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giá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trị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bài</a:t>
              </a:r>
              <a:r>
                <a:rPr lang="en-US" dirty="0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effectLst/>
                  <a:latin typeface="+mj-lt"/>
                  <a:ea typeface="Times New Roman" panose="02020603050405020304" pitchFamily="18" charset="0"/>
                </a:rPr>
                <a:t>hát</a:t>
              </a:r>
              <a:endParaRPr lang="en-US" sz="3200" b="1" dirty="0">
                <a:solidFill>
                  <a:srgbClr val="0000FF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840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iải phóng Sài Gòn” qua những bức ảnh lịch sử - Tạp chí Sông Hương">
            <a:extLst>
              <a:ext uri="{FF2B5EF4-FFF2-40B4-BE49-F238E27FC236}">
                <a16:creationId xmlns:a16="http://schemas.microsoft.com/office/drawing/2014/main" xmlns="" id="{C30FC136-9CF6-4BB9-9791-239733AFD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2" y="759032"/>
            <a:ext cx="8897588" cy="484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:a16="http://schemas.microsoft.com/office/drawing/2014/main" xmlns="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xmlns="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85B1924F-048E-46DD-A851-196A1DDFB31A}"/>
              </a:ext>
            </a:extLst>
          </p:cNvPr>
          <p:cNvSpPr/>
          <p:nvPr/>
        </p:nvSpPr>
        <p:spPr bwMode="auto">
          <a:xfrm>
            <a:off x="1828800" y="760022"/>
            <a:ext cx="60198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 </a:t>
            </a:r>
            <a:r>
              <a:rPr lang="vi-VN" sz="2400" b="1" dirty="0">
                <a:solidFill>
                  <a:srgbClr val="FFFF00"/>
                </a:solidFill>
              </a:rPr>
              <a:t>Giới thiệu về sự kiện được thuật lại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  <a:endParaRPr kumimoji="0" lang="en-US" sz="2400" b="1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5438</TotalTime>
  <Words>1028</Words>
  <Application>Microsoft Office PowerPoint</Application>
  <PresentationFormat>On-screen Show (16:10)</PresentationFormat>
  <Paragraphs>141</Paragraphs>
  <Slides>29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.VnSouthernH</vt:lpstr>
      <vt:lpstr>Calibri</vt:lpstr>
      <vt:lpstr>SimSun</vt:lpstr>
      <vt:lpstr>HP001 4 hàng</vt:lpstr>
      <vt:lpstr>Times New Roman</vt:lpstr>
      <vt:lpstr>.VnTifani Heavy</vt:lpstr>
      <vt:lpstr>Tahoma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312</cp:revision>
  <dcterms:created xsi:type="dcterms:W3CDTF">2006-01-02T10:45:26Z</dcterms:created>
  <dcterms:modified xsi:type="dcterms:W3CDTF">2024-02-19T14:30:07Z</dcterms:modified>
</cp:coreProperties>
</file>