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984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D5135-9F8E-416D-B209-36D654088B5E}" type="datetimeFigureOut">
              <a:rPr lang="en-US" smtClean="0"/>
              <a:t>7/2/2022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5D573-D838-44A9-B712-4CC95E713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868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D5135-9F8E-416D-B209-36D654088B5E}" type="datetimeFigureOut">
              <a:rPr lang="en-US" smtClean="0"/>
              <a:t>7/2/2022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5D573-D838-44A9-B712-4CC95E713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105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D5135-9F8E-416D-B209-36D654088B5E}" type="datetimeFigureOut">
              <a:rPr lang="en-US" smtClean="0"/>
              <a:t>7/2/2022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5D573-D838-44A9-B712-4CC95E713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297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D5135-9F8E-416D-B209-36D654088B5E}" type="datetimeFigureOut">
              <a:rPr lang="en-US" smtClean="0"/>
              <a:t>7/2/2022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5D573-D838-44A9-B712-4CC95E713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842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D5135-9F8E-416D-B209-36D654088B5E}" type="datetimeFigureOut">
              <a:rPr lang="en-US" smtClean="0"/>
              <a:t>7/2/2022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5D573-D838-44A9-B712-4CC95E713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78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D5135-9F8E-416D-B209-36D654088B5E}" type="datetimeFigureOut">
              <a:rPr lang="en-US" smtClean="0"/>
              <a:t>7/2/2022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5D573-D838-44A9-B712-4CC95E713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117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D5135-9F8E-416D-B209-36D654088B5E}" type="datetimeFigureOut">
              <a:rPr lang="en-US" smtClean="0"/>
              <a:t>7/2/2022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5D573-D838-44A9-B712-4CC95E713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244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D5135-9F8E-416D-B209-36D654088B5E}" type="datetimeFigureOut">
              <a:rPr lang="en-US" smtClean="0"/>
              <a:t>7/2/2022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5D573-D838-44A9-B712-4CC95E713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018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D5135-9F8E-416D-B209-36D654088B5E}" type="datetimeFigureOut">
              <a:rPr lang="en-US" smtClean="0"/>
              <a:t>7/2/2022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5D573-D838-44A9-B712-4CC95E713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846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D5135-9F8E-416D-B209-36D654088B5E}" type="datetimeFigureOut">
              <a:rPr lang="en-US" smtClean="0"/>
              <a:t>7/2/2022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5D573-D838-44A9-B712-4CC95E713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35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D5135-9F8E-416D-B209-36D654088B5E}" type="datetimeFigureOut">
              <a:rPr lang="en-US" smtClean="0"/>
              <a:t>7/2/2022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5D573-D838-44A9-B712-4CC95E713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604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2D5135-9F8E-416D-B209-36D654088B5E}" type="datetimeFigureOut">
              <a:rPr lang="en-US" smtClean="0"/>
              <a:t>7/2/2022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05D573-D838-44A9-B712-4CC95E713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85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162173" y="32486"/>
            <a:ext cx="8784976" cy="1236274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Pentagon 2"/>
          <p:cNvSpPr/>
          <p:nvPr/>
        </p:nvSpPr>
        <p:spPr>
          <a:xfrm>
            <a:off x="162173" y="1268760"/>
            <a:ext cx="8082235" cy="1080120"/>
          </a:xfrm>
          <a:prstGeom prst="homePlat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1: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lowchart: Terminator 3"/>
          <p:cNvSpPr/>
          <p:nvPr/>
        </p:nvSpPr>
        <p:spPr>
          <a:xfrm>
            <a:off x="323528" y="2636912"/>
            <a:ext cx="6912768" cy="720080"/>
          </a:xfrm>
          <a:prstGeom prst="flowChartTerminator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HS điền thông tin vào bảng KWL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6319103"/>
              </p:ext>
            </p:extLst>
          </p:nvPr>
        </p:nvGraphicFramePr>
        <p:xfrm>
          <a:off x="162173" y="3861048"/>
          <a:ext cx="8784975" cy="2133600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2928325"/>
                <a:gridCol w="2928325"/>
                <a:gridCol w="2928325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K: Những điều em đã biết về cấu trúc SGK ngữ văn 7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W: Những điều em muốn biết thêm về cấu trúc  SGK ngữ văn 7</a:t>
                      </a:r>
                      <a:endParaRPr lang="en-US" sz="2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L: Những điều em đã học được về cấu  nội dung SGK 7</a:t>
                      </a:r>
                      <a:endParaRPr lang="en-US" sz="2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292894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Terminator 3"/>
          <p:cNvSpPr/>
          <p:nvPr/>
        </p:nvSpPr>
        <p:spPr>
          <a:xfrm>
            <a:off x="1475656" y="188640"/>
            <a:ext cx="2808312" cy="576064"/>
          </a:xfrm>
          <a:prstGeom prst="flowChartTerminator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DUNG 2: 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loud Callout 4"/>
          <p:cNvSpPr/>
          <p:nvPr/>
        </p:nvSpPr>
        <p:spPr>
          <a:xfrm>
            <a:off x="173413" y="1340768"/>
            <a:ext cx="3750515" cy="4680520"/>
          </a:xfrm>
          <a:prstGeom prst="cloudCallou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Vẽ sơ đồ tư duy thể hiện ngắn gọn nội dung  cần ghi nhớ về  nội dung  và cấu trúc của SGK ngữ văn 7?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loud Callout 5"/>
          <p:cNvSpPr/>
          <p:nvPr/>
        </p:nvSpPr>
        <p:spPr>
          <a:xfrm>
            <a:off x="4427984" y="188640"/>
            <a:ext cx="4716016" cy="5832648"/>
          </a:xfrm>
          <a:prstGeom prst="cloudCallou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 biết những kĩ năng, phẩm chất, năng lực mà sách giáo khoa Ngữ văn 6 hướng tới phát triển cho mỗi học sinh?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HS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3753249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1" animBg="1"/>
      <p:bldP spid="6" grpId="0" animBg="1"/>
      <p:bldP spid="6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rizontal Scroll 3"/>
          <p:cNvSpPr/>
          <p:nvPr/>
        </p:nvSpPr>
        <p:spPr>
          <a:xfrm>
            <a:off x="251520" y="0"/>
            <a:ext cx="8568952" cy="1268760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Hexagon 4"/>
          <p:cNvSpPr/>
          <p:nvPr/>
        </p:nvSpPr>
        <p:spPr>
          <a:xfrm>
            <a:off x="107504" y="1772816"/>
            <a:ext cx="4320480" cy="3096344"/>
          </a:xfrm>
          <a:prstGeom prst="hexago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HS chia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7?</a:t>
            </a:r>
          </a:p>
        </p:txBody>
      </p:sp>
      <p:sp>
        <p:nvSpPr>
          <p:cNvPr id="6" name="Plaque 5"/>
          <p:cNvSpPr/>
          <p:nvPr/>
        </p:nvSpPr>
        <p:spPr>
          <a:xfrm>
            <a:off x="4788024" y="1628800"/>
            <a:ext cx="4176464" cy="4608512"/>
          </a:xfrm>
          <a:prstGeom prst="plaqu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87450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rizontal Scroll 3"/>
          <p:cNvSpPr/>
          <p:nvPr/>
        </p:nvSpPr>
        <p:spPr>
          <a:xfrm>
            <a:off x="251520" y="116632"/>
            <a:ext cx="8712968" cy="3744416"/>
          </a:xfrm>
          <a:prstGeom prst="horizontalScroll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Vở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vở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878156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rizontal Scroll 3"/>
          <p:cNvSpPr/>
          <p:nvPr/>
        </p:nvSpPr>
        <p:spPr>
          <a:xfrm>
            <a:off x="251520" y="116632"/>
            <a:ext cx="8640960" cy="6624736"/>
          </a:xfrm>
          <a:prstGeom prst="horizontalScroll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đáo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đáo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SGK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Sau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158718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orizontal Scroll 4"/>
          <p:cNvSpPr/>
          <p:nvPr/>
        </p:nvSpPr>
        <p:spPr>
          <a:xfrm>
            <a:off x="611560" y="188640"/>
            <a:ext cx="7488832" cy="1008112"/>
          </a:xfrm>
          <a:prstGeom prst="horizontalScroll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Down Arrow Callout 5"/>
          <p:cNvSpPr/>
          <p:nvPr/>
        </p:nvSpPr>
        <p:spPr>
          <a:xfrm>
            <a:off x="395536" y="1556792"/>
            <a:ext cx="8568952" cy="1728192"/>
          </a:xfrm>
          <a:prstGeom prst="downArrow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HS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(5-6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4610115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tical Scroll 3"/>
          <p:cNvSpPr/>
          <p:nvPr/>
        </p:nvSpPr>
        <p:spPr>
          <a:xfrm>
            <a:off x="-27803" y="188640"/>
            <a:ext cx="3168352" cy="3268704"/>
          </a:xfrm>
          <a:prstGeom prst="verticalScroll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Vertical Scroll 4"/>
          <p:cNvSpPr/>
          <p:nvPr/>
        </p:nvSpPr>
        <p:spPr>
          <a:xfrm>
            <a:off x="2771800" y="836712"/>
            <a:ext cx="3312368" cy="3744416"/>
          </a:xfrm>
          <a:prstGeom prst="verticalScroll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2,3: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iệt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Vertical Scroll 5"/>
          <p:cNvSpPr/>
          <p:nvPr/>
        </p:nvSpPr>
        <p:spPr>
          <a:xfrm>
            <a:off x="5796135" y="1412776"/>
            <a:ext cx="3320081" cy="4032448"/>
          </a:xfrm>
          <a:prstGeom prst="verticalScroll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4,5: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43609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rizontal Scroll 3"/>
          <p:cNvSpPr/>
          <p:nvPr/>
        </p:nvSpPr>
        <p:spPr>
          <a:xfrm>
            <a:off x="662681" y="32486"/>
            <a:ext cx="7488832" cy="1008112"/>
          </a:xfrm>
          <a:prstGeom prst="horizontalScroll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79512" y="1268760"/>
            <a:ext cx="8856984" cy="54006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-&gt;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dung.</a:t>
            </a:r>
          </a:p>
        </p:txBody>
      </p:sp>
    </p:spTree>
    <p:extLst>
      <p:ext uri="{BB962C8B-B14F-4D97-AF65-F5344CB8AC3E}">
        <p14:creationId xmlns:p14="http://schemas.microsoft.com/office/powerpoint/2010/main" val="338233641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79512" y="188640"/>
            <a:ext cx="8784976" cy="640871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dung: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điệp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đương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529659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onut 4"/>
          <p:cNvSpPr/>
          <p:nvPr/>
        </p:nvSpPr>
        <p:spPr>
          <a:xfrm>
            <a:off x="251520" y="260648"/>
            <a:ext cx="8640960" cy="4680520"/>
          </a:xfrm>
          <a:prstGeom prst="donut">
            <a:avLst>
              <a:gd name="adj" fmla="val 633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051720" y="1262080"/>
            <a:ext cx="525658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SGK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nắm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vững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8232065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51520" y="116632"/>
            <a:ext cx="8712968" cy="662473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dung: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</a:t>
            </a:r>
          </a:p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      +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55432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entagon 3"/>
          <p:cNvSpPr/>
          <p:nvPr/>
        </p:nvSpPr>
        <p:spPr>
          <a:xfrm>
            <a:off x="251520" y="111809"/>
            <a:ext cx="8784976" cy="796911"/>
          </a:xfrm>
          <a:prstGeom prst="homePlat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251520" y="1052736"/>
            <a:ext cx="8064896" cy="1152128"/>
          </a:xfrm>
          <a:prstGeom prst="horizontalScroll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 TRÚC SÁCH GIÁO KHOA NGỮ VĂN 7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loud Callout 5"/>
          <p:cNvSpPr/>
          <p:nvPr/>
        </p:nvSpPr>
        <p:spPr>
          <a:xfrm>
            <a:off x="251520" y="2348880"/>
            <a:ext cx="3672408" cy="3168352"/>
          </a:xfrm>
          <a:prstGeom prst="cloud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7" name="Cloud Callout 6"/>
          <p:cNvSpPr/>
          <p:nvPr/>
        </p:nvSpPr>
        <p:spPr>
          <a:xfrm>
            <a:off x="4860032" y="2204864"/>
            <a:ext cx="3168352" cy="3456384"/>
          </a:xfrm>
          <a:prstGeom prst="cloudCallou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0721200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6" grpId="1" animBg="1"/>
      <p:bldP spid="7" grpId="0" animBg="1"/>
      <p:bldP spid="7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exagon 4"/>
          <p:cNvSpPr/>
          <p:nvPr/>
        </p:nvSpPr>
        <p:spPr>
          <a:xfrm>
            <a:off x="179512" y="260648"/>
            <a:ext cx="8784976" cy="6120680"/>
          </a:xfrm>
          <a:prstGeom prst="hexag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thuyết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46838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exagon 3"/>
          <p:cNvSpPr/>
          <p:nvPr/>
        </p:nvSpPr>
        <p:spPr>
          <a:xfrm>
            <a:off x="323528" y="188640"/>
            <a:ext cx="8352928" cy="6480720"/>
          </a:xfrm>
          <a:prstGeom prst="hexag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ràng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nắm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ý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090108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entagon 3"/>
          <p:cNvSpPr/>
          <p:nvPr/>
        </p:nvSpPr>
        <p:spPr>
          <a:xfrm>
            <a:off x="107504" y="116632"/>
            <a:ext cx="5400600" cy="864096"/>
          </a:xfrm>
          <a:prstGeom prst="homePlat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lowchart: Predefined Process 4"/>
          <p:cNvSpPr/>
          <p:nvPr/>
        </p:nvSpPr>
        <p:spPr>
          <a:xfrm>
            <a:off x="467544" y="1268760"/>
            <a:ext cx="8352928" cy="1296144"/>
          </a:xfrm>
          <a:prstGeom prst="flowChartPredefined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ọc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 algn="ctr"/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Đoàn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Plaque 7"/>
          <p:cNvSpPr/>
          <p:nvPr/>
        </p:nvSpPr>
        <p:spPr>
          <a:xfrm>
            <a:off x="467544" y="3068960"/>
            <a:ext cx="8352928" cy="3456384"/>
          </a:xfrm>
          <a:prstGeom prst="plaqu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”-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Đoàn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65414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gular Pentagon 3"/>
          <p:cNvSpPr/>
          <p:nvPr/>
        </p:nvSpPr>
        <p:spPr>
          <a:xfrm>
            <a:off x="580309" y="548680"/>
            <a:ext cx="8064896" cy="1656184"/>
          </a:xfrm>
          <a:prstGeom prst="pentago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thuyết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ngắn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8200946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Terminator 3"/>
          <p:cNvSpPr/>
          <p:nvPr/>
        </p:nvSpPr>
        <p:spPr>
          <a:xfrm>
            <a:off x="1763688" y="384236"/>
            <a:ext cx="4896544" cy="720080"/>
          </a:xfrm>
          <a:prstGeom prst="flowChartTerminator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TỰ HỌC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043608" y="1628800"/>
            <a:ext cx="7128792" cy="2088232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Nắm chắc nội dung bài học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l-N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Soạn bài chu đáo theo yêu cầu các phiếu học tập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467074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79512" y="188640"/>
            <a:ext cx="8784976" cy="648072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IV</a:t>
            </a:r>
            <a:r>
              <a:rPr lang="nl-NL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PHỤ LỤC</a:t>
            </a:r>
            <a:endParaRPr lang="en-US" sz="2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endParaRPr lang="en-US" sz="2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thiểu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35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Internet)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đương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thiểu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18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(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Internet)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đương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thiểu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Internet)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đương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252339414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>
            <a:off x="467544" y="764704"/>
            <a:ext cx="3600400" cy="3528392"/>
          </a:xfrm>
          <a:prstGeom prst="cloud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  <p:sp>
        <p:nvSpPr>
          <p:cNvPr id="5" name="Cloud Callout 4"/>
          <p:cNvSpPr/>
          <p:nvPr/>
        </p:nvSpPr>
        <p:spPr>
          <a:xfrm>
            <a:off x="4932040" y="-35014"/>
            <a:ext cx="3600400" cy="3528392"/>
          </a:xfrm>
          <a:prstGeom prst="cloudCallou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0645962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gular Pentagon 3"/>
          <p:cNvSpPr/>
          <p:nvPr/>
        </p:nvSpPr>
        <p:spPr>
          <a:xfrm>
            <a:off x="539552" y="0"/>
            <a:ext cx="7920880" cy="1340768"/>
          </a:xfrm>
          <a:prstGeom prst="pentag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10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0165516"/>
              </p:ext>
            </p:extLst>
          </p:nvPr>
        </p:nvGraphicFramePr>
        <p:xfrm>
          <a:off x="35496" y="1700808"/>
          <a:ext cx="8928992" cy="4267200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3770763"/>
                <a:gridCol w="5158229"/>
              </a:tblGrid>
              <a:tr h="265056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969" marR="3696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Nhiệm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vụ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HS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969" marR="3696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30112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Yêu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969" marR="3696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trước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định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hướng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đúng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7200" algn="l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sau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đánh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969" marR="3696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80234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n-US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lang="en-US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969" marR="3696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trước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hành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quá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hành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969" marR="3696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953213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3075061"/>
              </p:ext>
            </p:extLst>
          </p:nvPr>
        </p:nvGraphicFramePr>
        <p:xfrm>
          <a:off x="107504" y="188642"/>
          <a:ext cx="8928992" cy="5569222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3770763"/>
                <a:gridCol w="5158229"/>
              </a:tblGrid>
              <a:tr h="299055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969" marR="3696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Nhiệm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vụ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HS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969" marR="3696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644801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n-US" sz="2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28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en-US" sz="28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n-US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Chuẩn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969" marR="3696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+ Tìm hiểu thông tin về thể loại bối cảnh, tác giả, tác phẩm…</a:t>
                      </a:r>
                    </a:p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Đọc trực tiếp văn bản, các câu gợi ý ở bên phải và chú thích ở chân trang.</a:t>
                      </a:r>
                    </a:p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Trả lời câu hỏi đọc hiểu</a:t>
                      </a:r>
                    </a:p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Làm bài tập thực hành  Tiếng Việt</a:t>
                      </a:r>
                      <a:endParaRPr lang="en-US" sz="2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969" marR="3696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9055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n-US" sz="2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8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hành</a:t>
                      </a:r>
                      <a:r>
                        <a:rPr lang="en-US" sz="28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tiếng</a:t>
                      </a:r>
                      <a:r>
                        <a:rPr lang="en-US" sz="28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việt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969" marR="3696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 bài tập thực hành Tiếng Việt </a:t>
                      </a:r>
                      <a:endParaRPr lang="en-US" sz="2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969" marR="3696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8582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8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hành</a:t>
                      </a:r>
                      <a:r>
                        <a:rPr lang="en-US" sz="28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28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969" marR="3696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969" marR="3696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124252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0071002"/>
              </p:ext>
            </p:extLst>
          </p:nvPr>
        </p:nvGraphicFramePr>
        <p:xfrm>
          <a:off x="179512" y="188640"/>
          <a:ext cx="8856984" cy="6400800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3740353"/>
                <a:gridCol w="5116631"/>
              </a:tblGrid>
              <a:tr h="345101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969" marR="3696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Nhiệm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vụ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HS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969" marR="3696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17652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n-US" sz="2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Viết</a:t>
                      </a:r>
                      <a:endParaRPr lang="en-US" sz="2800" b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en-US" sz="2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Định</a:t>
                      </a:r>
                      <a:r>
                        <a:rPr lang="en-US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hướng</a:t>
                      </a:r>
                      <a:endParaRPr lang="en-US" sz="2800" b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en-US" sz="2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hành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969" marR="3696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 Đọc định hướng viết</a:t>
                      </a:r>
                    </a:p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Làm bài tập thực hành viết</a:t>
                      </a:r>
                      <a:endParaRPr lang="en-US" sz="2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969" marR="3696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90202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Định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hướng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hành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969" marR="3696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 Đọc định hướng nói và nghe</a:t>
                      </a:r>
                    </a:p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Làm bài tập thực hành nói và nghe</a:t>
                      </a:r>
                      <a:endParaRPr lang="en-US" sz="2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969" marR="3696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35304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n-US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8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đánh</a:t>
                      </a:r>
                      <a:r>
                        <a:rPr lang="en-US" sz="28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</a:t>
                      </a:r>
                      <a:endParaRPr lang="en-US" sz="2800" b="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69" marR="3696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 đánh giá kết quả đọc hiểu và viết thông qua các câu hỏi trắc nghiệm và tự luận về một văn bản tương tự văn bản đã học</a:t>
                      </a:r>
                      <a:endParaRPr lang="en-US" sz="2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969" marR="3696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17652"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n-US" sz="2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Hướng</a:t>
                      </a:r>
                      <a:r>
                        <a:rPr lang="en-US" sz="28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dẫn</a:t>
                      </a:r>
                      <a:r>
                        <a:rPr lang="en-US" sz="28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8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đánh</a:t>
                      </a:r>
                      <a:r>
                        <a:rPr lang="en-US" sz="28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</a:t>
                      </a:r>
                      <a:endParaRPr lang="en-US" sz="2800" b="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969" marR="3696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mở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rộng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theo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gợi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</a:t>
                      </a:r>
                    </a:p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thập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liệu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liên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6969" marR="3696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130766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entagon 3"/>
          <p:cNvSpPr/>
          <p:nvPr/>
        </p:nvSpPr>
        <p:spPr>
          <a:xfrm>
            <a:off x="179512" y="116632"/>
            <a:ext cx="5832648" cy="864096"/>
          </a:xfrm>
          <a:prstGeom prst="homePlat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lowchart: Terminator 4"/>
          <p:cNvSpPr/>
          <p:nvPr/>
        </p:nvSpPr>
        <p:spPr>
          <a:xfrm>
            <a:off x="395536" y="1124744"/>
            <a:ext cx="3672408" cy="720080"/>
          </a:xfrm>
          <a:prstGeom prst="flowChartTerminator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1.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Vertical Scroll 5"/>
          <p:cNvSpPr/>
          <p:nvPr/>
        </p:nvSpPr>
        <p:spPr>
          <a:xfrm>
            <a:off x="755576" y="2276872"/>
            <a:ext cx="3384376" cy="3168352"/>
          </a:xfrm>
          <a:prstGeom prst="verticalScroll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Vertical Scroll 6"/>
          <p:cNvSpPr/>
          <p:nvPr/>
        </p:nvSpPr>
        <p:spPr>
          <a:xfrm>
            <a:off x="4768074" y="2348880"/>
            <a:ext cx="3384376" cy="3096344"/>
          </a:xfrm>
          <a:prstGeom prst="verticalScroll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hiếu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</a:t>
            </a:r>
          </a:p>
        </p:txBody>
      </p:sp>
    </p:spTree>
    <p:extLst>
      <p:ext uri="{BB962C8B-B14F-4D97-AF65-F5344CB8AC3E}">
        <p14:creationId xmlns:p14="http://schemas.microsoft.com/office/powerpoint/2010/main" val="168491240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9138480"/>
              </p:ext>
            </p:extLst>
          </p:nvPr>
        </p:nvGraphicFramePr>
        <p:xfrm>
          <a:off x="107504" y="1628800"/>
          <a:ext cx="8856984" cy="42672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030537"/>
                <a:gridCol w="3826447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hỏi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Đáp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án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Rèn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kĩ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năng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2800" b="0" dirty="0" smtClean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800" b="0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mà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môn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hướng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tới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triển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800" b="0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chương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7?</a:t>
                      </a:r>
                      <a:endParaRPr lang="en-US" sz="2800" b="0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Sách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7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mấy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tập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tiếng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Việt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800" b="0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Flowchart: Terminator 5"/>
          <p:cNvSpPr/>
          <p:nvPr/>
        </p:nvSpPr>
        <p:spPr>
          <a:xfrm>
            <a:off x="2483768" y="335217"/>
            <a:ext cx="3456384" cy="792088"/>
          </a:xfrm>
          <a:prstGeom prst="flowChartTerminato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</a:t>
            </a:r>
          </a:p>
        </p:txBody>
      </p:sp>
    </p:spTree>
    <p:extLst>
      <p:ext uri="{BB962C8B-B14F-4D97-AF65-F5344CB8AC3E}">
        <p14:creationId xmlns:p14="http://schemas.microsoft.com/office/powerpoint/2010/main" val="169153602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6148118"/>
              </p:ext>
            </p:extLst>
          </p:nvPr>
        </p:nvGraphicFramePr>
        <p:xfrm>
          <a:off x="251520" y="1124743"/>
          <a:ext cx="8496944" cy="512064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826043"/>
                <a:gridCol w="3670901"/>
              </a:tblGrid>
              <a:tr h="2696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hỏi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Đáp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án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3933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</a:t>
                      </a:r>
                      <a:r>
                        <a:rPr lang="en-US" sz="28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Mục</a:t>
                      </a:r>
                      <a:r>
                        <a:rPr lang="en-US" sz="28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đích</a:t>
                      </a:r>
                      <a:r>
                        <a:rPr lang="en-US" sz="28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8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tập</a:t>
                      </a:r>
                      <a:r>
                        <a:rPr lang="en-US" sz="28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vận</a:t>
                      </a:r>
                      <a:r>
                        <a:rPr lang="en-US" sz="28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28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tiếng</a:t>
                      </a:r>
                      <a:r>
                        <a:rPr lang="en-US" sz="28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Việt</a:t>
                      </a:r>
                      <a:r>
                        <a:rPr lang="en-US" sz="2800" dirty="0" smtClean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800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531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</a:t>
                      </a:r>
                      <a:r>
                        <a:rPr lang="en-US" sz="28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Vận</a:t>
                      </a:r>
                      <a:r>
                        <a:rPr lang="en-US" sz="28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28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lang="en-US" sz="28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8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tiếng</a:t>
                      </a:r>
                      <a:r>
                        <a:rPr lang="en-US" sz="28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Việt</a:t>
                      </a:r>
                      <a:r>
                        <a:rPr lang="en-US" sz="28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phục</a:t>
                      </a:r>
                      <a:r>
                        <a:rPr lang="en-US" sz="28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vụ</a:t>
                      </a:r>
                      <a:r>
                        <a:rPr lang="en-US" sz="28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hoạt</a:t>
                      </a:r>
                      <a:r>
                        <a:rPr lang="en-US" sz="28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8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28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800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3933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 </a:t>
                      </a:r>
                      <a:r>
                        <a:rPr lang="en-US" sz="28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Sách</a:t>
                      </a:r>
                      <a:r>
                        <a:rPr lang="en-US" sz="28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8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7 </a:t>
                      </a:r>
                      <a:r>
                        <a:rPr lang="en-US" sz="28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rèn</a:t>
                      </a:r>
                      <a:r>
                        <a:rPr lang="en-US" sz="28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luyện</a:t>
                      </a:r>
                      <a:r>
                        <a:rPr lang="en-US" sz="28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8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8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viết</a:t>
                      </a:r>
                      <a:r>
                        <a:rPr lang="en-US" sz="28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kiểu</a:t>
                      </a:r>
                      <a:r>
                        <a:rPr lang="en-US" sz="28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8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28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800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3933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 </a:t>
                      </a:r>
                      <a:r>
                        <a:rPr lang="en-US" sz="28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Điều</a:t>
                      </a:r>
                      <a:r>
                        <a:rPr lang="en-US" sz="28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cần</a:t>
                      </a:r>
                      <a:r>
                        <a:rPr lang="en-US" sz="28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chú</a:t>
                      </a:r>
                      <a:r>
                        <a:rPr lang="en-US" sz="28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8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8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8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endParaRPr lang="en-US" sz="2800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Flowchart: Terminator 4"/>
          <p:cNvSpPr/>
          <p:nvPr/>
        </p:nvSpPr>
        <p:spPr>
          <a:xfrm>
            <a:off x="2548801" y="188640"/>
            <a:ext cx="3456384" cy="792088"/>
          </a:xfrm>
          <a:prstGeom prst="flowChartTerminato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</a:t>
            </a:r>
          </a:p>
        </p:txBody>
      </p:sp>
    </p:spTree>
    <p:extLst>
      <p:ext uri="{BB962C8B-B14F-4D97-AF65-F5344CB8AC3E}">
        <p14:creationId xmlns:p14="http://schemas.microsoft.com/office/powerpoint/2010/main" val="127889052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1613</Words>
  <Application>Microsoft Office PowerPoint</Application>
  <PresentationFormat>On-screen Show (4:3)</PresentationFormat>
  <Paragraphs>173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14</cp:revision>
  <dcterms:created xsi:type="dcterms:W3CDTF">2022-07-01T12:08:08Z</dcterms:created>
  <dcterms:modified xsi:type="dcterms:W3CDTF">2022-07-02T08:39:01Z</dcterms:modified>
</cp:coreProperties>
</file>