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8" r:id="rId5"/>
    <p:sldId id="289" r:id="rId6"/>
    <p:sldId id="259" r:id="rId7"/>
    <p:sldId id="260" r:id="rId8"/>
    <p:sldId id="261" r:id="rId9"/>
    <p:sldId id="262" r:id="rId10"/>
    <p:sldId id="263" r:id="rId11"/>
    <p:sldId id="264" r:id="rId12"/>
    <p:sldId id="284" r:id="rId13"/>
    <p:sldId id="265" r:id="rId14"/>
    <p:sldId id="266" r:id="rId15"/>
    <p:sldId id="267" r:id="rId16"/>
    <p:sldId id="268" r:id="rId17"/>
    <p:sldId id="285" r:id="rId18"/>
    <p:sldId id="269" r:id="rId19"/>
    <p:sldId id="270" r:id="rId20"/>
    <p:sldId id="286" r:id="rId21"/>
    <p:sldId id="271" r:id="rId22"/>
    <p:sldId id="272" r:id="rId23"/>
    <p:sldId id="273" r:id="rId24"/>
    <p:sldId id="274" r:id="rId25"/>
    <p:sldId id="291" r:id="rId26"/>
    <p:sldId id="275" r:id="rId27"/>
    <p:sldId id="290" r:id="rId28"/>
    <p:sldId id="276" r:id="rId29"/>
    <p:sldId id="292" r:id="rId30"/>
    <p:sldId id="293" r:id="rId31"/>
    <p:sldId id="294" r:id="rId32"/>
    <p:sldId id="295" r:id="rId33"/>
    <p:sldId id="296" r:id="rId34"/>
    <p:sldId id="277" r:id="rId35"/>
    <p:sldId id="297" r:id="rId36"/>
    <p:sldId id="298" r:id="rId37"/>
    <p:sldId id="300" r:id="rId38"/>
    <p:sldId id="299" r:id="rId39"/>
    <p:sldId id="280" r:id="rId40"/>
    <p:sldId id="287" r:id="rId41"/>
    <p:sldId id="281" r:id="rId42"/>
    <p:sldId id="282" r:id="rId43"/>
  </p:sldIdLst>
  <p:sldSz cx="12192000" cy="6858000"/>
  <p:notesSz cx="6858000" cy="9144000"/>
  <p:custDataLst>
    <p:tags r:id="rId44"/>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69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88EDFA26-4010-412E-8236-92BEA505B6B8}" type="datetimeFigureOut">
              <a:rPr lang="vi-VN" smtClean="0"/>
              <a:t>01/11/2022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2111830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8EDFA26-4010-412E-8236-92BEA505B6B8}" type="datetimeFigureOut">
              <a:rPr lang="vi-VN" smtClean="0"/>
              <a:t>01/11/2022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821022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8EDFA26-4010-412E-8236-92BEA505B6B8}" type="datetimeFigureOut">
              <a:rPr lang="vi-VN" smtClean="0"/>
              <a:t>01/11/2022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63618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8EDFA26-4010-412E-8236-92BEA505B6B8}" type="datetimeFigureOut">
              <a:rPr lang="vi-VN" smtClean="0"/>
              <a:t>01/11/2022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361385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8EDFA26-4010-412E-8236-92BEA505B6B8}" type="datetimeFigureOut">
              <a:rPr lang="vi-VN" smtClean="0"/>
              <a:t>01/11/2022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1129330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88EDFA26-4010-412E-8236-92BEA505B6B8}" type="datetimeFigureOut">
              <a:rPr lang="vi-VN" smtClean="0"/>
              <a:t>01/11/2022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370830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88EDFA26-4010-412E-8236-92BEA505B6B8}" type="datetimeFigureOut">
              <a:rPr lang="vi-VN" smtClean="0"/>
              <a:t>01/11/2022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3069283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88EDFA26-4010-412E-8236-92BEA505B6B8}" type="datetimeFigureOut">
              <a:rPr lang="vi-VN" smtClean="0"/>
              <a:t>01/11/2022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58593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EDFA26-4010-412E-8236-92BEA505B6B8}" type="datetimeFigureOut">
              <a:rPr lang="vi-VN" smtClean="0"/>
              <a:t>01/11/2022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40027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8EDFA26-4010-412E-8236-92BEA505B6B8}" type="datetimeFigureOut">
              <a:rPr lang="vi-VN" smtClean="0"/>
              <a:t>01/11/2022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122124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8EDFA26-4010-412E-8236-92BEA505B6B8}" type="datetimeFigureOut">
              <a:rPr lang="vi-VN" smtClean="0"/>
              <a:t>01/11/2022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F4C2D26-2E85-41A2-BEAA-5DFC481FE17F}" type="slidenum">
              <a:rPr lang="vi-VN" smtClean="0"/>
              <a:t>‹#›</a:t>
            </a:fld>
            <a:endParaRPr lang="vi-VN"/>
          </a:p>
        </p:txBody>
      </p:sp>
    </p:spTree>
    <p:extLst>
      <p:ext uri="{BB962C8B-B14F-4D97-AF65-F5344CB8AC3E}">
        <p14:creationId xmlns:p14="http://schemas.microsoft.com/office/powerpoint/2010/main" val="347497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DFA26-4010-412E-8236-92BEA505B6B8}" type="datetimeFigureOut">
              <a:rPr lang="vi-VN" smtClean="0"/>
              <a:t>01/11/2022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4C2D26-2E85-41A2-BEAA-5DFC481FE17F}" type="slidenum">
              <a:rPr lang="vi-VN" smtClean="0"/>
              <a:t>‹#›</a:t>
            </a:fld>
            <a:endParaRPr lang="vi-VN"/>
          </a:p>
        </p:txBody>
      </p:sp>
    </p:spTree>
    <p:extLst>
      <p:ext uri="{BB962C8B-B14F-4D97-AF65-F5344CB8AC3E}">
        <p14:creationId xmlns:p14="http://schemas.microsoft.com/office/powerpoint/2010/main" val="2740521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Ribbon 3"/>
          <p:cNvSpPr/>
          <p:nvPr/>
        </p:nvSpPr>
        <p:spPr>
          <a:xfrm>
            <a:off x="584462" y="160256"/>
            <a:ext cx="11415860" cy="2328420"/>
          </a:xfrm>
          <a:prstGeom prst="ribb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CHẤT LÀM GỈ</a:t>
            </a:r>
            <a:endParaRPr lang="vi-VN" sz="4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RÂY</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BRÉT</a:t>
            </a:r>
            <a:r>
              <a:rPr lang="vi-VN"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-BƠ-RY</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8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3897" y="2573518"/>
            <a:ext cx="7729979" cy="4157219"/>
          </a:xfrm>
          <a:prstGeom prst="rect">
            <a:avLst/>
          </a:prstGeom>
        </p:spPr>
      </p:pic>
    </p:spTree>
    <p:extLst>
      <p:ext uri="{BB962C8B-B14F-4D97-AF65-F5344CB8AC3E}">
        <p14:creationId xmlns:p14="http://schemas.microsoft.com/office/powerpoint/2010/main" val="7284015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251489" y="-94268"/>
            <a:ext cx="2705494" cy="107465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b="1">
                <a:solidFill>
                  <a:srgbClr val="002060"/>
                </a:solidFill>
                <a:latin typeface="Times New Roman" panose="02020603050405020304" pitchFamily="18" charset="0"/>
                <a:cs typeface="Times New Roman" panose="02020603050405020304" pitchFamily="18" charset="0"/>
              </a:rPr>
              <a:t>2. Tác phẩm</a:t>
            </a:r>
            <a:endParaRPr lang="vi-VN" sz="3200">
              <a:solidFill>
                <a:srgbClr val="00206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74459871"/>
              </p:ext>
            </p:extLst>
          </p:nvPr>
        </p:nvGraphicFramePr>
        <p:xfrm>
          <a:off x="216816" y="798042"/>
          <a:ext cx="11887200" cy="6097666"/>
        </p:xfrm>
        <a:graphic>
          <a:graphicData uri="http://schemas.openxmlformats.org/drawingml/2006/table">
            <a:tbl>
              <a:tblPr firstRow="1" bandRow="1">
                <a:tableStyleId>{5C22544A-7EE6-4342-B048-85BDC9FD1C3A}</a:tableStyleId>
              </a:tblPr>
              <a:tblGrid>
                <a:gridCol w="2311917">
                  <a:extLst>
                    <a:ext uri="{9D8B030D-6E8A-4147-A177-3AD203B41FA5}">
                      <a16:colId xmlns:a16="http://schemas.microsoft.com/office/drawing/2014/main" val="4061710125"/>
                    </a:ext>
                  </a:extLst>
                </a:gridCol>
                <a:gridCol w="9575283">
                  <a:extLst>
                    <a:ext uri="{9D8B030D-6E8A-4147-A177-3AD203B41FA5}">
                      <a16:colId xmlns:a16="http://schemas.microsoft.com/office/drawing/2014/main" val="151727338"/>
                    </a:ext>
                  </a:extLst>
                </a:gridCol>
              </a:tblGrid>
              <a:tr h="3191537">
                <a:tc>
                  <a:txBody>
                    <a:bodyPr/>
                    <a:lstStyle/>
                    <a:p>
                      <a:pPr marL="0" indent="0">
                        <a:buFont typeface="Wingdings" panose="05000000000000000000" pitchFamily="2" charset="2"/>
                        <a:buNone/>
                      </a:pP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Nhân</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vật</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2800" b="1"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vi-VN" sz="2800" b="0" kern="1200" dirty="0">
                          <a:solidFill>
                            <a:srgbClr val="FF0000"/>
                          </a:solidFill>
                          <a:effectLst/>
                          <a:latin typeface="Times New Roman" panose="02020603050405020304" pitchFamily="18" charset="0"/>
                          <a:ea typeface="+mn-ea"/>
                          <a:cs typeface="Times New Roman" panose="02020603050405020304" pitchFamily="18" charset="0"/>
                        </a:rPr>
                        <a:t>Truyện có những nhân vật: đại tá, viên trung sĩ, bác sĩ Mét-thiu, người lính gác</a:t>
                      </a:r>
                    </a:p>
                    <a:p>
                      <a:r>
                        <a:rPr lang="vi-VN" sz="2800" b="0" kern="1200" dirty="0">
                          <a:solidFill>
                            <a:srgbClr val="FF0000"/>
                          </a:solidFill>
                          <a:effectLst/>
                          <a:latin typeface="Times New Roman" panose="02020603050405020304" pitchFamily="18" charset="0"/>
                          <a:ea typeface="+mn-ea"/>
                          <a:cs typeface="Times New Roman" panose="02020603050405020304" pitchFamily="18" charset="0"/>
                        </a:rPr>
                        <a:t>- Nhân vật chính trong truyện là viên trung sĩ.</a:t>
                      </a:r>
                    </a:p>
                    <a:p>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Em</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hiểu</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chất</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làm</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gỉ</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ở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đây</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là</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chất</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tạo</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ra</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phản</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ứng</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khiến</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cho</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các</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loại</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vũ</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khí</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bằng</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kim</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loại</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đều</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bị</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gỉ</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tan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thành</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bụi</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2800" b="0" kern="1200" dirty="0">
                        <a:solidFill>
                          <a:srgbClr val="FF0000"/>
                        </a:solidFill>
                        <a:effectLst/>
                        <a:latin typeface="Times New Roman" panose="02020603050405020304" pitchFamily="18" charset="0"/>
                        <a:ea typeface="+mn-ea"/>
                        <a:cs typeface="Times New Roman" panose="02020603050405020304" pitchFamily="18" charset="0"/>
                      </a:endParaRPr>
                    </a:p>
                    <a:p>
                      <a:r>
                        <a:rPr lang="en-US" sz="2800" b="0" kern="1200" dirty="0">
                          <a:solidFill>
                            <a:srgbClr val="FF0000"/>
                          </a:solidFill>
                          <a:effectLst/>
                          <a:latin typeface="Times New Roman" panose="02020603050405020304" pitchFamily="18" charset="0"/>
                          <a:ea typeface="+mn-ea"/>
                          <a:cs typeface="Times New Roman" panose="02020603050405020304" pitchFamily="18" charset="0"/>
                        </a:rPr>
                        <a:t>Ý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tưởng</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làm</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hoen</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gỉ</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các</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vật</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bằng</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kim</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loại</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của</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viên</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trung</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sĩ</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dựa</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trên</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cơ</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sở</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cấu</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trúc</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của</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các</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nguyên</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tử</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xác</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FF0000"/>
                          </a:solidFill>
                          <a:effectLst/>
                          <a:latin typeface="Times New Roman" panose="02020603050405020304" pitchFamily="18" charset="0"/>
                          <a:ea typeface="+mn-ea"/>
                          <a:cs typeface="Times New Roman" panose="02020603050405020304" pitchFamily="18" charset="0"/>
                        </a:rPr>
                        <a:t>định</a:t>
                      </a:r>
                      <a:r>
                        <a:rPr lang="en-US" sz="2800" b="0"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2800" b="0"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2129774"/>
                  </a:ext>
                </a:extLst>
              </a:tr>
              <a:tr h="1484157">
                <a:tc>
                  <a:txBody>
                    <a:bodyPr/>
                    <a:lstStyle/>
                    <a:p>
                      <a:pPr marL="0" indent="0">
                        <a:buFont typeface="Wingdings" panose="05000000000000000000" pitchFamily="2" charset="2"/>
                        <a:buNone/>
                      </a:pPr>
                      <a:r>
                        <a:rPr lang="pt-BR" sz="2800" b="1" kern="1200" dirty="0">
                          <a:solidFill>
                            <a:srgbClr val="002060"/>
                          </a:solidFill>
                          <a:effectLst/>
                          <a:latin typeface="Times New Roman" panose="02020603050405020304" pitchFamily="18" charset="0"/>
                          <a:ea typeface="+mn-ea"/>
                          <a:cs typeface="Times New Roman" panose="02020603050405020304" pitchFamily="18" charset="0"/>
                        </a:rPr>
                        <a:t>Tình huống: </a:t>
                      </a:r>
                      <a:endParaRPr lang="vi-VN" sz="28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vi-VN" sz="2800" kern="1200" dirty="0">
                          <a:solidFill>
                            <a:srgbClr val="002060"/>
                          </a:solidFill>
                          <a:effectLst/>
                          <a:latin typeface="Times New Roman" panose="02020603050405020304" pitchFamily="18" charset="0"/>
                          <a:ea typeface="+mn-ea"/>
                          <a:cs typeface="Times New Roman" panose="02020603050405020304" pitchFamily="18" charset="0"/>
                        </a:rPr>
                        <a:t>Khi chất làm gỉ thật thì đại tá muốn giết trung sĩ nên đã điện cho  người lính gác có thể giữ hoặc bắn trung sĩ nếu anh đi qua.</a:t>
                      </a:r>
                    </a:p>
                    <a:p>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Phương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thức</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biểu</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đạt</a:t>
                      </a:r>
                      <a:r>
                        <a:rPr lang="en-US" sz="2800" b="1" kern="1200" dirty="0">
                          <a:solidFill>
                            <a:srgbClr val="002060"/>
                          </a:solidFill>
                          <a:effectLst/>
                          <a:latin typeface="Times New Roman" panose="02020603050405020304" pitchFamily="18" charset="0"/>
                          <a:ea typeface="+mn-ea"/>
                          <a:cs typeface="Times New Roman" panose="02020603050405020304" pitchFamily="18" charset="0"/>
                        </a:rPr>
                        <a:t>:</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tư</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sư</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kết</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hợp</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miêu</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tả,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biểu</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cảm</a:t>
                      </a:r>
                      <a:endParaRPr lang="vi-VN" sz="2800" kern="1200" dirty="0">
                        <a:solidFill>
                          <a:srgbClr val="00206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3222199"/>
                  </a:ext>
                </a:extLst>
              </a:tr>
              <a:tr h="1421972">
                <a:tc>
                  <a:txBody>
                    <a:bodyPr/>
                    <a:lstStyle/>
                    <a:p>
                      <a:pPr marL="0" indent="0">
                        <a:buFont typeface="Wingdings" panose="05000000000000000000" pitchFamily="2" charset="2"/>
                        <a:buNone/>
                      </a:pPr>
                      <a:r>
                        <a:rPr lang="en-US" sz="2800" b="1" kern="1200" dirty="0" err="1">
                          <a:solidFill>
                            <a:srgbClr val="00B050"/>
                          </a:solidFill>
                          <a:effectLst/>
                          <a:latin typeface="Times New Roman" panose="02020603050405020304" pitchFamily="18" charset="0"/>
                          <a:ea typeface="+mn-ea"/>
                          <a:cs typeface="Times New Roman" panose="02020603050405020304" pitchFamily="18" charset="0"/>
                        </a:rPr>
                        <a:t>Bố</a:t>
                      </a:r>
                      <a:r>
                        <a:rPr lang="en-US" sz="28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00B050"/>
                          </a:solidFill>
                          <a:effectLst/>
                          <a:latin typeface="Times New Roman" panose="02020603050405020304" pitchFamily="18" charset="0"/>
                          <a:ea typeface="+mn-ea"/>
                          <a:cs typeface="Times New Roman" panose="02020603050405020304" pitchFamily="18" charset="0"/>
                        </a:rPr>
                        <a:t>cục</a:t>
                      </a:r>
                      <a:r>
                        <a:rPr lang="en-US" sz="2800" b="1" kern="1200" dirty="0">
                          <a:solidFill>
                            <a:srgbClr val="00B050"/>
                          </a:solidFill>
                          <a:effectLst/>
                          <a:latin typeface="Times New Roman" panose="02020603050405020304" pitchFamily="18" charset="0"/>
                          <a:ea typeface="+mn-ea"/>
                          <a:cs typeface="Times New Roman" panose="02020603050405020304" pitchFamily="18" charset="0"/>
                        </a:rPr>
                        <a:t>:</a:t>
                      </a:r>
                      <a:endParaRPr lang="vi-VN" sz="2800" kern="1200" dirty="0">
                        <a:solidFill>
                          <a:srgbClr val="00B05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vi-VN" sz="2800" kern="1200" dirty="0">
                          <a:solidFill>
                            <a:srgbClr val="00B050"/>
                          </a:solidFill>
                          <a:effectLst/>
                          <a:latin typeface="Times New Roman" panose="02020603050405020304" pitchFamily="18" charset="0"/>
                          <a:ea typeface="+mn-ea"/>
                          <a:cs typeface="Times New Roman" panose="02020603050405020304" pitchFamily="18" charset="0"/>
                        </a:rPr>
                        <a:t>- Phần 1 (từ đầu đến “Tạm biệt đại tá”): Cuộc nói chuyện của trung sĩ và viên đại tá</a:t>
                      </a:r>
                    </a:p>
                    <a:p>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Phần</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2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còn</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lại</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Chất</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làm</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gi</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a:t>
                      </a:r>
                      <a:endParaRPr lang="vi-VN" sz="2800"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3049442"/>
                  </a:ext>
                </a:extLst>
              </a:tr>
            </a:tbl>
          </a:graphicData>
        </a:graphic>
      </p:graphicFrame>
    </p:spTree>
    <p:extLst>
      <p:ext uri="{BB962C8B-B14F-4D97-AF65-F5344CB8AC3E}">
        <p14:creationId xmlns:p14="http://schemas.microsoft.com/office/powerpoint/2010/main" val="21142006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87288873"/>
              </p:ext>
            </p:extLst>
          </p:nvPr>
        </p:nvGraphicFramePr>
        <p:xfrm>
          <a:off x="0" y="84841"/>
          <a:ext cx="12066309" cy="6262116"/>
        </p:xfrm>
        <a:graphic>
          <a:graphicData uri="http://schemas.openxmlformats.org/drawingml/2006/table">
            <a:tbl>
              <a:tblPr firstRow="1" firstCol="1" bandRow="1">
                <a:tableStyleId>{5C22544A-7EE6-4342-B048-85BDC9FD1C3A}</a:tableStyleId>
              </a:tblPr>
              <a:tblGrid>
                <a:gridCol w="1362169">
                  <a:extLst>
                    <a:ext uri="{9D8B030D-6E8A-4147-A177-3AD203B41FA5}">
                      <a16:colId xmlns:a16="http://schemas.microsoft.com/office/drawing/2014/main" val="767263076"/>
                    </a:ext>
                  </a:extLst>
                </a:gridCol>
                <a:gridCol w="10704140">
                  <a:extLst>
                    <a:ext uri="{9D8B030D-6E8A-4147-A177-3AD203B41FA5}">
                      <a16:colId xmlns:a16="http://schemas.microsoft.com/office/drawing/2014/main" val="230573743"/>
                    </a:ext>
                  </a:extLst>
                </a:gridCol>
              </a:tblGrid>
              <a:tr h="865853">
                <a:tc gridSpan="2">
                  <a:txBody>
                    <a:bodyPr/>
                    <a:lstStyle/>
                    <a:p>
                      <a:pPr algn="ctr">
                        <a:lnSpc>
                          <a:spcPct val="107000"/>
                        </a:lnSpc>
                        <a:spcAft>
                          <a:spcPts val="0"/>
                        </a:spcAft>
                        <a:tabLst>
                          <a:tab pos="1386840" algn="l"/>
                        </a:tabLst>
                      </a:pPr>
                      <a:r>
                        <a:rPr lang="en-US" sz="3200" dirty="0">
                          <a:solidFill>
                            <a:srgbClr val="FF0000"/>
                          </a:solidFill>
                          <a:effectLst/>
                          <a:latin typeface="Times New Roman" panose="02020603050405020304" pitchFamily="18" charset="0"/>
                          <a:cs typeface="Times New Roman" panose="02020603050405020304" pitchFamily="18" charset="0"/>
                        </a:rPr>
                        <a:t>PHI</a:t>
                      </a:r>
                      <a:r>
                        <a:rPr lang="vi-VN" sz="3200" dirty="0">
                          <a:solidFill>
                            <a:srgbClr val="FF0000"/>
                          </a:solidFill>
                          <a:effectLst/>
                          <a:latin typeface="Times New Roman" panose="02020603050405020304" pitchFamily="18" charset="0"/>
                          <a:cs typeface="Times New Roman" panose="02020603050405020304" pitchFamily="18" charset="0"/>
                        </a:rPr>
                        <a:t>ẾU HỌC TẬP 1: </a:t>
                      </a:r>
                    </a:p>
                    <a:p>
                      <a:pPr algn="ctr">
                        <a:lnSpc>
                          <a:spcPct val="107000"/>
                        </a:lnSpc>
                        <a:spcAft>
                          <a:spcPts val="0"/>
                        </a:spcAft>
                        <a:tabLst>
                          <a:tab pos="1386840" algn="l"/>
                        </a:tabLst>
                      </a:pPr>
                      <a:r>
                        <a:rPr lang="vi-VN" sz="3200" dirty="0">
                          <a:solidFill>
                            <a:srgbClr val="FF0000"/>
                          </a:solidFill>
                          <a:effectLst/>
                          <a:latin typeface="Times New Roman" panose="02020603050405020304" pitchFamily="18" charset="0"/>
                          <a:cs typeface="Times New Roman" panose="02020603050405020304" pitchFamily="18" charset="0"/>
                        </a:rPr>
                        <a:t>Khái quát một số yếu tố hình thức, nội dung của văn bản </a:t>
                      </a:r>
                    </a:p>
                    <a:p>
                      <a:pPr algn="ctr">
                        <a:lnSpc>
                          <a:spcPct val="107000"/>
                        </a:lnSpc>
                        <a:spcAft>
                          <a:spcPts val="0"/>
                        </a:spcAft>
                        <a:tabLst>
                          <a:tab pos="1386840" algn="l"/>
                        </a:tabLst>
                      </a:pPr>
                      <a:r>
                        <a:rPr lang="vi-VN" sz="3200" dirty="0">
                          <a:solidFill>
                            <a:srgbClr val="FF0000"/>
                          </a:solidFill>
                          <a:effectLst/>
                          <a:latin typeface="Times New Roman" panose="02020603050405020304" pitchFamily="18" charset="0"/>
                          <a:cs typeface="Times New Roman" panose="02020603050405020304" pitchFamily="18" charset="0"/>
                        </a:rPr>
                        <a:t>“Chất làm gỉ”.</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483438028"/>
                  </a:ext>
                </a:extLst>
              </a:tr>
              <a:tr h="865853">
                <a:tc>
                  <a:txBody>
                    <a:bodyPr/>
                    <a:lstStyle/>
                    <a:p>
                      <a:pPr algn="just">
                        <a:lnSpc>
                          <a:spcPct val="107000"/>
                        </a:lnSpc>
                        <a:spcAft>
                          <a:spcPts val="0"/>
                        </a:spcAft>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Xuất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xứ</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Trích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Truyện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khoa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học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viễn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tưởng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chọn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lọc</a:t>
                      </a:r>
                      <a:r>
                        <a:rPr lang="vi-VN" sz="3200" dirty="0">
                          <a:solidFill>
                            <a:schemeClr val="tx1"/>
                          </a:solidFill>
                          <a:effectLst/>
                          <a:latin typeface="Times New Roman" panose="02020603050405020304" pitchFamily="18" charset="0"/>
                          <a:cs typeface="Times New Roman" panose="02020603050405020304" pitchFamily="18" charset="0"/>
                        </a:rPr>
                        <a: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dịch</a:t>
                      </a:r>
                      <a:r>
                        <a:rPr lang="en-US" sz="3200" dirty="0">
                          <a:solidFill>
                            <a:schemeClr val="tx1"/>
                          </a:solidFill>
                          <a:effectLst/>
                          <a:latin typeface="Times New Roman" panose="02020603050405020304" pitchFamily="18" charset="0"/>
                          <a:cs typeface="Times New Roman" panose="02020603050405020304" pitchFamily="18" charset="0"/>
                        </a:rPr>
                        <a:t>, NXB </a:t>
                      </a:r>
                      <a:r>
                        <a:rPr lang="en-US" sz="3200" dirty="0" err="1">
                          <a:solidFill>
                            <a:schemeClr val="tx1"/>
                          </a:solidFill>
                          <a:effectLst/>
                          <a:latin typeface="Times New Roman" panose="02020603050405020304" pitchFamily="18" charset="0"/>
                          <a:cs typeface="Times New Roman" panose="02020603050405020304" pitchFamily="18" charset="0"/>
                        </a:rPr>
                        <a:t>trẻ</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Thành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phố</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Hồ</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Chí</a:t>
                      </a:r>
                      <a:r>
                        <a:rPr lang="en-US" sz="3200" dirty="0">
                          <a:solidFill>
                            <a:schemeClr val="tx1"/>
                          </a:solidFill>
                          <a:effectLst/>
                          <a:latin typeface="Times New Roman" panose="02020603050405020304" pitchFamily="18" charset="0"/>
                          <a:cs typeface="Times New Roman" panose="02020603050405020304" pitchFamily="18" charset="0"/>
                        </a:rPr>
                        <a:t> Minh, 2016)</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4019338"/>
                  </a:ext>
                </a:extLst>
              </a:tr>
              <a:tr h="865853">
                <a:tc>
                  <a:txBody>
                    <a:bodyPr/>
                    <a:lstStyle/>
                    <a:p>
                      <a:pPr algn="just">
                        <a:lnSpc>
                          <a:spcPct val="107000"/>
                        </a:lnSpc>
                        <a:spcAft>
                          <a:spcPts val="0"/>
                        </a:spcAft>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Đề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tài</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Kể</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một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chế</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ra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chất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làm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gỉ</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có</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thể</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hủy</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tất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khí</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bằng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kim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loại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để</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chặn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chiến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tranh</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7964564"/>
                  </a:ext>
                </a:extLst>
              </a:tr>
              <a:tr h="2164632">
                <a:tc>
                  <a:txBody>
                    <a:bodyPr/>
                    <a:lstStyle/>
                    <a:p>
                      <a:pPr algn="just">
                        <a:lnSpc>
                          <a:spcPct val="107000"/>
                        </a:lnSpc>
                        <a:spcAft>
                          <a:spcPts val="0"/>
                        </a:spcAft>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Sự</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kiện</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pPr>
                      <a:r>
                        <a:rPr lang="en-US" sz="3200" dirty="0" err="1">
                          <a:solidFill>
                            <a:schemeClr val="tx1"/>
                          </a:solidFill>
                          <a:effectLst/>
                          <a:latin typeface="Times New Roman" panose="02020603050405020304" pitchFamily="18" charset="0"/>
                          <a:cs typeface="Times New Roman" panose="02020603050405020304" pitchFamily="18" charset="0"/>
                        </a:rPr>
                        <a:t>Truyện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kể</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các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sự</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kiện</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muốn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điều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chuyển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đến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khác</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nói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ý </a:t>
                      </a:r>
                      <a:r>
                        <a:rPr lang="en-US" sz="3200" dirty="0" err="1">
                          <a:solidFill>
                            <a:schemeClr val="tx1"/>
                          </a:solidFill>
                          <a:effectLst/>
                          <a:latin typeface="Times New Roman" panose="02020603050405020304" pitchFamily="18" charset="0"/>
                          <a:cs typeface="Times New Roman" panose="02020603050405020304" pitchFamily="18" charset="0"/>
                        </a:rPr>
                        <a:t>tưởng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mình</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Ý </a:t>
                      </a:r>
                      <a:r>
                        <a:rPr lang="en-US" sz="3200" dirty="0" err="1">
                          <a:solidFill>
                            <a:schemeClr val="tx1"/>
                          </a:solidFill>
                          <a:effectLst/>
                          <a:latin typeface="Times New Roman" panose="02020603050405020304" pitchFamily="18" charset="0"/>
                          <a:cs typeface="Times New Roman" panose="02020603050405020304" pitchFamily="18" charset="0"/>
                        </a:rPr>
                        <a:t>tưởng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được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chứng</a:t>
                      </a:r>
                      <a:r>
                        <a:rPr lang="en-US" sz="3200" dirty="0">
                          <a:solidFill>
                            <a:schemeClr val="tx1"/>
                          </a:solidFill>
                          <a:effectLst/>
                          <a:latin typeface="Times New Roman" panose="02020603050405020304" pitchFamily="18" charset="0"/>
                          <a:cs typeface="Times New Roman" panose="02020603050405020304" pitchFamily="18" charset="0"/>
                        </a:rPr>
                        <a:t> minh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muốn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tiêu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diệt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2266320"/>
                  </a:ext>
                </a:extLst>
              </a:tr>
            </a:tbl>
          </a:graphicData>
        </a:graphic>
      </p:graphicFrame>
    </p:spTree>
    <p:extLst>
      <p:ext uri="{BB962C8B-B14F-4D97-AF65-F5344CB8AC3E}">
        <p14:creationId xmlns:p14="http://schemas.microsoft.com/office/powerpoint/2010/main" val="18324354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36829264"/>
              </p:ext>
            </p:extLst>
          </p:nvPr>
        </p:nvGraphicFramePr>
        <p:xfrm>
          <a:off x="94268" y="84841"/>
          <a:ext cx="11972041" cy="6631072"/>
        </p:xfrm>
        <a:graphic>
          <a:graphicData uri="http://schemas.openxmlformats.org/drawingml/2006/table">
            <a:tbl>
              <a:tblPr firstRow="1" firstCol="1" bandRow="1">
                <a:tableStyleId>{5C22544A-7EE6-4342-B048-85BDC9FD1C3A}</a:tableStyleId>
              </a:tblPr>
              <a:tblGrid>
                <a:gridCol w="1351527">
                  <a:extLst>
                    <a:ext uri="{9D8B030D-6E8A-4147-A177-3AD203B41FA5}">
                      <a16:colId xmlns:a16="http://schemas.microsoft.com/office/drawing/2014/main" val="767263076"/>
                    </a:ext>
                  </a:extLst>
                </a:gridCol>
                <a:gridCol w="10620514">
                  <a:extLst>
                    <a:ext uri="{9D8B030D-6E8A-4147-A177-3AD203B41FA5}">
                      <a16:colId xmlns:a16="http://schemas.microsoft.com/office/drawing/2014/main" val="230573743"/>
                    </a:ext>
                  </a:extLst>
                </a:gridCol>
              </a:tblGrid>
              <a:tr h="760861">
                <a:tc gridSpan="2">
                  <a:txBody>
                    <a:bodyPr/>
                    <a:lstStyle/>
                    <a:p>
                      <a:pPr algn="ctr">
                        <a:lnSpc>
                          <a:spcPct val="107000"/>
                        </a:lnSpc>
                        <a:spcAft>
                          <a:spcPts val="0"/>
                        </a:spcAft>
                        <a:tabLst>
                          <a:tab pos="1386840" algn="l"/>
                        </a:tabLst>
                      </a:pPr>
                      <a:r>
                        <a:rPr lang="en-US" sz="3200" dirty="0">
                          <a:solidFill>
                            <a:srgbClr val="FF0000"/>
                          </a:solidFill>
                          <a:effectLst/>
                          <a:latin typeface="Times New Roman" panose="02020603050405020304" pitchFamily="18" charset="0"/>
                          <a:cs typeface="Times New Roman" panose="02020603050405020304" pitchFamily="18" charset="0"/>
                        </a:rPr>
                        <a:t>PHI</a:t>
                      </a:r>
                      <a:r>
                        <a:rPr lang="vi-VN" sz="3200" dirty="0">
                          <a:solidFill>
                            <a:srgbClr val="FF0000"/>
                          </a:solidFill>
                          <a:effectLst/>
                          <a:latin typeface="Times New Roman" panose="02020603050405020304" pitchFamily="18" charset="0"/>
                          <a:cs typeface="Times New Roman" panose="02020603050405020304" pitchFamily="18" charset="0"/>
                        </a:rPr>
                        <a:t>ẾU HỌC TẬP 1: </a:t>
                      </a:r>
                    </a:p>
                    <a:p>
                      <a:pPr algn="ctr">
                        <a:lnSpc>
                          <a:spcPct val="107000"/>
                        </a:lnSpc>
                        <a:spcAft>
                          <a:spcPts val="0"/>
                        </a:spcAft>
                        <a:tabLst>
                          <a:tab pos="1386840" algn="l"/>
                        </a:tabLst>
                      </a:pPr>
                      <a:r>
                        <a:rPr lang="vi-VN" sz="3200" dirty="0">
                          <a:solidFill>
                            <a:srgbClr val="FF0000"/>
                          </a:solidFill>
                          <a:effectLst/>
                          <a:latin typeface="Times New Roman" panose="02020603050405020304" pitchFamily="18" charset="0"/>
                          <a:cs typeface="Times New Roman" panose="02020603050405020304" pitchFamily="18" charset="0"/>
                        </a:rPr>
                        <a:t>Khái quát một số yếu tố hình thức, nội dung của văn bản </a:t>
                      </a:r>
                    </a:p>
                    <a:p>
                      <a:pPr algn="ctr">
                        <a:lnSpc>
                          <a:spcPct val="107000"/>
                        </a:lnSpc>
                        <a:spcAft>
                          <a:spcPts val="0"/>
                        </a:spcAft>
                        <a:tabLst>
                          <a:tab pos="1386840" algn="l"/>
                        </a:tabLst>
                      </a:pPr>
                      <a:r>
                        <a:rPr lang="vi-VN" sz="3200" dirty="0">
                          <a:solidFill>
                            <a:srgbClr val="FF0000"/>
                          </a:solidFill>
                          <a:effectLst/>
                          <a:latin typeface="Times New Roman" panose="02020603050405020304" pitchFamily="18" charset="0"/>
                          <a:cs typeface="Times New Roman" panose="02020603050405020304" pitchFamily="18" charset="0"/>
                        </a:rPr>
                        <a:t>“Chất làm gỉ”.</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483438028"/>
                  </a:ext>
                </a:extLst>
              </a:tr>
              <a:tr h="1941953">
                <a:tc>
                  <a:txBody>
                    <a:bodyPr/>
                    <a:lstStyle/>
                    <a:p>
                      <a:pPr algn="just">
                        <a:lnSpc>
                          <a:spcPct val="107000"/>
                        </a:lnSpc>
                        <a:spcAft>
                          <a:spcPts val="0"/>
                        </a:spcAft>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Tình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huống</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Truyện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kể</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các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sự</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kiện</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muốn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điều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chuyển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đến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khác</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nói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ý </a:t>
                      </a:r>
                      <a:r>
                        <a:rPr lang="en-US" sz="3200" dirty="0" err="1">
                          <a:solidFill>
                            <a:schemeClr val="tx1"/>
                          </a:solidFill>
                          <a:effectLst/>
                          <a:latin typeface="Times New Roman" panose="02020603050405020304" pitchFamily="18" charset="0"/>
                          <a:cs typeface="Times New Roman" panose="02020603050405020304" pitchFamily="18" charset="0"/>
                        </a:rPr>
                        <a:t>tưởng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mình</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Ý </a:t>
                      </a:r>
                      <a:r>
                        <a:rPr lang="en-US" sz="3200" dirty="0" err="1">
                          <a:solidFill>
                            <a:schemeClr val="tx1"/>
                          </a:solidFill>
                          <a:effectLst/>
                          <a:latin typeface="Times New Roman" panose="02020603050405020304" pitchFamily="18" charset="0"/>
                          <a:cs typeface="Times New Roman" panose="02020603050405020304" pitchFamily="18" charset="0"/>
                        </a:rPr>
                        <a:t>tưởng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được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chứng</a:t>
                      </a:r>
                      <a:r>
                        <a:rPr lang="en-US" sz="3200" dirty="0">
                          <a:solidFill>
                            <a:schemeClr val="tx1"/>
                          </a:solidFill>
                          <a:effectLst/>
                          <a:latin typeface="Times New Roman" panose="02020603050405020304" pitchFamily="18" charset="0"/>
                          <a:cs typeface="Times New Roman" panose="02020603050405020304" pitchFamily="18" charset="0"/>
                        </a:rPr>
                        <a:t> minh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muốn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tiêu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diệt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2266320"/>
                  </a:ext>
                </a:extLst>
              </a:tr>
              <a:tr h="1228164">
                <a:tc>
                  <a:txBody>
                    <a:bodyPr/>
                    <a:lstStyle/>
                    <a:p>
                      <a:pPr algn="just">
                        <a:lnSpc>
                          <a:spcPct val="107000"/>
                        </a:lnSpc>
                        <a:spcAft>
                          <a:spcPts val="0"/>
                        </a:spcAft>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Cốt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truyên</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Xoay</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quanh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việc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vi-VN" sz="3200" dirty="0">
                          <a:solidFill>
                            <a:schemeClr val="tx1"/>
                          </a:solidFill>
                          <a:effectLst/>
                          <a:latin typeface="Times New Roman" panose="02020603050405020304" pitchFamily="18" charset="0"/>
                          <a:cs typeface="Times New Roman" panose="02020603050405020304" pitchFamily="18" charset="0"/>
                        </a:rPr>
                        <a:t> có ý tưởng và thành công ý tưởng “ Chất làm gỉ”</a:t>
                      </a: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3688156"/>
                  </a:ext>
                </a:extLst>
              </a:tr>
              <a:tr h="1228164">
                <a:tc>
                  <a:txBody>
                    <a:bodyPr/>
                    <a:lstStyle/>
                    <a:p>
                      <a:pPr algn="just">
                        <a:lnSpc>
                          <a:spcPct val="107000"/>
                        </a:lnSpc>
                        <a:spcAft>
                          <a:spcPts val="0"/>
                        </a:spcAft>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Nhân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vật</a:t>
                      </a:r>
                      <a:r>
                        <a:rPr lang="en-US" sz="3200" dirty="0">
                          <a:solidFill>
                            <a:schemeClr val="tx1"/>
                          </a:solidFill>
                          <a:effectLst/>
                          <a:latin typeface="Times New Roman" panose="02020603050405020304" pitchFamily="18" charset="0"/>
                          <a:cs typeface="Times New Roman" panose="02020603050405020304" pitchFamily="18" charset="0"/>
                        </a:rPr>
                        <a:t> </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Truyện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có</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những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vật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bác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Mét-thiu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người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lính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gác</a:t>
                      </a:r>
                      <a:r>
                        <a:rPr lang="en-US" sz="3200" dirty="0">
                          <a:solidFill>
                            <a:schemeClr val="tx1"/>
                          </a:solidFill>
                          <a:effectLst/>
                          <a:latin typeface="Times New Roman" panose="02020603050405020304" pitchFamily="18" charset="0"/>
                          <a:cs typeface="Times New Roman" panose="02020603050405020304" pitchFamily="18" charset="0"/>
                        </a:rPr>
                        <a:t>.</a:t>
                      </a:r>
                      <a:r>
                        <a:rPr lang="en-US" sz="3200" baseline="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vật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chính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trong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truyện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6306360"/>
                  </a:ext>
                </a:extLst>
              </a:tr>
            </a:tbl>
          </a:graphicData>
        </a:graphic>
      </p:graphicFrame>
    </p:spTree>
    <p:extLst>
      <p:ext uri="{BB962C8B-B14F-4D97-AF65-F5344CB8AC3E}">
        <p14:creationId xmlns:p14="http://schemas.microsoft.com/office/powerpoint/2010/main" val="21422072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00320584"/>
              </p:ext>
            </p:extLst>
          </p:nvPr>
        </p:nvGraphicFramePr>
        <p:xfrm>
          <a:off x="94268" y="84842"/>
          <a:ext cx="11972041" cy="6262116"/>
        </p:xfrm>
        <a:graphic>
          <a:graphicData uri="http://schemas.openxmlformats.org/drawingml/2006/table">
            <a:tbl>
              <a:tblPr firstRow="1" firstCol="1" bandRow="1">
                <a:tableStyleId>{5C22544A-7EE6-4342-B048-85BDC9FD1C3A}</a:tableStyleId>
              </a:tblPr>
              <a:tblGrid>
                <a:gridCol w="1351527">
                  <a:extLst>
                    <a:ext uri="{9D8B030D-6E8A-4147-A177-3AD203B41FA5}">
                      <a16:colId xmlns:a16="http://schemas.microsoft.com/office/drawing/2014/main" val="767263076"/>
                    </a:ext>
                  </a:extLst>
                </a:gridCol>
                <a:gridCol w="10620514">
                  <a:extLst>
                    <a:ext uri="{9D8B030D-6E8A-4147-A177-3AD203B41FA5}">
                      <a16:colId xmlns:a16="http://schemas.microsoft.com/office/drawing/2014/main" val="230573743"/>
                    </a:ext>
                  </a:extLst>
                </a:gridCol>
              </a:tblGrid>
              <a:tr h="1025322">
                <a:tc gridSpan="2">
                  <a:txBody>
                    <a:bodyPr/>
                    <a:lstStyle/>
                    <a:p>
                      <a:pPr algn="ctr">
                        <a:lnSpc>
                          <a:spcPct val="107000"/>
                        </a:lnSpc>
                        <a:spcAft>
                          <a:spcPts val="0"/>
                        </a:spcAft>
                        <a:tabLst>
                          <a:tab pos="1386840" algn="l"/>
                        </a:tabLst>
                      </a:pPr>
                      <a:r>
                        <a:rPr lang="en-US" sz="3200" dirty="0">
                          <a:solidFill>
                            <a:srgbClr val="FF0000"/>
                          </a:solidFill>
                          <a:effectLst/>
                          <a:latin typeface="Times New Roman" panose="02020603050405020304" pitchFamily="18" charset="0"/>
                          <a:cs typeface="Times New Roman" panose="02020603050405020304" pitchFamily="18" charset="0"/>
                        </a:rPr>
                        <a:t>PHI</a:t>
                      </a:r>
                      <a:r>
                        <a:rPr lang="vi-VN" sz="3200" dirty="0">
                          <a:solidFill>
                            <a:srgbClr val="FF0000"/>
                          </a:solidFill>
                          <a:effectLst/>
                          <a:latin typeface="Times New Roman" panose="02020603050405020304" pitchFamily="18" charset="0"/>
                          <a:cs typeface="Times New Roman" panose="02020603050405020304" pitchFamily="18" charset="0"/>
                        </a:rPr>
                        <a:t>ẾU HỌC TẬP 1: </a:t>
                      </a:r>
                    </a:p>
                    <a:p>
                      <a:pPr algn="ctr">
                        <a:lnSpc>
                          <a:spcPct val="107000"/>
                        </a:lnSpc>
                        <a:spcAft>
                          <a:spcPts val="0"/>
                        </a:spcAft>
                        <a:tabLst>
                          <a:tab pos="1386840" algn="l"/>
                        </a:tabLst>
                      </a:pPr>
                      <a:r>
                        <a:rPr lang="vi-VN" sz="3200" dirty="0">
                          <a:solidFill>
                            <a:srgbClr val="FF0000"/>
                          </a:solidFill>
                          <a:effectLst/>
                          <a:latin typeface="Times New Roman" panose="02020603050405020304" pitchFamily="18" charset="0"/>
                          <a:cs typeface="Times New Roman" panose="02020603050405020304" pitchFamily="18" charset="0"/>
                        </a:rPr>
                        <a:t>Khái quát một số yếu tố hình thức, nội dung của văn bản </a:t>
                      </a:r>
                      <a:endParaRPr lang="en-US" sz="3200" dirty="0">
                        <a:solidFill>
                          <a:srgbClr val="FF0000"/>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vi-VN" sz="3200" dirty="0">
                          <a:solidFill>
                            <a:srgbClr val="FF0000"/>
                          </a:solidFill>
                          <a:effectLst/>
                          <a:latin typeface="Times New Roman" panose="02020603050405020304" pitchFamily="18" charset="0"/>
                          <a:cs typeface="Times New Roman" panose="02020603050405020304" pitchFamily="18" charset="0"/>
                        </a:rPr>
                        <a:t>“Chất làm gỉ”.</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483438028"/>
                  </a:ext>
                </a:extLst>
              </a:tr>
              <a:tr h="701829">
                <a:tc>
                  <a:txBody>
                    <a:bodyPr/>
                    <a:lstStyle/>
                    <a:p>
                      <a:pPr algn="just">
                        <a:lnSpc>
                          <a:spcPct val="107000"/>
                        </a:lnSpc>
                        <a:spcAft>
                          <a:spcPts val="0"/>
                        </a:spcAft>
                        <a:tabLst>
                          <a:tab pos="1386840" algn="l"/>
                        </a:tabLst>
                      </a:pPr>
                      <a:r>
                        <a:rPr lang="vi-VN" sz="3200" dirty="0">
                          <a:solidFill>
                            <a:schemeClr val="tx1"/>
                          </a:solidFill>
                          <a:effectLst/>
                          <a:latin typeface="Times New Roman" panose="02020603050405020304" pitchFamily="18" charset="0"/>
                          <a:cs typeface="Times New Roman" panose="02020603050405020304" pitchFamily="18" charset="0"/>
                        </a:rPr>
                        <a:t>Bối cảnh</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pPr>
                      <a:r>
                        <a:rPr lang="vi-VN" sz="3200" dirty="0">
                          <a:solidFill>
                            <a:schemeClr val="tx1"/>
                          </a:solidFill>
                          <a:effectLst/>
                          <a:latin typeface="Times New Roman" panose="02020603050405020304" pitchFamily="18" charset="0"/>
                          <a:cs typeface="Times New Roman" panose="02020603050405020304" pitchFamily="18" charset="0"/>
                        </a:rPr>
                        <a:t>Biết trung sĩ có ý tưởng sáng tạo chất làm gỉ</a:t>
                      </a:r>
                      <a:r>
                        <a:rPr lang="pt-BR" sz="3200" dirty="0">
                          <a:solidFill>
                            <a:schemeClr val="tx1"/>
                          </a:solidFill>
                          <a:effectLst/>
                          <a:latin typeface="Times New Roman" panose="02020603050405020304" pitchFamily="18" charset="0"/>
                          <a:cs typeface="Times New Roman" panose="02020603050405020304" pitchFamily="18" charset="0"/>
                        </a:rPr>
                        <a:t> có thể phát hủy tất cả các vũ khí bằng kim loại để ngăn chặn chiến tranh.</a:t>
                      </a:r>
                      <a:r>
                        <a:rPr lang="vi-VN" sz="3200" dirty="0">
                          <a:solidFill>
                            <a:schemeClr val="tx1"/>
                          </a:solidFill>
                          <a:effectLst/>
                          <a:latin typeface="Times New Roman" panose="02020603050405020304" pitchFamily="18" charset="0"/>
                          <a:cs typeface="Times New Roman" panose="02020603050405020304" pitchFamily="18" charset="0"/>
                        </a:rPr>
                        <a:t> Đại tá cho rằng đó là ý tưởng điên rồ, không tin điều đó đã gọi trung sĩ đến nói chuyện và khuyên anh nên đến gặp bác sĩ. Nhưng sau đó  chất làm gỉ có thật khiến đại tá muốn giết trung sĩ.</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6195293"/>
                  </a:ext>
                </a:extLst>
              </a:tr>
              <a:tr h="561463">
                <a:tc>
                  <a:txBody>
                    <a:bodyPr/>
                    <a:lstStyle/>
                    <a:p>
                      <a:pPr algn="just">
                        <a:lnSpc>
                          <a:spcPct val="107000"/>
                        </a:lnSpc>
                        <a:spcAft>
                          <a:spcPts val="0"/>
                        </a:spcAft>
                        <a:tabLst>
                          <a:tab pos="1386840" algn="l"/>
                        </a:tabLst>
                      </a:pPr>
                      <a:r>
                        <a:rPr lang="vi-VN" sz="3200" dirty="0">
                          <a:solidFill>
                            <a:schemeClr val="tx1"/>
                          </a:solidFill>
                          <a:effectLst/>
                          <a:latin typeface="Times New Roman" panose="02020603050405020304" pitchFamily="18" charset="0"/>
                          <a:cs typeface="Times New Roman" panose="02020603050405020304" pitchFamily="18" charset="0"/>
                        </a:rPr>
                        <a:t>Bố cục văn bản</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just">
                        <a:lnSpc>
                          <a:spcPct val="107000"/>
                        </a:lnSpc>
                        <a:spcAft>
                          <a:spcPts val="0"/>
                        </a:spcAft>
                        <a:buFont typeface="Wingdings" panose="05000000000000000000" pitchFamily="2" charset="2"/>
                        <a:buNone/>
                      </a:pPr>
                      <a:r>
                        <a:rPr lang="en-US" sz="3200" dirty="0" err="1">
                          <a:solidFill>
                            <a:schemeClr val="tx1"/>
                          </a:solidFill>
                          <a:effectLst/>
                          <a:latin typeface="Times New Roman" panose="02020603050405020304" pitchFamily="18" charset="0"/>
                          <a:cs typeface="Times New Roman" panose="02020603050405020304" pitchFamily="18" charset="0"/>
                        </a:rPr>
                        <a:t>Văn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bản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Chất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làm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gỉ</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được</a:t>
                      </a:r>
                      <a:r>
                        <a:rPr lang="en-US" sz="3200" dirty="0">
                          <a:solidFill>
                            <a:schemeClr val="tx1"/>
                          </a:solidFill>
                          <a:effectLst/>
                          <a:latin typeface="Times New Roman" panose="02020603050405020304" pitchFamily="18" charset="0"/>
                          <a:cs typeface="Times New Roman" panose="02020603050405020304" pitchFamily="18" charset="0"/>
                        </a:rPr>
                        <a:t> chia </a:t>
                      </a:r>
                      <a:r>
                        <a:rPr lang="en-US" sz="3200" dirty="0" err="1">
                          <a:solidFill>
                            <a:schemeClr val="tx1"/>
                          </a:solidFill>
                          <a:effectLst/>
                          <a:latin typeface="Times New Roman" panose="02020603050405020304" pitchFamily="18" charset="0"/>
                          <a:cs typeface="Times New Roman" panose="02020603050405020304" pitchFamily="18" charset="0"/>
                        </a:rPr>
                        <a:t>thành</a:t>
                      </a:r>
                      <a:r>
                        <a:rPr lang="en-US" sz="3200" dirty="0">
                          <a:solidFill>
                            <a:schemeClr val="tx1"/>
                          </a:solidFill>
                          <a:effectLst/>
                          <a:latin typeface="Times New Roman" panose="02020603050405020304" pitchFamily="18" charset="0"/>
                          <a:cs typeface="Times New Roman" panose="02020603050405020304" pitchFamily="18" charset="0"/>
                        </a:rPr>
                        <a:t> 2 </a:t>
                      </a:r>
                      <a:r>
                        <a:rPr lang="en-US" sz="3200" dirty="0" err="1">
                          <a:solidFill>
                            <a:schemeClr val="tx1"/>
                          </a:solidFill>
                          <a:effectLst/>
                          <a:latin typeface="Times New Roman" panose="02020603050405020304" pitchFamily="18" charset="0"/>
                          <a:cs typeface="Times New Roman" panose="02020603050405020304" pitchFamily="18" charset="0"/>
                        </a:rPr>
                        <a:t>phần</a:t>
                      </a:r>
                      <a:r>
                        <a:rPr lang="en-US" sz="3200" dirty="0">
                          <a:solidFill>
                            <a:schemeClr val="tx1"/>
                          </a:solidFill>
                          <a:effectLst/>
                          <a:latin typeface="Times New Roman" panose="02020603050405020304" pitchFamily="18" charset="0"/>
                          <a:cs typeface="Times New Roman" panose="02020603050405020304" pitchFamily="18" charset="0"/>
                        </a:rPr>
                        <a:t>:</a:t>
                      </a:r>
                      <a:endParaRPr lang="vi-VN"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Phần</a:t>
                      </a:r>
                      <a:r>
                        <a:rPr lang="en-US" sz="3200" dirty="0">
                          <a:solidFill>
                            <a:schemeClr val="tx1"/>
                          </a:solidFill>
                          <a:effectLst/>
                          <a:latin typeface="Times New Roman" panose="02020603050405020304" pitchFamily="18" charset="0"/>
                          <a:cs typeface="Times New Roman" panose="02020603050405020304" pitchFamily="18" charset="0"/>
                        </a:rPr>
                        <a:t> 1 (</a:t>
                      </a:r>
                      <a:r>
                        <a:rPr lang="en-US" sz="3200" dirty="0" err="1">
                          <a:solidFill>
                            <a:schemeClr val="tx1"/>
                          </a:solidFill>
                          <a:effectLst/>
                          <a:latin typeface="Times New Roman" panose="02020603050405020304" pitchFamily="18" charset="0"/>
                          <a:cs typeface="Times New Roman" panose="02020603050405020304" pitchFamily="18" charset="0"/>
                        </a:rPr>
                        <a:t>từ</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đầu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Tạm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biệt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đại</a:t>
                      </a:r>
                      <a:r>
                        <a:rPr lang="en-US" sz="3200" dirty="0">
                          <a:solidFill>
                            <a:schemeClr val="tx1"/>
                          </a:solidFill>
                          <a:effectLst/>
                          <a:latin typeface="Times New Roman" panose="02020603050405020304" pitchFamily="18" charset="0"/>
                          <a:cs typeface="Times New Roman" panose="02020603050405020304" pitchFamily="18" charset="0"/>
                        </a:rPr>
                        <a:t> tá”): </a:t>
                      </a:r>
                      <a:r>
                        <a:rPr lang="en-US" sz="3200" dirty="0" err="1">
                          <a:solidFill>
                            <a:schemeClr val="tx1"/>
                          </a:solidFill>
                          <a:effectLst/>
                          <a:latin typeface="Times New Roman" panose="02020603050405020304" pitchFamily="18" charset="0"/>
                          <a:cs typeface="Times New Roman" panose="02020603050405020304" pitchFamily="18" charset="0"/>
                        </a:rPr>
                        <a:t>Cuộc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nói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chuyện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của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sĩ</a:t>
                      </a:r>
                      <a:r>
                        <a:rPr lang="en-US" sz="3200">
                          <a:solidFill>
                            <a:schemeClr val="tx1"/>
                          </a:solidFill>
                          <a:effectLst/>
                          <a:latin typeface="Times New Roman" panose="02020603050405020304" pitchFamily="18" charset="0"/>
                          <a:cs typeface="Times New Roman" panose="02020603050405020304" pitchFamily="18" charset="0"/>
                        </a:rPr>
                        <a:t> 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viên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đại</a:t>
                      </a:r>
                      <a:r>
                        <a:rPr lang="en-US" sz="3200" dirty="0">
                          <a:solidFill>
                            <a:schemeClr val="tx1"/>
                          </a:solidFill>
                          <a:effectLst/>
                          <a:latin typeface="Times New Roman" panose="02020603050405020304" pitchFamily="18" charset="0"/>
                          <a:cs typeface="Times New Roman" panose="02020603050405020304" pitchFamily="18" charset="0"/>
                        </a:rPr>
                        <a:t> t</a:t>
                      </a:r>
                      <a:r>
                        <a:rPr lang="vi-VN" sz="3200" dirty="0">
                          <a:solidFill>
                            <a:schemeClr val="tx1"/>
                          </a:solidFill>
                          <a:effectLst/>
                          <a:latin typeface="Times New Roman" panose="02020603050405020304" pitchFamily="18" charset="0"/>
                          <a:cs typeface="Times New Roman" panose="02020603050405020304" pitchFamily="18" charset="0"/>
                        </a:rPr>
                        <a:t>á.</a:t>
                      </a:r>
                    </a:p>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Phần</a:t>
                      </a:r>
                      <a:r>
                        <a:rPr lang="en-US" sz="3200" dirty="0">
                          <a:solidFill>
                            <a:schemeClr val="tx1"/>
                          </a:solidFill>
                          <a:effectLst/>
                          <a:latin typeface="Times New Roman" panose="02020603050405020304" pitchFamily="18" charset="0"/>
                          <a:cs typeface="Times New Roman" panose="02020603050405020304" pitchFamily="18" charset="0"/>
                        </a:rPr>
                        <a:t> 2 (</a:t>
                      </a:r>
                      <a:r>
                        <a:rPr lang="en-US" sz="3200" dirty="0" err="1">
                          <a:solidFill>
                            <a:schemeClr val="tx1"/>
                          </a:solidFill>
                          <a:effectLst/>
                          <a:latin typeface="Times New Roman" panose="02020603050405020304" pitchFamily="18" charset="0"/>
                          <a:cs typeface="Times New Roman" panose="02020603050405020304" pitchFamily="18" charset="0"/>
                        </a:rPr>
                        <a:t>còn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lại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Chất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làm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gi</a:t>
                      </a:r>
                      <a:r>
                        <a:rPr lang="en-US" sz="3200" dirty="0">
                          <a:solidFill>
                            <a:schemeClr val="tx1"/>
                          </a:solidFill>
                          <a:effectLst/>
                          <a:latin typeface="Times New Roman" panose="02020603050405020304" pitchFamily="18" charset="0"/>
                          <a:cs typeface="Times New Roman" panose="02020603050405020304" pitchFamily="18" charset="0"/>
                        </a:rPr>
                        <a:t>̉ có </a:t>
                      </a:r>
                      <a:r>
                        <a:rPr lang="en-US" sz="3200" dirty="0" err="1">
                          <a:solidFill>
                            <a:schemeClr val="tx1"/>
                          </a:solidFill>
                          <a:effectLst/>
                          <a:latin typeface="Times New Roman" panose="02020603050405020304" pitchFamily="18" charset="0"/>
                          <a:cs typeface="Times New Roman" panose="02020603050405020304" pitchFamily="18" charset="0"/>
                        </a:rPr>
                        <a:t>th</a:t>
                      </a:r>
                      <a:r>
                        <a:rPr lang="vi-VN" sz="3200" dirty="0">
                          <a:solidFill>
                            <a:schemeClr val="tx1"/>
                          </a:solidFill>
                          <a:effectLst/>
                          <a:latin typeface="Times New Roman" panose="02020603050405020304" pitchFamily="18" charset="0"/>
                          <a:cs typeface="Times New Roman" panose="02020603050405020304" pitchFamily="18" charset="0"/>
                        </a:rPr>
                        <a:t>ật.</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168" marR="421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2106892"/>
                  </a:ext>
                </a:extLst>
              </a:tr>
            </a:tbl>
          </a:graphicData>
        </a:graphic>
      </p:graphicFrame>
    </p:spTree>
    <p:extLst>
      <p:ext uri="{BB962C8B-B14F-4D97-AF65-F5344CB8AC3E}">
        <p14:creationId xmlns:p14="http://schemas.microsoft.com/office/powerpoint/2010/main" val="570132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0271" y="3751868"/>
            <a:ext cx="5806913" cy="310613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6346" y="131975"/>
            <a:ext cx="4779390" cy="344078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122" y="131975"/>
            <a:ext cx="4930218" cy="3440784"/>
          </a:xfrm>
          <a:prstGeom prst="rect">
            <a:avLst/>
          </a:prstGeom>
        </p:spPr>
      </p:pic>
      <p:sp>
        <p:nvSpPr>
          <p:cNvPr id="7" name="Rectangle 6"/>
          <p:cNvSpPr/>
          <p:nvPr/>
        </p:nvSpPr>
        <p:spPr>
          <a:xfrm>
            <a:off x="5288437" y="207390"/>
            <a:ext cx="1791093" cy="324282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KHOA HỌC VIỄN TƯỞNG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3523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99621" y="84841"/>
            <a:ext cx="5769203" cy="68815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II. </a:t>
            </a:r>
            <a:r>
              <a:rPr lang="vi-VN" sz="3200" b="1" dirty="0">
                <a:solidFill>
                  <a:srgbClr val="FF0000"/>
                </a:solidFill>
                <a:latin typeface="Times New Roman" panose="02020603050405020304" pitchFamily="18" charset="0"/>
                <a:cs typeface="Times New Roman" panose="02020603050405020304" pitchFamily="18" charset="0"/>
              </a:rPr>
              <a:t> ĐỌC HIỂU VĂN BẢN</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Horizontal Scroll 4"/>
          <p:cNvSpPr/>
          <p:nvPr/>
        </p:nvSpPr>
        <p:spPr>
          <a:xfrm>
            <a:off x="2083324" y="886120"/>
            <a:ext cx="7371761" cy="1168923"/>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3200" b="1" dirty="0">
              <a:latin typeface="Times New Roman" panose="02020603050405020304" pitchFamily="18" charset="0"/>
              <a:cs typeface="Times New Roman" panose="02020603050405020304" pitchFamily="18" charset="0"/>
            </a:endParaRPr>
          </a:p>
          <a:p>
            <a:r>
              <a:rPr lang="pt-BR" sz="3200" b="1" dirty="0">
                <a:latin typeface="Times New Roman" panose="02020603050405020304" pitchFamily="18" charset="0"/>
                <a:cs typeface="Times New Roman" panose="02020603050405020304" pitchFamily="18" charset="0"/>
              </a:rPr>
              <a:t>1.Trung</a:t>
            </a:r>
            <a:r>
              <a:rPr lang="vi-VN" sz="3200" b="1" dirty="0">
                <a:latin typeface="Times New Roman" panose="02020603050405020304" pitchFamily="18" charset="0"/>
                <a:cs typeface="Times New Roman" panose="02020603050405020304" pitchFamily="18" charset="0"/>
              </a:rPr>
              <a:t> sĩ và ý tưởng “ Chất làm gỉ”</a:t>
            </a:r>
            <a:endParaRPr lang="vi-VN" sz="3200" dirty="0">
              <a:latin typeface="Times New Roman" panose="02020603050405020304" pitchFamily="18" charset="0"/>
              <a:cs typeface="Times New Roman" panose="02020603050405020304" pitchFamily="18" charset="0"/>
            </a:endParaRPr>
          </a:p>
          <a:p>
            <a:r>
              <a:rPr lang="pt-BR" sz="3200" b="1"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sp>
        <p:nvSpPr>
          <p:cNvPr id="6" name="Right Arrow Callout 5"/>
          <p:cNvSpPr/>
          <p:nvPr/>
        </p:nvSpPr>
        <p:spPr>
          <a:xfrm>
            <a:off x="377072" y="2743200"/>
            <a:ext cx="3874417" cy="3685880"/>
          </a:xfrm>
          <a:prstGeom prst="rightArrow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imes New Roman" panose="02020603050405020304" pitchFamily="18" charset="0"/>
                <a:cs typeface="Times New Roman" panose="02020603050405020304" pitchFamily="18" charset="0"/>
              </a:rPr>
              <a:t>T</a:t>
            </a:r>
            <a:r>
              <a:rPr lang="vi-VN" sz="3200" dirty="0">
                <a:solidFill>
                  <a:srgbClr val="002060"/>
                </a:solidFill>
                <a:latin typeface="Times New Roman" panose="02020603050405020304" pitchFamily="18" charset="0"/>
                <a:cs typeface="Times New Roman" panose="02020603050405020304" pitchFamily="18" charset="0"/>
              </a:rPr>
              <a:t>hảo luận nhóm,</a:t>
            </a:r>
          </a:p>
          <a:p>
            <a:pPr algn="ctr"/>
            <a:r>
              <a:rPr lang="pt-BR" sz="3200" dirty="0">
                <a:solidFill>
                  <a:srgbClr val="002060"/>
                </a:solidFill>
                <a:latin typeface="Times New Roman" panose="02020603050405020304" pitchFamily="18" charset="0"/>
                <a:cs typeface="Times New Roman" panose="02020603050405020304" pitchFamily="18" charset="0"/>
              </a:rPr>
              <a:t>đọc SGK phần 1 và nêu nội dung</a:t>
            </a:r>
            <a:r>
              <a:rPr lang="vi-VN" sz="3200" dirty="0">
                <a:solidFill>
                  <a:srgbClr val="002060"/>
                </a:solidFill>
                <a:latin typeface="Times New Roman" panose="02020603050405020304" pitchFamily="18" charset="0"/>
                <a:cs typeface="Times New Roman" panose="02020603050405020304" pitchFamily="18" charset="0"/>
              </a:rPr>
              <a:t> đoạn trích.</a:t>
            </a:r>
          </a:p>
          <a:p>
            <a:pPr algn="ctr"/>
            <a:r>
              <a:rPr lang="vi-VN" sz="3200" dirty="0">
                <a:solidFill>
                  <a:srgbClr val="002060"/>
                </a:solidFill>
                <a:latin typeface="Times New Roman" panose="02020603050405020304" pitchFamily="18" charset="0"/>
                <a:cs typeface="Times New Roman" panose="02020603050405020304" pitchFamily="18" charset="0"/>
              </a:rPr>
              <a:t>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5059" y="2597084"/>
            <a:ext cx="6667500" cy="3978112"/>
          </a:xfrm>
          <a:prstGeom prst="rect">
            <a:avLst/>
          </a:prstGeom>
        </p:spPr>
      </p:pic>
    </p:spTree>
    <p:extLst>
      <p:ext uri="{BB962C8B-B14F-4D97-AF65-F5344CB8AC3E}">
        <p14:creationId xmlns:p14="http://schemas.microsoft.com/office/powerpoint/2010/main" val="18570468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Callout 6"/>
          <p:cNvSpPr/>
          <p:nvPr/>
        </p:nvSpPr>
        <p:spPr>
          <a:xfrm>
            <a:off x="9068586" y="414779"/>
            <a:ext cx="2997723" cy="5062194"/>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latin typeface="Times New Roman" panose="02020603050405020304" pitchFamily="18" charset="0"/>
                <a:cs typeface="Times New Roman" panose="02020603050405020304" pitchFamily="18" charset="0"/>
              </a:rPr>
              <a:t>3, </a:t>
            </a:r>
            <a:r>
              <a:rPr lang="pt-BR" sz="2800" dirty="0">
                <a:latin typeface="Times New Roman" panose="02020603050405020304" pitchFamily="18" charset="0"/>
                <a:cs typeface="Times New Roman" panose="02020603050405020304" pitchFamily="18" charset="0"/>
              </a:rPr>
              <a:t>Sự hình dung, tưởng tượng rất sinh động, phong phú về tác động của  chất làm gỉ được thể hiện ở những  câu văn</a:t>
            </a:r>
            <a:r>
              <a:rPr lang="vi-VN" sz="2800" dirty="0">
                <a:latin typeface="Times New Roman" panose="02020603050405020304" pitchFamily="18" charset="0"/>
                <a:cs typeface="Times New Roman" panose="02020603050405020304" pitchFamily="18" charset="0"/>
              </a:rPr>
              <a:t>?</a:t>
            </a:r>
            <a:r>
              <a:rPr lang="pt-BR" sz="2800" dirty="0">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8" name="Oval Callout 7"/>
          <p:cNvSpPr/>
          <p:nvPr/>
        </p:nvSpPr>
        <p:spPr>
          <a:xfrm>
            <a:off x="3374797" y="84841"/>
            <a:ext cx="5401558" cy="6052007"/>
          </a:xfrm>
          <a:prstGeom prst="wedgeEllipse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accent6">
                    <a:lumMod val="50000"/>
                  </a:schemeClr>
                </a:solidFill>
                <a:latin typeface="Times New Roman" panose="02020603050405020304" pitchFamily="18" charset="0"/>
                <a:cs typeface="Times New Roman" panose="02020603050405020304" pitchFamily="18" charset="0"/>
              </a:rPr>
              <a:t>2, </a:t>
            </a:r>
            <a:r>
              <a:rPr lang="pt-BR" sz="3200" dirty="0">
                <a:solidFill>
                  <a:schemeClr val="accent6">
                    <a:lumMod val="50000"/>
                  </a:schemeClr>
                </a:solidFill>
                <a:latin typeface="Times New Roman" panose="02020603050405020304" pitchFamily="18" charset="0"/>
                <a:cs typeface="Times New Roman" panose="02020603050405020304" pitchFamily="18" charset="0"/>
              </a:rPr>
              <a:t>Em hiểu chất làm gỉ là gì? </a:t>
            </a:r>
            <a:r>
              <a:rPr lang="vi-VN" sz="3200" dirty="0">
                <a:solidFill>
                  <a:schemeClr val="accent6">
                    <a:lumMod val="50000"/>
                  </a:schemeClr>
                </a:solidFill>
                <a:latin typeface="Times New Roman" panose="02020603050405020304" pitchFamily="18" charset="0"/>
                <a:cs typeface="Times New Roman" panose="02020603050405020304" pitchFamily="18" charset="0"/>
              </a:rPr>
              <a:t>Ý</a:t>
            </a:r>
            <a:r>
              <a:rPr lang="pt-BR" sz="3200" dirty="0">
                <a:solidFill>
                  <a:schemeClr val="accent6">
                    <a:lumMod val="50000"/>
                  </a:schemeClr>
                </a:solidFill>
                <a:latin typeface="Times New Roman" panose="02020603050405020304" pitchFamily="18" charset="0"/>
                <a:cs typeface="Times New Roman" panose="02020603050405020304" pitchFamily="18" charset="0"/>
              </a:rPr>
              <a:t>tưởng làm hoen gỉ các vật bằng kim loại của viên trung sĩ dựa trên cơ sở nào?Tìm đoạn văn trong văn bản nêu lên những kiến thức khoa học liên quan đến ý tưởng ấy?</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 name="Oval Callout 8"/>
          <p:cNvSpPr/>
          <p:nvPr/>
        </p:nvSpPr>
        <p:spPr>
          <a:xfrm>
            <a:off x="0" y="-1"/>
            <a:ext cx="3289955" cy="4581427"/>
          </a:xfrm>
          <a:prstGeom prst="wedgeEllipse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1,Trung sĩ trình bày ý tưởng Chất làm gỉ” của mình trong bối cảnh nào?</a:t>
            </a:r>
          </a:p>
        </p:txBody>
      </p:sp>
    </p:spTree>
    <p:extLst>
      <p:ext uri="{BB962C8B-B14F-4D97-AF65-F5344CB8AC3E}">
        <p14:creationId xmlns:p14="http://schemas.microsoft.com/office/powerpoint/2010/main" val="172060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9"/>
                                        </p:tgtEl>
                                        <p:attrNameLst>
                                          <p:attrName>ppt_x</p:attrName>
                                        </p:attrNameLst>
                                      </p:cBhvr>
                                      <p:tavLst>
                                        <p:tav tm="0">
                                          <p:val>
                                            <p:strVal val="ppt_x"/>
                                          </p:val>
                                        </p:tav>
                                        <p:tav tm="100000">
                                          <p:val>
                                            <p:strVal val="ppt_x"/>
                                          </p:val>
                                        </p:tav>
                                      </p:tavLst>
                                    </p:anim>
                                    <p:anim calcmode="lin" valueType="num">
                                      <p:cBhvr additive="base">
                                        <p:cTn id="13" dur="500"/>
                                        <p:tgtEl>
                                          <p:spTgt spid="9"/>
                                        </p:tgtEl>
                                        <p:attrNameLst>
                                          <p:attrName>ppt_y</p:attrName>
                                        </p:attrNameLst>
                                      </p:cBhvr>
                                      <p:tavLst>
                                        <p:tav tm="0">
                                          <p:val>
                                            <p:strVal val="ppt_y"/>
                                          </p:val>
                                        </p:tav>
                                        <p:tav tm="100000">
                                          <p:val>
                                            <p:strVal val="1+ppt_h/2"/>
                                          </p:val>
                                        </p:tav>
                                      </p:tavLst>
                                    </p:anim>
                                    <p:set>
                                      <p:cBhvr>
                                        <p:cTn id="14" dur="1" fill="hold">
                                          <p:stCondLst>
                                            <p:cond delay="4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grpId="1" nodeType="clickEffect">
                                  <p:stCondLst>
                                    <p:cond delay="0"/>
                                  </p:stCondLst>
                                  <p:childTnLst>
                                    <p:animEffect transition="out" filter="fade">
                                      <p:cBhvr>
                                        <p:cTn id="25" dur="1000"/>
                                        <p:tgtEl>
                                          <p:spTgt spid="8"/>
                                        </p:tgtEl>
                                      </p:cBhvr>
                                    </p:animEffect>
                                    <p:anim calcmode="lin" valueType="num">
                                      <p:cBhvr>
                                        <p:cTn id="26" dur="1000"/>
                                        <p:tgtEl>
                                          <p:spTgt spid="8"/>
                                        </p:tgtEl>
                                        <p:attrNameLst>
                                          <p:attrName>ppt_x</p:attrName>
                                        </p:attrNameLst>
                                      </p:cBhvr>
                                      <p:tavLst>
                                        <p:tav tm="0">
                                          <p:val>
                                            <p:strVal val="ppt_x"/>
                                          </p:val>
                                        </p:tav>
                                        <p:tav tm="100000">
                                          <p:val>
                                            <p:strVal val="ppt_x"/>
                                          </p:val>
                                        </p:tav>
                                      </p:tavLst>
                                    </p:anim>
                                    <p:anim calcmode="lin" valueType="num">
                                      <p:cBhvr>
                                        <p:cTn id="27" dur="1000"/>
                                        <p:tgtEl>
                                          <p:spTgt spid="8"/>
                                        </p:tgtEl>
                                        <p:attrNameLst>
                                          <p:attrName>ppt_y</p:attrName>
                                        </p:attrNameLst>
                                      </p:cBhvr>
                                      <p:tavLst>
                                        <p:tav tm="0">
                                          <p:val>
                                            <p:strVal val="ppt_y"/>
                                          </p:val>
                                        </p:tav>
                                        <p:tav tm="100000">
                                          <p:val>
                                            <p:strVal val="ppt_y+.1"/>
                                          </p:val>
                                        </p:tav>
                                      </p:tavLst>
                                    </p:anim>
                                    <p:set>
                                      <p:cBhvr>
                                        <p:cTn id="28" dur="1" fill="hold">
                                          <p:stCondLst>
                                            <p:cond delay="999"/>
                                          </p:stCondLst>
                                        </p:cTn>
                                        <p:tgtEl>
                                          <p:spTgt spid="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xit" presetSubtype="21" fill="hold" grpId="1" nodeType="clickEffect">
                                  <p:stCondLst>
                                    <p:cond delay="0"/>
                                  </p:stCondLst>
                                  <p:childTnLst>
                                    <p:animEffect transition="out" filter="barn(inVertical)">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Callout 3"/>
          <p:cNvSpPr/>
          <p:nvPr/>
        </p:nvSpPr>
        <p:spPr>
          <a:xfrm>
            <a:off x="0" y="244718"/>
            <a:ext cx="5008775" cy="4421550"/>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FF0000"/>
                </a:solidFill>
                <a:latin typeface="Times New Roman" panose="02020603050405020304" pitchFamily="18" charset="0"/>
                <a:cs typeface="Times New Roman" panose="02020603050405020304" pitchFamily="18" charset="0"/>
              </a:rPr>
              <a:t> 4, </a:t>
            </a:r>
            <a:r>
              <a:rPr lang="pt-BR" sz="3200" dirty="0">
                <a:solidFill>
                  <a:srgbClr val="FF0000"/>
                </a:solidFill>
                <a:latin typeface="Times New Roman" panose="02020603050405020304" pitchFamily="18" charset="0"/>
                <a:cs typeface="Times New Roman" panose="02020603050405020304" pitchFamily="18" charset="0"/>
              </a:rPr>
              <a:t>Ý tưởng dùng chất làm gỉ để vô hiệu hóa tất cả các vũ khí làm bằng kim loại của viên trung sĩ có ý </a:t>
            </a:r>
            <a:r>
              <a:rPr lang="vi-VN" sz="3200" dirty="0">
                <a:solidFill>
                  <a:srgbClr val="FF0000"/>
                </a:solidFill>
                <a:latin typeface="Times New Roman" panose="02020603050405020304" pitchFamily="18" charset="0"/>
                <a:cs typeface="Times New Roman" panose="02020603050405020304" pitchFamily="18" charset="0"/>
              </a:rPr>
              <a:t>    </a:t>
            </a:r>
            <a:r>
              <a:rPr lang="pt-BR" sz="3200" dirty="0">
                <a:solidFill>
                  <a:srgbClr val="FF0000"/>
                </a:solidFill>
                <a:latin typeface="Times New Roman" panose="02020603050405020304" pitchFamily="18" charset="0"/>
                <a:cs typeface="Times New Roman" panose="02020603050405020304" pitchFamily="18" charset="0"/>
              </a:rPr>
              <a:t>nghĩa gì? </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Oval Callout 4"/>
          <p:cNvSpPr/>
          <p:nvPr/>
        </p:nvSpPr>
        <p:spPr>
          <a:xfrm>
            <a:off x="6089715" y="95839"/>
            <a:ext cx="5242621" cy="4570429"/>
          </a:xfrm>
          <a:prstGeom prst="wedgeEllipse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5, Chỉ ra cách nhà văn xây dựng nhân vật trung sĩ, em có nhận xét như nào về nhân  vật này?</a:t>
            </a:r>
          </a:p>
        </p:txBody>
      </p:sp>
    </p:spTree>
    <p:extLst>
      <p:ext uri="{BB962C8B-B14F-4D97-AF65-F5344CB8AC3E}">
        <p14:creationId xmlns:p14="http://schemas.microsoft.com/office/powerpoint/2010/main" val="25386516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1" nodeType="clickEffect">
                                  <p:stCondLst>
                                    <p:cond delay="0"/>
                                  </p:stCondLst>
                                  <p:childTnLst>
                                    <p:animEffect transition="out" filter="circle(out)">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1" nodeType="clickEffect">
                                  <p:stCondLst>
                                    <p:cond delay="0"/>
                                  </p:stCondLst>
                                  <p:childTnLst>
                                    <p:animEffect transition="out" filter="wipe(down)">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914399" y="-37706"/>
            <a:ext cx="7041823" cy="735290"/>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3200" b="1" dirty="0">
              <a:latin typeface="Times New Roman" panose="02020603050405020304" pitchFamily="18" charset="0"/>
              <a:cs typeface="Times New Roman" panose="02020603050405020304" pitchFamily="18" charset="0"/>
            </a:endParaRPr>
          </a:p>
          <a:p>
            <a:r>
              <a:rPr lang="pt-BR" sz="3200" b="1" dirty="0">
                <a:latin typeface="Times New Roman" panose="02020603050405020304" pitchFamily="18" charset="0"/>
                <a:cs typeface="Times New Roman" panose="02020603050405020304" pitchFamily="18" charset="0"/>
              </a:rPr>
              <a:t>1.Trung</a:t>
            </a:r>
            <a:r>
              <a:rPr lang="vi-VN" sz="3200" b="1" dirty="0">
                <a:latin typeface="Times New Roman" panose="02020603050405020304" pitchFamily="18" charset="0"/>
                <a:cs typeface="Times New Roman" panose="02020603050405020304" pitchFamily="18" charset="0"/>
              </a:rPr>
              <a:t> sĩ và ý tưởng “ Chất làm gỉ”</a:t>
            </a:r>
            <a:endParaRPr lang="vi-VN" sz="3200" dirty="0">
              <a:latin typeface="Times New Roman" panose="02020603050405020304" pitchFamily="18" charset="0"/>
              <a:cs typeface="Times New Roman" panose="02020603050405020304" pitchFamily="18" charset="0"/>
            </a:endParaRPr>
          </a:p>
          <a:p>
            <a:r>
              <a:rPr lang="pt-BR" sz="3200" b="1"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sp>
        <p:nvSpPr>
          <p:cNvPr id="5" name="Vertical Scroll 4"/>
          <p:cNvSpPr/>
          <p:nvPr/>
        </p:nvSpPr>
        <p:spPr>
          <a:xfrm>
            <a:off x="1" y="1112363"/>
            <a:ext cx="4590854" cy="5033913"/>
          </a:xfrm>
          <a:prstGeom prst="vertic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b="1" dirty="0">
                <a:solidFill>
                  <a:srgbClr val="FF0000"/>
                </a:solidFill>
                <a:latin typeface="Times New Roman" panose="02020603050405020304" pitchFamily="18" charset="0"/>
                <a:cs typeface="Times New Roman" panose="02020603050405020304" pitchFamily="18" charset="0"/>
              </a:rPr>
              <a:t>a</a:t>
            </a:r>
            <a:r>
              <a:rPr lang="vi-VN" sz="3200" b="1" dirty="0">
                <a:solidFill>
                  <a:srgbClr val="FF0000"/>
                </a:solidFill>
                <a:latin typeface="Times New Roman" panose="02020603050405020304" pitchFamily="18" charset="0"/>
                <a:cs typeface="Times New Roman" panose="02020603050405020304" pitchFamily="18" charset="0"/>
              </a:rPr>
              <a:t>. Bối cảnh</a:t>
            </a:r>
            <a:r>
              <a:rPr lang="pt-BR" sz="3200" b="1"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a:p>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Đại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tá</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muốn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điều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chuyển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trung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sĩ</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đến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nơi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khác</a:t>
            </a:r>
            <a:r>
              <a:rPr lang="en-US" sz="3200"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a:p>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trung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sĩ</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nói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về</a:t>
            </a:r>
            <a:r>
              <a:rPr lang="en-US" sz="3200" dirty="0">
                <a:solidFill>
                  <a:srgbClr val="FF0000"/>
                </a:solidFill>
                <a:latin typeface="Times New Roman" panose="02020603050405020304" pitchFamily="18" charset="0"/>
                <a:cs typeface="Times New Roman" panose="02020603050405020304" pitchFamily="18" charset="0"/>
              </a:rPr>
              <a:t> ý </a:t>
            </a:r>
            <a:r>
              <a:rPr lang="en-US" sz="3200" dirty="0" err="1">
                <a:solidFill>
                  <a:srgbClr val="FF0000"/>
                </a:solidFill>
                <a:latin typeface="Times New Roman" panose="02020603050405020304" pitchFamily="18" charset="0"/>
                <a:cs typeface="Times New Roman" panose="02020603050405020304" pitchFamily="18" charset="0"/>
              </a:rPr>
              <a:t>tưởng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của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mình</a:t>
            </a:r>
            <a:r>
              <a:rPr lang="en-US" sz="3200"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Vertical Scroll 5"/>
          <p:cNvSpPr/>
          <p:nvPr/>
        </p:nvSpPr>
        <p:spPr>
          <a:xfrm>
            <a:off x="4590855" y="1179921"/>
            <a:ext cx="7447174" cy="5447121"/>
          </a:xfrm>
          <a:prstGeom prst="vertic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b="1" dirty="0">
                <a:latin typeface="Times New Roman" panose="02020603050405020304" pitchFamily="18" charset="0"/>
                <a:cs typeface="Times New Roman" panose="02020603050405020304" pitchFamily="18" charset="0"/>
              </a:rPr>
              <a:t>b.Ý tưởng “Chất làm gỉ” của trung sĩ</a:t>
            </a:r>
            <a:endParaRPr lang="vi-VN" sz="3200" dirty="0">
              <a:latin typeface="Times New Roman" panose="02020603050405020304" pitchFamily="18" charset="0"/>
              <a:cs typeface="Times New Roman" panose="02020603050405020304" pitchFamily="18" charset="0"/>
            </a:endParaRPr>
          </a:p>
          <a:p>
            <a:r>
              <a:rPr lang="pt-BR" sz="3200" dirty="0">
                <a:latin typeface="Times New Roman" panose="02020603050405020304" pitchFamily="18" charset="0"/>
                <a:cs typeface="Times New Roman" panose="02020603050405020304" pitchFamily="18" charset="0"/>
              </a:rPr>
              <a:t>- Cơ sở: Dựa trên cơ sở  cấu trúc của các nguyên tử xác định.</a:t>
            </a:r>
            <a:endParaRPr lang="vi-VN" sz="3200" dirty="0">
              <a:latin typeface="Times New Roman" panose="02020603050405020304" pitchFamily="18" charset="0"/>
              <a:cs typeface="Times New Roman" panose="02020603050405020304" pitchFamily="18" charset="0"/>
            </a:endParaRPr>
          </a:p>
          <a:p>
            <a:r>
              <a:rPr lang="pt-BR" sz="3200" dirty="0">
                <a:latin typeface="Times New Roman" panose="02020603050405020304" pitchFamily="18" charset="0"/>
                <a:cs typeface="Times New Roman" panose="02020603050405020304" pitchFamily="18" charset="0"/>
              </a:rPr>
              <a:t>- Kiến thức khoa học liên quan:</a:t>
            </a:r>
            <a:endParaRPr lang="vi-VN" sz="3200" dirty="0">
              <a:latin typeface="Times New Roman" panose="02020603050405020304" pitchFamily="18" charset="0"/>
              <a:cs typeface="Times New Roman" panose="02020603050405020304" pitchFamily="18" charset="0"/>
            </a:endParaRPr>
          </a:p>
          <a:p>
            <a:r>
              <a:rPr lang="pt-BR" sz="3200" dirty="0">
                <a:latin typeface="Times New Roman" panose="02020603050405020304" pitchFamily="18" charset="0"/>
                <a:cs typeface="Times New Roman" panose="02020603050405020304" pitchFamily="18" charset="0"/>
              </a:rPr>
              <a:t>+ Các nguyên tử của loại thép cũ khí được sắp đặt theo một trật tự nhất định.</a:t>
            </a:r>
            <a:endParaRPr lang="vi-VN" sz="3200" dirty="0">
              <a:latin typeface="Times New Roman" panose="02020603050405020304" pitchFamily="18" charset="0"/>
              <a:cs typeface="Times New Roman" panose="02020603050405020304" pitchFamily="18" charset="0"/>
            </a:endParaRPr>
          </a:p>
          <a:p>
            <a:r>
              <a:rPr lang="pt-BR" sz="3200" dirty="0">
                <a:latin typeface="Times New Roman" panose="02020603050405020304" pitchFamily="18" charset="0"/>
                <a:cs typeface="Times New Roman" panose="02020603050405020304" pitchFamily="18" charset="0"/>
              </a:rPr>
              <a:t>+ Hơi nước gây hoen rỉ</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9989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5414" y="113122"/>
            <a:ext cx="11915481" cy="65987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pt-BR" sz="3200" b="1" dirty="0">
                <a:solidFill>
                  <a:srgbClr val="C00000"/>
                </a:solidFill>
                <a:latin typeface="Times New Roman" panose="02020603050405020304" pitchFamily="18" charset="0"/>
                <a:cs typeface="Times New Roman" panose="02020603050405020304" pitchFamily="18" charset="0"/>
              </a:rPr>
              <a:t>Sự hình dung tưởng tượng về tác động của chất làm gỉ:</a:t>
            </a:r>
            <a:endParaRPr lang="vi-VN" sz="3200" dirty="0">
              <a:solidFill>
                <a:srgbClr val="C00000"/>
              </a:solidFill>
              <a:latin typeface="Times New Roman" panose="02020603050405020304" pitchFamily="18" charset="0"/>
              <a:cs typeface="Times New Roman" panose="02020603050405020304" pitchFamily="18" charset="0"/>
            </a:endParaRPr>
          </a:p>
          <a:p>
            <a:r>
              <a:rPr lang="pt-BR" sz="3200" dirty="0">
                <a:solidFill>
                  <a:srgbClr val="C00000"/>
                </a:solidFill>
                <a:latin typeface="Times New Roman" panose="02020603050405020304" pitchFamily="18" charset="0"/>
                <a:cs typeface="Times New Roman" panose="02020603050405020304" pitchFamily="18" charset="0"/>
              </a:rPr>
              <a:t>- Ý tưởng của trung sĩ khi trình bày với đại tá “ Tôi muốn... vậy đó”</a:t>
            </a:r>
            <a:r>
              <a:rPr lang="pt-BR" sz="3200" b="1" dirty="0">
                <a:solidFill>
                  <a:srgbClr val="C00000"/>
                </a:solidFill>
                <a:latin typeface="Times New Roman" panose="02020603050405020304" pitchFamily="18" charset="0"/>
                <a:cs typeface="Times New Roman" panose="02020603050405020304" pitchFamily="18" charset="0"/>
              </a:rPr>
              <a:t> </a:t>
            </a:r>
            <a:endParaRPr lang="vi-VN" sz="3200" dirty="0">
              <a:solidFill>
                <a:srgbClr val="C00000"/>
              </a:solidFill>
              <a:latin typeface="Times New Roman" panose="02020603050405020304" pitchFamily="18" charset="0"/>
              <a:cs typeface="Times New Roman" panose="02020603050405020304" pitchFamily="18" charset="0"/>
            </a:endParaRPr>
          </a:p>
          <a:p>
            <a:r>
              <a:rPr lang="pt-BR" sz="3200" i="1" dirty="0">
                <a:solidFill>
                  <a:srgbClr val="C00000"/>
                </a:solidFill>
                <a:latin typeface="Times New Roman" panose="02020603050405020304" pitchFamily="18" charset="0"/>
                <a:cs typeface="Times New Roman" panose="02020603050405020304" pitchFamily="18" charset="0"/>
              </a:rPr>
              <a:t>+ Tôi chỉ muốn vô hiệu hóa các cỗ đại bác, các loại súng, đạn, xe tăng, máy bay chiến đấu, tàu chiến... có thể bắn: tan vụn ra thành bụi bất kì loại vũ khí nào.</a:t>
            </a:r>
            <a:endParaRPr lang="vi-VN" sz="3200" dirty="0">
              <a:solidFill>
                <a:srgbClr val="C00000"/>
              </a:solidFill>
              <a:latin typeface="Times New Roman" panose="02020603050405020304" pitchFamily="18" charset="0"/>
              <a:cs typeface="Times New Roman" panose="02020603050405020304" pitchFamily="18" charset="0"/>
            </a:endParaRPr>
          </a:p>
          <a:p>
            <a:r>
              <a:rPr lang="pt-BR" sz="3200" dirty="0">
                <a:solidFill>
                  <a:srgbClr val="C00000"/>
                </a:solidFill>
                <a:latin typeface="Times New Roman" panose="02020603050405020304" pitchFamily="18" charset="0"/>
                <a:cs typeface="Times New Roman" panose="02020603050405020304" pitchFamily="18" charset="0"/>
              </a:rPr>
              <a:t>+ </a:t>
            </a:r>
            <a:r>
              <a:rPr lang="pt-BR" sz="3200" i="1" dirty="0">
                <a:solidFill>
                  <a:srgbClr val="C00000"/>
                </a:solidFill>
                <a:latin typeface="Times New Roman" panose="02020603050405020304" pitchFamily="18" charset="0"/>
                <a:cs typeface="Times New Roman" panose="02020603050405020304" pitchFamily="18" charset="0"/>
              </a:rPr>
              <a:t>Không tôi nói thật đấy, ..tôi sẽ làm cho cả thế giới tránh được thảm họa chiến tranh.</a:t>
            </a:r>
            <a:endParaRPr lang="vi-VN" sz="3200" dirty="0">
              <a:solidFill>
                <a:srgbClr val="C00000"/>
              </a:solidFill>
              <a:latin typeface="Times New Roman" panose="02020603050405020304" pitchFamily="18" charset="0"/>
              <a:cs typeface="Times New Roman" panose="02020603050405020304" pitchFamily="18" charset="0"/>
            </a:endParaRPr>
          </a:p>
          <a:p>
            <a:r>
              <a:rPr lang="pt-BR" sz="3200" i="1" dirty="0">
                <a:solidFill>
                  <a:srgbClr val="C00000"/>
                </a:solidFill>
                <a:latin typeface="Times New Roman" panose="02020603050405020304" pitchFamily="18" charset="0"/>
                <a:cs typeface="Times New Roman" panose="02020603050405020304" pitchFamily="18" charset="0"/>
              </a:rPr>
              <a:t>- Suy nghĩ của đại tá: Ông không nhìn thấy và không nghe thấy gì, nhưng ông biết rằng .... vô định trên mặt đường.</a:t>
            </a:r>
            <a:endParaRPr lang="vi-VN" sz="32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4412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207389" y="1470582"/>
            <a:ext cx="3308809" cy="4279769"/>
          </a:xfrm>
          <a:prstGeom prst="cloud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Em có cảm xúc</a:t>
            </a:r>
            <a:r>
              <a:rPr lang="vi-VN" sz="32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suy nghĩ như nào về chiến tranh?</a:t>
            </a:r>
            <a:endParaRPr lang="vi-VN" sz="320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891" y="1659117"/>
            <a:ext cx="3027380" cy="433633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211" y="1659117"/>
            <a:ext cx="3069063" cy="4336330"/>
          </a:xfrm>
          <a:prstGeom prst="rect">
            <a:avLst/>
          </a:prstGeom>
        </p:spPr>
      </p:pic>
      <p:sp>
        <p:nvSpPr>
          <p:cNvPr id="8" name="Rounded Rectangle 7"/>
          <p:cNvSpPr/>
          <p:nvPr/>
        </p:nvSpPr>
        <p:spPr>
          <a:xfrm>
            <a:off x="7103096" y="1659116"/>
            <a:ext cx="1489435" cy="433633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FFFF00"/>
                </a:solidFill>
                <a:latin typeface="Times New Roman" panose="02020603050405020304" pitchFamily="18" charset="0"/>
                <a:cs typeface="Times New Roman" panose="02020603050405020304" pitchFamily="18" charset="0"/>
              </a:rPr>
              <a:t>Nạn</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nhân</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bị</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nhiễm</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chất</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độc</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màu</a:t>
            </a:r>
            <a:r>
              <a:rPr lang="en-US" sz="2800" dirty="0">
                <a:solidFill>
                  <a:srgbClr val="FFFF00"/>
                </a:solidFill>
                <a:latin typeface="Times New Roman" panose="02020603050405020304" pitchFamily="18" charset="0"/>
                <a:cs typeface="Times New Roman" panose="02020603050405020304" pitchFamily="18" charset="0"/>
              </a:rPr>
              <a:t> da cam </a:t>
            </a:r>
            <a:r>
              <a:rPr lang="en-US" sz="2800" dirty="0" err="1">
                <a:solidFill>
                  <a:srgbClr val="FFFF00"/>
                </a:solidFill>
                <a:latin typeface="Times New Roman" panose="02020603050405020304" pitchFamily="18" charset="0"/>
                <a:cs typeface="Times New Roman" panose="02020603050405020304" pitchFamily="18" charset="0"/>
              </a:rPr>
              <a:t>sau</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chiến</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tranh</a:t>
            </a:r>
            <a:endParaRPr lang="vi-VN" sz="2800" dirty="0">
              <a:solidFill>
                <a:srgbClr val="FFFF00"/>
              </a:solidFill>
              <a:latin typeface="Times New Roman" panose="02020603050405020304" pitchFamily="18" charset="0"/>
              <a:cs typeface="Times New Roman" panose="02020603050405020304" pitchFamily="18" charset="0"/>
            </a:endParaRPr>
          </a:p>
        </p:txBody>
      </p:sp>
      <p:sp>
        <p:nvSpPr>
          <p:cNvPr id="2" name="Flowchart: Terminator 1"/>
          <p:cNvSpPr/>
          <p:nvPr/>
        </p:nvSpPr>
        <p:spPr>
          <a:xfrm>
            <a:off x="461913" y="75414"/>
            <a:ext cx="8832916" cy="763572"/>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HOẠT ĐỘNG 1: KHỞI ĐỘNG /MỞ ĐẦU</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32056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par>
                                <p:cTn id="15" presetID="6"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5414" y="113122"/>
            <a:ext cx="11915481" cy="42609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pt-BR" sz="3200" b="1" dirty="0">
                <a:solidFill>
                  <a:srgbClr val="C00000"/>
                </a:solidFill>
                <a:latin typeface="Times New Roman" panose="02020603050405020304" pitchFamily="18" charset="0"/>
                <a:cs typeface="Times New Roman" panose="02020603050405020304" pitchFamily="18" charset="0"/>
              </a:rPr>
              <a:t>Sự hình dung tưởng tượng về tác động của chất làm rỉ:</a:t>
            </a:r>
            <a:endParaRPr lang="vi-VN" sz="3200" dirty="0">
              <a:solidFill>
                <a:srgbClr val="C00000"/>
              </a:solidFill>
              <a:latin typeface="Times New Roman" panose="02020603050405020304" pitchFamily="18" charset="0"/>
              <a:cs typeface="Times New Roman" panose="02020603050405020304" pitchFamily="18" charset="0"/>
            </a:endParaRPr>
          </a:p>
          <a:p>
            <a:pPr lvl="1"/>
            <a:r>
              <a:rPr lang="en-US" sz="3200" dirty="0">
                <a:solidFill>
                  <a:srgbClr val="C00000"/>
                </a:solidFill>
                <a:latin typeface="Times New Roman" panose="02020603050405020304" pitchFamily="18" charset="0"/>
                <a:cs typeface="Times New Roman" panose="02020603050405020304" pitchFamily="18" charset="0"/>
              </a:rPr>
              <a:t>Ý </a:t>
            </a:r>
            <a:r>
              <a:rPr lang="en-US" sz="3200" dirty="0" err="1">
                <a:solidFill>
                  <a:srgbClr val="C00000"/>
                </a:solidFill>
                <a:latin typeface="Times New Roman" panose="02020603050405020304" pitchFamily="18" charset="0"/>
                <a:cs typeface="Times New Roman" panose="02020603050405020304" pitchFamily="18" charset="0"/>
              </a:rPr>
              <a:t>tưởng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dùng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chất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làm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gi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đê</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vô</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hiệu</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hóa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tất</a:t>
            </a:r>
            <a:r>
              <a:rPr lang="en-US" sz="3200" dirty="0">
                <a:solidFill>
                  <a:srgbClr val="C00000"/>
                </a:solidFill>
                <a:latin typeface="Times New Roman" panose="02020603050405020304" pitchFamily="18" charset="0"/>
                <a:cs typeface="Times New Roman" panose="02020603050405020304" pitchFamily="18" charset="0"/>
              </a:rPr>
              <a:t> cả </a:t>
            </a:r>
            <a:r>
              <a:rPr lang="en-US" sz="3200" dirty="0" err="1">
                <a:solidFill>
                  <a:srgbClr val="C00000"/>
                </a:solidFill>
                <a:latin typeface="Times New Roman" panose="02020603050405020304" pitchFamily="18" charset="0"/>
                <a:cs typeface="Times New Roman" panose="02020603050405020304" pitchFamily="18" charset="0"/>
              </a:rPr>
              <a:t>các</a:t>
            </a:r>
            <a:r>
              <a:rPr lang="en-US" sz="3200" dirty="0">
                <a:solidFill>
                  <a:srgbClr val="C00000"/>
                </a:solidFill>
                <a:latin typeface="Times New Roman" panose="02020603050405020304" pitchFamily="18" charset="0"/>
                <a:cs typeface="Times New Roman" panose="02020603050405020304" pitchFamily="18" charset="0"/>
              </a:rPr>
              <a:t> vũ </a:t>
            </a:r>
            <a:r>
              <a:rPr lang="en-US" sz="3200" dirty="0" err="1">
                <a:solidFill>
                  <a:srgbClr val="C00000"/>
                </a:solidFill>
                <a:latin typeface="Times New Roman" panose="02020603050405020304" pitchFamily="18" charset="0"/>
                <a:cs typeface="Times New Roman" panose="02020603050405020304" pitchFamily="18" charset="0"/>
              </a:rPr>
              <a:t>khi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làm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bằng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kim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loại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chính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là</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có</a:t>
            </a:r>
            <a:r>
              <a:rPr lang="en-US" sz="3200" dirty="0">
                <a:solidFill>
                  <a:srgbClr val="C00000"/>
                </a:solidFill>
                <a:latin typeface="Times New Roman" panose="02020603050405020304" pitchFamily="18" charset="0"/>
                <a:cs typeface="Times New Roman" panose="02020603050405020304" pitchFamily="18" charset="0"/>
              </a:rPr>
              <a:t> ý </a:t>
            </a:r>
            <a:r>
              <a:rPr lang="en-US" sz="3200" dirty="0" err="1">
                <a:solidFill>
                  <a:srgbClr val="C00000"/>
                </a:solidFill>
                <a:latin typeface="Times New Roman" panose="02020603050405020304" pitchFamily="18" charset="0"/>
                <a:cs typeface="Times New Roman" panose="02020603050405020304" pitchFamily="18" charset="0"/>
              </a:rPr>
              <a:t>nghĩa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xóa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bo</a:t>
            </a:r>
            <a:r>
              <a:rPr lang="en-US" sz="3200" dirty="0">
                <a:solidFill>
                  <a:srgbClr val="C00000"/>
                </a:solidFill>
                <a:latin typeface="Times New Roman" panose="02020603050405020304" pitchFamily="18" charset="0"/>
                <a:cs typeface="Times New Roman" panose="02020603050405020304" pitchFamily="18" charset="0"/>
              </a:rPr>
              <a:t>̉ vũ </a:t>
            </a:r>
            <a:r>
              <a:rPr lang="en-US" sz="3200" dirty="0" err="1">
                <a:solidFill>
                  <a:srgbClr val="C00000"/>
                </a:solidFill>
                <a:latin typeface="Times New Roman" panose="02020603050405020304" pitchFamily="18" charset="0"/>
                <a:cs typeface="Times New Roman" panose="02020603050405020304" pitchFamily="18" charset="0"/>
              </a:rPr>
              <a:t>khi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đê</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chấm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dứt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chiến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tranh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Đó</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là</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mong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muốn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nhân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văn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để</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thế</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giới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không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có</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chiến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tranh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tránh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được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những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thảm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họa</a:t>
            </a:r>
            <a:r>
              <a:rPr lang="en-US" sz="3200" dirty="0">
                <a:solidFill>
                  <a:srgbClr val="C00000"/>
                </a:solidFill>
                <a:latin typeface="Times New Roman" panose="02020603050405020304" pitchFamily="18" charset="0"/>
                <a:cs typeface="Times New Roman" panose="02020603050405020304" pitchFamily="18" charset="0"/>
              </a:rPr>
              <a:t> do </a:t>
            </a:r>
            <a:r>
              <a:rPr lang="en-US" sz="3200" dirty="0" err="1">
                <a:solidFill>
                  <a:srgbClr val="C00000"/>
                </a:solidFill>
                <a:latin typeface="Times New Roman" panose="02020603050405020304" pitchFamily="18" charset="0"/>
                <a:cs typeface="Times New Roman" panose="02020603050405020304" pitchFamily="18" charset="0"/>
              </a:rPr>
              <a:t>chiến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tranh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gây</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ra</a:t>
            </a:r>
            <a:endParaRPr lang="vi-VN" sz="3200" dirty="0">
              <a:solidFill>
                <a:srgbClr val="C00000"/>
              </a:solidFill>
              <a:latin typeface="Times New Roman" panose="02020603050405020304" pitchFamily="18" charset="0"/>
              <a:cs typeface="Times New Roman" panose="02020603050405020304" pitchFamily="18" charset="0"/>
            </a:endParaRPr>
          </a:p>
          <a:p>
            <a:r>
              <a:rPr lang="vi-VN" sz="3200" dirty="0">
                <a:solidFill>
                  <a:srgbClr val="C00000"/>
                </a:solidFill>
                <a:latin typeface="Times New Roman" panose="02020603050405020304" pitchFamily="18" charset="0"/>
                <a:cs typeface="Times New Roman" panose="02020603050405020304" pitchFamily="18" charset="0"/>
              </a:rPr>
              <a:t>+ Qua </a:t>
            </a:r>
            <a:r>
              <a:rPr lang="en-US" sz="3200" dirty="0" err="1">
                <a:solidFill>
                  <a:srgbClr val="C00000"/>
                </a:solidFill>
                <a:latin typeface="Times New Roman" panose="02020603050405020304" pitchFamily="18" charset="0"/>
                <a:cs typeface="Times New Roman" panose="02020603050405020304" pitchFamily="18" charset="0"/>
              </a:rPr>
              <a:t>lời</a:t>
            </a:r>
            <a:r>
              <a:rPr lang="en-US" sz="3200" dirty="0">
                <a:solidFill>
                  <a:srgbClr val="C00000"/>
                </a:solidFill>
                <a:latin typeface="Times New Roman" panose="02020603050405020304" pitchFamily="18" charset="0"/>
                <a:cs typeface="Times New Roman" panose="02020603050405020304" pitchFamily="18" charset="0"/>
              </a:rPr>
              <a:t> </a:t>
            </a:r>
            <a:r>
              <a:rPr lang="vi-VN" sz="3200" dirty="0">
                <a:solidFill>
                  <a:srgbClr val="C00000"/>
                </a:solidFill>
                <a:latin typeface="Times New Roman" panose="02020603050405020304" pitchFamily="18" charset="0"/>
                <a:cs typeface="Times New Roman" panose="02020603050405020304" pitchFamily="18" charset="0"/>
              </a:rPr>
              <a:t>nói, suy nghĩ, thái độ của </a:t>
            </a:r>
            <a:r>
              <a:rPr lang="en-US" sz="3200" dirty="0" err="1">
                <a:solidFill>
                  <a:srgbClr val="C00000"/>
                </a:solidFill>
                <a:latin typeface="Times New Roman" panose="02020603050405020304" pitchFamily="18" charset="0"/>
                <a:cs typeface="Times New Roman" panose="02020603050405020304" pitchFamily="18" charset="0"/>
              </a:rPr>
              <a:t>nhân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vật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khi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đối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thoại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với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đại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tá</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về</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Chất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làm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gỉ</a:t>
            </a:r>
            <a:r>
              <a:rPr lang="en-US" sz="3200" dirty="0">
                <a:solidFill>
                  <a:srgbClr val="C00000"/>
                </a:solidFill>
                <a:latin typeface="Times New Roman" panose="02020603050405020304" pitchFamily="18" charset="0"/>
                <a:cs typeface="Times New Roman" panose="02020603050405020304" pitchFamily="18" charset="0"/>
              </a:rPr>
              <a:t>” ta </a:t>
            </a:r>
            <a:r>
              <a:rPr lang="en-US" sz="3200" dirty="0" err="1">
                <a:solidFill>
                  <a:srgbClr val="C00000"/>
                </a:solidFill>
                <a:latin typeface="Times New Roman" panose="02020603050405020304" pitchFamily="18" charset="0"/>
                <a:cs typeface="Times New Roman" panose="02020603050405020304" pitchFamily="18" charset="0"/>
              </a:rPr>
              <a:t>thấy</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trung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sĩ</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là</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một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người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có</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hiểu</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biết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đam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mê</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sáng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tạo</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khoa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học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có</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bản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lĩnh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yêu</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cuộc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sống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hòa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bình</a:t>
            </a:r>
            <a:r>
              <a:rPr lang="vi-VN" sz="3200" dirty="0">
                <a:solidFill>
                  <a:srgbClr val="C00000"/>
                </a:solidFill>
                <a:latin typeface="Times New Roman" panose="02020603050405020304" pitchFamily="18" charset="0"/>
                <a:cs typeface="Times New Roman" panose="02020603050405020304" pitchFamily="18" charset="0"/>
              </a:rPr>
              <a:t>.</a:t>
            </a:r>
          </a:p>
        </p:txBody>
      </p:sp>
      <p:sp>
        <p:nvSpPr>
          <p:cNvPr id="5" name="Notched Right Arrow 4"/>
          <p:cNvSpPr/>
          <p:nvPr/>
        </p:nvSpPr>
        <p:spPr>
          <a:xfrm>
            <a:off x="160255" y="886118"/>
            <a:ext cx="518474" cy="301659"/>
          </a:xfrm>
          <a:prstGeom prst="notched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27783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988297" y="0"/>
            <a:ext cx="3996965" cy="876693"/>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latin typeface="Times New Roman" panose="02020603050405020304" pitchFamily="18" charset="0"/>
                <a:cs typeface="Times New Roman" panose="02020603050405020304" pitchFamily="18" charset="0"/>
              </a:rPr>
              <a:t>2. </a:t>
            </a:r>
            <a:r>
              <a:rPr lang="en-US" sz="3200" b="1">
                <a:latin typeface="Times New Roman" panose="02020603050405020304" pitchFamily="18" charset="0"/>
                <a:cs typeface="Times New Roman" panose="02020603050405020304" pitchFamily="18" charset="0"/>
              </a:rPr>
              <a:t>Nhân vật đại tá.</a:t>
            </a:r>
            <a:endParaRPr lang="vi-VN" sz="3200">
              <a:latin typeface="Times New Roman" panose="02020603050405020304" pitchFamily="18" charset="0"/>
              <a:cs typeface="Times New Roman" panose="02020603050405020304" pitchFamily="18" charset="0"/>
            </a:endParaRPr>
          </a:p>
        </p:txBody>
      </p:sp>
      <p:sp>
        <p:nvSpPr>
          <p:cNvPr id="5" name="Rectangle 4"/>
          <p:cNvSpPr/>
          <p:nvPr/>
        </p:nvSpPr>
        <p:spPr>
          <a:xfrm>
            <a:off x="84841" y="970961"/>
            <a:ext cx="12038029" cy="594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Khi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nói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chuyện</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với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trung</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sĩ</a:t>
            </a:r>
            <a:endParaRPr lang="vi-VN" sz="2800" dirty="0">
              <a:solidFill>
                <a:srgbClr val="00B050"/>
              </a:solidFill>
              <a:latin typeface="Times New Roman" panose="02020603050405020304" pitchFamily="18" charset="0"/>
              <a:cs typeface="Times New Roman" panose="02020603050405020304" pitchFamily="18" charset="0"/>
            </a:endParaRPr>
          </a:p>
          <a:p>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Đại</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tá</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muốn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thuyên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chuyển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viên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trung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sĩ</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đi</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nơi</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khác</a:t>
            </a:r>
            <a:r>
              <a:rPr lang="en-US" sz="2800" dirty="0">
                <a:solidFill>
                  <a:srgbClr val="00B050"/>
                </a:solidFill>
                <a:latin typeface="Times New Roman" panose="02020603050405020304" pitchFamily="18" charset="0"/>
                <a:cs typeface="Times New Roman" panose="02020603050405020304" pitchFamily="18" charset="0"/>
              </a:rPr>
              <a:t> “sang </a:t>
            </a:r>
            <a:r>
              <a:rPr lang="en-US" sz="2800" dirty="0" err="1">
                <a:solidFill>
                  <a:srgbClr val="00B050"/>
                </a:solidFill>
                <a:latin typeface="Times New Roman" panose="02020603050405020304" pitchFamily="18" charset="0"/>
                <a:cs typeface="Times New Roman" panose="02020603050405020304" pitchFamily="18" charset="0"/>
              </a:rPr>
              <a:t>bên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kia</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đại</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dương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và</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phục</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vụ</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trong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một</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quân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đoàn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nào</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đó</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vì</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đại</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tá</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Nghe</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nói</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anh</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bị</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căng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thẳng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thần</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kinh</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và</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làm</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việc</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gì</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cũng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không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cs typeface="Times New Roman" panose="02020603050405020304" pitchFamily="18" charset="0"/>
              </a:rPr>
              <a:t>thành</a:t>
            </a:r>
            <a:r>
              <a:rPr lang="en-US" sz="2800" dirty="0">
                <a:solidFill>
                  <a:srgbClr val="00B050"/>
                </a:solidFill>
                <a:latin typeface="Times New Roman" panose="02020603050405020304" pitchFamily="18" charset="0"/>
                <a:cs typeface="Times New Roman" panose="02020603050405020304" pitchFamily="18" charset="0"/>
              </a:rPr>
              <a:t>”</a:t>
            </a:r>
            <a:endParaRPr lang="vi-VN" sz="2800" dirty="0">
              <a:solidFill>
                <a:srgbClr val="00B050"/>
              </a:solidFill>
              <a:latin typeface="Times New Roman" panose="02020603050405020304" pitchFamily="18" charset="0"/>
              <a:cs typeface="Times New Roman" panose="02020603050405020304" pitchFamily="18" charset="0"/>
            </a:endParaRPr>
          </a:p>
          <a:p>
            <a:r>
              <a:rPr lang="vi-VN" sz="2800" dirty="0">
                <a:solidFill>
                  <a:srgbClr val="00B050"/>
                </a:solidFill>
                <a:latin typeface="Times New Roman" panose="02020603050405020304" pitchFamily="18" charset="0"/>
                <a:cs typeface="Times New Roman" panose="02020603050405020304" pitchFamily="18" charset="0"/>
              </a:rPr>
              <a:t>- Đại tá không tin vào ý tưởng của viên trung sĩ.</a:t>
            </a:r>
          </a:p>
          <a:p>
            <a:r>
              <a:rPr lang="vi-VN" sz="2800" dirty="0">
                <a:solidFill>
                  <a:srgbClr val="00B050"/>
                </a:solidFill>
                <a:latin typeface="Times New Roman" panose="02020603050405020304" pitchFamily="18" charset="0"/>
                <a:cs typeface="Times New Roman" panose="02020603050405020304" pitchFamily="18" charset="0"/>
              </a:rPr>
              <a:t>- Viên trung sĩ đã nêu các dự định của mình: Phá hủy các vũ khí chiến tranh bằng chất làm gỉ, đầu tiên là khắp châu Mỹ trong vài ngày, sau đó sẽ sang châu Âu. Trong vòng một tháng, sẽ làm cho cả thế giới tránh được thảm họa chiến tranh.</a:t>
            </a:r>
          </a:p>
          <a:p>
            <a:r>
              <a:rPr lang="vi-VN" sz="2800" dirty="0">
                <a:solidFill>
                  <a:srgbClr val="00B050"/>
                </a:solidFill>
                <a:latin typeface="Times New Roman" panose="02020603050405020304" pitchFamily="18" charset="0"/>
                <a:cs typeface="Times New Roman" panose="02020603050405020304" pitchFamily="18" charset="0"/>
              </a:rPr>
              <a:t>- Đến lúc này (khi đại tá đưa cho viên trung sĩ phiếu khám bệnh), đại tá vẫn không tin những điều viên trung sĩ nói</a:t>
            </a:r>
            <a:r>
              <a:rPr lang="en-US" sz="2800" dirty="0">
                <a:solidFill>
                  <a:srgbClr val="00B050"/>
                </a:solidFill>
                <a:latin typeface="Times New Roman" panose="02020603050405020304" pitchFamily="18" charset="0"/>
                <a:cs typeface="Times New Roman" panose="02020603050405020304" pitchFamily="18" charset="0"/>
              </a:rPr>
              <a:t>.</a:t>
            </a:r>
            <a:endParaRPr lang="vi-VN" sz="2800" dirty="0">
              <a:solidFill>
                <a:srgbClr val="00B050"/>
              </a:solidFill>
              <a:latin typeface="Times New Roman" panose="02020603050405020304" pitchFamily="18" charset="0"/>
              <a:cs typeface="Times New Roman" panose="02020603050405020304" pitchFamily="18" charset="0"/>
            </a:endParaRPr>
          </a:p>
          <a:p>
            <a:r>
              <a:rPr lang="vi-VN" sz="2800" dirty="0">
                <a:solidFill>
                  <a:srgbClr val="00B050"/>
                </a:solidFill>
                <a:latin typeface="Times New Roman" panose="02020603050405020304" pitchFamily="18" charset="0"/>
                <a:cs typeface="Times New Roman" panose="02020603050405020304" pitchFamily="18" charset="0"/>
              </a:rPr>
              <a:t>- Đại tá lại khuyên viên trung sĩ đến gặp bác sĩ Mét-thiu vì đại tá cho rằng những ý tưởng của viên trung sĩ là ảo tưởng, cho rằng viên trung sĩ bị chiến tranh tác động đến tinh thần.</a:t>
            </a:r>
          </a:p>
        </p:txBody>
      </p:sp>
    </p:spTree>
    <p:extLst>
      <p:ext uri="{BB962C8B-B14F-4D97-AF65-F5344CB8AC3E}">
        <p14:creationId xmlns:p14="http://schemas.microsoft.com/office/powerpoint/2010/main" val="19794845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682" y="725864"/>
            <a:ext cx="11877774" cy="60520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Sau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cuộc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nói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chuyện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với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trung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sĩ</a:t>
            </a:r>
            <a:r>
              <a:rPr lang="en-US" sz="2800" b="1" dirty="0">
                <a:solidFill>
                  <a:srgbClr val="002060"/>
                </a:solidFill>
                <a:latin typeface="Times New Roman" panose="02020603050405020304" pitchFamily="18" charset="0"/>
                <a:cs typeface="Times New Roman" panose="02020603050405020304" pitchFamily="18" charset="0"/>
              </a:rPr>
              <a:t>.</a:t>
            </a:r>
            <a:endParaRPr lang="vi-VN" sz="2800" dirty="0">
              <a:solidFill>
                <a:srgbClr val="002060"/>
              </a:solidFill>
              <a:latin typeface="Times New Roman" panose="02020603050405020304" pitchFamily="18" charset="0"/>
              <a:cs typeface="Times New Roman" panose="02020603050405020304" pitchFamily="18" charset="0"/>
            </a:endParaRPr>
          </a:p>
          <a:p>
            <a:r>
              <a:rPr lang="vi-VN" sz="2800" b="1" dirty="0">
                <a:solidFill>
                  <a:srgbClr val="002060"/>
                </a:solidFill>
                <a:latin typeface="Times New Roman" panose="02020603050405020304" pitchFamily="18" charset="0"/>
                <a:cs typeface="Times New Roman" panose="02020603050405020304" pitchFamily="18" charset="0"/>
              </a:rPr>
              <a:t> - </a:t>
            </a:r>
            <a:r>
              <a:rPr lang="en-US" sz="2800" dirty="0" err="1">
                <a:solidFill>
                  <a:srgbClr val="002060"/>
                </a:solidFill>
                <a:latin typeface="Times New Roman" panose="02020603050405020304" pitchFamily="18" charset="0"/>
                <a:cs typeface="Times New Roman" panose="02020603050405020304" pitchFamily="18" charset="0"/>
              </a:rPr>
              <a:t>Đại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tá</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rằng</a:t>
            </a:r>
            <a:r>
              <a:rPr lang="en-US" sz="2800" dirty="0">
                <a:solidFill>
                  <a:srgbClr val="002060"/>
                </a:solidFill>
                <a:latin typeface="Times New Roman" panose="02020603050405020304" pitchFamily="18" charset="0"/>
                <a:cs typeface="Times New Roman" panose="02020603050405020304" pitchFamily="18" charset="0"/>
              </a:rPr>
              <a:t> ý </a:t>
            </a:r>
            <a:r>
              <a:rPr lang="en-US" sz="2800" dirty="0" err="1">
                <a:solidFill>
                  <a:srgbClr val="002060"/>
                </a:solidFill>
                <a:latin typeface="Times New Roman" panose="02020603050405020304" pitchFamily="18" charset="0"/>
                <a:cs typeface="Times New Roman" panose="02020603050405020304" pitchFamily="18" charset="0"/>
              </a:rPr>
              <a:t>nghĩ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của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trung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rồ</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gọi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chữa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trị</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anh</a:t>
            </a:r>
            <a:r>
              <a:rPr lang="en-US" sz="2800" dirty="0">
                <a:solidFill>
                  <a:srgbClr val="002060"/>
                </a:solidFill>
                <a:latin typeface="Times New Roman" panose="02020603050405020304" pitchFamily="18" charset="0"/>
                <a:cs typeface="Times New Roman" panose="02020603050405020304" pitchFamily="18" charset="0"/>
              </a:rPr>
              <a:t> ta. </a:t>
            </a:r>
            <a:r>
              <a:rPr lang="en-US" sz="2800" dirty="0" err="1">
                <a:solidFill>
                  <a:srgbClr val="002060"/>
                </a:solidFill>
                <a:latin typeface="Times New Roman" panose="02020603050405020304" pitchFamily="18" charset="0"/>
                <a:cs typeface="Times New Roman" panose="02020603050405020304" pitchFamily="18" charset="0"/>
              </a:rPr>
              <a:t>Nhưng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sau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tất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trung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nói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lại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trở</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thành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thực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súng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thiết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bị</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tử</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bị</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hóa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thành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bột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mịn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khiến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đại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tá</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tức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lên</a:t>
            </a:r>
            <a:r>
              <a:rPr lang="en-US" sz="2800" dirty="0">
                <a:solidFill>
                  <a:srgbClr val="002060"/>
                </a:solidFill>
                <a:latin typeface="Times New Roman" panose="02020603050405020304" pitchFamily="18" charset="0"/>
                <a:cs typeface="Times New Roman" panose="02020603050405020304" pitchFamily="18" charset="0"/>
              </a:rPr>
              <a:t>.</a:t>
            </a:r>
            <a:endParaRPr lang="vi-VN"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Đại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tá</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nghe</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thoại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của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sĩ</a:t>
            </a:r>
            <a:r>
              <a:rPr lang="en-US" sz="2800"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ngồi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im</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lặng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và</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trân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trân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phía</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trước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muốn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giết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trung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gọi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phép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lính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gác</a:t>
            </a:r>
            <a:r>
              <a:rPr lang="en-US" sz="2800" dirty="0">
                <a:solidFill>
                  <a:srgbClr val="002060"/>
                </a:solidFill>
                <a:latin typeface="Times New Roman" panose="02020603050405020304" pitchFamily="18" charset="0"/>
                <a:cs typeface="Times New Roman" panose="02020603050405020304" pitchFamily="18" charset="0"/>
              </a:rPr>
              <a:t> “ </a:t>
            </a:r>
            <a:r>
              <a:rPr lang="en-US" sz="2800" i="1" dirty="0" err="1">
                <a:solidFill>
                  <a:srgbClr val="002060"/>
                </a:solidFill>
                <a:latin typeface="Times New Roman" panose="02020603050405020304" pitchFamily="18" charset="0"/>
                <a:cs typeface="Times New Roman" panose="02020603050405020304" pitchFamily="18" charset="0"/>
              </a:rPr>
              <a:t>Hãy</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giữ</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anh</a:t>
            </a:r>
            <a:r>
              <a:rPr lang="en-US" sz="2800" i="1" dirty="0">
                <a:solidFill>
                  <a:srgbClr val="002060"/>
                </a:solidFill>
                <a:latin typeface="Times New Roman" panose="02020603050405020304" pitchFamily="18" charset="0"/>
                <a:cs typeface="Times New Roman" panose="02020603050405020304" pitchFamily="18" charset="0"/>
              </a:rPr>
              <a:t> ta </a:t>
            </a:r>
            <a:r>
              <a:rPr lang="en-US" sz="2800" i="1" dirty="0" err="1">
                <a:solidFill>
                  <a:srgbClr val="002060"/>
                </a:solidFill>
                <a:latin typeface="Times New Roman" panose="02020603050405020304" pitchFamily="18" charset="0"/>
                <a:cs typeface="Times New Roman" panose="02020603050405020304" pitchFamily="18" charset="0"/>
              </a:rPr>
              <a:t>lại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Nếu</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cần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hãy</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bắn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anh</a:t>
            </a:r>
            <a:r>
              <a:rPr lang="en-US" sz="2800" i="1" dirty="0">
                <a:solidFill>
                  <a:srgbClr val="002060"/>
                </a:solidFill>
                <a:latin typeface="Times New Roman" panose="02020603050405020304" pitchFamily="18" charset="0"/>
                <a:cs typeface="Times New Roman" panose="02020603050405020304" pitchFamily="18" charset="0"/>
              </a:rPr>
              <a:t> ta. </a:t>
            </a:r>
            <a:r>
              <a:rPr lang="en-US" sz="2800" i="1" dirty="0" err="1">
                <a:solidFill>
                  <a:srgbClr val="002060"/>
                </a:solidFill>
                <a:latin typeface="Times New Roman" panose="02020603050405020304" pitchFamily="18" charset="0"/>
                <a:cs typeface="Times New Roman" panose="02020603050405020304" pitchFamily="18" charset="0"/>
              </a:rPr>
              <a:t>Không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phải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hỏi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han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gì</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cả</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hãy</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giết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cái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thằng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vô</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lại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ấy</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đi</a:t>
            </a:r>
            <a:r>
              <a:rPr lang="en-US" sz="2800" dirty="0">
                <a:solidFill>
                  <a:srgbClr val="002060"/>
                </a:solidFill>
                <a:latin typeface="Times New Roman" panose="02020603050405020304" pitchFamily="18" charset="0"/>
                <a:cs typeface="Times New Roman" panose="02020603050405020304" pitchFamily="18" charset="0"/>
              </a:rPr>
              <a:t>…”</a:t>
            </a:r>
            <a:endParaRPr lang="vi-VN" sz="2800" dirty="0">
              <a:solidFill>
                <a:srgbClr val="002060"/>
              </a:solidFill>
              <a:latin typeface="Times New Roman" panose="02020603050405020304" pitchFamily="18" charset="0"/>
              <a:cs typeface="Times New Roman" panose="02020603050405020304" pitchFamily="18" charset="0"/>
            </a:endParaRPr>
          </a:p>
          <a:p>
            <a:r>
              <a:rPr lang="vi-VN" sz="2800" dirty="0">
                <a:solidFill>
                  <a:srgbClr val="002060"/>
                </a:solidFill>
                <a:latin typeface="Times New Roman" panose="02020603050405020304" pitchFamily="18" charset="0"/>
                <a:cs typeface="Times New Roman" panose="02020603050405020304" pitchFamily="18" charset="0"/>
              </a:rPr>
              <a:t>- Ý tưởng sáng tạo ban đầu không dễ gì chấp nhận.</a:t>
            </a:r>
          </a:p>
          <a:p>
            <a:r>
              <a:rPr lang="vi-VN" sz="2800" dirty="0">
                <a:solidFill>
                  <a:srgbClr val="002060"/>
                </a:solidFill>
                <a:latin typeface="Times New Roman" panose="02020603050405020304" pitchFamily="18" charset="0"/>
                <a:cs typeface="Times New Roman" panose="02020603050405020304" pitchFamily="18" charset="0"/>
              </a:rPr>
              <a:t>- Người lính gác không thể làm theo lệnh của đại tá vì khẩu súng của người lính gác đã biến thành vụn sắt gỉ màu vàng.</a:t>
            </a:r>
          </a:p>
          <a:p>
            <a:r>
              <a:rPr lang="vi-VN" sz="2800" dirty="0">
                <a:solidFill>
                  <a:srgbClr val="002060"/>
                </a:solidFill>
                <a:latin typeface="Times New Roman" panose="02020603050405020304" pitchFamily="18" charset="0"/>
                <a:cs typeface="Times New Roman" panose="02020603050405020304" pitchFamily="18" charset="0"/>
              </a:rPr>
              <a:t>- Kết thúc truyện đặc sắc ở chỗ, đại tá đã không dùng đến vũ khí bằng sắt, thép mà dùng vũ khí bằng gỗ để tóm viên trung sĩ. Đại tá có thể làm gì được viên trung sĩ vì đại tá có sức khỏe và vũ khí gỗ chắc nịch. Đại tá cũng có thể không làm gì được viên trung sĩ vì anh ta đã có sự chuẩn bị từ trước.</a:t>
            </a:r>
          </a:p>
        </p:txBody>
      </p:sp>
      <p:sp>
        <p:nvSpPr>
          <p:cNvPr id="5" name="Horizontal Scroll 4"/>
          <p:cNvSpPr/>
          <p:nvPr/>
        </p:nvSpPr>
        <p:spPr>
          <a:xfrm>
            <a:off x="3252247" y="-65988"/>
            <a:ext cx="3996965" cy="876693"/>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latin typeface="Times New Roman" panose="02020603050405020304" pitchFamily="18" charset="0"/>
                <a:cs typeface="Times New Roman" panose="02020603050405020304" pitchFamily="18" charset="0"/>
              </a:rPr>
              <a:t>2. </a:t>
            </a:r>
            <a:r>
              <a:rPr lang="en-US" sz="3200" b="1">
                <a:latin typeface="Times New Roman" panose="02020603050405020304" pitchFamily="18" charset="0"/>
                <a:cs typeface="Times New Roman" panose="02020603050405020304" pitchFamily="18" charset="0"/>
              </a:rPr>
              <a:t>Nhân vật đại tá.</a:t>
            </a:r>
            <a:endParaRPr lang="vi-VN"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28094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443061" y="0"/>
            <a:ext cx="10614580" cy="6787299"/>
          </a:xfrm>
          <a:prstGeom prst="vertic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a:t>
            </a:r>
            <a:r>
              <a:rPr lang="pt-BR" sz="3200" dirty="0">
                <a:latin typeface="Times New Roman" panose="02020603050405020304" pitchFamily="18" charset="0"/>
                <a:cs typeface="Times New Roman" panose="02020603050405020304" pitchFamily="18" charset="0"/>
              </a:rPr>
              <a:t>Qua lời nói</a:t>
            </a:r>
            <a:r>
              <a:rPr lang="vi-VN" sz="3200" dirty="0">
                <a:latin typeface="Times New Roman" panose="02020603050405020304" pitchFamily="18" charset="0"/>
                <a:cs typeface="Times New Roman" panose="02020603050405020304" pitchFamily="18" charset="0"/>
              </a:rPr>
              <a:t> của đại tá:</a:t>
            </a:r>
          </a:p>
          <a:p>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Anh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hãy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dẹp</a:t>
            </a:r>
            <a:r>
              <a:rPr lang="en-US" sz="3200" i="1" dirty="0">
                <a:latin typeface="Times New Roman" panose="02020603050405020304" pitchFamily="18" charset="0"/>
                <a:cs typeface="Times New Roman" panose="02020603050405020304" pitchFamily="18" charset="0"/>
              </a:rPr>
              <a:t> ý </a:t>
            </a:r>
            <a:r>
              <a:rPr lang="en-US" sz="3200" i="1" dirty="0" err="1">
                <a:latin typeface="Times New Roman" panose="02020603050405020304" pitchFamily="18" charset="0"/>
                <a:cs typeface="Times New Roman" panose="02020603050405020304" pitchFamily="18" charset="0"/>
              </a:rPr>
              <a:t>tưởng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về</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chất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làm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hoen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gỉ</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và</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quên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ngay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nó</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đi</a:t>
            </a:r>
            <a:r>
              <a:rPr lang="en-US" sz="3200" i="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Anh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hãy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đặt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máy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điện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thoại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xuống</a:t>
            </a:r>
            <a:r>
              <a:rPr lang="en-US" sz="3200" i="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Hãy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bắn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anh</a:t>
            </a:r>
            <a:r>
              <a:rPr lang="en-US" sz="3200" i="1" dirty="0">
                <a:latin typeface="Times New Roman" panose="02020603050405020304" pitchFamily="18" charset="0"/>
                <a:cs typeface="Times New Roman" panose="02020603050405020304" pitchFamily="18" charset="0"/>
              </a:rPr>
              <a:t> ta, </a:t>
            </a:r>
            <a:r>
              <a:rPr lang="en-US" sz="3200" i="1" dirty="0" err="1">
                <a:latin typeface="Times New Roman" panose="02020603050405020304" pitchFamily="18" charset="0"/>
                <a:cs typeface="Times New Roman" panose="02020603050405020304" pitchFamily="18" charset="0"/>
              </a:rPr>
              <a:t>hãy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giết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chết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cái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thằng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vô</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lại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ấy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đi</a:t>
            </a:r>
            <a:r>
              <a:rPr lang="en-US" sz="3200" i="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V</a:t>
            </a:r>
            <a:r>
              <a:rPr lang="vi-VN" sz="3200" dirty="0">
                <a:latin typeface="Times New Roman" panose="02020603050405020304" pitchFamily="18" charset="0"/>
                <a:cs typeface="Times New Roman" panose="02020603050405020304" pitchFamily="18" charset="0"/>
              </a:rPr>
              <a:t>à những </a:t>
            </a:r>
            <a:r>
              <a:rPr lang="en-US" sz="3200" dirty="0">
                <a:latin typeface="Times New Roman" panose="02020603050405020304" pitchFamily="18" charset="0"/>
                <a:cs typeface="Times New Roman" panose="02020603050405020304" pitchFamily="18" charset="0"/>
              </a:rPr>
              <a:t>chi </a:t>
            </a:r>
            <a:r>
              <a:rPr lang="en-US" sz="3200" dirty="0" err="1">
                <a:latin typeface="Times New Roman" panose="02020603050405020304" pitchFamily="18" charset="0"/>
                <a:cs typeface="Times New Roman" panose="02020603050405020304" pitchFamily="18" charset="0"/>
              </a:rPr>
              <a:t>tiết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tả</a:t>
            </a:r>
            <a:r>
              <a:rPr lang="en-US" sz="3200" dirty="0">
                <a:latin typeface="Times New Roman" panose="02020603050405020304" pitchFamily="18" charset="0"/>
                <a:cs typeface="Times New Roman" panose="02020603050405020304" pitchFamily="18" charset="0"/>
              </a:rPr>
              <a:t> ta </a:t>
            </a:r>
            <a:r>
              <a:rPr lang="en-US" sz="3200" dirty="0" err="1">
                <a:latin typeface="Times New Roman" panose="02020603050405020304" pitchFamily="18" charset="0"/>
                <a:cs typeface="Times New Roman" panose="02020603050405020304" pitchFamily="18" charset="0"/>
              </a:rPr>
              <a:t>thấy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đại</a:t>
            </a:r>
            <a:r>
              <a:rPr lang="en-US" sz="3200" dirty="0">
                <a:latin typeface="Times New Roman" panose="02020603050405020304" pitchFamily="18" charset="0"/>
                <a:cs typeface="Times New Roman" panose="02020603050405020304" pitchFamily="18" charset="0"/>
              </a:rPr>
              <a:t> tá là </a:t>
            </a:r>
            <a:r>
              <a:rPr lang="en-US" sz="3200" dirty="0" err="1">
                <a:latin typeface="Times New Roman" panose="02020603050405020304" pitchFamily="18" charset="0"/>
                <a:cs typeface="Times New Roman" panose="02020603050405020304" pitchFamily="18" charset="0"/>
              </a:rPr>
              <a:t>một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người</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thiếu</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thiếu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Những sáng tạo khoa học mới không dễ gì được mọi người chấp nhận ngay.</a:t>
            </a:r>
          </a:p>
        </p:txBody>
      </p:sp>
      <p:sp>
        <p:nvSpPr>
          <p:cNvPr id="2" name="Notched Right Arrow 1"/>
          <p:cNvSpPr/>
          <p:nvPr/>
        </p:nvSpPr>
        <p:spPr>
          <a:xfrm>
            <a:off x="2318993" y="754144"/>
            <a:ext cx="744717" cy="433633"/>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spTree>
    <p:extLst>
      <p:ext uri="{BB962C8B-B14F-4D97-AF65-F5344CB8AC3E}">
        <p14:creationId xmlns:p14="http://schemas.microsoft.com/office/powerpoint/2010/main" val="3877820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99622" y="94268"/>
            <a:ext cx="4411744" cy="68815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III. TỔNG KẾT</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Oval Callout 4"/>
          <p:cNvSpPr/>
          <p:nvPr/>
        </p:nvSpPr>
        <p:spPr>
          <a:xfrm>
            <a:off x="791851" y="1057375"/>
            <a:ext cx="4534293" cy="4457305"/>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Chỉ ra những đặc sắc về nội dung và nghệ thuật của văn bản?</a:t>
            </a:r>
            <a:endParaRPr lang="vi-VN" sz="3200">
              <a:latin typeface="Times New Roman" panose="02020603050405020304" pitchFamily="18" charset="0"/>
              <a:cs typeface="Times New Roman" panose="02020603050405020304" pitchFamily="18" charset="0"/>
            </a:endParaRPr>
          </a:p>
        </p:txBody>
      </p:sp>
      <p:sp>
        <p:nvSpPr>
          <p:cNvPr id="6" name="Oval Callout 5"/>
          <p:cNvSpPr/>
          <p:nvPr/>
        </p:nvSpPr>
        <p:spPr>
          <a:xfrm>
            <a:off x="6072433" y="301656"/>
            <a:ext cx="4534293" cy="4392892"/>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rgbClr val="002060"/>
                </a:solidFill>
                <a:latin typeface="Times New Roman" panose="02020603050405020304" pitchFamily="18" charset="0"/>
                <a:cs typeface="Times New Roman" panose="02020603050405020304" pitchFamily="18" charset="0"/>
              </a:rPr>
              <a:t>Từ đó em rút ra để đọc hiểu một văn bản truyện khoa học viễn tưởng, chúng ta cần lưu ý điều gì?</a:t>
            </a:r>
            <a:endParaRPr lang="vi-VN"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18045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xit" presetSubtype="4" fill="hold" grpId="1" nodeType="clickEffect">
                                  <p:stCondLst>
                                    <p:cond delay="0"/>
                                  </p:stCondLst>
                                  <p:childTnLst>
                                    <p:animEffect transition="out" filter="wipe(down)">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xit" presetSubtype="10" fill="hold" grpId="1" nodeType="clickEffect">
                                  <p:stCondLst>
                                    <p:cond delay="0"/>
                                  </p:stCondLst>
                                  <p:childTnLst>
                                    <p:animEffect transition="out" filter="randombar(horizontal)">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6"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ardrop 4"/>
          <p:cNvSpPr/>
          <p:nvPr/>
        </p:nvSpPr>
        <p:spPr>
          <a:xfrm>
            <a:off x="2356701" y="188537"/>
            <a:ext cx="8041064" cy="6372520"/>
          </a:xfrm>
          <a:prstGeom prst="teardrop">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1. </a:t>
            </a:r>
            <a:r>
              <a:rPr lang="en-US" sz="3200" b="1" dirty="0" err="1">
                <a:solidFill>
                  <a:schemeClr val="bg1"/>
                </a:solidFill>
                <a:latin typeface="Times New Roman" panose="02020603050405020304" pitchFamily="18" charset="0"/>
                <a:cs typeface="Times New Roman" panose="02020603050405020304" pitchFamily="18" charset="0"/>
              </a:rPr>
              <a:t>Nghệ</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thuật</a:t>
            </a:r>
            <a:endParaRPr lang="vi-VN" sz="3200" dirty="0">
              <a:solidFill>
                <a:schemeClr val="bg1"/>
              </a:solidFill>
              <a:latin typeface="Times New Roman" panose="02020603050405020304" pitchFamily="18" charset="0"/>
              <a:cs typeface="Times New Roman" panose="02020603050405020304" pitchFamily="18" charset="0"/>
            </a:endParaRPr>
          </a:p>
          <a:p>
            <a:pPr algn="ctr"/>
            <a:r>
              <a:rPr lang="en-US" sz="3200" dirty="0">
                <a:solidFill>
                  <a:schemeClr val="bg1"/>
                </a:solidFill>
                <a:latin typeface="Times New Roman" panose="02020603050405020304" pitchFamily="18" charset="0"/>
                <a:cs typeface="Times New Roman" panose="02020603050405020304" pitchFamily="18" charset="0"/>
              </a:rPr>
              <a:t>- </a:t>
            </a:r>
            <a:r>
              <a:rPr lang="vi-VN" sz="3200" dirty="0">
                <a:solidFill>
                  <a:schemeClr val="bg1"/>
                </a:solidFill>
                <a:latin typeface="Times New Roman" panose="02020603050405020304" pitchFamily="18" charset="0"/>
                <a:cs typeface="Times New Roman" panose="02020603050405020304" pitchFamily="18" charset="0"/>
              </a:rPr>
              <a:t>Lối kể chuyện hấp dẫn, lôi cuốn</a:t>
            </a:r>
          </a:p>
          <a:p>
            <a:pPr algn="ctr"/>
            <a:r>
              <a:rPr lang="vi-VN" sz="3200" dirty="0">
                <a:solidFill>
                  <a:schemeClr val="bg1"/>
                </a:solidFill>
                <a:latin typeface="Times New Roman" panose="02020603050405020304" pitchFamily="18" charset="0"/>
                <a:cs typeface="Times New Roman" panose="02020603050405020304" pitchFamily="18" charset="0"/>
              </a:rPr>
              <a:t>- Yếu tố viễn tưởng thú vị, thể hiện sự am hiểu khoa học của tác giả.</a:t>
            </a:r>
          </a:p>
        </p:txBody>
      </p:sp>
    </p:spTree>
    <p:extLst>
      <p:ext uri="{BB962C8B-B14F-4D97-AF65-F5344CB8AC3E}">
        <p14:creationId xmlns:p14="http://schemas.microsoft.com/office/powerpoint/2010/main" val="41801953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10326" y="867265"/>
            <a:ext cx="9766169" cy="535442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2. </a:t>
            </a:r>
            <a:r>
              <a:rPr lang="en-US" sz="3200" b="1" dirty="0" err="1">
                <a:solidFill>
                  <a:srgbClr val="002060"/>
                </a:solidFill>
                <a:latin typeface="Times New Roman" panose="02020603050405020304" pitchFamily="18" charset="0"/>
                <a:cs typeface="Times New Roman" panose="02020603050405020304" pitchFamily="18" charset="0"/>
              </a:rPr>
              <a:t>Nội</a:t>
            </a:r>
            <a:r>
              <a:rPr lang="en-US" sz="3200" b="1" dirty="0">
                <a:solidFill>
                  <a:srgbClr val="002060"/>
                </a:solidFill>
                <a:latin typeface="Times New Roman" panose="02020603050405020304" pitchFamily="18" charset="0"/>
                <a:cs typeface="Times New Roman" panose="02020603050405020304" pitchFamily="18" charset="0"/>
              </a:rPr>
              <a:t> dung</a:t>
            </a:r>
            <a:endParaRPr lang="vi-VN" sz="3200" dirty="0">
              <a:solidFill>
                <a:srgbClr val="002060"/>
              </a:solidFill>
              <a:latin typeface="Times New Roman" panose="02020603050405020304" pitchFamily="18" charset="0"/>
              <a:cs typeface="Times New Roman" panose="02020603050405020304" pitchFamily="18" charset="0"/>
            </a:endParaRPr>
          </a:p>
          <a:p>
            <a:pPr algn="ct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Truyện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mong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muốn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chấm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dứt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trung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bằng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gỉ</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tất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loại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súng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máy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xe</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tăng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một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ước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một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chất</a:t>
            </a:r>
            <a:r>
              <a:rPr lang="en-US" sz="3200" dirty="0">
                <a:solidFill>
                  <a:srgbClr val="002060"/>
                </a:solidFill>
                <a:latin typeface="Times New Roman" panose="02020603050405020304" pitchFamily="18" charset="0"/>
                <a:cs typeface="Times New Roman" panose="02020603050405020304" pitchFamily="18" charset="0"/>
              </a:rPr>
              <a:t> có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giúp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các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loại</a:t>
            </a:r>
            <a:r>
              <a:rPr lang="en-US" sz="3200" dirty="0">
                <a:solidFill>
                  <a:srgbClr val="002060"/>
                </a:solidFill>
                <a:latin typeface="Times New Roman" panose="02020603050405020304" pitchFamily="18" charset="0"/>
                <a:cs typeface="Times New Roman" panose="02020603050405020304" pitchFamily="18" charset="0"/>
              </a:rPr>
              <a:t> vũ </a:t>
            </a:r>
            <a:r>
              <a:rPr lang="en-US" sz="3200" dirty="0" err="1">
                <a:solidFill>
                  <a:srgbClr val="002060"/>
                </a:solidFill>
                <a:latin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chết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chóc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hướng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mục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đích</a:t>
            </a:r>
            <a:r>
              <a:rPr lang="en-US" sz="3200" dirty="0">
                <a:solidFill>
                  <a:srgbClr val="002060"/>
                </a:solidFill>
                <a:latin typeface="Times New Roman" panose="02020603050405020304" pitchFamily="18" charset="0"/>
                <a:cs typeface="Times New Roman" panose="02020603050405020304" pitchFamily="18" charset="0"/>
              </a:rPr>
              <a:t> vì </a:t>
            </a:r>
            <a:r>
              <a:rPr lang="en-US" sz="3200" dirty="0" err="1">
                <a:solidFill>
                  <a:srgbClr val="002060"/>
                </a:solidFill>
                <a:latin typeface="Times New Roman" panose="02020603050405020304" pitchFamily="18" charset="0"/>
                <a:cs typeface="Times New Roman" panose="02020603050405020304" pitchFamily="18" charset="0"/>
              </a:rPr>
              <a:t>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của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giới</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pPr algn="ct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tạo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phải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dễ</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dàng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được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chấp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phải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đánh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đổi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bằng</a:t>
            </a:r>
            <a:r>
              <a:rPr lang="en-US" sz="3200" dirty="0">
                <a:solidFill>
                  <a:srgbClr val="002060"/>
                </a:solidFill>
                <a:latin typeface="Times New Roman" panose="02020603050405020304" pitchFamily="18" charset="0"/>
                <a:cs typeface="Times New Roman" panose="02020603050405020304" pitchFamily="18" charset="0"/>
              </a:rPr>
              <a:t> hi </a:t>
            </a:r>
            <a:r>
              <a:rPr lang="en-US" sz="3200" dirty="0" err="1">
                <a:solidFill>
                  <a:srgbClr val="002060"/>
                </a:solidFill>
                <a:latin typeface="Times New Roman" panose="02020603050405020304" pitchFamily="18" charset="0"/>
                <a:cs typeface="Times New Roman" panose="02020603050405020304" pitchFamily="18" charset="0"/>
              </a:rPr>
              <a:t>sinh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tính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mạng</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pPr algn="ct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Cần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trì</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theo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đuổi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mục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tiêu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ước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mơ</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0523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385740" y="527901"/>
            <a:ext cx="8634952" cy="4901938"/>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chemeClr val="bg1"/>
                </a:solidFill>
                <a:latin typeface="Times New Roman" panose="02020603050405020304" pitchFamily="18" charset="0"/>
                <a:cs typeface="Times New Roman" panose="02020603050405020304" pitchFamily="18" charset="0"/>
              </a:rPr>
              <a:t>3. Cách đọc truyện khoa học viễn tưởng.</a:t>
            </a:r>
            <a:endParaRPr lang="vi-VN" sz="3600">
              <a:solidFill>
                <a:schemeClr val="bg1"/>
              </a:solidFill>
              <a:latin typeface="Times New Roman" panose="02020603050405020304" pitchFamily="18" charset="0"/>
              <a:cs typeface="Times New Roman" panose="02020603050405020304" pitchFamily="18" charset="0"/>
            </a:endParaRPr>
          </a:p>
          <a:p>
            <a:r>
              <a:rPr lang="en-US" sz="3600">
                <a:solidFill>
                  <a:schemeClr val="bg1"/>
                </a:solidFill>
                <a:latin typeface="Times New Roman" panose="02020603050405020304" pitchFamily="18" charset="0"/>
                <a:cs typeface="Times New Roman" panose="02020603050405020304" pitchFamily="18" charset="0"/>
              </a:rPr>
              <a:t>- Nhận biết đề tài (Căn cứ khoa học, hình dung tưởng tượng)</a:t>
            </a:r>
            <a:endParaRPr lang="vi-VN" sz="3600">
              <a:solidFill>
                <a:schemeClr val="bg1"/>
              </a:solidFill>
              <a:latin typeface="Times New Roman" panose="02020603050405020304" pitchFamily="18" charset="0"/>
              <a:cs typeface="Times New Roman" panose="02020603050405020304" pitchFamily="18" charset="0"/>
            </a:endParaRPr>
          </a:p>
          <a:p>
            <a:r>
              <a:rPr lang="en-US" sz="3600">
                <a:solidFill>
                  <a:schemeClr val="bg1"/>
                </a:solidFill>
                <a:latin typeface="Times New Roman" panose="02020603050405020304" pitchFamily="18" charset="0"/>
                <a:cs typeface="Times New Roman" panose="02020603050405020304" pitchFamily="18" charset="0"/>
              </a:rPr>
              <a:t>- Nhận diện sự kiện, tình huống</a:t>
            </a:r>
            <a:endParaRPr lang="vi-VN" sz="3600">
              <a:solidFill>
                <a:schemeClr val="bg1"/>
              </a:solidFill>
              <a:latin typeface="Times New Roman" panose="02020603050405020304" pitchFamily="18" charset="0"/>
              <a:cs typeface="Times New Roman" panose="02020603050405020304" pitchFamily="18" charset="0"/>
            </a:endParaRPr>
          </a:p>
          <a:p>
            <a:r>
              <a:rPr lang="en-US" sz="3600">
                <a:solidFill>
                  <a:schemeClr val="bg1"/>
                </a:solidFill>
                <a:latin typeface="Times New Roman" panose="02020603050405020304" pitchFamily="18" charset="0"/>
                <a:cs typeface="Times New Roman" panose="02020603050405020304" pitchFamily="18" charset="0"/>
              </a:rPr>
              <a:t>- Ngôi kể, cách kể chuyện</a:t>
            </a:r>
            <a:endParaRPr lang="vi-VN" sz="3600">
              <a:solidFill>
                <a:schemeClr val="bg1"/>
              </a:solidFill>
              <a:latin typeface="Times New Roman" panose="02020603050405020304" pitchFamily="18" charset="0"/>
              <a:cs typeface="Times New Roman" panose="02020603050405020304" pitchFamily="18" charset="0"/>
            </a:endParaRPr>
          </a:p>
          <a:p>
            <a:r>
              <a:rPr lang="en-US" sz="3600">
                <a:solidFill>
                  <a:schemeClr val="bg1"/>
                </a:solidFill>
                <a:latin typeface="Times New Roman" panose="02020603050405020304" pitchFamily="18" charset="0"/>
                <a:cs typeface="Times New Roman" panose="02020603050405020304" pitchFamily="18" charset="0"/>
              </a:rPr>
              <a:t>- Nhân vật, cách thể hiện nhân vật.</a:t>
            </a:r>
            <a:endParaRPr lang="vi-VN"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96555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1480009" y="1121789"/>
            <a:ext cx="8550112" cy="4892512"/>
          </a:xfrm>
          <a:prstGeom prst="plaqu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b="1" dirty="0">
                <a:solidFill>
                  <a:srgbClr val="FF0000"/>
                </a:solidFill>
                <a:latin typeface="Times New Roman" panose="02020603050405020304" pitchFamily="18" charset="0"/>
                <a:cs typeface="Times New Roman" panose="02020603050405020304" pitchFamily="18" charset="0"/>
              </a:rPr>
              <a:t>Trò chơi: “Hỏi nhanh đáp  gọn?”</a:t>
            </a:r>
            <a:endParaRPr lang="vi-VN" sz="3200" dirty="0">
              <a:solidFill>
                <a:srgbClr val="FF0000"/>
              </a:solidFill>
              <a:latin typeface="Times New Roman" panose="02020603050405020304" pitchFamily="18" charset="0"/>
              <a:cs typeface="Times New Roman" panose="02020603050405020304" pitchFamily="18" charset="0"/>
            </a:endParaRPr>
          </a:p>
          <a:p>
            <a:r>
              <a:rPr lang="pt-BR" sz="3200" dirty="0">
                <a:solidFill>
                  <a:srgbClr val="002060"/>
                </a:solidFill>
                <a:latin typeface="Times New Roman" panose="02020603050405020304" pitchFamily="18" charset="0"/>
                <a:cs typeface="Times New Roman" panose="02020603050405020304" pitchFamily="18" charset="0"/>
              </a:rPr>
              <a:t>Cách tổ chức: GV chuẩn bị sẵn gói câu hỏi. Gọi 1 học sinh cùng tham gia một học sinh quản trò có nhiệm vụ đọc câu hỏi, 1 học sinh cùng tham gia trả lời gói câu hỏi củng cố văn bản “Chất làm gỉ” và truyện khoa học viễn tưởng bằng cách trả lời nhanh câu hỏi</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2" name="Flowchart: Terminator 1"/>
          <p:cNvSpPr/>
          <p:nvPr/>
        </p:nvSpPr>
        <p:spPr>
          <a:xfrm>
            <a:off x="876693" y="94268"/>
            <a:ext cx="6447934" cy="716437"/>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HOẠT ĐỘNG 3: LUYỆN TẬP</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71854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57561" y="211873"/>
            <a:ext cx="10827834" cy="162807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1. Ai </a:t>
            </a:r>
            <a:r>
              <a:rPr lang="en-US" sz="3200" b="1" dirty="0" err="1">
                <a:solidFill>
                  <a:schemeClr val="bg1"/>
                </a:solidFill>
                <a:latin typeface="Times New Roman" panose="02020603050405020304" pitchFamily="18" charset="0"/>
                <a:cs typeface="Times New Roman" panose="02020603050405020304" pitchFamily="18" charset="0"/>
              </a:rPr>
              <a:t>là</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người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được</a:t>
            </a:r>
            <a:r>
              <a:rPr lang="en-US" sz="3200" b="1" dirty="0">
                <a:solidFill>
                  <a:schemeClr val="bg1"/>
                </a:solidFill>
                <a:latin typeface="Times New Roman" panose="02020603050405020304" pitchFamily="18" charset="0"/>
                <a:cs typeface="Times New Roman" panose="02020603050405020304" pitchFamily="18" charset="0"/>
              </a:rPr>
              <a:t> </a:t>
            </a:r>
            <a:r>
              <a:rPr lang="en-US" sz="3200" dirty="0">
                <a:solidFill>
                  <a:schemeClr val="bg1"/>
                </a:solidFill>
                <a:latin typeface="Times New Roman" panose="02020603050405020304" pitchFamily="18" charset="0"/>
                <a:cs typeface="Times New Roman" panose="02020603050405020304" pitchFamily="18" charset="0"/>
              </a:rPr>
              <a:t>New York Times </a:t>
            </a:r>
            <a:r>
              <a:rPr lang="en-US" sz="3200" dirty="0" err="1">
                <a:solidFill>
                  <a:schemeClr val="bg1"/>
                </a:solidFill>
                <a:latin typeface="Times New Roman" panose="02020603050405020304" pitchFamily="18" charset="0"/>
                <a:cs typeface="Times New Roman" panose="02020603050405020304" pitchFamily="18" charset="0"/>
              </a:rPr>
              <a:t>gọi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nhà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văn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chịu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trách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nhiệm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lớn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nhất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trong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việc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đưa</a:t>
            </a:r>
            <a:r>
              <a:rPr lang="en-US" sz="3200" dirty="0">
                <a:solidFill>
                  <a:schemeClr val="bg1"/>
                </a:solidFill>
                <a:latin typeface="Times New Roman" panose="02020603050405020304" pitchFamily="18" charset="0"/>
                <a:cs typeface="Times New Roman" panose="02020603050405020304" pitchFamily="18" charset="0"/>
              </a:rPr>
              <a:t> khoa </a:t>
            </a:r>
            <a:r>
              <a:rPr lang="en-US" sz="3200" dirty="0" err="1">
                <a:solidFill>
                  <a:schemeClr val="bg1"/>
                </a:solidFill>
                <a:latin typeface="Times New Roman" panose="02020603050405020304" pitchFamily="18" charset="0"/>
                <a:cs typeface="Times New Roman" panose="02020603050405020304" pitchFamily="18" charset="0"/>
              </a:rPr>
              <a:t>học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viễn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tưởng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hiện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đại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vào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dòng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văn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học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chính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thống</a:t>
            </a:r>
            <a:r>
              <a:rPr lang="en-US" sz="3200" dirty="0">
                <a:solidFill>
                  <a:schemeClr val="bg1"/>
                </a:solidFill>
                <a:latin typeface="Times New Roman" panose="02020603050405020304" pitchFamily="18" charset="0"/>
                <a:cs typeface="Times New Roman" panose="02020603050405020304" pitchFamily="18" charset="0"/>
              </a:rPr>
              <a:t>?</a:t>
            </a:r>
            <a:endParaRPr lang="en-US" sz="3200" dirty="0">
              <a:solidFill>
                <a:schemeClr val="bg1"/>
              </a:solidFill>
            </a:endParaRPr>
          </a:p>
        </p:txBody>
      </p:sp>
      <p:sp>
        <p:nvSpPr>
          <p:cNvPr id="5" name="Oval 4"/>
          <p:cNvSpPr/>
          <p:nvPr/>
        </p:nvSpPr>
        <p:spPr>
          <a:xfrm>
            <a:off x="1550020" y="2709746"/>
            <a:ext cx="8474926" cy="30777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latin typeface="Times New Roman" panose="02020603050405020304" pitchFamily="18" charset="0"/>
                <a:cs typeface="Times New Roman" panose="02020603050405020304" pitchFamily="18" charset="0"/>
              </a:rPr>
              <a:t>Rây</a:t>
            </a:r>
            <a:r>
              <a:rPr lang="en-US" sz="3600" b="1" dirty="0">
                <a:solidFill>
                  <a:srgbClr val="FF0000"/>
                </a:solidFill>
                <a:latin typeface="Times New Roman" panose="02020603050405020304" pitchFamily="18" charset="0"/>
                <a:cs typeface="Times New Roman" panose="02020603050405020304" pitchFamily="18" charset="0"/>
              </a:rPr>
              <a:t> Bret-</a:t>
            </a:r>
            <a:r>
              <a:rPr lang="en-US" sz="3600" b="1" dirty="0" err="1">
                <a:solidFill>
                  <a:srgbClr val="FF0000"/>
                </a:solidFill>
                <a:latin typeface="Times New Roman" panose="02020603050405020304" pitchFamily="18" charset="0"/>
                <a:cs typeface="Times New Roman" panose="02020603050405020304" pitchFamily="18" charset="0"/>
              </a:rPr>
              <a:t>Bơ</a:t>
            </a:r>
            <a:r>
              <a:rPr lang="en-US" sz="3600" b="1" dirty="0">
                <a:solidFill>
                  <a:srgbClr val="FF0000"/>
                </a:solidFill>
                <a:latin typeface="Times New Roman" panose="02020603050405020304" pitchFamily="18" charset="0"/>
                <a:cs typeface="Times New Roman" panose="02020603050405020304" pitchFamily="18" charset="0"/>
              </a:rPr>
              <a:t>-</a:t>
            </a:r>
            <a:r>
              <a:rPr lang="en-US" sz="3600" b="1" dirty="0" err="1">
                <a:solidFill>
                  <a:srgbClr val="FF0000"/>
                </a:solidFill>
                <a:latin typeface="Times New Roman" panose="02020603050405020304" pitchFamily="18" charset="0"/>
                <a:cs typeface="Times New Roman" panose="02020603050405020304" pitchFamily="18" charset="0"/>
              </a:rPr>
              <a:t>ry</a:t>
            </a:r>
            <a:endParaRPr lang="vi-VN"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387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768" y="320511"/>
            <a:ext cx="5354424" cy="293173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768" y="3864990"/>
            <a:ext cx="5354424" cy="279033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2714" y="320511"/>
            <a:ext cx="4939645" cy="293173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9592" y="3799001"/>
            <a:ext cx="4939645" cy="2790333"/>
          </a:xfrm>
          <a:prstGeom prst="rect">
            <a:avLst/>
          </a:prstGeom>
        </p:spPr>
      </p:pic>
    </p:spTree>
    <p:extLst>
      <p:ext uri="{BB962C8B-B14F-4D97-AF65-F5344CB8AC3E}">
        <p14:creationId xmlns:p14="http://schemas.microsoft.com/office/powerpoint/2010/main" val="2576676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par>
                                <p:cTn id="14" presetID="21" presetClass="entr" presetSubtype="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26634" y="401445"/>
            <a:ext cx="9043639" cy="1650380"/>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2</a:t>
            </a:r>
            <a:r>
              <a:rPr lang="vi-VN" sz="3200" b="1" dirty="0">
                <a:solidFill>
                  <a:schemeClr val="bg1"/>
                </a:solidFill>
                <a:latin typeface="Times New Roman" panose="02020603050405020304" pitchFamily="18" charset="0"/>
                <a:cs typeface="Times New Roman" panose="02020603050405020304" pitchFamily="18" charset="0"/>
              </a:rPr>
              <a:t>.</a:t>
            </a:r>
            <a:r>
              <a:rPr lang="en-US" sz="3200" b="1" dirty="0" err="1">
                <a:solidFill>
                  <a:schemeClr val="bg1"/>
                </a:solidFill>
                <a:latin typeface="Times New Roman" panose="02020603050405020304" pitchFamily="18" charset="0"/>
                <a:cs typeface="Times New Roman" panose="02020603050405020304" pitchFamily="18" charset="0"/>
              </a:rPr>
              <a:t>Tiểu</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thuyết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Chất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gỉ</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của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Rây</a:t>
            </a:r>
            <a:r>
              <a:rPr lang="en-US" sz="3200" b="1" dirty="0">
                <a:solidFill>
                  <a:schemeClr val="bg1"/>
                </a:solidFill>
                <a:latin typeface="Times New Roman" panose="02020603050405020304" pitchFamily="18" charset="0"/>
                <a:cs typeface="Times New Roman" panose="02020603050405020304" pitchFamily="18" charset="0"/>
              </a:rPr>
              <a:t>-</a:t>
            </a:r>
            <a:r>
              <a:rPr lang="vi-VN" sz="3200" b="1" dirty="0">
                <a:solidFill>
                  <a:schemeClr val="bg1"/>
                </a:solidFill>
                <a:latin typeface="Times New Roman" panose="02020603050405020304" pitchFamily="18" charset="0"/>
                <a:cs typeface="Times New Roman" panose="02020603050405020304" pitchFamily="18" charset="0"/>
              </a:rPr>
              <a:t>Bret-b</a:t>
            </a:r>
            <a:r>
              <a:rPr lang="en-US" sz="3200" b="1" dirty="0">
                <a:solidFill>
                  <a:schemeClr val="bg1"/>
                </a:solidFill>
                <a:latin typeface="Times New Roman" panose="02020603050405020304" pitchFamily="18" charset="0"/>
                <a:cs typeface="Times New Roman" panose="02020603050405020304" pitchFamily="18" charset="0"/>
              </a:rPr>
              <a:t>ơ</a:t>
            </a:r>
            <a:r>
              <a:rPr lang="vi-VN" sz="3200" b="1" dirty="0">
                <a:solidFill>
                  <a:schemeClr val="bg1"/>
                </a:solidFill>
                <a:latin typeface="Times New Roman" panose="02020603050405020304" pitchFamily="18" charset="0"/>
                <a:cs typeface="Times New Roman" panose="02020603050405020304" pitchFamily="18" charset="0"/>
              </a:rPr>
              <a:t>-ry </a:t>
            </a:r>
            <a:r>
              <a:rPr lang="en-US" sz="3200" b="1" dirty="0" err="1">
                <a:solidFill>
                  <a:schemeClr val="bg1"/>
                </a:solidFill>
                <a:latin typeface="Times New Roman" panose="02020603050405020304" pitchFamily="18" charset="0"/>
                <a:cs typeface="Times New Roman" panose="02020603050405020304" pitchFamily="18" charset="0"/>
              </a:rPr>
              <a:t>viết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về</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đề</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tài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nào</a:t>
            </a:r>
            <a:r>
              <a:rPr lang="en-US" sz="3200" b="1" dirty="0">
                <a:solidFill>
                  <a:schemeClr val="bg1"/>
                </a:solidFill>
                <a:latin typeface="Times New Roman" panose="02020603050405020304" pitchFamily="18" charset="0"/>
                <a:cs typeface="Times New Roman" panose="02020603050405020304" pitchFamily="18" charset="0"/>
              </a:rPr>
              <a:t>?</a:t>
            </a:r>
            <a:endParaRPr lang="en-US" sz="3200" dirty="0">
              <a:solidFill>
                <a:schemeClr val="bg1"/>
              </a:solidFill>
            </a:endParaRPr>
          </a:p>
        </p:txBody>
      </p:sp>
      <p:sp>
        <p:nvSpPr>
          <p:cNvPr id="5" name="7-Point Star 4"/>
          <p:cNvSpPr/>
          <p:nvPr/>
        </p:nvSpPr>
        <p:spPr>
          <a:xfrm>
            <a:off x="2180062" y="2955072"/>
            <a:ext cx="7136781" cy="3033131"/>
          </a:xfrm>
          <a:prstGeom prst="star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solidFill>
                  <a:schemeClr val="bg1"/>
                </a:solidFill>
                <a:latin typeface="Times New Roman" panose="02020603050405020304" pitchFamily="18" charset="0"/>
                <a:cs typeface="Times New Roman" panose="02020603050405020304" pitchFamily="18" charset="0"/>
              </a:rPr>
              <a:t>Công</a:t>
            </a:r>
            <a:r>
              <a:rPr lang="vi-VN" sz="4400" dirty="0">
                <a:solidFill>
                  <a:schemeClr val="bg1"/>
                </a:solidFill>
                <a:latin typeface="Times New Roman" panose="02020603050405020304" pitchFamily="18" charset="0"/>
                <a:cs typeface="Times New Roman" panose="02020603050405020304" pitchFamily="18" charset="0"/>
              </a:rPr>
              <a:t> nghệ tương lai</a:t>
            </a:r>
          </a:p>
        </p:txBody>
      </p:sp>
    </p:spTree>
    <p:extLst>
      <p:ext uri="{BB962C8B-B14F-4D97-AF65-F5344CB8AC3E}">
        <p14:creationId xmlns:p14="http://schemas.microsoft.com/office/powerpoint/2010/main" val="25137292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892098" y="657922"/>
            <a:ext cx="10236819" cy="1616927"/>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bg1"/>
                </a:solidFill>
                <a:latin typeface="Times New Roman" panose="02020603050405020304" pitchFamily="18" charset="0"/>
                <a:cs typeface="Times New Roman" panose="02020603050405020304" pitchFamily="18" charset="0"/>
              </a:rPr>
              <a:t>3. </a:t>
            </a:r>
            <a:r>
              <a:rPr lang="en-US" sz="3200" b="1" dirty="0" err="1">
                <a:solidFill>
                  <a:schemeClr val="bg1"/>
                </a:solidFill>
                <a:latin typeface="Times New Roman" panose="02020603050405020304" pitchFamily="18" charset="0"/>
                <a:cs typeface="Times New Roman" panose="02020603050405020304" pitchFamily="18" charset="0"/>
              </a:rPr>
              <a:t>Dự</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định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của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viên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trung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sĩ</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về</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Chất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gỉ</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gì</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5" name="Donut 4"/>
          <p:cNvSpPr/>
          <p:nvPr/>
        </p:nvSpPr>
        <p:spPr>
          <a:xfrm>
            <a:off x="1248937" y="2709746"/>
            <a:ext cx="10103004" cy="3233854"/>
          </a:xfrm>
          <a:prstGeom prst="don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Phá</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hủy</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các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vũ</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khí</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chiến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tranh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đem</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lại</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nền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hòa</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bình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cho</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thế</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giới</a:t>
            </a:r>
            <a:endParaRPr lang="vi-VN"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6161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7493" y="379141"/>
            <a:ext cx="9277814" cy="187340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Times New Roman" panose="02020603050405020304" pitchFamily="18" charset="0"/>
                <a:cs typeface="Times New Roman" panose="02020603050405020304" pitchFamily="18" charset="0"/>
              </a:rPr>
              <a:t>4.</a:t>
            </a:r>
            <a:r>
              <a:rPr lang="en-US" sz="3200" b="1" dirty="0" err="1">
                <a:solidFill>
                  <a:schemeClr val="bg1"/>
                </a:solidFill>
                <a:latin typeface="Times New Roman" panose="02020603050405020304" pitchFamily="18" charset="0"/>
                <a:cs typeface="Times New Roman" panose="02020603050405020304" pitchFamily="18" charset="0"/>
              </a:rPr>
              <a:t>Văn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bản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Chất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gỉ</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được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kể</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theo</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ngôi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thứ</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mấy</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5" name="Double Wave 4"/>
          <p:cNvSpPr/>
          <p:nvPr/>
        </p:nvSpPr>
        <p:spPr>
          <a:xfrm>
            <a:off x="3434575" y="2854712"/>
            <a:ext cx="4103649" cy="2776654"/>
          </a:xfrm>
          <a:prstGeom prst="double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solidFill>
                  <a:schemeClr val="tx1"/>
                </a:solidFill>
                <a:latin typeface="Times New Roman" panose="02020603050405020304" pitchFamily="18" charset="0"/>
                <a:cs typeface="Times New Roman" panose="02020603050405020304" pitchFamily="18" charset="0"/>
              </a:rPr>
              <a:t>Ngôi</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thứ</a:t>
            </a:r>
            <a:r>
              <a:rPr lang="en-US" sz="4800" dirty="0">
                <a:solidFill>
                  <a:schemeClr val="tx1"/>
                </a:solidFill>
                <a:latin typeface="Times New Roman" panose="02020603050405020304" pitchFamily="18" charset="0"/>
                <a:cs typeface="Times New Roman" panose="02020603050405020304" pitchFamily="18" charset="0"/>
              </a:rPr>
              <a:t> 3</a:t>
            </a:r>
            <a:endParaRPr lang="vi-VN" sz="4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45399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037063" y="446049"/>
            <a:ext cx="10013796" cy="2185639"/>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5. </a:t>
            </a:r>
            <a:r>
              <a:rPr lang="en-US" sz="3200" b="1" dirty="0" err="1">
                <a:solidFill>
                  <a:schemeClr val="bg1"/>
                </a:solidFill>
                <a:latin typeface="Times New Roman" panose="02020603050405020304" pitchFamily="18" charset="0"/>
                <a:cs typeface="Times New Roman" panose="02020603050405020304" pitchFamily="18" charset="0"/>
              </a:rPr>
              <a:t>Văn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bản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Chất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gỉ</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phản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ánh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mấy</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sự</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kiện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Đó</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những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sự</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kiện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nào</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6" name="Double Wave 5"/>
          <p:cNvSpPr/>
          <p:nvPr/>
        </p:nvSpPr>
        <p:spPr>
          <a:xfrm>
            <a:off x="669073" y="3367668"/>
            <a:ext cx="10682868" cy="3122342"/>
          </a:xfrm>
          <a:prstGeom prst="doubleWav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dirty="0">
                <a:solidFill>
                  <a:schemeClr val="bg1"/>
                </a:solidFill>
                <a:latin typeface="Times New Roman" panose="02020603050405020304" pitchFamily="18" charset="0"/>
                <a:cs typeface="Times New Roman" panose="02020603050405020304" pitchFamily="18" charset="0"/>
              </a:rPr>
              <a:t>+ Đại tá muốn điều chuyển viên trung sĩ đến nơi khác.</a:t>
            </a:r>
          </a:p>
          <a:p>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Viên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trung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sĩ</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nói</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về</a:t>
            </a:r>
            <a:r>
              <a:rPr lang="en-US" sz="3600" dirty="0">
                <a:solidFill>
                  <a:schemeClr val="bg1"/>
                </a:solidFill>
                <a:latin typeface="Times New Roman" panose="02020603050405020304" pitchFamily="18" charset="0"/>
                <a:cs typeface="Times New Roman" panose="02020603050405020304" pitchFamily="18" charset="0"/>
              </a:rPr>
              <a:t> ý </a:t>
            </a:r>
            <a:r>
              <a:rPr lang="en-US" sz="3600" dirty="0" err="1">
                <a:solidFill>
                  <a:schemeClr val="bg1"/>
                </a:solidFill>
                <a:latin typeface="Times New Roman" panose="02020603050405020304" pitchFamily="18" charset="0"/>
                <a:cs typeface="Times New Roman" panose="02020603050405020304" pitchFamily="18" charset="0"/>
              </a:rPr>
              <a:t>tưởng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của</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mình</a:t>
            </a:r>
            <a:r>
              <a:rPr lang="en-US" sz="3600" dirty="0">
                <a:solidFill>
                  <a:schemeClr val="bg1"/>
                </a:solidFill>
                <a:latin typeface="Times New Roman" panose="02020603050405020304" pitchFamily="18" charset="0"/>
                <a:cs typeface="Times New Roman" panose="02020603050405020304" pitchFamily="18" charset="0"/>
              </a:rPr>
              <a:t>.</a:t>
            </a:r>
            <a:endParaRPr lang="vi-VN" sz="3600" dirty="0">
              <a:solidFill>
                <a:schemeClr val="bg1"/>
              </a:solidFill>
              <a:latin typeface="Times New Roman" panose="02020603050405020304" pitchFamily="18" charset="0"/>
              <a:cs typeface="Times New Roman" panose="02020603050405020304" pitchFamily="18" charset="0"/>
            </a:endParaRPr>
          </a:p>
          <a:p>
            <a:r>
              <a:rPr lang="en-US" sz="3600" dirty="0">
                <a:solidFill>
                  <a:schemeClr val="bg1"/>
                </a:solidFill>
                <a:latin typeface="Times New Roman" panose="02020603050405020304" pitchFamily="18" charset="0"/>
                <a:cs typeface="Times New Roman" panose="02020603050405020304" pitchFamily="18" charset="0"/>
              </a:rPr>
              <a:t>+ Ý </a:t>
            </a:r>
            <a:r>
              <a:rPr lang="en-US" sz="3600" dirty="0" err="1">
                <a:solidFill>
                  <a:schemeClr val="bg1"/>
                </a:solidFill>
                <a:latin typeface="Times New Roman" panose="02020603050405020304" pitchFamily="18" charset="0"/>
                <a:cs typeface="Times New Roman" panose="02020603050405020304" pitchFamily="18" charset="0"/>
              </a:rPr>
              <a:t>tưởng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của</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viên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trung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sĩ</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được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chứng</a:t>
            </a:r>
            <a:r>
              <a:rPr lang="en-US" sz="3600" dirty="0">
                <a:solidFill>
                  <a:schemeClr val="bg1"/>
                </a:solidFill>
                <a:latin typeface="Times New Roman" panose="02020603050405020304" pitchFamily="18" charset="0"/>
                <a:cs typeface="Times New Roman" panose="02020603050405020304" pitchFamily="18" charset="0"/>
              </a:rPr>
              <a:t> minh </a:t>
            </a:r>
            <a:r>
              <a:rPr lang="en-US" sz="3600" dirty="0" err="1">
                <a:solidFill>
                  <a:schemeClr val="bg1"/>
                </a:solidFill>
                <a:latin typeface="Times New Roman" panose="02020603050405020304" pitchFamily="18" charset="0"/>
                <a:cs typeface="Times New Roman" panose="02020603050405020304" pitchFamily="18" charset="0"/>
              </a:rPr>
              <a:t>và</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đại</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tá</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muốn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tiêu</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diệt</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viên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trung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sĩ</a:t>
            </a:r>
            <a:endParaRPr lang="vi-VN"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6260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9863" y="211873"/>
            <a:ext cx="10247971" cy="129354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6. </a:t>
            </a:r>
            <a:r>
              <a:rPr lang="en-US" sz="3200" b="1" dirty="0" err="1">
                <a:solidFill>
                  <a:schemeClr val="bg1"/>
                </a:solidFill>
                <a:latin typeface="Times New Roman" panose="02020603050405020304" pitchFamily="18" charset="0"/>
                <a:cs typeface="Times New Roman" panose="02020603050405020304" pitchFamily="18" charset="0"/>
              </a:rPr>
              <a:t>Tình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huống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cơ</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bản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của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văn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bản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Chất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gỉ</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gì</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3" name="Frame 2"/>
          <p:cNvSpPr/>
          <p:nvPr/>
        </p:nvSpPr>
        <p:spPr>
          <a:xfrm>
            <a:off x="657922" y="2007220"/>
            <a:ext cx="10861288" cy="4226312"/>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4000" dirty="0">
                <a:solidFill>
                  <a:srgbClr val="002060"/>
                </a:solidFill>
                <a:latin typeface="Times New Roman" panose="02020603050405020304" pitchFamily="18" charset="0"/>
                <a:cs typeface="Times New Roman" panose="02020603050405020304" pitchFamily="18" charset="0"/>
              </a:rPr>
              <a:t>Tình huống: Đại tá gạt </a:t>
            </a:r>
            <a:r>
              <a:rPr lang="en-US" sz="4000" dirty="0" err="1">
                <a:solidFill>
                  <a:srgbClr val="002060"/>
                </a:solidFill>
                <a:latin typeface="Times New Roman" panose="02020603050405020304" pitchFamily="18" charset="0"/>
                <a:cs typeface="Times New Roman" panose="02020603050405020304" pitchFamily="18" charset="0"/>
              </a:rPr>
              <a:t>phăng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tất</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cả</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những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dự</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định</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ước</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mơ</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của</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viên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trung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sĩ</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và</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khăng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khăng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yêu</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cầu</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cấp</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dưới</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phải</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làm</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theo</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mệnh</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lệnh</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còn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gọi</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cho</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bác</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sĩ</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vì</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cho</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rằng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trung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sĩ</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có</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vấn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đề</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thần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kinh</a:t>
            </a:r>
            <a:r>
              <a:rPr lang="en-US" sz="4000" dirty="0">
                <a:solidFill>
                  <a:srgbClr val="002060"/>
                </a:solidFill>
                <a:latin typeface="Times New Roman" panose="02020603050405020304" pitchFamily="18" charset="0"/>
                <a:cs typeface="Times New Roman" panose="02020603050405020304" pitchFamily="18" charset="0"/>
              </a:rPr>
              <a:t>.</a:t>
            </a:r>
            <a:endParaRPr lang="vi-VN" sz="4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33030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80">
                                          <p:stCondLst>
                                            <p:cond delay="0"/>
                                          </p:stCondLst>
                                        </p:cTn>
                                        <p:tgtEl>
                                          <p:spTgt spid="3"/>
                                        </p:tgtEl>
                                      </p:cBhvr>
                                    </p:animEffect>
                                    <p:anim calcmode="lin" valueType="num">
                                      <p:cBhvr>
                                        <p:cTn id="1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gtEl>
                                      </p:cBhvr>
                                      <p:to x="100000" y="60000"/>
                                    </p:animScale>
                                    <p:animScale>
                                      <p:cBhvr>
                                        <p:cTn id="20" dur="166" decel="50000">
                                          <p:stCondLst>
                                            <p:cond delay="676"/>
                                          </p:stCondLst>
                                        </p:cTn>
                                        <p:tgtEl>
                                          <p:spTgt spid="3"/>
                                        </p:tgtEl>
                                      </p:cBhvr>
                                      <p:to x="100000" y="100000"/>
                                    </p:animScale>
                                    <p:animScale>
                                      <p:cBhvr>
                                        <p:cTn id="21" dur="26">
                                          <p:stCondLst>
                                            <p:cond delay="1312"/>
                                          </p:stCondLst>
                                        </p:cTn>
                                        <p:tgtEl>
                                          <p:spTgt spid="3"/>
                                        </p:tgtEl>
                                      </p:cBhvr>
                                      <p:to x="100000" y="80000"/>
                                    </p:animScale>
                                    <p:animScale>
                                      <p:cBhvr>
                                        <p:cTn id="22" dur="166" decel="50000">
                                          <p:stCondLst>
                                            <p:cond delay="1338"/>
                                          </p:stCondLst>
                                        </p:cTn>
                                        <p:tgtEl>
                                          <p:spTgt spid="3"/>
                                        </p:tgtEl>
                                      </p:cBhvr>
                                      <p:to x="100000" y="100000"/>
                                    </p:animScale>
                                    <p:animScale>
                                      <p:cBhvr>
                                        <p:cTn id="23" dur="26">
                                          <p:stCondLst>
                                            <p:cond delay="1642"/>
                                          </p:stCondLst>
                                        </p:cTn>
                                        <p:tgtEl>
                                          <p:spTgt spid="3"/>
                                        </p:tgtEl>
                                      </p:cBhvr>
                                      <p:to x="100000" y="90000"/>
                                    </p:animScale>
                                    <p:animScale>
                                      <p:cBhvr>
                                        <p:cTn id="24" dur="166" decel="50000">
                                          <p:stCondLst>
                                            <p:cond delay="1668"/>
                                          </p:stCondLst>
                                        </p:cTn>
                                        <p:tgtEl>
                                          <p:spTgt spid="3"/>
                                        </p:tgtEl>
                                      </p:cBhvr>
                                      <p:to x="100000" y="100000"/>
                                    </p:animScale>
                                    <p:animScale>
                                      <p:cBhvr>
                                        <p:cTn id="25" dur="26">
                                          <p:stCondLst>
                                            <p:cond delay="1808"/>
                                          </p:stCondLst>
                                        </p:cTn>
                                        <p:tgtEl>
                                          <p:spTgt spid="3"/>
                                        </p:tgtEl>
                                      </p:cBhvr>
                                      <p:to x="100000" y="95000"/>
                                    </p:animScale>
                                    <p:animScale>
                                      <p:cBhvr>
                                        <p:cTn id="2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880946" y="245327"/>
            <a:ext cx="10136459" cy="1449658"/>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7. </a:t>
            </a:r>
            <a:r>
              <a:rPr lang="en-US" sz="3200" b="1" dirty="0" err="1">
                <a:solidFill>
                  <a:schemeClr val="bg1"/>
                </a:solidFill>
                <a:latin typeface="Times New Roman" panose="02020603050405020304" pitchFamily="18" charset="0"/>
                <a:cs typeface="Times New Roman" panose="02020603050405020304" pitchFamily="18" charset="0"/>
              </a:rPr>
              <a:t>Chỉ</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ra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nét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đặc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sắc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trong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cách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kết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thúc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truyện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của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tác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giả</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5" name="Donut 4"/>
          <p:cNvSpPr/>
          <p:nvPr/>
        </p:nvSpPr>
        <p:spPr>
          <a:xfrm>
            <a:off x="1014761" y="2174488"/>
            <a:ext cx="10091854" cy="4137102"/>
          </a:xfrm>
          <a:prstGeom prst="donut">
            <a:avLst>
              <a:gd name="adj" fmla="val 1446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rgbClr val="002060"/>
                </a:solidFill>
                <a:latin typeface="Times New Roman" panose="02020603050405020304" pitchFamily="18" charset="0"/>
                <a:cs typeface="Times New Roman" panose="02020603050405020304" pitchFamily="18" charset="0"/>
              </a:rPr>
              <a:t>Kết</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thúc</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truyện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đặc</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sắc</a:t>
            </a:r>
            <a:r>
              <a:rPr lang="vi-VN"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đại</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tá</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đã</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không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dùng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đến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vũ</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khí</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bằng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sắt</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thép</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mà</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dùng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vũ</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khí</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bằng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gỗ</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để</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tóm</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viên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trung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sĩ</a:t>
            </a:r>
            <a:r>
              <a:rPr lang="en-US" sz="3600" b="1" dirty="0">
                <a:solidFill>
                  <a:srgbClr val="002060"/>
                </a:solidFill>
                <a:latin typeface="Times New Roman" panose="02020603050405020304" pitchFamily="18" charset="0"/>
                <a:cs typeface="Times New Roman" panose="02020603050405020304" pitchFamily="18" charset="0"/>
              </a:rPr>
              <a:t>. </a:t>
            </a:r>
            <a:endParaRPr lang="vi-VN"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10952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25912" y="245327"/>
            <a:ext cx="9980342" cy="119318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8. </a:t>
            </a:r>
            <a:r>
              <a:rPr lang="en-US" sz="3200" b="1" dirty="0" err="1">
                <a:solidFill>
                  <a:schemeClr val="bg1"/>
                </a:solidFill>
                <a:latin typeface="Times New Roman" panose="02020603050405020304" pitchFamily="18" charset="0"/>
                <a:cs typeface="Times New Roman" panose="02020603050405020304" pitchFamily="18" charset="0"/>
              </a:rPr>
              <a:t>Cách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kết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thúc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truyện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như</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vậy</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có</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nghĩa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gì</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5" name="Flowchart: Punched Tape 4"/>
          <p:cNvSpPr/>
          <p:nvPr/>
        </p:nvSpPr>
        <p:spPr>
          <a:xfrm>
            <a:off x="903249" y="1929161"/>
            <a:ext cx="9567746" cy="4036741"/>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000" dirty="0">
                <a:solidFill>
                  <a:srgbClr val="002060"/>
                </a:solidFill>
                <a:latin typeface="Times New Roman" panose="02020603050405020304" pitchFamily="18" charset="0"/>
                <a:cs typeface="Times New Roman" panose="02020603050405020304" pitchFamily="18" charset="0"/>
              </a:rPr>
              <a:t>+ Tạo sức cuốn hút hấp dẫn bạn đọc</a:t>
            </a:r>
          </a:p>
          <a:p>
            <a:r>
              <a:rPr lang="vi-VN" sz="4000" dirty="0">
                <a:solidFill>
                  <a:srgbClr val="002060"/>
                </a:solidFill>
                <a:latin typeface="Times New Roman" panose="02020603050405020304" pitchFamily="18" charset="0"/>
                <a:cs typeface="Times New Roman" panose="02020603050405020304" pitchFamily="18" charset="0"/>
              </a:rPr>
              <a:t>+ Tạo tính nhân văn cho tác phẩm: mơ ước một cuộc sống hòa bình không có chiến tranh.</a:t>
            </a:r>
          </a:p>
        </p:txBody>
      </p:sp>
    </p:spTree>
    <p:extLst>
      <p:ext uri="{BB962C8B-B14F-4D97-AF65-F5344CB8AC3E}">
        <p14:creationId xmlns:p14="http://schemas.microsoft.com/office/powerpoint/2010/main" val="25057177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15483" y="189571"/>
            <a:ext cx="8876371" cy="1271239"/>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9. </a:t>
            </a:r>
            <a:r>
              <a:rPr lang="en-US" sz="3200" b="1" dirty="0" err="1">
                <a:solidFill>
                  <a:schemeClr val="bg1"/>
                </a:solidFill>
                <a:latin typeface="Times New Roman" panose="02020603050405020304" pitchFamily="18" charset="0"/>
                <a:cs typeface="Times New Roman" panose="02020603050405020304" pitchFamily="18" charset="0"/>
              </a:rPr>
              <a:t>Bài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học</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nghĩa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em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rút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ra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được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từ</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văn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bản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Chất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làm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gỉ</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5" name="Frame 4"/>
          <p:cNvSpPr/>
          <p:nvPr/>
        </p:nvSpPr>
        <p:spPr>
          <a:xfrm>
            <a:off x="256479" y="1739590"/>
            <a:ext cx="11753384" cy="4951142"/>
          </a:xfrm>
          <a:prstGeom prst="frame">
            <a:avLst>
              <a:gd name="adj1" fmla="val 867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Truyện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mong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muốn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chấm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dứt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trung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bằng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gỉ</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tất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loại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súng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máy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xe</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tăng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một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ước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một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chất</a:t>
            </a:r>
            <a:r>
              <a:rPr lang="en-US" sz="3200" dirty="0">
                <a:solidFill>
                  <a:srgbClr val="002060"/>
                </a:solidFill>
                <a:latin typeface="Times New Roman" panose="02020603050405020304" pitchFamily="18" charset="0"/>
                <a:cs typeface="Times New Roman" panose="02020603050405020304" pitchFamily="18" charset="0"/>
              </a:rPr>
              <a:t> có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giúp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các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loại</a:t>
            </a:r>
            <a:r>
              <a:rPr lang="en-US" sz="3200" dirty="0">
                <a:solidFill>
                  <a:srgbClr val="002060"/>
                </a:solidFill>
                <a:latin typeface="Times New Roman" panose="02020603050405020304" pitchFamily="18" charset="0"/>
                <a:cs typeface="Times New Roman" panose="02020603050405020304" pitchFamily="18" charset="0"/>
              </a:rPr>
              <a:t> vũ </a:t>
            </a:r>
            <a:r>
              <a:rPr lang="en-US" sz="3200" dirty="0" err="1">
                <a:solidFill>
                  <a:srgbClr val="002060"/>
                </a:solidFill>
                <a:latin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chết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chóc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hướng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mục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đích</a:t>
            </a:r>
            <a:r>
              <a:rPr lang="en-US" sz="3200" dirty="0">
                <a:solidFill>
                  <a:srgbClr val="002060"/>
                </a:solidFill>
                <a:latin typeface="Times New Roman" panose="02020603050405020304" pitchFamily="18" charset="0"/>
                <a:cs typeface="Times New Roman" panose="02020603050405020304" pitchFamily="18" charset="0"/>
              </a:rPr>
              <a:t> vì </a:t>
            </a:r>
            <a:r>
              <a:rPr lang="en-US" sz="3200" dirty="0" err="1">
                <a:solidFill>
                  <a:srgbClr val="002060"/>
                </a:solidFill>
                <a:latin typeface="Times New Roman" panose="02020603050405020304" pitchFamily="18" charset="0"/>
                <a:cs typeface="Times New Roman" panose="02020603050405020304" pitchFamily="18" charset="0"/>
              </a:rPr>
              <a:t>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của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giới</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tạo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phải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dễ</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dàng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được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chấp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phải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đánh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đổi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bằng</a:t>
            </a:r>
            <a:r>
              <a:rPr lang="en-US" sz="3200" dirty="0">
                <a:solidFill>
                  <a:srgbClr val="002060"/>
                </a:solidFill>
                <a:latin typeface="Times New Roman" panose="02020603050405020304" pitchFamily="18" charset="0"/>
                <a:cs typeface="Times New Roman" panose="02020603050405020304" pitchFamily="18" charset="0"/>
              </a:rPr>
              <a:t> hi </a:t>
            </a:r>
            <a:r>
              <a:rPr lang="en-US" sz="3200" dirty="0" err="1">
                <a:solidFill>
                  <a:srgbClr val="002060"/>
                </a:solidFill>
                <a:latin typeface="Times New Roman" panose="02020603050405020304" pitchFamily="18" charset="0"/>
                <a:cs typeface="Times New Roman" panose="02020603050405020304" pitchFamily="18" charset="0"/>
              </a:rPr>
              <a:t>sinh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tính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mạng</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Cần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trì</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theo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đuổi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mục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tiêu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ước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mơ</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4017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758283" y="234176"/>
            <a:ext cx="10225668" cy="1851102"/>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10. </a:t>
            </a:r>
            <a:r>
              <a:rPr lang="en-US" sz="3200" b="1" dirty="0" err="1">
                <a:solidFill>
                  <a:schemeClr val="bg1"/>
                </a:solidFill>
                <a:latin typeface="Times New Roman" panose="02020603050405020304" pitchFamily="18" charset="0"/>
                <a:cs typeface="Times New Roman" panose="02020603050405020304" pitchFamily="18" charset="0"/>
              </a:rPr>
              <a:t>Khi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đọc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hiểu</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hình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thức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văn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bản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truyện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viễn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tưởng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em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cần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chú</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những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yếu</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tố</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nào</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5" name="7-Point Star 4"/>
          <p:cNvSpPr/>
          <p:nvPr/>
        </p:nvSpPr>
        <p:spPr>
          <a:xfrm>
            <a:off x="-78058" y="2228850"/>
            <a:ext cx="12090988" cy="4629149"/>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biết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tài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hình</a:t>
            </a:r>
            <a:r>
              <a:rPr lang="en-US" sz="3200" dirty="0">
                <a:solidFill>
                  <a:srgbClr val="002060"/>
                </a:solidFill>
                <a:latin typeface="Times New Roman" panose="02020603050405020304" pitchFamily="18" charset="0"/>
                <a:cs typeface="Times New Roman" panose="02020603050405020304" pitchFamily="18" charset="0"/>
              </a:rPr>
              <a:t> dung </a:t>
            </a:r>
            <a:r>
              <a:rPr lang="en-US" sz="3200" dirty="0" err="1">
                <a:solidFill>
                  <a:srgbClr val="002060"/>
                </a:solidFill>
                <a:latin typeface="Times New Roman" panose="02020603050405020304" pitchFamily="18" charset="0"/>
                <a:cs typeface="Times New Roman" panose="02020603050405020304" pitchFamily="18" charset="0"/>
              </a:rPr>
              <a:t>tưởng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tượng</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diện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sự</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tình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huống</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Chủ</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đề</a:t>
            </a:r>
            <a:r>
              <a:rPr lang="en-US" sz="3200" dirty="0">
                <a:solidFill>
                  <a:srgbClr val="002060"/>
                </a:solidFill>
                <a:latin typeface="Times New Roman" panose="02020603050405020304" pitchFamily="18" charset="0"/>
                <a:cs typeface="Times New Roman" panose="02020603050405020304" pitchFamily="18" charset="0"/>
              </a:rPr>
              <a:t>, ý </a:t>
            </a:r>
            <a:r>
              <a:rPr lang="en-US" sz="3200" dirty="0" err="1">
                <a:solidFill>
                  <a:srgbClr val="002060"/>
                </a:solidFill>
                <a:latin typeface="Times New Roman" panose="02020603050405020304" pitchFamily="18" charset="0"/>
                <a:cs typeface="Times New Roman" panose="02020603050405020304" pitchFamily="18" charset="0"/>
              </a:rPr>
              <a:t>nghĩa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chuyện</a:t>
            </a:r>
            <a:endParaRPr lang="vi-VN" sz="3200" dirty="0">
              <a:solidFill>
                <a:srgbClr val="002060"/>
              </a:solidFill>
              <a:latin typeface="Times New Roman" panose="02020603050405020304" pitchFamily="18" charset="0"/>
              <a:cs typeface="Times New Roman" panose="02020603050405020304" pitchFamily="18" charset="0"/>
            </a:endParaRPr>
          </a:p>
          <a:p>
            <a:r>
              <a:rPr lang="vi-VN" sz="3200" dirty="0">
                <a:solidFill>
                  <a:srgbClr val="002060"/>
                </a:solidFill>
                <a:latin typeface="Times New Roman" panose="02020603050405020304" pitchFamily="18" charset="0"/>
                <a:cs typeface="Times New Roman" panose="02020603050405020304" pitchFamily="18" charset="0"/>
              </a:rPr>
              <a:t>- Nhân vật, cách thể hiện nhân vật</a:t>
            </a:r>
          </a:p>
        </p:txBody>
      </p:sp>
    </p:spTree>
    <p:extLst>
      <p:ext uri="{BB962C8B-B14F-4D97-AF65-F5344CB8AC3E}">
        <p14:creationId xmlns:p14="http://schemas.microsoft.com/office/powerpoint/2010/main" val="2149156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ppt_w</p:attrName>
                                        </p:attrNameLst>
                                      </p:cBhvr>
                                      <p:tavLst>
                                        <p:tav tm="0" fmla="#ppt_w*sin(2.5*pi*$)">
                                          <p:val>
                                            <p:fltVal val="0"/>
                                          </p:val>
                                        </p:tav>
                                        <p:tav tm="100000">
                                          <p:val>
                                            <p:fltVal val="1"/>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1338606" y="1272619"/>
            <a:ext cx="9643621" cy="2950590"/>
          </a:xfrm>
          <a:prstGeom prst="horizontalScroll">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Tìm đọc các truyện viễn tưởng và trả lời các câu hỏi đọc hiểu bằng cách điền vào phiếu học tập hoặc thiết kế bài trình chiếu</a:t>
            </a:r>
            <a:r>
              <a:rPr lang="en-US" sz="3200" b="1">
                <a:latin typeface="Times New Roman" panose="02020603050405020304" pitchFamily="18" charset="0"/>
                <a:cs typeface="Times New Roman" panose="02020603050405020304" pitchFamily="18" charset="0"/>
              </a:rPr>
              <a:t>.</a:t>
            </a:r>
            <a:endParaRPr lang="vi-VN" sz="3200">
              <a:latin typeface="Times New Roman" panose="02020603050405020304" pitchFamily="18" charset="0"/>
              <a:cs typeface="Times New Roman" panose="02020603050405020304" pitchFamily="18" charset="0"/>
            </a:endParaRPr>
          </a:p>
        </p:txBody>
      </p:sp>
      <p:sp>
        <p:nvSpPr>
          <p:cNvPr id="2" name="Flowchart: Terminator 1"/>
          <p:cNvSpPr/>
          <p:nvPr/>
        </p:nvSpPr>
        <p:spPr>
          <a:xfrm>
            <a:off x="1508289" y="301658"/>
            <a:ext cx="7334053" cy="622170"/>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HOẠT ĐỘNG 4: VẬN DỤNG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82122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2318994" y="53686"/>
            <a:ext cx="6938128" cy="1563241"/>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HOẠT ĐỘNG 2: </a:t>
            </a:r>
          </a:p>
          <a:p>
            <a:pPr algn="ctr"/>
            <a:r>
              <a:rPr lang="en-US" sz="3200" b="1" dirty="0">
                <a:latin typeface="Times New Roman" panose="02020603050405020304" pitchFamily="18" charset="0"/>
                <a:cs typeface="Times New Roman" panose="02020603050405020304" pitchFamily="18" charset="0"/>
              </a:rPr>
              <a:t>HÌNH THÀNH KIẾN THỨC MỚI</a:t>
            </a:r>
            <a:endParaRPr lang="vi-VN" sz="3200" dirty="0">
              <a:latin typeface="Times New Roman" panose="02020603050405020304" pitchFamily="18" charset="0"/>
              <a:cs typeface="Times New Roman" panose="02020603050405020304" pitchFamily="18" charset="0"/>
            </a:endParaRPr>
          </a:p>
        </p:txBody>
      </p:sp>
      <p:pic>
        <p:nvPicPr>
          <p:cNvPr id="3" name="图片 4"/>
          <p:cNvPicPr/>
          <p:nvPr/>
        </p:nvPicPr>
        <p:blipFill>
          <a:blip r:embed="rId2">
            <a:extLst>
              <a:ext uri="{28A0092B-C50C-407E-A947-70E740481C1C}">
                <a14:useLocalDpi xmlns:a14="http://schemas.microsoft.com/office/drawing/2010/main" val="0"/>
              </a:ext>
            </a:extLst>
          </a:blip>
          <a:srcRect/>
          <a:stretch>
            <a:fillRect/>
          </a:stretch>
        </p:blipFill>
        <p:spPr bwMode="auto">
          <a:xfrm>
            <a:off x="1617501" y="1616928"/>
            <a:ext cx="8710368" cy="4724438"/>
          </a:xfrm>
          <a:prstGeom prst="rect">
            <a:avLst/>
          </a:prstGeom>
          <a:noFill/>
          <a:ln>
            <a:noFill/>
          </a:ln>
        </p:spPr>
      </p:pic>
      <p:sp>
        <p:nvSpPr>
          <p:cNvPr id="2" name="Rectangle 1"/>
          <p:cNvSpPr/>
          <p:nvPr/>
        </p:nvSpPr>
        <p:spPr>
          <a:xfrm>
            <a:off x="3314978" y="4241071"/>
            <a:ext cx="6096000" cy="1908215"/>
          </a:xfrm>
          <a:prstGeom prst="rect">
            <a:avLst/>
          </a:prstGeom>
        </p:spPr>
        <p:txBody>
          <a:bodyPr>
            <a:spAutoFit/>
          </a:bodyPr>
          <a:lstStyle/>
          <a:p>
            <a:pPr algn="ctr"/>
            <a:r>
              <a:rPr lang="en-US"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CHẤT LÀM GỈ</a:t>
            </a:r>
            <a:endParaRPr lang="vi-VN" sz="5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RÂY- BRÉT</a:t>
            </a:r>
            <a:r>
              <a:rPr lang="vi-VN"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-BƠ-RY</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8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8444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1" y="188535"/>
            <a:ext cx="12038029" cy="6476215"/>
          </a:xfrm>
          <a:prstGeom prst="hexag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tài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sự</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hình</a:t>
            </a:r>
            <a:r>
              <a:rPr lang="en-US" sz="3200" dirty="0">
                <a:solidFill>
                  <a:srgbClr val="002060"/>
                </a:solidFill>
                <a:latin typeface="Times New Roman" panose="02020603050405020304" pitchFamily="18" charset="0"/>
                <a:cs typeface="Times New Roman" panose="02020603050405020304" pitchFamily="18" charset="0"/>
              </a:rPr>
              <a:t> dung </a:t>
            </a:r>
            <a:r>
              <a:rPr lang="en-US" sz="3200" dirty="0" err="1">
                <a:solidFill>
                  <a:srgbClr val="002060"/>
                </a:solidFill>
                <a:latin typeface="Times New Roman" panose="02020603050405020304" pitchFamily="18" charset="0"/>
                <a:cs typeface="Times New Roman" panose="02020603050405020304" pitchFamily="18" charset="0"/>
              </a:rPr>
              <a:t>tưởng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tượng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vấn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những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nào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ai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chính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xây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dựng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vật</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chuyện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chuyện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ai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kể</a:t>
            </a:r>
            <a:r>
              <a:rPr lang="en-US" sz="3200" dirty="0">
                <a:solidFill>
                  <a:srgbClr val="002060"/>
                </a:solidFill>
                <a:latin typeface="Times New Roman" panose="02020603050405020304" pitchFamily="18" charset="0"/>
                <a:cs typeface="Times New Roman" panose="02020603050405020304" pitchFamily="18" charset="0"/>
              </a:rPr>
              <a:t> ở </a:t>
            </a:r>
            <a:r>
              <a:rPr lang="en-US" sz="3200" dirty="0" err="1">
                <a:solidFill>
                  <a:srgbClr val="002060"/>
                </a:solidFill>
                <a:latin typeface="Times New Roman" panose="02020603050405020304" pitchFamily="18" charset="0"/>
                <a:cs typeface="Times New Roman" panose="02020603050405020304" pitchFamily="18" charset="0"/>
              </a:rPr>
              <a:t>ngôi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mấy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dụng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gì</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chuyện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như</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thế</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nào</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Sự</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Sự</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nổi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truyện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gì</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Tình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huống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được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đặt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tình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huống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nào</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Ấn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tượng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em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bản</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06336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3951" y="65988"/>
            <a:ext cx="11613823" cy="11972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latin typeface="Times New Roman" panose="02020603050405020304" pitchFamily="18" charset="0"/>
              <a:cs typeface="Times New Roman" panose="02020603050405020304" pitchFamily="18" charset="0"/>
            </a:endParaRPr>
          </a:p>
          <a:p>
            <a:pPr algn="ctr"/>
            <a:r>
              <a:rPr lang="en-US" sz="3200" b="1" dirty="0">
                <a:latin typeface="Times New Roman" panose="02020603050405020304" pitchFamily="18" charset="0"/>
                <a:cs typeface="Times New Roman" panose="02020603050405020304" pitchFamily="18" charset="0"/>
              </a:rPr>
              <a:t>PHIẾU HỌC TẬP</a:t>
            </a:r>
            <a:endParaRPr lang="vi-VN" sz="3200" dirty="0">
              <a:latin typeface="Times New Roman" panose="02020603050405020304" pitchFamily="18" charset="0"/>
              <a:cs typeface="Times New Roman" panose="02020603050405020304" pitchFamily="18" charset="0"/>
            </a:endParaRPr>
          </a:p>
          <a:p>
            <a:r>
              <a:rPr lang="en-US" sz="3200" b="1" dirty="0" err="1">
                <a:latin typeface="Times New Roman" panose="02020603050405020304" pitchFamily="18" charset="0"/>
                <a:cs typeface="Times New Roman" panose="02020603050405020304" pitchFamily="18" charset="0"/>
              </a:rPr>
              <a:t>Tên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văn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bản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160790766"/>
              </p:ext>
            </p:extLst>
          </p:nvPr>
        </p:nvGraphicFramePr>
        <p:xfrm>
          <a:off x="245098" y="1349553"/>
          <a:ext cx="11708088" cy="5218430"/>
        </p:xfrm>
        <a:graphic>
          <a:graphicData uri="http://schemas.openxmlformats.org/drawingml/2006/table">
            <a:tbl>
              <a:tblPr firstRow="1" firstCol="1" bandRow="1">
                <a:tableStyleId>{5C22544A-7EE6-4342-B048-85BDC9FD1C3A}</a:tableStyleId>
              </a:tblPr>
              <a:tblGrid>
                <a:gridCol w="6504492">
                  <a:extLst>
                    <a:ext uri="{9D8B030D-6E8A-4147-A177-3AD203B41FA5}">
                      <a16:colId xmlns:a16="http://schemas.microsoft.com/office/drawing/2014/main" val="4051808510"/>
                    </a:ext>
                  </a:extLst>
                </a:gridCol>
                <a:gridCol w="2832828">
                  <a:extLst>
                    <a:ext uri="{9D8B030D-6E8A-4147-A177-3AD203B41FA5}">
                      <a16:colId xmlns:a16="http://schemas.microsoft.com/office/drawing/2014/main" val="1249776058"/>
                    </a:ext>
                  </a:extLst>
                </a:gridCol>
                <a:gridCol w="2370768">
                  <a:extLst>
                    <a:ext uri="{9D8B030D-6E8A-4147-A177-3AD203B41FA5}">
                      <a16:colId xmlns:a16="http://schemas.microsoft.com/office/drawing/2014/main" val="209957227"/>
                    </a:ext>
                  </a:extLst>
                </a:gridCol>
              </a:tblGrid>
              <a:tr h="0">
                <a:tc gridSpan="2">
                  <a:txBody>
                    <a:bodyPr/>
                    <a:lstStyle/>
                    <a:p>
                      <a:pPr algn="just">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Tìm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hiểu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hình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thức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nội</a:t>
                      </a:r>
                      <a:r>
                        <a:rPr lang="en-US" sz="3200" dirty="0">
                          <a:solidFill>
                            <a:schemeClr val="tx1"/>
                          </a:solidFill>
                          <a:effectLst/>
                          <a:latin typeface="Times New Roman" panose="02020603050405020304" pitchFamily="18" charset="0"/>
                          <a:cs typeface="Times New Roman" panose="02020603050405020304" pitchFamily="18" charset="0"/>
                        </a:rPr>
                        <a:t> dung</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hMerge="1">
                  <a:txBody>
                    <a:bodyPr/>
                    <a:lstStyle/>
                    <a:p>
                      <a:endParaRPr lang="vi-VN"/>
                    </a:p>
                  </a:txBody>
                  <a:tcPr/>
                </a:tc>
                <a:tc>
                  <a:txBody>
                    <a:bodyPr/>
                    <a:lstStyle/>
                    <a:p>
                      <a:pPr algn="just">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Trả</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lời</a:t>
                      </a:r>
                      <a:endParaRPr lang="vi-VN" sz="3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1156527"/>
                  </a:ext>
                </a:extLst>
              </a:tr>
              <a:tr h="0">
                <a:tc>
                  <a:txBody>
                    <a:bodyPr/>
                    <a:lstStyle/>
                    <a:p>
                      <a:pPr>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Đề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tài</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4761952"/>
                  </a:ext>
                </a:extLst>
              </a:tr>
              <a:tr h="0">
                <a:tc rowSpan="2">
                  <a:txBody>
                    <a:bodyPr/>
                    <a:lstStyle/>
                    <a:p>
                      <a:pPr>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Nhân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vật</a:t>
                      </a:r>
                      <a:endParaRPr lang="vi-VN" sz="32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Nhân vật chính</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6195237"/>
                  </a:ext>
                </a:extLst>
              </a:tr>
              <a:tr h="0">
                <a:tc vMerge="1">
                  <a:txBody>
                    <a:bodyPr/>
                    <a:lstStyle/>
                    <a:p>
                      <a:endParaRPr lang="vi-VN"/>
                    </a:p>
                  </a:txBody>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Nhân vật phụ</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4042840"/>
                  </a:ext>
                </a:extLst>
              </a:tr>
              <a:tr h="0">
                <a:tc>
                  <a:txBody>
                    <a:bodyPr/>
                    <a:lstStyle/>
                    <a:p>
                      <a:pPr>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Người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kể</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3688392"/>
                  </a:ext>
                </a:extLst>
              </a:tr>
              <a:tr h="0">
                <a:tc>
                  <a:txBody>
                    <a:bodyPr/>
                    <a:lstStyle/>
                    <a:p>
                      <a:pPr>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Ngôi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kể</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8773352"/>
                  </a:ext>
                </a:extLst>
              </a:tr>
              <a:tr h="0">
                <a:tc>
                  <a:txBody>
                    <a:bodyPr/>
                    <a:lstStyle/>
                    <a:p>
                      <a:pPr>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Bối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cảnh</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8261728"/>
                  </a:ext>
                </a:extLst>
              </a:tr>
              <a:tr h="0">
                <a:tc>
                  <a:txBody>
                    <a:bodyPr/>
                    <a:lstStyle/>
                    <a:p>
                      <a:pPr>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Sự</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kiện</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512819"/>
                  </a:ext>
                </a:extLst>
              </a:tr>
              <a:tr h="165100">
                <a:tc>
                  <a:txBody>
                    <a:bodyPr/>
                    <a:lstStyle/>
                    <a:p>
                      <a:pPr>
                        <a:lnSpc>
                          <a:spcPct val="107000"/>
                        </a:lnSpc>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Tình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huống</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21108744"/>
                  </a:ext>
                </a:extLst>
              </a:tr>
              <a:tr h="0">
                <a:tc>
                  <a:txBody>
                    <a:bodyPr/>
                    <a:lstStyle/>
                    <a:p>
                      <a:pPr>
                        <a:lnSpc>
                          <a:spcPct val="107000"/>
                        </a:lnSpc>
                        <a:spcAft>
                          <a:spcPts val="0"/>
                        </a:spcAft>
                      </a:pPr>
                      <a:r>
                        <a:rPr lang="vi-VN" sz="3200" dirty="0">
                          <a:solidFill>
                            <a:schemeClr val="tx1"/>
                          </a:solidFill>
                          <a:effectLst/>
                          <a:latin typeface="Times New Roman" panose="02020603050405020304" pitchFamily="18" charset="0"/>
                          <a:cs typeface="Times New Roman" panose="02020603050405020304" pitchFamily="18" charset="0"/>
                        </a:rPr>
                        <a:t>Ấn tượng chung khi đọc văn bản</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endPar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1624318"/>
                  </a:ext>
                </a:extLst>
              </a:tr>
            </a:tbl>
          </a:graphicData>
        </a:graphic>
      </p:graphicFrame>
    </p:spTree>
    <p:extLst>
      <p:ext uri="{BB962C8B-B14F-4D97-AF65-F5344CB8AC3E}">
        <p14:creationId xmlns:p14="http://schemas.microsoft.com/office/powerpoint/2010/main" val="11783004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818614" y="150830"/>
            <a:ext cx="6579910"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HƯỚNG DẪN TỰ HỌC</a:t>
            </a:r>
            <a:endParaRPr lang="vi-VN" sz="3200">
              <a:latin typeface="Times New Roman" panose="02020603050405020304" pitchFamily="18" charset="0"/>
              <a:cs typeface="Times New Roman" panose="02020603050405020304" pitchFamily="18" charset="0"/>
            </a:endParaRPr>
          </a:p>
        </p:txBody>
      </p:sp>
      <p:sp>
        <p:nvSpPr>
          <p:cNvPr id="5" name="Rounded Rectangle 4"/>
          <p:cNvSpPr/>
          <p:nvPr/>
        </p:nvSpPr>
        <p:spPr>
          <a:xfrm>
            <a:off x="961534" y="1461155"/>
            <a:ext cx="10718276" cy="255466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a:solidFill>
                  <a:srgbClr val="C00000"/>
                </a:solidFill>
                <a:latin typeface="Times New Roman" panose="02020603050405020304" pitchFamily="18" charset="0"/>
                <a:cs typeface="Times New Roman" panose="02020603050405020304" pitchFamily="18" charset="0"/>
              </a:rPr>
              <a:t>- Vẽ sơ đồ tư duy về các đơn vị kiến thức của bài học hoặc vẽ tranh hình ảnh ấn tượng về bài học.</a:t>
            </a:r>
            <a:endParaRPr lang="vi-VN" sz="3200">
              <a:solidFill>
                <a:srgbClr val="C00000"/>
              </a:solidFill>
              <a:latin typeface="Times New Roman" panose="02020603050405020304" pitchFamily="18" charset="0"/>
              <a:cs typeface="Times New Roman" panose="02020603050405020304" pitchFamily="18" charset="0"/>
            </a:endParaRPr>
          </a:p>
          <a:p>
            <a:r>
              <a:rPr lang="pt-BR" sz="3200">
                <a:solidFill>
                  <a:srgbClr val="C00000"/>
                </a:solidFill>
                <a:latin typeface="Times New Roman" panose="02020603050405020304" pitchFamily="18" charset="0"/>
                <a:cs typeface="Times New Roman" panose="02020603050405020304" pitchFamily="18" charset="0"/>
              </a:rPr>
              <a:t>- Chuẩn bị: Xem lại kiến thức ngữ văn về phó từ, trợ từ</a:t>
            </a:r>
            <a:endParaRPr lang="vi-VN" sz="320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6799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FF863F7E-5009-4055-96E2-7518EA0A1048}"/>
              </a:ext>
            </a:extLst>
          </p:cNvPr>
          <p:cNvSpPr/>
          <p:nvPr/>
        </p:nvSpPr>
        <p:spPr>
          <a:xfrm>
            <a:off x="6426516" y="2696269"/>
            <a:ext cx="5657088" cy="893364"/>
          </a:xfrm>
          <a:prstGeom prst="roundRect">
            <a:avLst>
              <a:gd name="adj" fmla="val 40550"/>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ĐỌC HIỂU VĂN BẢN</a:t>
            </a:r>
          </a:p>
        </p:txBody>
      </p:sp>
      <p:sp>
        <p:nvSpPr>
          <p:cNvPr id="51" name="Rectangle: Rounded Corners 50">
            <a:extLst>
              <a:ext uri="{FF2B5EF4-FFF2-40B4-BE49-F238E27FC236}">
                <a16:creationId xmlns:a16="http://schemas.microsoft.com/office/drawing/2014/main" id="{6CF8B5DE-F53F-4E2C-A5A8-8B5959A4EFA3}"/>
              </a:ext>
            </a:extLst>
          </p:cNvPr>
          <p:cNvSpPr/>
          <p:nvPr/>
        </p:nvSpPr>
        <p:spPr>
          <a:xfrm>
            <a:off x="6065326" y="983788"/>
            <a:ext cx="5657088" cy="893364"/>
          </a:xfrm>
          <a:prstGeom prst="roundRect">
            <a:avLst>
              <a:gd name="adj" fmla="val 40550"/>
            </a:avLst>
          </a:prstGeom>
          <a:solidFill>
            <a:srgbClr val="4D9F1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TÌM HIỂU CHUNG</a:t>
            </a:r>
          </a:p>
        </p:txBody>
      </p:sp>
      <p:sp>
        <p:nvSpPr>
          <p:cNvPr id="53" name="Rectangle: Rounded Corners 52">
            <a:extLst>
              <a:ext uri="{FF2B5EF4-FFF2-40B4-BE49-F238E27FC236}">
                <a16:creationId xmlns:a16="http://schemas.microsoft.com/office/drawing/2014/main" id="{32E49869-9EC0-4CD1-B602-7E259625F1BC}"/>
              </a:ext>
            </a:extLst>
          </p:cNvPr>
          <p:cNvSpPr/>
          <p:nvPr/>
        </p:nvSpPr>
        <p:spPr>
          <a:xfrm>
            <a:off x="6140448" y="4748728"/>
            <a:ext cx="5657088" cy="893364"/>
          </a:xfrm>
          <a:prstGeom prst="roundRect">
            <a:avLst>
              <a:gd name="adj" fmla="val 40550"/>
            </a:avLst>
          </a:prstGeom>
          <a:solidFill>
            <a:srgbClr val="4D9F1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TỔNG KẾT</a:t>
            </a:r>
          </a:p>
        </p:txBody>
      </p:sp>
      <p:grpSp>
        <p:nvGrpSpPr>
          <p:cNvPr id="13" name="Group 12">
            <a:extLst>
              <a:ext uri="{FF2B5EF4-FFF2-40B4-BE49-F238E27FC236}">
                <a16:creationId xmlns:a16="http://schemas.microsoft.com/office/drawing/2014/main" id="{DE9DEFE9-3A50-4DF7-818E-D96FD1597CC3}"/>
              </a:ext>
            </a:extLst>
          </p:cNvPr>
          <p:cNvGrpSpPr/>
          <p:nvPr/>
        </p:nvGrpSpPr>
        <p:grpSpPr>
          <a:xfrm>
            <a:off x="1659350" y="744970"/>
            <a:ext cx="3017900" cy="5520652"/>
            <a:chOff x="6096000" y="1704908"/>
            <a:chExt cx="1773936" cy="3448184"/>
          </a:xfrm>
        </p:grpSpPr>
        <p:sp>
          <p:nvSpPr>
            <p:cNvPr id="11" name="Freeform: Shape 10">
              <a:extLst>
                <a:ext uri="{FF2B5EF4-FFF2-40B4-BE49-F238E27FC236}">
                  <a16:creationId xmlns:a16="http://schemas.microsoft.com/office/drawing/2014/main" id="{542595D4-C879-4542-A16F-B19BF3B4FD66}"/>
                </a:ext>
              </a:extLst>
            </p:cNvPr>
            <p:cNvSpPr/>
            <p:nvPr/>
          </p:nvSpPr>
          <p:spPr>
            <a:xfrm>
              <a:off x="6096000" y="1704908"/>
              <a:ext cx="1773936" cy="1724092"/>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55AA25"/>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0E4CF1B5-593C-45B3-AB9D-D80A9528DECA}"/>
                </a:ext>
              </a:extLst>
            </p:cNvPr>
            <p:cNvSpPr/>
            <p:nvPr/>
          </p:nvSpPr>
          <p:spPr>
            <a:xfrm flipV="1">
              <a:off x="6096000" y="3429000"/>
              <a:ext cx="1773936" cy="1724092"/>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008000">
                <a:alpha val="87843"/>
              </a:srgbClr>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4" name="Arc 13">
            <a:extLst>
              <a:ext uri="{FF2B5EF4-FFF2-40B4-BE49-F238E27FC236}">
                <a16:creationId xmlns:a16="http://schemas.microsoft.com/office/drawing/2014/main" id="{EFABA322-1BBC-45F9-9AB9-F4BAC5A8F216}"/>
              </a:ext>
            </a:extLst>
          </p:cNvPr>
          <p:cNvSpPr/>
          <p:nvPr/>
        </p:nvSpPr>
        <p:spPr>
          <a:xfrm>
            <a:off x="-495300" y="733044"/>
            <a:ext cx="5657088" cy="5596128"/>
          </a:xfrm>
          <a:prstGeom prst="arc">
            <a:avLst>
              <a:gd name="adj1" fmla="val 16200000"/>
              <a:gd name="adj2" fmla="val 5416470"/>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D6184CB2-3C21-49C6-9EC3-25727C44028A}"/>
              </a:ext>
            </a:extLst>
          </p:cNvPr>
          <p:cNvSpPr/>
          <p:nvPr/>
        </p:nvSpPr>
        <p:spPr>
          <a:xfrm>
            <a:off x="2162556" y="625906"/>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18838E96-2B95-4E22-9907-505B9E1D9E36}"/>
              </a:ext>
            </a:extLst>
          </p:cNvPr>
          <p:cNvSpPr/>
          <p:nvPr/>
        </p:nvSpPr>
        <p:spPr>
          <a:xfrm>
            <a:off x="2162556" y="6265622"/>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DB95C84F-EB51-47F0-8277-091A4BF953D5}"/>
              </a:ext>
            </a:extLst>
          </p:cNvPr>
          <p:cNvSpPr/>
          <p:nvPr/>
        </p:nvSpPr>
        <p:spPr>
          <a:xfrm>
            <a:off x="4383610" y="1446039"/>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7047DC7A-3CD6-447B-A2D4-A245A371D56C}"/>
              </a:ext>
            </a:extLst>
          </p:cNvPr>
          <p:cNvSpPr/>
          <p:nvPr/>
        </p:nvSpPr>
        <p:spPr>
          <a:xfrm>
            <a:off x="5019548" y="3161216"/>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4930E0A9-C37C-4D7F-B11D-41843EEE2BB6}"/>
              </a:ext>
            </a:extLst>
          </p:cNvPr>
          <p:cNvSpPr/>
          <p:nvPr/>
        </p:nvSpPr>
        <p:spPr>
          <a:xfrm>
            <a:off x="4649019" y="5033319"/>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7A6BD19D-14D5-4AF1-B2AE-D4D0CABF7282}"/>
              </a:ext>
            </a:extLst>
          </p:cNvPr>
          <p:cNvSpPr/>
          <p:nvPr/>
        </p:nvSpPr>
        <p:spPr>
          <a:xfrm>
            <a:off x="5565258" y="1139690"/>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1</a:t>
            </a:r>
          </a:p>
        </p:txBody>
      </p:sp>
      <p:sp>
        <p:nvSpPr>
          <p:cNvPr id="24" name="Flowchart: Connector 23">
            <a:extLst>
              <a:ext uri="{FF2B5EF4-FFF2-40B4-BE49-F238E27FC236}">
                <a16:creationId xmlns:a16="http://schemas.microsoft.com/office/drawing/2014/main" id="{B94E51BD-8C77-425D-AFE7-C4AEB65366C3}"/>
              </a:ext>
            </a:extLst>
          </p:cNvPr>
          <p:cNvSpPr/>
          <p:nvPr/>
        </p:nvSpPr>
        <p:spPr>
          <a:xfrm>
            <a:off x="6011996" y="2919539"/>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2</a:t>
            </a:r>
          </a:p>
        </p:txBody>
      </p:sp>
      <p:sp>
        <p:nvSpPr>
          <p:cNvPr id="25" name="Flowchart: Connector 24">
            <a:extLst>
              <a:ext uri="{FF2B5EF4-FFF2-40B4-BE49-F238E27FC236}">
                <a16:creationId xmlns:a16="http://schemas.microsoft.com/office/drawing/2014/main" id="{89D0AEAA-2832-4439-B611-26EB3C047B05}"/>
              </a:ext>
            </a:extLst>
          </p:cNvPr>
          <p:cNvSpPr/>
          <p:nvPr/>
        </p:nvSpPr>
        <p:spPr>
          <a:xfrm>
            <a:off x="5690456" y="4876521"/>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3</a:t>
            </a:r>
          </a:p>
        </p:txBody>
      </p:sp>
      <p:cxnSp>
        <p:nvCxnSpPr>
          <p:cNvPr id="36" name="Straight Connector 35">
            <a:extLst>
              <a:ext uri="{FF2B5EF4-FFF2-40B4-BE49-F238E27FC236}">
                <a16:creationId xmlns:a16="http://schemas.microsoft.com/office/drawing/2014/main" id="{C9C01BBC-5490-40F6-94D9-A06E48D3ABB8}"/>
              </a:ext>
            </a:extLst>
          </p:cNvPr>
          <p:cNvCxnSpPr>
            <a:cxnSpLocks/>
          </p:cNvCxnSpPr>
          <p:nvPr/>
        </p:nvCxnSpPr>
        <p:spPr>
          <a:xfrm flipV="1">
            <a:off x="4647219" y="1524988"/>
            <a:ext cx="960965" cy="35107"/>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9A2099-E43E-4A45-8297-A5BA95F2D285}"/>
              </a:ext>
            </a:extLst>
          </p:cNvPr>
          <p:cNvCxnSpPr>
            <a:cxnSpLocks/>
            <a:stCxn id="18" idx="6"/>
          </p:cNvCxnSpPr>
          <p:nvPr/>
        </p:nvCxnSpPr>
        <p:spPr>
          <a:xfrm>
            <a:off x="5304028" y="3303456"/>
            <a:ext cx="707968"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ED22266-9ABC-4879-BC2C-840BB0797705}"/>
              </a:ext>
            </a:extLst>
          </p:cNvPr>
          <p:cNvCxnSpPr>
            <a:cxnSpLocks/>
          </p:cNvCxnSpPr>
          <p:nvPr/>
        </p:nvCxnSpPr>
        <p:spPr>
          <a:xfrm>
            <a:off x="4923755" y="5175559"/>
            <a:ext cx="766701" cy="19851"/>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sp>
        <p:nvSpPr>
          <p:cNvPr id="29" name="Flowchart: Connector 8">
            <a:extLst>
              <a:ext uri="{FF2B5EF4-FFF2-40B4-BE49-F238E27FC236}">
                <a16:creationId xmlns:a16="http://schemas.microsoft.com/office/drawing/2014/main" id="{0CA7C2FD-0750-7E9F-64B8-8E804512EE55}"/>
              </a:ext>
            </a:extLst>
          </p:cNvPr>
          <p:cNvSpPr/>
          <p:nvPr/>
        </p:nvSpPr>
        <p:spPr>
          <a:xfrm>
            <a:off x="117474" y="1333206"/>
            <a:ext cx="4308347" cy="4254256"/>
          </a:xfrm>
          <a:prstGeom prst="flowChartConnector">
            <a:avLst/>
          </a:prstGeom>
          <a:solidFill>
            <a:srgbClr val="00CC00"/>
          </a:solidFill>
          <a:ln>
            <a:noFill/>
          </a:ln>
          <a:effectLst>
            <a:outerShdw blurRad="127000" dist="38100" dir="4920000" sx="99000" sy="99000" algn="ctr" rotWithShape="0">
              <a:srgbClr val="000000">
                <a:alpha val="43000"/>
              </a:srgb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CHẤT LÀM GỈ</a:t>
            </a:r>
            <a:endParaRPr lang="vi-VN" sz="3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8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Rây-Brét-Bơ-ry</a:t>
            </a:r>
            <a:r>
              <a:rPr lang="en-US" sz="2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8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4997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barn(inVertical)">
                                      <p:cBhvr>
                                        <p:cTn id="15" dur="500"/>
                                        <p:tgtEl>
                                          <p:spTgt spid="3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barn(inVertical)">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barn(inVertical)">
                                      <p:cBhvr>
                                        <p:cTn id="29" dur="500"/>
                                        <p:tgtEl>
                                          <p:spTgt spid="37"/>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barn(inVertical)">
                                      <p:cBhvr>
                                        <p:cTn id="38" dur="500"/>
                                        <p:tgtEl>
                                          <p:spTgt spid="50"/>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inVertical)">
                                      <p:cBhvr>
                                        <p:cTn id="43" dur="500"/>
                                        <p:tgtEl>
                                          <p:spTgt spid="1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barn(inVertical)">
                                      <p:cBhvr>
                                        <p:cTn id="46" dur="500"/>
                                        <p:tgtEl>
                                          <p:spTgt spid="25"/>
                                        </p:tgtEl>
                                      </p:cBhvr>
                                    </p:animEffect>
                                  </p:childTnLst>
                                </p:cTn>
                              </p:par>
                              <p:par>
                                <p:cTn id="47" presetID="16" presetClass="entr" presetSubtype="21"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arn(inVertical)">
                                      <p:cBhvr>
                                        <p:cTn id="49" dur="500"/>
                                        <p:tgtEl>
                                          <p:spTgt spid="40"/>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3" grpId="0" animBg="1"/>
      <p:bldP spid="17" grpId="0" animBg="1"/>
      <p:bldP spid="18" grpId="0" animBg="1"/>
      <p:bldP spid="19" grpId="0" animBg="1"/>
      <p:bldP spid="23" grpId="0" animBg="1"/>
      <p:bldP spid="24" grpId="0" animBg="1"/>
      <p:bldP spid="25" grpId="0" animBg="1"/>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67267" y="273377"/>
            <a:ext cx="4411744" cy="68815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I. </a:t>
            </a:r>
            <a:r>
              <a:rPr lang="vi-VN" sz="3200" b="1" dirty="0">
                <a:solidFill>
                  <a:srgbClr val="FF0000"/>
                </a:solidFill>
                <a:latin typeface="Times New Roman" panose="02020603050405020304" pitchFamily="18" charset="0"/>
                <a:cs typeface="Times New Roman" panose="02020603050405020304" pitchFamily="18" charset="0"/>
              </a:rPr>
              <a:t> TÌM HIỂU CHUNG</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Horizontal Scroll 5"/>
          <p:cNvSpPr/>
          <p:nvPr/>
        </p:nvSpPr>
        <p:spPr>
          <a:xfrm>
            <a:off x="3363797" y="1216056"/>
            <a:ext cx="2705494" cy="107465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latin typeface="Times New Roman" panose="02020603050405020304" pitchFamily="18" charset="0"/>
                <a:cs typeface="Times New Roman" panose="02020603050405020304" pitchFamily="18" charset="0"/>
              </a:rPr>
              <a:t>1.Tác giả </a:t>
            </a:r>
            <a:endParaRPr lang="vi-VN" sz="3200">
              <a:solidFill>
                <a:srgbClr val="002060"/>
              </a:solidFill>
              <a:latin typeface="Times New Roman" panose="02020603050405020304" pitchFamily="18" charset="0"/>
              <a:cs typeface="Times New Roman" panose="02020603050405020304" pitchFamily="18" charset="0"/>
            </a:endParaRPr>
          </a:p>
        </p:txBody>
      </p:sp>
      <p:sp>
        <p:nvSpPr>
          <p:cNvPr id="7" name="Oval Callout 6"/>
          <p:cNvSpPr/>
          <p:nvPr/>
        </p:nvSpPr>
        <p:spPr>
          <a:xfrm>
            <a:off x="685016" y="2599518"/>
            <a:ext cx="4392890" cy="3167406"/>
          </a:xfrm>
          <a:prstGeom prst="wedgeEllipse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dirty="0">
                <a:latin typeface="Times New Roman" panose="02020603050405020304" pitchFamily="18" charset="0"/>
                <a:cs typeface="Times New Roman" panose="02020603050405020304" pitchFamily="18" charset="0"/>
              </a:rPr>
              <a:t>Nêu những hiểu biết của em về tác giả </a:t>
            </a:r>
            <a:r>
              <a:rPr lang="en-US" sz="3200" dirty="0">
                <a:latin typeface="Times New Roman" panose="02020603050405020304" pitchFamily="18" charset="0"/>
                <a:cs typeface="Times New Roman" panose="02020603050405020304" pitchFamily="18" charset="0"/>
              </a:rPr>
              <a:t>Ray Bradbury Douglas</a:t>
            </a:r>
            <a:endParaRPr lang="vi-VN" sz="3200" dirty="0">
              <a:latin typeface="Times New Roman" panose="02020603050405020304" pitchFamily="18" charset="0"/>
              <a:cs typeface="Times New Roman" panose="02020603050405020304" pitchFamily="18" charset="0"/>
            </a:endParaRPr>
          </a:p>
        </p:txBody>
      </p:sp>
      <p:pic>
        <p:nvPicPr>
          <p:cNvPr id="8" name="Picture 7" descr="https://img.loigiaihay.com/picture/2022/0407/sc_2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09468" y="1482286"/>
            <a:ext cx="4066096" cy="3483361"/>
          </a:xfrm>
          <a:prstGeom prst="rect">
            <a:avLst/>
          </a:prstGeom>
          <a:noFill/>
          <a:ln>
            <a:noFill/>
          </a:ln>
        </p:spPr>
      </p:pic>
      <p:sp>
        <p:nvSpPr>
          <p:cNvPr id="9" name="Rectangle 8"/>
          <p:cNvSpPr/>
          <p:nvPr/>
        </p:nvSpPr>
        <p:spPr>
          <a:xfrm>
            <a:off x="6825007" y="5295584"/>
            <a:ext cx="4986779" cy="942681"/>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0000"/>
                </a:solidFill>
                <a:latin typeface="Times New Roman" panose="02020603050405020304" pitchFamily="18" charset="0"/>
                <a:cs typeface="Times New Roman" panose="02020603050405020304" pitchFamily="18" charset="0"/>
              </a:rPr>
              <a:t> Ray Bradbury Douglas</a:t>
            </a:r>
          </a:p>
          <a:p>
            <a:pPr algn="ctr"/>
            <a:r>
              <a:rPr lang="en-US" sz="3200" dirty="0">
                <a:solidFill>
                  <a:srgbClr val="FF0000"/>
                </a:solidFill>
                <a:latin typeface="Times New Roman" panose="02020603050405020304" pitchFamily="18" charset="0"/>
                <a:cs typeface="Times New Roman" panose="02020603050405020304" pitchFamily="18" charset="0"/>
              </a:rPr>
              <a:t>( 1920-2012)</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92645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7"/>
                                        </p:tgtEl>
                                      </p:cBhvr>
                                    </p:animEffect>
                                    <p:anim calcmode="lin" valueType="num">
                                      <p:cBhvr>
                                        <p:cTn id="22" dur="1000"/>
                                        <p:tgtEl>
                                          <p:spTgt spid="7"/>
                                        </p:tgtEl>
                                        <p:attrNameLst>
                                          <p:attrName>ppt_x</p:attrName>
                                        </p:attrNameLst>
                                      </p:cBhvr>
                                      <p:tavLst>
                                        <p:tav tm="0">
                                          <p:val>
                                            <p:strVal val="ppt_x"/>
                                          </p:val>
                                        </p:tav>
                                        <p:tav tm="100000">
                                          <p:val>
                                            <p:strVal val="ppt_x"/>
                                          </p:val>
                                        </p:tav>
                                      </p:tavLst>
                                    </p:anim>
                                    <p:anim calcmode="lin" valueType="num">
                                      <p:cBhvr>
                                        <p:cTn id="23" dur="1000"/>
                                        <p:tgtEl>
                                          <p:spTgt spid="7"/>
                                        </p:tgtEl>
                                        <p:attrNameLst>
                                          <p:attrName>ppt_y</p:attrName>
                                        </p:attrNameLst>
                                      </p:cBhvr>
                                      <p:tavLst>
                                        <p:tav tm="0">
                                          <p:val>
                                            <p:strVal val="ppt_y"/>
                                          </p:val>
                                        </p:tav>
                                        <p:tav tm="100000">
                                          <p:val>
                                            <p:strVal val="ppt_y+.1"/>
                                          </p:val>
                                        </p:tav>
                                      </p:tavLst>
                                    </p:anim>
                                    <p:set>
                                      <p:cBhvr>
                                        <p:cTn id="24" dur="1" fill="hold">
                                          <p:stCondLst>
                                            <p:cond delay="9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7" grpId="1"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95926" y="405353"/>
            <a:ext cx="11462994" cy="60237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a:solidFill>
                <a:srgbClr val="002060"/>
              </a:solidFill>
              <a:latin typeface="Times New Roman" panose="02020603050405020304" pitchFamily="18" charset="0"/>
              <a:cs typeface="Times New Roman" panose="02020603050405020304" pitchFamily="18" charset="0"/>
            </a:endParaRPr>
          </a:p>
          <a:p>
            <a:endParaRPr lang="en-US"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một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chuyên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phẩm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dị</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viễn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tưởng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bí</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ẩn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Mỹ</a:t>
            </a:r>
            <a:r>
              <a:rPr lang="en-US" sz="3200" dirty="0">
                <a:solidFill>
                  <a:srgbClr val="002060"/>
                </a:solidFill>
                <a:latin typeface="Times New Roman" panose="02020603050405020304" pitchFamily="18" charset="0"/>
                <a:cs typeface="Times New Roman" panose="02020603050405020304" pitchFamily="18" charset="0"/>
              </a:rPr>
              <a:t>.  New York Times </a:t>
            </a:r>
            <a:r>
              <a:rPr lang="en-US" sz="3200" dirty="0" err="1">
                <a:solidFill>
                  <a:srgbClr val="002060"/>
                </a:solidFill>
                <a:latin typeface="Times New Roman" panose="02020603050405020304" pitchFamily="18" charset="0"/>
                <a:cs typeface="Times New Roman" panose="02020603050405020304" pitchFamily="18" charset="0"/>
              </a:rPr>
              <a:t>gọi</a:t>
            </a:r>
            <a:r>
              <a:rPr lang="en-US" sz="3200" dirty="0">
                <a:solidFill>
                  <a:srgbClr val="002060"/>
                </a:solidFill>
                <a:latin typeface="Times New Roman" panose="02020603050405020304" pitchFamily="18" charset="0"/>
                <a:cs typeface="Times New Roman" panose="02020603050405020304" pitchFamily="18" charset="0"/>
              </a:rPr>
              <a:t> Bradbury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chịu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nhiệm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lớn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nhất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trong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việc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đưa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viễn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tưởng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hiện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dòng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chính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thống</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Nhiều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phẩm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được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chuyển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thành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phim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chương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trình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truyền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hình</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phẩm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chính</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b="1"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Tiểu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thuyết</a:t>
            </a:r>
            <a:r>
              <a:rPr lang="en-US" sz="3200" dirty="0">
                <a:solidFill>
                  <a:srgbClr val="002060"/>
                </a:solidFill>
                <a:latin typeface="Times New Roman" panose="02020603050405020304" pitchFamily="18" charset="0"/>
                <a:cs typeface="Times New Roman" panose="02020603050405020304" pitchFamily="18" charset="0"/>
              </a:rPr>
              <a:t> 451 </a:t>
            </a:r>
            <a:r>
              <a:rPr lang="en-US" sz="3200" dirty="0" err="1">
                <a:solidFill>
                  <a:srgbClr val="002060"/>
                </a:solidFill>
                <a:latin typeface="Times New Roman" panose="02020603050405020304" pitchFamily="18" charset="0"/>
                <a:cs typeface="Times New Roman" panose="02020603050405020304" pitchFamily="18" charset="0"/>
              </a:rPr>
              <a:t>độ</a:t>
            </a:r>
            <a:r>
              <a:rPr lang="en-US" sz="3200" dirty="0">
                <a:solidFill>
                  <a:srgbClr val="002060"/>
                </a:solidFill>
                <a:latin typeface="Times New Roman" panose="02020603050405020304" pitchFamily="18" charset="0"/>
                <a:cs typeface="Times New Roman" panose="02020603050405020304" pitchFamily="18" charset="0"/>
              </a:rPr>
              <a:t> F (Fahrenheit 451, 1953) </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Tập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hợp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những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chuyện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viễn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tưởng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như</a:t>
            </a:r>
            <a:r>
              <a:rPr lang="en-US" sz="3200" dirty="0">
                <a:solidFill>
                  <a:srgbClr val="002060"/>
                </a:solidFill>
                <a:latin typeface="Times New Roman" panose="02020603050405020304" pitchFamily="18" charset="0"/>
                <a:cs typeface="Times New Roman" panose="02020603050405020304" pitchFamily="18" charset="0"/>
              </a:rPr>
              <a:t> The Martian Chronicles (1950) </a:t>
            </a:r>
            <a:r>
              <a:rPr lang="en-US" sz="3200" dirty="0" err="1">
                <a:solidFill>
                  <a:srgbClr val="002060"/>
                </a:solidFill>
                <a:latin typeface="Times New Roman" panose="02020603050405020304" pitchFamily="18" charset="0"/>
                <a:cs typeface="Times New Roman" panose="02020603050405020304" pitchFamily="18" charset="0"/>
              </a:rPr>
              <a:t>và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minh </a:t>
            </a:r>
            <a:r>
              <a:rPr lang="en-US" sz="3200" dirty="0" err="1">
                <a:solidFill>
                  <a:srgbClr val="002060"/>
                </a:solidFill>
                <a:latin typeface="Times New Roman" panose="02020603050405020304" pitchFamily="18" charset="0"/>
                <a:cs typeface="Times New Roman" panose="02020603050405020304" pitchFamily="18" charset="0"/>
              </a:rPr>
              <a:t>họa</a:t>
            </a:r>
            <a:r>
              <a:rPr lang="en-US" sz="3200" dirty="0">
                <a:solidFill>
                  <a:srgbClr val="002060"/>
                </a:solidFill>
                <a:latin typeface="Times New Roman" panose="02020603050405020304" pitchFamily="18" charset="0"/>
                <a:cs typeface="Times New Roman" panose="02020603050405020304" pitchFamily="18" charset="0"/>
              </a:rPr>
              <a:t> (The Illustrated Man, 1951</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r>
            <a:br>
              <a:rPr lang="en-US" sz="3200" dirty="0">
                <a:solidFill>
                  <a:srgbClr val="002060"/>
                </a:solidFill>
                <a:latin typeface="Times New Roman" panose="02020603050405020304" pitchFamily="18" charset="0"/>
                <a:cs typeface="Times New Roman" panose="02020603050405020304" pitchFamily="18" charset="0"/>
              </a:rPr>
            </a:b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0354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138367" y="0"/>
            <a:ext cx="2705494" cy="107465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b="1">
                <a:solidFill>
                  <a:srgbClr val="002060"/>
                </a:solidFill>
                <a:latin typeface="Times New Roman" panose="02020603050405020304" pitchFamily="18" charset="0"/>
                <a:cs typeface="Times New Roman" panose="02020603050405020304" pitchFamily="18" charset="0"/>
              </a:rPr>
              <a:t>2. Tác phẩm</a:t>
            </a:r>
            <a:endParaRPr lang="vi-VN" sz="3200">
              <a:solidFill>
                <a:srgbClr val="00206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169145961"/>
              </p:ext>
            </p:extLst>
          </p:nvPr>
        </p:nvGraphicFramePr>
        <p:xfrm>
          <a:off x="3638748" y="1234911"/>
          <a:ext cx="8257879" cy="5218430"/>
        </p:xfrm>
        <a:graphic>
          <a:graphicData uri="http://schemas.openxmlformats.org/drawingml/2006/table">
            <a:tbl>
              <a:tblPr firstRow="1" firstCol="1" bandRow="1">
                <a:tableStyleId>{5C22544A-7EE6-4342-B048-85BDC9FD1C3A}</a:tableStyleId>
              </a:tblPr>
              <a:tblGrid>
                <a:gridCol w="5029002">
                  <a:extLst>
                    <a:ext uri="{9D8B030D-6E8A-4147-A177-3AD203B41FA5}">
                      <a16:colId xmlns:a16="http://schemas.microsoft.com/office/drawing/2014/main" val="4037149376"/>
                    </a:ext>
                  </a:extLst>
                </a:gridCol>
                <a:gridCol w="3228877">
                  <a:extLst>
                    <a:ext uri="{9D8B030D-6E8A-4147-A177-3AD203B41FA5}">
                      <a16:colId xmlns:a16="http://schemas.microsoft.com/office/drawing/2014/main" val="1193384671"/>
                    </a:ext>
                  </a:extLst>
                </a:gridCol>
              </a:tblGrid>
              <a:tr h="537328">
                <a:tc gridSpan="2">
                  <a:txBody>
                    <a:bodyPr/>
                    <a:lstStyle/>
                    <a:p>
                      <a:pPr algn="ctr">
                        <a:lnSpc>
                          <a:spcPct val="107000"/>
                        </a:lnSpc>
                        <a:spcAft>
                          <a:spcPts val="0"/>
                        </a:spcAft>
                        <a:tabLst>
                          <a:tab pos="1386840" algn="l"/>
                        </a:tabLst>
                      </a:pPr>
                      <a:r>
                        <a:rPr lang="en-US" sz="3200" dirty="0">
                          <a:solidFill>
                            <a:srgbClr val="FF0000"/>
                          </a:solidFill>
                          <a:effectLst/>
                          <a:latin typeface="Times New Roman" panose="02020603050405020304" pitchFamily="18" charset="0"/>
                          <a:cs typeface="Times New Roman" panose="02020603050405020304" pitchFamily="18" charset="0"/>
                        </a:rPr>
                        <a:t>PHI</a:t>
                      </a:r>
                      <a:r>
                        <a:rPr lang="vi-VN" sz="3200" dirty="0">
                          <a:solidFill>
                            <a:srgbClr val="FF0000"/>
                          </a:solidFill>
                          <a:effectLst/>
                          <a:latin typeface="Times New Roman" panose="02020603050405020304" pitchFamily="18" charset="0"/>
                          <a:cs typeface="Times New Roman" panose="02020603050405020304" pitchFamily="18" charset="0"/>
                        </a:rPr>
                        <a:t>ẾU HỌC TẬP 1: </a:t>
                      </a:r>
                    </a:p>
                    <a:p>
                      <a:pPr algn="ctr">
                        <a:lnSpc>
                          <a:spcPct val="107000"/>
                        </a:lnSpc>
                        <a:spcAft>
                          <a:spcPts val="0"/>
                        </a:spcAft>
                        <a:tabLst>
                          <a:tab pos="1386840" algn="l"/>
                        </a:tabLst>
                      </a:pPr>
                      <a:r>
                        <a:rPr lang="vi-VN" sz="3200" dirty="0">
                          <a:solidFill>
                            <a:srgbClr val="FF0000"/>
                          </a:solidFill>
                          <a:effectLst/>
                          <a:latin typeface="Times New Roman" panose="02020603050405020304" pitchFamily="18" charset="0"/>
                          <a:cs typeface="Times New Roman" panose="02020603050405020304" pitchFamily="18" charset="0"/>
                        </a:rPr>
                        <a:t>Tìm hiểu chung văn bản “Chất làm gỉ”.</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vi-VN"/>
                    </a:p>
                  </a:txBody>
                  <a:tcPr/>
                </a:tc>
                <a:extLst>
                  <a:ext uri="{0D108BD9-81ED-4DB2-BD59-A6C34878D82A}">
                    <a16:rowId xmlns:a16="http://schemas.microsoft.com/office/drawing/2014/main" val="1463821953"/>
                  </a:ext>
                </a:extLst>
              </a:tr>
              <a:tr h="417764">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Xuất xứ</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 </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0534765"/>
                  </a:ext>
                </a:extLst>
              </a:tr>
              <a:tr h="417764">
                <a:tc>
                  <a:txBody>
                    <a:bodyPr/>
                    <a:lstStyle/>
                    <a:p>
                      <a:pPr algn="just">
                        <a:lnSpc>
                          <a:spcPct val="107000"/>
                        </a:lnSpc>
                        <a:spcAft>
                          <a:spcPts val="0"/>
                        </a:spcAft>
                        <a:tabLst>
                          <a:tab pos="1386840" algn="l"/>
                        </a:tabLst>
                      </a:pPr>
                      <a:r>
                        <a:rPr lang="en-US" sz="3200" dirty="0" err="1">
                          <a:solidFill>
                            <a:srgbClr val="002060"/>
                          </a:solidFill>
                          <a:effectLst/>
                          <a:latin typeface="Times New Roman" panose="02020603050405020304" pitchFamily="18" charset="0"/>
                          <a:cs typeface="Times New Roman" panose="02020603050405020304" pitchFamily="18" charset="0"/>
                        </a:rPr>
                        <a:t>Đề</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tài</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 </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0522846"/>
                  </a:ext>
                </a:extLst>
              </a:tr>
              <a:tr h="417764">
                <a:tc>
                  <a:txBody>
                    <a:bodyPr/>
                    <a:lstStyle/>
                    <a:p>
                      <a:pPr algn="just">
                        <a:lnSpc>
                          <a:spcPct val="107000"/>
                        </a:lnSpc>
                        <a:spcAft>
                          <a:spcPts val="0"/>
                        </a:spcAft>
                        <a:tabLst>
                          <a:tab pos="1386840" algn="l"/>
                        </a:tabLst>
                      </a:pPr>
                      <a:r>
                        <a:rPr lang="en-US" sz="3200" dirty="0" err="1">
                          <a:solidFill>
                            <a:srgbClr val="002060"/>
                          </a:solidFill>
                          <a:effectLst/>
                          <a:latin typeface="Times New Roman" panose="02020603050405020304" pitchFamily="18" charset="0"/>
                          <a:cs typeface="Times New Roman" panose="02020603050405020304" pitchFamily="18" charset="0"/>
                        </a:rPr>
                        <a:t>Sự</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kiện</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7311424"/>
                  </a:ext>
                </a:extLst>
              </a:tr>
              <a:tr h="417764">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Tình huống</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 </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265739"/>
                  </a:ext>
                </a:extLst>
              </a:tr>
              <a:tr h="417764">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Cốt truyện</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 </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63186348"/>
                  </a:ext>
                </a:extLst>
              </a:tr>
              <a:tr h="511296">
                <a:tc>
                  <a:txBody>
                    <a:bodyPr/>
                    <a:lstStyle/>
                    <a:p>
                      <a:pPr algn="just">
                        <a:lnSpc>
                          <a:spcPct val="107000"/>
                        </a:lnSpc>
                        <a:spcAft>
                          <a:spcPts val="0"/>
                        </a:spcAft>
                        <a:tabLst>
                          <a:tab pos="1386840" algn="l"/>
                        </a:tabLst>
                      </a:pPr>
                      <a:r>
                        <a:rPr lang="en-US" sz="3200" dirty="0" err="1">
                          <a:solidFill>
                            <a:srgbClr val="002060"/>
                          </a:solidFill>
                          <a:effectLst/>
                          <a:latin typeface="Times New Roman" panose="02020603050405020304" pitchFamily="18" charset="0"/>
                          <a:cs typeface="Times New Roman" panose="02020603050405020304" pitchFamily="18" charset="0"/>
                        </a:rPr>
                        <a:t>Nhân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vật</a:t>
                      </a:r>
                      <a:r>
                        <a:rPr lang="vi-VN" sz="3200" dirty="0">
                          <a:solidFill>
                            <a:srgbClr val="002060"/>
                          </a:solidFill>
                          <a:effectLst/>
                          <a:latin typeface="Times New Roman" panose="02020603050405020304" pitchFamily="18" charset="0"/>
                          <a:cs typeface="Times New Roman" panose="02020603050405020304" pitchFamily="18" charset="0"/>
                        </a:rPr>
                        <a:t> và nhân vật chính</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dirty="0">
                          <a:solidFill>
                            <a:srgbClr val="002060"/>
                          </a:solidFill>
                          <a:effectLst/>
                          <a:latin typeface="Times New Roman" panose="02020603050405020304" pitchFamily="18" charset="0"/>
                          <a:cs typeface="Times New Roman" panose="02020603050405020304" pitchFamily="18" charset="0"/>
                        </a:rPr>
                        <a:t> </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9703195"/>
                  </a:ext>
                </a:extLst>
              </a:tr>
              <a:tr h="417764">
                <a:tc>
                  <a:txBody>
                    <a:bodyPr/>
                    <a:lstStyle/>
                    <a:p>
                      <a:pPr algn="just">
                        <a:lnSpc>
                          <a:spcPct val="107000"/>
                        </a:lnSpc>
                        <a:spcAft>
                          <a:spcPts val="0"/>
                        </a:spcAft>
                        <a:tabLst>
                          <a:tab pos="1386840" algn="l"/>
                        </a:tabLst>
                      </a:pPr>
                      <a:r>
                        <a:rPr lang="vi-VN" sz="3200">
                          <a:solidFill>
                            <a:srgbClr val="002060"/>
                          </a:solidFill>
                          <a:effectLst/>
                          <a:latin typeface="Times New Roman" panose="02020603050405020304" pitchFamily="18" charset="0"/>
                          <a:cs typeface="Times New Roman" panose="02020603050405020304" pitchFamily="18" charset="0"/>
                        </a:rPr>
                        <a:t>Bối cảnh</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a:solidFill>
                            <a:srgbClr val="002060"/>
                          </a:solidFill>
                          <a:effectLst/>
                          <a:latin typeface="Times New Roman" panose="02020603050405020304" pitchFamily="18" charset="0"/>
                          <a:cs typeface="Times New Roman" panose="02020603050405020304" pitchFamily="18" charset="0"/>
                        </a:rPr>
                        <a:t> </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6132770"/>
                  </a:ext>
                </a:extLst>
              </a:tr>
              <a:tr h="417764">
                <a:tc>
                  <a:txBody>
                    <a:bodyPr/>
                    <a:lstStyle/>
                    <a:p>
                      <a:pPr algn="just">
                        <a:lnSpc>
                          <a:spcPct val="107000"/>
                        </a:lnSpc>
                        <a:spcAft>
                          <a:spcPts val="0"/>
                        </a:spcAft>
                        <a:tabLst>
                          <a:tab pos="1386840" algn="l"/>
                        </a:tabLst>
                      </a:pPr>
                      <a:r>
                        <a:rPr lang="vi-VN" sz="3200">
                          <a:solidFill>
                            <a:srgbClr val="002060"/>
                          </a:solidFill>
                          <a:effectLst/>
                          <a:latin typeface="Times New Roman" panose="02020603050405020304" pitchFamily="18" charset="0"/>
                          <a:cs typeface="Times New Roman" panose="02020603050405020304" pitchFamily="18" charset="0"/>
                        </a:rPr>
                        <a:t>Bố cục văn bản</a:t>
                      </a:r>
                      <a:endParaRPr lang="vi-VN" sz="32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dirty="0">
                          <a:solidFill>
                            <a:srgbClr val="002060"/>
                          </a:solidFill>
                          <a:effectLst/>
                          <a:latin typeface="Times New Roman" panose="02020603050405020304" pitchFamily="18" charset="0"/>
                          <a:cs typeface="Times New Roman" panose="02020603050405020304" pitchFamily="18" charset="0"/>
                        </a:rPr>
                        <a:t> </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9529779"/>
                  </a:ext>
                </a:extLst>
              </a:tr>
            </a:tbl>
          </a:graphicData>
        </a:graphic>
      </p:graphicFrame>
      <p:sp>
        <p:nvSpPr>
          <p:cNvPr id="6" name="Pentagon 5"/>
          <p:cNvSpPr/>
          <p:nvPr/>
        </p:nvSpPr>
        <p:spPr>
          <a:xfrm>
            <a:off x="311083" y="1234911"/>
            <a:ext cx="3063713" cy="4374038"/>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Giới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thiệu tác phẩm trên </a:t>
            </a:r>
          </a:p>
          <a:p>
            <a:pPr algn="ctr"/>
            <a:r>
              <a:rPr lang="vi-VN" sz="3200" dirty="0">
                <a:latin typeface="Times New Roman" panose="02020603050405020304" pitchFamily="18" charset="0"/>
                <a:cs typeface="Times New Roman" panose="02020603050405020304" pitchFamily="18" charset="0"/>
              </a:rPr>
              <a:t>cơ sở </a:t>
            </a:r>
          </a:p>
          <a:p>
            <a:pPr algn="ctr"/>
            <a:r>
              <a:rPr lang="vi-VN" sz="3200" dirty="0">
                <a:latin typeface="Times New Roman" panose="02020603050405020304" pitchFamily="18" charset="0"/>
                <a:cs typeface="Times New Roman" panose="02020603050405020304" pitchFamily="18" charset="0"/>
              </a:rPr>
              <a:t>Phiếu HT 1 </a:t>
            </a:r>
          </a:p>
        </p:txBody>
      </p:sp>
    </p:spTree>
    <p:extLst>
      <p:ext uri="{BB962C8B-B14F-4D97-AF65-F5344CB8AC3E}">
        <p14:creationId xmlns:p14="http://schemas.microsoft.com/office/powerpoint/2010/main" val="40754252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091233" y="0"/>
            <a:ext cx="2705494" cy="107465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b="1">
                <a:solidFill>
                  <a:srgbClr val="002060"/>
                </a:solidFill>
                <a:latin typeface="Times New Roman" panose="02020603050405020304" pitchFamily="18" charset="0"/>
                <a:cs typeface="Times New Roman" panose="02020603050405020304" pitchFamily="18" charset="0"/>
              </a:rPr>
              <a:t>2. Tác phẩm</a:t>
            </a:r>
            <a:endParaRPr lang="vi-VN" sz="3200">
              <a:solidFill>
                <a:srgbClr val="00206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283659089"/>
              </p:ext>
            </p:extLst>
          </p:nvPr>
        </p:nvGraphicFramePr>
        <p:xfrm>
          <a:off x="165493" y="1074656"/>
          <a:ext cx="11363488" cy="5394960"/>
        </p:xfrm>
        <a:graphic>
          <a:graphicData uri="http://schemas.openxmlformats.org/drawingml/2006/table">
            <a:tbl>
              <a:tblPr firstRow="1" bandRow="1">
                <a:tableStyleId>{5C22544A-7EE6-4342-B048-85BDC9FD1C3A}</a:tableStyleId>
              </a:tblPr>
              <a:tblGrid>
                <a:gridCol w="2210061">
                  <a:extLst>
                    <a:ext uri="{9D8B030D-6E8A-4147-A177-3AD203B41FA5}">
                      <a16:colId xmlns:a16="http://schemas.microsoft.com/office/drawing/2014/main" val="4061710125"/>
                    </a:ext>
                  </a:extLst>
                </a:gridCol>
                <a:gridCol w="9153427">
                  <a:extLst>
                    <a:ext uri="{9D8B030D-6E8A-4147-A177-3AD203B41FA5}">
                      <a16:colId xmlns:a16="http://schemas.microsoft.com/office/drawing/2014/main" val="151727338"/>
                    </a:ext>
                  </a:extLst>
                </a:gridCol>
              </a:tblGrid>
              <a:tr h="370840">
                <a:tc>
                  <a:txBody>
                    <a:bodyPr/>
                    <a:lstStyle/>
                    <a:p>
                      <a:pPr marL="457200" indent="-457200">
                        <a:buFont typeface="Wingdings" panose="05000000000000000000" pitchFamily="2" charset="2"/>
                        <a:buChar char="v"/>
                      </a:pPr>
                      <a:r>
                        <a:rPr lang="pt-BR" sz="2800" b="1" kern="1200" dirty="0">
                          <a:solidFill>
                            <a:srgbClr val="C00000"/>
                          </a:solidFill>
                          <a:effectLst/>
                          <a:latin typeface="Times New Roman" panose="02020603050405020304" pitchFamily="18" charset="0"/>
                          <a:ea typeface="+mn-ea"/>
                          <a:cs typeface="Times New Roman" panose="02020603050405020304" pitchFamily="18" charset="0"/>
                        </a:rPr>
                        <a:t>Xuất xứ:</a:t>
                      </a:r>
                      <a:endParaRPr lang="vi-VN" sz="2800" b="1"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pt-BR" sz="2800" b="0" kern="1200" dirty="0">
                          <a:solidFill>
                            <a:srgbClr val="C00000"/>
                          </a:solidFill>
                          <a:effectLst/>
                          <a:latin typeface="Times New Roman" panose="02020603050405020304" pitchFamily="18" charset="0"/>
                          <a:ea typeface="+mn-ea"/>
                          <a:cs typeface="Times New Roman" panose="02020603050405020304" pitchFamily="18" charset="0"/>
                        </a:rPr>
                        <a:t>Trích “Truyện khoa học viễn tưởng chọn lọc” (Thái Hà  dịch, NXB Trẻ, Thành phố Hồ Chí Minh, 2016)</a:t>
                      </a:r>
                      <a:endParaRPr lang="vi-VN" sz="2800" b="0" kern="1200" dirty="0">
                        <a:solidFill>
                          <a:srgbClr val="C00000"/>
                        </a:solidFill>
                        <a:effectLst/>
                        <a:latin typeface="Times New Roman" panose="02020603050405020304" pitchFamily="18" charset="0"/>
                        <a:ea typeface="+mn-ea"/>
                        <a:cs typeface="Times New Roman" panose="02020603050405020304" pitchFamily="18" charset="0"/>
                      </a:endParaRPr>
                    </a:p>
                    <a:p>
                      <a:r>
                        <a:rPr lang="pt-BR" sz="2800" b="0" kern="1200" dirty="0">
                          <a:solidFill>
                            <a:srgbClr val="C00000"/>
                          </a:solidFill>
                          <a:effectLst/>
                          <a:latin typeface="Times New Roman" panose="02020603050405020304" pitchFamily="18" charset="0"/>
                          <a:ea typeface="+mn-ea"/>
                          <a:cs typeface="Times New Roman" panose="02020603050405020304" pitchFamily="18" charset="0"/>
                        </a:rPr>
                        <a:t>Sự kiện.</a:t>
                      </a:r>
                      <a:endParaRPr lang="vi-VN" sz="2800" b="0"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2129774"/>
                  </a:ext>
                </a:extLst>
              </a:tr>
              <a:tr h="370840">
                <a:tc>
                  <a:txBody>
                    <a:bodyPr/>
                    <a:lstStyle/>
                    <a:p>
                      <a:pPr marL="457200" indent="-457200">
                        <a:buFont typeface="Wingdings" panose="05000000000000000000" pitchFamily="2" charset="2"/>
                        <a:buChar char="v"/>
                      </a:pPr>
                      <a:r>
                        <a:rPr lang="pt-BR" sz="2800" b="1" kern="1200" dirty="0">
                          <a:solidFill>
                            <a:srgbClr val="0070C0"/>
                          </a:solidFill>
                          <a:effectLst/>
                          <a:latin typeface="Times New Roman" panose="02020603050405020304" pitchFamily="18" charset="0"/>
                          <a:ea typeface="+mn-ea"/>
                          <a:cs typeface="Times New Roman" panose="02020603050405020304" pitchFamily="18" charset="0"/>
                        </a:rPr>
                        <a:t>Đề tài: </a:t>
                      </a:r>
                      <a:endParaRPr lang="vi-VN" sz="2800" b="1" kern="1200" dirty="0">
                        <a:solidFill>
                          <a:srgbClr val="0070C0"/>
                        </a:solidFill>
                        <a:effectLst/>
                        <a:latin typeface="Times New Roman" panose="02020603050405020304" pitchFamily="18" charset="0"/>
                        <a:ea typeface="+mn-ea"/>
                        <a:cs typeface="Times New Roman" panose="02020603050405020304" pitchFamily="18" charset="0"/>
                      </a:endParaRPr>
                    </a:p>
                    <a:p>
                      <a:r>
                        <a:rPr lang="pt-BR" sz="2800" kern="1200" dirty="0">
                          <a:solidFill>
                            <a:srgbClr val="0070C0"/>
                          </a:solidFill>
                          <a:effectLst/>
                          <a:latin typeface="Times New Roman" panose="02020603050405020304" pitchFamily="18" charset="0"/>
                          <a:ea typeface="+mn-ea"/>
                          <a:cs typeface="Times New Roman" panose="02020603050405020304" pitchFamily="18" charset="0"/>
                        </a:rPr>
                        <a:t>Công nghệ </a:t>
                      </a:r>
                      <a:endParaRPr lang="vi-VN" sz="2800" kern="1200" dirty="0">
                        <a:solidFill>
                          <a:srgbClr val="0070C0"/>
                        </a:solidFill>
                        <a:effectLst/>
                        <a:latin typeface="Times New Roman" panose="02020603050405020304" pitchFamily="18" charset="0"/>
                        <a:ea typeface="+mn-ea"/>
                        <a:cs typeface="Times New Roman" panose="02020603050405020304" pitchFamily="18" charset="0"/>
                      </a:endParaRPr>
                    </a:p>
                    <a:p>
                      <a:r>
                        <a:rPr lang="pt-BR" sz="2800" kern="1200" dirty="0">
                          <a:solidFill>
                            <a:srgbClr val="0070C0"/>
                          </a:solidFill>
                          <a:effectLst/>
                          <a:latin typeface="Times New Roman" panose="02020603050405020304" pitchFamily="18" charset="0"/>
                          <a:ea typeface="+mn-ea"/>
                          <a:cs typeface="Times New Roman" panose="02020603050405020304" pitchFamily="18" charset="0"/>
                        </a:rPr>
                        <a:t>tương lai</a:t>
                      </a:r>
                      <a:endParaRPr lang="vi-VN" sz="2800" kern="1200" dirty="0">
                        <a:solidFill>
                          <a:srgbClr val="0070C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pt-BR" sz="2800" kern="1200" dirty="0">
                          <a:solidFill>
                            <a:srgbClr val="0070C0"/>
                          </a:solidFill>
                          <a:effectLst/>
                          <a:latin typeface="Times New Roman" panose="02020603050405020304" pitchFamily="18" charset="0"/>
                          <a:ea typeface="+mn-ea"/>
                          <a:cs typeface="Times New Roman" panose="02020603050405020304" pitchFamily="18" charset="0"/>
                        </a:rPr>
                        <a:t>Kể về anh trung sĩ chế ra “Chất làm gỉ” có thể phát hủy tất cả các vũ khí bằng kim loại để ngăn chặn chiến tranh.</a:t>
                      </a:r>
                      <a:endParaRPr lang="vi-VN" sz="2800" kern="1200" dirty="0">
                        <a:solidFill>
                          <a:srgbClr val="0070C0"/>
                        </a:solidFill>
                        <a:effectLst/>
                        <a:latin typeface="Times New Roman" panose="02020603050405020304" pitchFamily="18" charset="0"/>
                        <a:ea typeface="+mn-ea"/>
                        <a:cs typeface="Times New Roman" panose="02020603050405020304" pitchFamily="18" charset="0"/>
                      </a:endParaRPr>
                    </a:p>
                    <a:p>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Em</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hiểu</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chất</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làm</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gi</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là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chất</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khiến</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các</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loại</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súng</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máy</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vũ</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khí</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chiến</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tranh</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bị</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hóa</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thành</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bột</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hoặc</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vô</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hiệu</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hóa</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không</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thể</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thực</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hiện</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chức</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năng</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chiến</a:t>
                      </a:r>
                      <a:r>
                        <a:rPr lang="en-US" sz="28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70C0"/>
                          </a:solidFill>
                          <a:effectLst/>
                          <a:latin typeface="Times New Roman" panose="02020603050405020304" pitchFamily="18" charset="0"/>
                          <a:ea typeface="+mn-ea"/>
                          <a:cs typeface="Times New Roman" panose="02020603050405020304" pitchFamily="18" charset="0"/>
                        </a:rPr>
                        <a:t>đấu</a:t>
                      </a:r>
                      <a:r>
                        <a:rPr lang="vi-VN" sz="2800" kern="1200" dirty="0">
                          <a:solidFill>
                            <a:srgbClr val="0070C0"/>
                          </a:solidFill>
                          <a:effectLst/>
                          <a:latin typeface="Times New Roman" panose="02020603050405020304" pitchFamily="18" charset="0"/>
                          <a:ea typeface="+mn-ea"/>
                          <a:cs typeface="Times New Roman" panose="02020603050405020304" pitchFamily="18" charset="0"/>
                        </a:rPr>
                        <a:t>, giết người gây chết chóc.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3222199"/>
                  </a:ext>
                </a:extLst>
              </a:tr>
              <a:tr h="370840">
                <a:tc>
                  <a:txBody>
                    <a:bodyPr/>
                    <a:lstStyle/>
                    <a:p>
                      <a:pPr marL="457200" indent="-457200">
                        <a:buFont typeface="Wingdings" panose="05000000000000000000" pitchFamily="2" charset="2"/>
                        <a:buChar char="v"/>
                      </a:pPr>
                      <a:r>
                        <a:rPr lang="pt-BR" sz="2800" b="1" kern="1200" dirty="0">
                          <a:solidFill>
                            <a:srgbClr val="002060"/>
                          </a:solidFill>
                          <a:effectLst/>
                          <a:latin typeface="Times New Roman" panose="02020603050405020304" pitchFamily="18" charset="0"/>
                          <a:ea typeface="+mn-ea"/>
                          <a:cs typeface="Times New Roman" panose="02020603050405020304" pitchFamily="18" charset="0"/>
                        </a:rPr>
                        <a:t>Sự kiện:</a:t>
                      </a:r>
                      <a:endParaRPr lang="vi-VN" sz="2800" kern="1200" dirty="0">
                        <a:solidFill>
                          <a:srgbClr val="00206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Đại</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tá</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muốn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điều</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chuyển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viên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trung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sĩ</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đến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nơi</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khác</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a:t>
                      </a:r>
                      <a:endParaRPr lang="vi-VN" sz="2800" kern="1200" dirty="0">
                        <a:solidFill>
                          <a:srgbClr val="002060"/>
                        </a:solidFill>
                        <a:effectLst/>
                        <a:latin typeface="Times New Roman" panose="02020603050405020304" pitchFamily="18" charset="0"/>
                        <a:ea typeface="+mn-ea"/>
                        <a:cs typeface="Times New Roman" panose="02020603050405020304" pitchFamily="18" charset="0"/>
                      </a:endParaRPr>
                    </a:p>
                    <a:p>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Viên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trung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sĩ</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nói</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về</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ý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tưởng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của</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mình</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a:t>
                      </a:r>
                      <a:endParaRPr lang="vi-VN" sz="2800" kern="1200" dirty="0">
                        <a:solidFill>
                          <a:srgbClr val="002060"/>
                        </a:solidFill>
                        <a:effectLst/>
                        <a:latin typeface="Times New Roman" panose="02020603050405020304" pitchFamily="18" charset="0"/>
                        <a:ea typeface="+mn-ea"/>
                        <a:cs typeface="Times New Roman" panose="02020603050405020304" pitchFamily="18" charset="0"/>
                      </a:endParaRPr>
                    </a:p>
                    <a:p>
                      <a:r>
                        <a:rPr lang="en-US" sz="2800" kern="1200" dirty="0">
                          <a:solidFill>
                            <a:srgbClr val="002060"/>
                          </a:solidFill>
                          <a:effectLst/>
                          <a:latin typeface="Times New Roman" panose="02020603050405020304" pitchFamily="18" charset="0"/>
                          <a:ea typeface="+mn-ea"/>
                          <a:cs typeface="Times New Roman" panose="02020603050405020304" pitchFamily="18" charset="0"/>
                        </a:rPr>
                        <a:t>+ Ý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tưởng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của</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viên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trung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sĩ</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được</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chứng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minh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và</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đại</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tá</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muốn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tiêu</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diệt</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viên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trung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sĩ</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a:t>
                      </a:r>
                      <a:endParaRPr lang="vi-VN" sz="2800" kern="1200" dirty="0">
                        <a:solidFill>
                          <a:srgbClr val="00206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3049442"/>
                  </a:ext>
                </a:extLst>
              </a:tr>
            </a:tbl>
          </a:graphicData>
        </a:graphic>
      </p:graphicFrame>
    </p:spTree>
    <p:extLst>
      <p:ext uri="{BB962C8B-B14F-4D97-AF65-F5344CB8AC3E}">
        <p14:creationId xmlns:p14="http://schemas.microsoft.com/office/powerpoint/2010/main" val="26350857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88&quot;/&gt;&lt;/object&gt;&lt;object type=&quot;3&quot; unique_id=&quot;10007&quot;&gt;&lt;property id=&quot;20148&quot; value=&quot;5&quot;/&gt;&lt;property id=&quot;20300&quot; value=&quot;Slide 5&quot;/&gt;&lt;property id=&quot;20307&quot; value=&quot;289&quot;/&gt;&lt;/object&gt;&lt;object type=&quot;3&quot; unique_id=&quot;10008&quot;&gt;&lt;property id=&quot;20148&quot; value=&quot;5&quot;/&gt;&lt;property id=&quot;20300&quot; value=&quot;Slide 6&quot;/&gt;&lt;property id=&quot;20307&quot; value=&quot;259&quot;/&gt;&lt;/object&gt;&lt;object type=&quot;3&quot; unique_id=&quot;10009&quot;&gt;&lt;property id=&quot;20148&quot; value=&quot;5&quot;/&gt;&lt;property id=&quot;20300&quot; value=&quot;Slide 7&quot;/&gt;&lt;property id=&quot;20307&quot; value=&quot;260&quot;/&gt;&lt;/object&gt;&lt;object type=&quot;3&quot; unique_id=&quot;10010&quot;&gt;&lt;property id=&quot;20148&quot; value=&quot;5&quot;/&gt;&lt;property id=&quot;20300&quot; value=&quot;Slide 8&quot;/&gt;&lt;property id=&quot;20307&quot; value=&quot;261&quot;/&gt;&lt;/object&gt;&lt;object type=&quot;3&quot; unique_id=&quot;10011&quot;&gt;&lt;property id=&quot;20148&quot; value=&quot;5&quot;/&gt;&lt;property id=&quot;20300&quot; value=&quot;Slide 9&quot;/&gt;&lt;property id=&quot;20307&quot; value=&quot;262&quot;/&gt;&lt;/object&gt;&lt;object type=&quot;3&quot; unique_id=&quot;10012&quot;&gt;&lt;property id=&quot;20148&quot; value=&quot;5&quot;/&gt;&lt;property id=&quot;20300&quot; value=&quot;Slide 10&quot;/&gt;&lt;property id=&quot;20307&quot; value=&quot;263&quot;/&gt;&lt;/object&gt;&lt;object type=&quot;3&quot; unique_id=&quot;10013&quot;&gt;&lt;property id=&quot;20148&quot; value=&quot;5&quot;/&gt;&lt;property id=&quot;20300&quot; value=&quot;Slide 11&quot;/&gt;&lt;property id=&quot;20307&quot; value=&quot;264&quot;/&gt;&lt;/object&gt;&lt;object type=&quot;3&quot; unique_id=&quot;10014&quot;&gt;&lt;property id=&quot;20148&quot; value=&quot;5&quot;/&gt;&lt;property id=&quot;20300&quot; value=&quot;Slide 12&quot;/&gt;&lt;property id=&quot;20307&quot; value=&quot;284&quot;/&gt;&lt;/object&gt;&lt;object type=&quot;3&quot; unique_id=&quot;10015&quot;&gt;&lt;property id=&quot;20148&quot; value=&quot;5&quot;/&gt;&lt;property id=&quot;20300&quot; value=&quot;Slide 13&quot;/&gt;&lt;property id=&quot;20307&quot; value=&quot;265&quot;/&gt;&lt;/object&gt;&lt;object type=&quot;3&quot; unique_id=&quot;10016&quot;&gt;&lt;property id=&quot;20148&quot; value=&quot;5&quot;/&gt;&lt;property id=&quot;20300&quot; value=&quot;Slide 14&quot;/&gt;&lt;property id=&quot;20307&quot; value=&quot;266&quot;/&gt;&lt;/object&gt;&lt;object type=&quot;3&quot; unique_id=&quot;10017&quot;&gt;&lt;property id=&quot;20148&quot; value=&quot;5&quot;/&gt;&lt;property id=&quot;20300&quot; value=&quot;Slide 15&quot;/&gt;&lt;property id=&quot;20307&quot; value=&quot;267&quot;/&gt;&lt;/object&gt;&lt;object type=&quot;3&quot; unique_id=&quot;10018&quot;&gt;&lt;property id=&quot;20148&quot; value=&quot;5&quot;/&gt;&lt;property id=&quot;20300&quot; value=&quot;Slide 16&quot;/&gt;&lt;property id=&quot;20307&quot; value=&quot;268&quot;/&gt;&lt;/object&gt;&lt;object type=&quot;3&quot; unique_id=&quot;10019&quot;&gt;&lt;property id=&quot;20148&quot; value=&quot;5&quot;/&gt;&lt;property id=&quot;20300&quot; value=&quot;Slide 17&quot;/&gt;&lt;property id=&quot;20307&quot; value=&quot;285&quot;/&gt;&lt;/object&gt;&lt;object type=&quot;3&quot; unique_id=&quot;10020&quot;&gt;&lt;property id=&quot;20148&quot; value=&quot;5&quot;/&gt;&lt;property id=&quot;20300&quot; value=&quot;Slide 18&quot;/&gt;&lt;property id=&quot;20307&quot; value=&quot;269&quot;/&gt;&lt;/object&gt;&lt;object type=&quot;3&quot; unique_id=&quot;10021&quot;&gt;&lt;property id=&quot;20148&quot; value=&quot;5&quot;/&gt;&lt;property id=&quot;20300&quot; value=&quot;Slide 19&quot;/&gt;&lt;property id=&quot;20307&quot; value=&quot;270&quot;/&gt;&lt;/object&gt;&lt;object type=&quot;3&quot; unique_id=&quot;10022&quot;&gt;&lt;property id=&quot;20148&quot; value=&quot;5&quot;/&gt;&lt;property id=&quot;20300&quot; value=&quot;Slide 20&quot;/&gt;&lt;property id=&quot;20307&quot; value=&quot;286&quot;/&gt;&lt;/object&gt;&lt;object type=&quot;3&quot; unique_id=&quot;10023&quot;&gt;&lt;property id=&quot;20148&quot; value=&quot;5&quot;/&gt;&lt;property id=&quot;20300&quot; value=&quot;Slide 21&quot;/&gt;&lt;property id=&quot;20307&quot; value=&quot;271&quot;/&gt;&lt;/object&gt;&lt;object type=&quot;3&quot; unique_id=&quot;10024&quot;&gt;&lt;property id=&quot;20148&quot; value=&quot;5&quot;/&gt;&lt;property id=&quot;20300&quot; value=&quot;Slide 22&quot;/&gt;&lt;property id=&quot;20307&quot; value=&quot;272&quot;/&gt;&lt;/object&gt;&lt;object type=&quot;3&quot; unique_id=&quot;10025&quot;&gt;&lt;property id=&quot;20148&quot; value=&quot;5&quot;/&gt;&lt;property id=&quot;20300&quot; value=&quot;Slide 23&quot;/&gt;&lt;property id=&quot;20307&quot; value=&quot;273&quot;/&gt;&lt;/object&gt;&lt;object type=&quot;3&quot; unique_id=&quot;10026&quot;&gt;&lt;property id=&quot;20148&quot; value=&quot;5&quot;/&gt;&lt;property id=&quot;20300&quot; value=&quot;Slide 24&quot;/&gt;&lt;property id=&quot;20307&quot; value=&quot;274&quot;/&gt;&lt;/object&gt;&lt;object type=&quot;3&quot; unique_id=&quot;10027&quot;&gt;&lt;property id=&quot;20148&quot; value=&quot;5&quot;/&gt;&lt;property id=&quot;20300&quot; value=&quot;Slide 25&quot;/&gt;&lt;property id=&quot;20307&quot; value=&quot;291&quot;/&gt;&lt;/object&gt;&lt;object type=&quot;3&quot; unique_id=&quot;10028&quot;&gt;&lt;property id=&quot;20148&quot; value=&quot;5&quot;/&gt;&lt;property id=&quot;20300&quot; value=&quot;Slide 26&quot;/&gt;&lt;property id=&quot;20307&quot; value=&quot;275&quot;/&gt;&lt;/object&gt;&lt;object type=&quot;3&quot; unique_id=&quot;10029&quot;&gt;&lt;property id=&quot;20148&quot; value=&quot;5&quot;/&gt;&lt;property id=&quot;20300&quot; value=&quot;Slide 27&quot;/&gt;&lt;property id=&quot;20307&quot; value=&quot;290&quot;/&gt;&lt;/object&gt;&lt;object type=&quot;3&quot; unique_id=&quot;10030&quot;&gt;&lt;property id=&quot;20148&quot; value=&quot;5&quot;/&gt;&lt;property id=&quot;20300&quot; value=&quot;Slide 28&quot;/&gt;&lt;property id=&quot;20307&quot; value=&quot;276&quot;/&gt;&lt;/object&gt;&lt;object type=&quot;3&quot; unique_id=&quot;10031&quot;&gt;&lt;property id=&quot;20148&quot; value=&quot;5&quot;/&gt;&lt;property id=&quot;20300&quot; value=&quot;Slide 29&quot;/&gt;&lt;property id=&quot;20307&quot; value=&quot;292&quot;/&gt;&lt;/object&gt;&lt;object type=&quot;3&quot; unique_id=&quot;10032&quot;&gt;&lt;property id=&quot;20148&quot; value=&quot;5&quot;/&gt;&lt;property id=&quot;20300&quot; value=&quot;Slide 30&quot;/&gt;&lt;property id=&quot;20307&quot; value=&quot;293&quot;/&gt;&lt;/object&gt;&lt;object type=&quot;3&quot; unique_id=&quot;10033&quot;&gt;&lt;property id=&quot;20148&quot; value=&quot;5&quot;/&gt;&lt;property id=&quot;20300&quot; value=&quot;Slide 31&quot;/&gt;&lt;property id=&quot;20307&quot; value=&quot;294&quot;/&gt;&lt;/object&gt;&lt;object type=&quot;3&quot; unique_id=&quot;10034&quot;&gt;&lt;property id=&quot;20148&quot; value=&quot;5&quot;/&gt;&lt;property id=&quot;20300&quot; value=&quot;Slide 32&quot;/&gt;&lt;property id=&quot;20307&quot; value=&quot;295&quot;/&gt;&lt;/object&gt;&lt;object type=&quot;3&quot; unique_id=&quot;10035&quot;&gt;&lt;property id=&quot;20148&quot; value=&quot;5&quot;/&gt;&lt;property id=&quot;20300&quot; value=&quot;Slide 33&quot;/&gt;&lt;property id=&quot;20307&quot; value=&quot;296&quot;/&gt;&lt;/object&gt;&lt;object type=&quot;3&quot; unique_id=&quot;10036&quot;&gt;&lt;property id=&quot;20148&quot; value=&quot;5&quot;/&gt;&lt;property id=&quot;20300&quot; value=&quot;Slide 34&quot;/&gt;&lt;property id=&quot;20307&quot; value=&quot;277&quot;/&gt;&lt;/object&gt;&lt;object type=&quot;3&quot; unique_id=&quot;10037&quot;&gt;&lt;property id=&quot;20148&quot; value=&quot;5&quot;/&gt;&lt;property id=&quot;20300&quot; value=&quot;Slide 35&quot;/&gt;&lt;property id=&quot;20307&quot; value=&quot;297&quot;/&gt;&lt;/object&gt;&lt;object type=&quot;3&quot; unique_id=&quot;10038&quot;&gt;&lt;property id=&quot;20148&quot; value=&quot;5&quot;/&gt;&lt;property id=&quot;20300&quot; value=&quot;Slide 36&quot;/&gt;&lt;property id=&quot;20307&quot; value=&quot;298&quot;/&gt;&lt;/object&gt;&lt;object type=&quot;3&quot; unique_id=&quot;10039&quot;&gt;&lt;property id=&quot;20148&quot; value=&quot;5&quot;/&gt;&lt;property id=&quot;20300&quot; value=&quot;Slide 37&quot;/&gt;&lt;property id=&quot;20307&quot; value=&quot;300&quot;/&gt;&lt;/object&gt;&lt;object type=&quot;3&quot; unique_id=&quot;10040&quot;&gt;&lt;property id=&quot;20148&quot; value=&quot;5&quot;/&gt;&lt;property id=&quot;20300&quot; value=&quot;Slide 38&quot;/&gt;&lt;property id=&quot;20307&quot; value=&quot;299&quot;/&gt;&lt;/object&gt;&lt;object type=&quot;3&quot; unique_id=&quot;10041&quot;&gt;&lt;property id=&quot;20148&quot; value=&quot;5&quot;/&gt;&lt;property id=&quot;20300&quot; value=&quot;Slide 39&quot;/&gt;&lt;property id=&quot;20307&quot; value=&quot;280&quot;/&gt;&lt;/object&gt;&lt;object type=&quot;3&quot; unique_id=&quot;10042&quot;&gt;&lt;property id=&quot;20148&quot; value=&quot;5&quot;/&gt;&lt;property id=&quot;20300&quot; value=&quot;Slide 40&quot;/&gt;&lt;property id=&quot;20307&quot; value=&quot;287&quot;/&gt;&lt;/object&gt;&lt;object type=&quot;3&quot; unique_id=&quot;10043&quot;&gt;&lt;property id=&quot;20148&quot; value=&quot;5&quot;/&gt;&lt;property id=&quot;20300&quot; value=&quot;Slide 41&quot;/&gt;&lt;property id=&quot;20307&quot; value=&quot;281&quot;/&gt;&lt;/object&gt;&lt;object type=&quot;3&quot; unique_id=&quot;10044&quot;&gt;&lt;property id=&quot;20148&quot; value=&quot;5&quot;/&gt;&lt;property id=&quot;20300&quot; value=&quot;Slide 42&quot;/&gt;&lt;property id=&quot;20307&quot; value=&quot;282&quot;/&gt;&lt;/object&gt;&lt;/object&gt;&lt;object type=&quot;8&quot; unique_id=&quot;10088&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TotalTime>
  <Words>2720</Words>
  <Application>Microsoft Office PowerPoint</Application>
  <PresentationFormat>Widescreen</PresentationFormat>
  <Paragraphs>253</Paragraphs>
  <Slides>42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Calibri Light</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User</cp:lastModifiedBy>
  <cp:revision>81</cp:revision>
  <dcterms:created xsi:type="dcterms:W3CDTF">2022-06-27T07:22:42Z</dcterms:created>
  <dcterms:modified xsi:type="dcterms:W3CDTF">2022-11-01T15:19:38Z</dcterms:modified>
</cp:coreProperties>
</file>