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6" r:id="rId18"/>
    <p:sldId id="272" r:id="rId19"/>
    <p:sldId id="274" r:id="rId20"/>
    <p:sldId id="273" r:id="rId21"/>
    <p:sldId id="297" r:id="rId22"/>
    <p:sldId id="276" r:id="rId23"/>
    <p:sldId id="277" r:id="rId24"/>
    <p:sldId id="298" r:id="rId25"/>
    <p:sldId id="278" r:id="rId26"/>
    <p:sldId id="279" r:id="rId27"/>
    <p:sldId id="299" r:id="rId28"/>
    <p:sldId id="280" r:id="rId29"/>
    <p:sldId id="284" r:id="rId30"/>
    <p:sldId id="281" r:id="rId31"/>
    <p:sldId id="282" r:id="rId32"/>
    <p:sldId id="283" r:id="rId33"/>
    <p:sldId id="288" r:id="rId34"/>
    <p:sldId id="285" r:id="rId35"/>
    <p:sldId id="286" r:id="rId36"/>
    <p:sldId id="300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x="9144000" cy="6858000" type="screen4x3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932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1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3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675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8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2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24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90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59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5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99A71-740A-4798-B5D6-9BC10DE86604}" type="datetimeFigureOut">
              <a:rPr lang="en-US" smtClean="0"/>
              <a:t>9/6/2022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F1010-0309-4CC3-8041-A8863BF68E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810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fi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fi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568952" cy="17728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2022-2023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251520" y="2276872"/>
            <a:ext cx="8424936" cy="2808312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MỞ ĐẦU ( 4 TIẾT)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 lượng ( 4 tiết)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27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467544" y="116632"/>
            <a:ext cx="3960440" cy="864096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4777262"/>
              </p:ext>
            </p:extLst>
          </p:nvPr>
        </p:nvGraphicFramePr>
        <p:xfrm>
          <a:off x="179512" y="1196752"/>
          <a:ext cx="8784976" cy="5120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395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5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tục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</a:t>
                      </a:r>
                      <a:r>
                        <a:rPr lang="vi-VN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Thuật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cảnh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Ngữ pháp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phần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dấu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chấm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lửng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vi-VN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Hoạt động giao tiếp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quá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mạch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Sự phát triển của ngôn ngữ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92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251520" y="-21714"/>
            <a:ext cx="8640960" cy="2802642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.............................................................................................................................................................................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5" y="2780928"/>
            <a:ext cx="5832649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6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2987824" y="0"/>
            <a:ext cx="2808312" cy="1296144"/>
          </a:xfrm>
          <a:prstGeom prst="vertic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ight Arrow Callout 4"/>
          <p:cNvSpPr/>
          <p:nvPr/>
        </p:nvSpPr>
        <p:spPr>
          <a:xfrm>
            <a:off x="179512" y="1484783"/>
            <a:ext cx="4212468" cy="4258791"/>
          </a:xfrm>
          <a:prstGeom prst="right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 SGK  thảo luận theo nhóm hoàn thiện nội dung P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hiếu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980" y="1484784"/>
            <a:ext cx="4716524" cy="425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8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179512" y="260648"/>
            <a:ext cx="8640960" cy="6192688"/>
          </a:xfrm>
          <a:prstGeom prst="beve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hỏi 1( Nhóm 1,2,3,4,5)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6?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2,3,4,5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2: Đọc hiểu văn bản truyện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3:  Đọc hiểu  văn bản thơ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Nhóm4:  Đọc hiểu văn bản nghị luận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Nhóm 5: Đọc hiểu văn bản thông tin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84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323528" y="116632"/>
            <a:ext cx="8568952" cy="6552728"/>
          </a:xfrm>
          <a:prstGeom prst="beve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âu </a:t>
            </a:r>
            <a:r>
              <a:rPr lang="vi-VN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 2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so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 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tiếng Việt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	</a:t>
            </a:r>
          </a:p>
        </p:txBody>
      </p:sp>
    </p:spTree>
    <p:extLst>
      <p:ext uri="{BB962C8B-B14F-4D97-AF65-F5344CB8AC3E}">
        <p14:creationId xmlns:p14="http://schemas.microsoft.com/office/powerpoint/2010/main" val="248714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Terminator 3"/>
          <p:cNvSpPr/>
          <p:nvPr/>
        </p:nvSpPr>
        <p:spPr>
          <a:xfrm>
            <a:off x="179512" y="260648"/>
            <a:ext cx="8784976" cy="5688632"/>
          </a:xfrm>
          <a:prstGeom prst="flowChartTermina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 (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1,2,3,4,5)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230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188640"/>
            <a:ext cx="6120680" cy="9361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741881"/>
              </p:ext>
            </p:extLst>
          </p:nvPr>
        </p:nvGraphicFramePr>
        <p:xfrm>
          <a:off x="107504" y="1124744"/>
          <a:ext cx="9036496" cy="551444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71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49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98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Nam”-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Giỏi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Tùng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Võ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Tòng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6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ấu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888">
                <a:tc gridSpan="4"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133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188640"/>
            <a:ext cx="6120680" cy="93610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457549"/>
              </p:ext>
            </p:extLst>
          </p:nvPr>
        </p:nvGraphicFramePr>
        <p:xfrm>
          <a:off x="78007" y="1340768"/>
          <a:ext cx="9036496" cy="559452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85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6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78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749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8495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 ngắn và tiểu thuyết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(Văn bản hấp dẫn về nội dung hình thức)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Buổi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cùng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đê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AlphonseDaudet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Phrăng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Franz)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Phổ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24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Xi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Guy 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pa-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xăng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Guyde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Maupassant)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3888">
                <a:tc gridSpan="4"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66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0"/>
            <a:ext cx="6120680" cy="69269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1865743"/>
              </p:ext>
            </p:extLst>
          </p:nvPr>
        </p:nvGraphicFramePr>
        <p:xfrm>
          <a:off x="29497" y="692697"/>
          <a:ext cx="9143998" cy="68275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9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58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3302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5771"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viễn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"Hai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dặm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”)-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Giuyn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Jules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Vrne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thủ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khổng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lồ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6506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Rây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Brets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ry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Ray Bradbury)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gỉ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hủy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chặn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2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29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186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0"/>
            <a:ext cx="6120680" cy="69269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251325"/>
              </p:ext>
            </p:extLst>
          </p:nvPr>
        </p:nvGraphicFramePr>
        <p:xfrm>
          <a:off x="0" y="836712"/>
          <a:ext cx="9143998" cy="6400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9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78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782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908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viễn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,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nghệ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Sol 6 </a:t>
                      </a:r>
                      <a:endParaRPr lang="en-US" sz="28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Trích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tiểu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Sao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En-đi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Andy Weir)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ngờ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trụ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Sao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Hỏa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3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trăm dặm dưới mặt đất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Trích tiểu thuyết " Cuộc du hành vào lòng đất" Giuyn Vec- nơ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5665"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78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Ribbon 3"/>
          <p:cNvSpPr/>
          <p:nvPr/>
        </p:nvSpPr>
        <p:spPr>
          <a:xfrm>
            <a:off x="0" y="188640"/>
            <a:ext cx="9036496" cy="1872208"/>
          </a:xfrm>
          <a:prstGeom prst="ribbo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 1 – 2:</a:t>
            </a:r>
          </a:p>
          <a:p>
            <a:pPr algn="ctr"/>
            <a:r>
              <a:rPr lang="vi-V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NỘI </a:t>
            </a:r>
            <a:r>
              <a:rPr lang="vi-V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DUNG SÁCH 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NGỮ </a:t>
            </a:r>
            <a:r>
              <a:rPr lang="vi-V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VĂN 7</a:t>
            </a:r>
            <a:endParaRPr lang="en-US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0" y="2420888"/>
            <a:ext cx="8244408" cy="1296144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KHỞI ĐỘNG/ MỞ ĐẦU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197768" y="3933056"/>
            <a:ext cx="8640960" cy="2438666"/>
          </a:xfrm>
          <a:prstGeom prst="cloud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 trình Ngữ văn 6 em đã giúp em phát triển những năng lực phẩm chất nào? Em mong muốn gì trong việc học tập bộ môn Ngữ văn 7?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77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0"/>
            <a:ext cx="6120680" cy="692696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685503"/>
              </p:ext>
            </p:extLst>
          </p:nvPr>
        </p:nvGraphicFramePr>
        <p:xfrm>
          <a:off x="0" y="695725"/>
          <a:ext cx="9036496" cy="6339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61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39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6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aseline="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endParaRPr lang="en-US" sz="26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8187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gọn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súc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chứa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đựng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triết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endParaRPr lang="en-US" sz="26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kiêu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Đẽo cày giữa đường</a:t>
                      </a:r>
                      <a:endParaRPr lang="en-US" sz="2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luôn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theo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5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Ê-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dôp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Aesop)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Tay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Miệng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Bụng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xấu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3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Chế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giễu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thầy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nhìn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phiến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560" marR="2956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40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50" y="116632"/>
            <a:ext cx="4090914" cy="28803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439" cy="2880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212976"/>
            <a:ext cx="6624736" cy="345638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512" y="3212976"/>
            <a:ext cx="1080120" cy="345638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bói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5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-26507"/>
            <a:ext cx="5112568" cy="836712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244987"/>
              </p:ext>
            </p:extLst>
          </p:nvPr>
        </p:nvGraphicFramePr>
        <p:xfrm>
          <a:off x="0" y="620688"/>
          <a:ext cx="9144000" cy="641296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15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7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616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05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Lai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bâng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khuâng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98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xót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40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Xuân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Quỳnh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“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2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mình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Mai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cò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nuôi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80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0"/>
            <a:ext cx="5112568" cy="1052736"/>
          </a:xfrm>
          <a:prstGeom prst="horizontalScroll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331725"/>
              </p:ext>
            </p:extLst>
          </p:nvPr>
        </p:nvGraphicFramePr>
        <p:xfrm>
          <a:off x="0" y="877881"/>
          <a:ext cx="9144000" cy="60152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06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763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07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409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6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282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600" b="0" dirty="0" err="1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600" b="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6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6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6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6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buộc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cánh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buồm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2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cha con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nặng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79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Mây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sóng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Ra- 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bin-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đra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nát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Tago</a:t>
                      </a:r>
                      <a:endParaRPr lang="en-US" sz="26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RabindranathTagore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ngợi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nặng,xúc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79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Điềm</a:t>
                      </a:r>
                      <a:endParaRPr lang="en-US" sz="2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xót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39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Rồi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mai con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Cao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Nhum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chân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lắng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khi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tiễn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xuống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6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fr-FR" sz="26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6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0538" marR="5053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9867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3888432" cy="23753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60648"/>
            <a:ext cx="3888432" cy="23922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996952"/>
            <a:ext cx="6480720" cy="35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86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611560" y="0"/>
            <a:ext cx="5256584" cy="764704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678329"/>
              </p:ext>
            </p:extLst>
          </p:nvPr>
        </p:nvGraphicFramePr>
        <p:xfrm>
          <a:off x="141266" y="1052736"/>
          <a:ext cx="8928992" cy="48605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685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579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479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Tùy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bút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Thép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tỏ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2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hương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nỗi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ngờ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quê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7747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611560" y="0"/>
            <a:ext cx="5256584" cy="764704"/>
          </a:xfrm>
          <a:prstGeom prst="horizontalScrol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fr-FR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705983"/>
              </p:ext>
            </p:extLst>
          </p:nvPr>
        </p:nvGraphicFramePr>
        <p:xfrm>
          <a:off x="179512" y="1052736"/>
          <a:ext cx="8712967" cy="45151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93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5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579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54872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đợi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Huỳnh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lặng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lớn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0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phố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Phấn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niệm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phố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35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12" y="3212976"/>
            <a:ext cx="4015147" cy="34613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212976"/>
            <a:ext cx="3672407" cy="34613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712879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6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23528" y="0"/>
            <a:ext cx="6912768" cy="792088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6748695"/>
              </p:ext>
            </p:extLst>
          </p:nvPr>
        </p:nvGraphicFramePr>
        <p:xfrm>
          <a:off x="323528" y="1340768"/>
          <a:ext cx="8640960" cy="39075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4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61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20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fr-FR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373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Bùi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Hồng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rừng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Nam"-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Đoàn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72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Lạc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Quỳnh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6244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23528" y="0"/>
            <a:ext cx="6912768" cy="792088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684801"/>
              </p:ext>
            </p:extLst>
          </p:nvPr>
        </p:nvGraphicFramePr>
        <p:xfrm>
          <a:off x="179512" y="980728"/>
          <a:ext cx="8856984" cy="3840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484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20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fr-FR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746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hấp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"Hai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vạn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dặm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”-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viễn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Giuyn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4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Quỳnh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626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51520" y="188640"/>
            <a:ext cx="8640960" cy="64807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 ngữ văn lớp 6 cấp THCS</a:t>
            </a:r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Giúp  rèn luyện các kĩ năng đọc, viết, nói nghe :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Phát triển năng lực ngôn ngữ và văn học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Phát triển phẩm chất: Yêu nước, nhân ái, chăm chỉ, trung thực, trách nhiệm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Phát triển năng lực chung: tự chủ và tự học, giao tiếp và hợp tác, giải quyết vấn đề và sáng tạo.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Khép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học tập, rèn luyện các kĩ năng đọc, viết, nói nghe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 năng lực ngôn ngữ và văn 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nước, nhân ái, chăm chỉ, trung thực, trách nhiệm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 chủ và tự học, giao tiếp và hợp 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vi-VN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giải quyết vấn đề và sáng </a:t>
            </a:r>
            <a:r>
              <a:rPr lang="vi-VN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334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23528" y="0"/>
            <a:ext cx="6912768" cy="792088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020145"/>
              </p:ext>
            </p:extLst>
          </p:nvPr>
        </p:nvGraphicFramePr>
        <p:xfrm>
          <a:off x="179512" y="1052736"/>
          <a:ext cx="8856984" cy="47736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20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fr-FR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624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sâu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lâu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quý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865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lối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tịch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Hồ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543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323528" y="0"/>
            <a:ext cx="6912768" cy="792088"/>
          </a:xfrm>
          <a:prstGeom prst="horizontalScroll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869769"/>
              </p:ext>
            </p:extLst>
          </p:nvPr>
        </p:nvGraphicFramePr>
        <p:xfrm>
          <a:off x="198526" y="1052736"/>
          <a:ext cx="8856984" cy="469392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820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dung</a:t>
                      </a:r>
                      <a:r>
                        <a:rPr lang="fr-FR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553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Uông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Dậu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hi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hôm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nay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   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Đặng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Thai Mai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lòng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rõ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vẻ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đẹp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1228" marR="4122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54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rizontal Scroll 5"/>
          <p:cNvSpPr/>
          <p:nvPr/>
        </p:nvSpPr>
        <p:spPr>
          <a:xfrm>
            <a:off x="539552" y="26787"/>
            <a:ext cx="6624736" cy="809925"/>
          </a:xfrm>
          <a:prstGeom prst="horizont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756983"/>
              </p:ext>
            </p:extLst>
          </p:nvPr>
        </p:nvGraphicFramePr>
        <p:xfrm>
          <a:off x="276533" y="1124744"/>
          <a:ext cx="8856984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6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46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470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405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Huế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thống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381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thổi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nấu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cơm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nhau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49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26787"/>
            <a:ext cx="6624736" cy="809925"/>
          </a:xfrm>
          <a:prstGeom prst="horizont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034585"/>
              </p:ext>
            </p:extLst>
          </p:nvPr>
        </p:nvGraphicFramePr>
        <p:xfrm>
          <a:off x="107504" y="1298901"/>
          <a:ext cx="9036496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036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470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351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hay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hóa-thể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thượng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võ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39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Khmer Nam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bằng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Long.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405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548632"/>
              </p:ext>
            </p:extLst>
          </p:nvPr>
        </p:nvGraphicFramePr>
        <p:xfrm>
          <a:off x="42372" y="1096404"/>
          <a:ext cx="9036496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05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26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64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4205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Ghe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34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xưa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rất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thiểu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núi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Horizontal Scroll 4"/>
          <p:cNvSpPr/>
          <p:nvPr/>
        </p:nvSpPr>
        <p:spPr>
          <a:xfrm>
            <a:off x="539552" y="26787"/>
            <a:ext cx="7560840" cy="1008112"/>
          </a:xfrm>
          <a:prstGeom prst="horizont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00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539552" y="26787"/>
            <a:ext cx="7560840" cy="1008112"/>
          </a:xfrm>
          <a:prstGeom prst="horizont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986043"/>
              </p:ext>
            </p:extLst>
          </p:nvPr>
        </p:nvGraphicFramePr>
        <p:xfrm>
          <a:off x="42372" y="1096404"/>
          <a:ext cx="9036496" cy="51206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33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67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4464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2085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fr-FR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fr-FR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chú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 infographic)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nhằm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rèn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luyện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97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số phương tiện giao thông của tương lai.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thiệu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tưởng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mới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2343" marR="4234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1651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33002"/>
            <a:ext cx="3960440" cy="46162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196752"/>
            <a:ext cx="4283968" cy="5184576"/>
          </a:xfrm>
          <a:prstGeom prst="rect">
            <a:avLst/>
          </a:prstGeom>
        </p:spPr>
      </p:pic>
      <p:sp>
        <p:nvSpPr>
          <p:cNvPr id="7" name="Down Arrow Callout 6"/>
          <p:cNvSpPr/>
          <p:nvPr/>
        </p:nvSpPr>
        <p:spPr>
          <a:xfrm>
            <a:off x="179512" y="332656"/>
            <a:ext cx="3960440" cy="864096"/>
          </a:xfrm>
          <a:prstGeom prst="downArrow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thổi</a:t>
            </a:r>
            <a:r>
              <a:rPr lang="en-U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Down Arrow Callout 7"/>
          <p:cNvSpPr/>
          <p:nvPr/>
        </p:nvSpPr>
        <p:spPr>
          <a:xfrm>
            <a:off x="5076056" y="332656"/>
            <a:ext cx="3672408" cy="864096"/>
          </a:xfrm>
          <a:prstGeom prst="downArrow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364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0" y="-40877"/>
            <a:ext cx="5544616" cy="936104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Terminator 4"/>
          <p:cNvSpPr/>
          <p:nvPr/>
        </p:nvSpPr>
        <p:spPr>
          <a:xfrm>
            <a:off x="6012160" y="61505"/>
            <a:ext cx="2736304" cy="83671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8721371"/>
              </p:ext>
            </p:extLst>
          </p:nvPr>
        </p:nvGraphicFramePr>
        <p:xfrm>
          <a:off x="179512" y="903857"/>
          <a:ext cx="8784976" cy="5547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206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8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2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vựng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 ngữ và tục ngữ: thuật ngữ, nghĩa của một số yếu tố Hán Việt, Ngữ văn và ngữ nghĩa của từ trong ngữ cảnh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 Ngữ pháp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 từ, phó từ, các thành phàn chính và thành phần trạng ngữ trong câu: công dụng của dấu chấm lửng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 Hoạt động giao tiếp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Biện pháp tu từ nói quá, nói giảm nói tránh, liên kết và mạch lạc của văn bản, kiểu văn bản và thể loại.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Sự phát triển của ngôn ngữ</a:t>
                      </a:r>
                      <a:endParaRPr lang="en-US" sz="28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vùng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miền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tiếp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phi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30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9512" y="260648"/>
            <a:ext cx="8784976" cy="475252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23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Scroll 1"/>
          <p:cNvSpPr/>
          <p:nvPr/>
        </p:nvSpPr>
        <p:spPr>
          <a:xfrm>
            <a:off x="544694" y="154190"/>
            <a:ext cx="3240360" cy="1052736"/>
          </a:xfrm>
          <a:prstGeom prst="vertic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-19990" y="2492896"/>
            <a:ext cx="3151830" cy="2880320"/>
          </a:xfrm>
          <a:prstGeom prst="wedgeEllipse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4" name="Oval Callout 3"/>
          <p:cNvSpPr/>
          <p:nvPr/>
        </p:nvSpPr>
        <p:spPr>
          <a:xfrm>
            <a:off x="2627784" y="1196752"/>
            <a:ext cx="3168352" cy="2736304"/>
          </a:xfrm>
          <a:prstGeom prst="wedgeEllipse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Oval Callout 4"/>
          <p:cNvSpPr/>
          <p:nvPr/>
        </p:nvSpPr>
        <p:spPr>
          <a:xfrm>
            <a:off x="5465474" y="47530"/>
            <a:ext cx="3672408" cy="3528392"/>
          </a:xfrm>
          <a:prstGeom prst="wedgeEllipse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7?</a:t>
            </a:r>
          </a:p>
        </p:txBody>
      </p:sp>
    </p:spTree>
    <p:extLst>
      <p:ext uri="{BB962C8B-B14F-4D97-AF65-F5344CB8AC3E}">
        <p14:creationId xmlns:p14="http://schemas.microsoft.com/office/powerpoint/2010/main" val="208300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3528" y="0"/>
            <a:ext cx="8568952" cy="24208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ủa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Pentagon 4"/>
          <p:cNvSpPr/>
          <p:nvPr/>
        </p:nvSpPr>
        <p:spPr>
          <a:xfrm>
            <a:off x="0" y="2780928"/>
            <a:ext cx="8892480" cy="936104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23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9512" y="116632"/>
            <a:ext cx="3312368" cy="57606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980728"/>
            <a:ext cx="8496944" cy="19442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131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899151"/>
              </p:ext>
            </p:extLst>
          </p:nvPr>
        </p:nvGraphicFramePr>
        <p:xfrm>
          <a:off x="107504" y="1149896"/>
          <a:ext cx="8856984" cy="570810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597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59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Kiểu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kiện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lịch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yếu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miêu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dirty="0" smtClean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28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Bước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chữ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xúc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sau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thơ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2800" dirty="0" smtClean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Thuyết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46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dirty="0" err="1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800" dirty="0" smtClean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tường</a:t>
                      </a: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79512" y="116632"/>
            <a:ext cx="6768752" cy="936104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69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tical Scroll 3"/>
          <p:cNvSpPr/>
          <p:nvPr/>
        </p:nvSpPr>
        <p:spPr>
          <a:xfrm>
            <a:off x="323528" y="0"/>
            <a:ext cx="4032448" cy="864096"/>
          </a:xfrm>
          <a:prstGeom prst="verticalScrol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 NÓI VÀ NGHE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Callout 4"/>
          <p:cNvSpPr/>
          <p:nvPr/>
        </p:nvSpPr>
        <p:spPr>
          <a:xfrm>
            <a:off x="467544" y="1628800"/>
            <a:ext cx="3672408" cy="295232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796733" y="260648"/>
            <a:ext cx="4032448" cy="3672408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991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180854"/>
              </p:ext>
            </p:extLst>
          </p:nvPr>
        </p:nvGraphicFramePr>
        <p:xfrm>
          <a:off x="32028" y="188640"/>
          <a:ext cx="9004468" cy="38404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74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295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 năng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 cầu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vi-VN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Nói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8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đời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ngụ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ngôn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hay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trò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chơi</a:t>
                      </a:r>
                      <a:r>
                        <a:rPr lang="en-US" sz="28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Tóm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bày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Nói nghe tương tác</a:t>
                      </a:r>
                      <a:endParaRPr lang="en-US" sz="28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Trao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đổi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tôn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ý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Thảo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vấn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cãi</a:t>
                      </a:r>
                      <a:r>
                        <a:rPr lang="en-US" sz="28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8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Up Arrow Callout 4"/>
          <p:cNvSpPr/>
          <p:nvPr/>
        </p:nvSpPr>
        <p:spPr>
          <a:xfrm>
            <a:off x="107504" y="4149080"/>
            <a:ext cx="8928992" cy="2592288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=&gt;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043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532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flipH="1">
            <a:off x="562986" y="116632"/>
            <a:ext cx="6313267" cy="1584175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HS nghe, quan sát vi deo, theo dõi SGK hoàn thiện phiếu học tập 1.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owchart: Off-page Connector 4"/>
          <p:cNvSpPr/>
          <p:nvPr/>
        </p:nvSpPr>
        <p:spPr>
          <a:xfrm>
            <a:off x="711739" y="1844824"/>
            <a:ext cx="7416824" cy="1152128"/>
          </a:xfrm>
          <a:prstGeom prst="flowChartOffpage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71679" y="3212976"/>
            <a:ext cx="8496944" cy="194421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gữ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6?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8924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397330"/>
              </p:ext>
            </p:extLst>
          </p:nvPr>
        </p:nvGraphicFramePr>
        <p:xfrm>
          <a:off x="251520" y="476672"/>
          <a:ext cx="8712968" cy="4752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01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63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610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endParaRPr lang="en-US" sz="2800" dirty="0" smtClean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100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endParaRPr lang="en-US" sz="280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1.1.Văn bản truyện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61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1.2.Văn bản thơ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81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1.3.Văn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561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1.4.Văn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047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1520" y="188640"/>
            <a:ext cx="8640960" cy="10801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Tìm hiểu nội dung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</a:t>
            </a: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037757"/>
              </p:ext>
            </p:extLst>
          </p:nvPr>
        </p:nvGraphicFramePr>
        <p:xfrm>
          <a:off x="251520" y="1628800"/>
          <a:ext cx="8640960" cy="4267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vi-VN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ội dung câu hỏi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</a:t>
                      </a:r>
                      <a:r>
                        <a:rPr lang="vi-VN" sz="2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 lời</a:t>
                      </a:r>
                      <a:endParaRPr lang="en-US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gì</a:t>
                      </a:r>
                      <a:r>
                        <a:rPr lang="vi-VN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 so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dirty="0" err="1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800" b="0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b="0" dirty="0">
                        <a:solidFill>
                          <a:srgbClr val="00B05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07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79512" y="116632"/>
            <a:ext cx="8784976" cy="25202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T</a:t>
            </a:r>
            <a:r>
              <a:rPr lang="vi-VN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ìm hiểu nội dung lớn về tiếng Việt và hệ thống bài tập trong sách Ngữ văn 7.</a:t>
            </a:r>
            <a:endParaRPr lang="en-US" sz="2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vi-VN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vi-VN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tiếng Việt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708920"/>
            <a:ext cx="432048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46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4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6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68&quot;/&gt;&lt;/object&gt;&lt;object type=&quot;3&quot; unique_id=&quot;10016&quot;&gt;&lt;property id=&quot;20148&quot; value=&quot;5&quot;/&gt;&lt;property id=&quot;20300&quot; value=&quot;Slide 14&quot;/&gt;&lt;property id=&quot;20307&quot; value=&quot;269&quot;/&gt;&lt;/object&gt;&lt;object type=&quot;3&quot; unique_id=&quot;10017&quot;&gt;&lt;property id=&quot;20148&quot; value=&quot;5&quot;/&gt;&lt;property id=&quot;20300&quot; value=&quot;Slide 15&quot;/&gt;&lt;property id=&quot;20307&quot; value=&quot;270&quot;/&gt;&lt;/object&gt;&lt;object type=&quot;3&quot; unique_id=&quot;10018&quot;&gt;&lt;property id=&quot;20148&quot; value=&quot;5&quot;/&gt;&lt;property id=&quot;20300&quot; value=&quot;Slide 16&quot;/&gt;&lt;property id=&quot;20307&quot; value=&quot;271&quot;/&gt;&lt;/object&gt;&lt;object type=&quot;3&quot; unique_id=&quot;10019&quot;&gt;&lt;property id=&quot;20148&quot; value=&quot;5&quot;/&gt;&lt;property id=&quot;20300&quot; value=&quot;Slide 17&quot;/&gt;&lt;property id=&quot;20307&quot; value=&quot;296&quot;/&gt;&lt;/object&gt;&lt;object type=&quot;3&quot; unique_id=&quot;10020&quot;&gt;&lt;property id=&quot;20148&quot; value=&quot;5&quot;/&gt;&lt;property id=&quot;20300&quot; value=&quot;Slide 18&quot;/&gt;&lt;property id=&quot;20307&quot; value=&quot;272&quot;/&gt;&lt;/object&gt;&lt;object type=&quot;3&quot; unique_id=&quot;10021&quot;&gt;&lt;property id=&quot;20148&quot; value=&quot;5&quot;/&gt;&lt;property id=&quot;20300&quot; value=&quot;Slide 19&quot;/&gt;&lt;property id=&quot;20307&quot; value=&quot;274&quot;/&gt;&lt;/object&gt;&lt;object type=&quot;3&quot; unique_id=&quot;10022&quot;&gt;&lt;property id=&quot;20148&quot; value=&quot;5&quot;/&gt;&lt;property id=&quot;20300&quot; value=&quot;Slide 20&quot;/&gt;&lt;property id=&quot;20307&quot; value=&quot;273&quot;/&gt;&lt;/object&gt;&lt;object type=&quot;3&quot; unique_id=&quot;10023&quot;&gt;&lt;property id=&quot;20148&quot; value=&quot;5&quot;/&gt;&lt;property id=&quot;20300&quot; value=&quot;Slide 21&quot;/&gt;&lt;property id=&quot;20307&quot; value=&quot;297&quot;/&gt;&lt;/object&gt;&lt;object type=&quot;3&quot; unique_id=&quot;10024&quot;&gt;&lt;property id=&quot;20148&quot; value=&quot;5&quot;/&gt;&lt;property id=&quot;20300&quot; value=&quot;Slide 22&quot;/&gt;&lt;property id=&quot;20307&quot; value=&quot;276&quot;/&gt;&lt;/object&gt;&lt;object type=&quot;3&quot; unique_id=&quot;10025&quot;&gt;&lt;property id=&quot;20148&quot; value=&quot;5&quot;/&gt;&lt;property id=&quot;20300&quot; value=&quot;Slide 23&quot;/&gt;&lt;property id=&quot;20307&quot; value=&quot;277&quot;/&gt;&lt;/object&gt;&lt;object type=&quot;3&quot; unique_id=&quot;10026&quot;&gt;&lt;property id=&quot;20148&quot; value=&quot;5&quot;/&gt;&lt;property id=&quot;20300&quot; value=&quot;Slide 24&quot;/&gt;&lt;property id=&quot;20307&quot; value=&quot;298&quot;/&gt;&lt;/object&gt;&lt;object type=&quot;3&quot; unique_id=&quot;10027&quot;&gt;&lt;property id=&quot;20148&quot; value=&quot;5&quot;/&gt;&lt;property id=&quot;20300&quot; value=&quot;Slide 25&quot;/&gt;&lt;property id=&quot;20307&quot; value=&quot;278&quot;/&gt;&lt;/object&gt;&lt;object type=&quot;3&quot; unique_id=&quot;10028&quot;&gt;&lt;property id=&quot;20148&quot; value=&quot;5&quot;/&gt;&lt;property id=&quot;20300&quot; value=&quot;Slide 26&quot;/&gt;&lt;property id=&quot;20307&quot; value=&quot;279&quot;/&gt;&lt;/object&gt;&lt;object type=&quot;3&quot; unique_id=&quot;10029&quot;&gt;&lt;property id=&quot;20148&quot; value=&quot;5&quot;/&gt;&lt;property id=&quot;20300&quot; value=&quot;Slide 27&quot;/&gt;&lt;property id=&quot;20307&quot; value=&quot;299&quot;/&gt;&lt;/object&gt;&lt;object type=&quot;3&quot; unique_id=&quot;10030&quot;&gt;&lt;property id=&quot;20148&quot; value=&quot;5&quot;/&gt;&lt;property id=&quot;20300&quot; value=&quot;Slide 28&quot;/&gt;&lt;property id=&quot;20307&quot; value=&quot;280&quot;/&gt;&lt;/object&gt;&lt;object type=&quot;3&quot; unique_id=&quot;10031&quot;&gt;&lt;property id=&quot;20148&quot; value=&quot;5&quot;/&gt;&lt;property id=&quot;20300&quot; value=&quot;Slide 29&quot;/&gt;&lt;property id=&quot;20307&quot; value=&quot;284&quot;/&gt;&lt;/object&gt;&lt;object type=&quot;3&quot; unique_id=&quot;10032&quot;&gt;&lt;property id=&quot;20148&quot; value=&quot;5&quot;/&gt;&lt;property id=&quot;20300&quot; value=&quot;Slide 30&quot;/&gt;&lt;property id=&quot;20307&quot; value=&quot;281&quot;/&gt;&lt;/object&gt;&lt;object type=&quot;3&quot; unique_id=&quot;10033&quot;&gt;&lt;property id=&quot;20148&quot; value=&quot;5&quot;/&gt;&lt;property id=&quot;20300&quot; value=&quot;Slide 31&quot;/&gt;&lt;property id=&quot;20307&quot; value=&quot;282&quot;/&gt;&lt;/object&gt;&lt;object type=&quot;3&quot; unique_id=&quot;10034&quot;&gt;&lt;property id=&quot;20148&quot; value=&quot;5&quot;/&gt;&lt;property id=&quot;20300&quot; value=&quot;Slide 32&quot;/&gt;&lt;property id=&quot;20307&quot; value=&quot;283&quot;/&gt;&lt;/object&gt;&lt;object type=&quot;3&quot; unique_id=&quot;10035&quot;&gt;&lt;property id=&quot;20148&quot; value=&quot;5&quot;/&gt;&lt;property id=&quot;20300&quot; value=&quot;Slide 33&quot;/&gt;&lt;property id=&quot;20307&quot; value=&quot;288&quot;/&gt;&lt;/object&gt;&lt;object type=&quot;3&quot; unique_id=&quot;10036&quot;&gt;&lt;property id=&quot;20148&quot; value=&quot;5&quot;/&gt;&lt;property id=&quot;20300&quot; value=&quot;Slide 34&quot;/&gt;&lt;property id=&quot;20307&quot; value=&quot;285&quot;/&gt;&lt;/object&gt;&lt;object type=&quot;3&quot; unique_id=&quot;10037&quot;&gt;&lt;property id=&quot;20148&quot; value=&quot;5&quot;/&gt;&lt;property id=&quot;20300&quot; value=&quot;Slide 35&quot;/&gt;&lt;property id=&quot;20307&quot; value=&quot;286&quot;/&gt;&lt;/object&gt;&lt;object type=&quot;3&quot; unique_id=&quot;10038&quot;&gt;&lt;property id=&quot;20148&quot; value=&quot;5&quot;/&gt;&lt;property id=&quot;20300&quot; value=&quot;Slide 36&quot;/&gt;&lt;property id=&quot;20307&quot; value=&quot;300&quot;/&gt;&lt;/object&gt;&lt;object type=&quot;3&quot; unique_id=&quot;10039&quot;&gt;&lt;property id=&quot;20148&quot; value=&quot;5&quot;/&gt;&lt;property id=&quot;20300&quot; value=&quot;Slide 37&quot;/&gt;&lt;property id=&quot;20307&quot; value=&quot;289&quot;/&gt;&lt;/object&gt;&lt;object type=&quot;3&quot; unique_id=&quot;10040&quot;&gt;&lt;property id=&quot;20148&quot; value=&quot;5&quot;/&gt;&lt;property id=&quot;20300&quot; value=&quot;Slide 38&quot;/&gt;&lt;property id=&quot;20307&quot; value=&quot;290&quot;/&gt;&lt;/object&gt;&lt;object type=&quot;3&quot; unique_id=&quot;10041&quot;&gt;&lt;property id=&quot;20148&quot; value=&quot;5&quot;/&gt;&lt;property id=&quot;20300&quot; value=&quot;Slide 39&quot;/&gt;&lt;property id=&quot;20307&quot; value=&quot;291&quot;/&gt;&lt;/object&gt;&lt;object type=&quot;3&quot; unique_id=&quot;10042&quot;&gt;&lt;property id=&quot;20148&quot; value=&quot;5&quot;/&gt;&lt;property id=&quot;20300&quot; value=&quot;Slide 40&quot;/&gt;&lt;property id=&quot;20307&quot; value=&quot;292&quot;/&gt;&lt;/object&gt;&lt;object type=&quot;3&quot; unique_id=&quot;10043&quot;&gt;&lt;property id=&quot;20148&quot; value=&quot;5&quot;/&gt;&lt;property id=&quot;20300&quot; value=&quot;Slide 41&quot;/&gt;&lt;property id=&quot;20307&quot; value=&quot;293&quot;/&gt;&lt;/object&gt;&lt;object type=&quot;3&quot; unique_id=&quot;10044&quot;&gt;&lt;property id=&quot;20148&quot; value=&quot;5&quot;/&gt;&lt;property id=&quot;20300&quot; value=&quot;Slide 42&quot;/&gt;&lt;property id=&quot;20307&quot; value=&quot;294&quot;/&gt;&lt;/object&gt;&lt;object type=&quot;3&quot; unique_id=&quot;10045&quot;&gt;&lt;property id=&quot;20148&quot; value=&quot;5&quot;/&gt;&lt;property id=&quot;20300&quot; value=&quot;Slide 43&quot;/&gt;&lt;property id=&quot;20307&quot; value=&quot;295&quot;/&gt;&lt;/object&gt;&lt;/object&gt;&lt;object type=&quot;8&quot; unique_id=&quot;10090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3080</Words>
  <Application>Microsoft Office PowerPoint</Application>
  <PresentationFormat>On-screen Show (4:3)</PresentationFormat>
  <Paragraphs>378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User</cp:lastModifiedBy>
  <cp:revision>32</cp:revision>
  <dcterms:created xsi:type="dcterms:W3CDTF">2022-06-30T06:56:07Z</dcterms:created>
  <dcterms:modified xsi:type="dcterms:W3CDTF">2022-09-06T14:58:16Z</dcterms:modified>
</cp:coreProperties>
</file>