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1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fif"/></Relationships>
</file>

<file path=ppt/diagrams/_rels/data2.xml.rels><?xml version="1.0" encoding="UTF-8" standalone="yes"?>
<Relationships xmlns="http://schemas.openxmlformats.org/package/2006/relationships"><Relationship Id="rId1" Type="http://schemas.openxmlformats.org/officeDocument/2006/relationships/image" Target="../media/image3.jfif"/></Relationships>
</file>

<file path=ppt/diagrams/_rels/drawing1.xml.rels><?xml version="1.0" encoding="UTF-8" standalone="yes"?>
<Relationships xmlns="http://schemas.openxmlformats.org/package/2006/relationships"><Relationship Id="rId1" Type="http://schemas.openxmlformats.org/officeDocument/2006/relationships/image" Target="../media/image2.jfif"/></Relationships>
</file>

<file path=ppt/diagrams/_rels/drawing2.xml.rels><?xml version="1.0" encoding="UTF-8" standalone="yes"?>
<Relationships xmlns="http://schemas.openxmlformats.org/package/2006/relationships"><Relationship Id="rId1" Type="http://schemas.openxmlformats.org/officeDocument/2006/relationships/image" Target="../media/image3.jf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A84CE-EEDA-4FD1-B9F3-E1AFFD18EC40}"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E3E8D31A-694B-4FBF-9867-CCBE773B8ECA}">
      <dgm:prSet phldrT="[Văn bản]" phldr="1"/>
      <dgm:spPr/>
      <dgm:t>
        <a:bodyPr/>
        <a:lstStyle/>
        <a:p>
          <a:endParaRPr lang="en-US"/>
        </a:p>
      </dgm:t>
    </dgm:pt>
    <dgm:pt modelId="{C3C79EBC-AB5F-4FC8-9515-3D663D26B173}" type="parTrans" cxnId="{6001CF96-0A0C-4D54-ABFE-A027688CA833}">
      <dgm:prSet/>
      <dgm:spPr/>
      <dgm:t>
        <a:bodyPr/>
        <a:lstStyle/>
        <a:p>
          <a:endParaRPr lang="en-US"/>
        </a:p>
      </dgm:t>
    </dgm:pt>
    <dgm:pt modelId="{23C2BA85-342E-4AF6-8845-B9C9B433D56D}" type="sibTrans" cxnId="{6001CF96-0A0C-4D54-ABFE-A027688CA833}">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t>
        <a:bodyPr/>
        <a:lstStyle/>
        <a:p>
          <a:endParaRPr lang="en-US"/>
        </a:p>
      </dgm:t>
      <dgm:extLst>
        <a:ext uri="{E40237B7-FDA0-4F09-8148-C483321AD2D9}">
          <dgm14:cNvPr xmlns:dgm14="http://schemas.microsoft.com/office/drawing/2010/diagram" id="0" name="" descr="Ảnh có chứa thiên nhiên, hoàng hôn&#10;&#10;Mô tả được tạo tự động">
            <a:extLst>
              <a:ext uri="{FF2B5EF4-FFF2-40B4-BE49-F238E27FC236}">
                <a16:creationId xmlns:a16="http://schemas.microsoft.com/office/drawing/2014/main" id="{86969B2D-F859-5EBA-02C9-6D6ED10E1392}"/>
              </a:ext>
            </a:extLst>
          </dgm14:cNvPr>
        </a:ext>
      </dgm:extLst>
    </dgm:pt>
    <dgm:pt modelId="{BCB40DC1-F97B-429A-BEA6-6888E71EADF2}" type="pres">
      <dgm:prSet presAssocID="{1EFA84CE-EEDA-4FD1-B9F3-E1AFFD18EC40}" presName="Name0" presStyleCnt="0">
        <dgm:presLayoutVars>
          <dgm:chMax val="7"/>
          <dgm:chPref val="7"/>
          <dgm:dir/>
        </dgm:presLayoutVars>
      </dgm:prSet>
      <dgm:spPr/>
    </dgm:pt>
    <dgm:pt modelId="{BA9933F2-2637-46FB-8D12-28ACE8AF8CCF}" type="pres">
      <dgm:prSet presAssocID="{1EFA84CE-EEDA-4FD1-B9F3-E1AFFD18EC40}" presName="Name1" presStyleCnt="0"/>
      <dgm:spPr/>
    </dgm:pt>
    <dgm:pt modelId="{740007F3-2451-4105-8CF3-F98C0F199E2C}" type="pres">
      <dgm:prSet presAssocID="{23C2BA85-342E-4AF6-8845-B9C9B433D56D}" presName="picture_1" presStyleCnt="0"/>
      <dgm:spPr/>
    </dgm:pt>
    <dgm:pt modelId="{1C8244C4-0F75-4A7C-B68B-B57DFF281966}" type="pres">
      <dgm:prSet presAssocID="{23C2BA85-342E-4AF6-8845-B9C9B433D56D}" presName="pictureRepeatNode" presStyleLbl="alignImgPlace1" presStyleIdx="0" presStyleCnt="1" custScaleX="189195" custScaleY="168644" custLinFactNeighborX="18263" custLinFactNeighborY="-1102"/>
      <dgm:spPr/>
      <dgm:t>
        <a:bodyPr/>
        <a:lstStyle/>
        <a:p>
          <a:endParaRPr lang="en-US"/>
        </a:p>
      </dgm:t>
    </dgm:pt>
    <dgm:pt modelId="{91B83FEB-F0C5-412D-AF90-1C617121D074}" type="pres">
      <dgm:prSet presAssocID="{E3E8D31A-694B-4FBF-9867-CCBE773B8ECA}" presName="text_1" presStyleLbl="node1" presStyleIdx="0" presStyleCnt="0">
        <dgm:presLayoutVars>
          <dgm:bulletEnabled val="1"/>
        </dgm:presLayoutVars>
      </dgm:prSet>
      <dgm:spPr/>
      <dgm:t>
        <a:bodyPr/>
        <a:lstStyle/>
        <a:p>
          <a:endParaRPr lang="en-US"/>
        </a:p>
      </dgm:t>
    </dgm:pt>
  </dgm:ptLst>
  <dgm:cxnLst>
    <dgm:cxn modelId="{DF6F4F03-0D29-4780-9DCB-B60F0D812CF8}" type="presOf" srcId="{23C2BA85-342E-4AF6-8845-B9C9B433D56D}" destId="{1C8244C4-0F75-4A7C-B68B-B57DFF281966}" srcOrd="0" destOrd="0" presId="urn:microsoft.com/office/officeart/2008/layout/CircularPictureCallout"/>
    <dgm:cxn modelId="{D85B2E4F-380D-422A-A35E-B845FC0D2AD9}" type="presOf" srcId="{1EFA84CE-EEDA-4FD1-B9F3-E1AFFD18EC40}" destId="{BCB40DC1-F97B-429A-BEA6-6888E71EADF2}" srcOrd="0" destOrd="0" presId="urn:microsoft.com/office/officeart/2008/layout/CircularPictureCallout"/>
    <dgm:cxn modelId="{6001CF96-0A0C-4D54-ABFE-A027688CA833}" srcId="{1EFA84CE-EEDA-4FD1-B9F3-E1AFFD18EC40}" destId="{E3E8D31A-694B-4FBF-9867-CCBE773B8ECA}" srcOrd="0" destOrd="0" parTransId="{C3C79EBC-AB5F-4FC8-9515-3D663D26B173}" sibTransId="{23C2BA85-342E-4AF6-8845-B9C9B433D56D}"/>
    <dgm:cxn modelId="{25B78644-1A50-4D3B-A4A0-F8CE5695198F}" type="presOf" srcId="{E3E8D31A-694B-4FBF-9867-CCBE773B8ECA}" destId="{91B83FEB-F0C5-412D-AF90-1C617121D074}" srcOrd="0" destOrd="0" presId="urn:microsoft.com/office/officeart/2008/layout/CircularPictureCallout"/>
    <dgm:cxn modelId="{E4811BAF-6D94-4932-A869-56F4EFFC169B}" type="presParOf" srcId="{BCB40DC1-F97B-429A-BEA6-6888E71EADF2}" destId="{BA9933F2-2637-46FB-8D12-28ACE8AF8CCF}" srcOrd="0" destOrd="0" presId="urn:microsoft.com/office/officeart/2008/layout/CircularPictureCallout"/>
    <dgm:cxn modelId="{C19F192D-1C3A-4BB0-A19E-28B934379FC6}" type="presParOf" srcId="{BA9933F2-2637-46FB-8D12-28ACE8AF8CCF}" destId="{740007F3-2451-4105-8CF3-F98C0F199E2C}" srcOrd="0" destOrd="0" presId="urn:microsoft.com/office/officeart/2008/layout/CircularPictureCallout"/>
    <dgm:cxn modelId="{09A12232-CC76-4689-A0E0-41EE7ECB1A02}" type="presParOf" srcId="{740007F3-2451-4105-8CF3-F98C0F199E2C}" destId="{1C8244C4-0F75-4A7C-B68B-B57DFF281966}" srcOrd="0" destOrd="0" presId="urn:microsoft.com/office/officeart/2008/layout/CircularPictureCallout"/>
    <dgm:cxn modelId="{422EAC51-A306-4054-B0A6-A5BD093778CD}" type="presParOf" srcId="{BA9933F2-2637-46FB-8D12-28ACE8AF8CCF}" destId="{91B83FEB-F0C5-412D-AF90-1C617121D074}" srcOrd="1"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C274B5-A8CB-4494-8083-F94DB5B71F35}"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9F5D1841-4277-4D00-9EF9-CF4FA07E6BE4}">
      <dgm:prSet phldrT="[Văn bản]" phldr="1"/>
      <dgm:spPr/>
      <dgm:t>
        <a:bodyPr/>
        <a:lstStyle/>
        <a:p>
          <a:endParaRPr lang="en-US"/>
        </a:p>
      </dgm:t>
    </dgm:pt>
    <dgm:pt modelId="{EC9B36B8-6B84-40D6-A3BF-1699D8C794E3}" type="parTrans" cxnId="{43EF8FFE-C0F4-4E92-9398-571A48D723E0}">
      <dgm:prSet/>
      <dgm:spPr/>
      <dgm:t>
        <a:bodyPr/>
        <a:lstStyle/>
        <a:p>
          <a:endParaRPr lang="en-US"/>
        </a:p>
      </dgm:t>
    </dgm:pt>
    <dgm:pt modelId="{23427B48-99EC-4440-81F8-AF3ACDD4C1EB}" type="sibTrans" cxnId="{43EF8FFE-C0F4-4E92-9398-571A48D723E0}">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dgm:spPr>
      <dgm:t>
        <a:bodyPr/>
        <a:lstStyle/>
        <a:p>
          <a:endParaRPr lang="en-US"/>
        </a:p>
      </dgm:t>
      <dgm:extLst>
        <a:ext uri="{E40237B7-FDA0-4F09-8148-C483321AD2D9}">
          <dgm14:cNvPr xmlns:dgm14="http://schemas.microsoft.com/office/drawing/2010/diagram" id="0" name="" descr="Ảnh có chứa thiên nhiên, hoàng hôn&#10;&#10;Mô tả được tạo tự động">
            <a:extLst>
              <a:ext uri="{FF2B5EF4-FFF2-40B4-BE49-F238E27FC236}">
                <a16:creationId xmlns:a16="http://schemas.microsoft.com/office/drawing/2014/main" id="{2E91AFF7-FDD5-1B6D-6AC2-66BC3D0BF6B4}"/>
              </a:ext>
            </a:extLst>
          </dgm14:cNvPr>
        </a:ext>
      </dgm:extLst>
    </dgm:pt>
    <dgm:pt modelId="{B503E432-4071-4F5A-B1EA-78A4201565C1}" type="pres">
      <dgm:prSet presAssocID="{51C274B5-A8CB-4494-8083-F94DB5B71F35}" presName="Name0" presStyleCnt="0">
        <dgm:presLayoutVars>
          <dgm:chMax val="7"/>
          <dgm:chPref val="7"/>
          <dgm:dir/>
        </dgm:presLayoutVars>
      </dgm:prSet>
      <dgm:spPr/>
    </dgm:pt>
    <dgm:pt modelId="{C23343C7-3321-4F70-AB2B-0C18B5B53FFE}" type="pres">
      <dgm:prSet presAssocID="{51C274B5-A8CB-4494-8083-F94DB5B71F35}" presName="Name1" presStyleCnt="0"/>
      <dgm:spPr/>
    </dgm:pt>
    <dgm:pt modelId="{66744B36-B6A6-44BA-BD04-7BC50C6B7015}" type="pres">
      <dgm:prSet presAssocID="{23427B48-99EC-4440-81F8-AF3ACDD4C1EB}" presName="picture_1" presStyleCnt="0"/>
      <dgm:spPr/>
    </dgm:pt>
    <dgm:pt modelId="{A48D8B93-D528-4FED-8892-8BBC71B168A4}" type="pres">
      <dgm:prSet presAssocID="{23427B48-99EC-4440-81F8-AF3ACDD4C1EB}" presName="pictureRepeatNode" presStyleLbl="alignImgPlace1" presStyleIdx="0" presStyleCnt="1" custScaleX="200000" custScaleY="162482" custLinFactNeighborX="-13744" custLinFactNeighborY="-8876"/>
      <dgm:spPr/>
      <dgm:t>
        <a:bodyPr/>
        <a:lstStyle/>
        <a:p>
          <a:endParaRPr lang="en-US"/>
        </a:p>
      </dgm:t>
    </dgm:pt>
    <dgm:pt modelId="{6843FB6F-7485-40E8-8E6A-83212B1DDD1D}" type="pres">
      <dgm:prSet presAssocID="{9F5D1841-4277-4D00-9EF9-CF4FA07E6BE4}" presName="text_1" presStyleLbl="node1" presStyleIdx="0" presStyleCnt="0">
        <dgm:presLayoutVars>
          <dgm:bulletEnabled val="1"/>
        </dgm:presLayoutVars>
      </dgm:prSet>
      <dgm:spPr/>
      <dgm:t>
        <a:bodyPr/>
        <a:lstStyle/>
        <a:p>
          <a:endParaRPr lang="en-US"/>
        </a:p>
      </dgm:t>
    </dgm:pt>
  </dgm:ptLst>
  <dgm:cxnLst>
    <dgm:cxn modelId="{0B297633-6EC1-43D8-BE78-6B0F66F449FF}" type="presOf" srcId="{23427B48-99EC-4440-81F8-AF3ACDD4C1EB}" destId="{A48D8B93-D528-4FED-8892-8BBC71B168A4}" srcOrd="0" destOrd="0" presId="urn:microsoft.com/office/officeart/2008/layout/CircularPictureCallout"/>
    <dgm:cxn modelId="{690CA164-64DD-4CAD-B32C-C9DBF31CBC6E}" type="presOf" srcId="{9F5D1841-4277-4D00-9EF9-CF4FA07E6BE4}" destId="{6843FB6F-7485-40E8-8E6A-83212B1DDD1D}" srcOrd="0" destOrd="0" presId="urn:microsoft.com/office/officeart/2008/layout/CircularPictureCallout"/>
    <dgm:cxn modelId="{F744F7B6-267D-4E8E-903B-6BCAFD485F49}" type="presOf" srcId="{51C274B5-A8CB-4494-8083-F94DB5B71F35}" destId="{B503E432-4071-4F5A-B1EA-78A4201565C1}" srcOrd="0" destOrd="0" presId="urn:microsoft.com/office/officeart/2008/layout/CircularPictureCallout"/>
    <dgm:cxn modelId="{43EF8FFE-C0F4-4E92-9398-571A48D723E0}" srcId="{51C274B5-A8CB-4494-8083-F94DB5B71F35}" destId="{9F5D1841-4277-4D00-9EF9-CF4FA07E6BE4}" srcOrd="0" destOrd="0" parTransId="{EC9B36B8-6B84-40D6-A3BF-1699D8C794E3}" sibTransId="{23427B48-99EC-4440-81F8-AF3ACDD4C1EB}"/>
    <dgm:cxn modelId="{2CD3D4A2-B8F8-45FF-A186-7D2D745269E1}" type="presParOf" srcId="{B503E432-4071-4F5A-B1EA-78A4201565C1}" destId="{C23343C7-3321-4F70-AB2B-0C18B5B53FFE}" srcOrd="0" destOrd="0" presId="urn:microsoft.com/office/officeart/2008/layout/CircularPictureCallout"/>
    <dgm:cxn modelId="{F6D177FD-19C9-4019-8983-1BB4655513C9}" type="presParOf" srcId="{C23343C7-3321-4F70-AB2B-0C18B5B53FFE}" destId="{66744B36-B6A6-44BA-BD04-7BC50C6B7015}" srcOrd="0" destOrd="0" presId="urn:microsoft.com/office/officeart/2008/layout/CircularPictureCallout"/>
    <dgm:cxn modelId="{2DEDEEC8-0B43-423B-A75E-12A9A5EBDA69}" type="presParOf" srcId="{66744B36-B6A6-44BA-BD04-7BC50C6B7015}" destId="{A48D8B93-D528-4FED-8892-8BBC71B168A4}" srcOrd="0" destOrd="0" presId="urn:microsoft.com/office/officeart/2008/layout/CircularPictureCallout"/>
    <dgm:cxn modelId="{B6F93D63-1867-480B-BFA7-9682957A784A}" type="presParOf" srcId="{C23343C7-3321-4F70-AB2B-0C18B5B53FFE}" destId="{6843FB6F-7485-40E8-8E6A-83212B1DDD1D}" srcOrd="1" destOrd="0" presId="urn:microsoft.com/office/officeart/2008/layout/CircularPictureCallou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244C4-0F75-4A7C-B68B-B57DFF281966}">
      <dsp:nvSpPr>
        <dsp:cNvPr id="0" name=""/>
        <dsp:cNvSpPr/>
      </dsp:nvSpPr>
      <dsp:spPr>
        <a:xfrm>
          <a:off x="211204" y="0"/>
          <a:ext cx="3698183" cy="32964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B83FEB-F0C5-412D-AF90-1C617121D074}">
      <dsp:nvSpPr>
        <dsp:cNvPr id="0" name=""/>
        <dsp:cNvSpPr/>
      </dsp:nvSpPr>
      <dsp:spPr>
        <a:xfrm>
          <a:off x="1329191" y="1708834"/>
          <a:ext cx="1251004" cy="64504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111250">
            <a:lnSpc>
              <a:spcPct val="90000"/>
            </a:lnSpc>
            <a:spcBef>
              <a:spcPct val="0"/>
            </a:spcBef>
            <a:spcAft>
              <a:spcPct val="35000"/>
            </a:spcAft>
          </a:pPr>
          <a:endParaRPr lang="en-US" sz="2500" kern="1200"/>
        </a:p>
      </dsp:txBody>
      <dsp:txXfrm>
        <a:off x="1329191" y="1708834"/>
        <a:ext cx="1251004" cy="645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D8B93-D528-4FED-8892-8BBC71B168A4}">
      <dsp:nvSpPr>
        <dsp:cNvPr id="0" name=""/>
        <dsp:cNvSpPr/>
      </dsp:nvSpPr>
      <dsp:spPr>
        <a:xfrm>
          <a:off x="0" y="0"/>
          <a:ext cx="3658012" cy="297180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43FB6F-7485-40E8-8E6A-83212B1DDD1D}">
      <dsp:nvSpPr>
        <dsp:cNvPr id="0" name=""/>
        <dsp:cNvSpPr/>
      </dsp:nvSpPr>
      <dsp:spPr>
        <a:xfrm>
          <a:off x="1243724" y="1704938"/>
          <a:ext cx="1170563" cy="6035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022350">
            <a:lnSpc>
              <a:spcPct val="90000"/>
            </a:lnSpc>
            <a:spcBef>
              <a:spcPct val="0"/>
            </a:spcBef>
            <a:spcAft>
              <a:spcPct val="35000"/>
            </a:spcAft>
          </a:pPr>
          <a:endParaRPr lang="en-US" sz="2300" kern="1200"/>
        </a:p>
      </dsp:txBody>
      <dsp:txXfrm>
        <a:off x="1243724" y="1704938"/>
        <a:ext cx="1170563" cy="603571"/>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A987966-F612-1CAC-9620-C3FBDD7D71AA}"/>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39E80F2C-8560-BDD1-D8FB-8BB7358017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F647B214-8445-D3A0-C89A-79DC3A923C5F}"/>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3C8DA75A-3144-5A38-A225-F9DC28D3863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4EB6E95-5181-274B-19ED-59C5040FA1FA}"/>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112721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4A7B989-648B-C70B-575A-14F4C0F54357}"/>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0199BD5-413F-E3FB-5BF6-5F39FF7BAD3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D20EC9A-976A-533F-81FB-B60FB831C049}"/>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A6015313-5C3D-C1C3-DE58-142CBC4ED69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7A092BD-EEBA-0102-D2F5-C90717A170D1}"/>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64350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3B5873F6-0F36-C03E-F869-D7310A95AAF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5DFEFBC6-C639-0BE7-3466-DDC24A34FF7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43063A1-ECF0-AC61-625F-4AA6E693906C}"/>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18B0912D-D9A2-543D-0386-2789A1CBB22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743BC51-954C-6DCA-77D4-CA96AA7A83C8}"/>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2726418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DCCC9AE-14BC-8B19-8003-9DB790D493B3}"/>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D705E79-783F-D22C-C504-026E478BA047}"/>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A408AB7-AAD4-DD77-C1BB-C59DA96D4176}"/>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93275A12-FA39-E71A-D1F2-B10A3D480C3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ECA449E-52A0-070C-1931-94E59C95A437}"/>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4188533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BDFA633-BD78-7B49-01C9-4D212CF03C5D}"/>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FC2889E5-FB5A-18CA-E44F-D1B567278D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8118FA3A-E267-E54D-4031-3D25DD386D68}"/>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28D4F775-0DD8-AC2B-6E03-BE6CEEEB1D5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7942B86-CB57-DFD8-D41A-A1D1672F07D5}"/>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216992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05117F2-CB0E-0DED-2A71-31A28DCB2A9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D6F0F2DF-BD35-A58C-961D-6EBC81B94752}"/>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AC30892D-0B24-B7E6-4DD6-4EBC0F1FCE5F}"/>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14B4F7A7-E24F-A18B-1B85-5EF54EE5B71F}"/>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6" name="Chỗ dành sẵn cho Chân trang 5">
            <a:extLst>
              <a:ext uri="{FF2B5EF4-FFF2-40B4-BE49-F238E27FC236}">
                <a16:creationId xmlns:a16="http://schemas.microsoft.com/office/drawing/2014/main" id="{AB2ABB89-4E05-7593-34FD-016299C3818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BFC42A0-6B50-A99F-838A-76E94760E19E}"/>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254013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F3D5A00-4C94-0B89-D9D2-3AFB95445183}"/>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FA0F7A0C-5C5C-B9EA-7A78-F96710D93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BFEF0B1D-91BE-CAC4-06B9-706D1F86F9C9}"/>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6CCB6686-234E-C525-FB3C-927FBE190F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2161790C-29B8-E720-D848-61D3A9EB896A}"/>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DF6E4FA3-25ED-8606-D44E-710A7FF6114A}"/>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8" name="Chỗ dành sẵn cho Chân trang 7">
            <a:extLst>
              <a:ext uri="{FF2B5EF4-FFF2-40B4-BE49-F238E27FC236}">
                <a16:creationId xmlns:a16="http://schemas.microsoft.com/office/drawing/2014/main" id="{7C397B8F-AE37-E6C2-5974-15B3423F72C6}"/>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4B016EA7-E4F5-4540-B376-86EBD492CED7}"/>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2046960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2D8CFF3-5C32-9936-B7B0-4A2B5BD60578}"/>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853E9B06-38ED-D480-E227-2CF696EFFF5F}"/>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4" name="Chỗ dành sẵn cho Chân trang 3">
            <a:extLst>
              <a:ext uri="{FF2B5EF4-FFF2-40B4-BE49-F238E27FC236}">
                <a16:creationId xmlns:a16="http://schemas.microsoft.com/office/drawing/2014/main" id="{067B9A4C-EFF8-E8FC-9C33-A9DC154FCDDC}"/>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78C14814-9E74-D908-941B-217B7D9A1E3B}"/>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272135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78D44FCB-D17B-61A7-EDD4-0A85868EACC0}"/>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3" name="Chỗ dành sẵn cho Chân trang 2">
            <a:extLst>
              <a:ext uri="{FF2B5EF4-FFF2-40B4-BE49-F238E27FC236}">
                <a16:creationId xmlns:a16="http://schemas.microsoft.com/office/drawing/2014/main" id="{DA37A2E9-7B6D-C165-81BA-0DF3BEB66721}"/>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1FD9F815-84B8-B810-DA62-B47FD0164FC9}"/>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1724259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40F06C1-6C10-B19A-0C0C-BFF43EFF793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ACF161B-C02F-3465-E1B9-7ADB1D6F7E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124252AE-1F46-D54F-3D54-17D9FD2CC0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7FCC0D8-7138-6DDA-E10F-9EBB1A109811}"/>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6" name="Chỗ dành sẵn cho Chân trang 5">
            <a:extLst>
              <a:ext uri="{FF2B5EF4-FFF2-40B4-BE49-F238E27FC236}">
                <a16:creationId xmlns:a16="http://schemas.microsoft.com/office/drawing/2014/main" id="{576B738C-0876-3F92-4BF9-60CC648DA90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09BE2C4-1124-ABC0-17C3-FE564984573E}"/>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50466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C8136D3-2F5C-757A-FD49-43C4D66C47F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7C1787E1-7806-63A0-2335-971314B2DA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B15A1B70-CF70-0DC4-9406-6E8F43148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E70223EB-CF2C-95B4-DFE0-DC72B21D4E9A}"/>
              </a:ext>
            </a:extLst>
          </p:cNvPr>
          <p:cNvSpPr>
            <a:spLocks noGrp="1"/>
          </p:cNvSpPr>
          <p:nvPr>
            <p:ph type="dt" sz="half" idx="10"/>
          </p:nvPr>
        </p:nvSpPr>
        <p:spPr/>
        <p:txBody>
          <a:bodyPr/>
          <a:lstStyle/>
          <a:p>
            <a:fld id="{DC60C683-1FBA-4ADA-8CFD-E32DFC326E2B}" type="datetimeFigureOut">
              <a:rPr lang="en-US" smtClean="0"/>
              <a:t>2/24/2023</a:t>
            </a:fld>
            <a:endParaRPr lang="en-US"/>
          </a:p>
        </p:txBody>
      </p:sp>
      <p:sp>
        <p:nvSpPr>
          <p:cNvPr id="6" name="Chỗ dành sẵn cho Chân trang 5">
            <a:extLst>
              <a:ext uri="{FF2B5EF4-FFF2-40B4-BE49-F238E27FC236}">
                <a16:creationId xmlns:a16="http://schemas.microsoft.com/office/drawing/2014/main" id="{B2A8FCC6-554A-9339-3314-330413457FF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0A3CD80-07A2-413C-2084-607EB656AAE9}"/>
              </a:ext>
            </a:extLst>
          </p:cNvPr>
          <p:cNvSpPr>
            <a:spLocks noGrp="1"/>
          </p:cNvSpPr>
          <p:nvPr>
            <p:ph type="sldNum" sz="quarter" idx="12"/>
          </p:nvPr>
        </p:nvSpPr>
        <p:spPr/>
        <p:txBody>
          <a:bodyPr/>
          <a:lstStyle/>
          <a:p>
            <a:fld id="{8DAB8148-9B9F-48F6-AF05-1DC6430023A5}" type="slidenum">
              <a:rPr lang="en-US" smtClean="0"/>
              <a:t>‹#›</a:t>
            </a:fld>
            <a:endParaRPr lang="en-US"/>
          </a:p>
        </p:txBody>
      </p:sp>
    </p:spTree>
    <p:extLst>
      <p:ext uri="{BB962C8B-B14F-4D97-AF65-F5344CB8AC3E}">
        <p14:creationId xmlns:p14="http://schemas.microsoft.com/office/powerpoint/2010/main" val="1786861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DC778586-C3DB-BF26-6A1B-3FC67ED5CA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BADF57A-65DB-B4A8-3B05-B522776373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8B5638B-B322-7FEE-7BA0-E2B2BE115D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60C683-1FBA-4ADA-8CFD-E32DFC326E2B}" type="datetimeFigureOut">
              <a:rPr lang="en-US" smtClean="0"/>
              <a:t>2/24/2023</a:t>
            </a:fld>
            <a:endParaRPr lang="en-US"/>
          </a:p>
        </p:txBody>
      </p:sp>
      <p:sp>
        <p:nvSpPr>
          <p:cNvPr id="5" name="Chỗ dành sẵn cho Chân trang 4">
            <a:extLst>
              <a:ext uri="{FF2B5EF4-FFF2-40B4-BE49-F238E27FC236}">
                <a16:creationId xmlns:a16="http://schemas.microsoft.com/office/drawing/2014/main" id="{B2F36872-CECD-0CC9-3F3C-78F6DF9A4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E5A29DF9-0312-5A59-DD44-3A78718973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B8148-9B9F-48F6-AF05-1DC6430023A5}" type="slidenum">
              <a:rPr lang="en-US" smtClean="0"/>
              <a:t>‹#›</a:t>
            </a:fld>
            <a:endParaRPr lang="en-US"/>
          </a:p>
        </p:txBody>
      </p:sp>
    </p:spTree>
    <p:extLst>
      <p:ext uri="{BB962C8B-B14F-4D97-AF65-F5344CB8AC3E}">
        <p14:creationId xmlns:p14="http://schemas.microsoft.com/office/powerpoint/2010/main" val="2198537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1429ACEE-5570-37D2-E4F0-878FD6523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226" y="1661491"/>
            <a:ext cx="6387548" cy="2744857"/>
          </a:xfrm>
          <a:prstGeom prst="rect">
            <a:avLst/>
          </a:prstGeom>
        </p:spPr>
      </p:pic>
      <p:sp>
        <p:nvSpPr>
          <p:cNvPr id="6" name="Hộp Văn bản 5">
            <a:extLst>
              <a:ext uri="{FF2B5EF4-FFF2-40B4-BE49-F238E27FC236}">
                <a16:creationId xmlns:a16="http://schemas.microsoft.com/office/drawing/2014/main" id="{C4DD5047-C6F8-5300-FE9B-E897D53F5386}"/>
              </a:ext>
            </a:extLst>
          </p:cNvPr>
          <p:cNvSpPr txBox="1"/>
          <p:nvPr/>
        </p:nvSpPr>
        <p:spPr>
          <a:xfrm>
            <a:off x="371062" y="0"/>
            <a:ext cx="11820938" cy="2451652"/>
          </a:xfrm>
          <a:prstGeom prst="rect">
            <a:avLst/>
          </a:prstGeom>
          <a:noFill/>
        </p:spPr>
        <p:txBody>
          <a:bodyPr wrap="square" rtlCol="0">
            <a:prstTxWarp prst="textChevron">
              <a:avLst/>
            </a:prstTxWarp>
            <a:spAutoFit/>
          </a:bodyPr>
          <a:lstStyle/>
          <a:p>
            <a:r>
              <a:rPr lang="en-US" sz="1800" b="1" kern="1200" dirty="0">
                <a:solidFill>
                  <a:srgbClr val="FF0000"/>
                </a:solidFill>
                <a:effectLst/>
                <a:latin typeface="Times New Roman" panose="02020603050405020304" pitchFamily="18" charset="0"/>
                <a:ea typeface="Times New Roman" panose="02020603050405020304" pitchFamily="18" charset="0"/>
              </a:rPr>
              <a:t>THỰC HÀNH TIẾNG VIỆT</a:t>
            </a:r>
            <a:endParaRPr lang="en-US" sz="1800" dirty="0">
              <a:effectLst/>
              <a:latin typeface="Times New Roman" panose="02020603050405020304" pitchFamily="18" charset="0"/>
              <a:ea typeface="Times New Roman" panose="02020603050405020304" pitchFamily="18" charset="0"/>
            </a:endParaRPr>
          </a:p>
        </p:txBody>
      </p:sp>
      <p:graphicFrame>
        <p:nvGraphicFramePr>
          <p:cNvPr id="14" name="Sơ đồ 13">
            <a:extLst>
              <a:ext uri="{FF2B5EF4-FFF2-40B4-BE49-F238E27FC236}">
                <a16:creationId xmlns:a16="http://schemas.microsoft.com/office/drawing/2014/main" id="{A2A6DCBE-F367-CCD4-48AF-5EC9297427E7}"/>
              </a:ext>
            </a:extLst>
          </p:cNvPr>
          <p:cNvGraphicFramePr/>
          <p:nvPr>
            <p:extLst>
              <p:ext uri="{D42A27DB-BD31-4B8C-83A1-F6EECF244321}">
                <p14:modId xmlns:p14="http://schemas.microsoft.com/office/powerpoint/2010/main" val="1374276341"/>
              </p:ext>
            </p:extLst>
          </p:nvPr>
        </p:nvGraphicFramePr>
        <p:xfrm>
          <a:off x="7660173" y="3450535"/>
          <a:ext cx="3909388" cy="3296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Sơ đồ 12">
            <a:extLst>
              <a:ext uri="{FF2B5EF4-FFF2-40B4-BE49-F238E27FC236}">
                <a16:creationId xmlns:a16="http://schemas.microsoft.com/office/drawing/2014/main" id="{6BCFEF67-6882-7EFF-69B1-E2BC75D97524}"/>
              </a:ext>
            </a:extLst>
          </p:cNvPr>
          <p:cNvGraphicFramePr/>
          <p:nvPr>
            <p:extLst>
              <p:ext uri="{D42A27DB-BD31-4B8C-83A1-F6EECF244321}">
                <p14:modId xmlns:p14="http://schemas.microsoft.com/office/powerpoint/2010/main" val="389124488"/>
              </p:ext>
            </p:extLst>
          </p:nvPr>
        </p:nvGraphicFramePr>
        <p:xfrm>
          <a:off x="198369" y="3561522"/>
          <a:ext cx="3658012" cy="32964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43689168"/>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D0FB1E7-3842-0198-2ED4-4A8AE4224793}"/>
              </a:ext>
            </a:extLst>
          </p:cNvPr>
          <p:cNvSpPr txBox="1"/>
          <p:nvPr/>
        </p:nvSpPr>
        <p:spPr>
          <a:xfrm>
            <a:off x="3697355" y="115528"/>
            <a:ext cx="3843131" cy="523220"/>
          </a:xfrm>
          <a:prstGeom prst="rect">
            <a:avLst/>
          </a:prstGeom>
          <a:noFill/>
        </p:spPr>
        <p:txBody>
          <a:bodyPr wrap="square" rtlCol="0">
            <a:spAutoFit/>
          </a:bodyPr>
          <a:lstStyle/>
          <a:p>
            <a:pPr algn="just"/>
            <a:r>
              <a:rPr lang="nl-NL" sz="2800" b="1" dirty="0">
                <a:effectLst/>
                <a:latin typeface="Times New Roman" panose="02020603050405020304" pitchFamily="18" charset="0"/>
                <a:ea typeface="Times New Roman" panose="02020603050405020304" pitchFamily="18" charset="0"/>
              </a:rPr>
              <a:t>1. Ví dụ: </a:t>
            </a:r>
            <a:r>
              <a:rPr lang="nl-NL" sz="2800" dirty="0">
                <a:effectLst/>
                <a:latin typeface="Times New Roman" panose="02020603050405020304" pitchFamily="18" charset="0"/>
                <a:ea typeface="Times New Roman" panose="02020603050405020304" pitchFamily="18" charset="0"/>
              </a:rPr>
              <a:t>(như trên)</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849A9B8C-B014-A776-3D58-6874B62654AD}"/>
              </a:ext>
            </a:extLst>
          </p:cNvPr>
          <p:cNvSpPr txBox="1"/>
          <p:nvPr/>
        </p:nvSpPr>
        <p:spPr>
          <a:xfrm>
            <a:off x="3697355" y="873545"/>
            <a:ext cx="2849218" cy="523220"/>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2. </a:t>
            </a:r>
            <a:r>
              <a:rPr lang="en-US" sz="2800" b="1" dirty="0" err="1">
                <a:solidFill>
                  <a:srgbClr val="000000"/>
                </a:solidFill>
                <a:effectLst/>
                <a:latin typeface="Times New Roman" panose="02020603050405020304" pitchFamily="18" charset="0"/>
                <a:ea typeface="Times New Roman" panose="02020603050405020304" pitchFamily="18" charset="0"/>
              </a:rPr>
              <a:t>Kết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7125262-2D24-D98B-A19F-A3652BA7391A}"/>
              </a:ext>
            </a:extLst>
          </p:cNvPr>
          <p:cNvSpPr txBox="1"/>
          <p:nvPr/>
        </p:nvSpPr>
        <p:spPr>
          <a:xfrm>
            <a:off x="3604591" y="1631562"/>
            <a:ext cx="2941982" cy="523220"/>
          </a:xfrm>
          <a:prstGeom prst="rect">
            <a:avLst/>
          </a:prstGeom>
          <a:noFill/>
        </p:spPr>
        <p:txBody>
          <a:bodyPr wrap="square" rtlCol="0">
            <a:spAutoFit/>
          </a:bodyPr>
          <a:lstStyle/>
          <a:p>
            <a:r>
              <a:rPr lang="en-US" sz="2800" b="1" dirty="0">
                <a:solidFill>
                  <a:srgbClr val="212529"/>
                </a:solidFill>
                <a:effectLst/>
                <a:latin typeface="Times New Roman" panose="02020603050405020304" pitchFamily="18" charset="0"/>
                <a:ea typeface="Times New Roman" panose="02020603050405020304" pitchFamily="18" charset="0"/>
              </a:rPr>
              <a:t>a. </a:t>
            </a:r>
            <a:r>
              <a:rPr lang="en-US" sz="2800" b="1" dirty="0" err="1">
                <a:solidFill>
                  <a:srgbClr val="212529"/>
                </a:solidFill>
                <a:effectLst/>
                <a:latin typeface="Times New Roman" panose="02020603050405020304" pitchFamily="18" charset="0"/>
                <a:ea typeface="Times New Roman" panose="02020603050405020304" pitchFamily="18" charset="0"/>
              </a:rPr>
              <a:t>Khái</a:t>
            </a:r>
            <a:r>
              <a:rPr lang="en-US" sz="2800" b="1" dirty="0">
                <a:solidFill>
                  <a:srgbClr val="212529"/>
                </a:solidFill>
                <a:effectLst/>
                <a:latin typeface="Times New Roman" panose="02020603050405020304" pitchFamily="18" charset="0"/>
                <a:ea typeface="Times New Roman" panose="02020603050405020304" pitchFamily="18" charset="0"/>
              </a:rPr>
              <a:t> </a:t>
            </a:r>
            <a:r>
              <a:rPr lang="en-US" sz="2800" b="1" dirty="0" err="1">
                <a:solidFill>
                  <a:srgbClr val="212529"/>
                </a:solidFill>
                <a:effectLst/>
                <a:latin typeface="Times New Roman" panose="02020603050405020304" pitchFamily="18" charset="0"/>
                <a:ea typeface="Times New Roman" panose="02020603050405020304" pitchFamily="18" charset="0"/>
              </a:rPr>
              <a:t>niệm</a:t>
            </a:r>
            <a:endParaRPr lang="en-US" sz="2800" dirty="0"/>
          </a:p>
        </p:txBody>
      </p:sp>
      <p:sp>
        <p:nvSpPr>
          <p:cNvPr id="7" name="Hộp Văn bản 6">
            <a:extLst>
              <a:ext uri="{FF2B5EF4-FFF2-40B4-BE49-F238E27FC236}">
                <a16:creationId xmlns:a16="http://schemas.microsoft.com/office/drawing/2014/main" id="{43E825DA-A48F-9F2C-BF64-2DCC0E9FDE68}"/>
              </a:ext>
            </a:extLst>
          </p:cNvPr>
          <p:cNvSpPr txBox="1"/>
          <p:nvPr/>
        </p:nvSpPr>
        <p:spPr>
          <a:xfrm>
            <a:off x="304800" y="2316999"/>
            <a:ext cx="11714922" cy="523220"/>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7AA2DF71-37E0-2A00-8216-7530B5B9CFEE}"/>
              </a:ext>
            </a:extLst>
          </p:cNvPr>
          <p:cNvSpPr txBox="1"/>
          <p:nvPr/>
        </p:nvSpPr>
        <p:spPr>
          <a:xfrm>
            <a:off x="808383" y="3179642"/>
            <a:ext cx="3750365" cy="2677656"/>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Theo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ngữ</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cảnh</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FD441A36-A5F3-C6A5-9535-B444D14FC530}"/>
              </a:ext>
            </a:extLst>
          </p:cNvPr>
          <p:cNvSpPr txBox="1"/>
          <p:nvPr/>
        </p:nvSpPr>
        <p:spPr>
          <a:xfrm>
            <a:off x="6162261" y="3179642"/>
            <a:ext cx="5194852" cy="3108543"/>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huống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Theo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ngữ</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huống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cảnh</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0111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fltVal val="0"/>
                                          </p:val>
                                        </p:tav>
                                        <p:tav tm="100000">
                                          <p:val>
                                            <p:strVal val="#ppt_h"/>
                                          </p:val>
                                        </p:tav>
                                      </p:tavLst>
                                    </p:anim>
                                    <p:anim calcmode="lin" valueType="num">
                                      <p:cBhvr>
                                        <p:cTn id="32" dur="1000" fill="hold"/>
                                        <p:tgtEl>
                                          <p:spTgt spid="8"/>
                                        </p:tgtEl>
                                        <p:attrNameLst>
                                          <p:attrName>style.rotation</p:attrName>
                                        </p:attrNameLst>
                                      </p:cBhvr>
                                      <p:tavLst>
                                        <p:tav tm="0">
                                          <p:val>
                                            <p:fltVal val="90"/>
                                          </p:val>
                                        </p:tav>
                                        <p:tav tm="100000">
                                          <p:val>
                                            <p:fltVal val="0"/>
                                          </p:val>
                                        </p:tav>
                                      </p:tavLst>
                                    </p:anim>
                                    <p:animEffect transition="in" filter="fade">
                                      <p:cBhvr>
                                        <p:cTn id="33" dur="1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0493D84-EB81-815A-1A53-95B5774AB1C1}"/>
              </a:ext>
            </a:extLst>
          </p:cNvPr>
          <p:cNvSpPr txBox="1"/>
          <p:nvPr/>
        </p:nvSpPr>
        <p:spPr>
          <a:xfrm>
            <a:off x="437322" y="212035"/>
            <a:ext cx="11251095" cy="954107"/>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b.</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Vai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trò</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quan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trọng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chỗ</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AEAFBAA-F234-529F-84F1-43B1796A78CD}"/>
              </a:ext>
            </a:extLst>
          </p:cNvPr>
          <p:cNvSpPr txBox="1"/>
          <p:nvPr/>
        </p:nvSpPr>
        <p:spPr>
          <a:xfrm>
            <a:off x="649357" y="1709530"/>
            <a:ext cx="10283686"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xác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định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nghĩa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cụ</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nghĩa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đồng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A3FF196-70EC-D6A6-A055-9E6DF33C027B}"/>
              </a:ext>
            </a:extLst>
          </p:cNvPr>
          <p:cNvSpPr txBox="1"/>
          <p:nvPr/>
        </p:nvSpPr>
        <p:spPr>
          <a:xfrm>
            <a:off x="715617" y="2776330"/>
            <a:ext cx="10217426"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xác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định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nghĩa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hàm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ẩn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những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được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sử</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trong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biện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pháp</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tu</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A89EEE0-CD04-8B33-8071-55EB81259FB7}"/>
              </a:ext>
            </a:extLst>
          </p:cNvPr>
          <p:cNvSpPr txBox="1"/>
          <p:nvPr/>
        </p:nvSpPr>
        <p:spPr>
          <a:xfrm>
            <a:off x="755374" y="4081670"/>
            <a:ext cx="10442713"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hiểu</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được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hàm</a:t>
            </a:r>
            <a:r>
              <a:rPr lang="en-US" sz="2800" b="1" dirty="0">
                <a:solidFill>
                  <a:srgbClr val="000000"/>
                </a:solidFill>
                <a:effectLst/>
                <a:latin typeface="Times New Roman" panose="02020603050405020304" pitchFamily="18" charset="0"/>
                <a:ea typeface="Times New Roman" panose="02020603050405020304" pitchFamily="18" charset="0"/>
              </a:rPr>
              <a:t> 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sử</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xưng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hô</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537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323D52EF-3E27-2352-F8EF-79F0E2676F0F}"/>
              </a:ext>
            </a:extLst>
          </p:cNvPr>
          <p:cNvSpPr txBox="1"/>
          <p:nvPr/>
        </p:nvSpPr>
        <p:spPr>
          <a:xfrm>
            <a:off x="3750365" y="225287"/>
            <a:ext cx="2610678" cy="584775"/>
          </a:xfrm>
          <a:prstGeom prst="rect">
            <a:avLst/>
          </a:prstGeom>
          <a:noFill/>
        </p:spPr>
        <p:txBody>
          <a:bodyPr wrap="square" rtlCol="0">
            <a:spAutoFit/>
          </a:bodyPr>
          <a:lstStyle/>
          <a:p>
            <a:pPr algn="just"/>
            <a:r>
              <a:rPr lang="en-US" sz="3200" b="1" dirty="0">
                <a:effectLst/>
                <a:latin typeface="Times New Roman" panose="02020603050405020304" pitchFamily="18" charset="0"/>
                <a:ea typeface="Times New Roman" panose="02020603050405020304" pitchFamily="18" charset="0"/>
              </a:rPr>
              <a:t>3. </a:t>
            </a:r>
            <a:r>
              <a:rPr lang="en-US" sz="3200" b="1" dirty="0" err="1">
                <a:effectLst/>
                <a:latin typeface="Times New Roman" panose="02020603050405020304" pitchFamily="18" charset="0"/>
                <a:ea typeface="Times New Roman" panose="02020603050405020304" pitchFamily="18" charset="0"/>
              </a:rPr>
              <a:t>Thực</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hành</a:t>
            </a:r>
            <a:endParaRPr lang="en-US" sz="32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122E6FA-9F42-6DE1-3E38-F0D5474DEBFF}"/>
              </a:ext>
            </a:extLst>
          </p:cNvPr>
          <p:cNvSpPr txBox="1"/>
          <p:nvPr/>
        </p:nvSpPr>
        <p:spPr>
          <a:xfrm>
            <a:off x="543339" y="1431235"/>
            <a:ext cx="2716696" cy="2246769"/>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Dựa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in </a:t>
            </a:r>
            <a:r>
              <a:rPr lang="en-US" sz="2800" dirty="0" err="1">
                <a:solidFill>
                  <a:srgbClr val="000000"/>
                </a:solidFill>
                <a:effectLst/>
                <a:latin typeface="Times New Roman" panose="02020603050405020304" pitchFamily="18" charset="0"/>
                <a:ea typeface="Times New Roman" panose="02020603050405020304" pitchFamily="18" charset="0"/>
              </a:rPr>
              <a:t>đậm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CAF7D7C4-A96D-6ED6-9CEE-C78FC9AA8B0C}"/>
              </a:ext>
            </a:extLst>
          </p:cNvPr>
          <p:cNvSpPr txBox="1"/>
          <p:nvPr/>
        </p:nvSpPr>
        <p:spPr>
          <a:xfrm>
            <a:off x="4750902" y="1603513"/>
            <a:ext cx="6062871" cy="2246769"/>
          </a:xfrm>
          <a:prstGeom prst="rect">
            <a:avLst/>
          </a:prstGeom>
          <a:noFill/>
        </p:spPr>
        <p:txBody>
          <a:bodyPr wrap="square" rtlCol="0">
            <a:spAutoFit/>
          </a:bodyPr>
          <a:lstStyle/>
          <a:p>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chúng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đời</a:t>
            </a:r>
            <a:endParaRPr lang="en-US" sz="2800" dirty="0">
              <a:effectLst/>
              <a:latin typeface="Times New Roman" panose="02020603050405020304" pitchFamily="18" charset="0"/>
              <a:ea typeface="Times New Roman" panose="02020603050405020304" pitchFamily="18" charset="0"/>
            </a:endParaRPr>
          </a:p>
          <a:p>
            <a:r>
              <a:rPr lang="en-US" sz="2800" i="1" dirty="0" err="1">
                <a:solidFill>
                  <a:srgbClr val="000000"/>
                </a:solidFill>
                <a:effectLst/>
                <a:latin typeface="Times New Roman" panose="02020603050405020304" pitchFamily="18" charset="0"/>
                <a:ea typeface="Times New Roman" panose="02020603050405020304" pitchFamily="18" charset="0"/>
              </a:rPr>
              <a:t>Bảy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tuổi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chờ</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hái</a:t>
            </a:r>
            <a:endParaRPr lang="en-US" sz="2800" dirty="0">
              <a:effectLst/>
              <a:latin typeface="Times New Roman" panose="02020603050405020304" pitchFamily="18" charset="0"/>
              <a:ea typeface="Times New Roman" panose="02020603050405020304" pitchFamily="18" charset="0"/>
            </a:endParaRPr>
          </a:p>
          <a:p>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hoảng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bàn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tay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mỏi</a:t>
            </a:r>
            <a:endParaRPr lang="en-US" sz="2800" dirty="0">
              <a:effectLst/>
              <a:latin typeface="Times New Roman" panose="02020603050405020304" pitchFamily="18" charset="0"/>
              <a:ea typeface="Times New Roman" panose="02020603050405020304" pitchFamily="18" charset="0"/>
            </a:endParaRPr>
          </a:p>
          <a:p>
            <a:r>
              <a:rPr lang="en-US" sz="2800" i="1" dirty="0" err="1">
                <a:solidFill>
                  <a:srgbClr val="000000"/>
                </a:solidFill>
                <a:effectLst/>
                <a:latin typeface="Times New Roman" panose="02020603050405020304" pitchFamily="18" charset="0"/>
                <a:ea typeface="Times New Roman" panose="02020603050405020304" pitchFamily="18" charset="0"/>
              </a:rPr>
              <a:t>Mình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quả</a:t>
            </a:r>
            <a:r>
              <a:rPr lang="en-US" sz="2800" b="1" i="1" dirty="0">
                <a:solidFill>
                  <a:srgbClr val="000000"/>
                </a:solidFill>
                <a:effectLst/>
                <a:latin typeface="Times New Roman" panose="02020603050405020304" pitchFamily="18" charset="0"/>
                <a:ea typeface="Times New Roman" panose="02020603050405020304" pitchFamily="18" charset="0"/>
              </a:rPr>
              <a:t> non </a:t>
            </a:r>
            <a:r>
              <a:rPr lang="en-US" sz="2800" b="1"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Khoa </a:t>
            </a:r>
            <a:r>
              <a:rPr lang="en-US" sz="2800" dirty="0" err="1">
                <a:solidFill>
                  <a:srgbClr val="000000"/>
                </a:solidFill>
                <a:effectLst/>
                <a:latin typeface="Times New Roman" panose="02020603050405020304" pitchFamily="18" charset="0"/>
                <a:ea typeface="Times New Roman" panose="02020603050405020304" pitchFamily="18" charset="0"/>
              </a:rPr>
              <a:t>Điềm</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ộp chú thích: Mũi tên Phải 6">
            <a:extLst>
              <a:ext uri="{FF2B5EF4-FFF2-40B4-BE49-F238E27FC236}">
                <a16:creationId xmlns:a16="http://schemas.microsoft.com/office/drawing/2014/main" id="{CDF219D6-80B8-A070-BF54-549CF8797C62}"/>
              </a:ext>
            </a:extLst>
          </p:cNvPr>
          <p:cNvSpPr/>
          <p:nvPr/>
        </p:nvSpPr>
        <p:spPr>
          <a:xfrm>
            <a:off x="1212574" y="4147929"/>
            <a:ext cx="3843130" cy="2484783"/>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tabLst>
                <a:tab pos="90170" algn="l"/>
                <a:tab pos="180340" algn="l"/>
                <a:tab pos="270510" algn="l"/>
              </a:tabLst>
            </a:pPr>
            <a:r>
              <a:rPr lang="nl-NL" sz="2800" dirty="0">
                <a:solidFill>
                  <a:schemeClr val="bg1"/>
                </a:solidFill>
                <a:latin typeface="Times New Roman" panose="02020603050405020304" pitchFamily="18" charset="0"/>
                <a:ea typeface="Times New Roman" panose="02020603050405020304" pitchFamily="18" charset="0"/>
              </a:rPr>
              <a:t>T</a:t>
            </a:r>
            <a:r>
              <a:rPr lang="nl-NL" sz="2800" dirty="0">
                <a:solidFill>
                  <a:schemeClr val="bg1"/>
                </a:solidFill>
                <a:effectLst/>
                <a:latin typeface="Times New Roman" panose="02020603050405020304" pitchFamily="18" charset="0"/>
                <a:ea typeface="Times New Roman" panose="02020603050405020304" pitchFamily="18" charset="0"/>
              </a:rPr>
              <a:t>hảo luận</a:t>
            </a:r>
            <a:r>
              <a:rPr lang="nl-NL" sz="2800" b="1" dirty="0">
                <a:solidFill>
                  <a:schemeClr val="bg1"/>
                </a:solidFill>
                <a:effectLst/>
                <a:latin typeface="Times New Roman" panose="02020603050405020304" pitchFamily="18" charset="0"/>
                <a:ea typeface="Times New Roman" panose="02020603050405020304" pitchFamily="18" charset="0"/>
              </a:rPr>
              <a:t> cặp đôi  </a:t>
            </a:r>
            <a:r>
              <a:rPr lang="nl-NL" sz="2800" dirty="0">
                <a:solidFill>
                  <a:schemeClr val="bg1"/>
                </a:solidFill>
                <a:effectLst/>
                <a:latin typeface="Times New Roman" panose="02020603050405020304" pitchFamily="18" charset="0"/>
                <a:ea typeface="Times New Roman" panose="02020603050405020304" pitchFamily="18" charset="0"/>
              </a:rPr>
              <a:t>trong vòng 3- phút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 name="Hình ảnh 1">
            <a:extLst>
              <a:ext uri="{FF2B5EF4-FFF2-40B4-BE49-F238E27FC236}">
                <a16:creationId xmlns:a16="http://schemas.microsoft.com/office/drawing/2014/main" id="{6FDA4D43-441E-8712-654F-DE6163CFE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988904"/>
            <a:ext cx="3988904" cy="2729946"/>
          </a:xfrm>
          <a:prstGeom prst="rect">
            <a:avLst/>
          </a:prstGeom>
        </p:spPr>
      </p:pic>
    </p:spTree>
    <p:extLst>
      <p:ext uri="{BB962C8B-B14F-4D97-AF65-F5344CB8AC3E}">
        <p14:creationId xmlns:p14="http://schemas.microsoft.com/office/powerpoint/2010/main" val="2435358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A02ACE1-8D76-6EA1-7D63-29D524BCCDFC}"/>
              </a:ext>
            </a:extLst>
          </p:cNvPr>
          <p:cNvSpPr txBox="1"/>
          <p:nvPr/>
        </p:nvSpPr>
        <p:spPr>
          <a:xfrm>
            <a:off x="344557" y="132522"/>
            <a:ext cx="11330608" cy="954107"/>
          </a:xfrm>
          <a:prstGeom prst="rect">
            <a:avLst/>
          </a:prstGeom>
          <a:noFill/>
        </p:spPr>
        <p:txBody>
          <a:bodyPr wrap="square" rtlCol="0">
            <a:spAutoFit/>
          </a:bodyPr>
          <a:lstStyle/>
          <a:p>
            <a:pPr algn="just"/>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1/ tr. 25: </a:t>
            </a:r>
            <a:r>
              <a:rPr lang="en-US" sz="2800" dirty="0" err="1">
                <a:effectLst/>
                <a:latin typeface="Times New Roman" panose="02020603050405020304" pitchFamily="18" charset="0"/>
                <a:ea typeface="Times New Roman" panose="02020603050405020304" pitchFamily="18" charset="0"/>
              </a:rPr>
              <a:t>Xác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nghĩa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xanh</a:t>
            </a:r>
            <a:r>
              <a:rPr lang="en-US" sz="2800" i="1" dirty="0">
                <a:effectLst/>
                <a:latin typeface="Times New Roman" panose="02020603050405020304" pitchFamily="18" charset="0"/>
                <a:ea typeface="Times New Roman" panose="02020603050405020304" pitchFamily="18" charset="0"/>
              </a:rPr>
              <a:t> non</a:t>
            </a:r>
            <a:r>
              <a:rPr lang="en-US" sz="2800" dirty="0">
                <a:effectLst/>
                <a:latin typeface="Times New Roman" panose="02020603050405020304" pitchFamily="18" charset="0"/>
                <a:ea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rPr>
              <a:t>khổ</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cuối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Mẹ</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Nguyễn</a:t>
            </a:r>
            <a:r>
              <a:rPr lang="en-US" sz="2800" dirty="0">
                <a:effectLst/>
                <a:latin typeface="Times New Roman" panose="02020603050405020304" pitchFamily="18" charset="0"/>
                <a:ea typeface="Times New Roman" panose="02020603050405020304" pitchFamily="18" charset="0"/>
              </a:rPr>
              <a:t> Khoa </a:t>
            </a:r>
            <a:r>
              <a:rPr lang="en-US" sz="2800" dirty="0" err="1">
                <a:effectLst/>
                <a:latin typeface="Times New Roman" panose="02020603050405020304" pitchFamily="18" charset="0"/>
                <a:ea typeface="Times New Roman" panose="02020603050405020304" pitchFamily="18" charset="0"/>
              </a:rPr>
              <a:t>Điềm</a:t>
            </a:r>
            <a:r>
              <a:rPr lang="en-US" sz="2800" dirty="0">
                <a:effectLst/>
                <a:latin typeface="Times New Roman" panose="02020603050405020304" pitchFamily="18" charset="0"/>
                <a:ea typeface="Times New Roman" panose="02020603050405020304" pitchFamily="18" charset="0"/>
              </a:rPr>
              <a:t>. </a:t>
            </a:r>
          </a:p>
        </p:txBody>
      </p:sp>
      <p:sp>
        <p:nvSpPr>
          <p:cNvPr id="5" name="Hộp Văn bản 4">
            <a:extLst>
              <a:ext uri="{FF2B5EF4-FFF2-40B4-BE49-F238E27FC236}">
                <a16:creationId xmlns:a16="http://schemas.microsoft.com/office/drawing/2014/main" id="{6525674F-C95B-4426-2CCA-FBC70F16B222}"/>
              </a:ext>
            </a:extLst>
          </p:cNvPr>
          <p:cNvSpPr txBox="1"/>
          <p:nvPr/>
        </p:nvSpPr>
        <p:spPr>
          <a:xfrm>
            <a:off x="503583" y="1550504"/>
            <a:ext cx="2054087" cy="526297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bộ</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cây</a:t>
            </a:r>
            <a:r>
              <a:rPr lang="en-US" sz="2800" i="1" dirty="0">
                <a:solidFill>
                  <a:srgbClr val="000000"/>
                </a:solidFill>
                <a:effectLst/>
                <a:latin typeface="Times New Roman" panose="02020603050405020304" pitchFamily="18" charset="0"/>
                <a:ea typeface="Times New Roman" panose="02020603050405020304" pitchFamily="18" charset="0"/>
              </a:rPr>
              <a:t> do </a:t>
            </a:r>
            <a:r>
              <a:rPr lang="en-US" sz="2800" i="1" dirty="0" err="1">
                <a:solidFill>
                  <a:srgbClr val="000000"/>
                </a:solidFill>
                <a:effectLst/>
                <a:latin typeface="Times New Roman" panose="02020603050405020304" pitchFamily="18" charset="0"/>
                <a:ea typeface="Times New Roman" panose="02020603050405020304" pitchFamily="18" charset="0"/>
              </a:rPr>
              <a:t>nhụy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phát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triển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thường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chứa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hạt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2A971DA-A6FE-2F31-77A1-65BBD1EB7D41}"/>
              </a:ext>
            </a:extLst>
          </p:cNvPr>
          <p:cNvSpPr txBox="1"/>
          <p:nvPr/>
        </p:nvSpPr>
        <p:spPr>
          <a:xfrm>
            <a:off x="3849757" y="1462499"/>
            <a:ext cx="3008243" cy="526297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chúng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đời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biểu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thị</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định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gồm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nuôi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dạy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dục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đào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tạo</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1A272BE-7A3A-3929-3379-D754FD0E544A}"/>
              </a:ext>
            </a:extLst>
          </p:cNvPr>
          <p:cNvSpPr txBox="1"/>
          <p:nvPr/>
        </p:nvSpPr>
        <p:spPr>
          <a:xfrm>
            <a:off x="8150087" y="1550504"/>
            <a:ext cx="3419061" cy="4832092"/>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non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 non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rPr>
              <a:t>chưa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thực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trưởng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hoàn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thiện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chờ</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muốn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48941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A50FE6F7-FC19-0954-C308-B32C5A202ED5}"/>
              </a:ext>
            </a:extLst>
          </p:cNvPr>
          <p:cNvSpPr txBox="1"/>
          <p:nvPr/>
        </p:nvSpPr>
        <p:spPr>
          <a:xfrm>
            <a:off x="3498574" y="172278"/>
            <a:ext cx="3803374" cy="1077218"/>
          </a:xfrm>
          <a:prstGeom prst="rect">
            <a:avLst/>
          </a:prstGeom>
          <a:noFill/>
        </p:spPr>
        <p:txBody>
          <a:bodyPr wrap="square" rtlCol="0">
            <a:spAutoFit/>
          </a:bodyPr>
          <a:lstStyle/>
          <a:p>
            <a:pPr algn="just"/>
            <a:r>
              <a:rPr lang="en-US" sz="3200" b="1" dirty="0">
                <a:effectLst/>
                <a:latin typeface="Times New Roman" panose="02020603050405020304" pitchFamily="18" charset="0"/>
                <a:ea typeface="Times New Roman" panose="02020603050405020304" pitchFamily="18" charset="0"/>
              </a:rPr>
              <a:t>II. </a:t>
            </a:r>
            <a:r>
              <a:rPr lang="en-US" sz="3200" b="1" dirty="0" err="1">
                <a:effectLst/>
                <a:latin typeface="Times New Roman" panose="02020603050405020304" pitchFamily="18" charset="0"/>
                <a:ea typeface="Times New Roman" panose="02020603050405020304" pitchFamily="18" charset="0"/>
              </a:rPr>
              <a:t>Biện</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pháp</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tu</a:t>
            </a:r>
            <a:r>
              <a:rPr lang="en-US" sz="3200" b="1" dirty="0">
                <a:effectLst/>
                <a:latin typeface="Times New Roman" panose="02020603050405020304" pitchFamily="18" charset="0"/>
                <a:ea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rPr>
              <a:t>từ</a:t>
            </a:r>
            <a:endParaRPr lang="en-US" sz="3200" dirty="0">
              <a:effectLst/>
              <a:latin typeface="Times New Roman" panose="02020603050405020304" pitchFamily="18" charset="0"/>
              <a:ea typeface="Times New Roman" panose="02020603050405020304" pitchFamily="18" charset="0"/>
            </a:endParaRPr>
          </a:p>
          <a:p>
            <a:pPr algn="just"/>
            <a:r>
              <a:rPr lang="en-US" sz="3200" dirty="0">
                <a:effectLst/>
                <a:latin typeface="Times New Roman" panose="02020603050405020304" pitchFamily="18" charset="0"/>
                <a:ea typeface="Times New Roman" panose="02020603050405020304" pitchFamily="18" charset="0"/>
              </a:rPr>
              <a:t> </a:t>
            </a:r>
          </a:p>
        </p:txBody>
      </p:sp>
      <p:sp>
        <p:nvSpPr>
          <p:cNvPr id="5" name="Hộp Văn bản 4">
            <a:extLst>
              <a:ext uri="{FF2B5EF4-FFF2-40B4-BE49-F238E27FC236}">
                <a16:creationId xmlns:a16="http://schemas.microsoft.com/office/drawing/2014/main" id="{D3D0A4A6-2028-1CE6-85CB-939111AB3951}"/>
              </a:ext>
            </a:extLst>
          </p:cNvPr>
          <p:cNvSpPr txBox="1"/>
          <p:nvPr/>
        </p:nvSpPr>
        <p:spPr>
          <a:xfrm>
            <a:off x="318052" y="1961321"/>
            <a:ext cx="5287617" cy="3970318"/>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ctr"/>
            <a:r>
              <a:rPr lang="en-US" sz="2800" i="1" dirty="0">
                <a:solidFill>
                  <a:srgbClr val="000000"/>
                </a:solidFill>
                <a:effectLst/>
                <a:latin typeface="Times New Roman" panose="02020603050405020304" pitchFamily="18" charset="0"/>
                <a:ea typeface="Times New Roman" panose="02020603050405020304" pitchFamily="18" charset="0"/>
              </a:rPr>
              <a:t>Cha </a:t>
            </a:r>
            <a:r>
              <a:rPr lang="en-US" sz="2800" i="1" dirty="0" err="1">
                <a:solidFill>
                  <a:srgbClr val="000000"/>
                </a:solidFill>
                <a:effectLst/>
                <a:latin typeface="Times New Roman" panose="02020603050405020304" pitchFamily="18" charset="0"/>
                <a:ea typeface="Times New Roman" panose="02020603050405020304" pitchFamily="18" charset="0"/>
              </a:rPr>
              <a:t>lại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dắt</a:t>
            </a:r>
            <a:r>
              <a:rPr lang="en-US" sz="2800" i="1" dirty="0">
                <a:solidFill>
                  <a:srgbClr val="000000"/>
                </a:solidFill>
                <a:effectLst/>
                <a:latin typeface="Times New Roman" panose="02020603050405020304" pitchFamily="18" charset="0"/>
                <a:ea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mịn</a:t>
            </a:r>
            <a:endParaRPr lang="en-US" sz="2800" dirty="0">
              <a:effectLst/>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Ánh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chảy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vai</a:t>
            </a:r>
            <a:endParaRPr lang="en-US" sz="2800" dirty="0">
              <a:effectLst/>
              <a:latin typeface="Times New Roman" panose="02020603050405020304" pitchFamily="18" charset="0"/>
              <a:ea typeface="Times New Roman" panose="02020603050405020304" pitchFamily="18" charset="0"/>
            </a:endParaRPr>
          </a:p>
          <a:p>
            <a:pPr algn="just">
              <a:tabLst>
                <a:tab pos="90170" algn="l"/>
                <a:tab pos="180340" algn="l"/>
                <a:tab pos="270510" algn="l"/>
              </a:tabLst>
            </a:pPr>
            <a:r>
              <a:rPr lang="en-US" sz="2800" dirty="0">
                <a:effectLst/>
                <a:latin typeface="Times New Roman" panose="02020603050405020304" pitchFamily="18" charset="0"/>
                <a:ea typeface="Times New Roman" panose="02020603050405020304" pitchFamily="18" charset="0"/>
              </a:rPr>
              <a:t>                                     </a:t>
            </a:r>
          </a:p>
          <a:p>
            <a:pPr algn="just">
              <a:tabLst>
                <a:tab pos="90170" algn="l"/>
                <a:tab pos="180340" algn="l"/>
                <a:tab pos="270510" algn="l"/>
              </a:tabLst>
            </a:pPr>
            <a:r>
              <a:rPr lang="en-US" sz="2800" dirty="0">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
            </a:r>
            <a:r>
              <a:rPr lang="en-US" sz="2800" dirty="0" err="1">
                <a:effectLst/>
                <a:latin typeface="Times New Roman" panose="02020603050405020304" pitchFamily="18" charset="0"/>
                <a:ea typeface="Times New Roman" panose="02020603050405020304" pitchFamily="18" charset="0"/>
              </a:rPr>
              <a:t>Hoàng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Trung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rPr>
              <a:t>)</a:t>
            </a:r>
          </a:p>
          <a:p>
            <a:pPr algn="just">
              <a:tabLst>
                <a:tab pos="90170" algn="l"/>
                <a:tab pos="180340" algn="l"/>
                <a:tab pos="270510" algn="l"/>
              </a:tabLst>
            </a:pPr>
            <a:r>
              <a:rPr lang="nl-NL" sz="2800" dirty="0">
                <a:solidFill>
                  <a:srgbClr val="2F03BD"/>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22B9FD97-20F4-8C0D-B3FA-BFB92A780116}"/>
              </a:ext>
            </a:extLst>
          </p:cNvPr>
          <p:cNvSpPr txBox="1"/>
          <p:nvPr/>
        </p:nvSpPr>
        <p:spPr>
          <a:xfrm>
            <a:off x="6960705" y="2027967"/>
            <a:ext cx="1577008" cy="3108543"/>
          </a:xfrm>
          <a:prstGeom prst="rect">
            <a:avLst/>
          </a:prstGeom>
          <a:noFill/>
        </p:spPr>
        <p:txBody>
          <a:bodyPr wrap="square" rtlCol="0">
            <a:spAutoFit/>
          </a:bodyPr>
          <a:lstStyle/>
          <a:p>
            <a:pPr marL="342900" lvl="0" indent="-342900" algn="just">
              <a:buSzPts val="1400"/>
              <a:buFont typeface="Times New Roman" panose="02020603050405020304" pitchFamily="18" charset="0"/>
              <a:buChar char="-"/>
            </a:pPr>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72E6D42-1077-9E1C-371A-DD0CF99FD9AC}"/>
              </a:ext>
            </a:extLst>
          </p:cNvPr>
          <p:cNvSpPr txBox="1"/>
          <p:nvPr/>
        </p:nvSpPr>
        <p:spPr>
          <a:xfrm>
            <a:off x="9236764" y="2027967"/>
            <a:ext cx="2292627" cy="3108543"/>
          </a:xfrm>
          <a:prstGeom prst="rect">
            <a:avLst/>
          </a:prstGeom>
          <a:noFill/>
        </p:spPr>
        <p:txBody>
          <a:bodyPr wrap="square" rtlCol="0">
            <a:spAutoFit/>
          </a:bodyPr>
          <a:lstStyle/>
          <a:p>
            <a:pPr marL="342900" lvl="0" indent="-342900" algn="just">
              <a:buSzPts val="1400"/>
              <a:buFont typeface="Times New Roman" panose="02020603050405020304" pitchFamily="18" charset="0"/>
              <a:buChar char="-"/>
            </a:pP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ộp chú thích: Mũi tên Xuống 8">
            <a:extLst>
              <a:ext uri="{FF2B5EF4-FFF2-40B4-BE49-F238E27FC236}">
                <a16:creationId xmlns:a16="http://schemas.microsoft.com/office/drawing/2014/main" id="{734F6E0E-1C32-5136-9F44-12CA63E0978F}"/>
              </a:ext>
            </a:extLst>
          </p:cNvPr>
          <p:cNvSpPr/>
          <p:nvPr/>
        </p:nvSpPr>
        <p:spPr>
          <a:xfrm>
            <a:off x="3876262" y="926361"/>
            <a:ext cx="3962400" cy="79513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HĐ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6905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8ED36D3-2CA4-CEFB-9AE6-9B09F0A5BAB3}"/>
              </a:ext>
            </a:extLst>
          </p:cNvPr>
          <p:cNvSpPr txBox="1"/>
          <p:nvPr/>
        </p:nvSpPr>
        <p:spPr>
          <a:xfrm>
            <a:off x="662609" y="225287"/>
            <a:ext cx="11145078" cy="523220"/>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rPr>
              <a:t> 2/tr.26: </a:t>
            </a:r>
            <a:r>
              <a:rPr lang="en-US" sz="2800" b="1" dirty="0" err="1">
                <a:solidFill>
                  <a:srgbClr val="000000"/>
                </a:solidFill>
                <a:effectLst/>
                <a:latin typeface="Times New Roman" panose="02020603050405020304" pitchFamily="18" charset="0"/>
                <a:ea typeface="Times New Roman" panose="02020603050405020304" pitchFamily="18" charset="0"/>
              </a:rPr>
              <a:t>Tìm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và</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tích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của</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phép</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tu</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F029FFE0-E600-807C-D5B0-79B9A6046B99}"/>
              </a:ext>
            </a:extLst>
          </p:cNvPr>
          <p:cNvSpPr txBox="1"/>
          <p:nvPr/>
        </p:nvSpPr>
        <p:spPr>
          <a:xfrm>
            <a:off x="662609" y="1258957"/>
            <a:ext cx="10734261"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ẩn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dụ</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chuyển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đổi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cảm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giác</a:t>
            </a:r>
            <a:r>
              <a:rPr lang="en-US" sz="2800" b="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6784CE36-5254-C720-7902-48C8A55F9FD0}"/>
              </a:ext>
            </a:extLst>
          </p:cNvPr>
          <p:cNvSpPr txBox="1"/>
          <p:nvPr/>
        </p:nvSpPr>
        <p:spPr>
          <a:xfrm>
            <a:off x="569844" y="2451652"/>
            <a:ext cx="10827026"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ánh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(soi, </a:t>
            </a:r>
            <a:r>
              <a:rPr lang="en-US" sz="2800" dirty="0" err="1">
                <a:solidFill>
                  <a:srgbClr val="000000"/>
                </a:solidFill>
                <a:effectLst/>
                <a:latin typeface="Times New Roman" panose="02020603050405020304" pitchFamily="18" charset="0"/>
                <a:ea typeface="Times New Roman" panose="02020603050405020304" pitchFamily="18" charset="0"/>
              </a:rPr>
              <a:t>chiếu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tỏa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di </a:t>
            </a:r>
            <a:r>
              <a:rPr lang="en-US" sz="2800" i="1" dirty="0" err="1">
                <a:solidFill>
                  <a:srgbClr val="000000"/>
                </a:solidFill>
                <a:effectLst/>
                <a:latin typeface="Times New Roman" panose="02020603050405020304" pitchFamily="18" charset="0"/>
                <a:ea typeface="Times New Roman" panose="02020603050405020304" pitchFamily="18" charset="0"/>
              </a:rPr>
              <a:t>chuyển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dòng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lỏng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F5FC6275-36C1-4551-A9A6-123547CD46AF}"/>
              </a:ext>
            </a:extLst>
          </p:cNvPr>
          <p:cNvSpPr txBox="1"/>
          <p:nvPr/>
        </p:nvSpPr>
        <p:spPr>
          <a:xfrm>
            <a:off x="569844" y="4202974"/>
            <a:ext cx="10535478"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Nhờ</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115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BB80425B-41C4-69DF-1C9B-D4F2C9051779}"/>
              </a:ext>
            </a:extLst>
          </p:cNvPr>
          <p:cNvSpPr txBox="1"/>
          <p:nvPr/>
        </p:nvSpPr>
        <p:spPr>
          <a:xfrm>
            <a:off x="3472069" y="119269"/>
            <a:ext cx="4664766" cy="584775"/>
          </a:xfrm>
          <a:prstGeom prst="rect">
            <a:avLst/>
          </a:prstGeom>
          <a:noFill/>
        </p:spPr>
        <p:txBody>
          <a:bodyPr wrap="square" rtlCol="0">
            <a:spAutoFit/>
          </a:bodyPr>
          <a:lstStyle/>
          <a:p>
            <a:pPr>
              <a:tabLst>
                <a:tab pos="1386840" algn="l"/>
              </a:tabLst>
            </a:pPr>
            <a:r>
              <a:rPr lang="de-DE" sz="3200" b="1" dirty="0">
                <a:solidFill>
                  <a:srgbClr val="FF0000"/>
                </a:solidFill>
                <a:effectLst/>
                <a:latin typeface="Times New Roman" panose="02020603050405020304" pitchFamily="18" charset="0"/>
                <a:ea typeface="Times New Roman" panose="02020603050405020304" pitchFamily="18" charset="0"/>
              </a:rPr>
              <a:t>III. </a:t>
            </a:r>
            <a:r>
              <a:rPr lang="nl-NL" sz="3200" b="1" dirty="0">
                <a:solidFill>
                  <a:srgbClr val="FF0000"/>
                </a:solidFill>
                <a:effectLst/>
                <a:latin typeface="Times New Roman" panose="02020603050405020304" pitchFamily="18" charset="0"/>
                <a:ea typeface="Times New Roman" panose="02020603050405020304" pitchFamily="18" charset="0"/>
              </a:rPr>
              <a:t>Dấu chấm lửng</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sp>
        <p:nvSpPr>
          <p:cNvPr id="5" name="Hộp chú thích: Mũi tên Phải 4">
            <a:extLst>
              <a:ext uri="{FF2B5EF4-FFF2-40B4-BE49-F238E27FC236}">
                <a16:creationId xmlns:a16="http://schemas.microsoft.com/office/drawing/2014/main" id="{BE86DD3D-7C8B-B80E-2FAB-B453A8AAB5AC}"/>
              </a:ext>
            </a:extLst>
          </p:cNvPr>
          <p:cNvSpPr/>
          <p:nvPr/>
        </p:nvSpPr>
        <p:spPr>
          <a:xfrm>
            <a:off x="1437862" y="980660"/>
            <a:ext cx="3293164" cy="1934817"/>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2800" kern="100" dirty="0">
                <a:solidFill>
                  <a:schemeClr val="bg1"/>
                </a:solidFill>
                <a:effectLst/>
                <a:latin typeface="Times New Roman" panose="02020603050405020304" pitchFamily="18" charset="0"/>
                <a:ea typeface="Times New Roman" panose="02020603050405020304" pitchFamily="18" charset="0"/>
              </a:rPr>
              <a:t>Đọc bài tập 3 </a:t>
            </a:r>
            <a:endParaRPr lang="en-US" sz="2800" dirty="0">
              <a:solidFill>
                <a:schemeClr val="bg1"/>
              </a:solidFill>
              <a:effectLst/>
              <a:latin typeface="Times New Roman" panose="02020603050405020304" pitchFamily="18" charset="0"/>
              <a:ea typeface="Times New Roman" panose="02020603050405020304" pitchFamily="18" charset="0"/>
            </a:endParaRPr>
          </a:p>
          <a:p>
            <a:pPr algn="just"/>
            <a:r>
              <a:rPr lang="nl-NL" sz="2800" kern="100" dirty="0">
                <a:solidFill>
                  <a:schemeClr val="bg1"/>
                </a:solidFill>
                <a:latin typeface="Times New Roman" panose="02020603050405020304" pitchFamily="18" charset="0"/>
                <a:ea typeface="Times New Roman" panose="02020603050405020304" pitchFamily="18" charset="0"/>
              </a:rPr>
              <a:t>T</a:t>
            </a:r>
            <a:r>
              <a:rPr lang="nl-NL" sz="2800" kern="100" dirty="0">
                <a:solidFill>
                  <a:schemeClr val="bg1"/>
                </a:solidFill>
                <a:effectLst/>
                <a:latin typeface="Times New Roman" panose="02020603050405020304" pitchFamily="18" charset="0"/>
                <a:ea typeface="Times New Roman" panose="02020603050405020304" pitchFamily="18" charset="0"/>
              </a:rPr>
              <a:t>hảo luận  theo bàn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E5085E7-8FFF-585A-DC24-A9F6440F90F6}"/>
              </a:ext>
            </a:extLst>
          </p:cNvPr>
          <p:cNvSpPr txBox="1"/>
          <p:nvPr/>
        </p:nvSpPr>
        <p:spPr>
          <a:xfrm>
            <a:off x="384314" y="3560804"/>
            <a:ext cx="1815547" cy="2677656"/>
          </a:xfrm>
          <a:prstGeom prst="rect">
            <a:avLst/>
          </a:prstGeom>
          <a:noFill/>
        </p:spPr>
        <p:txBody>
          <a:bodyPr wrap="square" rtlCol="0">
            <a:spAutoFit/>
          </a:bodyPr>
          <a:lstStyle/>
          <a:p>
            <a:pPr algn="just"/>
            <a:r>
              <a:rPr lang="vi-VN" sz="2800" dirty="0" err="1">
                <a:solidFill>
                  <a:srgbClr val="000000"/>
                </a:solidFill>
                <a:effectLst/>
                <a:latin typeface="Times New Roman" panose="02020603050405020304" pitchFamily="18" charset="0"/>
                <a:ea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rPr>
              <a:t> ra </a:t>
            </a:r>
            <a:r>
              <a:rPr lang="vi-VN" sz="2800" dirty="0" err="1">
                <a:solidFill>
                  <a:srgbClr val="000000"/>
                </a:solidFill>
                <a:effectLst/>
                <a:latin typeface="Times New Roman" panose="02020603050405020304" pitchFamily="18" charset="0"/>
                <a:ea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dấu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chấm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lửng</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dưới</a:t>
            </a:r>
            <a:r>
              <a:rPr lang="vi-VN" sz="2800" dirty="0">
                <a:solidFill>
                  <a:srgbClr val="000000"/>
                </a:solidFill>
                <a:effectLst/>
                <a:latin typeface="Times New Roman" panose="02020603050405020304" pitchFamily="18" charset="0"/>
                <a:ea typeface="Times New Roman" panose="02020603050405020304" pitchFamily="18" charset="0"/>
              </a:rPr>
              <a:t> đây: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9FFD6A00-6AC7-3606-7236-FB3647DA7350}"/>
              </a:ext>
            </a:extLst>
          </p:cNvPr>
          <p:cNvSpPr txBox="1"/>
          <p:nvPr/>
        </p:nvSpPr>
        <p:spPr>
          <a:xfrm>
            <a:off x="3472068" y="3300792"/>
            <a:ext cx="8335617" cy="1815882"/>
          </a:xfrm>
          <a:prstGeom prst="rect">
            <a:avLst/>
          </a:prstGeom>
          <a:noFill/>
        </p:spPr>
        <p:txBody>
          <a:bodyPr wrap="square" rtlCol="0">
            <a:spAutoFit/>
          </a:bodyPr>
          <a:lstStyle/>
          <a:p>
            <a:r>
              <a:rPr lang="en-US" sz="2800" i="1" dirty="0">
                <a:solidFill>
                  <a:srgbClr val="000000"/>
                </a:solidFill>
                <a:effectLst/>
                <a:latin typeface="Times New Roman" panose="02020603050405020304" pitchFamily="18" charset="0"/>
                <a:ea typeface="Times New Roman" panose="02020603050405020304" pitchFamily="18" charset="0"/>
              </a:rPr>
              <a:t>a) </a:t>
            </a:r>
            <a:r>
              <a:rPr lang="vi-VN" sz="2800" i="1" dirty="0" err="1">
                <a:solidFill>
                  <a:srgbClr val="000000"/>
                </a:solidFill>
                <a:effectLst/>
                <a:latin typeface="Times New Roman" panose="02020603050405020304" pitchFamily="18" charset="0"/>
                <a:ea typeface="Times New Roman" panose="02020603050405020304" pitchFamily="18" charset="0"/>
              </a:rPr>
              <a:t>Chúng</a:t>
            </a:r>
            <a:r>
              <a:rPr lang="vi-VN" sz="2800" i="1" dirty="0">
                <a:solidFill>
                  <a:srgbClr val="000000"/>
                </a:solidFill>
                <a:effectLst/>
                <a:latin typeface="Times New Roman" panose="02020603050405020304" pitchFamily="18" charset="0"/>
                <a:ea typeface="Times New Roman" panose="02020603050405020304" pitchFamily="18" charset="0"/>
              </a:rPr>
              <a:t> ta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quyền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tự</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hào</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trang </a:t>
            </a:r>
            <a:r>
              <a:rPr lang="vi-VN" sz="2800" i="1" dirty="0" err="1">
                <a:solidFill>
                  <a:srgbClr val="000000"/>
                </a:solidFill>
                <a:effectLst/>
                <a:latin typeface="Times New Roman" panose="02020603050405020304" pitchFamily="18" charset="0"/>
                <a:ea typeface="Times New Roman" panose="02020603050405020304" pitchFamily="18" charset="0"/>
              </a:rPr>
              <a:t>lịch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sử</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vẻ</a:t>
            </a:r>
            <a:r>
              <a:rPr lang="vi-VN" sz="2800" i="1" dirty="0">
                <a:solidFill>
                  <a:srgbClr val="000000"/>
                </a:solidFill>
                <a:effectLst/>
                <a:latin typeface="Times New Roman" panose="02020603050405020304" pitchFamily="18" charset="0"/>
                <a:ea typeface="Times New Roman" panose="02020603050405020304" pitchFamily="18" charset="0"/>
              </a:rPr>
              <a:t> vang </a:t>
            </a:r>
            <a:r>
              <a:rPr lang="vi-VN" sz="2800" i="1" dirty="0" err="1">
                <a:solidFill>
                  <a:srgbClr val="000000"/>
                </a:solidFill>
                <a:effectLst/>
                <a:latin typeface="Times New Roman" panose="02020603050405020304" pitchFamily="18" charset="0"/>
                <a:ea typeface="Times New Roman" panose="02020603050405020304" pitchFamily="18" charset="0"/>
              </a:rPr>
              <a:t>thời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đại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Bà</a:t>
            </a:r>
            <a:r>
              <a:rPr lang="vi-VN" sz="2800" i="1" dirty="0">
                <a:solidFill>
                  <a:srgbClr val="000000"/>
                </a:solidFill>
                <a:effectLst/>
                <a:latin typeface="Times New Roman" panose="02020603050405020304" pitchFamily="18" charset="0"/>
                <a:ea typeface="Times New Roman" panose="02020603050405020304" pitchFamily="18" charset="0"/>
              </a:rPr>
              <a:t> Trưng, </a:t>
            </a:r>
            <a:r>
              <a:rPr lang="vi-VN" sz="2800" i="1" dirty="0" err="1">
                <a:solidFill>
                  <a:srgbClr val="000000"/>
                </a:solidFill>
                <a:effectLst/>
                <a:latin typeface="Times New Roman" panose="02020603050405020304" pitchFamily="18" charset="0"/>
                <a:ea typeface="Times New Roman" panose="02020603050405020304" pitchFamily="18" charset="0"/>
              </a:rPr>
              <a:t>Bà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Triệu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Trần</a:t>
            </a:r>
            <a:r>
              <a:rPr lang="vi-VN" sz="2800" i="1" dirty="0">
                <a:solidFill>
                  <a:srgbClr val="000000"/>
                </a:solidFill>
                <a:effectLst/>
                <a:latin typeface="Times New Roman" panose="02020603050405020304" pitchFamily="18" charset="0"/>
                <a:ea typeface="Times New Roman" panose="02020603050405020304" pitchFamily="18" charset="0"/>
              </a:rPr>
              <a:t> Hưng </a:t>
            </a:r>
            <a:r>
              <a:rPr lang="vi-VN" sz="2800" i="1" dirty="0" err="1">
                <a:solidFill>
                  <a:srgbClr val="000000"/>
                </a:solidFill>
                <a:effectLst/>
                <a:latin typeface="Times New Roman" panose="02020603050405020304" pitchFamily="18" charset="0"/>
                <a:ea typeface="Times New Roman" panose="02020603050405020304" pitchFamily="18" charset="0"/>
              </a:rPr>
              <a:t>Đạo</a:t>
            </a:r>
            <a:r>
              <a:rPr lang="vi-VN" sz="2800" i="1" dirty="0">
                <a:solidFill>
                  <a:srgbClr val="000000"/>
                </a:solidFill>
                <a:effectLst/>
                <a:latin typeface="Times New Roman" panose="02020603050405020304" pitchFamily="18" charset="0"/>
                <a:ea typeface="Times New Roman" panose="02020603050405020304" pitchFamily="18" charset="0"/>
              </a:rPr>
              <a:t>, Lê </a:t>
            </a:r>
            <a:r>
              <a:rPr lang="vi-VN" sz="2800" i="1" dirty="0" err="1">
                <a:solidFill>
                  <a:srgbClr val="000000"/>
                </a:solidFill>
                <a:effectLst/>
                <a:latin typeface="Times New Roman" panose="02020603050405020304" pitchFamily="18" charset="0"/>
                <a:ea typeface="Times New Roman" panose="02020603050405020304" pitchFamily="18" charset="0"/>
              </a:rPr>
              <a:t>Lợi</a:t>
            </a:r>
            <a:r>
              <a:rPr lang="vi-VN" sz="2800" i="1" dirty="0">
                <a:solidFill>
                  <a:srgbClr val="000000"/>
                </a:solidFill>
                <a:effectLst/>
                <a:latin typeface="Times New Roman" panose="02020603050405020304" pitchFamily="18" charset="0"/>
                <a:ea typeface="Times New Roman" panose="02020603050405020304" pitchFamily="18" charset="0"/>
              </a:rPr>
              <a:t>, Quang Trung,....</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Chí</a:t>
            </a:r>
            <a:r>
              <a:rPr lang="vi-VN" sz="2800" dirty="0">
                <a:solidFill>
                  <a:srgbClr val="000000"/>
                </a:solidFill>
                <a:effectLst/>
                <a:latin typeface="Times New Roman" panose="02020603050405020304" pitchFamily="18" charset="0"/>
                <a:ea typeface="Times New Roman" panose="02020603050405020304" pitchFamily="18" charset="0"/>
              </a:rPr>
              <a:t> Minh)</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5C89D144-799A-A28F-B40B-1F0D121D1C08}"/>
              </a:ext>
            </a:extLst>
          </p:cNvPr>
          <p:cNvSpPr txBox="1"/>
          <p:nvPr/>
        </p:nvSpPr>
        <p:spPr>
          <a:xfrm>
            <a:off x="3472068" y="5184842"/>
            <a:ext cx="7646505" cy="1384995"/>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rPr>
              <a:t>b) </a:t>
            </a:r>
            <a:r>
              <a:rPr lang="vi-VN" sz="2800" i="1" dirty="0">
                <a:solidFill>
                  <a:srgbClr val="000000"/>
                </a:solidFill>
                <a:effectLst/>
                <a:latin typeface="Times New Roman" panose="02020603050405020304" pitchFamily="18" charset="0"/>
                <a:ea typeface="Times New Roman" panose="02020603050405020304" pitchFamily="18" charset="0"/>
              </a:rPr>
              <a:t>Cha </a:t>
            </a:r>
            <a:r>
              <a:rPr lang="vi-VN" sz="2800" i="1" dirty="0" err="1">
                <a:solidFill>
                  <a:srgbClr val="000000"/>
                </a:solidFill>
                <a:effectLst/>
                <a:latin typeface="Times New Roman" panose="02020603050405020304" pitchFamily="18" charset="0"/>
                <a:ea typeface="Times New Roman" panose="02020603050405020304" pitchFamily="18" charset="0"/>
              </a:rPr>
              <a:t>mượn</a:t>
            </a:r>
            <a:r>
              <a:rPr lang="vi-VN" sz="2800" i="1" dirty="0">
                <a:solidFill>
                  <a:srgbClr val="000000"/>
                </a:solidFill>
                <a:effectLst/>
                <a:latin typeface="Times New Roman" panose="02020603050405020304" pitchFamily="18" charset="0"/>
                <a:ea typeface="Times New Roman" panose="02020603050405020304" pitchFamily="18" charset="0"/>
              </a:rPr>
              <a:t> cho con </a:t>
            </a:r>
            <a:r>
              <a:rPr lang="vi-VN" sz="2800" i="1" dirty="0" err="1">
                <a:solidFill>
                  <a:srgbClr val="000000"/>
                </a:solidFill>
                <a:effectLst/>
                <a:latin typeface="Times New Roman" panose="02020603050405020304" pitchFamily="18" charset="0"/>
                <a:ea typeface="Times New Roman" panose="02020603050405020304" pitchFamily="18" charset="0"/>
              </a:rPr>
              <a:t>buồm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nhé</a:t>
            </a:r>
            <a:r>
              <a:rPr lang="vi-VN"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Để</a:t>
            </a:r>
            <a:r>
              <a:rPr lang="vi-VN" sz="2800" i="1" dirty="0">
                <a:solidFill>
                  <a:srgbClr val="000000"/>
                </a:solidFill>
                <a:effectLst/>
                <a:latin typeface="Times New Roman" panose="02020603050405020304" pitchFamily="18" charset="0"/>
                <a:ea typeface="Times New Roman" panose="02020603050405020304" pitchFamily="18" charset="0"/>
              </a:rPr>
              <a:t> con đi...</a:t>
            </a:r>
            <a:endParaRPr lang="en-US" sz="28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err="1">
                <a:solidFill>
                  <a:srgbClr val="000000"/>
                </a:solidFill>
                <a:effectLst/>
                <a:latin typeface="Times New Roman" panose="02020603050405020304" pitchFamily="18" charset="0"/>
                <a:ea typeface="Times New Roman" panose="02020603050405020304" pitchFamily="18" charset="0"/>
              </a:rPr>
              <a:t>Hoàng</a:t>
            </a:r>
            <a:r>
              <a:rPr lang="vi-VN" sz="2800" dirty="0">
                <a:solidFill>
                  <a:srgbClr val="000000"/>
                </a:solidFill>
                <a:effectLst/>
                <a:latin typeface="Times New Roman" panose="02020603050405020304" pitchFamily="18" charset="0"/>
                <a:ea typeface="Times New Roman" panose="02020603050405020304" pitchFamily="18" charset="0"/>
              </a:rPr>
              <a:t> Trung Thông)</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8736C38E-BE9D-BBB6-D2FB-64885B5AE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5081" y="0"/>
            <a:ext cx="5151546" cy="3232624"/>
          </a:xfrm>
          <a:prstGeom prst="rect">
            <a:avLst/>
          </a:prstGeom>
        </p:spPr>
      </p:pic>
    </p:spTree>
    <p:extLst>
      <p:ext uri="{BB962C8B-B14F-4D97-AF65-F5344CB8AC3E}">
        <p14:creationId xmlns:p14="http://schemas.microsoft.com/office/powerpoint/2010/main" val="306186978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B2AF975A-ACFE-DFC2-3CB8-72741E55C890}"/>
              </a:ext>
            </a:extLst>
          </p:cNvPr>
          <p:cNvSpPr txBox="1"/>
          <p:nvPr/>
        </p:nvSpPr>
        <p:spPr>
          <a:xfrm>
            <a:off x="636104" y="238539"/>
            <a:ext cx="10774018" cy="954107"/>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rPr>
              <a:t>c)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đây </a:t>
            </a:r>
            <a:r>
              <a:rPr lang="vi-VN" sz="2800" i="1" dirty="0" err="1">
                <a:solidFill>
                  <a:srgbClr val="000000"/>
                </a:solidFill>
                <a:effectLst/>
                <a:latin typeface="Times New Roman" panose="02020603050405020304" pitchFamily="18" charset="0"/>
                <a:ea typeface="Times New Roman" panose="02020603050405020304" pitchFamily="18" charset="0"/>
              </a:rPr>
              <a:t>mới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thấy</a:t>
            </a:r>
            <a:r>
              <a:rPr lang="vi-VN" sz="2800" i="1" dirty="0">
                <a:solidFill>
                  <a:srgbClr val="000000"/>
                </a:solidFill>
                <a:effectLst/>
                <a:latin typeface="Times New Roman" panose="02020603050405020304" pitchFamily="18" charset="0"/>
                <a:ea typeface="Times New Roman" panose="02020603050405020304" pitchFamily="18" charset="0"/>
              </a:rPr>
              <a:t>, sen </a:t>
            </a:r>
            <a:r>
              <a:rPr lang="vi-VN" sz="2800" i="1" dirty="0" err="1">
                <a:solidFill>
                  <a:srgbClr val="000000"/>
                </a:solidFill>
                <a:effectLst/>
                <a:latin typeface="Times New Roman" panose="02020603050405020304" pitchFamily="18" charset="0"/>
                <a:ea typeface="Times New Roman" panose="02020603050405020304" pitchFamily="18" charset="0"/>
              </a:rPr>
              <a:t>xứng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đáng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để</a:t>
            </a:r>
            <a:r>
              <a:rPr lang="vi-VN" sz="2800" i="1" dirty="0">
                <a:solidFill>
                  <a:srgbClr val="000000"/>
                </a:solidFill>
                <a:effectLst/>
                <a:latin typeface="Times New Roman" panose="02020603050405020304" pitchFamily="18" charset="0"/>
                <a:ea typeface="Times New Roman" panose="02020603050405020304" pitchFamily="18" charset="0"/>
              </a:rPr>
              <a:t>...</a:t>
            </a:r>
            <a:r>
              <a:rPr lang="en-US" sz="2800" i="1" dirty="0">
                <a:solidFill>
                  <a:srgbClr val="000000"/>
                </a:solidFill>
                <a:effectLst/>
                <a:latin typeface="Times New Roman" panose="02020603050405020304" pitchFamily="18" charset="0"/>
                <a:ea typeface="Times New Roman" panose="02020603050405020304" pitchFamily="18" charset="0"/>
              </a:rPr>
              <a:t>n</a:t>
            </a:r>
            <a:r>
              <a:rPr lang="vi-VN" sz="2800" i="1" dirty="0" err="1">
                <a:solidFill>
                  <a:srgbClr val="000000"/>
                </a:solidFill>
                <a:effectLst/>
                <a:latin typeface="Times New Roman" panose="02020603050405020304" pitchFamily="18" charset="0"/>
                <a:ea typeface="Times New Roman" panose="02020603050405020304" pitchFamily="18" charset="0"/>
              </a:rPr>
              <a:t>gợp</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(Văn Công </a:t>
            </a:r>
            <a:r>
              <a:rPr lang="vi-VN" sz="2800" dirty="0" err="1">
                <a:solidFill>
                  <a:srgbClr val="000000"/>
                </a:solidFill>
                <a:effectLst/>
                <a:latin typeface="Times New Roman" panose="02020603050405020304" pitchFamily="18" charset="0"/>
                <a:ea typeface="Times New Roman" panose="02020603050405020304" pitchFamily="18" charset="0"/>
              </a:rPr>
              <a:t>Hùng</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EAE5631F-8616-52BB-746A-B5C275ADA5E7}"/>
              </a:ext>
            </a:extLst>
          </p:cNvPr>
          <p:cNvSpPr txBox="1"/>
          <p:nvPr/>
        </p:nvSpPr>
        <p:spPr>
          <a:xfrm>
            <a:off x="636104" y="1351722"/>
            <a:ext cx="10429461" cy="954107"/>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rPr>
              <a:t>d) </a:t>
            </a:r>
            <a:r>
              <a:rPr lang="vi-VN" sz="2800" i="1" dirty="0">
                <a:solidFill>
                  <a:srgbClr val="000000"/>
                </a:solidFill>
                <a:effectLst/>
                <a:latin typeface="Times New Roman" panose="02020603050405020304" pitchFamily="18" charset="0"/>
                <a:ea typeface="Times New Roman" panose="02020603050405020304" pitchFamily="18" charset="0"/>
              </a:rPr>
              <a:t>Nhưng... xin </a:t>
            </a:r>
            <a:r>
              <a:rPr lang="vi-VN" sz="2800" i="1" dirty="0" err="1">
                <a:solidFill>
                  <a:srgbClr val="000000"/>
                </a:solidFill>
                <a:effectLst/>
                <a:latin typeface="Times New Roman" panose="02020603050405020304" pitchFamily="18" charset="0"/>
                <a:ea typeface="Times New Roman" panose="02020603050405020304" pitchFamily="18" charset="0"/>
              </a:rPr>
              <a:t>lỗi</a:t>
            </a:r>
            <a:r>
              <a:rPr lang="vi-VN" sz="2800" i="1" dirty="0">
                <a:solidFill>
                  <a:srgbClr val="000000"/>
                </a:solidFill>
                <a:effectLst/>
                <a:latin typeface="Times New Roman" panose="02020603050405020304" pitchFamily="18" charset="0"/>
                <a:ea typeface="Times New Roman" panose="02020603050405020304" pitchFamily="18" charset="0"/>
              </a:rPr>
              <a:t>... - </a:t>
            </a:r>
            <a:r>
              <a:rPr lang="vi-VN" sz="2800" i="1" dirty="0" err="1">
                <a:solidFill>
                  <a:srgbClr val="000000"/>
                </a:solidFill>
                <a:effectLst/>
                <a:latin typeface="Times New Roman" panose="02020603050405020304" pitchFamily="18" charset="0"/>
                <a:ea typeface="Times New Roman" panose="02020603050405020304" pitchFamily="18" charset="0"/>
              </a:rPr>
              <a:t>Từ</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đầu</a:t>
            </a:r>
            <a:r>
              <a:rPr lang="vi-VN" sz="2800" i="1" dirty="0">
                <a:solidFill>
                  <a:srgbClr val="000000"/>
                </a:solidFill>
                <a:effectLst/>
                <a:latin typeface="Times New Roman" panose="02020603050405020304" pitchFamily="18" charset="0"/>
                <a:ea typeface="Times New Roman" panose="02020603050405020304" pitchFamily="18" charset="0"/>
              </a:rPr>
              <a:t> dây bên kia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giọng</a:t>
            </a:r>
            <a:r>
              <a:rPr lang="vi-VN" sz="2800" i="1" dirty="0">
                <a:solidFill>
                  <a:srgbClr val="000000"/>
                </a:solidFill>
                <a:effectLst/>
                <a:latin typeface="Times New Roman" panose="02020603050405020304" pitchFamily="18" charset="0"/>
                <a:ea typeface="Times New Roman" panose="02020603050405020304" pitchFamily="18" charset="0"/>
              </a:rPr>
              <a:t> kinh </a:t>
            </a:r>
            <a:r>
              <a:rPr lang="vi-VN" sz="2800" i="1" dirty="0" err="1">
                <a:solidFill>
                  <a:srgbClr val="000000"/>
                </a:solidFill>
                <a:effectLst/>
                <a:latin typeface="Times New Roman" panose="02020603050405020304" pitchFamily="18" charset="0"/>
                <a:ea typeface="Times New Roman" panose="02020603050405020304" pitchFamily="18" charset="0"/>
              </a:rPr>
              <a:t>ngạc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phản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đối</a:t>
            </a:r>
            <a:r>
              <a:rPr lang="vi-VN" sz="2800" i="1" dirty="0">
                <a:solidFill>
                  <a:srgbClr val="000000"/>
                </a:solidFill>
                <a:effectLst/>
                <a:latin typeface="Times New Roman" panose="02020603050405020304" pitchFamily="18" charset="0"/>
                <a:ea typeface="Times New Roman" panose="02020603050405020304" pitchFamily="18" charset="0"/>
              </a:rPr>
              <a:t> - Tôi không </a:t>
            </a:r>
            <a:r>
              <a:rPr lang="vi-VN" sz="2800" i="1" dirty="0" err="1">
                <a:solidFill>
                  <a:srgbClr val="000000"/>
                </a:solidFill>
                <a:effectLst/>
                <a:latin typeface="Times New Roman" panose="02020603050405020304" pitchFamily="18" charset="0"/>
                <a:ea typeface="Times New Roman" panose="02020603050405020304" pitchFamily="18" charset="0"/>
              </a:rPr>
              <a:t>thể</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Brét</a:t>
            </a:r>
            <a:r>
              <a:rPr lang="vi-VN" sz="2800" dirty="0">
                <a:solidFill>
                  <a:srgbClr val="000000"/>
                </a:solidFill>
                <a:effectLst/>
                <a:latin typeface="Times New Roman" panose="02020603050405020304" pitchFamily="18" charset="0"/>
                <a:ea typeface="Times New Roman" panose="02020603050405020304" pitchFamily="18" charset="0"/>
              </a:rPr>
              <a:t>-bơ-</a:t>
            </a:r>
            <a:r>
              <a:rPr lang="vi-VN" sz="2800" dirty="0" err="1">
                <a:solidFill>
                  <a:srgbClr val="000000"/>
                </a:solidFill>
                <a:effectLst/>
                <a:latin typeface="Times New Roman" panose="02020603050405020304" pitchFamily="18" charset="0"/>
                <a:ea typeface="Times New Roman" panose="02020603050405020304" pitchFamily="18" charset="0"/>
              </a:rPr>
              <a:t>ry</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FD525E5-7303-3F70-20F1-A2EC24AD944F}"/>
              </a:ext>
            </a:extLst>
          </p:cNvPr>
          <p:cNvSpPr txBox="1"/>
          <p:nvPr/>
        </p:nvSpPr>
        <p:spPr>
          <a:xfrm>
            <a:off x="1262271" y="2464905"/>
            <a:ext cx="3624468" cy="523220"/>
          </a:xfrm>
          <a:prstGeom prst="rect">
            <a:avLst/>
          </a:prstGeom>
          <a:noFill/>
        </p:spPr>
        <p:txBody>
          <a:bodyPr wrap="square" rtlCol="0">
            <a:spAutoFit/>
          </a:bodyPr>
          <a:lstStyle/>
          <a:p>
            <a:r>
              <a:rPr lang="nl-NL" sz="2800" b="1" kern="100" dirty="0">
                <a:solidFill>
                  <a:srgbClr val="000000"/>
                </a:solidFill>
                <a:effectLst/>
                <a:latin typeface="Times New Roman" panose="02020603050405020304" pitchFamily="18" charset="0"/>
                <a:ea typeface="Times New Roman" panose="02020603050405020304" pitchFamily="18" charset="0"/>
              </a:rPr>
              <a:t>Phiếu học tập số 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Bảng 11">
            <a:extLst>
              <a:ext uri="{FF2B5EF4-FFF2-40B4-BE49-F238E27FC236}">
                <a16:creationId xmlns:a16="http://schemas.microsoft.com/office/drawing/2014/main" id="{6A0EE1D5-A705-584C-D3DC-B9571D300932}"/>
              </a:ext>
            </a:extLst>
          </p:cNvPr>
          <p:cNvGraphicFramePr>
            <a:graphicFrameLocks noGrp="1"/>
          </p:cNvGraphicFramePr>
          <p:nvPr>
            <p:extLst>
              <p:ext uri="{D42A27DB-BD31-4B8C-83A1-F6EECF244321}">
                <p14:modId xmlns:p14="http://schemas.microsoft.com/office/powerpoint/2010/main" val="106949407"/>
              </p:ext>
            </p:extLst>
          </p:nvPr>
        </p:nvGraphicFramePr>
        <p:xfrm>
          <a:off x="185531" y="3147201"/>
          <a:ext cx="5777948" cy="2560320"/>
        </p:xfrm>
        <a:graphic>
          <a:graphicData uri="http://schemas.openxmlformats.org/drawingml/2006/table">
            <a:tbl>
              <a:tblPr firstRow="1" firstCol="1" bandRow="1">
                <a:tableStyleId>{5C22544A-7EE6-4342-B048-85BDC9FD1C3A}</a:tableStyleId>
              </a:tblPr>
              <a:tblGrid>
                <a:gridCol w="1022601">
                  <a:extLst>
                    <a:ext uri="{9D8B030D-6E8A-4147-A177-3AD203B41FA5}">
                      <a16:colId xmlns:a16="http://schemas.microsoft.com/office/drawing/2014/main" val="1106797900"/>
                    </a:ext>
                  </a:extLst>
                </a:gridCol>
                <a:gridCol w="4755347">
                  <a:extLst>
                    <a:ext uri="{9D8B030D-6E8A-4147-A177-3AD203B41FA5}">
                      <a16:colId xmlns:a16="http://schemas.microsoft.com/office/drawing/2014/main" val="602574014"/>
                    </a:ext>
                  </a:extLst>
                </a:gridCol>
              </a:tblGrid>
              <a:tr h="0">
                <a:tc>
                  <a:txBody>
                    <a:bodyPr/>
                    <a:lstStyle/>
                    <a:p>
                      <a:pPr algn="ctr"/>
                      <a:r>
                        <a:rPr lang="en-US" sz="2800" b="1" dirty="0" err="1">
                          <a:solidFill>
                            <a:schemeClr val="tx1"/>
                          </a:solidFill>
                          <a:effectLst/>
                          <a:latin typeface="Times New Roman" panose="02020603050405020304" pitchFamily="18" charset="0"/>
                          <a:cs typeface="Times New Roman" panose="02020603050405020304" pitchFamily="18" charset="0"/>
                        </a:rPr>
                        <a:t>Câu</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Tác </a:t>
                      </a:r>
                      <a:r>
                        <a:rPr lang="vi-VN" sz="2800">
                          <a:solidFill>
                            <a:schemeClr val="tx1"/>
                          </a:solidFill>
                          <a:effectLst/>
                          <a:latin typeface="Times New Roman" panose="02020603050405020304" pitchFamily="18" charset="0"/>
                          <a:cs typeface="Times New Roman" panose="02020603050405020304" pitchFamily="18" charset="0"/>
                        </a:rPr>
                        <a:t>dụng của dấu chấm lửng</a:t>
                      </a:r>
                      <a:r>
                        <a:rPr lang="en-US" sz="2800">
                          <a:solidFill>
                            <a:schemeClr val="tx1"/>
                          </a:solidFill>
                          <a:effectLst/>
                          <a:latin typeface="Times New Roman" panose="02020603050405020304" pitchFamily="18" charset="0"/>
                          <a:cs typeface="Times New Roman" panose="02020603050405020304" pitchFamily="18" charset="0"/>
                        </a:rPr>
                        <a:t> trong các câu sau là:</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5828696"/>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a</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231216"/>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b</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3762655"/>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c</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6710476"/>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d</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303533"/>
                  </a:ext>
                </a:extLst>
              </a:tr>
            </a:tbl>
          </a:graphicData>
        </a:graphic>
      </p:graphicFrame>
      <p:sp>
        <p:nvSpPr>
          <p:cNvPr id="2" name="Hộp Văn bản 1">
            <a:extLst>
              <a:ext uri="{FF2B5EF4-FFF2-40B4-BE49-F238E27FC236}">
                <a16:creationId xmlns:a16="http://schemas.microsoft.com/office/drawing/2014/main" id="{322DFFEC-8E65-E6DC-D40A-A5D88D52781F}"/>
              </a:ext>
            </a:extLst>
          </p:cNvPr>
          <p:cNvSpPr txBox="1"/>
          <p:nvPr/>
        </p:nvSpPr>
        <p:spPr>
          <a:xfrm>
            <a:off x="7381461" y="3147201"/>
            <a:ext cx="4108174" cy="1569660"/>
          </a:xfrm>
          <a:prstGeom prst="rect">
            <a:avLst/>
          </a:prstGeom>
          <a:noFill/>
        </p:spPr>
        <p:txBody>
          <a:bodyPr wrap="square" rtlCol="0">
            <a:spAutoFit/>
          </a:bodyPr>
          <a:lstStyle/>
          <a:p>
            <a:r>
              <a:rPr lang="en-US" sz="3200" i="1" dirty="0" err="1">
                <a:solidFill>
                  <a:srgbClr val="000000"/>
                </a:solidFill>
                <a:effectLst/>
                <a:latin typeface="Times New Roman" panose="02020603050405020304" pitchFamily="18" charset="0"/>
                <a:ea typeface="Times New Roman" panose="02020603050405020304" pitchFamily="18" charset="0"/>
              </a:rPr>
              <a:t>Từ</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đó</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em</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hãy</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rút</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ra</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dấu</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chấm</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lửng</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có</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công</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dụng</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gì</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trong</a:t>
            </a:r>
            <a:r>
              <a:rPr lang="en-US" sz="3200" i="1" dirty="0">
                <a:solidFill>
                  <a:srgbClr val="000000"/>
                </a:solidFill>
                <a:effectLst/>
                <a:latin typeface="Times New Roman" panose="02020603050405020304" pitchFamily="18" charset="0"/>
                <a:ea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rPr>
              <a:t>câu</a:t>
            </a:r>
            <a:r>
              <a:rPr lang="en-US" sz="3200" i="1" dirty="0">
                <a:solidFill>
                  <a:srgbClr val="0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4831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1CC77C7E-4878-0997-BC95-2CEACB87E6A8}"/>
              </a:ext>
            </a:extLst>
          </p:cNvPr>
          <p:cNvSpPr txBox="1"/>
          <p:nvPr/>
        </p:nvSpPr>
        <p:spPr>
          <a:xfrm>
            <a:off x="795130" y="238539"/>
            <a:ext cx="11065566" cy="954107"/>
          </a:xfrm>
          <a:prstGeom prst="rect">
            <a:avLst/>
          </a:prstGeom>
          <a:noFill/>
        </p:spPr>
        <p:txBody>
          <a:bodyPr wrap="square" rtlCol="0">
            <a:spAutoFit/>
          </a:bodyPr>
          <a:lstStyle/>
          <a:p>
            <a:pPr marL="514350" indent="-514350">
              <a:buAutoNum type="arabicPeriod"/>
            </a:pPr>
            <a:r>
              <a:rPr lang="en-US" sz="2800" b="1" dirty="0" err="1">
                <a:solidFill>
                  <a:srgbClr val="000000"/>
                </a:solidFill>
                <a:effectLst/>
                <a:latin typeface="Times New Roman" panose="02020603050405020304" pitchFamily="18" charset="0"/>
                <a:ea typeface="Times New Roman" panose="02020603050405020304" pitchFamily="18" charset="0"/>
              </a:rPr>
              <a:t>Bài</a:t>
            </a:r>
            <a:r>
              <a:rPr lang="en-US" sz="2800" b="1" dirty="0">
                <a:solidFill>
                  <a:srgbClr val="000000"/>
                </a:solidFill>
                <a:effectLst/>
                <a:latin typeface="Times New Roman" panose="02020603050405020304" pitchFamily="18" charset="0"/>
                <a:ea typeface="Times New Roman" panose="02020603050405020304" pitchFamily="18" charset="0"/>
              </a:rPr>
              <a:t> 3. tr/ 26:  </a:t>
            </a:r>
          </a:p>
          <a:p>
            <a:r>
              <a:rPr lang="en-US" sz="2800" b="1" dirty="0" err="1">
                <a:solidFill>
                  <a:srgbClr val="000000"/>
                </a:solidFill>
                <a:effectLst/>
                <a:latin typeface="Times New Roman" panose="02020603050405020304" pitchFamily="18" charset="0"/>
                <a:ea typeface="Times New Roman" panose="02020603050405020304" pitchFamily="18" charset="0"/>
              </a:rPr>
              <a:t>Phân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tích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tác</a:t>
            </a:r>
            <a:r>
              <a:rPr lang="en-US"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dụng</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của</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dấu</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chấm</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lửng</a:t>
            </a:r>
            <a:r>
              <a:rPr lang="vi-VN" sz="2800" b="1" dirty="0">
                <a:solidFill>
                  <a:srgbClr val="000000"/>
                </a:solidFill>
                <a:effectLst/>
                <a:latin typeface="Times New Roman" panose="02020603050405020304" pitchFamily="18" charset="0"/>
                <a:ea typeface="Times New Roman" panose="02020603050405020304" pitchFamily="18" charset="0"/>
              </a:rPr>
              <a:t> trong </a:t>
            </a:r>
            <a:r>
              <a:rPr lang="vi-VN" sz="2800" b="1" dirty="0" err="1">
                <a:solidFill>
                  <a:srgbClr val="000000"/>
                </a:solidFill>
                <a:effectLst/>
                <a:latin typeface="Times New Roman" panose="02020603050405020304" pitchFamily="18" charset="0"/>
                <a:ea typeface="Times New Roman" panose="02020603050405020304" pitchFamily="18" charset="0"/>
              </a:rPr>
              <a:t>những</a:t>
            </a:r>
            <a:r>
              <a:rPr lang="vi-VN" sz="2800" b="1" dirty="0">
                <a:solidFill>
                  <a:srgbClr val="000000"/>
                </a:solidFill>
                <a:effectLst/>
                <a:latin typeface="Times New Roman" panose="02020603050405020304" pitchFamily="18" charset="0"/>
                <a:ea typeface="Times New Roman" panose="02020603050405020304" pitchFamily="18" charset="0"/>
              </a:rPr>
              <a:t> câu </a:t>
            </a:r>
            <a:r>
              <a:rPr lang="vi-VN" sz="2800" b="1" dirty="0" err="1">
                <a:solidFill>
                  <a:srgbClr val="000000"/>
                </a:solidFill>
                <a:effectLst/>
                <a:latin typeface="Times New Roman" panose="02020603050405020304" pitchFamily="18" charset="0"/>
                <a:ea typeface="Times New Roman" panose="02020603050405020304" pitchFamily="18" charset="0"/>
              </a:rPr>
              <a:t>dưới</a:t>
            </a:r>
            <a:r>
              <a:rPr lang="vi-VN" sz="2800" b="1" dirty="0">
                <a:solidFill>
                  <a:srgbClr val="000000"/>
                </a:solidFill>
                <a:effectLst/>
                <a:latin typeface="Times New Roman" panose="02020603050405020304" pitchFamily="18" charset="0"/>
                <a:ea typeface="Times New Roman" panose="02020603050405020304" pitchFamily="18" charset="0"/>
              </a:rPr>
              <a:t> đây:</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2909798C-0581-D41C-A3EC-D08A830266D2}"/>
              </a:ext>
            </a:extLst>
          </p:cNvPr>
          <p:cNvGraphicFramePr>
            <a:graphicFrameLocks noGrp="1"/>
          </p:cNvGraphicFramePr>
          <p:nvPr>
            <p:extLst>
              <p:ext uri="{D42A27DB-BD31-4B8C-83A1-F6EECF244321}">
                <p14:modId xmlns:p14="http://schemas.microsoft.com/office/powerpoint/2010/main" val="1754446040"/>
              </p:ext>
            </p:extLst>
          </p:nvPr>
        </p:nvGraphicFramePr>
        <p:xfrm>
          <a:off x="642730" y="1541028"/>
          <a:ext cx="11370366" cy="3840480"/>
        </p:xfrm>
        <a:graphic>
          <a:graphicData uri="http://schemas.openxmlformats.org/drawingml/2006/table">
            <a:tbl>
              <a:tblPr firstRow="1" firstCol="1" bandRow="1">
                <a:tableStyleId>{5C22544A-7EE6-4342-B048-85BDC9FD1C3A}</a:tableStyleId>
              </a:tblPr>
              <a:tblGrid>
                <a:gridCol w="2012367">
                  <a:extLst>
                    <a:ext uri="{9D8B030D-6E8A-4147-A177-3AD203B41FA5}">
                      <a16:colId xmlns:a16="http://schemas.microsoft.com/office/drawing/2014/main" val="1850102281"/>
                    </a:ext>
                  </a:extLst>
                </a:gridCol>
                <a:gridCol w="9357999">
                  <a:extLst>
                    <a:ext uri="{9D8B030D-6E8A-4147-A177-3AD203B41FA5}">
                      <a16:colId xmlns:a16="http://schemas.microsoft.com/office/drawing/2014/main" val="455285136"/>
                    </a:ext>
                  </a:extLst>
                </a:gridCol>
              </a:tblGrid>
              <a:tr h="0">
                <a:tc>
                  <a:txBody>
                    <a:bodyPr/>
                    <a:lstStyle/>
                    <a:p>
                      <a:r>
                        <a:rPr lang="en-US" sz="2800" b="1" dirty="0" err="1">
                          <a:solidFill>
                            <a:schemeClr val="tx1"/>
                          </a:solidFill>
                          <a:effectLst/>
                          <a:latin typeface="Times New Roman" panose="02020603050405020304" pitchFamily="18" charset="0"/>
                          <a:cs typeface="Times New Roman" panose="02020603050405020304" pitchFamily="18" charset="0"/>
                        </a:rPr>
                        <a:t>Câu</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1" dirty="0" err="1">
                          <a:solidFill>
                            <a:schemeClr val="tx1"/>
                          </a:solidFill>
                          <a:effectLst/>
                          <a:latin typeface="Times New Roman" panose="02020603050405020304" pitchFamily="18" charset="0"/>
                          <a:cs typeface="Times New Roman" panose="02020603050405020304" pitchFamily="18" charset="0"/>
                        </a:rPr>
                        <a:t>Tác</a:t>
                      </a:r>
                      <a:r>
                        <a:rPr lang="en-US" sz="2800" b="1" dirty="0">
                          <a:solidFill>
                            <a:schemeClr val="tx1"/>
                          </a:solidFill>
                          <a:effectLst/>
                          <a:latin typeface="Times New Roman" panose="02020603050405020304" pitchFamily="18" charset="0"/>
                          <a:cs typeface="Times New Roman" panose="02020603050405020304" pitchFamily="18" charset="0"/>
                        </a:rPr>
                        <a:t> </a:t>
                      </a:r>
                      <a:r>
                        <a:rPr lang="vi-VN" sz="2800" b="1" dirty="0" err="1">
                          <a:solidFill>
                            <a:schemeClr val="tx1"/>
                          </a:solidFill>
                          <a:effectLst/>
                          <a:latin typeface="Times New Roman" panose="02020603050405020304" pitchFamily="18" charset="0"/>
                          <a:cs typeface="Times New Roman" panose="02020603050405020304" pitchFamily="18" charset="0"/>
                        </a:rPr>
                        <a:t>dụng</a:t>
                      </a:r>
                      <a:r>
                        <a:rPr lang="vi-VN" sz="2800" b="1" dirty="0">
                          <a:solidFill>
                            <a:schemeClr val="tx1"/>
                          </a:solidFill>
                          <a:effectLst/>
                          <a:latin typeface="Times New Roman" panose="02020603050405020304" pitchFamily="18" charset="0"/>
                          <a:cs typeface="Times New Roman" panose="02020603050405020304" pitchFamily="18" charset="0"/>
                        </a:rPr>
                        <a:t> </a:t>
                      </a:r>
                      <a:r>
                        <a:rPr lang="vi-VN" sz="2800" b="1" dirty="0" err="1">
                          <a:solidFill>
                            <a:schemeClr val="tx1"/>
                          </a:solidFill>
                          <a:effectLst/>
                          <a:latin typeface="Times New Roman" panose="02020603050405020304" pitchFamily="18" charset="0"/>
                          <a:cs typeface="Times New Roman" panose="02020603050405020304" pitchFamily="18" charset="0"/>
                        </a:rPr>
                        <a:t>của</a:t>
                      </a:r>
                      <a:r>
                        <a:rPr lang="vi-VN" sz="2800" b="1" dirty="0">
                          <a:solidFill>
                            <a:schemeClr val="tx1"/>
                          </a:solidFill>
                          <a:effectLst/>
                          <a:latin typeface="Times New Roman" panose="02020603050405020304" pitchFamily="18" charset="0"/>
                          <a:cs typeface="Times New Roman" panose="02020603050405020304" pitchFamily="18" charset="0"/>
                        </a:rPr>
                        <a:t> </a:t>
                      </a:r>
                      <a:r>
                        <a:rPr lang="vi-VN" sz="2800" b="1" dirty="0" err="1">
                          <a:solidFill>
                            <a:schemeClr val="tx1"/>
                          </a:solidFill>
                          <a:effectLst/>
                          <a:latin typeface="Times New Roman" panose="02020603050405020304" pitchFamily="18" charset="0"/>
                          <a:cs typeface="Times New Roman" panose="02020603050405020304" pitchFamily="18" charset="0"/>
                        </a:rPr>
                        <a:t>dấu</a:t>
                      </a:r>
                      <a:r>
                        <a:rPr lang="vi-VN" sz="2800" b="1" dirty="0">
                          <a:solidFill>
                            <a:schemeClr val="tx1"/>
                          </a:solidFill>
                          <a:effectLst/>
                          <a:latin typeface="Times New Roman" panose="02020603050405020304" pitchFamily="18" charset="0"/>
                          <a:cs typeface="Times New Roman" panose="02020603050405020304" pitchFamily="18" charset="0"/>
                        </a:rPr>
                        <a:t> </a:t>
                      </a:r>
                      <a:r>
                        <a:rPr lang="vi-VN" sz="2800" b="1" dirty="0" err="1">
                          <a:solidFill>
                            <a:schemeClr val="tx1"/>
                          </a:solidFill>
                          <a:effectLst/>
                          <a:latin typeface="Times New Roman" panose="02020603050405020304" pitchFamily="18" charset="0"/>
                          <a:cs typeface="Times New Roman" panose="02020603050405020304" pitchFamily="18" charset="0"/>
                        </a:rPr>
                        <a:t>chấm</a:t>
                      </a:r>
                      <a:r>
                        <a:rPr lang="vi-VN" sz="2800" b="1" dirty="0">
                          <a:solidFill>
                            <a:schemeClr val="tx1"/>
                          </a:solidFill>
                          <a:effectLst/>
                          <a:latin typeface="Times New Roman" panose="02020603050405020304" pitchFamily="18" charset="0"/>
                          <a:cs typeface="Times New Roman" panose="02020603050405020304" pitchFamily="18" charset="0"/>
                        </a:rPr>
                        <a:t> </a:t>
                      </a:r>
                      <a:r>
                        <a:rPr lang="vi-VN" sz="2800" b="1" dirty="0" err="1">
                          <a:solidFill>
                            <a:schemeClr val="tx1"/>
                          </a:solidFill>
                          <a:effectLst/>
                          <a:latin typeface="Times New Roman" panose="02020603050405020304" pitchFamily="18" charset="0"/>
                          <a:cs typeface="Times New Roman" panose="02020603050405020304" pitchFamily="18" charset="0"/>
                        </a:rPr>
                        <a:t>lửng</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trong</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các</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câu</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sau</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là</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0906245"/>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a</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a:solidFill>
                            <a:schemeClr val="tx1"/>
                          </a:solidFill>
                          <a:effectLst/>
                          <a:latin typeface="Times New Roman" panose="02020603050405020304" pitchFamily="18" charset="0"/>
                          <a:cs typeface="Times New Roman" panose="02020603050405020304" pitchFamily="18" charset="0"/>
                        </a:rPr>
                        <a:t>dùng để tỏ ý còn nhiều tấm gương anh hùng chưa liệt kê hết.</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1269679"/>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b</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a:solidFill>
                            <a:schemeClr val="tx1"/>
                          </a:solidFill>
                          <a:effectLst/>
                          <a:latin typeface="Times New Roman" panose="02020603050405020304" pitchFamily="18" charset="0"/>
                          <a:cs typeface="Times New Roman" panose="02020603050405020304" pitchFamily="18" charset="0"/>
                        </a:rPr>
                        <a:t>dùng để thể hiện lời nói bỏ dở.</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1314180"/>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c</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a:solidFill>
                            <a:schemeClr val="tx1"/>
                          </a:solidFill>
                          <a:effectLst/>
                          <a:latin typeface="Times New Roman" panose="02020603050405020304" pitchFamily="18" charset="0"/>
                          <a:cs typeface="Times New Roman" panose="02020603050405020304" pitchFamily="18" charset="0"/>
                        </a:rPr>
                        <a:t>Dùng để giãn nhịp câu văn.</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5297779"/>
                  </a:ext>
                </a:extLst>
              </a:tr>
              <a:tr h="0">
                <a:tc>
                  <a:txBody>
                    <a:bodyPr/>
                    <a:lstStyle/>
                    <a:p>
                      <a:pPr algn="ctr"/>
                      <a:r>
                        <a:rPr lang="en-US" sz="2800" b="0" dirty="0">
                          <a:solidFill>
                            <a:schemeClr val="tx1"/>
                          </a:solidFill>
                          <a:effectLst/>
                          <a:latin typeface="Times New Roman" panose="02020603050405020304" pitchFamily="18" charset="0"/>
                          <a:cs typeface="Times New Roman" panose="02020603050405020304" pitchFamily="18" charset="0"/>
                        </a:rPr>
                        <a:t>d</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lửng</a:t>
                      </a:r>
                      <a:endParaRPr lang="en-US" sz="2800" b="0" dirty="0">
                        <a:solidFill>
                          <a:schemeClr val="tx1"/>
                        </a:solidFill>
                        <a:effectLst/>
                        <a:latin typeface="Times New Roman" panose="02020603050405020304" pitchFamily="18" charset="0"/>
                        <a:cs typeface="Times New Roman" panose="02020603050405020304" pitchFamily="18" charset="0"/>
                      </a:endParaRPr>
                    </a:p>
                    <a:p>
                      <a:r>
                        <a:rPr lang="en-US" sz="2800" b="0" dirty="0">
                          <a:solidFill>
                            <a:schemeClr val="tx1"/>
                          </a:solidFill>
                          <a:effectLst/>
                          <a:latin typeface="Times New Roman" panose="02020603050405020304" pitchFamily="18" charset="0"/>
                          <a:cs typeface="Times New Roman" panose="02020603050405020304" pitchFamily="18" charset="0"/>
                        </a:rPr>
                        <a:t>- Hai </a:t>
                      </a:r>
                      <a:r>
                        <a:rPr lang="en-US" sz="2800" b="0" dirty="0" err="1">
                          <a:solidFill>
                            <a:schemeClr val="tx1"/>
                          </a:solidFill>
                          <a:effectLst/>
                          <a:latin typeface="Times New Roman" panose="02020603050405020304" pitchFamily="18" charset="0"/>
                          <a:cs typeface="Times New Roman" panose="02020603050405020304" pitchFamily="18" charset="0"/>
                        </a:rPr>
                        <a:t>dấu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lửng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dùng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ngập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ngừng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ngờ</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đồng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mệnh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lệnh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vô</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cấp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trên</a:t>
                      </a:r>
                      <a:r>
                        <a:rPr lang="en-US" sz="2800" b="0" dirty="0">
                          <a:solidFill>
                            <a:schemeClr val="tx1"/>
                          </a:solidFill>
                          <a:effectLst/>
                          <a:latin typeface="Times New Roman" panose="02020603050405020304" pitchFamily="18" charset="0"/>
                          <a:cs typeface="Times New Roman" panose="02020603050405020304" pitchFamily="18" charset="0"/>
                        </a:rPr>
                        <a:t>;</a:t>
                      </a:r>
                    </a:p>
                    <a:p>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Dấu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lửng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bỏ</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dở</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4525378"/>
                  </a:ext>
                </a:extLst>
              </a:tr>
            </a:tbl>
          </a:graphicData>
        </a:graphic>
      </p:graphicFrame>
    </p:spTree>
    <p:extLst>
      <p:ext uri="{BB962C8B-B14F-4D97-AF65-F5344CB8AC3E}">
        <p14:creationId xmlns:p14="http://schemas.microsoft.com/office/powerpoint/2010/main" val="380700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49D6F963-FDBD-E6CE-AB0B-D2BC4C9855E6}"/>
              </a:ext>
            </a:extLst>
          </p:cNvPr>
          <p:cNvSpPr txBox="1"/>
          <p:nvPr/>
        </p:nvSpPr>
        <p:spPr>
          <a:xfrm>
            <a:off x="291548" y="185530"/>
            <a:ext cx="11489635" cy="954107"/>
          </a:xfrm>
          <a:prstGeom prst="rect">
            <a:avLst/>
          </a:prstGeom>
          <a:noFill/>
        </p:spPr>
        <p:txBody>
          <a:bodyPr wrap="square" rtlCol="0">
            <a:spAutoFit/>
          </a:bodyPr>
          <a:lstStyle/>
          <a:p>
            <a:r>
              <a:rPr lang="de-DE" sz="2800" b="1" dirty="0">
                <a:solidFill>
                  <a:srgbClr val="000000"/>
                </a:solidFill>
                <a:effectLst/>
                <a:latin typeface="Times New Roman" panose="02020603050405020304" pitchFamily="18" charset="0"/>
                <a:ea typeface="Times New Roman" panose="02020603050405020304" pitchFamily="18" charset="0"/>
              </a:rPr>
              <a:t>2. Dấu chấm lửng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dấu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lửng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dấu</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gồm</a:t>
            </a:r>
            <a:r>
              <a:rPr lang="vi-VN" sz="2800" dirty="0">
                <a:solidFill>
                  <a:srgbClr val="000000"/>
                </a:solidFill>
                <a:effectLst/>
                <a:latin typeface="Times New Roman" panose="02020603050405020304" pitchFamily="18" charset="0"/>
                <a:ea typeface="Times New Roman" panose="02020603050405020304" pitchFamily="18" charset="0"/>
              </a:rPr>
              <a:t> ba </a:t>
            </a:r>
            <a:r>
              <a:rPr lang="vi-VN" sz="2800" dirty="0" err="1">
                <a:solidFill>
                  <a:srgbClr val="000000"/>
                </a:solidFill>
                <a:effectLst/>
                <a:latin typeface="Times New Roman" panose="02020603050405020304" pitchFamily="18" charset="0"/>
                <a:ea typeface="Times New Roman" panose="02020603050405020304" pitchFamily="18" charset="0"/>
              </a:rPr>
              <a:t>dấu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chấm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liền</a:t>
            </a:r>
            <a:r>
              <a:rPr lang="vi-VN" sz="2800" dirty="0">
                <a:solidFill>
                  <a:srgbClr val="000000"/>
                </a:solidFill>
                <a:effectLst/>
                <a:latin typeface="Times New Roman" panose="02020603050405020304" pitchFamily="18" charset="0"/>
                <a:ea typeface="Times New Roman" panose="02020603050405020304" pitchFamily="18" charset="0"/>
              </a:rPr>
              <a:t> nhau (...),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DF328C7-DAEE-C367-F984-0E55E68D86C3}"/>
              </a:ext>
            </a:extLst>
          </p:cNvPr>
          <p:cNvSpPr txBox="1"/>
          <p:nvPr/>
        </p:nvSpPr>
        <p:spPr>
          <a:xfrm>
            <a:off x="410817" y="1590261"/>
            <a:ext cx="3167271" cy="4832092"/>
          </a:xfrm>
          <a:prstGeom prst="rect">
            <a:avLst/>
          </a:prstGeom>
          <a:noFill/>
        </p:spPr>
        <p:txBody>
          <a:bodyPr wrap="square" rtlCol="0">
            <a:spAutoFit/>
          </a:bodyPr>
          <a:lstStyle/>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dấu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phẩy</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tỏ</a:t>
            </a:r>
            <a:r>
              <a:rPr lang="vi-VN" sz="2800" dirty="0">
                <a:solidFill>
                  <a:srgbClr val="000000"/>
                </a:solidFill>
                <a:effectLst/>
                <a:latin typeface="Times New Roman" panose="02020603050405020304" pitchFamily="18" charset="0"/>
                <a:ea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dung tương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chưa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liệt</a:t>
            </a:r>
            <a:r>
              <a:rPr lang="vi-VN" sz="2800" dirty="0">
                <a:solidFill>
                  <a:srgbClr val="000000"/>
                </a:solidFill>
                <a:effectLst/>
                <a:latin typeface="Times New Roman" panose="02020603050405020304" pitchFamily="18" charset="0"/>
                <a:ea typeface="Times New Roman" panose="02020603050405020304" pitchFamily="18" charset="0"/>
              </a:rPr>
              <a:t> kê </a:t>
            </a:r>
            <a:r>
              <a:rPr lang="vi-VN" sz="2800" dirty="0" err="1">
                <a:solidFill>
                  <a:srgbClr val="000000"/>
                </a:solidFill>
                <a:effectLst/>
                <a:latin typeface="Times New Roman" panose="02020603050405020304" pitchFamily="18" charset="0"/>
                <a:ea typeface="Times New Roman" panose="02020603050405020304" pitchFamily="18" charset="0"/>
              </a:rPr>
              <a:t>hết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Chiến</a:t>
            </a:r>
            <a:r>
              <a:rPr lang="vi-VN" sz="2800" i="1" dirty="0">
                <a:solidFill>
                  <a:srgbClr val="000000"/>
                </a:solidFill>
                <a:effectLst/>
                <a:latin typeface="Times New Roman" panose="02020603050405020304" pitchFamily="18" charset="0"/>
                <a:ea typeface="Times New Roman" panose="02020603050405020304" pitchFamily="18" charset="0"/>
              </a:rPr>
              <a:t> công </a:t>
            </a:r>
            <a:r>
              <a:rPr lang="vi-VN" sz="2800" i="1" dirty="0" err="1">
                <a:solidFill>
                  <a:srgbClr val="000000"/>
                </a:solidFill>
                <a:effectLst/>
                <a:latin typeface="Times New Roman" panose="02020603050405020304" pitchFamily="18" charset="0"/>
                <a:ea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Gióng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còn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để</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lại</a:t>
            </a:r>
            <a:r>
              <a:rPr lang="vi-VN" sz="2800" i="1" dirty="0">
                <a:solidFill>
                  <a:srgbClr val="000000"/>
                </a:solidFill>
                <a:effectLst/>
                <a:latin typeface="Times New Roman" panose="02020603050405020304" pitchFamily="18" charset="0"/>
                <a:ea typeface="Times New Roman" panose="02020603050405020304" pitchFamily="18" charset="0"/>
              </a:rPr>
              <a:t> cho quê hương, </a:t>
            </a:r>
            <a:r>
              <a:rPr lang="vi-VN" sz="2800" i="1" dirty="0" err="1">
                <a:solidFill>
                  <a:srgbClr val="000000"/>
                </a:solidFill>
                <a:effectLst/>
                <a:latin typeface="Times New Roman" panose="02020603050405020304" pitchFamily="18" charset="0"/>
                <a:ea typeface="Times New Roman" panose="02020603050405020304" pitchFamily="18" charset="0"/>
              </a:rPr>
              <a:t>xứ</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sở</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nhiều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chứng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tích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địa</a:t>
            </a:r>
            <a:r>
              <a:rPr lang="vi-VN" sz="2800" i="1" dirty="0">
                <a:solidFill>
                  <a:srgbClr val="000000"/>
                </a:solidFill>
                <a:effectLst/>
                <a:latin typeface="Times New Roman" panose="02020603050405020304" pitchFamily="18" charset="0"/>
                <a:ea typeface="Times New Roman" panose="02020603050405020304" pitchFamily="18" charset="0"/>
              </a:rPr>
              <a:t> danh, </a:t>
            </a:r>
            <a:r>
              <a:rPr lang="vi-VN" sz="2800" i="1" dirty="0" err="1">
                <a:solidFill>
                  <a:srgbClr val="000000"/>
                </a:solidFill>
                <a:effectLst/>
                <a:latin typeface="Times New Roman" panose="02020603050405020304" pitchFamily="18" charset="0"/>
                <a:ea typeface="Times New Roman" panose="02020603050405020304" pitchFamily="18" charset="0"/>
              </a:rPr>
              <a:t>sản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vật</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Bùi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Nhị</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82A44FAE-11FD-A187-956D-ECFC842BA37C}"/>
              </a:ext>
            </a:extLst>
          </p:cNvPr>
          <p:cNvSpPr txBox="1"/>
          <p:nvPr/>
        </p:nvSpPr>
        <p:spPr>
          <a:xfrm>
            <a:off x="4472609" y="1623151"/>
            <a:ext cx="2875721" cy="4401205"/>
          </a:xfrm>
          <a:prstGeom prst="rect">
            <a:avLst/>
          </a:prstGeom>
          <a:noFill/>
        </p:spPr>
        <p:txBody>
          <a:bodyPr wrap="square" rtlCol="0">
            <a:spAutoFit/>
          </a:bodyPr>
          <a:lstStyle/>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bỏ</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dở</a:t>
            </a:r>
            <a:r>
              <a:rPr lang="vi-VN" sz="2800" dirty="0">
                <a:solidFill>
                  <a:srgbClr val="000000"/>
                </a:solidFill>
                <a:effectLst/>
                <a:latin typeface="Times New Roman" panose="02020603050405020304" pitchFamily="18" charset="0"/>
                <a:ea typeface="Times New Roman" panose="02020603050405020304" pitchFamily="18" charset="0"/>
              </a:rPr>
              <a:t> hay </a:t>
            </a:r>
            <a:r>
              <a:rPr lang="vi-VN" sz="2800" dirty="0" err="1">
                <a:solidFill>
                  <a:srgbClr val="000000"/>
                </a:solidFill>
                <a:effectLst/>
                <a:latin typeface="Times New Roman" panose="02020603050405020304" pitchFamily="18" charset="0"/>
                <a:ea typeface="Times New Roman" panose="02020603050405020304" pitchFamily="18" charset="0"/>
              </a:rPr>
              <a:t>ngập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ngừng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ngắt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quãng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vì</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lí</a:t>
            </a:r>
            <a:r>
              <a:rPr lang="vi-VN" sz="2800" dirty="0">
                <a:solidFill>
                  <a:srgbClr val="000000"/>
                </a:solidFill>
                <a:effectLst/>
                <a:latin typeface="Times New Roman" panose="02020603050405020304" pitchFamily="18" charset="0"/>
                <a:ea typeface="Times New Roman" panose="02020603050405020304" pitchFamily="18" charset="0"/>
              </a:rPr>
              <a:t> do </a:t>
            </a:r>
            <a:r>
              <a:rPr lang="vi-VN" sz="2800" dirty="0" err="1">
                <a:solidFill>
                  <a:srgbClr val="000000"/>
                </a:solidFill>
                <a:effectLst/>
                <a:latin typeface="Times New Roman" panose="02020603050405020304" pitchFamily="18" charset="0"/>
                <a:ea typeface="Times New Roman" panose="02020603050405020304" pitchFamily="18" charset="0"/>
              </a:rPr>
              <a:t>gì</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À... à, </a:t>
            </a:r>
            <a:r>
              <a:rPr lang="vi-VN" sz="2800" i="1" dirty="0" err="1">
                <a:solidFill>
                  <a:srgbClr val="000000"/>
                </a:solidFill>
                <a:effectLst/>
                <a:latin typeface="Times New Roman" panose="02020603050405020304" pitchFamily="18" charset="0"/>
                <a:ea typeface="Times New Roman" panose="02020603050405020304" pitchFamily="18" charset="0"/>
              </a:rPr>
              <a:t>lúc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nãy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tạo</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sửa</a:t>
            </a:r>
            <a:r>
              <a:rPr lang="vi-VN" sz="2800" i="1" dirty="0">
                <a:solidFill>
                  <a:srgbClr val="000000"/>
                </a:solidFill>
                <a:effectLst/>
                <a:latin typeface="Times New Roman" panose="02020603050405020304" pitchFamily="18" charset="0"/>
                <a:ea typeface="Times New Roman" panose="02020603050405020304" pitchFamily="18" charset="0"/>
              </a:rPr>
              <a:t> xe, </a:t>
            </a:r>
            <a:r>
              <a:rPr lang="vi-VN" sz="2800" i="1" dirty="0" err="1">
                <a:solidFill>
                  <a:srgbClr val="000000"/>
                </a:solidFill>
                <a:effectLst/>
                <a:latin typeface="Times New Roman" panose="02020603050405020304" pitchFamily="18" charset="0"/>
                <a:ea typeface="Times New Roman" panose="02020603050405020304" pitchFamily="18" charset="0"/>
              </a:rPr>
              <a:t>rồi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bỏ</a:t>
            </a:r>
            <a:r>
              <a:rPr lang="vi-VN" sz="2800" i="1" dirty="0">
                <a:solidFill>
                  <a:srgbClr val="000000"/>
                </a:solidFill>
                <a:effectLst/>
                <a:latin typeface="Times New Roman" panose="02020603050405020304" pitchFamily="18" charset="0"/>
                <a:ea typeface="Times New Roman" panose="02020603050405020304" pitchFamily="18" charset="0"/>
              </a:rPr>
              <a:t> quên trong </a:t>
            </a:r>
            <a:r>
              <a:rPr lang="vi-VN" sz="2800" i="1" dirty="0" err="1">
                <a:solidFill>
                  <a:srgbClr val="000000"/>
                </a:solidFill>
                <a:effectLst/>
                <a:latin typeface="Times New Roman" panose="02020603050405020304" pitchFamily="18" charset="0"/>
                <a:ea typeface="Times New Roman" panose="02020603050405020304" pitchFamily="18" charset="0"/>
              </a:rPr>
              <a:t>túi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Nguyễn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Nhật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Ánh</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3B4202B-B641-2C6F-ED0D-E1984D35ACC1}"/>
              </a:ext>
            </a:extLst>
          </p:cNvPr>
          <p:cNvSpPr txBox="1"/>
          <p:nvPr/>
        </p:nvSpPr>
        <p:spPr>
          <a:xfrm>
            <a:off x="8242851" y="1683026"/>
            <a:ext cx="3366053" cy="4985980"/>
          </a:xfrm>
          <a:prstGeom prst="rect">
            <a:avLst/>
          </a:prstGeom>
          <a:noFill/>
        </p:spPr>
        <p:txBody>
          <a:bodyPr wrap="square" rtlCol="0">
            <a:spAutoFit/>
          </a:bodyPr>
          <a:lstStyle/>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nhịp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điệu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cần</a:t>
            </a:r>
            <a:r>
              <a:rPr lang="vi-VN" sz="2800" dirty="0">
                <a:solidFill>
                  <a:srgbClr val="000000"/>
                </a:solidFill>
                <a:effectLst/>
                <a:latin typeface="Times New Roman" panose="02020603050405020304" pitchFamily="18" charset="0"/>
                <a:ea typeface="Times New Roman" panose="02020603050405020304" pitchFamily="18" charset="0"/>
              </a:rPr>
              <a:t> thơ, câu văn, </a:t>
            </a:r>
            <a:r>
              <a:rPr lang="vi-VN" sz="2800" dirty="0" err="1">
                <a:solidFill>
                  <a:srgbClr val="000000"/>
                </a:solidFill>
                <a:effectLst/>
                <a:latin typeface="Times New Roman" panose="02020603050405020304" pitchFamily="18" charset="0"/>
                <a:ea typeface="Times New Roman" panose="02020603050405020304" pitchFamily="18" charset="0"/>
              </a:rPr>
              <a:t>chuẩn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rPr>
              <a:t> cho </a:t>
            </a:r>
            <a:r>
              <a:rPr lang="vi-VN" sz="2800" dirty="0" err="1">
                <a:solidFill>
                  <a:srgbClr val="000000"/>
                </a:solidFill>
                <a:effectLst/>
                <a:latin typeface="Times New Roman" panose="02020603050405020304" pitchFamily="18" charset="0"/>
                <a:ea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xuất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dung </a:t>
            </a:r>
            <a:r>
              <a:rPr lang="vi-VN" sz="2800" dirty="0" err="1">
                <a:solidFill>
                  <a:srgbClr val="000000"/>
                </a:solidFill>
                <a:effectLst/>
                <a:latin typeface="Times New Roman" panose="02020603050405020304" pitchFamily="18" charset="0"/>
                <a:ea typeface="Times New Roman" panose="02020603050405020304" pitchFamily="18" charset="0"/>
              </a:rPr>
              <a:t>bất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ngờ</a:t>
            </a:r>
            <a:r>
              <a:rPr lang="vi-VN" sz="2800" dirty="0">
                <a:solidFill>
                  <a:srgbClr val="000000"/>
                </a:solidFill>
                <a:effectLst/>
                <a:latin typeface="Times New Roman" panose="02020603050405020304" pitchFamily="18" charset="0"/>
                <a:ea typeface="Times New Roman" panose="02020603050405020304" pitchFamily="18" charset="0"/>
              </a:rPr>
              <a:t> hay </a:t>
            </a:r>
            <a:r>
              <a:rPr lang="vi-VN" sz="2800" dirty="0" err="1">
                <a:solidFill>
                  <a:srgbClr val="000000"/>
                </a:solidFill>
                <a:effectLst/>
                <a:latin typeface="Times New Roman" panose="02020603050405020304" pitchFamily="18" charset="0"/>
                <a:ea typeface="Times New Roman" panose="02020603050405020304" pitchFamily="18" charset="0"/>
              </a:rPr>
              <a:t>hài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hước</a:t>
            </a:r>
            <a:r>
              <a:rPr lang="vi-VN" sz="2800" dirty="0">
                <a:solidFill>
                  <a:srgbClr val="000000"/>
                </a:solidFill>
                <a:effectLst/>
                <a:latin typeface="Times New Roman" panose="02020603050405020304" pitchFamily="18" charset="0"/>
                <a:ea typeface="Times New Roman" panose="02020603050405020304" pitchFamily="18" charset="0"/>
              </a:rPr>
              <a:t>, châm </a:t>
            </a:r>
            <a:r>
              <a:rPr lang="vi-VN" sz="2800" dirty="0" err="1">
                <a:solidFill>
                  <a:srgbClr val="000000"/>
                </a:solidFill>
                <a:effectLst/>
                <a:latin typeface="Times New Roman" panose="02020603050405020304" pitchFamily="18" charset="0"/>
                <a:ea typeface="Times New Roman" panose="02020603050405020304" pitchFamily="18" charset="0"/>
              </a:rPr>
              <a:t>biếm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Cuốn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tiểu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thuyết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được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viết</a:t>
            </a:r>
            <a:r>
              <a:rPr lang="vi-VN" sz="2800" i="1" dirty="0">
                <a:solidFill>
                  <a:srgbClr val="000000"/>
                </a:solidFill>
                <a:effectLst/>
                <a:latin typeface="Times New Roman" panose="02020603050405020304" pitchFamily="18" charset="0"/>
                <a:ea typeface="Times New Roman" panose="02020603050405020304" pitchFamily="18" charset="0"/>
              </a:rPr>
              <a:t> trên... bưu </a:t>
            </a:r>
            <a:r>
              <a:rPr lang="vi-VN" sz="2800" i="1" dirty="0" err="1">
                <a:solidFill>
                  <a:srgbClr val="000000"/>
                </a:solidFill>
                <a:effectLst/>
                <a:latin typeface="Times New Roman" panose="02020603050405020304" pitchFamily="18" charset="0"/>
                <a:ea typeface="Times New Roman" panose="02020603050405020304" pitchFamily="18" charset="0"/>
              </a:rPr>
              <a:t>thiếp</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err="1">
                <a:solidFill>
                  <a:srgbClr val="000000"/>
                </a:solidFill>
                <a:effectLst/>
                <a:latin typeface="Times New Roman" panose="02020603050405020304" pitchFamily="18" charset="0"/>
                <a:ea typeface="Times New Roman" panose="02020603050405020304" pitchFamily="18" charset="0"/>
              </a:rPr>
              <a:t>Báo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Nội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mới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94745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EE1D0F8E-A584-E290-66C9-8F88C21EB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557" y="278296"/>
            <a:ext cx="11529391" cy="6400800"/>
          </a:xfrm>
          <a:prstGeom prst="rect">
            <a:avLst/>
          </a:prstGeom>
        </p:spPr>
      </p:pic>
      <p:sp>
        <p:nvSpPr>
          <p:cNvPr id="9" name="Hộp Văn bản 8">
            <a:extLst>
              <a:ext uri="{FF2B5EF4-FFF2-40B4-BE49-F238E27FC236}">
                <a16:creationId xmlns:a16="http://schemas.microsoft.com/office/drawing/2014/main" id="{89DC1441-7CFA-CD4C-101A-907D38AD38F4}"/>
              </a:ext>
            </a:extLst>
          </p:cNvPr>
          <p:cNvSpPr txBox="1"/>
          <p:nvPr/>
        </p:nvSpPr>
        <p:spPr>
          <a:xfrm rot="21173636">
            <a:off x="465724" y="1963617"/>
            <a:ext cx="11555898" cy="3472070"/>
          </a:xfrm>
          <a:prstGeom prst="rect">
            <a:avLst/>
          </a:prstGeom>
          <a:noFill/>
        </p:spPr>
        <p:txBody>
          <a:bodyPr wrap="square" rtlCol="0">
            <a:prstTxWarp prst="textCascadeUp">
              <a:avLst/>
            </a:prstTxWarp>
            <a:spAutoFit/>
          </a:bodyPr>
          <a:lstStyle/>
          <a:p>
            <a:r>
              <a:rPr lang="en-US" sz="1800" dirty="0">
                <a:solidFill>
                  <a:srgbClr val="FFFF00"/>
                </a:solidFill>
                <a:effectLst/>
                <a:latin typeface="Times New Roman" panose="02020603050405020304" pitchFamily="18" charset="0"/>
                <a:ea typeface="Times New Roman" panose="02020603050405020304" pitchFamily="18" charset="0"/>
              </a:rPr>
              <a:t>KHỞI ĐỘNG</a:t>
            </a:r>
            <a:endParaRPr lang="en-US" dirty="0">
              <a:solidFill>
                <a:srgbClr val="FFFF00"/>
              </a:solidFill>
            </a:endParaRPr>
          </a:p>
        </p:txBody>
      </p:sp>
    </p:spTree>
    <p:extLst>
      <p:ext uri="{BB962C8B-B14F-4D97-AF65-F5344CB8AC3E}">
        <p14:creationId xmlns:p14="http://schemas.microsoft.com/office/powerpoint/2010/main" val="37645966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E61F8109-23E1-D390-9964-1BFEA95A1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4" y="175591"/>
            <a:ext cx="11661912" cy="6506817"/>
          </a:xfrm>
          <a:prstGeom prst="rect">
            <a:avLst/>
          </a:prstGeom>
        </p:spPr>
      </p:pic>
      <p:sp>
        <p:nvSpPr>
          <p:cNvPr id="9" name="Hộp Văn bản 8">
            <a:extLst>
              <a:ext uri="{FF2B5EF4-FFF2-40B4-BE49-F238E27FC236}">
                <a16:creationId xmlns:a16="http://schemas.microsoft.com/office/drawing/2014/main" id="{8B78BCD9-7AE4-24E4-6B35-A7ACFB585D24}"/>
              </a:ext>
            </a:extLst>
          </p:cNvPr>
          <p:cNvSpPr txBox="1"/>
          <p:nvPr/>
        </p:nvSpPr>
        <p:spPr>
          <a:xfrm>
            <a:off x="2716694" y="2412904"/>
            <a:ext cx="6997148" cy="1720215"/>
          </a:xfrm>
          <a:prstGeom prst="rect">
            <a:avLst/>
          </a:prstGeom>
          <a:noFill/>
        </p:spPr>
        <p:txBody>
          <a:bodyPr wrap="square" rtlCol="0">
            <a:spAutoFit/>
            <a:scene3d>
              <a:camera prst="perspectiveContrastingRightFacing"/>
              <a:lightRig rig="threePt" dir="t"/>
            </a:scene3d>
          </a:bodyPr>
          <a:lstStyle/>
          <a:p>
            <a:pPr algn="just">
              <a:lnSpc>
                <a:spcPct val="115000"/>
              </a:lnSpc>
            </a:pPr>
            <a:r>
              <a:rPr lang="en-US" sz="10000" b="1" dirty="0">
                <a:solidFill>
                  <a:srgbClr val="002060"/>
                </a:solidFill>
                <a:effectLst/>
                <a:latin typeface="Times New Roman" panose="02020603050405020304" pitchFamily="18" charset="0"/>
                <a:ea typeface="Times New Roman" panose="02020603050405020304" pitchFamily="18" charset="0"/>
              </a:rPr>
              <a:t>VẬN DỤNG</a:t>
            </a:r>
            <a:endParaRPr lang="en-US" sz="100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23855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0BB12B4-7227-2EED-C606-DA13D518932F}"/>
              </a:ext>
            </a:extLst>
          </p:cNvPr>
          <p:cNvSpPr txBox="1"/>
          <p:nvPr/>
        </p:nvSpPr>
        <p:spPr>
          <a:xfrm>
            <a:off x="424071" y="596348"/>
            <a:ext cx="1881809" cy="3046988"/>
          </a:xfrm>
          <a:prstGeom prst="rect">
            <a:avLst/>
          </a:prstGeom>
          <a:noFill/>
        </p:spPr>
        <p:txBody>
          <a:bodyPr wrap="square" rtlCol="0">
            <a:spAutoFit/>
          </a:bodyPr>
          <a:lstStyle/>
          <a:p>
            <a:r>
              <a:rPr lang="en-US" sz="3200" dirty="0">
                <a:solidFill>
                  <a:srgbClr val="0D0D0D"/>
                </a:solidFill>
                <a:effectLst/>
                <a:latin typeface="Times New Roman" panose="02020603050405020304" pitchFamily="18" charset="0"/>
                <a:ea typeface="Times New Roman" panose="02020603050405020304" pitchFamily="18" charset="0"/>
              </a:rPr>
              <a:t>Theo </a:t>
            </a:r>
            <a:r>
              <a:rPr lang="en-US" sz="3200" dirty="0" err="1">
                <a:solidFill>
                  <a:srgbClr val="0D0D0D"/>
                </a:solidFill>
                <a:effectLst/>
                <a:latin typeface="Times New Roman" panose="02020603050405020304" pitchFamily="18" charset="0"/>
                <a:ea typeface="Times New Roman" panose="02020603050405020304" pitchFamily="18" charset="0"/>
              </a:rPr>
              <a:t>dõi</a:t>
            </a:r>
            <a:r>
              <a:rPr lang="en-US" sz="3200" dirty="0">
                <a:solidFill>
                  <a:srgbClr val="0D0D0D"/>
                </a:solidFill>
                <a:effectLst/>
                <a:latin typeface="Times New Roman" panose="02020603050405020304" pitchFamily="18" charset="0"/>
                <a:ea typeface="Times New Roman" panose="02020603050405020304" pitchFamily="18" charset="0"/>
              </a:rPr>
              <a:t> SGK </a:t>
            </a:r>
            <a:r>
              <a:rPr lang="en-US" sz="3200" dirty="0" err="1">
                <a:solidFill>
                  <a:srgbClr val="0D0D0D"/>
                </a:solidFill>
                <a:effectLst/>
                <a:latin typeface="Times New Roman" panose="02020603050405020304" pitchFamily="18" charset="0"/>
                <a:ea typeface="Times New Roman" panose="02020603050405020304" pitchFamily="18" charset="0"/>
              </a:rPr>
              <a:t>trang</a:t>
            </a:r>
            <a:r>
              <a:rPr lang="en-US" sz="3200" dirty="0">
                <a:solidFill>
                  <a:srgbClr val="0D0D0D"/>
                </a:solidFill>
                <a:effectLst/>
                <a:latin typeface="Times New Roman" panose="02020603050405020304" pitchFamily="18" charset="0"/>
                <a:ea typeface="Times New Roman" panose="02020603050405020304" pitchFamily="18" charset="0"/>
              </a:rPr>
              <a:t> 26, </a:t>
            </a:r>
            <a:r>
              <a:rPr lang="en-US" sz="3200" dirty="0" err="1">
                <a:solidFill>
                  <a:srgbClr val="0D0D0D"/>
                </a:solidFill>
                <a:effectLst/>
                <a:latin typeface="Times New Roman" panose="02020603050405020304" pitchFamily="18" charset="0"/>
                <a:ea typeface="Times New Roman" panose="02020603050405020304" pitchFamily="18" charset="0"/>
              </a:rPr>
              <a:t>hoàn</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thành</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bài</a:t>
            </a:r>
            <a:r>
              <a:rPr lang="en-US" sz="3200" dirty="0">
                <a:solidFill>
                  <a:srgbClr val="0D0D0D"/>
                </a:solidFill>
                <a:effectLst/>
                <a:latin typeface="Times New Roman" panose="02020603050405020304" pitchFamily="18" charset="0"/>
                <a:ea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rPr>
              <a:t>tập</a:t>
            </a:r>
            <a:r>
              <a:rPr lang="en-US" sz="3200" dirty="0">
                <a:solidFill>
                  <a:srgbClr val="0D0D0D"/>
                </a:solidFill>
                <a:effectLst/>
                <a:latin typeface="Times New Roman" panose="02020603050405020304" pitchFamily="18" charset="0"/>
                <a:ea typeface="Times New Roman" panose="02020603050405020304" pitchFamily="18" charset="0"/>
              </a:rPr>
              <a:t> 4</a:t>
            </a:r>
            <a:endParaRPr lang="en-US" sz="3200" dirty="0"/>
          </a:p>
        </p:txBody>
      </p:sp>
      <p:sp>
        <p:nvSpPr>
          <p:cNvPr id="5" name="Hộp Văn bản 4">
            <a:extLst>
              <a:ext uri="{FF2B5EF4-FFF2-40B4-BE49-F238E27FC236}">
                <a16:creationId xmlns:a16="http://schemas.microsoft.com/office/drawing/2014/main" id="{1591AA53-9C0F-8CFD-6DDA-853DA6207A91}"/>
              </a:ext>
            </a:extLst>
          </p:cNvPr>
          <p:cNvSpPr txBox="1"/>
          <p:nvPr/>
        </p:nvSpPr>
        <p:spPr>
          <a:xfrm>
            <a:off x="6904383" y="596347"/>
            <a:ext cx="4757531" cy="5262979"/>
          </a:xfrm>
          <a:prstGeom prst="rect">
            <a:avLst/>
          </a:prstGeom>
          <a:noFill/>
        </p:spPr>
        <p:txBody>
          <a:bodyPr wrap="square" rtlCol="0">
            <a:spAutoFit/>
          </a:bodyPr>
          <a:lstStyle/>
          <a:p>
            <a:pPr algn="just"/>
            <a:r>
              <a:rPr lang="vi-VN" sz="2800" dirty="0" err="1">
                <a:solidFill>
                  <a:srgbClr val="000000"/>
                </a:solidFill>
                <a:effectLst/>
                <a:latin typeface="Times New Roman" panose="02020603050405020304" pitchFamily="18" charset="0"/>
                <a:ea typeface="Times New Roman" panose="02020603050405020304" pitchFamily="18" charset="0"/>
              </a:rPr>
              <a:t>Viết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đoạn</a:t>
            </a:r>
            <a:r>
              <a:rPr lang="vi-VN" sz="2800" dirty="0">
                <a:solidFill>
                  <a:srgbClr val="000000"/>
                </a:solidFill>
                <a:effectLst/>
                <a:latin typeface="Times New Roman" panose="02020603050405020304" pitchFamily="18" charset="0"/>
                <a:ea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rPr>
              <a:t>khoảng</a:t>
            </a:r>
            <a:r>
              <a:rPr lang="vi-VN" sz="2800" dirty="0">
                <a:solidFill>
                  <a:srgbClr val="000000"/>
                </a:solidFill>
                <a:effectLst/>
                <a:latin typeface="Times New Roman" panose="02020603050405020304" pitchFamily="18" charset="0"/>
                <a:ea typeface="Times New Roman" panose="02020603050405020304" pitchFamily="18" charset="0"/>
              </a:rPr>
              <a:t> 5 - 7 </a:t>
            </a:r>
            <a:r>
              <a:rPr lang="vi-VN" sz="2800" dirty="0" err="1">
                <a:solidFill>
                  <a:srgbClr val="000000"/>
                </a:solidFill>
                <a:effectLst/>
                <a:latin typeface="Times New Roman" panose="02020603050405020304" pitchFamily="18" charset="0"/>
                <a:ea typeface="Times New Roman" panose="02020603050405020304" pitchFamily="18" charset="0"/>
              </a:rPr>
              <a:t>dòng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thích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nghĩa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in </a:t>
            </a:r>
            <a:r>
              <a:rPr lang="vi-VN" sz="2800" dirty="0" err="1">
                <a:solidFill>
                  <a:srgbClr val="000000"/>
                </a:solidFill>
                <a:effectLst/>
                <a:latin typeface="Times New Roman" panose="02020603050405020304" pitchFamily="18" charset="0"/>
                <a:ea typeface="Times New Roman" panose="02020603050405020304" pitchFamily="18" charset="0"/>
              </a:rPr>
              <a:t>đậm</a:t>
            </a:r>
            <a:r>
              <a:rPr lang="vi-VN" sz="2800" dirty="0">
                <a:solidFill>
                  <a:srgbClr val="000000"/>
                </a:solidFill>
                <a:effectLst/>
                <a:latin typeface="Times New Roman" panose="02020603050405020304" pitchFamily="18" charset="0"/>
                <a:ea typeface="Times New Roman" panose="02020603050405020304" pitchFamily="18" charset="0"/>
              </a:rPr>
              <a:t> trong hai </a:t>
            </a:r>
            <a:r>
              <a:rPr lang="vi-VN" sz="2800" dirty="0" err="1">
                <a:solidFill>
                  <a:srgbClr val="000000"/>
                </a:solidFill>
                <a:effectLst/>
                <a:latin typeface="Times New Roman" panose="02020603050405020304" pitchFamily="18" charset="0"/>
                <a:ea typeface="Times New Roman" panose="02020603050405020304" pitchFamily="18" charset="0"/>
              </a:rPr>
              <a:t>dòng</a:t>
            </a:r>
            <a:r>
              <a:rPr lang="vi-VN" sz="2800" dirty="0">
                <a:solidFill>
                  <a:srgbClr val="000000"/>
                </a:solidFill>
                <a:effectLst/>
                <a:latin typeface="Times New Roman" panose="02020603050405020304" pitchFamily="18" charset="0"/>
                <a:ea typeface="Times New Roman" panose="02020603050405020304" pitchFamily="18" charset="0"/>
              </a:rPr>
              <a:t> thơ </a:t>
            </a:r>
            <a:r>
              <a:rPr lang="vi-VN" sz="2800" dirty="0" err="1">
                <a:solidFill>
                  <a:srgbClr val="000000"/>
                </a:solidFill>
                <a:effectLst/>
                <a:latin typeface="Times New Roman" panose="02020603050405020304" pitchFamily="18" charset="0"/>
                <a:ea typeface="Times New Roman" panose="02020603050405020304" pitchFamily="18" charset="0"/>
              </a:rPr>
              <a:t>dưới</a:t>
            </a:r>
            <a:r>
              <a:rPr lang="vi-VN" sz="2800" dirty="0">
                <a:solidFill>
                  <a:srgbClr val="000000"/>
                </a:solidFill>
                <a:effectLst/>
                <a:latin typeface="Times New Roman" panose="02020603050405020304" pitchFamily="18" charset="0"/>
                <a:ea typeface="Times New Roman" panose="02020603050405020304" pitchFamily="18" charset="0"/>
              </a:rPr>
              <a:t> đây </a:t>
            </a:r>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cho </a:t>
            </a:r>
            <a:r>
              <a:rPr lang="vi-VN" sz="2800" dirty="0" err="1">
                <a:solidFill>
                  <a:srgbClr val="000000"/>
                </a:solidFill>
                <a:effectLst/>
                <a:latin typeface="Times New Roman" panose="02020603050405020304" pitchFamily="18" charset="0"/>
                <a:ea typeface="Times New Roman" panose="02020603050405020304" pitchFamily="18" charset="0"/>
              </a:rPr>
              <a:t>biết</a:t>
            </a:r>
            <a:r>
              <a:rPr lang="vi-VN" sz="2800" dirty="0">
                <a:solidFill>
                  <a:srgbClr val="000000"/>
                </a:solidFill>
                <a:effectLst/>
                <a:latin typeface="Times New Roman" panose="02020603050405020304" pitchFamily="18" charset="0"/>
                <a:ea typeface="Times New Roman" panose="02020603050405020304" pitchFamily="18" charset="0"/>
              </a:rPr>
              <a:t> em </a:t>
            </a:r>
            <a:r>
              <a:rPr lang="vi-VN" sz="2800" dirty="0" err="1">
                <a:solidFill>
                  <a:srgbClr val="000000"/>
                </a:solidFill>
                <a:effectLst/>
                <a:latin typeface="Times New Roman" panose="02020603050405020304" pitchFamily="18" charset="0"/>
                <a:ea typeface="Times New Roman" panose="02020603050405020304" pitchFamily="18" charset="0"/>
              </a:rPr>
              <a:t>dựa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rPr>
              <a:t> đâu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nghĩa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mỗi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algn="just"/>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Mặt</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Trời</a:t>
            </a:r>
            <a:r>
              <a:rPr lang="vi-VN" sz="2800" i="1" dirty="0">
                <a:solidFill>
                  <a:srgbClr val="000000"/>
                </a:solidFill>
                <a:effectLst/>
                <a:latin typeface="Times New Roman" panose="02020603050405020304" pitchFamily="18" charset="0"/>
                <a:ea typeface="Times New Roman" panose="02020603050405020304" pitchFamily="18" charset="0"/>
              </a:rPr>
              <a:t> đi qua trên lăng</a:t>
            </a:r>
            <a:endParaRPr lang="en-US" sz="2800" dirty="0">
              <a:effectLst/>
              <a:latin typeface="Times New Roman" panose="02020603050405020304" pitchFamily="18" charset="0"/>
              <a:ea typeface="Times New Roman" panose="02020603050405020304" pitchFamily="18" charset="0"/>
            </a:endParaRPr>
          </a:p>
          <a:p>
            <a:pPr algn="just"/>
            <a:r>
              <a:rPr lang="vi-VN" sz="2800" i="1" dirty="0" err="1">
                <a:solidFill>
                  <a:srgbClr val="000000"/>
                </a:solidFill>
                <a:effectLst/>
                <a:latin typeface="Times New Roman" panose="02020603050405020304" pitchFamily="18" charset="0"/>
                <a:ea typeface="Times New Roman" panose="02020603050405020304" pitchFamily="18" charset="0"/>
              </a:rPr>
              <a:t>Thấy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một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Mặt</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Trời</a:t>
            </a:r>
            <a:r>
              <a:rPr lang="vi-VN" sz="2800" i="1" dirty="0">
                <a:solidFill>
                  <a:srgbClr val="000000"/>
                </a:solidFill>
                <a:effectLst/>
                <a:latin typeface="Times New Roman" panose="02020603050405020304" pitchFamily="18" charset="0"/>
                <a:ea typeface="Times New Roman" panose="02020603050405020304" pitchFamily="18" charset="0"/>
              </a:rPr>
              <a:t> trong lăng </a:t>
            </a:r>
            <a:r>
              <a:rPr lang="vi-VN" sz="2800" i="1" dirty="0" err="1">
                <a:solidFill>
                  <a:srgbClr val="000000"/>
                </a:solidFill>
                <a:effectLst/>
                <a:latin typeface="Times New Roman" panose="02020603050405020304" pitchFamily="18" charset="0"/>
                <a:ea typeface="Times New Roman" panose="02020603050405020304" pitchFamily="18" charset="0"/>
              </a:rPr>
              <a:t>rất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đỏ</a:t>
            </a:r>
            <a:r>
              <a:rPr lang="vi-VN"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err="1">
                <a:solidFill>
                  <a:srgbClr val="000000"/>
                </a:solidFill>
                <a:effectLst/>
                <a:latin typeface="Times New Roman" panose="02020603050405020304" pitchFamily="18" charset="0"/>
                <a:ea typeface="Times New Roman" panose="02020603050405020304" pitchFamily="18" charset="0"/>
              </a:rPr>
              <a:t>Viễn</a:t>
            </a:r>
            <a:r>
              <a:rPr lang="vi-VN" sz="2800" dirty="0">
                <a:solidFill>
                  <a:srgbClr val="000000"/>
                </a:solidFill>
                <a:effectLst/>
                <a:latin typeface="Times New Roman" panose="02020603050405020304" pitchFamily="18" charset="0"/>
                <a:ea typeface="Times New Roman" panose="02020603050405020304" pitchFamily="18" charset="0"/>
              </a:rPr>
              <a:t> Phương)</a:t>
            </a:r>
            <a:endParaRPr lang="en-US" sz="2800" dirty="0">
              <a:effectLst/>
              <a:latin typeface="Times New Roman" panose="02020603050405020304" pitchFamily="18" charset="0"/>
              <a:ea typeface="Times New Roman" panose="02020603050405020304" pitchFamily="18" charset="0"/>
            </a:endParaRPr>
          </a:p>
        </p:txBody>
      </p:sp>
      <p:pic>
        <p:nvPicPr>
          <p:cNvPr id="7" name="Hình ảnh 6">
            <a:extLst>
              <a:ext uri="{FF2B5EF4-FFF2-40B4-BE49-F238E27FC236}">
                <a16:creationId xmlns:a16="http://schemas.microsoft.com/office/drawing/2014/main" id="{334B09E6-3957-4EE4-4F6E-A236CA0667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305880" y="596347"/>
            <a:ext cx="4465981" cy="4572001"/>
          </a:xfrm>
          <a:prstGeom prst="rect">
            <a:avLst/>
          </a:prstGeom>
        </p:spPr>
      </p:pic>
    </p:spTree>
    <p:extLst>
      <p:ext uri="{BB962C8B-B14F-4D97-AF65-F5344CB8AC3E}">
        <p14:creationId xmlns:p14="http://schemas.microsoft.com/office/powerpoint/2010/main" val="3748527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Lời nói: Hình bầu dục 3">
            <a:extLst>
              <a:ext uri="{FF2B5EF4-FFF2-40B4-BE49-F238E27FC236}">
                <a16:creationId xmlns:a16="http://schemas.microsoft.com/office/drawing/2014/main" id="{CDDF53B9-A792-AC37-4026-C57DDA451385}"/>
              </a:ext>
            </a:extLst>
          </p:cNvPr>
          <p:cNvSpPr/>
          <p:nvPr/>
        </p:nvSpPr>
        <p:spPr>
          <a:xfrm>
            <a:off x="291548" y="450573"/>
            <a:ext cx="4068418" cy="4134679"/>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a:effectLst/>
                <a:latin typeface="Times New Roman" panose="02020603050405020304" pitchFamily="18" charset="0"/>
                <a:ea typeface="Calibri" panose="020F0502020204030204" pitchFamily="34" charset="0"/>
              </a:rPr>
              <a:t>+ </a:t>
            </a:r>
            <a:r>
              <a:rPr lang="en-US" sz="2800" b="1">
                <a:effectLst/>
                <a:latin typeface="Times New Roman" panose="02020603050405020304" pitchFamily="18" charset="0"/>
                <a:ea typeface="Calibri" panose="020F0502020204030204" pitchFamily="34" charset="0"/>
              </a:rPr>
              <a:t>Mặt trời</a:t>
            </a:r>
            <a:r>
              <a:rPr lang="en-US" sz="2800">
                <a:effectLst/>
                <a:latin typeface="Times New Roman" panose="02020603050405020304" pitchFamily="18" charset="0"/>
                <a:ea typeface="Calibri" panose="020F0502020204030204" pitchFamily="34" charset="0"/>
              </a:rPr>
              <a:t> trong hai câu thơ trên từ nào là nghĩa gốc, từ nào là nghĩa chuyển? Hãy giải thích nghĩa của mỗi trường hợp?</a:t>
            </a:r>
          </a:p>
        </p:txBody>
      </p:sp>
      <p:sp>
        <p:nvSpPr>
          <p:cNvPr id="5" name="Bong bóng Lời nói: Hình bầu dục 4">
            <a:extLst>
              <a:ext uri="{FF2B5EF4-FFF2-40B4-BE49-F238E27FC236}">
                <a16:creationId xmlns:a16="http://schemas.microsoft.com/office/drawing/2014/main" id="{70DF6088-8CF8-B89C-7887-5D74CFA2A798}"/>
              </a:ext>
            </a:extLst>
          </p:cNvPr>
          <p:cNvSpPr/>
          <p:nvPr/>
        </p:nvSpPr>
        <p:spPr>
          <a:xfrm>
            <a:off x="4598505" y="1954695"/>
            <a:ext cx="3233531" cy="349857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a:solidFill>
                  <a:srgbClr val="0070C0"/>
                </a:solidFill>
                <a:effectLst/>
                <a:latin typeface="Times New Roman" panose="02020603050405020304" pitchFamily="18" charset="0"/>
                <a:ea typeface="Calibri" panose="020F0502020204030204" pitchFamily="34" charset="0"/>
              </a:rPr>
              <a:t>+ Dựa vào đâu để em xác định nghĩa của mỗi từ?</a:t>
            </a:r>
          </a:p>
        </p:txBody>
      </p:sp>
      <p:sp>
        <p:nvSpPr>
          <p:cNvPr id="6" name="Bong bóng Lời nói: Hình bầu dục 5">
            <a:extLst>
              <a:ext uri="{FF2B5EF4-FFF2-40B4-BE49-F238E27FC236}">
                <a16:creationId xmlns:a16="http://schemas.microsoft.com/office/drawing/2014/main" id="{61EDE1A8-AA28-0C5E-B787-8C5FA8D96239}"/>
              </a:ext>
            </a:extLst>
          </p:cNvPr>
          <p:cNvSpPr/>
          <p:nvPr/>
        </p:nvSpPr>
        <p:spPr>
          <a:xfrm>
            <a:off x="8295861" y="2517912"/>
            <a:ext cx="3233531" cy="3498574"/>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i="1">
                <a:effectLst/>
                <a:latin typeface="Times New Roman" panose="02020603050405020304" pitchFamily="18" charset="0"/>
                <a:ea typeface="Calibri" panose="020F0502020204030204" pitchFamily="34" charset="0"/>
              </a:rPr>
              <a:t>+ Đoạn văn viết về nội dung gì? Liên quan đến thành ngữ như thế nào?</a:t>
            </a:r>
            <a:endParaRPr lang="en-US" sz="2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06704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5"/>
                                        </p:tgtEl>
                                        <p:attrNameLst>
                                          <p:attrName>ppt_w</p:attrName>
                                        </p:attrNameLst>
                                      </p:cBhvr>
                                      <p:tavLst>
                                        <p:tav tm="0">
                                          <p:val>
                                            <p:strVal val="ppt_w"/>
                                          </p:val>
                                        </p:tav>
                                        <p:tav tm="100000">
                                          <p:val>
                                            <p:fltVal val="0"/>
                                          </p:val>
                                        </p:tav>
                                      </p:tavLst>
                                    </p:anim>
                                    <p:anim calcmode="lin" valueType="num">
                                      <p:cBhvr>
                                        <p:cTn id="23" dur="500"/>
                                        <p:tgtEl>
                                          <p:spTgt spid="5"/>
                                        </p:tgtEl>
                                        <p:attrNameLst>
                                          <p:attrName>ppt_h</p:attrName>
                                        </p:attrNameLst>
                                      </p:cBhvr>
                                      <p:tavLst>
                                        <p:tav tm="0">
                                          <p:val>
                                            <p:strVal val="ppt_h"/>
                                          </p:val>
                                        </p:tav>
                                        <p:tav tm="100000">
                                          <p:val>
                                            <p:fltVal val="0"/>
                                          </p:val>
                                        </p:tav>
                                      </p:tavLst>
                                    </p:anim>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95E3F05-9956-9C5D-A69D-5A1082E74D73}"/>
              </a:ext>
            </a:extLst>
          </p:cNvPr>
          <p:cNvSpPr txBox="1"/>
          <p:nvPr/>
        </p:nvSpPr>
        <p:spPr>
          <a:xfrm>
            <a:off x="3379304" y="145775"/>
            <a:ext cx="5433391" cy="523220"/>
          </a:xfrm>
          <a:prstGeom prst="rect">
            <a:avLst/>
          </a:prstGeom>
          <a:noFill/>
        </p:spPr>
        <p:txBody>
          <a:bodyPr wrap="square" rtlCol="0">
            <a:spAutoFit/>
          </a:bodyPr>
          <a:lstStyle/>
          <a:p>
            <a:r>
              <a:rPr lang="en-US" sz="2800" b="1" dirty="0" err="1">
                <a:solidFill>
                  <a:srgbClr val="0070C0"/>
                </a:solidFill>
                <a:effectLst/>
                <a:latin typeface="Times New Roman" panose="02020603050405020304" pitchFamily="18" charset="0"/>
                <a:ea typeface="Times New Roman" panose="02020603050405020304" pitchFamily="18" charset="0"/>
              </a:rPr>
              <a:t>Bài</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tập</a:t>
            </a:r>
            <a:r>
              <a:rPr lang="en-US" sz="2800" b="1" dirty="0">
                <a:solidFill>
                  <a:srgbClr val="0070C0"/>
                </a:solidFill>
                <a:effectLst/>
                <a:latin typeface="Times New Roman" panose="02020603050405020304" pitchFamily="18" charset="0"/>
                <a:ea typeface="Times New Roman" panose="02020603050405020304" pitchFamily="18" charset="0"/>
              </a:rPr>
              <a:t> 4.tr26: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đoạn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endParaRPr lang="en-US" sz="2800" dirty="0"/>
          </a:p>
        </p:txBody>
      </p:sp>
      <p:sp>
        <p:nvSpPr>
          <p:cNvPr id="5" name="Hộp chú thích: Mũi tên Xuống 4">
            <a:extLst>
              <a:ext uri="{FF2B5EF4-FFF2-40B4-BE49-F238E27FC236}">
                <a16:creationId xmlns:a16="http://schemas.microsoft.com/office/drawing/2014/main" id="{1EBF2A6B-E439-8DEA-B775-097357863E71}"/>
              </a:ext>
            </a:extLst>
          </p:cNvPr>
          <p:cNvSpPr/>
          <p:nvPr/>
        </p:nvSpPr>
        <p:spPr>
          <a:xfrm>
            <a:off x="4121426" y="861391"/>
            <a:ext cx="4200939" cy="755374"/>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effectLst/>
                <a:latin typeface="Times New Roman" panose="02020603050405020304" pitchFamily="18" charset="0"/>
                <a:ea typeface="Times New Roman" panose="02020603050405020304" pitchFamily="18" charset="0"/>
              </a:rPr>
              <a:t>Yêu cầu của đoạn văn</a:t>
            </a:r>
            <a:endParaRPr lang="en-US" sz="2800">
              <a:solidFill>
                <a:schemeClr val="bg1"/>
              </a:solidFill>
            </a:endParaRPr>
          </a:p>
        </p:txBody>
      </p:sp>
      <p:sp>
        <p:nvSpPr>
          <p:cNvPr id="6" name="Hộp Văn bản 5">
            <a:extLst>
              <a:ext uri="{FF2B5EF4-FFF2-40B4-BE49-F238E27FC236}">
                <a16:creationId xmlns:a16="http://schemas.microsoft.com/office/drawing/2014/main" id="{39A877C7-8FED-D983-22CB-4ABCB66022AB}"/>
              </a:ext>
            </a:extLst>
          </p:cNvPr>
          <p:cNvSpPr txBox="1"/>
          <p:nvPr/>
        </p:nvSpPr>
        <p:spPr>
          <a:xfrm>
            <a:off x="795130" y="2073965"/>
            <a:ext cx="10601740" cy="548099"/>
          </a:xfrm>
          <a:prstGeom prst="rect">
            <a:avLst/>
          </a:prstGeom>
          <a:noFill/>
        </p:spPr>
        <p:txBody>
          <a:bodyPr wrap="square" rtlCol="0">
            <a:spAutoFit/>
          </a:bodyPr>
          <a:lstStyle/>
          <a:p>
            <a:pPr algn="just">
              <a:lnSpc>
                <a:spcPct val="115000"/>
              </a:lnSpc>
            </a:pPr>
            <a:r>
              <a:rPr lang="en-US" sz="2800"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Hình</a:t>
            </a:r>
            <a:r>
              <a:rPr lang="en-US" sz="2800" b="1" i="1" dirty="0">
                <a:solidFill>
                  <a:srgbClr val="000000"/>
                </a:solidFill>
                <a:effectLst/>
                <a:latin typeface="Times New Roman" panose="02020603050405020304" pitchFamily="18" charset="0"/>
                <a:ea typeface="Calibri" panose="020F0502020204030204" pitchFamily="34" charset="0"/>
              </a:rPr>
              <a:t> </a:t>
            </a:r>
            <a:r>
              <a:rPr lang="en-US" sz="2800" b="1" i="1" dirty="0" err="1">
                <a:solidFill>
                  <a:srgbClr val="000000"/>
                </a:solidFill>
                <a:effectLst/>
                <a:latin typeface="Times New Roman" panose="02020603050405020304" pitchFamily="18" charset="0"/>
                <a:ea typeface="Calibri" panose="020F0502020204030204" pitchFamily="34" charset="0"/>
              </a:rPr>
              <a:t>thức</a:t>
            </a:r>
            <a:r>
              <a:rPr lang="en-US" sz="2800" b="1" i="1" dirty="0">
                <a:solidFill>
                  <a:srgbClr val="000000"/>
                </a:solidFill>
                <a:effectLst/>
                <a:latin typeface="Times New Roman" panose="02020603050405020304" pitchFamily="18" charset="0"/>
                <a:ea typeface="Calibri" panose="020F0502020204030204" pitchFamily="34" charset="0"/>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một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đoạn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5-7 </a:t>
            </a:r>
            <a:r>
              <a:rPr lang="en-US" sz="2800" dirty="0" err="1">
                <a:solidFill>
                  <a:srgbClr val="000000"/>
                </a:solidFill>
                <a:effectLst/>
                <a:latin typeface="Times New Roman" panose="02020603050405020304" pitchFamily="18" charset="0"/>
                <a:ea typeface="Calibri" panose="020F0502020204030204" pitchFamily="34" charset="0"/>
              </a:rPr>
              <a:t>dòng</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7" name="Hộp Văn bản 6">
            <a:extLst>
              <a:ext uri="{FF2B5EF4-FFF2-40B4-BE49-F238E27FC236}">
                <a16:creationId xmlns:a16="http://schemas.microsoft.com/office/drawing/2014/main" id="{D0E9C572-AF79-3814-80E6-4B090FA9B38B}"/>
              </a:ext>
            </a:extLst>
          </p:cNvPr>
          <p:cNvSpPr txBox="1"/>
          <p:nvPr/>
        </p:nvSpPr>
        <p:spPr>
          <a:xfrm>
            <a:off x="795130" y="2782957"/>
            <a:ext cx="4359966" cy="523220"/>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Nội</a:t>
            </a:r>
            <a:r>
              <a:rPr lang="en-US" sz="2800" b="1" i="1" dirty="0">
                <a:solidFill>
                  <a:srgbClr val="000000"/>
                </a:solidFill>
                <a:effectLst/>
                <a:latin typeface="Times New Roman" panose="02020603050405020304" pitchFamily="18" charset="0"/>
                <a:ea typeface="Times New Roman" panose="02020603050405020304" pitchFamily="18" charset="0"/>
              </a:rPr>
              <a:t> dung</a:t>
            </a:r>
            <a:endParaRPr lang="en-US" sz="2800" dirty="0"/>
          </a:p>
        </p:txBody>
      </p:sp>
      <p:sp>
        <p:nvSpPr>
          <p:cNvPr id="8" name="Hộp Văn bản 7">
            <a:extLst>
              <a:ext uri="{FF2B5EF4-FFF2-40B4-BE49-F238E27FC236}">
                <a16:creationId xmlns:a16="http://schemas.microsoft.com/office/drawing/2014/main" id="{80D83274-68AE-1BA4-2E82-560E013D04F7}"/>
              </a:ext>
            </a:extLst>
          </p:cNvPr>
          <p:cNvSpPr txBox="1"/>
          <p:nvPr/>
        </p:nvSpPr>
        <p:spPr>
          <a:xfrm>
            <a:off x="1033670" y="3737113"/>
            <a:ext cx="9528313" cy="548099"/>
          </a:xfrm>
          <a:prstGeom prst="rect">
            <a:avLst/>
          </a:prstGeom>
          <a:noFill/>
        </p:spPr>
        <p:txBody>
          <a:bodyPr wrap="square" rtlCol="0">
            <a:spAutoFit/>
          </a:bodyPr>
          <a:lstStyle/>
          <a:p>
            <a:pPr algn="just">
              <a:lnSpc>
                <a:spcPct val="115000"/>
              </a:lnSpc>
              <a:spcAft>
                <a:spcPts val="1200"/>
              </a:spcAft>
            </a:pP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thích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nghĩa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in </a:t>
            </a:r>
            <a:r>
              <a:rPr lang="vi-VN" sz="2800" dirty="0" err="1">
                <a:solidFill>
                  <a:srgbClr val="000000"/>
                </a:solidFill>
                <a:effectLst/>
                <a:latin typeface="Times New Roman" panose="02020603050405020304" pitchFamily="18" charset="0"/>
                <a:ea typeface="Times New Roman" panose="02020603050405020304" pitchFamily="18" charset="0"/>
              </a:rPr>
              <a:t>đậm</a:t>
            </a:r>
            <a:r>
              <a:rPr lang="vi-VN" sz="2800" dirty="0">
                <a:solidFill>
                  <a:srgbClr val="000000"/>
                </a:solidFill>
                <a:effectLst/>
                <a:latin typeface="Times New Roman" panose="02020603050405020304" pitchFamily="18" charset="0"/>
                <a:ea typeface="Times New Roman" panose="02020603050405020304" pitchFamily="18" charset="0"/>
              </a:rPr>
              <a:t> trong hai </a:t>
            </a:r>
            <a:r>
              <a:rPr lang="vi-VN" sz="2800" dirty="0" err="1">
                <a:solidFill>
                  <a:srgbClr val="000000"/>
                </a:solidFill>
                <a:effectLst/>
                <a:latin typeface="Times New Roman" panose="02020603050405020304" pitchFamily="18" charset="0"/>
                <a:ea typeface="Times New Roman" panose="02020603050405020304" pitchFamily="18" charset="0"/>
              </a:rPr>
              <a:t>dòng</a:t>
            </a:r>
            <a:r>
              <a:rPr lang="vi-VN" sz="2800" dirty="0">
                <a:solidFill>
                  <a:srgbClr val="000000"/>
                </a:solidFill>
                <a:effectLst/>
                <a:latin typeface="Times New Roman" panose="02020603050405020304" pitchFamily="18" charset="0"/>
                <a:ea typeface="Times New Roman" panose="02020603050405020304" pitchFamily="18" charset="0"/>
              </a:rPr>
              <a:t> thơ </a:t>
            </a:r>
            <a:r>
              <a:rPr lang="vi-VN" sz="2800" dirty="0" err="1">
                <a:solidFill>
                  <a:srgbClr val="000000"/>
                </a:solidFill>
                <a:effectLst/>
                <a:latin typeface="Times New Roman" panose="02020603050405020304" pitchFamily="18" charset="0"/>
                <a:ea typeface="Times New Roman" panose="02020603050405020304" pitchFamily="18" charset="0"/>
              </a:rPr>
              <a:t>dưới</a:t>
            </a:r>
            <a:r>
              <a:rPr lang="vi-VN" sz="2800" dirty="0">
                <a:solidFill>
                  <a:srgbClr val="000000"/>
                </a:solidFill>
                <a:effectLst/>
                <a:latin typeface="Times New Roman" panose="02020603050405020304" pitchFamily="18" charset="0"/>
                <a:ea typeface="Times New Roman" panose="02020603050405020304" pitchFamily="18" charset="0"/>
              </a:rPr>
              <a:t> đây </a:t>
            </a:r>
            <a:endParaRPr lang="en-US" sz="2800" dirty="0">
              <a:effectLst/>
              <a:latin typeface="Times New Roman" panose="02020603050405020304" pitchFamily="18" charset="0"/>
              <a:ea typeface="Calibri" panose="020F0502020204030204" pitchFamily="34" charset="0"/>
            </a:endParaRPr>
          </a:p>
        </p:txBody>
      </p:sp>
      <p:sp>
        <p:nvSpPr>
          <p:cNvPr id="9" name="Hộp Văn bản 8">
            <a:extLst>
              <a:ext uri="{FF2B5EF4-FFF2-40B4-BE49-F238E27FC236}">
                <a16:creationId xmlns:a16="http://schemas.microsoft.com/office/drawing/2014/main" id="{10373D4D-8C9A-3338-160E-FFF72BCA42AF}"/>
              </a:ext>
            </a:extLst>
          </p:cNvPr>
          <p:cNvSpPr txBox="1"/>
          <p:nvPr/>
        </p:nvSpPr>
        <p:spPr>
          <a:xfrm>
            <a:off x="1033670" y="4784035"/>
            <a:ext cx="9528313" cy="548099"/>
          </a:xfrm>
          <a:prstGeom prst="rect">
            <a:avLst/>
          </a:prstGeom>
          <a:noFill/>
        </p:spPr>
        <p:txBody>
          <a:bodyPr wrap="square" rtlCol="0">
            <a:spAutoFit/>
          </a:bodyPr>
          <a:lstStyle/>
          <a:p>
            <a:pPr algn="just">
              <a:lnSpc>
                <a:spcPct val="115000"/>
              </a:lnSpc>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nghĩa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mỗi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in </a:t>
            </a:r>
            <a:r>
              <a:rPr lang="vi-VN" sz="2800" dirty="0" err="1">
                <a:solidFill>
                  <a:srgbClr val="000000"/>
                </a:solidFill>
                <a:effectLst/>
                <a:latin typeface="Times New Roman" panose="02020603050405020304" pitchFamily="18" charset="0"/>
                <a:ea typeface="Times New Roman" panose="02020603050405020304" pitchFamily="18" charset="0"/>
              </a:rPr>
              <a:t>đậm</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6110176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ũi tên Xuống 3">
            <a:extLst>
              <a:ext uri="{FF2B5EF4-FFF2-40B4-BE49-F238E27FC236}">
                <a16:creationId xmlns:a16="http://schemas.microsoft.com/office/drawing/2014/main" id="{DDFCFC57-D62D-6A77-7770-C207441A2991}"/>
              </a:ext>
            </a:extLst>
          </p:cNvPr>
          <p:cNvSpPr/>
          <p:nvPr/>
        </p:nvSpPr>
        <p:spPr>
          <a:xfrm>
            <a:off x="3617845" y="145774"/>
            <a:ext cx="3551582" cy="742121"/>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2800">
                <a:solidFill>
                  <a:schemeClr val="bg1"/>
                </a:solidFill>
                <a:effectLst/>
                <a:latin typeface="Times New Roman" panose="02020603050405020304" pitchFamily="18" charset="0"/>
                <a:ea typeface="Times New Roman" panose="02020603050405020304" pitchFamily="18" charset="0"/>
              </a:rPr>
              <a:t>Nghĩa của từ Mặt Trời</a:t>
            </a:r>
            <a:endParaRPr lang="en-US" sz="2800">
              <a:solidFill>
                <a:schemeClr val="bg1"/>
              </a:solidFill>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771B12ED-57C8-EF44-9CA2-9E13A0252B95}"/>
              </a:ext>
            </a:extLst>
          </p:cNvPr>
          <p:cNvSpPr txBox="1"/>
          <p:nvPr/>
        </p:nvSpPr>
        <p:spPr>
          <a:xfrm>
            <a:off x="331304" y="1086678"/>
            <a:ext cx="11211339" cy="1043619"/>
          </a:xfrm>
          <a:prstGeom prst="rect">
            <a:avLst/>
          </a:prstGeom>
          <a:noFill/>
        </p:spPr>
        <p:txBody>
          <a:bodyPr wrap="square" rtlCol="0">
            <a:spAutoFit/>
          </a:bodyPr>
          <a:lstStyle/>
          <a:p>
            <a:pPr algn="just">
              <a:lnSpc>
                <a:spcPct val="115000"/>
              </a:lnSpc>
              <a:spcAft>
                <a:spcPts val="1200"/>
              </a:spcAft>
            </a:pP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Ở </a:t>
            </a:r>
            <a:r>
              <a:rPr lang="vi-VN" sz="2800" dirty="0" err="1">
                <a:solidFill>
                  <a:srgbClr val="000000"/>
                </a:solidFill>
                <a:effectLst/>
                <a:latin typeface="Times New Roman" panose="02020603050405020304" pitchFamily="18" charset="0"/>
                <a:ea typeface="Calibri" panose="020F0502020204030204" pitchFamily="34" charset="0"/>
              </a:rPr>
              <a:t>dòng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thứ</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nhất</a:t>
            </a:r>
            <a:r>
              <a:rPr lang="vi-VN" sz="2800" dirty="0">
                <a:solidFill>
                  <a:srgbClr val="000000"/>
                </a:solidFill>
                <a:effectLst/>
                <a:latin typeface="Times New Roman" panose="02020603050405020304" pitchFamily="18" charset="0"/>
                <a:ea typeface="Calibri" panose="020F0502020204030204" pitchFamily="34" charset="0"/>
              </a:rPr>
              <a:t>, </a:t>
            </a:r>
            <a:r>
              <a:rPr lang="vi-VN" sz="2800" b="1" dirty="0">
                <a:solidFill>
                  <a:srgbClr val="000000"/>
                </a:solidFill>
                <a:effectLst/>
                <a:latin typeface="Times New Roman" panose="02020603050405020304" pitchFamily="18" charset="0"/>
                <a:ea typeface="Calibri" panose="020F0502020204030204" pitchFamily="34" charset="0"/>
              </a:rPr>
              <a:t>"</a:t>
            </a:r>
            <a:r>
              <a:rPr lang="vi-VN" sz="2800" b="1" dirty="0" err="1">
                <a:solidFill>
                  <a:srgbClr val="000000"/>
                </a:solidFill>
                <a:effectLst/>
                <a:latin typeface="Times New Roman" panose="02020603050405020304" pitchFamily="18" charset="0"/>
                <a:ea typeface="Calibri" panose="020F0502020204030204" pitchFamily="34" charset="0"/>
              </a:rPr>
              <a:t>Mặt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Trời</a:t>
            </a:r>
            <a:r>
              <a:rPr lang="vi-VN"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chỉ</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thiên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nguồn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chiếu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sưởi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ấm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Đất</a:t>
            </a:r>
            <a:r>
              <a:rPr lang="en-US"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6" name="Hộp Văn bản 5">
            <a:extLst>
              <a:ext uri="{FF2B5EF4-FFF2-40B4-BE49-F238E27FC236}">
                <a16:creationId xmlns:a16="http://schemas.microsoft.com/office/drawing/2014/main" id="{F9776B8B-A14D-7F25-CE8B-ADD20110FF8B}"/>
              </a:ext>
            </a:extLst>
          </p:cNvPr>
          <p:cNvSpPr txBox="1"/>
          <p:nvPr/>
        </p:nvSpPr>
        <p:spPr>
          <a:xfrm>
            <a:off x="357808" y="2365534"/>
            <a:ext cx="11184835" cy="1043619"/>
          </a:xfrm>
          <a:prstGeom prst="rect">
            <a:avLst/>
          </a:prstGeom>
          <a:noFill/>
        </p:spPr>
        <p:txBody>
          <a:bodyPr wrap="square" rtlCol="0">
            <a:spAutoFit/>
          </a:bodyPr>
          <a:lstStyle/>
          <a:p>
            <a:pPr algn="just">
              <a:lnSpc>
                <a:spcPct val="115000"/>
              </a:lnSpc>
              <a:spcAft>
                <a:spcPts val="1200"/>
              </a:spcAft>
            </a:pP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định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Mặt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câu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này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trước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sau</a:t>
            </a:r>
            <a:r>
              <a:rPr lang="en-US"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id="{9F1FC7EC-E63F-F34B-4EC9-F6F92C1CE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1" y="3644390"/>
            <a:ext cx="4495799" cy="3195620"/>
          </a:xfrm>
          <a:prstGeom prst="rect">
            <a:avLst/>
          </a:prstGeom>
          <a:scene3d>
            <a:camera prst="orthographicFront"/>
            <a:lightRig rig="threePt" dir="t"/>
          </a:scene3d>
          <a:sp3d>
            <a:bevelT w="101600" prst="riblet"/>
          </a:sp3d>
        </p:spPr>
      </p:pic>
      <p:pic>
        <p:nvPicPr>
          <p:cNvPr id="10" name="Hình ảnh 9" descr="Ảnh có chứa thiên nhiên, hoàng hôn&#10;&#10;Mô tả được tạo tự động">
            <a:extLst>
              <a:ext uri="{FF2B5EF4-FFF2-40B4-BE49-F238E27FC236}">
                <a16:creationId xmlns:a16="http://schemas.microsoft.com/office/drawing/2014/main" id="{17ED34A3-2E8D-8549-D2CA-45F7CA70F0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644390"/>
            <a:ext cx="4495800" cy="3195620"/>
          </a:xfrm>
          <a:prstGeom prst="rect">
            <a:avLst/>
          </a:prstGeom>
          <a:scene3d>
            <a:camera prst="orthographicFront"/>
            <a:lightRig rig="threePt" dir="t"/>
          </a:scene3d>
          <a:sp3d>
            <a:bevelT w="139700" h="139700" prst="divot"/>
          </a:sp3d>
        </p:spPr>
      </p:pic>
    </p:spTree>
    <p:extLst>
      <p:ext uri="{BB962C8B-B14F-4D97-AF65-F5344CB8AC3E}">
        <p14:creationId xmlns:p14="http://schemas.microsoft.com/office/powerpoint/2010/main" val="3047531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17034FF-D21C-0C6E-8050-7578561735CE}"/>
              </a:ext>
            </a:extLst>
          </p:cNvPr>
          <p:cNvSpPr txBox="1"/>
          <p:nvPr/>
        </p:nvSpPr>
        <p:spPr>
          <a:xfrm>
            <a:off x="437322" y="212035"/>
            <a:ext cx="11476382" cy="1815882"/>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Mặt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đưa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BF14F36-AD44-671C-74E0-D7A6225AECFE}"/>
              </a:ext>
            </a:extLst>
          </p:cNvPr>
          <p:cNvSpPr txBox="1"/>
          <p:nvPr/>
        </p:nvSpPr>
        <p:spPr>
          <a:xfrm>
            <a:off x="437322" y="2440119"/>
            <a:ext cx="2935457" cy="2677656"/>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Mặt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p>
          <a:p>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thấy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lăng</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9" name="Hình ảnh 8" descr="Ảnh có chứa cỏ, bầu trời, ngoài trời, cánh đồng&#10;&#10;Mô tả được tạo tự động">
            <a:extLst>
              <a:ext uri="{FF2B5EF4-FFF2-40B4-BE49-F238E27FC236}">
                <a16:creationId xmlns:a16="http://schemas.microsoft.com/office/drawing/2014/main" id="{6CF80FDC-CBFB-6EB7-5B72-4744A9C6B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7113" y="1840584"/>
            <a:ext cx="8176591" cy="4805381"/>
          </a:xfrm>
          <a:prstGeom prst="rect">
            <a:avLst/>
          </a:prstGeom>
          <a:scene3d>
            <a:camera prst="orthographicFront"/>
            <a:lightRig rig="threePt" dir="t"/>
          </a:scene3d>
          <a:sp3d>
            <a:bevelT w="139700" h="139700" prst="divot"/>
          </a:sp3d>
        </p:spPr>
      </p:pic>
    </p:spTree>
    <p:extLst>
      <p:ext uri="{BB962C8B-B14F-4D97-AF65-F5344CB8AC3E}">
        <p14:creationId xmlns:p14="http://schemas.microsoft.com/office/powerpoint/2010/main" val="1819160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8444CD6-4B75-B862-1E3C-01BF013D5628}"/>
              </a:ext>
            </a:extLst>
          </p:cNvPr>
          <p:cNvSpPr txBox="1"/>
          <p:nvPr/>
        </p:nvSpPr>
        <p:spPr>
          <a:xfrm>
            <a:off x="530087" y="410817"/>
            <a:ext cx="11065565" cy="6152710"/>
          </a:xfrm>
          <a:prstGeom prst="rect">
            <a:avLst/>
          </a:prstGeom>
          <a:noFill/>
        </p:spPr>
        <p:txBody>
          <a:bodyPr wrap="square" rtlCol="0">
            <a:spAutoFit/>
          </a:bodyPr>
          <a:lstStyle/>
          <a:p>
            <a:pPr algn="ctr">
              <a:lnSpc>
                <a:spcPct val="115000"/>
              </a:lnSpc>
              <a:spcAft>
                <a:spcPts val="1200"/>
              </a:spcAft>
            </a:pPr>
            <a:r>
              <a:rPr lang="en-US" sz="2800" b="1" dirty="0" err="1">
                <a:solidFill>
                  <a:srgbClr val="FF0000"/>
                </a:solidFill>
                <a:effectLst/>
                <a:latin typeface="Times New Roman" panose="02020603050405020304" pitchFamily="18" charset="0"/>
                <a:ea typeface="Calibri" panose="020F0502020204030204" pitchFamily="34" charset="0"/>
              </a:rPr>
              <a:t>Đoạn</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văn</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tham</a:t>
            </a:r>
            <a:r>
              <a:rPr lang="en-US" sz="2800" b="1" dirty="0">
                <a:solidFill>
                  <a:srgbClr val="FF0000"/>
                </a:solidFill>
                <a:effectLst/>
                <a:latin typeface="Times New Roman" panose="02020603050405020304" pitchFamily="18" charset="0"/>
                <a:ea typeface="Calibri" panose="020F0502020204030204" pitchFamily="34" charset="0"/>
              </a:rPr>
              <a:t> </a:t>
            </a:r>
            <a:r>
              <a:rPr lang="en-US" sz="2800" b="1" dirty="0" err="1">
                <a:solidFill>
                  <a:srgbClr val="FF0000"/>
                </a:solidFill>
                <a:effectLst/>
                <a:latin typeface="Times New Roman" panose="02020603050405020304" pitchFamily="18" charset="0"/>
                <a:ea typeface="Calibri" panose="020F0502020204030204" pitchFamily="34" charset="0"/>
              </a:rPr>
              <a:t>khảo</a:t>
            </a:r>
            <a:endParaRPr lang="en-US" sz="2800" dirty="0">
              <a:effectLst/>
              <a:latin typeface="Times New Roman" panose="02020603050405020304" pitchFamily="18" charset="0"/>
              <a:ea typeface="Calibri" panose="020F0502020204030204" pitchFamily="34" charset="0"/>
            </a:endParaRPr>
          </a:p>
          <a:p>
            <a:pPr algn="just">
              <a:lnSpc>
                <a:spcPct val="115000"/>
              </a:lnSpc>
              <a:spcAft>
                <a:spcPts val="1200"/>
              </a:spcAft>
            </a:pP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Ở </a:t>
            </a:r>
            <a:r>
              <a:rPr lang="vi-VN" sz="2800" dirty="0" err="1">
                <a:solidFill>
                  <a:srgbClr val="000000"/>
                </a:solidFill>
                <a:effectLst/>
                <a:latin typeface="Times New Roman" panose="02020603050405020304" pitchFamily="18" charset="0"/>
                <a:ea typeface="Calibri" panose="020F0502020204030204" pitchFamily="34" charset="0"/>
              </a:rPr>
              <a:t>dòng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thứ</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nhất</a:t>
            </a:r>
            <a:r>
              <a:rPr lang="vi-VN" sz="2800" dirty="0">
                <a:solidFill>
                  <a:srgbClr val="000000"/>
                </a:solidFill>
                <a:effectLst/>
                <a:latin typeface="Times New Roman" panose="02020603050405020304" pitchFamily="18" charset="0"/>
                <a:ea typeface="Calibri" panose="020F0502020204030204" pitchFamily="34" charset="0"/>
              </a:rPr>
              <a:t>, </a:t>
            </a:r>
            <a:r>
              <a:rPr lang="vi-VN" sz="2800" b="1" dirty="0">
                <a:solidFill>
                  <a:srgbClr val="000000"/>
                </a:solidFill>
                <a:effectLst/>
                <a:latin typeface="Times New Roman" panose="02020603050405020304" pitchFamily="18" charset="0"/>
                <a:ea typeface="Calibri" panose="020F0502020204030204" pitchFamily="34" charset="0"/>
              </a:rPr>
              <a:t>"</a:t>
            </a:r>
            <a:r>
              <a:rPr lang="vi-VN" sz="2800" b="1" dirty="0" err="1">
                <a:solidFill>
                  <a:srgbClr val="000000"/>
                </a:solidFill>
                <a:effectLst/>
                <a:latin typeface="Times New Roman" panose="02020603050405020304" pitchFamily="18" charset="0"/>
                <a:ea typeface="Calibri" panose="020F0502020204030204" pitchFamily="34" charset="0"/>
              </a:rPr>
              <a:t>Mặt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Trời</a:t>
            </a:r>
            <a:r>
              <a:rPr lang="vi-VN"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chỉ</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thiên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nóng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nguồn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chiếu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sưởi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ấm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Đất</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nghĩa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gốc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định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Mặt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câu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này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trước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sau</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a:t>
            </a:r>
            <a:r>
              <a:rPr lang="vi-VN" sz="2800" i="1" dirty="0" err="1">
                <a:solidFill>
                  <a:srgbClr val="000000"/>
                </a:solidFill>
                <a:effectLst/>
                <a:latin typeface="Times New Roman" panose="02020603050405020304" pitchFamily="18" charset="0"/>
                <a:ea typeface="Calibri" panose="020F0502020204030204" pitchFamily="34" charset="0"/>
              </a:rPr>
              <a:t>ngày</a:t>
            </a:r>
            <a:r>
              <a:rPr lang="vi-VN" sz="2800" i="1" dirty="0">
                <a:solidFill>
                  <a:srgbClr val="000000"/>
                </a:solidFill>
                <a:effectLst/>
                <a:latin typeface="Times New Roman" panose="02020603050405020304" pitchFamily="18" charset="0"/>
                <a:ea typeface="Calibri" panose="020F0502020204030204" pitchFamily="34" charset="0"/>
              </a:rPr>
              <a:t> </a:t>
            </a:r>
            <a:r>
              <a:rPr lang="vi-VN" sz="2800" i="1" dirty="0" err="1">
                <a:solidFill>
                  <a:srgbClr val="000000"/>
                </a:solidFill>
                <a:effectLst/>
                <a:latin typeface="Times New Roman" panose="02020603050405020304" pitchFamily="18" charset="0"/>
                <a:ea typeface="Calibri" panose="020F0502020204030204" pitchFamily="34" charset="0"/>
              </a:rPr>
              <a:t>ngày</a:t>
            </a:r>
            <a:r>
              <a:rPr lang="vi-VN" sz="2800" i="1" dirty="0">
                <a:solidFill>
                  <a:srgbClr val="000000"/>
                </a:solidFill>
                <a:effectLst/>
                <a:latin typeface="Times New Roman" panose="02020603050405020304" pitchFamily="18" charset="0"/>
                <a:ea typeface="Calibri" panose="020F0502020204030204" pitchFamily="34" charset="0"/>
              </a:rPr>
              <a:t>", "đi qua trên lăng</a:t>
            </a:r>
            <a:r>
              <a:rPr lang="vi-VN" sz="2800" dirty="0">
                <a:solidFill>
                  <a:srgbClr val="000000"/>
                </a:solidFill>
                <a:effectLst/>
                <a:latin typeface="Times New Roman" panose="02020603050405020304" pitchFamily="18" charset="0"/>
                <a:ea typeface="Calibri" panose="020F0502020204030204" pitchFamily="34" charset="0"/>
              </a:rPr>
              <a:t>". Ở </a:t>
            </a:r>
            <a:r>
              <a:rPr lang="vi-VN" sz="2800" dirty="0" err="1">
                <a:solidFill>
                  <a:srgbClr val="000000"/>
                </a:solidFill>
                <a:effectLst/>
                <a:latin typeface="Times New Roman" panose="02020603050405020304" pitchFamily="18" charset="0"/>
                <a:ea typeface="Calibri" panose="020F0502020204030204" pitchFamily="34" charset="0"/>
              </a:rPr>
              <a:t>dòng</a:t>
            </a:r>
            <a:r>
              <a:rPr lang="vi-VN" sz="2800" dirty="0">
                <a:solidFill>
                  <a:srgbClr val="000000"/>
                </a:solidFill>
                <a:effectLst/>
                <a:latin typeface="Times New Roman" panose="02020603050405020304" pitchFamily="18" charset="0"/>
                <a:ea typeface="Calibri" panose="020F0502020204030204" pitchFamily="34" charset="0"/>
              </a:rPr>
              <a:t> thơ </a:t>
            </a:r>
            <a:r>
              <a:rPr lang="vi-VN" sz="2800" dirty="0" err="1">
                <a:solidFill>
                  <a:srgbClr val="000000"/>
                </a:solidFill>
                <a:effectLst/>
                <a:latin typeface="Times New Roman" panose="02020603050405020304" pitchFamily="18" charset="0"/>
                <a:ea typeface="Calibri" panose="020F0502020204030204" pitchFamily="34" charset="0"/>
              </a:rPr>
              <a:t>thứ</a:t>
            </a:r>
            <a:r>
              <a:rPr lang="vi-VN" sz="2800" dirty="0">
                <a:solidFill>
                  <a:srgbClr val="000000"/>
                </a:solidFill>
                <a:effectLst/>
                <a:latin typeface="Times New Roman" panose="02020603050405020304" pitchFamily="18" charset="0"/>
                <a:ea typeface="Calibri" panose="020F0502020204030204" pitchFamily="34" charset="0"/>
              </a:rPr>
              <a:t> hai, "</a:t>
            </a:r>
            <a:r>
              <a:rPr lang="vi-VN" sz="2800" b="1" dirty="0" err="1">
                <a:solidFill>
                  <a:srgbClr val="000000"/>
                </a:solidFill>
                <a:effectLst/>
                <a:latin typeface="Times New Roman" panose="02020603050405020304" pitchFamily="18" charset="0"/>
                <a:ea typeface="Calibri" panose="020F0502020204030204" pitchFamily="34" charset="0"/>
              </a:rPr>
              <a:t>Mặt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Trời</a:t>
            </a:r>
            <a:r>
              <a:rPr lang="vi-VN" sz="2800" dirty="0">
                <a:solidFill>
                  <a:srgbClr val="000000"/>
                </a:solidFill>
                <a:effectLst/>
                <a:latin typeface="Times New Roman" panose="02020603050405020304" pitchFamily="18" charset="0"/>
                <a:ea typeface="Calibri" panose="020F0502020204030204" pitchFamily="34" charset="0"/>
              </a:rPr>
              <a:t>" mang </a:t>
            </a:r>
            <a:r>
              <a:rPr lang="vi-VN" sz="2800" dirty="0" err="1">
                <a:solidFill>
                  <a:srgbClr val="000000"/>
                </a:solidFill>
                <a:effectLst/>
                <a:latin typeface="Times New Roman" panose="02020603050405020304" pitchFamily="18" charset="0"/>
                <a:ea typeface="Calibri" panose="020F0502020204030204" pitchFamily="34" charset="0"/>
              </a:rPr>
              <a:t>nghĩa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chuyển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cảnh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Đó</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chỉ</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là</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cách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nói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ẩn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dụ</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về</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Hồ</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Hồ</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được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ngầm</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ví</a:t>
            </a:r>
            <a:r>
              <a:rPr lang="vi-VN" sz="2800" dirty="0">
                <a:solidFill>
                  <a:srgbClr val="000000"/>
                </a:solidFill>
                <a:effectLst/>
                <a:latin typeface="Times New Roman" panose="02020603050405020304" pitchFamily="18" charset="0"/>
                <a:ea typeface="Calibri" panose="020F0502020204030204" pitchFamily="34" charset="0"/>
              </a:rPr>
              <a:t> như </a:t>
            </a:r>
            <a:r>
              <a:rPr lang="vi-VN" sz="2800" dirty="0" err="1">
                <a:solidFill>
                  <a:srgbClr val="000000"/>
                </a:solidFill>
                <a:effectLst/>
                <a:latin typeface="Times New Roman" panose="02020603050405020304" pitchFamily="18" charset="0"/>
                <a:ea typeface="Calibri" panose="020F0502020204030204" pitchFamily="34" charset="0"/>
              </a:rPr>
              <a:t>Mặt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Trời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Bác</a:t>
            </a:r>
            <a:r>
              <a:rPr lang="vi-VN" sz="2800" dirty="0">
                <a:solidFill>
                  <a:srgbClr val="000000"/>
                </a:solidFill>
                <a:effectLst/>
                <a:latin typeface="Times New Roman" panose="02020603050405020304" pitchFamily="18" charset="0"/>
                <a:ea typeface="Calibri" panose="020F0502020204030204" pitchFamily="34" charset="0"/>
              </a:rPr>
              <a:t> đem </a:t>
            </a:r>
            <a:r>
              <a:rPr lang="vi-VN" sz="2800" dirty="0" err="1">
                <a:solidFill>
                  <a:srgbClr val="000000"/>
                </a:solidFill>
                <a:effectLst/>
                <a:latin typeface="Times New Roman" panose="02020603050405020304" pitchFamily="18" charset="0"/>
                <a:ea typeface="Calibri" panose="020F0502020204030204" pitchFamily="34" charset="0"/>
              </a:rPr>
              <a:t>lại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ánh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sáng</a:t>
            </a:r>
            <a:r>
              <a:rPr lang="vi-VN" sz="2800" dirty="0">
                <a:solidFill>
                  <a:srgbClr val="000000"/>
                </a:solidFill>
                <a:effectLst/>
                <a:latin typeface="Times New Roman" panose="02020603050405020304" pitchFamily="18" charset="0"/>
                <a:ea typeface="Calibri" panose="020F0502020204030204" pitchFamily="34" charset="0"/>
              </a:rPr>
              <a:t> cho </a:t>
            </a:r>
            <a:r>
              <a:rPr lang="vi-VN" sz="2800" dirty="0" err="1">
                <a:solidFill>
                  <a:srgbClr val="000000"/>
                </a:solidFill>
                <a:effectLst/>
                <a:latin typeface="Times New Roman" panose="02020603050405020304" pitchFamily="18" charset="0"/>
                <a:ea typeface="Calibri" panose="020F0502020204030204" pitchFamily="34" charset="0"/>
              </a:rPr>
              <a:t>cách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mạng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Việt</a:t>
            </a:r>
            <a:r>
              <a:rPr lang="vi-VN" sz="2800" dirty="0">
                <a:solidFill>
                  <a:srgbClr val="000000"/>
                </a:solidFill>
                <a:effectLst/>
                <a:latin typeface="Times New Roman" panose="02020603050405020304" pitchFamily="18" charset="0"/>
                <a:ea typeface="Calibri" panose="020F0502020204030204" pitchFamily="34" charset="0"/>
              </a:rPr>
              <a:t> Nam, đưa nhân dân ta </a:t>
            </a:r>
            <a:r>
              <a:rPr lang="vi-VN" sz="2800" dirty="0" err="1">
                <a:solidFill>
                  <a:srgbClr val="000000"/>
                </a:solidFill>
                <a:effectLst/>
                <a:latin typeface="Times New Roman" panose="02020603050405020304" pitchFamily="18" charset="0"/>
                <a:ea typeface="Calibri" panose="020F0502020204030204" pitchFamily="34" charset="0"/>
              </a:rPr>
              <a:t>từ</a:t>
            </a:r>
            <a:r>
              <a:rPr lang="vi-VN" sz="2800" dirty="0">
                <a:solidFill>
                  <a:srgbClr val="000000"/>
                </a:solidFill>
                <a:effectLst/>
                <a:latin typeface="Times New Roman" panose="02020603050405020304" pitchFamily="18" charset="0"/>
                <a:ea typeface="Calibri" panose="020F0502020204030204" pitchFamily="34" charset="0"/>
              </a:rPr>
              <a:t> thân </a:t>
            </a:r>
            <a:r>
              <a:rPr lang="vi-VN" sz="2800" dirty="0" err="1">
                <a:solidFill>
                  <a:srgbClr val="000000"/>
                </a:solidFill>
                <a:effectLst/>
                <a:latin typeface="Times New Roman" panose="02020603050405020304" pitchFamily="18" charset="0"/>
                <a:ea typeface="Calibri" panose="020F0502020204030204" pitchFamily="34" charset="0"/>
              </a:rPr>
              <a:t>phận</a:t>
            </a:r>
            <a:r>
              <a:rPr lang="vi-VN" sz="2800" dirty="0">
                <a:solidFill>
                  <a:srgbClr val="000000"/>
                </a:solidFill>
                <a:effectLst/>
                <a:latin typeface="Times New Roman" panose="02020603050405020304" pitchFamily="18" charset="0"/>
                <a:ea typeface="Calibri" panose="020F0502020204030204" pitchFamily="34" charset="0"/>
              </a:rPr>
              <a:t> nô </a:t>
            </a:r>
            <a:r>
              <a:rPr lang="vi-VN" sz="2800" dirty="0" err="1">
                <a:solidFill>
                  <a:srgbClr val="000000"/>
                </a:solidFill>
                <a:effectLst/>
                <a:latin typeface="Times New Roman" panose="02020603050405020304" pitchFamily="18" charset="0"/>
                <a:ea typeface="Calibri" panose="020F0502020204030204" pitchFamily="34" charset="0"/>
              </a:rPr>
              <a:t>lệ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trở</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thành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người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làm</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chủ</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đất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nước</a:t>
            </a:r>
            <a:r>
              <a:rPr lang="vi-VN" sz="2800" dirty="0">
                <a:solidFill>
                  <a:srgbClr val="000000"/>
                </a:solidFill>
                <a:effectLst/>
                <a:latin typeface="Times New Roman" panose="02020603050405020304" pitchFamily="18" charset="0"/>
                <a:ea typeface="Calibri" panose="020F0502020204030204" pitchFamily="34" charset="0"/>
              </a:rPr>
              <a:t>. </a:t>
            </a:r>
            <a:r>
              <a:rPr lang="en-US" sz="2800" dirty="0">
                <a:solidFill>
                  <a:srgbClr val="000000"/>
                </a:solidFill>
                <a:effectLst/>
                <a:latin typeface="Times New Roman" panose="02020603050405020304" pitchFamily="18" charset="0"/>
                <a:ea typeface="Calibri" panose="020F0502020204030204" pitchFamily="34" charset="0"/>
              </a:rPr>
              <a:t>Qua </a:t>
            </a:r>
            <a:r>
              <a:rPr lang="en-US" sz="2800" dirty="0" err="1">
                <a:solidFill>
                  <a:srgbClr val="000000"/>
                </a:solidFill>
                <a:effectLst/>
                <a:latin typeface="Times New Roman" panose="02020603050405020304" pitchFamily="18" charset="0"/>
                <a:ea typeface="Calibri" panose="020F0502020204030204" pitchFamily="34" charset="0"/>
              </a:rPr>
              <a:t>đó</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giả</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bày</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tỏ</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niềm</a:t>
            </a:r>
            <a:r>
              <a:rPr lang="vi-VN" sz="2800" dirty="0">
                <a:solidFill>
                  <a:srgbClr val="000000"/>
                </a:solidFill>
                <a:effectLst/>
                <a:latin typeface="Times New Roman" panose="02020603050405020304" pitchFamily="18" charset="0"/>
                <a:ea typeface="Calibri" panose="020F0502020204030204" pitchFamily="34" charset="0"/>
              </a:rPr>
              <a:t> yêu </a:t>
            </a:r>
            <a:r>
              <a:rPr lang="vi-VN" sz="2800" dirty="0" err="1">
                <a:solidFill>
                  <a:srgbClr val="000000"/>
                </a:solidFill>
                <a:effectLst/>
                <a:latin typeface="Times New Roman" panose="02020603050405020304" pitchFamily="18" charset="0"/>
                <a:ea typeface="Calibri" panose="020F0502020204030204" pitchFamily="34" charset="0"/>
              </a:rPr>
              <a:t>kính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biết</a:t>
            </a:r>
            <a:r>
              <a:rPr lang="vi-VN" sz="2800" dirty="0">
                <a:solidFill>
                  <a:srgbClr val="000000"/>
                </a:solidFill>
                <a:effectLst/>
                <a:latin typeface="Times New Roman" panose="02020603050405020304" pitchFamily="18" charset="0"/>
                <a:ea typeface="Calibri" panose="020F0502020204030204" pitchFamily="34" charset="0"/>
              </a:rPr>
              <a:t> ơn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mình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đồng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thời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khẳng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định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sự</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trường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tồn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bất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diệt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lịch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sử</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và</a:t>
            </a:r>
            <a:r>
              <a:rPr lang="vi-VN" sz="2800" dirty="0">
                <a:solidFill>
                  <a:srgbClr val="000000"/>
                </a:solidFill>
                <a:effectLst/>
                <a:latin typeface="Times New Roman" panose="02020603050405020304" pitchFamily="18" charset="0"/>
                <a:ea typeface="Calibri" panose="020F0502020204030204" pitchFamily="34" charset="0"/>
              </a:rPr>
              <a:t> dân </a:t>
            </a:r>
            <a:r>
              <a:rPr lang="vi-VN" sz="2800" dirty="0" err="1">
                <a:solidFill>
                  <a:srgbClr val="000000"/>
                </a:solidFill>
                <a:effectLst/>
                <a:latin typeface="Times New Roman" panose="02020603050405020304" pitchFamily="18" charset="0"/>
                <a:ea typeface="Calibri" panose="020F0502020204030204" pitchFamily="34" charset="0"/>
              </a:rPr>
              <a:t>tộc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Việt</a:t>
            </a:r>
            <a:r>
              <a:rPr lang="vi-VN" sz="2800" dirty="0">
                <a:solidFill>
                  <a:srgbClr val="000000"/>
                </a:solidFill>
                <a:effectLst/>
                <a:latin typeface="Times New Roman" panose="02020603050405020304" pitchFamily="18" charset="0"/>
                <a:ea typeface="Calibri" panose="020F0502020204030204" pitchFamily="34" charset="0"/>
              </a:rPr>
              <a:t> Nam.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cảnh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để</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xác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định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nghĩa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từ</a:t>
            </a:r>
            <a:r>
              <a:rPr lang="vi-VN" sz="2800"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Mặt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Trời</a:t>
            </a:r>
            <a:r>
              <a:rPr lang="vi-VN" sz="2800" dirty="0">
                <a:solidFill>
                  <a:srgbClr val="000000"/>
                </a:solidFill>
                <a:effectLst/>
                <a:latin typeface="Times New Roman" panose="02020603050405020304" pitchFamily="18" charset="0"/>
                <a:ea typeface="Calibri" panose="020F0502020204030204" pitchFamily="34" charset="0"/>
              </a:rPr>
              <a:t> ở đây </a:t>
            </a:r>
            <a:r>
              <a:rPr lang="vi-VN" sz="2800" dirty="0" err="1">
                <a:solidFill>
                  <a:srgbClr val="000000"/>
                </a:solidFill>
                <a:effectLst/>
                <a:latin typeface="Times New Roman" panose="02020603050405020304" pitchFamily="18" charset="0"/>
                <a:ea typeface="Calibri" panose="020F0502020204030204" pitchFamily="34" charset="0"/>
              </a:rPr>
              <a:t>là</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từ</a:t>
            </a:r>
            <a:r>
              <a:rPr lang="vi-VN" sz="2800" dirty="0">
                <a:solidFill>
                  <a:srgbClr val="000000"/>
                </a:solidFill>
                <a:effectLst/>
                <a:latin typeface="Times New Roman" panose="02020603050405020304" pitchFamily="18" charset="0"/>
                <a:ea typeface="Calibri" panose="020F0502020204030204" pitchFamily="34" charset="0"/>
              </a:rPr>
              <a:t> “</a:t>
            </a:r>
            <a:r>
              <a:rPr lang="vi-VN" sz="2800" i="1" dirty="0" err="1">
                <a:solidFill>
                  <a:srgbClr val="000000"/>
                </a:solidFill>
                <a:effectLst/>
                <a:latin typeface="Times New Roman" panose="02020603050405020304" pitchFamily="18" charset="0"/>
                <a:ea typeface="Calibri" panose="020F0502020204030204" pitchFamily="34" charset="0"/>
              </a:rPr>
              <a:t>thấy</a:t>
            </a:r>
            <a:r>
              <a:rPr lang="vi-VN" sz="2800" i="1" dirty="0">
                <a:solidFill>
                  <a:srgbClr val="000000"/>
                </a:solidFill>
                <a:effectLst/>
                <a:latin typeface="Times New Roman" panose="02020603050405020304" pitchFamily="18" charset="0"/>
                <a:ea typeface="Calibri" panose="020F0502020204030204" pitchFamily="34" charset="0"/>
              </a:rPr>
              <a:t> </a:t>
            </a:r>
            <a:r>
              <a:rPr lang="vi-VN" sz="2800" i="1" dirty="0" err="1">
                <a:solidFill>
                  <a:srgbClr val="000000"/>
                </a:solidFill>
                <a:effectLst/>
                <a:latin typeface="Times New Roman" panose="02020603050405020304" pitchFamily="18" charset="0"/>
                <a:ea typeface="Calibri" panose="020F0502020204030204" pitchFamily="34" charset="0"/>
              </a:rPr>
              <a:t>một</a:t>
            </a:r>
            <a:r>
              <a:rPr lang="vi-VN" sz="2800" i="1" dirty="0">
                <a:solidFill>
                  <a:srgbClr val="000000"/>
                </a:solidFill>
                <a:effectLst/>
                <a:latin typeface="Times New Roman" panose="02020603050405020304" pitchFamily="18" charset="0"/>
                <a:ea typeface="Calibri" panose="020F0502020204030204" pitchFamily="34" charset="0"/>
              </a:rPr>
              <a:t> …trong lăng”.</a:t>
            </a:r>
            <a:r>
              <a:rPr lang="vi-VN"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62425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3B92BC9E-16F4-E93A-CD08-43AD0190F58A}"/>
              </a:ext>
            </a:extLst>
          </p:cNvPr>
          <p:cNvSpPr txBox="1"/>
          <p:nvPr/>
        </p:nvSpPr>
        <p:spPr>
          <a:xfrm>
            <a:off x="3591339" y="185530"/>
            <a:ext cx="3816626" cy="584775"/>
          </a:xfrm>
          <a:prstGeom prst="rect">
            <a:avLst/>
          </a:prstGeom>
          <a:noFill/>
        </p:spPr>
        <p:txBody>
          <a:bodyPr wrap="square" rtlCol="0">
            <a:spAutoFit/>
          </a:bodyPr>
          <a:lstStyle/>
          <a:p>
            <a:r>
              <a:rPr lang="de-DE" sz="3200" b="1" dirty="0">
                <a:solidFill>
                  <a:srgbClr val="0000FF"/>
                </a:solidFill>
                <a:effectLst/>
                <a:latin typeface="Times New Roman" panose="02020603050405020304" pitchFamily="18" charset="0"/>
                <a:ea typeface="Times New Roman" panose="02020603050405020304" pitchFamily="18" charset="0"/>
              </a:rPr>
              <a:t>Hư</a:t>
            </a:r>
            <a:r>
              <a:rPr lang="vi-VN" sz="3200" b="1" dirty="0" err="1">
                <a:solidFill>
                  <a:srgbClr val="0000FF"/>
                </a:solidFill>
                <a:effectLst/>
                <a:latin typeface="Times New Roman" panose="02020603050405020304" pitchFamily="18" charset="0"/>
                <a:ea typeface="Times New Roman" panose="02020603050405020304" pitchFamily="18" charset="0"/>
              </a:rPr>
              <a:t>ớng</a:t>
            </a:r>
            <a:r>
              <a:rPr lang="vi-VN" sz="3200" b="1" dirty="0">
                <a:solidFill>
                  <a:srgbClr val="0000FF"/>
                </a:solidFill>
                <a:effectLst/>
                <a:latin typeface="Times New Roman" panose="02020603050405020304" pitchFamily="18" charset="0"/>
                <a:ea typeface="Times New Roman" panose="02020603050405020304" pitchFamily="18" charset="0"/>
              </a:rPr>
              <a:t> </a:t>
            </a:r>
            <a:r>
              <a:rPr lang="vi-VN" sz="3200" b="1" dirty="0" err="1">
                <a:solidFill>
                  <a:srgbClr val="0000FF"/>
                </a:solidFill>
                <a:effectLst/>
                <a:latin typeface="Times New Roman" panose="02020603050405020304" pitchFamily="18" charset="0"/>
                <a:ea typeface="Times New Roman" panose="02020603050405020304" pitchFamily="18" charset="0"/>
              </a:rPr>
              <a:t>dẫn</a:t>
            </a:r>
            <a:r>
              <a:rPr lang="vi-VN" sz="3200" b="1" dirty="0">
                <a:solidFill>
                  <a:srgbClr val="0000FF"/>
                </a:solidFill>
                <a:effectLst/>
                <a:latin typeface="Times New Roman" panose="02020603050405020304" pitchFamily="18" charset="0"/>
                <a:ea typeface="Times New Roman" panose="02020603050405020304" pitchFamily="18" charset="0"/>
              </a:rPr>
              <a:t> </a:t>
            </a:r>
            <a:r>
              <a:rPr lang="vi-VN" sz="3200" b="1" dirty="0" err="1">
                <a:solidFill>
                  <a:srgbClr val="0000FF"/>
                </a:solidFill>
                <a:effectLst/>
                <a:latin typeface="Times New Roman" panose="02020603050405020304" pitchFamily="18" charset="0"/>
                <a:ea typeface="Times New Roman" panose="02020603050405020304" pitchFamily="18" charset="0"/>
              </a:rPr>
              <a:t>học</a:t>
            </a:r>
            <a:r>
              <a:rPr lang="vi-VN" sz="3200" b="1" dirty="0">
                <a:solidFill>
                  <a:srgbClr val="0000FF"/>
                </a:solidFill>
                <a:effectLst/>
                <a:latin typeface="Times New Roman" panose="02020603050405020304" pitchFamily="18" charset="0"/>
                <a:ea typeface="Times New Roman" panose="02020603050405020304" pitchFamily="18" charset="0"/>
              </a:rPr>
              <a:t> </a:t>
            </a:r>
            <a:r>
              <a:rPr lang="vi-VN" sz="3200" b="1" dirty="0" err="1">
                <a:solidFill>
                  <a:srgbClr val="0000FF"/>
                </a:solidFill>
                <a:effectLst/>
                <a:latin typeface="Times New Roman" panose="02020603050405020304" pitchFamily="18" charset="0"/>
                <a:ea typeface="Times New Roman" panose="02020603050405020304" pitchFamily="18" charset="0"/>
              </a:rPr>
              <a:t>tập</a:t>
            </a:r>
            <a:endParaRPr lang="en-US" sz="3200" dirty="0"/>
          </a:p>
        </p:txBody>
      </p:sp>
      <p:sp>
        <p:nvSpPr>
          <p:cNvPr id="5" name="Hộp Văn bản 4">
            <a:extLst>
              <a:ext uri="{FF2B5EF4-FFF2-40B4-BE49-F238E27FC236}">
                <a16:creationId xmlns:a16="http://schemas.microsoft.com/office/drawing/2014/main" id="{15EBC751-DA50-16E4-EC3E-A119B72DE772}"/>
              </a:ext>
            </a:extLst>
          </p:cNvPr>
          <p:cNvSpPr txBox="1"/>
          <p:nvPr/>
        </p:nvSpPr>
        <p:spPr>
          <a:xfrm>
            <a:off x="848139" y="1219200"/>
            <a:ext cx="10495722" cy="523220"/>
          </a:xfrm>
          <a:prstGeom prst="rect">
            <a:avLst/>
          </a:prstGeom>
          <a:noFill/>
        </p:spPr>
        <p:txBody>
          <a:bodyPr wrap="square" rtlCol="0">
            <a:spAutoFit/>
          </a:bodyPr>
          <a:lstStyle/>
          <a:p>
            <a:pPr>
              <a:tabLst>
                <a:tab pos="90170" algn="l"/>
                <a:tab pos="180340" algn="l"/>
                <a:tab pos="270510" algn="l"/>
              </a:tabLst>
            </a:pP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Hoàn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D6330FC-E36B-0D14-26AD-7F3A462ECFDA}"/>
              </a:ext>
            </a:extLst>
          </p:cNvPr>
          <p:cNvSpPr txBox="1"/>
          <p:nvPr/>
        </p:nvSpPr>
        <p:spPr>
          <a:xfrm>
            <a:off x="848138" y="2173357"/>
            <a:ext cx="8719931" cy="978986"/>
          </a:xfrm>
          <a:prstGeom prst="rect">
            <a:avLst/>
          </a:prstGeom>
          <a:noFill/>
        </p:spPr>
        <p:txBody>
          <a:bodyPr wrap="square" rtlCol="0">
            <a:spAutoFit/>
          </a:bodyPr>
          <a:lstStyle/>
          <a:p>
            <a:pPr>
              <a:tabLst>
                <a:tab pos="90170" algn="l"/>
                <a:tab pos="180340" algn="l"/>
                <a:tab pos="270510" algn="l"/>
              </a:tabLst>
            </a:pP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Chuẩn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thực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ctr">
              <a:lnSpc>
                <a:spcPct val="115000"/>
              </a:lnSpc>
            </a:pPr>
            <a:r>
              <a:rPr lang="pt-BR" sz="2800" dirty="0">
                <a:solidFill>
                  <a:srgbClr val="0D0D0D"/>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1660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053A2090-5329-73A9-235F-19B72200EDFD}"/>
              </a:ext>
            </a:extLst>
          </p:cNvPr>
          <p:cNvSpPr txBox="1"/>
          <p:nvPr/>
        </p:nvSpPr>
        <p:spPr>
          <a:xfrm>
            <a:off x="530088" y="728869"/>
            <a:ext cx="2067339" cy="2062103"/>
          </a:xfrm>
          <a:prstGeom prst="rect">
            <a:avLst/>
          </a:prstGeom>
          <a:noFill/>
        </p:spPr>
        <p:txBody>
          <a:bodyPr wrap="square" rtlCol="0">
            <a:spAutoFit/>
          </a:bodyPr>
          <a:lstStyle/>
          <a:p>
            <a:pPr algn="just"/>
            <a:r>
              <a:rPr lang="en-US" sz="3200" dirty="0" err="1">
                <a:solidFill>
                  <a:srgbClr val="000000"/>
                </a:solidFill>
                <a:latin typeface="Times New Roman" panose="02020603050405020304" pitchFamily="18" charset="0"/>
                <a:ea typeface="Times New Roman" panose="02020603050405020304" pitchFamily="18" charset="0"/>
              </a:rPr>
              <a:t>T</a:t>
            </a:r>
            <a:r>
              <a:rPr lang="en-US" sz="3200" dirty="0" err="1">
                <a:solidFill>
                  <a:srgbClr val="000000"/>
                </a:solidFill>
                <a:effectLst/>
                <a:latin typeface="Times New Roman" panose="02020603050405020304" pitchFamily="18" charset="0"/>
                <a:ea typeface="Times New Roman" panose="02020603050405020304" pitchFamily="18" charset="0"/>
              </a:rPr>
              <a:t>rả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theo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nhóm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phiếu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học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tập</a:t>
            </a:r>
            <a:r>
              <a:rPr lang="en-US" sz="3200" dirty="0">
                <a:solidFill>
                  <a:srgbClr val="000000"/>
                </a:solidFill>
                <a:effectLst/>
                <a:latin typeface="Times New Roman" panose="02020603050405020304" pitchFamily="18" charset="0"/>
                <a:ea typeface="Times New Roman" panose="02020603050405020304" pitchFamily="18" charset="0"/>
              </a:rPr>
              <a:t> 1</a:t>
            </a:r>
            <a:endParaRPr lang="en-US" sz="3200" dirty="0"/>
          </a:p>
        </p:txBody>
      </p:sp>
      <p:sp>
        <p:nvSpPr>
          <p:cNvPr id="5" name="Hộp Văn bản 4">
            <a:extLst>
              <a:ext uri="{FF2B5EF4-FFF2-40B4-BE49-F238E27FC236}">
                <a16:creationId xmlns:a16="http://schemas.microsoft.com/office/drawing/2014/main" id="{D930CE31-5269-1CAB-56F4-7E43BFF69C84}"/>
              </a:ext>
            </a:extLst>
          </p:cNvPr>
          <p:cNvSpPr txBox="1"/>
          <p:nvPr/>
        </p:nvSpPr>
        <p:spPr>
          <a:xfrm>
            <a:off x="8097078" y="560191"/>
            <a:ext cx="3432313" cy="2554545"/>
          </a:xfrm>
          <a:prstGeom prst="rect">
            <a:avLst/>
          </a:prstGeom>
          <a:noFill/>
        </p:spPr>
        <p:txBody>
          <a:bodyPr wrap="square" rtlCol="0">
            <a:spAutoFit/>
          </a:bodyPr>
          <a:lstStyle/>
          <a:p>
            <a:pPr algn="just">
              <a:tabLst>
                <a:tab pos="90170" algn="l"/>
                <a:tab pos="180340" algn="l"/>
                <a:tab pos="270510" algn="l"/>
              </a:tabLst>
            </a:pPr>
            <a:r>
              <a:rPr lang="nl-NL" sz="3200" dirty="0">
                <a:solidFill>
                  <a:srgbClr val="000000"/>
                </a:solidFill>
                <a:effectLst/>
                <a:latin typeface="Times New Roman" panose="02020603050405020304" pitchFamily="18" charset="0"/>
                <a:ea typeface="Times New Roman" panose="02020603050405020304" pitchFamily="18" charset="0"/>
              </a:rPr>
              <a:t>Nhóm 1, 2, 3, 4 lần lượt thực hiện các nhiệm vụ ở câu a, b, c, d trong phiếu học tập 1.</a:t>
            </a:r>
            <a:endParaRPr lang="en-US" sz="3200" dirty="0">
              <a:effectLst/>
              <a:latin typeface="Times New Roman" panose="02020603050405020304" pitchFamily="18" charset="0"/>
              <a:ea typeface="Times New Roman" panose="02020603050405020304" pitchFamily="18" charset="0"/>
            </a:endParaRPr>
          </a:p>
        </p:txBody>
      </p:sp>
      <p:pic>
        <p:nvPicPr>
          <p:cNvPr id="6" name="Picture 3">
            <a:extLst>
              <a:ext uri="{FF2B5EF4-FFF2-40B4-BE49-F238E27FC236}">
                <a16:creationId xmlns:a16="http://schemas.microsoft.com/office/drawing/2014/main" id="{C2DD5792-887B-7AB8-92B7-E18694D97656}"/>
              </a:ext>
            </a:extLst>
          </p:cNvPr>
          <p:cNvPicPr>
            <a:picLocks noChangeAspect="1"/>
          </p:cNvPicPr>
          <p:nvPr/>
        </p:nvPicPr>
        <p:blipFill>
          <a:blip r:embed="rId2"/>
          <a:stretch>
            <a:fillRect/>
          </a:stretch>
        </p:blipFill>
        <p:spPr>
          <a:xfrm>
            <a:off x="2939649" y="699746"/>
            <a:ext cx="5038160" cy="4440746"/>
          </a:xfrm>
          <a:prstGeom prst="rect">
            <a:avLst/>
          </a:prstGeom>
        </p:spPr>
      </p:pic>
    </p:spTree>
    <p:extLst>
      <p:ext uri="{BB962C8B-B14F-4D97-AF65-F5344CB8AC3E}">
        <p14:creationId xmlns:p14="http://schemas.microsoft.com/office/powerpoint/2010/main" val="992554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8D16F9D-5F58-C383-78C7-A432A232677C}"/>
              </a:ext>
            </a:extLst>
          </p:cNvPr>
          <p:cNvSpPr txBox="1"/>
          <p:nvPr/>
        </p:nvSpPr>
        <p:spPr>
          <a:xfrm>
            <a:off x="3631096" y="132521"/>
            <a:ext cx="3657600" cy="584775"/>
          </a:xfrm>
          <a:prstGeom prst="rect">
            <a:avLst/>
          </a:prstGeom>
          <a:noFill/>
        </p:spPr>
        <p:txBody>
          <a:bodyPr wrap="square" rtlCol="0">
            <a:spAutoFit/>
          </a:bodyPr>
          <a:lstStyle/>
          <a:p>
            <a:r>
              <a:rPr lang="en-US" sz="3200" b="1">
                <a:solidFill>
                  <a:srgbClr val="FF0000"/>
                </a:solidFill>
                <a:effectLst/>
                <a:latin typeface="Times New Roman" panose="02020603050405020304" pitchFamily="18" charset="0"/>
                <a:ea typeface="Times New Roman" panose="02020603050405020304" pitchFamily="18" charset="0"/>
              </a:rPr>
              <a:t>Phiếu học tập số 1</a:t>
            </a:r>
            <a:endParaRPr lang="en-US" sz="3200" dirty="0">
              <a:solidFill>
                <a:srgbClr val="FF0000"/>
              </a:solidFill>
            </a:endParaRPr>
          </a:p>
        </p:txBody>
      </p:sp>
      <p:graphicFrame>
        <p:nvGraphicFramePr>
          <p:cNvPr id="5" name="Bảng 4">
            <a:extLst>
              <a:ext uri="{FF2B5EF4-FFF2-40B4-BE49-F238E27FC236}">
                <a16:creationId xmlns:a16="http://schemas.microsoft.com/office/drawing/2014/main" id="{772B5A2B-FBC9-5E38-487C-96519C08122E}"/>
              </a:ext>
            </a:extLst>
          </p:cNvPr>
          <p:cNvGraphicFramePr>
            <a:graphicFrameLocks noGrp="1"/>
          </p:cNvGraphicFramePr>
          <p:nvPr>
            <p:extLst>
              <p:ext uri="{D42A27DB-BD31-4B8C-83A1-F6EECF244321}">
                <p14:modId xmlns:p14="http://schemas.microsoft.com/office/powerpoint/2010/main" val="1005979711"/>
              </p:ext>
            </p:extLst>
          </p:nvPr>
        </p:nvGraphicFramePr>
        <p:xfrm>
          <a:off x="185529" y="717296"/>
          <a:ext cx="11940210" cy="6096000"/>
        </p:xfrm>
        <a:graphic>
          <a:graphicData uri="http://schemas.openxmlformats.org/drawingml/2006/table">
            <a:tbl>
              <a:tblPr firstRow="1" firstCol="1" bandRow="1">
                <a:tableStyleId>{5C22544A-7EE6-4342-B048-85BDC9FD1C3A}</a:tableStyleId>
              </a:tblPr>
              <a:tblGrid>
                <a:gridCol w="993914">
                  <a:extLst>
                    <a:ext uri="{9D8B030D-6E8A-4147-A177-3AD203B41FA5}">
                      <a16:colId xmlns:a16="http://schemas.microsoft.com/office/drawing/2014/main" val="2061728572"/>
                    </a:ext>
                  </a:extLst>
                </a:gridCol>
                <a:gridCol w="9727096">
                  <a:extLst>
                    <a:ext uri="{9D8B030D-6E8A-4147-A177-3AD203B41FA5}">
                      <a16:colId xmlns:a16="http://schemas.microsoft.com/office/drawing/2014/main" val="1640103570"/>
                    </a:ext>
                  </a:extLst>
                </a:gridCol>
                <a:gridCol w="1219200">
                  <a:extLst>
                    <a:ext uri="{9D8B030D-6E8A-4147-A177-3AD203B41FA5}">
                      <a16:colId xmlns:a16="http://schemas.microsoft.com/office/drawing/2014/main" val="188012654"/>
                    </a:ext>
                  </a:extLst>
                </a:gridCol>
              </a:tblGrid>
              <a:tr h="155405">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Nhóm</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Thực hiện yêu cầu</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Trả lời</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233781"/>
                  </a:ext>
                </a:extLst>
              </a:tr>
              <a:tr h="1398644">
                <a:tc>
                  <a:txBody>
                    <a:bodyPr/>
                    <a:lstStyle/>
                    <a:p>
                      <a:pPr algn="just">
                        <a:tabLst>
                          <a:tab pos="90170" algn="l"/>
                          <a:tab pos="180340" algn="l"/>
                          <a:tab pos="270510" algn="l"/>
                        </a:tabLst>
                      </a:pPr>
                      <a:r>
                        <a:rPr lang="en-US" sz="2500" dirty="0">
                          <a:solidFill>
                            <a:schemeClr val="tx1"/>
                          </a:solidFill>
                          <a:effectLst/>
                          <a:latin typeface="Times New Roman" panose="02020603050405020304" pitchFamily="18" charset="0"/>
                          <a:cs typeface="Times New Roman" panose="02020603050405020304" pitchFamily="18" charset="0"/>
                        </a:rPr>
                        <a:t>1</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nl-NL" sz="2500" dirty="0">
                          <a:solidFill>
                            <a:schemeClr val="tx1"/>
                          </a:solidFill>
                          <a:effectLst/>
                          <a:latin typeface="Times New Roman" panose="02020603050405020304" pitchFamily="18" charset="0"/>
                          <a:cs typeface="Times New Roman" panose="02020603050405020304" pitchFamily="18" charset="0"/>
                        </a:rPr>
                        <a:t>a. Xác định nghĩa của từ ăn trong các trường hợp sau. Từ nào là nghĩa gốc, từ nào là nghĩa chuyển. Căn cứ vào đâu em xác định được nghĩa của từ.</a:t>
                      </a:r>
                      <a:endParaRPr lang="en-US" sz="25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buSzPts val="1400"/>
                        <a:buFont typeface="Times New Roman" panose="02020603050405020304" pitchFamily="18" charset="0"/>
                        <a:buChar char="-"/>
                      </a:pPr>
                      <a:r>
                        <a:rPr lang="nl-NL" sz="2500" dirty="0">
                          <a:solidFill>
                            <a:schemeClr val="tx1"/>
                          </a:solidFill>
                          <a:effectLst/>
                          <a:latin typeface="Times New Roman" panose="02020603050405020304" pitchFamily="18" charset="0"/>
                          <a:cs typeface="Times New Roman" panose="02020603050405020304" pitchFamily="18" charset="0"/>
                        </a:rPr>
                        <a:t>Em bé ăn cơm.</a:t>
                      </a:r>
                      <a:endParaRPr lang="en-US" sz="25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buSzPts val="1400"/>
                        <a:buFont typeface="Times New Roman" panose="02020603050405020304" pitchFamily="18" charset="0"/>
                        <a:buChar char="-"/>
                      </a:pPr>
                      <a:r>
                        <a:rPr lang="nl-NL" sz="2500" dirty="0">
                          <a:solidFill>
                            <a:schemeClr val="tx1"/>
                          </a:solidFill>
                          <a:effectLst/>
                          <a:latin typeface="Times New Roman" panose="02020603050405020304" pitchFamily="18" charset="0"/>
                          <a:cs typeface="Times New Roman" panose="02020603050405020304" pitchFamily="18" charset="0"/>
                        </a:rPr>
                        <a:t>Tàu ăn than.</a:t>
                      </a:r>
                      <a:endParaRPr lang="en-US" sz="25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buSzPts val="1400"/>
                        <a:buFont typeface="Times New Roman" panose="02020603050405020304" pitchFamily="18" charset="0"/>
                        <a:buChar char="-"/>
                      </a:pPr>
                      <a:r>
                        <a:rPr lang="nl-NL" sz="2500" dirty="0">
                          <a:solidFill>
                            <a:schemeClr val="tx1"/>
                          </a:solidFill>
                          <a:effectLst/>
                          <a:latin typeface="Times New Roman" panose="02020603050405020304" pitchFamily="18" charset="0"/>
                          <a:cs typeface="Times New Roman" panose="02020603050405020304" pitchFamily="18" charset="0"/>
                        </a:rPr>
                        <a:t>Cô ấy rất ăn ảnh.</a:t>
                      </a:r>
                      <a:endParaRPr lang="en-US" sz="2500" dirty="0">
                        <a:solidFill>
                          <a:schemeClr val="tx1"/>
                        </a:solidFill>
                        <a:effectLst/>
                        <a:latin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vi-VN" sz="2500">
                          <a:solidFill>
                            <a:schemeClr val="tx1"/>
                          </a:solidFill>
                          <a:effectLst/>
                          <a:latin typeface="Times New Roman" panose="02020603050405020304" pitchFamily="18" charset="0"/>
                          <a:cs typeface="Times New Roman" panose="02020603050405020304" pitchFamily="18" charset="0"/>
                        </a:rPr>
                        <a:t> </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687048"/>
                  </a:ext>
                </a:extLst>
              </a:tr>
              <a:tr h="621620">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2</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en-US" sz="2500" dirty="0">
                          <a:solidFill>
                            <a:schemeClr val="tx1"/>
                          </a:solidFill>
                          <a:effectLst/>
                          <a:latin typeface="Times New Roman" panose="02020603050405020304" pitchFamily="18" charset="0"/>
                          <a:cs typeface="Times New Roman" panose="02020603050405020304" pitchFamily="18" charset="0"/>
                        </a:rPr>
                        <a:t>b. </a:t>
                      </a:r>
                      <a:r>
                        <a:rPr lang="en-US" sz="2500" dirty="0" err="1">
                          <a:solidFill>
                            <a:schemeClr val="tx1"/>
                          </a:solidFill>
                          <a:effectLst/>
                          <a:latin typeface="Times New Roman" panose="02020603050405020304" pitchFamily="18" charset="0"/>
                          <a:cs typeface="Times New Roman" panose="02020603050405020304" pitchFamily="18" charset="0"/>
                        </a:rPr>
                        <a:t>Các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từ</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bác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tôi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trong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Bác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bác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trứng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Tôi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tôi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vôi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là</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hiện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tượng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từ</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đồng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âm</a:t>
                      </a:r>
                      <a:r>
                        <a:rPr lang="en-US" sz="2500" dirty="0">
                          <a:solidFill>
                            <a:schemeClr val="tx1"/>
                          </a:solidFill>
                          <a:effectLst/>
                          <a:latin typeface="Times New Roman" panose="02020603050405020304" pitchFamily="18" charset="0"/>
                          <a:cs typeface="Times New Roman" panose="02020603050405020304" pitchFamily="18" charset="0"/>
                        </a:rPr>
                        <a:t> hay </a:t>
                      </a:r>
                      <a:r>
                        <a:rPr lang="en-US" sz="2500" dirty="0" err="1">
                          <a:solidFill>
                            <a:schemeClr val="tx1"/>
                          </a:solidFill>
                          <a:effectLst/>
                          <a:latin typeface="Times New Roman" panose="02020603050405020304" pitchFamily="18" charset="0"/>
                          <a:cs typeface="Times New Roman" panose="02020603050405020304" pitchFamily="18" charset="0"/>
                        </a:rPr>
                        <a:t>từ</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nghĩa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Vì</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sao</a:t>
                      </a:r>
                      <a:r>
                        <a:rPr lang="en-US" sz="2500" dirty="0">
                          <a:solidFill>
                            <a:schemeClr val="tx1"/>
                          </a:solidFill>
                          <a:effectLst/>
                          <a:latin typeface="Times New Roman" panose="02020603050405020304" pitchFamily="18" charset="0"/>
                          <a:cs typeface="Times New Roman" panose="02020603050405020304" pitchFamily="18" charset="0"/>
                        </a:rPr>
                        <a:t>?</a:t>
                      </a: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vi-VN" sz="2500">
                          <a:solidFill>
                            <a:schemeClr val="tx1"/>
                          </a:solidFill>
                          <a:effectLst/>
                          <a:latin typeface="Times New Roman" panose="02020603050405020304" pitchFamily="18" charset="0"/>
                          <a:cs typeface="Times New Roman" panose="02020603050405020304" pitchFamily="18" charset="0"/>
                        </a:rPr>
                        <a:t> </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2937564"/>
                  </a:ext>
                </a:extLst>
              </a:tr>
              <a:tr h="621620">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3</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en-US" sz="2500" dirty="0">
                          <a:solidFill>
                            <a:schemeClr val="tx1"/>
                          </a:solidFill>
                          <a:effectLst/>
                          <a:latin typeface="Times New Roman" panose="02020603050405020304" pitchFamily="18" charset="0"/>
                          <a:cs typeface="Times New Roman" panose="02020603050405020304" pitchFamily="18" charset="0"/>
                        </a:rPr>
                        <a:t>c. </a:t>
                      </a:r>
                      <a:r>
                        <a:rPr lang="en-US" sz="2500" dirty="0" err="1">
                          <a:solidFill>
                            <a:schemeClr val="tx1"/>
                          </a:solidFill>
                          <a:effectLst/>
                          <a:latin typeface="Times New Roman" panose="02020603050405020304" pitchFamily="18" charset="0"/>
                          <a:cs typeface="Times New Roman" panose="02020603050405020304" pitchFamily="18" charset="0"/>
                        </a:rPr>
                        <a:t>Nghĩa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hàm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ẩn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của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từ</a:t>
                      </a:r>
                      <a:r>
                        <a:rPr lang="en-US" sz="2500" dirty="0">
                          <a:solidFill>
                            <a:schemeClr val="tx1"/>
                          </a:solidFill>
                          <a:effectLst/>
                          <a:latin typeface="Times New Roman" panose="02020603050405020304" pitchFamily="18" charset="0"/>
                          <a:cs typeface="Times New Roman" panose="02020603050405020304" pitchFamily="18" charset="0"/>
                        </a:rPr>
                        <a:t> in </a:t>
                      </a:r>
                      <a:r>
                        <a:rPr lang="en-US" sz="2500" dirty="0" err="1">
                          <a:solidFill>
                            <a:schemeClr val="tx1"/>
                          </a:solidFill>
                          <a:effectLst/>
                          <a:latin typeface="Times New Roman" panose="02020603050405020304" pitchFamily="18" charset="0"/>
                          <a:cs typeface="Times New Roman" panose="02020603050405020304" pitchFamily="18" charset="0"/>
                        </a:rPr>
                        <a:t>đậm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trong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câu</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thơ</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Mặt</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Trời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của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bắp</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thì</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nằm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trên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đồi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b="1" dirty="0" err="1">
                          <a:solidFill>
                            <a:srgbClr val="FF0000"/>
                          </a:solidFill>
                          <a:effectLst/>
                          <a:latin typeface="Times New Roman" panose="02020603050405020304" pitchFamily="18" charset="0"/>
                          <a:cs typeface="Times New Roman" panose="02020603050405020304" pitchFamily="18" charset="0"/>
                        </a:rPr>
                        <a:t>Mặt</a:t>
                      </a:r>
                      <a:r>
                        <a:rPr lang="en-US" sz="2500" b="1" dirty="0">
                          <a:solidFill>
                            <a:srgbClr val="FF0000"/>
                          </a:solidFill>
                          <a:effectLst/>
                          <a:latin typeface="Times New Roman" panose="02020603050405020304" pitchFamily="18" charset="0"/>
                          <a:cs typeface="Times New Roman" panose="02020603050405020304" pitchFamily="18" charset="0"/>
                        </a:rPr>
                        <a:t> </a:t>
                      </a:r>
                      <a:r>
                        <a:rPr lang="en-US" sz="2500" b="1" dirty="0" err="1">
                          <a:solidFill>
                            <a:srgbClr val="FF0000"/>
                          </a:solidFill>
                          <a:effectLst/>
                          <a:latin typeface="Times New Roman" panose="02020603050405020304" pitchFamily="18" charset="0"/>
                          <a:cs typeface="Times New Roman" panose="02020603050405020304" pitchFamily="18" charset="0"/>
                        </a:rPr>
                        <a:t>Trời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của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mẹ</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em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nằm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trên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lưng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Nguyễn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Khoa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Điềm</a:t>
                      </a:r>
                      <a:r>
                        <a:rPr lang="en-US" sz="2500" dirty="0">
                          <a:solidFill>
                            <a:schemeClr val="tx1"/>
                          </a:solidFill>
                          <a:effectLst/>
                          <a:latin typeface="Times New Roman" panose="02020603050405020304" pitchFamily="18" charset="0"/>
                          <a:cs typeface="Times New Roman" panose="02020603050405020304" pitchFamily="18" charset="0"/>
                        </a:rPr>
                        <a:t>).</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vi-VN" sz="2500">
                          <a:solidFill>
                            <a:schemeClr val="tx1"/>
                          </a:solidFill>
                          <a:effectLst/>
                          <a:latin typeface="Times New Roman" panose="02020603050405020304" pitchFamily="18" charset="0"/>
                          <a:cs typeface="Times New Roman" panose="02020603050405020304" pitchFamily="18" charset="0"/>
                        </a:rPr>
                        <a:t> </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6301246"/>
                  </a:ext>
                </a:extLst>
              </a:tr>
              <a:tr h="1554049">
                <a:tc>
                  <a:txBody>
                    <a:bodyPr/>
                    <a:lstStyle/>
                    <a:p>
                      <a:pPr algn="just">
                        <a:tabLst>
                          <a:tab pos="90170" algn="l"/>
                          <a:tab pos="180340" algn="l"/>
                          <a:tab pos="270510" algn="l"/>
                        </a:tabLst>
                      </a:pPr>
                      <a:r>
                        <a:rPr lang="en-US" sz="2500">
                          <a:solidFill>
                            <a:schemeClr val="tx1"/>
                          </a:solidFill>
                          <a:effectLst/>
                          <a:latin typeface="Times New Roman" panose="02020603050405020304" pitchFamily="18" charset="0"/>
                          <a:cs typeface="Times New Roman" panose="02020603050405020304" pitchFamily="18" charset="0"/>
                        </a:rPr>
                        <a:t>4</a:t>
                      </a:r>
                      <a:endParaRPr lang="en-US" sz="25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buFont typeface="+mj-lt"/>
                        <a:buAutoNum type="alphaLcPeriod" startAt="4"/>
                      </a:pPr>
                      <a:r>
                        <a:rPr lang="en-US" sz="2500" dirty="0" err="1">
                          <a:solidFill>
                            <a:schemeClr val="tx1"/>
                          </a:solidFill>
                          <a:effectLst/>
                          <a:latin typeface="Times New Roman" panose="02020603050405020304" pitchFamily="18" charset="0"/>
                          <a:cs typeface="Times New Roman" panose="02020603050405020304" pitchFamily="18" charset="0"/>
                        </a:rPr>
                        <a:t>Người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chiến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sĩ</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trong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bài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thơ</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Mẹ</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của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Bằng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Việt</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xưng</a:t>
                      </a:r>
                      <a:r>
                        <a:rPr lang="en-US" sz="2500" dirty="0">
                          <a:solidFill>
                            <a:schemeClr val="tx1"/>
                          </a:solidFill>
                          <a:effectLst/>
                          <a:latin typeface="Times New Roman" panose="02020603050405020304" pitchFamily="18" charset="0"/>
                          <a:cs typeface="Times New Roman" panose="02020603050405020304" pitchFamily="18" charset="0"/>
                        </a:rPr>
                        <a:t> con </a:t>
                      </a:r>
                      <a:r>
                        <a:rPr lang="en-US" sz="2500" dirty="0" err="1">
                          <a:solidFill>
                            <a:schemeClr val="tx1"/>
                          </a:solidFill>
                          <a:effectLst/>
                          <a:latin typeface="Times New Roman" panose="02020603050405020304" pitchFamily="18" charset="0"/>
                          <a:cs typeface="Times New Roman" panose="02020603050405020304" pitchFamily="18" charset="0"/>
                        </a:rPr>
                        <a:t>và</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gọi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người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đã</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ân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cần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chăm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sóc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anh</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trong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những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ngày</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anh</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bị</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thương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là</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mẹ</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Việc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dùng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từ</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ngữ</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xưng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hô</a:t>
                      </a:r>
                      <a:r>
                        <a:rPr lang="en-US" sz="2500" dirty="0">
                          <a:solidFill>
                            <a:schemeClr val="tx1"/>
                          </a:solidFill>
                          <a:effectLst/>
                          <a:latin typeface="Times New Roman" panose="02020603050405020304" pitchFamily="18" charset="0"/>
                          <a:cs typeface="Times New Roman" panose="02020603050405020304" pitchFamily="18" charset="0"/>
                        </a:rPr>
                        <a:t>: Con- </a:t>
                      </a:r>
                      <a:r>
                        <a:rPr lang="en-US" sz="2500" dirty="0" err="1">
                          <a:solidFill>
                            <a:schemeClr val="tx1"/>
                          </a:solidFill>
                          <a:effectLst/>
                          <a:latin typeface="Times New Roman" panose="02020603050405020304" pitchFamily="18" charset="0"/>
                          <a:cs typeface="Times New Roman" panose="02020603050405020304" pitchFamily="18" charset="0"/>
                        </a:rPr>
                        <a:t>mẹ</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tác</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giả</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muốn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bày</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tỏ</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hàm</a:t>
                      </a:r>
                      <a:r>
                        <a:rPr lang="en-US" sz="2500" dirty="0">
                          <a:solidFill>
                            <a:schemeClr val="tx1"/>
                          </a:solidFill>
                          <a:effectLst/>
                          <a:latin typeface="Times New Roman" panose="02020603050405020304" pitchFamily="18" charset="0"/>
                          <a:cs typeface="Times New Roman" panose="02020603050405020304" pitchFamily="18" charset="0"/>
                        </a:rPr>
                        <a:t> ý (</a:t>
                      </a:r>
                      <a:r>
                        <a:rPr lang="en-US" sz="2500" dirty="0" err="1">
                          <a:solidFill>
                            <a:schemeClr val="tx1"/>
                          </a:solidFill>
                          <a:effectLst/>
                          <a:latin typeface="Times New Roman" panose="02020603050405020304" pitchFamily="18" charset="0"/>
                          <a:cs typeface="Times New Roman" panose="02020603050405020304" pitchFamily="18" charset="0"/>
                        </a:rPr>
                        <a:t>thái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độ</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tình</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cảm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gì</a:t>
                      </a:r>
                      <a:r>
                        <a:rPr lang="en-US" sz="2500" dirty="0">
                          <a:solidFill>
                            <a:schemeClr val="tx1"/>
                          </a:solidFill>
                          <a:effectLst/>
                          <a:latin typeface="Times New Roman" panose="02020603050405020304" pitchFamily="18" charset="0"/>
                          <a:cs typeface="Times New Roman" panose="02020603050405020304" pitchFamily="18" charset="0"/>
                        </a:rPr>
                        <a:t>? </a:t>
                      </a:r>
                    </a:p>
                    <a:p>
                      <a:pPr algn="just"/>
                      <a:r>
                        <a:rPr lang="en-US" sz="2500" dirty="0">
                          <a:solidFill>
                            <a:schemeClr val="tx1"/>
                          </a:solidFill>
                          <a:effectLst/>
                          <a:latin typeface="Times New Roman" panose="02020603050405020304" pitchFamily="18" charset="0"/>
                          <a:cs typeface="Times New Roman" panose="02020603050405020304" pitchFamily="18" charset="0"/>
                        </a:rPr>
                        <a:t>“Con </a:t>
                      </a:r>
                      <a:r>
                        <a:rPr lang="en-US" sz="2500" dirty="0" err="1">
                          <a:solidFill>
                            <a:schemeClr val="tx1"/>
                          </a:solidFill>
                          <a:effectLst/>
                          <a:latin typeface="Times New Roman" panose="02020603050405020304" pitchFamily="18" charset="0"/>
                          <a:cs typeface="Times New Roman" panose="02020603050405020304" pitchFamily="18" charset="0"/>
                        </a:rPr>
                        <a:t>bị</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thương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nằm</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lại</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một</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mùa</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mưa</a:t>
                      </a:r>
                      <a:r>
                        <a:rPr lang="en-US" sz="2500" dirty="0">
                          <a:solidFill>
                            <a:schemeClr val="tx1"/>
                          </a:solidFill>
                          <a:effectLst/>
                          <a:latin typeface="Times New Roman" panose="02020603050405020304" pitchFamily="18" charset="0"/>
                          <a:cs typeface="Times New Roman" panose="02020603050405020304" pitchFamily="18" charset="0"/>
                        </a:rPr>
                        <a:t> </a:t>
                      </a:r>
                    </a:p>
                    <a:p>
                      <a:pPr algn="just"/>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Nhớ</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dáng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mẹ</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ân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cần</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mà</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lặng</a:t>
                      </a:r>
                      <a:r>
                        <a:rPr lang="en-US" sz="2500" dirty="0">
                          <a:solidFill>
                            <a:schemeClr val="tx1"/>
                          </a:solidFill>
                          <a:effectLst/>
                          <a:latin typeface="Times New Roman" panose="02020603050405020304" pitchFamily="18" charset="0"/>
                          <a:cs typeface="Times New Roman" panose="02020603050405020304" pitchFamily="18" charset="0"/>
                        </a:rPr>
                        <a:t> </a:t>
                      </a:r>
                      <a:r>
                        <a:rPr lang="en-US" sz="2500" dirty="0" err="1">
                          <a:solidFill>
                            <a:schemeClr val="tx1"/>
                          </a:solidFill>
                          <a:effectLst/>
                          <a:latin typeface="Times New Roman" panose="02020603050405020304" pitchFamily="18" charset="0"/>
                          <a:cs typeface="Times New Roman" panose="02020603050405020304" pitchFamily="18" charset="0"/>
                        </a:rPr>
                        <a:t>lẽ</a:t>
                      </a:r>
                      <a:r>
                        <a:rPr lang="en-US" sz="2500" dirty="0">
                          <a:solidFill>
                            <a:schemeClr val="tx1"/>
                          </a:solidFill>
                          <a:effectLst/>
                          <a:latin typeface="Times New Roman" panose="02020603050405020304" pitchFamily="18" charset="0"/>
                          <a:cs typeface="Times New Roman" panose="02020603050405020304" pitchFamily="18" charset="0"/>
                        </a:rPr>
                        <a:t>”.</a:t>
                      </a: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tabLst>
                          <a:tab pos="90170" algn="l"/>
                          <a:tab pos="180340" algn="l"/>
                          <a:tab pos="270510" algn="l"/>
                        </a:tabLst>
                      </a:pPr>
                      <a:r>
                        <a:rPr lang="vi-VN" sz="2500" dirty="0">
                          <a:solidFill>
                            <a:schemeClr val="tx1"/>
                          </a:solidFill>
                          <a:effectLst/>
                          <a:latin typeface="Times New Roman" panose="02020603050405020304" pitchFamily="18" charset="0"/>
                          <a:cs typeface="Times New Roman" panose="02020603050405020304" pitchFamily="18" charset="0"/>
                        </a:rPr>
                        <a:t> </a:t>
                      </a:r>
                      <a:endParaRPr lang="en-US" sz="2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794" marR="537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0867880"/>
                  </a:ext>
                </a:extLst>
              </a:tr>
            </a:tbl>
          </a:graphicData>
        </a:graphic>
      </p:graphicFrame>
    </p:spTree>
    <p:extLst>
      <p:ext uri="{BB962C8B-B14F-4D97-AF65-F5344CB8AC3E}">
        <p14:creationId xmlns:p14="http://schemas.microsoft.com/office/powerpoint/2010/main" val="23569807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6D416B3-3D5C-717F-2EEE-A74924244F4D}"/>
              </a:ext>
            </a:extLst>
          </p:cNvPr>
          <p:cNvSpPr txBox="1"/>
          <p:nvPr/>
        </p:nvSpPr>
        <p:spPr>
          <a:xfrm>
            <a:off x="3074504" y="159026"/>
            <a:ext cx="3485322" cy="523220"/>
          </a:xfrm>
          <a:prstGeom prst="rect">
            <a:avLst/>
          </a:prstGeom>
          <a:noFill/>
        </p:spPr>
        <p:txBody>
          <a:bodyPr wrap="square" rtlCol="0">
            <a:spAutoFit/>
          </a:bodyPr>
          <a:lstStyle/>
          <a:p>
            <a:r>
              <a:rPr lang="nl-NL" sz="2800" b="1" dirty="0">
                <a:effectLst/>
                <a:latin typeface="Times New Roman" panose="02020603050405020304" pitchFamily="18" charset="0"/>
                <a:ea typeface="Times New Roman" panose="02020603050405020304" pitchFamily="18" charset="0"/>
              </a:rPr>
              <a:t>Dự kiến câu trả lời</a:t>
            </a:r>
            <a:endParaRPr lang="en-US" sz="2800" dirty="0"/>
          </a:p>
        </p:txBody>
      </p:sp>
      <p:sp>
        <p:nvSpPr>
          <p:cNvPr id="5" name="Hộp Văn bản 4">
            <a:extLst>
              <a:ext uri="{FF2B5EF4-FFF2-40B4-BE49-F238E27FC236}">
                <a16:creationId xmlns:a16="http://schemas.microsoft.com/office/drawing/2014/main" id="{FB65CA3A-0FEB-4C60-13DB-84ECC310863B}"/>
              </a:ext>
            </a:extLst>
          </p:cNvPr>
          <p:cNvSpPr txBox="1"/>
          <p:nvPr/>
        </p:nvSpPr>
        <p:spPr>
          <a:xfrm>
            <a:off x="556591" y="682246"/>
            <a:ext cx="10906539" cy="523220"/>
          </a:xfrm>
          <a:prstGeom prst="rect">
            <a:avLst/>
          </a:prstGeom>
          <a:noFill/>
        </p:spPr>
        <p:txBody>
          <a:bodyPr wrap="square" rtlCol="0">
            <a:spAutoFit/>
          </a:bodyPr>
          <a:lstStyle/>
          <a:p>
            <a:pPr algn="just"/>
            <a:r>
              <a:rPr lang="nl-NL" sz="2800" b="1" dirty="0">
                <a:effectLst/>
                <a:latin typeface="Times New Roman" panose="02020603050405020304" pitchFamily="18" charset="0"/>
                <a:ea typeface="Times New Roman" panose="02020603050405020304" pitchFamily="18" charset="0"/>
              </a:rPr>
              <a:t>a.</a:t>
            </a:r>
            <a:r>
              <a:rPr lang="nl-NL" sz="2800" dirty="0">
                <a:effectLst/>
                <a:latin typeface="Times New Roman" panose="02020603050405020304" pitchFamily="18" charset="0"/>
                <a:ea typeface="Times New Roman" panose="02020603050405020304" pitchFamily="18" charset="0"/>
              </a:rPr>
              <a:t> Xác định nghĩa của từ ăn trong các trường hợp sau:</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EA128DC-1341-A5FE-C9BC-D471731212F1}"/>
              </a:ext>
            </a:extLst>
          </p:cNvPr>
          <p:cNvSpPr txBox="1"/>
          <p:nvPr/>
        </p:nvSpPr>
        <p:spPr>
          <a:xfrm>
            <a:off x="556591" y="1728686"/>
            <a:ext cx="10999305" cy="1031051"/>
          </a:xfrm>
          <a:prstGeom prst="rect">
            <a:avLst/>
          </a:prstGeom>
          <a:noFill/>
        </p:spPr>
        <p:txBody>
          <a:bodyPr wrap="square" rtlCol="0">
            <a:spAutoFit/>
          </a:bodyPr>
          <a:lstStyle/>
          <a:p>
            <a:pPr marL="600075" indent="-457200">
              <a:spcBef>
                <a:spcPts val="200"/>
              </a:spcBef>
              <a:spcAft>
                <a:spcPts val="360"/>
              </a:spcAft>
              <a:buFontTx/>
              <a:buChar char="-"/>
            </a:pPr>
            <a:r>
              <a:rPr lang="nl-NL" sz="2800" dirty="0">
                <a:solidFill>
                  <a:srgbClr val="000000"/>
                </a:solidFill>
                <a:effectLst/>
                <a:latin typeface="Times New Roman" panose="02020603050405020304" pitchFamily="18" charset="0"/>
                <a:cs typeface="Times New Roman" panose="02020603050405020304" pitchFamily="18" charset="0"/>
              </a:rPr>
              <a:t>Câu “Em bé </a:t>
            </a:r>
            <a:r>
              <a:rPr lang="nl-NL" sz="2800" i="1" dirty="0">
                <a:solidFill>
                  <a:srgbClr val="000000"/>
                </a:solidFill>
                <a:effectLst/>
                <a:latin typeface="Times New Roman" panose="02020603050405020304" pitchFamily="18" charset="0"/>
                <a:cs typeface="Times New Roman" panose="02020603050405020304" pitchFamily="18" charset="0"/>
              </a:rPr>
              <a:t>ăn</a:t>
            </a:r>
            <a:r>
              <a:rPr lang="nl-NL" sz="2800" dirty="0">
                <a:solidFill>
                  <a:srgbClr val="000000"/>
                </a:solidFill>
                <a:effectLst/>
                <a:latin typeface="Times New Roman" panose="02020603050405020304" pitchFamily="18" charset="0"/>
                <a:cs typeface="Times New Roman" panose="02020603050405020304" pitchFamily="18" charset="0"/>
              </a:rPr>
              <a:t> cơm.” nghĩa của từ </a:t>
            </a:r>
            <a:r>
              <a:rPr lang="nl-NL" sz="2800" i="1" dirty="0">
                <a:solidFill>
                  <a:srgbClr val="000000"/>
                </a:solidFill>
                <a:effectLst/>
                <a:latin typeface="Times New Roman" panose="02020603050405020304" pitchFamily="18" charset="0"/>
                <a:cs typeface="Times New Roman" panose="02020603050405020304" pitchFamily="18" charset="0"/>
              </a:rPr>
              <a:t>ăn</a:t>
            </a:r>
            <a:r>
              <a:rPr lang="nl-NL" sz="2800" dirty="0">
                <a:solidFill>
                  <a:srgbClr val="000000"/>
                </a:solidFill>
                <a:effectLst/>
                <a:latin typeface="Times New Roman" panose="02020603050405020304" pitchFamily="18" charset="0"/>
                <a:cs typeface="Times New Roman" panose="02020603050405020304" pitchFamily="18" charset="0"/>
              </a:rPr>
              <a:t> là đưa thức ăn vào miệng, </a:t>
            </a:r>
          </a:p>
          <a:p>
            <a:pPr marL="142875">
              <a:spcBef>
                <a:spcPts val="200"/>
              </a:spcBef>
              <a:spcAft>
                <a:spcPts val="360"/>
              </a:spcAft>
            </a:pPr>
            <a:r>
              <a:rPr lang="vi-VN" sz="2800" dirty="0" err="1">
                <a:solidFill>
                  <a:srgbClr val="000000"/>
                </a:solidFill>
                <a:effectLst/>
                <a:latin typeface="Times New Roman" panose="02020603050405020304" pitchFamily="18" charset="0"/>
                <a:cs typeface="Times New Roman" panose="02020603050405020304" pitchFamily="18" charset="0"/>
              </a:rPr>
              <a:t>tự</a:t>
            </a:r>
            <a:r>
              <a:rPr lang="vi-VN" sz="2800" dirty="0">
                <a:solidFill>
                  <a:srgbClr val="000000"/>
                </a:solidFill>
                <a:effectLst/>
                <a:latin typeface="Times New Roman" panose="02020603050405020304" pitchFamily="18" charset="0"/>
                <a:cs typeface="Times New Roman" panose="02020603050405020304" pitchFamily="18" charset="0"/>
              </a:rPr>
              <a:t> cho </a:t>
            </a:r>
            <a:r>
              <a:rPr lang="vi-VN" sz="2800" dirty="0" err="1">
                <a:solidFill>
                  <a:srgbClr val="000000"/>
                </a:solidFill>
                <a:effectLst/>
                <a:latin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cs typeface="Times New Roman" panose="02020603050405020304" pitchFamily="18" charset="0"/>
              </a:rPr>
              <a:t> cơ </a:t>
            </a:r>
            <a:r>
              <a:rPr lang="vi-VN" sz="2800" dirty="0" err="1">
                <a:solidFill>
                  <a:srgbClr val="000000"/>
                </a:solidFill>
                <a:effectLst/>
                <a:latin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cs typeface="Times New Roman" panose="02020603050405020304" pitchFamily="18" charset="0"/>
              </a:rPr>
              <a:t> nuôi </a:t>
            </a:r>
            <a:r>
              <a:rPr lang="vi-VN" sz="2800" dirty="0" err="1">
                <a:solidFill>
                  <a:srgbClr val="000000"/>
                </a:solidFill>
                <a:effectLst/>
                <a:latin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gốc</a:t>
            </a:r>
            <a:endParaRPr lang="en-US" sz="2800" dirty="0">
              <a:solidFill>
                <a:srgbClr val="6E9400"/>
              </a:solidFill>
              <a:effectLst/>
              <a:latin typeface="Calibri Light" panose="020F03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9C38719B-3DC8-EA63-1164-7CCEC3A881DC}"/>
              </a:ext>
            </a:extLst>
          </p:cNvPr>
          <p:cNvSpPr txBox="1"/>
          <p:nvPr/>
        </p:nvSpPr>
        <p:spPr>
          <a:xfrm>
            <a:off x="556590" y="2915045"/>
            <a:ext cx="10906539" cy="954107"/>
          </a:xfrm>
          <a:prstGeom prst="rect">
            <a:avLst/>
          </a:prstGeom>
          <a:noFill/>
        </p:spPr>
        <p:txBody>
          <a:bodyPr wrap="square" rtlCol="0">
            <a:spAutoFit/>
          </a:bodyPr>
          <a:lstStyle/>
          <a:p>
            <a:pPr marL="342900" lvl="0" indent="-342900">
              <a:spcBef>
                <a:spcPts val="200"/>
              </a:spcBef>
              <a:spcAft>
                <a:spcPts val="360"/>
              </a:spcAft>
              <a:buSzPts val="1400"/>
              <a:buFont typeface="Times New Roman" panose="02020603050405020304" pitchFamily="18" charset="0"/>
              <a:buChar char="-"/>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than.</a:t>
            </a:r>
            <a:r>
              <a:rPr lang="nl-NL"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nghĩa của từ </a:t>
            </a:r>
            <a:r>
              <a:rPr lang="nl-NL"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nl-NL"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endParaRPr lang="en-US" sz="2800" dirty="0">
              <a:solidFill>
                <a:srgbClr val="6E94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EC03AB44-364B-5C97-749C-281343612BDF}"/>
              </a:ext>
            </a:extLst>
          </p:cNvPr>
          <p:cNvSpPr txBox="1"/>
          <p:nvPr/>
        </p:nvSpPr>
        <p:spPr>
          <a:xfrm>
            <a:off x="556591" y="4128774"/>
            <a:ext cx="10654747" cy="1005403"/>
          </a:xfrm>
          <a:prstGeom prst="rect">
            <a:avLst/>
          </a:prstGeom>
          <a:noFill/>
        </p:spPr>
        <p:txBody>
          <a:bodyPr wrap="square" rtlCol="0">
            <a:spAutoFit/>
          </a:bodyPr>
          <a:lstStyle/>
          <a:p>
            <a:pPr marL="342900" lvl="0" indent="-342900" algn="just">
              <a:spcAft>
                <a:spcPts val="360"/>
              </a:spcAft>
              <a:buSzPts val="1400"/>
              <a:buFont typeface="Times New Roman" panose="02020603050405020304" pitchFamily="18" charset="0"/>
              <a:buChar char="-"/>
            </a:pPr>
            <a:r>
              <a:rPr lang="nl-NL" sz="2800" dirty="0">
                <a:solidFill>
                  <a:srgbClr val="000000"/>
                </a:solidFill>
                <a:effectLst/>
                <a:latin typeface="Times New Roman" panose="02020603050405020304" pitchFamily="18" charset="0"/>
                <a:ea typeface="Times New Roman" panose="02020603050405020304" pitchFamily="18" charset="0"/>
              </a:rPr>
              <a:t>Câu “Cô ấy rất </a:t>
            </a:r>
            <a:r>
              <a:rPr lang="nl-NL" sz="2800" i="1" dirty="0">
                <a:solidFill>
                  <a:srgbClr val="000000"/>
                </a:solidFill>
                <a:effectLst/>
                <a:latin typeface="Times New Roman" panose="02020603050405020304" pitchFamily="18" charset="0"/>
                <a:ea typeface="Times New Roman" panose="02020603050405020304" pitchFamily="18" charset="0"/>
              </a:rPr>
              <a:t>ăn</a:t>
            </a:r>
            <a:r>
              <a:rPr lang="nl-NL" sz="2800" dirty="0">
                <a:solidFill>
                  <a:srgbClr val="000000"/>
                </a:solidFill>
                <a:effectLst/>
                <a:latin typeface="Times New Roman" panose="02020603050405020304" pitchFamily="18" charset="0"/>
                <a:ea typeface="Times New Roman" panose="02020603050405020304" pitchFamily="18" charset="0"/>
              </a:rPr>
              <a:t> ảnh.” nghĩa của từ </a:t>
            </a:r>
            <a:r>
              <a:rPr lang="nl-NL" sz="2800" i="1" dirty="0">
                <a:solidFill>
                  <a:srgbClr val="000000"/>
                </a:solidFill>
                <a:effectLst/>
                <a:latin typeface="Times New Roman" panose="02020603050405020304" pitchFamily="18" charset="0"/>
                <a:ea typeface="Times New Roman" panose="02020603050405020304" pitchFamily="18" charset="0"/>
              </a:rPr>
              <a:t>ăn</a:t>
            </a:r>
            <a:r>
              <a:rPr lang="nl-NL" sz="2800" dirty="0">
                <a:solidFill>
                  <a:srgbClr val="000000"/>
                </a:solidFill>
                <a:effectLst/>
                <a:latin typeface="Times New Roman" panose="02020603050405020304" pitchFamily="18" charset="0"/>
                <a:ea typeface="Times New Roman" panose="02020603050405020304" pitchFamily="18" charset="0"/>
              </a:rPr>
              <a:t> là</a:t>
            </a:r>
            <a:r>
              <a:rPr lang="nl-NL" sz="2800" b="1"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nhau, </a:t>
            </a:r>
            <a:endParaRPr lang="en-US" sz="2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360"/>
              </a:spcAft>
              <a:buSzPts val="1400"/>
              <a:buFont typeface="Times New Roman" panose="02020603050405020304" pitchFamily="18" charset="0"/>
              <a:buChar char="-"/>
            </a:pPr>
            <a:r>
              <a:rPr lang="vi-VN" sz="2800" dirty="0" err="1">
                <a:solidFill>
                  <a:srgbClr val="000000"/>
                </a:solidFill>
                <a:effectLst/>
                <a:latin typeface="Times New Roman" panose="02020603050405020304" pitchFamily="18" charset="0"/>
                <a:ea typeface="Times New Roman" panose="02020603050405020304" pitchFamily="18" charset="0"/>
              </a:rPr>
              <a:t>tạo</a:t>
            </a:r>
            <a:r>
              <a:rPr lang="vi-VN" sz="2800" dirty="0">
                <a:solidFill>
                  <a:srgbClr val="000000"/>
                </a:solidFill>
                <a:effectLst/>
                <a:latin typeface="Times New Roman" panose="02020603050405020304" pitchFamily="18" charset="0"/>
                <a:ea typeface="Times New Roman" panose="02020603050405020304" pitchFamily="18" charset="0"/>
              </a:rPr>
              <a:t> nên </a:t>
            </a:r>
            <a:r>
              <a:rPr lang="vi-VN" sz="2800" dirty="0" err="1">
                <a:solidFill>
                  <a:srgbClr val="000000"/>
                </a:solidFill>
                <a:effectLst/>
                <a:latin typeface="Times New Roman" panose="02020603050405020304" pitchFamily="18" charset="0"/>
                <a:ea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hoà</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chuyển</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52318A72-6EF6-B544-1ABA-AE34379F9B67}"/>
              </a:ext>
            </a:extLst>
          </p:cNvPr>
          <p:cNvSpPr txBox="1"/>
          <p:nvPr/>
        </p:nvSpPr>
        <p:spPr>
          <a:xfrm>
            <a:off x="2524539" y="5499799"/>
            <a:ext cx="6228522" cy="584775"/>
          </a:xfrm>
          <a:prstGeom prst="rect">
            <a:avLst/>
          </a:prstGeom>
          <a:noFill/>
        </p:spPr>
        <p:txBody>
          <a:bodyPr wrap="square" rtlCol="0">
            <a:spAutoFit/>
          </a:bodyPr>
          <a:lstStyle/>
          <a:p>
            <a:pPr algn="just"/>
            <a:r>
              <a:rPr lang="nl-NL" sz="3200" i="1" dirty="0">
                <a:effectLst/>
                <a:latin typeface="Times New Roman" panose="02020603050405020304" pitchFamily="18" charset="0"/>
                <a:ea typeface="Times New Roman" panose="02020603050405020304" pitchFamily="18" charset="0"/>
              </a:rPr>
              <a:t> Đây là hiện tượng từ đa nghĩa</a:t>
            </a:r>
            <a:endParaRPr lang="en-US" sz="3200" dirty="0">
              <a:effectLst/>
              <a:latin typeface="Times New Roman" panose="02020603050405020304" pitchFamily="18" charset="0"/>
              <a:ea typeface="Times New Roman" panose="02020603050405020304" pitchFamily="18" charset="0"/>
            </a:endParaRPr>
          </a:p>
        </p:txBody>
      </p:sp>
      <p:sp>
        <p:nvSpPr>
          <p:cNvPr id="13" name="Mũi tên: Phải 12">
            <a:extLst>
              <a:ext uri="{FF2B5EF4-FFF2-40B4-BE49-F238E27FC236}">
                <a16:creationId xmlns:a16="http://schemas.microsoft.com/office/drawing/2014/main" id="{DF7CC404-8910-C96D-2D51-B5D4360E9084}"/>
              </a:ext>
            </a:extLst>
          </p:cNvPr>
          <p:cNvSpPr/>
          <p:nvPr/>
        </p:nvSpPr>
        <p:spPr>
          <a:xfrm flipV="1">
            <a:off x="5638800" y="2409218"/>
            <a:ext cx="715617" cy="177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ũi tên: Phải 13">
            <a:extLst>
              <a:ext uri="{FF2B5EF4-FFF2-40B4-BE49-F238E27FC236}">
                <a16:creationId xmlns:a16="http://schemas.microsoft.com/office/drawing/2014/main" id="{AF5F4B31-F691-4095-88C5-7136DE6A41B3}"/>
              </a:ext>
            </a:extLst>
          </p:cNvPr>
          <p:cNvSpPr/>
          <p:nvPr/>
        </p:nvSpPr>
        <p:spPr>
          <a:xfrm flipV="1">
            <a:off x="3816625" y="4811576"/>
            <a:ext cx="715617" cy="177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ũi tên: Phải 14">
            <a:extLst>
              <a:ext uri="{FF2B5EF4-FFF2-40B4-BE49-F238E27FC236}">
                <a16:creationId xmlns:a16="http://schemas.microsoft.com/office/drawing/2014/main" id="{DFA5C4B6-C237-5E12-F865-C82CE9768583}"/>
              </a:ext>
            </a:extLst>
          </p:cNvPr>
          <p:cNvSpPr/>
          <p:nvPr/>
        </p:nvSpPr>
        <p:spPr>
          <a:xfrm flipV="1">
            <a:off x="6917635" y="3545993"/>
            <a:ext cx="715617" cy="177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i tên: Phải 15">
            <a:extLst>
              <a:ext uri="{FF2B5EF4-FFF2-40B4-BE49-F238E27FC236}">
                <a16:creationId xmlns:a16="http://schemas.microsoft.com/office/drawing/2014/main" id="{7A1CA41C-59AE-DBF1-4037-0AD7C4D1F1B1}"/>
              </a:ext>
            </a:extLst>
          </p:cNvPr>
          <p:cNvSpPr/>
          <p:nvPr/>
        </p:nvSpPr>
        <p:spPr>
          <a:xfrm flipV="1">
            <a:off x="1848677" y="5672266"/>
            <a:ext cx="715617" cy="177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73755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circle(in)">
                                      <p:cBhvr>
                                        <p:cTn id="31" dur="20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1000" fill="hold"/>
                                        <p:tgtEl>
                                          <p:spTgt spid="8"/>
                                        </p:tgtEl>
                                        <p:attrNameLst>
                                          <p:attrName>ppt_w</p:attrName>
                                        </p:attrNameLst>
                                      </p:cBhvr>
                                      <p:tavLst>
                                        <p:tav tm="0">
                                          <p:val>
                                            <p:fltVal val="0"/>
                                          </p:val>
                                        </p:tav>
                                        <p:tav tm="100000">
                                          <p:val>
                                            <p:strVal val="#ppt_w"/>
                                          </p:val>
                                        </p:tav>
                                      </p:tavLst>
                                    </p:anim>
                                    <p:anim calcmode="lin" valueType="num">
                                      <p:cBhvr>
                                        <p:cTn id="37" dur="1000" fill="hold"/>
                                        <p:tgtEl>
                                          <p:spTgt spid="8"/>
                                        </p:tgtEl>
                                        <p:attrNameLst>
                                          <p:attrName>ppt_h</p:attrName>
                                        </p:attrNameLst>
                                      </p:cBhvr>
                                      <p:tavLst>
                                        <p:tav tm="0">
                                          <p:val>
                                            <p:fltVal val="0"/>
                                          </p:val>
                                        </p:tav>
                                        <p:tav tm="100000">
                                          <p:val>
                                            <p:strVal val="#ppt_h"/>
                                          </p:val>
                                        </p:tav>
                                      </p:tavLst>
                                    </p:anim>
                                    <p:anim calcmode="lin" valueType="num">
                                      <p:cBhvr>
                                        <p:cTn id="38" dur="1000" fill="hold"/>
                                        <p:tgtEl>
                                          <p:spTgt spid="8"/>
                                        </p:tgtEl>
                                        <p:attrNameLst>
                                          <p:attrName>style.rotation</p:attrName>
                                        </p:attrNameLst>
                                      </p:cBhvr>
                                      <p:tavLst>
                                        <p:tav tm="0">
                                          <p:val>
                                            <p:fltVal val="90"/>
                                          </p:val>
                                        </p:tav>
                                        <p:tav tm="100000">
                                          <p:val>
                                            <p:fltVal val="0"/>
                                          </p:val>
                                        </p:tav>
                                      </p:tavLst>
                                    </p:anim>
                                    <p:animEffect transition="in" filter="fade">
                                      <p:cBhvr>
                                        <p:cTn id="39" dur="1000"/>
                                        <p:tgtEl>
                                          <p:spTgt spid="8"/>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fltVal val="0"/>
                                          </p:val>
                                        </p:tav>
                                        <p:tav tm="100000">
                                          <p:val>
                                            <p:strVal val="#ppt_w"/>
                                          </p:val>
                                        </p:tav>
                                      </p:tavLst>
                                    </p:anim>
                                    <p:anim calcmode="lin" valueType="num">
                                      <p:cBhvr>
                                        <p:cTn id="43" dur="1000" fill="hold"/>
                                        <p:tgtEl>
                                          <p:spTgt spid="14"/>
                                        </p:tgtEl>
                                        <p:attrNameLst>
                                          <p:attrName>ppt_h</p:attrName>
                                        </p:attrNameLst>
                                      </p:cBhvr>
                                      <p:tavLst>
                                        <p:tav tm="0">
                                          <p:val>
                                            <p:fltVal val="0"/>
                                          </p:val>
                                        </p:tav>
                                        <p:tav tm="100000">
                                          <p:val>
                                            <p:strVal val="#ppt_h"/>
                                          </p:val>
                                        </p:tav>
                                      </p:tavLst>
                                    </p:anim>
                                    <p:anim calcmode="lin" valueType="num">
                                      <p:cBhvr>
                                        <p:cTn id="44" dur="1000" fill="hold"/>
                                        <p:tgtEl>
                                          <p:spTgt spid="14"/>
                                        </p:tgtEl>
                                        <p:attrNameLst>
                                          <p:attrName>style.rotation</p:attrName>
                                        </p:attrNameLst>
                                      </p:cBhvr>
                                      <p:tavLst>
                                        <p:tav tm="0">
                                          <p:val>
                                            <p:fltVal val="90"/>
                                          </p:val>
                                        </p:tav>
                                        <p:tav tm="100000">
                                          <p:val>
                                            <p:fltVal val="0"/>
                                          </p:val>
                                        </p:tav>
                                      </p:tavLst>
                                    </p:anim>
                                    <p:animEffect transition="in" filter="fade">
                                      <p:cBhvr>
                                        <p:cTn id="45" dur="1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down)">
                                      <p:cBhvr>
                                        <p:cTn id="50" dur="580">
                                          <p:stCondLst>
                                            <p:cond delay="0"/>
                                          </p:stCondLst>
                                        </p:cTn>
                                        <p:tgtEl>
                                          <p:spTgt spid="9"/>
                                        </p:tgtEl>
                                      </p:cBhvr>
                                    </p:animEffect>
                                    <p:anim calcmode="lin" valueType="num">
                                      <p:cBhvr>
                                        <p:cTn id="5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6" dur="26">
                                          <p:stCondLst>
                                            <p:cond delay="650"/>
                                          </p:stCondLst>
                                        </p:cTn>
                                        <p:tgtEl>
                                          <p:spTgt spid="9"/>
                                        </p:tgtEl>
                                      </p:cBhvr>
                                      <p:to x="100000" y="60000"/>
                                    </p:animScale>
                                    <p:animScale>
                                      <p:cBhvr>
                                        <p:cTn id="57" dur="166" decel="50000">
                                          <p:stCondLst>
                                            <p:cond delay="676"/>
                                          </p:stCondLst>
                                        </p:cTn>
                                        <p:tgtEl>
                                          <p:spTgt spid="9"/>
                                        </p:tgtEl>
                                      </p:cBhvr>
                                      <p:to x="100000" y="100000"/>
                                    </p:animScale>
                                    <p:animScale>
                                      <p:cBhvr>
                                        <p:cTn id="58" dur="26">
                                          <p:stCondLst>
                                            <p:cond delay="1312"/>
                                          </p:stCondLst>
                                        </p:cTn>
                                        <p:tgtEl>
                                          <p:spTgt spid="9"/>
                                        </p:tgtEl>
                                      </p:cBhvr>
                                      <p:to x="100000" y="80000"/>
                                    </p:animScale>
                                    <p:animScale>
                                      <p:cBhvr>
                                        <p:cTn id="59" dur="166" decel="50000">
                                          <p:stCondLst>
                                            <p:cond delay="1338"/>
                                          </p:stCondLst>
                                        </p:cTn>
                                        <p:tgtEl>
                                          <p:spTgt spid="9"/>
                                        </p:tgtEl>
                                      </p:cBhvr>
                                      <p:to x="100000" y="100000"/>
                                    </p:animScale>
                                    <p:animScale>
                                      <p:cBhvr>
                                        <p:cTn id="60" dur="26">
                                          <p:stCondLst>
                                            <p:cond delay="1642"/>
                                          </p:stCondLst>
                                        </p:cTn>
                                        <p:tgtEl>
                                          <p:spTgt spid="9"/>
                                        </p:tgtEl>
                                      </p:cBhvr>
                                      <p:to x="100000" y="90000"/>
                                    </p:animScale>
                                    <p:animScale>
                                      <p:cBhvr>
                                        <p:cTn id="61" dur="166" decel="50000">
                                          <p:stCondLst>
                                            <p:cond delay="1668"/>
                                          </p:stCondLst>
                                        </p:cTn>
                                        <p:tgtEl>
                                          <p:spTgt spid="9"/>
                                        </p:tgtEl>
                                      </p:cBhvr>
                                      <p:to x="100000" y="100000"/>
                                    </p:animScale>
                                    <p:animScale>
                                      <p:cBhvr>
                                        <p:cTn id="62" dur="26">
                                          <p:stCondLst>
                                            <p:cond delay="1808"/>
                                          </p:stCondLst>
                                        </p:cTn>
                                        <p:tgtEl>
                                          <p:spTgt spid="9"/>
                                        </p:tgtEl>
                                      </p:cBhvr>
                                      <p:to x="100000" y="95000"/>
                                    </p:animScale>
                                    <p:animScale>
                                      <p:cBhvr>
                                        <p:cTn id="63" dur="166" decel="50000">
                                          <p:stCondLst>
                                            <p:cond delay="1834"/>
                                          </p:stCondLst>
                                        </p:cTn>
                                        <p:tgtEl>
                                          <p:spTgt spid="9"/>
                                        </p:tgtEl>
                                      </p:cBhvr>
                                      <p:to x="100000" y="100000"/>
                                    </p:animScale>
                                  </p:childTnLst>
                                </p:cTn>
                              </p:par>
                              <p:par>
                                <p:cTn id="64" presetID="26"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80">
                                          <p:stCondLst>
                                            <p:cond delay="0"/>
                                          </p:stCondLst>
                                        </p:cTn>
                                        <p:tgtEl>
                                          <p:spTgt spid="16"/>
                                        </p:tgtEl>
                                      </p:cBhvr>
                                    </p:animEffect>
                                    <p:anim calcmode="lin" valueType="num">
                                      <p:cBhvr>
                                        <p:cTn id="6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2" dur="26">
                                          <p:stCondLst>
                                            <p:cond delay="650"/>
                                          </p:stCondLst>
                                        </p:cTn>
                                        <p:tgtEl>
                                          <p:spTgt spid="16"/>
                                        </p:tgtEl>
                                      </p:cBhvr>
                                      <p:to x="100000" y="60000"/>
                                    </p:animScale>
                                    <p:animScale>
                                      <p:cBhvr>
                                        <p:cTn id="73" dur="166" decel="50000">
                                          <p:stCondLst>
                                            <p:cond delay="676"/>
                                          </p:stCondLst>
                                        </p:cTn>
                                        <p:tgtEl>
                                          <p:spTgt spid="16"/>
                                        </p:tgtEl>
                                      </p:cBhvr>
                                      <p:to x="100000" y="100000"/>
                                    </p:animScale>
                                    <p:animScale>
                                      <p:cBhvr>
                                        <p:cTn id="74" dur="26">
                                          <p:stCondLst>
                                            <p:cond delay="1312"/>
                                          </p:stCondLst>
                                        </p:cTn>
                                        <p:tgtEl>
                                          <p:spTgt spid="16"/>
                                        </p:tgtEl>
                                      </p:cBhvr>
                                      <p:to x="100000" y="80000"/>
                                    </p:animScale>
                                    <p:animScale>
                                      <p:cBhvr>
                                        <p:cTn id="75" dur="166" decel="50000">
                                          <p:stCondLst>
                                            <p:cond delay="1338"/>
                                          </p:stCondLst>
                                        </p:cTn>
                                        <p:tgtEl>
                                          <p:spTgt spid="16"/>
                                        </p:tgtEl>
                                      </p:cBhvr>
                                      <p:to x="100000" y="100000"/>
                                    </p:animScale>
                                    <p:animScale>
                                      <p:cBhvr>
                                        <p:cTn id="76" dur="26">
                                          <p:stCondLst>
                                            <p:cond delay="1642"/>
                                          </p:stCondLst>
                                        </p:cTn>
                                        <p:tgtEl>
                                          <p:spTgt spid="16"/>
                                        </p:tgtEl>
                                      </p:cBhvr>
                                      <p:to x="100000" y="90000"/>
                                    </p:animScale>
                                    <p:animScale>
                                      <p:cBhvr>
                                        <p:cTn id="77" dur="166" decel="50000">
                                          <p:stCondLst>
                                            <p:cond delay="1668"/>
                                          </p:stCondLst>
                                        </p:cTn>
                                        <p:tgtEl>
                                          <p:spTgt spid="16"/>
                                        </p:tgtEl>
                                      </p:cBhvr>
                                      <p:to x="100000" y="100000"/>
                                    </p:animScale>
                                    <p:animScale>
                                      <p:cBhvr>
                                        <p:cTn id="78" dur="26">
                                          <p:stCondLst>
                                            <p:cond delay="1808"/>
                                          </p:stCondLst>
                                        </p:cTn>
                                        <p:tgtEl>
                                          <p:spTgt spid="16"/>
                                        </p:tgtEl>
                                      </p:cBhvr>
                                      <p:to x="100000" y="95000"/>
                                    </p:animScale>
                                    <p:animScale>
                                      <p:cBhvr>
                                        <p:cTn id="79"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D4DA1E4-3B81-0784-059D-DB3E09AFA6C7}"/>
              </a:ext>
            </a:extLst>
          </p:cNvPr>
          <p:cNvSpPr txBox="1"/>
          <p:nvPr/>
        </p:nvSpPr>
        <p:spPr>
          <a:xfrm>
            <a:off x="1378226" y="132522"/>
            <a:ext cx="9077739" cy="523220"/>
          </a:xfrm>
          <a:prstGeom prst="rect">
            <a:avLst/>
          </a:prstGeom>
          <a:noFill/>
        </p:spPr>
        <p:txBody>
          <a:bodyPr wrap="square" rtlCol="0">
            <a:spAutoFit/>
          </a:bodyPr>
          <a:lstStyle/>
          <a:p>
            <a:pPr algn="just"/>
            <a:r>
              <a:rPr lang="en-US" sz="2800" b="1" dirty="0">
                <a:effectLst/>
                <a:latin typeface="Times New Roman" panose="02020603050405020304" pitchFamily="18" charset="0"/>
                <a:ea typeface="Times New Roman" panose="02020603050405020304" pitchFamily="18" charset="0"/>
              </a:rPr>
              <a:t>b.</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Nghĩa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trứng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vôi</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8105F71B-ECFA-32E4-A31D-351E52D4F8D5}"/>
              </a:ext>
            </a:extLst>
          </p:cNvPr>
          <p:cNvSpPr txBox="1"/>
          <p:nvPr/>
        </p:nvSpPr>
        <p:spPr>
          <a:xfrm>
            <a:off x="450574" y="1046922"/>
            <a:ext cx="11277600" cy="523220"/>
          </a:xfrm>
          <a:prstGeom prst="rect">
            <a:avLst/>
          </a:prstGeom>
          <a:noFill/>
        </p:spPr>
        <p:txBody>
          <a:bodyPr wrap="square" rtlCol="0">
            <a:spAutoFit/>
          </a:bodyPr>
          <a:lstStyle/>
          <a:p>
            <a:pPr algn="just"/>
            <a:r>
              <a:rPr lang="en-US" sz="2800" i="1" dirty="0" err="1">
                <a:effectLst/>
                <a:latin typeface="Times New Roman" panose="02020603050405020304" pitchFamily="18" charset="0"/>
                <a:ea typeface="Times New Roman" panose="02020603050405020304" pitchFamily="18" charset="0"/>
              </a:rPr>
              <a:t>bác</a:t>
            </a:r>
            <a:r>
              <a:rPr lang="en-US" sz="2800" i="1" dirty="0">
                <a:effectLst/>
                <a:latin typeface="Times New Roman" panose="02020603050405020304" pitchFamily="18" charset="0"/>
                <a:ea typeface="Times New Roman" panose="02020603050405020304" pitchFamily="18" charset="0"/>
              </a:rPr>
              <a:t> (1): </a:t>
            </a:r>
            <a:r>
              <a:rPr lang="en-US" sz="2800" i="1" dirty="0" err="1">
                <a:effectLst/>
                <a:latin typeface="Times New Roman" panose="02020603050405020304" pitchFamily="18" charset="0"/>
                <a:ea typeface="Times New Roman" panose="02020603050405020304" pitchFamily="18" charset="0"/>
              </a:rPr>
              <a:t>dùng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để</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xưng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hô</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chỉ</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anh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của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bố</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mẹ</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được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gọi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bác</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C8220C9-F0A1-7265-496A-6E6663BC63D1}"/>
              </a:ext>
            </a:extLst>
          </p:cNvPr>
          <p:cNvSpPr txBox="1"/>
          <p:nvPr/>
        </p:nvSpPr>
        <p:spPr>
          <a:xfrm>
            <a:off x="463826" y="2054087"/>
            <a:ext cx="11012557" cy="523220"/>
          </a:xfrm>
          <a:prstGeom prst="rect">
            <a:avLst/>
          </a:prstGeom>
          <a:noFill/>
        </p:spPr>
        <p:txBody>
          <a:bodyPr wrap="square" rtlCol="0">
            <a:spAutoFit/>
          </a:bodyPr>
          <a:lstStyle/>
          <a:p>
            <a:pPr algn="just"/>
            <a:r>
              <a:rPr lang="en-US" sz="2800" i="1" dirty="0" err="1">
                <a:effectLst/>
                <a:latin typeface="Times New Roman" panose="02020603050405020304" pitchFamily="18" charset="0"/>
                <a:ea typeface="Times New Roman" panose="02020603050405020304" pitchFamily="18" charset="0"/>
              </a:rPr>
              <a:t>bác</a:t>
            </a:r>
            <a:r>
              <a:rPr lang="en-US" sz="2800" i="1" dirty="0">
                <a:effectLst/>
                <a:latin typeface="Times New Roman" panose="02020603050405020304" pitchFamily="18" charset="0"/>
                <a:ea typeface="Times New Roman" panose="02020603050405020304" pitchFamily="18" charset="0"/>
              </a:rPr>
              <a:t> (2): </a:t>
            </a:r>
            <a:r>
              <a:rPr lang="en-US" sz="2800" i="1" dirty="0" err="1">
                <a:effectLst/>
                <a:latin typeface="Times New Roman" panose="02020603050405020304" pitchFamily="18" charset="0"/>
                <a:ea typeface="Times New Roman" panose="02020603050405020304" pitchFamily="18" charset="0"/>
              </a:rPr>
              <a:t>Hoạt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động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khuấy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trứng</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8D22CC7-AE88-A3A9-D983-F0631B3C17FE}"/>
              </a:ext>
            </a:extLst>
          </p:cNvPr>
          <p:cNvSpPr txBox="1"/>
          <p:nvPr/>
        </p:nvSpPr>
        <p:spPr>
          <a:xfrm>
            <a:off x="450574" y="2904197"/>
            <a:ext cx="10522226" cy="523220"/>
          </a:xfrm>
          <a:prstGeom prst="rect">
            <a:avLst/>
          </a:prstGeom>
          <a:noFill/>
        </p:spPr>
        <p:txBody>
          <a:bodyPr wrap="square" rtlCol="0">
            <a:spAutoFit/>
          </a:bodyPr>
          <a:lstStyle/>
          <a:p>
            <a:pPr algn="just"/>
            <a:r>
              <a:rPr lang="en-US" sz="2800" i="1" dirty="0" err="1">
                <a:effectLst/>
                <a:latin typeface="Times New Roman" panose="02020603050405020304" pitchFamily="18" charset="0"/>
                <a:ea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rPr>
              <a:t> (1): </a:t>
            </a:r>
            <a:r>
              <a:rPr lang="en-US" sz="2800" i="1" dirty="0" err="1">
                <a:effectLst/>
                <a:latin typeface="Times New Roman" panose="02020603050405020304" pitchFamily="18" charset="0"/>
                <a:ea typeface="Times New Roman" panose="02020603050405020304" pitchFamily="18" charset="0"/>
              </a:rPr>
              <a:t>dùng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để</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xưng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hô</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510F4202-58B4-8B76-8E0C-600A956DB403}"/>
              </a:ext>
            </a:extLst>
          </p:cNvPr>
          <p:cNvSpPr txBox="1"/>
          <p:nvPr/>
        </p:nvSpPr>
        <p:spPr>
          <a:xfrm>
            <a:off x="450574" y="3765106"/>
            <a:ext cx="10628244" cy="523220"/>
          </a:xfrm>
          <a:prstGeom prst="rect">
            <a:avLst/>
          </a:prstGeom>
          <a:noFill/>
        </p:spPr>
        <p:txBody>
          <a:bodyPr wrap="square" rtlCol="0">
            <a:spAutoFit/>
          </a:bodyPr>
          <a:lstStyle/>
          <a:p>
            <a:pPr algn="just"/>
            <a:r>
              <a:rPr lang="en-US" sz="2800" i="1" dirty="0" err="1">
                <a:effectLst/>
                <a:latin typeface="Times New Roman" panose="02020603050405020304" pitchFamily="18" charset="0"/>
                <a:ea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rPr>
              <a:t> (2): </a:t>
            </a:r>
            <a:r>
              <a:rPr lang="en-US" sz="2800" i="1" dirty="0" err="1">
                <a:effectLst/>
                <a:latin typeface="Times New Roman" panose="02020603050405020304" pitchFamily="18" charset="0"/>
                <a:ea typeface="Times New Roman" panose="02020603050405020304" pitchFamily="18" charset="0"/>
              </a:rPr>
              <a:t>hoạt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động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thả</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sống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vào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nước</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2EDA5D5-4EC4-37D7-EEAE-6F2B638FD2EE}"/>
              </a:ext>
            </a:extLst>
          </p:cNvPr>
          <p:cNvSpPr txBox="1"/>
          <p:nvPr/>
        </p:nvSpPr>
        <p:spPr>
          <a:xfrm>
            <a:off x="2531166" y="4880259"/>
            <a:ext cx="5830956" cy="584775"/>
          </a:xfrm>
          <a:prstGeom prst="rect">
            <a:avLst/>
          </a:prstGeom>
          <a:noFill/>
        </p:spPr>
        <p:txBody>
          <a:bodyPr wrap="square" rtlCol="0">
            <a:spAutoFit/>
          </a:bodyPr>
          <a:lstStyle/>
          <a:p>
            <a:pPr algn="just"/>
            <a:r>
              <a:rPr lang="en-US" sz="3200" i="1" dirty="0" err="1">
                <a:effectLst/>
                <a:latin typeface="Times New Roman" panose="02020603050405020304" pitchFamily="18" charset="0"/>
                <a:ea typeface="Times New Roman" panose="02020603050405020304" pitchFamily="18" charset="0"/>
              </a:rPr>
              <a:t>Đây</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là</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hiện</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tượng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từ</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đồng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âm</a:t>
            </a:r>
            <a:r>
              <a:rPr lang="en-US" sz="3200" i="1"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10" name="Mũi tên: Phải 9">
            <a:extLst>
              <a:ext uri="{FF2B5EF4-FFF2-40B4-BE49-F238E27FC236}">
                <a16:creationId xmlns:a16="http://schemas.microsoft.com/office/drawing/2014/main" id="{D9C55E68-A5D8-C762-3DCE-93B02894A481}"/>
              </a:ext>
            </a:extLst>
          </p:cNvPr>
          <p:cNvSpPr/>
          <p:nvPr/>
        </p:nvSpPr>
        <p:spPr>
          <a:xfrm>
            <a:off x="1205948" y="5013620"/>
            <a:ext cx="1007165" cy="3180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77759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80">
                                          <p:stCondLst>
                                            <p:cond delay="0"/>
                                          </p:stCondLst>
                                        </p:cTn>
                                        <p:tgtEl>
                                          <p:spTgt spid="9"/>
                                        </p:tgtEl>
                                      </p:cBhvr>
                                    </p:animEffect>
                                    <p:anim calcmode="lin" valueType="num">
                                      <p:cBhvr>
                                        <p:cTn id="3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1" dur="26">
                                          <p:stCondLst>
                                            <p:cond delay="650"/>
                                          </p:stCondLst>
                                        </p:cTn>
                                        <p:tgtEl>
                                          <p:spTgt spid="9"/>
                                        </p:tgtEl>
                                      </p:cBhvr>
                                      <p:to x="100000" y="60000"/>
                                    </p:animScale>
                                    <p:animScale>
                                      <p:cBhvr>
                                        <p:cTn id="42" dur="166" decel="50000">
                                          <p:stCondLst>
                                            <p:cond delay="676"/>
                                          </p:stCondLst>
                                        </p:cTn>
                                        <p:tgtEl>
                                          <p:spTgt spid="9"/>
                                        </p:tgtEl>
                                      </p:cBhvr>
                                      <p:to x="100000" y="100000"/>
                                    </p:animScale>
                                    <p:animScale>
                                      <p:cBhvr>
                                        <p:cTn id="43" dur="26">
                                          <p:stCondLst>
                                            <p:cond delay="1312"/>
                                          </p:stCondLst>
                                        </p:cTn>
                                        <p:tgtEl>
                                          <p:spTgt spid="9"/>
                                        </p:tgtEl>
                                      </p:cBhvr>
                                      <p:to x="100000" y="80000"/>
                                    </p:animScale>
                                    <p:animScale>
                                      <p:cBhvr>
                                        <p:cTn id="44" dur="166" decel="50000">
                                          <p:stCondLst>
                                            <p:cond delay="1338"/>
                                          </p:stCondLst>
                                        </p:cTn>
                                        <p:tgtEl>
                                          <p:spTgt spid="9"/>
                                        </p:tgtEl>
                                      </p:cBhvr>
                                      <p:to x="100000" y="100000"/>
                                    </p:animScale>
                                    <p:animScale>
                                      <p:cBhvr>
                                        <p:cTn id="45" dur="26">
                                          <p:stCondLst>
                                            <p:cond delay="1642"/>
                                          </p:stCondLst>
                                        </p:cTn>
                                        <p:tgtEl>
                                          <p:spTgt spid="9"/>
                                        </p:tgtEl>
                                      </p:cBhvr>
                                      <p:to x="100000" y="90000"/>
                                    </p:animScale>
                                    <p:animScale>
                                      <p:cBhvr>
                                        <p:cTn id="46" dur="166" decel="50000">
                                          <p:stCondLst>
                                            <p:cond delay="1668"/>
                                          </p:stCondLst>
                                        </p:cTn>
                                        <p:tgtEl>
                                          <p:spTgt spid="9"/>
                                        </p:tgtEl>
                                      </p:cBhvr>
                                      <p:to x="100000" y="100000"/>
                                    </p:animScale>
                                    <p:animScale>
                                      <p:cBhvr>
                                        <p:cTn id="47" dur="26">
                                          <p:stCondLst>
                                            <p:cond delay="1808"/>
                                          </p:stCondLst>
                                        </p:cTn>
                                        <p:tgtEl>
                                          <p:spTgt spid="9"/>
                                        </p:tgtEl>
                                      </p:cBhvr>
                                      <p:to x="100000" y="95000"/>
                                    </p:animScale>
                                    <p:animScale>
                                      <p:cBhvr>
                                        <p:cTn id="48" dur="166" decel="50000">
                                          <p:stCondLst>
                                            <p:cond delay="1834"/>
                                          </p:stCondLst>
                                        </p:cTn>
                                        <p:tgtEl>
                                          <p:spTgt spid="9"/>
                                        </p:tgtEl>
                                      </p:cBhvr>
                                      <p:to x="100000" y="100000"/>
                                    </p:animScale>
                                  </p:childTnLst>
                                </p:cTn>
                              </p:par>
                              <p:par>
                                <p:cTn id="49" presetID="26"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down)">
                                      <p:cBhvr>
                                        <p:cTn id="51" dur="580">
                                          <p:stCondLst>
                                            <p:cond delay="0"/>
                                          </p:stCondLst>
                                        </p:cTn>
                                        <p:tgtEl>
                                          <p:spTgt spid="10"/>
                                        </p:tgtEl>
                                      </p:cBhvr>
                                    </p:animEffect>
                                    <p:anim calcmode="lin" valueType="num">
                                      <p:cBhvr>
                                        <p:cTn id="5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7" dur="26">
                                          <p:stCondLst>
                                            <p:cond delay="650"/>
                                          </p:stCondLst>
                                        </p:cTn>
                                        <p:tgtEl>
                                          <p:spTgt spid="10"/>
                                        </p:tgtEl>
                                      </p:cBhvr>
                                      <p:to x="100000" y="60000"/>
                                    </p:animScale>
                                    <p:animScale>
                                      <p:cBhvr>
                                        <p:cTn id="58" dur="166" decel="50000">
                                          <p:stCondLst>
                                            <p:cond delay="676"/>
                                          </p:stCondLst>
                                        </p:cTn>
                                        <p:tgtEl>
                                          <p:spTgt spid="10"/>
                                        </p:tgtEl>
                                      </p:cBhvr>
                                      <p:to x="100000" y="100000"/>
                                    </p:animScale>
                                    <p:animScale>
                                      <p:cBhvr>
                                        <p:cTn id="59" dur="26">
                                          <p:stCondLst>
                                            <p:cond delay="1312"/>
                                          </p:stCondLst>
                                        </p:cTn>
                                        <p:tgtEl>
                                          <p:spTgt spid="10"/>
                                        </p:tgtEl>
                                      </p:cBhvr>
                                      <p:to x="100000" y="80000"/>
                                    </p:animScale>
                                    <p:animScale>
                                      <p:cBhvr>
                                        <p:cTn id="60" dur="166" decel="50000">
                                          <p:stCondLst>
                                            <p:cond delay="1338"/>
                                          </p:stCondLst>
                                        </p:cTn>
                                        <p:tgtEl>
                                          <p:spTgt spid="10"/>
                                        </p:tgtEl>
                                      </p:cBhvr>
                                      <p:to x="100000" y="100000"/>
                                    </p:animScale>
                                    <p:animScale>
                                      <p:cBhvr>
                                        <p:cTn id="61" dur="26">
                                          <p:stCondLst>
                                            <p:cond delay="1642"/>
                                          </p:stCondLst>
                                        </p:cTn>
                                        <p:tgtEl>
                                          <p:spTgt spid="10"/>
                                        </p:tgtEl>
                                      </p:cBhvr>
                                      <p:to x="100000" y="90000"/>
                                    </p:animScale>
                                    <p:animScale>
                                      <p:cBhvr>
                                        <p:cTn id="62" dur="166" decel="50000">
                                          <p:stCondLst>
                                            <p:cond delay="1668"/>
                                          </p:stCondLst>
                                        </p:cTn>
                                        <p:tgtEl>
                                          <p:spTgt spid="10"/>
                                        </p:tgtEl>
                                      </p:cBhvr>
                                      <p:to x="100000" y="100000"/>
                                    </p:animScale>
                                    <p:animScale>
                                      <p:cBhvr>
                                        <p:cTn id="63" dur="26">
                                          <p:stCondLst>
                                            <p:cond delay="1808"/>
                                          </p:stCondLst>
                                        </p:cTn>
                                        <p:tgtEl>
                                          <p:spTgt spid="10"/>
                                        </p:tgtEl>
                                      </p:cBhvr>
                                      <p:to x="100000" y="95000"/>
                                    </p:animScale>
                                    <p:animScale>
                                      <p:cBhvr>
                                        <p:cTn id="6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06B0124-58C6-EDF1-5D27-B527FD654C11}"/>
              </a:ext>
            </a:extLst>
          </p:cNvPr>
          <p:cNvSpPr txBox="1"/>
          <p:nvPr/>
        </p:nvSpPr>
        <p:spPr>
          <a:xfrm>
            <a:off x="145774" y="90688"/>
            <a:ext cx="7103165" cy="954107"/>
          </a:xfrm>
          <a:prstGeom prst="rect">
            <a:avLst/>
          </a:prstGeom>
          <a:noFill/>
        </p:spPr>
        <p:txBody>
          <a:bodyPr wrap="square" rtlCol="0">
            <a:spAutoFit/>
          </a:bodyPr>
          <a:lstStyle/>
          <a:p>
            <a:r>
              <a:rPr lang="nl-NL" sz="2800" b="1" dirty="0">
                <a:effectLst/>
                <a:latin typeface="Times New Roman" panose="02020603050405020304" pitchFamily="18" charset="0"/>
                <a:ea typeface="Times New Roman" panose="02020603050405020304" pitchFamily="18" charset="0"/>
              </a:rPr>
              <a:t>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Nghĩa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ẩn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Mặt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rPr>
              <a:t> </a:t>
            </a:r>
          </a:p>
          <a:p>
            <a:r>
              <a:rPr lang="en-US" sz="2800" dirty="0">
                <a:effectLst/>
                <a:latin typeface="Times New Roman" panose="02020603050405020304" pitchFamily="18" charset="0"/>
                <a:ea typeface="Times New Roman" panose="02020603050405020304" pitchFamily="18" charset="0"/>
              </a:rPr>
              <a:t>“</a:t>
            </a:r>
            <a:r>
              <a:rPr lang="en-US" sz="2800" b="1" dirty="0" err="1">
                <a:effectLst/>
                <a:latin typeface="Times New Roman" panose="02020603050405020304" pitchFamily="18" charset="0"/>
                <a:ea typeface="Times New Roman" panose="02020603050405020304" pitchFamily="18" charset="0"/>
              </a:rPr>
              <a:t>Mặt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lưng</a:t>
            </a:r>
            <a:r>
              <a:rPr lang="en-US" sz="2800" dirty="0">
                <a:effectLst/>
                <a:latin typeface="Times New Roman" panose="02020603050405020304" pitchFamily="18" charset="0"/>
                <a:ea typeface="Times New Roman" panose="02020603050405020304" pitchFamily="18" charset="0"/>
              </a:rPr>
              <a:t>”: </a:t>
            </a:r>
            <a:endParaRPr lang="en-US" sz="2800" dirty="0"/>
          </a:p>
        </p:txBody>
      </p:sp>
      <p:sp>
        <p:nvSpPr>
          <p:cNvPr id="5" name="Hộp Văn bản 4">
            <a:extLst>
              <a:ext uri="{FF2B5EF4-FFF2-40B4-BE49-F238E27FC236}">
                <a16:creationId xmlns:a16="http://schemas.microsoft.com/office/drawing/2014/main" id="{A618AD7D-6825-9858-40DA-0616D99327AB}"/>
              </a:ext>
            </a:extLst>
          </p:cNvPr>
          <p:cNvSpPr txBox="1"/>
          <p:nvPr/>
        </p:nvSpPr>
        <p:spPr>
          <a:xfrm>
            <a:off x="145774" y="1404780"/>
            <a:ext cx="6553201" cy="954107"/>
          </a:xfrm>
          <a:prstGeom prst="rect">
            <a:avLst/>
          </a:prstGeom>
          <a:noFill/>
        </p:spPr>
        <p:txBody>
          <a:bodyPr wrap="square" rtlCol="0">
            <a:spAutoFit/>
          </a:bodyPr>
          <a:lstStyle/>
          <a:p>
            <a:r>
              <a:rPr lang="en-US" sz="2800" dirty="0" err="1">
                <a:latin typeface="Times New Roman" panose="02020603050405020304" pitchFamily="18" charset="0"/>
                <a:ea typeface="Times New Roman" panose="02020603050405020304" pitchFamily="18" charset="0"/>
              </a:rPr>
              <a:t>C</a:t>
            </a:r>
            <a:r>
              <a:rPr lang="en-US" sz="2800" dirty="0" err="1">
                <a:effectLst/>
                <a:latin typeface="Times New Roman" panose="02020603050405020304" pitchFamily="18" charset="0"/>
                <a:ea typeface="Times New Roman" panose="02020603050405020304" pitchFamily="18" charset="0"/>
              </a:rPr>
              <a:t>hỉ</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rPr>
              <a:t>, </a:t>
            </a:r>
          </a:p>
          <a:p>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rPr>
              <a:t>. </a:t>
            </a:r>
            <a:endParaRPr lang="en-US" sz="2800" dirty="0"/>
          </a:p>
        </p:txBody>
      </p:sp>
      <p:sp>
        <p:nvSpPr>
          <p:cNvPr id="6" name="Hộp Văn bản 5">
            <a:extLst>
              <a:ext uri="{FF2B5EF4-FFF2-40B4-BE49-F238E27FC236}">
                <a16:creationId xmlns:a16="http://schemas.microsoft.com/office/drawing/2014/main" id="{DDD4AA75-B193-6FF7-098B-45839F4EBF20}"/>
              </a:ext>
            </a:extLst>
          </p:cNvPr>
          <p:cNvSpPr txBox="1"/>
          <p:nvPr/>
        </p:nvSpPr>
        <p:spPr>
          <a:xfrm>
            <a:off x="907773" y="2786717"/>
            <a:ext cx="4167809" cy="523220"/>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A95D69B6-D4B5-DFE2-481C-E8DF648F271E}"/>
              </a:ext>
            </a:extLst>
          </p:cNvPr>
          <p:cNvSpPr txBox="1"/>
          <p:nvPr/>
        </p:nvSpPr>
        <p:spPr>
          <a:xfrm>
            <a:off x="145774" y="4165597"/>
            <a:ext cx="10946296" cy="1815882"/>
          </a:xfrm>
          <a:prstGeom prst="rect">
            <a:avLst/>
          </a:prstGeom>
          <a:noFill/>
        </p:spPr>
        <p:txBody>
          <a:bodyPr wrap="square" rtlCol="0">
            <a:spAutoFit/>
          </a:bodyPr>
          <a:lstStyle/>
          <a:p>
            <a:pPr algn="just"/>
            <a:r>
              <a:rPr lang="nl-NL" sz="2800" b="1" dirty="0">
                <a:effectLst/>
                <a:latin typeface="Times New Roman" panose="02020603050405020304" pitchFamily="18" charset="0"/>
                <a:ea typeface="Times New Roman" panose="02020603050405020304" pitchFamily="18" charset="0"/>
              </a:rPr>
              <a:t>d.</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xưng</a:t>
            </a:r>
            <a:r>
              <a:rPr lang="en-US" sz="2800" dirty="0">
                <a:effectLst/>
                <a:latin typeface="Times New Roman" panose="02020603050405020304" pitchFamily="18" charset="0"/>
                <a:ea typeface="Times New Roman" panose="02020603050405020304" pitchFamily="18" charset="0"/>
              </a:rPr>
              <a:t> </a:t>
            </a:r>
            <a:r>
              <a:rPr lang="en-US" sz="2800" i="1" dirty="0">
                <a:effectLst/>
                <a:latin typeface="Times New Roman" panose="02020603050405020304" pitchFamily="18" charset="0"/>
                <a:ea typeface="Times New Roman" panose="02020603050405020304" pitchFamily="18" charset="0"/>
              </a:rPr>
              <a:t>con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gọi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chăm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sóc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sĩ</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mẹ</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trong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câu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thơ</a:t>
            </a:r>
            <a:r>
              <a:rPr lang="en-US" sz="2800" i="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“Con </a:t>
            </a:r>
            <a:r>
              <a:rPr lang="en-US" sz="2800" dirty="0" err="1">
                <a:effectLst/>
                <a:latin typeface="Times New Roman" panose="02020603050405020304" pitchFamily="18" charset="0"/>
                <a:ea typeface="Times New Roman" panose="02020603050405020304" pitchFamily="18" charset="0"/>
              </a:rPr>
              <a:t>bị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mùa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lẽ</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muốn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tỏ</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nặng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a:t>
            </a:r>
            <a:r>
              <a:rPr lang="en-US" sz="2800" dirty="0">
                <a:effectLst/>
                <a:latin typeface="Times New Roman" panose="02020603050405020304" pitchFamily="18" charset="0"/>
                <a:ea typeface="Times New Roman" panose="02020603050405020304" pitchFamily="18" charset="0"/>
              </a:rPr>
              <a:t>.</a:t>
            </a:r>
          </a:p>
        </p:txBody>
      </p:sp>
      <p:pic>
        <p:nvPicPr>
          <p:cNvPr id="3" name="Hình ảnh 2">
            <a:extLst>
              <a:ext uri="{FF2B5EF4-FFF2-40B4-BE49-F238E27FC236}">
                <a16:creationId xmlns:a16="http://schemas.microsoft.com/office/drawing/2014/main" id="{E26A0BE5-493B-FB6B-27FC-38F82F6C3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7391" y="199511"/>
            <a:ext cx="4850296" cy="3966085"/>
          </a:xfrm>
          <a:prstGeom prst="rect">
            <a:avLst/>
          </a:prstGeom>
        </p:spPr>
      </p:pic>
    </p:spTree>
    <p:extLst>
      <p:ext uri="{BB962C8B-B14F-4D97-AF65-F5344CB8AC3E}">
        <p14:creationId xmlns:p14="http://schemas.microsoft.com/office/powerpoint/2010/main" val="12901051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ircle(in)">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38CCD96-8C76-AE84-34E0-FFF014653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230" y="3034334"/>
            <a:ext cx="5715000" cy="3333750"/>
          </a:xfrm>
          <a:prstGeom prst="rect">
            <a:avLst/>
          </a:prstGeom>
        </p:spPr>
      </p:pic>
      <p:sp>
        <p:nvSpPr>
          <p:cNvPr id="6" name="Hộp Văn bản 5">
            <a:extLst>
              <a:ext uri="{FF2B5EF4-FFF2-40B4-BE49-F238E27FC236}">
                <a16:creationId xmlns:a16="http://schemas.microsoft.com/office/drawing/2014/main" id="{FD5281BE-D22D-3779-8FE8-B42E7CA23AE8}"/>
              </a:ext>
            </a:extLst>
          </p:cNvPr>
          <p:cNvSpPr txBox="1"/>
          <p:nvPr/>
        </p:nvSpPr>
        <p:spPr>
          <a:xfrm>
            <a:off x="304800" y="397564"/>
            <a:ext cx="11555896" cy="2928731"/>
          </a:xfrm>
          <a:prstGeom prst="rect">
            <a:avLst/>
          </a:prstGeom>
          <a:noFill/>
        </p:spPr>
        <p:txBody>
          <a:bodyPr wrap="square" rtlCol="0">
            <a:prstTxWarp prst="textWave1">
              <a:avLst/>
            </a:prstTxWarp>
            <a:spAutoFit/>
          </a:bodyPr>
          <a:lstStyle/>
          <a:p>
            <a:r>
              <a:rPr lang="nl-NL" sz="1800" b="1">
                <a:solidFill>
                  <a:srgbClr val="0000FF"/>
                </a:solidFill>
                <a:effectLst/>
                <a:latin typeface="Times New Roman" panose="02020603050405020304" pitchFamily="18" charset="0"/>
                <a:ea typeface="Times New Roman" panose="02020603050405020304" pitchFamily="18" charset="0"/>
              </a:rPr>
              <a:t>THỰC HÀNH</a:t>
            </a:r>
            <a:endParaRPr lang="en-US"/>
          </a:p>
        </p:txBody>
      </p:sp>
    </p:spTree>
    <p:extLst>
      <p:ext uri="{BB962C8B-B14F-4D97-AF65-F5344CB8AC3E}">
        <p14:creationId xmlns:p14="http://schemas.microsoft.com/office/powerpoint/2010/main" val="40142427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7A20A11-360F-FF04-EAF0-E6FA169B7A03}"/>
              </a:ext>
            </a:extLst>
          </p:cNvPr>
          <p:cNvSpPr txBox="1"/>
          <p:nvPr/>
        </p:nvSpPr>
        <p:spPr>
          <a:xfrm>
            <a:off x="954157" y="159026"/>
            <a:ext cx="10071652" cy="584775"/>
          </a:xfrm>
          <a:prstGeom prst="rect">
            <a:avLst/>
          </a:prstGeom>
          <a:noFill/>
        </p:spPr>
        <p:txBody>
          <a:bodyPr wrap="square" rtlCol="0">
            <a:spAutoFit/>
          </a:bodyPr>
          <a:lstStyle/>
          <a:p>
            <a:pPr algn="just"/>
            <a:r>
              <a:rPr lang="en-US" sz="3200" b="1" dirty="0">
                <a:solidFill>
                  <a:srgbClr val="FF0000"/>
                </a:solidFill>
                <a:effectLst/>
                <a:latin typeface="Times New Roman" panose="02020603050405020304" pitchFamily="18" charset="0"/>
                <a:ea typeface="Times New Roman" panose="02020603050405020304" pitchFamily="18" charset="0"/>
              </a:rPr>
              <a:t>I.</a:t>
            </a:r>
            <a:r>
              <a:rPr lang="nl-NL" sz="3200" b="1" dirty="0">
                <a:solidFill>
                  <a:srgbClr val="FF0000"/>
                </a:solidFill>
                <a:effectLst/>
                <a:latin typeface="Times New Roman" panose="02020603050405020304" pitchFamily="18" charset="0"/>
                <a:ea typeface="Times New Roman" panose="02020603050405020304" pitchFamily="18" charset="0"/>
              </a:rPr>
              <a:t> Ngữ cảnh và nghĩa của từ ngữ trong ngữ cảnh</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sp>
        <p:nvSpPr>
          <p:cNvPr id="5" name="Bong bóng Ý nghĩ: Hình đám mây 4">
            <a:extLst>
              <a:ext uri="{FF2B5EF4-FFF2-40B4-BE49-F238E27FC236}">
                <a16:creationId xmlns:a16="http://schemas.microsoft.com/office/drawing/2014/main" id="{F735F29B-31EB-0BA3-7248-CE958D68B294}"/>
              </a:ext>
            </a:extLst>
          </p:cNvPr>
          <p:cNvSpPr/>
          <p:nvPr/>
        </p:nvSpPr>
        <p:spPr>
          <a:xfrm>
            <a:off x="781879" y="1126435"/>
            <a:ext cx="4797287" cy="385638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SzPts val="1400"/>
              <a:buFont typeface="Times New Roman" panose="02020603050405020304" pitchFamily="18" charset="0"/>
              <a:buChar char="-"/>
              <a:tabLst>
                <a:tab pos="90170" algn="l"/>
                <a:tab pos="180340" algn="l"/>
                <a:tab pos="270510" algn="l"/>
              </a:tabLst>
            </a:pPr>
            <a:r>
              <a:rPr lang="nl-NL" sz="2800" i="1">
                <a:solidFill>
                  <a:srgbClr val="000000"/>
                </a:solidFill>
                <a:effectLst/>
                <a:latin typeface="Times New Roman" panose="02020603050405020304" pitchFamily="18" charset="0"/>
                <a:ea typeface="Times New Roman" panose="02020603050405020304" pitchFamily="18" charset="0"/>
              </a:rPr>
              <a:t>Qua các ví dụ tìm hiểu ở mục 1 và tìm hiểu mục kiến thức trong phần tri thức ngữ văn, em hiểu ngữ cảnh là gì?</a:t>
            </a:r>
            <a:endParaRPr lang="en-US" sz="2800">
              <a:effectLst/>
              <a:latin typeface="Times New Roman" panose="02020603050405020304" pitchFamily="18" charset="0"/>
              <a:ea typeface="Times New Roman" panose="02020603050405020304" pitchFamily="18" charset="0"/>
            </a:endParaRPr>
          </a:p>
        </p:txBody>
      </p:sp>
      <p:sp>
        <p:nvSpPr>
          <p:cNvPr id="6" name="Bong bóng Ý nghĩ: Hình đám mây 5">
            <a:extLst>
              <a:ext uri="{FF2B5EF4-FFF2-40B4-BE49-F238E27FC236}">
                <a16:creationId xmlns:a16="http://schemas.microsoft.com/office/drawing/2014/main" id="{D3338FF5-34E5-B894-6A87-2A2930443614}"/>
              </a:ext>
            </a:extLst>
          </p:cNvPr>
          <p:cNvSpPr/>
          <p:nvPr/>
        </p:nvSpPr>
        <p:spPr>
          <a:xfrm>
            <a:off x="6440556" y="1219200"/>
            <a:ext cx="4969565" cy="367085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SzPts val="1400"/>
              <a:buFont typeface="Times New Roman" panose="02020603050405020304" pitchFamily="18" charset="0"/>
              <a:buChar char="-"/>
              <a:tabLst>
                <a:tab pos="90170" algn="l"/>
                <a:tab pos="180340" algn="l"/>
                <a:tab pos="270510" algn="l"/>
              </a:tabLst>
            </a:pPr>
            <a:r>
              <a:rPr lang="nl-NL" sz="2800" i="1" dirty="0">
                <a:solidFill>
                  <a:srgbClr val="000000"/>
                </a:solidFill>
                <a:effectLst/>
                <a:latin typeface="Times New Roman" panose="02020603050405020304" pitchFamily="18" charset="0"/>
                <a:ea typeface="Times New Roman" panose="02020603050405020304" pitchFamily="18" charset="0"/>
              </a:rPr>
              <a:t>Vai trò của ngữ cảnh đối với việc xác định nghĩa của từ ngữ như thế nào?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8141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1" nodeType="clickEffect">
                                  <p:stCondLst>
                                    <p:cond delay="0"/>
                                  </p:stCondLst>
                                  <p:childTnLst>
                                    <p:anim calcmode="lin" valueType="num">
                                      <p:cBhvr additive="base">
                                        <p:cTn id="17" dur="500"/>
                                        <p:tgtEl>
                                          <p:spTgt spid="5"/>
                                        </p:tgtEl>
                                        <p:attrNameLst>
                                          <p:attrName>ppt_x</p:attrName>
                                        </p:attrNameLst>
                                      </p:cBhvr>
                                      <p:tavLst>
                                        <p:tav tm="0">
                                          <p:val>
                                            <p:strVal val="ppt_x"/>
                                          </p:val>
                                        </p:tav>
                                        <p:tav tm="100000">
                                          <p:val>
                                            <p:strVal val="ppt_x"/>
                                          </p:val>
                                        </p:tav>
                                      </p:tavLst>
                                    </p:anim>
                                    <p:anim calcmode="lin" valueType="num">
                                      <p:cBhvr additive="base">
                                        <p:cTn id="18" dur="500"/>
                                        <p:tgtEl>
                                          <p:spTgt spid="5"/>
                                        </p:tgtEl>
                                        <p:attrNameLst>
                                          <p:attrName>ppt_y</p:attrName>
                                        </p:attrNameLst>
                                      </p:cBhvr>
                                      <p:tavLst>
                                        <p:tav tm="0">
                                          <p:val>
                                            <p:strVal val="ppt_y"/>
                                          </p:val>
                                        </p:tav>
                                        <p:tav tm="100000">
                                          <p:val>
                                            <p:strVal val="1+ppt_h/2"/>
                                          </p:val>
                                        </p:tav>
                                      </p:tavLst>
                                    </p:anim>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4&quot;/&gt;&lt;/object&gt;&lt;object type=&quot;3&quot; unique_id=&quot;10012&quot;&gt;&lt;property id=&quot;20148&quot; value=&quot;5&quot;/&gt;&lt;property id=&quot;20300&quot; value=&quot;Slide 10&quot;/&gt;&lt;property id=&quot;20307&quot; value=&quot;266&quot;/&gt;&lt;/object&gt;&lt;object type=&quot;3&quot; unique_id=&quot;10013&quot;&gt;&lt;property id=&quot;20148&quot; value=&quot;5&quot;/&gt;&lt;property id=&quot;20300&quot; value=&quot;Slide 11&quot;/&gt;&lt;property id=&quot;20307&quot; value=&quot;267&quot;/&gt;&lt;/object&gt;&lt;object type=&quot;3&quot; unique_id=&quot;10014&quot;&gt;&lt;property id=&quot;20148&quot; value=&quot;5&quot;/&gt;&lt;property id=&quot;20300&quot; value=&quot;Slide 12&quot;/&gt;&lt;property id=&quot;20307&quot; value=&quot;268&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70&quot;/&gt;&lt;/object&gt;&lt;object type=&quot;3&quot; unique_id=&quot;10017&quot;&gt;&lt;property id=&quot;20148&quot; value=&quot;5&quot;/&gt;&lt;property id=&quot;20300&quot; value=&quot;Slide 15&quot;/&gt;&lt;property id=&quot;20307&quot; value=&quot;271&quot;/&gt;&lt;/object&gt;&lt;object type=&quot;3&quot; unique_id=&quot;10018&quot;&gt;&lt;property id=&quot;20148&quot; value=&quot;5&quot;/&gt;&lt;property id=&quot;20300&quot; value=&quot;Slide 16&quot;/&gt;&lt;property id=&quot;20307&quot; value=&quot;272&quot;/&gt;&lt;/object&gt;&lt;object type=&quot;3&quot; unique_id=&quot;10019&quot;&gt;&lt;property id=&quot;20148&quot; value=&quot;5&quot;/&gt;&lt;property id=&quot;20300&quot; value=&quot;Slide 17&quot;/&gt;&lt;property id=&quot;20307&quot; value=&quot;273&quot;/&gt;&lt;/object&gt;&lt;object type=&quot;3&quot; unique_id=&quot;10020&quot;&gt;&lt;property id=&quot;20148&quot; value=&quot;5&quot;/&gt;&lt;property id=&quot;20300&quot; value=&quot;Slide 18&quot;/&gt;&lt;property id=&quot;20307&quot; value=&quot;274&quot;/&gt;&lt;/object&gt;&lt;object type=&quot;3&quot; unique_id=&quot;10021&quot;&gt;&lt;property id=&quot;20148&quot; value=&quot;5&quot;/&gt;&lt;property id=&quot;20300&quot; value=&quot;Slide 19&quot;/&gt;&lt;property id=&quot;20307&quot; value=&quot;275&quot;/&gt;&lt;/object&gt;&lt;object type=&quot;3&quot; unique_id=&quot;10022&quot;&gt;&lt;property id=&quot;20148&quot; value=&quot;5&quot;/&gt;&lt;property id=&quot;20300&quot; value=&quot;Slide 20&quot;/&gt;&lt;property id=&quot;20307&quot; value=&quot;276&quot;/&gt;&lt;/object&gt;&lt;object type=&quot;3&quot; unique_id=&quot;10023&quot;&gt;&lt;property id=&quot;20148&quot; value=&quot;5&quot;/&gt;&lt;property id=&quot;20300&quot; value=&quot;Slide 21&quot;/&gt;&lt;property id=&quot;20307&quot; value=&quot;277&quot;/&gt;&lt;/object&gt;&lt;object type=&quot;3&quot; unique_id=&quot;10024&quot;&gt;&lt;property id=&quot;20148&quot; value=&quot;5&quot;/&gt;&lt;property id=&quot;20300&quot; value=&quot;Slide 22&quot;/&gt;&lt;property id=&quot;20307&quot; value=&quot;278&quot;/&gt;&lt;/object&gt;&lt;object type=&quot;3&quot; unique_id=&quot;10025&quot;&gt;&lt;property id=&quot;20148&quot; value=&quot;5&quot;/&gt;&lt;property id=&quot;20300&quot; value=&quot;Slide 23&quot;/&gt;&lt;property id=&quot;20307&quot; value=&quot;279&quot;/&gt;&lt;/object&gt;&lt;object type=&quot;3&quot; unique_id=&quot;10026&quot;&gt;&lt;property id=&quot;20148&quot; value=&quot;5&quot;/&gt;&lt;property id=&quot;20300&quot; value=&quot;Slide 24&quot;/&gt;&lt;property id=&quot;20307&quot; value=&quot;280&quot;/&gt;&lt;/object&gt;&lt;object type=&quot;3&quot; unique_id=&quot;10027&quot;&gt;&lt;property id=&quot;20148&quot; value=&quot;5&quot;/&gt;&lt;property id=&quot;20300&quot; value=&quot;Slide 25&quot;/&gt;&lt;property id=&quot;20307&quot; value=&quot;281&quot;/&gt;&lt;/object&gt;&lt;object type=&quot;3&quot; unique_id=&quot;10028&quot;&gt;&lt;property id=&quot;20148&quot; value=&quot;5&quot;/&gt;&lt;property id=&quot;20300&quot; value=&quot;Slide 26&quot;/&gt;&lt;property id=&quot;20307&quot; value=&quot;282&quot;/&gt;&lt;/object&gt;&lt;object type=&quot;3&quot; unique_id=&quot;10029&quot;&gt;&lt;property id=&quot;20148&quot; value=&quot;5&quot;/&gt;&lt;property id=&quot;20300&quot; value=&quot;Slide 27&quot;/&gt;&lt;property id=&quot;20307&quot; value=&quot;283&quot;/&gt;&lt;/object&gt;&lt;/object&gt;&lt;object type=&quot;8&quot; unique_id=&quot;10058&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1954</Words>
  <Application>Microsoft Office PowerPoint</Application>
  <PresentationFormat>Widescreen</PresentationFormat>
  <Paragraphs>157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User</cp:lastModifiedBy>
  <cp:revision>6</cp:revision>
  <dcterms:created xsi:type="dcterms:W3CDTF">2022-11-13T01:07:54Z</dcterms:created>
  <dcterms:modified xsi:type="dcterms:W3CDTF">2023-02-24T03:06:39Z</dcterms:modified>
</cp:coreProperties>
</file>