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6" r:id="rId4"/>
    <p:sldId id="260" r:id="rId5"/>
    <p:sldId id="261" r:id="rId6"/>
    <p:sldId id="262" r:id="rId7"/>
    <p:sldId id="258" r:id="rId8"/>
    <p:sldId id="263" r:id="rId9"/>
    <p:sldId id="264" r:id="rId10"/>
    <p:sldId id="265" r:id="rId11"/>
    <p:sldId id="266" r:id="rId12"/>
    <p:sldId id="268" r:id="rId13"/>
    <p:sldId id="267" r:id="rId14"/>
    <p:sldId id="270" r:id="rId15"/>
    <p:sldId id="271" r:id="rId16"/>
    <p:sldId id="269" r:id="rId17"/>
    <p:sldId id="272" r:id="rId18"/>
    <p:sldId id="273" r:id="rId19"/>
    <p:sldId id="274" r:id="rId20"/>
    <p:sldId id="275" r:id="rId21"/>
    <p:sldId id="276" r:id="rId22"/>
    <p:sldId id="277" r:id="rId23"/>
    <p:sldId id="278" r:id="rId24"/>
    <p:sldId id="279" r:id="rId25"/>
    <p:sldId id="280" r:id="rId26"/>
    <p:sldId id="281" r:id="rId27"/>
    <p:sldId id="283" r:id="rId28"/>
    <p:sldId id="282" r:id="rId29"/>
    <p:sldId id="285" r:id="rId30"/>
    <p:sldId id="284" r:id="rId31"/>
    <p:sldId id="286" r:id="rId32"/>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36"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111" d="100"/>
          <a:sy n="111" d="100"/>
        </p:scale>
        <p:origin x="510" y="96"/>
      </p:cViewPr>
      <p:guideLst>
        <p:guide pos="384"/>
        <p:guide pos="7256"/>
        <p:guide orient="horz" pos="648"/>
        <p:guide orient="horz" pos="712"/>
        <p:guide orient="horz" pos="3936"/>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632638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65276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51125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95548-C66C-46B3-B67D-C2B16F0D55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D219C-5046-494E-8466-02263EB16F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1103D9-09EE-438C-A44A-DED49BEE5572}"/>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C3322CAF-A675-496B-B2BD-7ACC3CB5B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4B70D-6D76-4F04-BBEB-BC7EA70C3D3A}"/>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118307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F682-C3BB-406E-A671-1D98D80C46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3C5DE-E793-4867-BE24-6C26AED5FE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632AC2-9F91-4911-ABEC-9BE51835A3A4}"/>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B8CEB91F-CB71-48CD-AFE3-5848DDB555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60453-8E3D-4E8E-B46C-806E07574621}"/>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3018945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B1083-378E-4228-BAC3-8FB9B00D16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087122-D762-4690-84CD-F0197AD299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4194EA-FA81-4F0A-BD95-7F009C61A2ED}"/>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4F2566BC-11CC-4A48-8680-4ED3318AE1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E0A4B7-E344-44A0-944C-F8E261054BB3}"/>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1776553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2064-FBBA-4758-B67E-BF390646F9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E76595-6494-4274-B79C-06B6FE34F9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79A0B1-4D8F-46A7-BE7F-8A857F253F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0B1C5F-1057-421C-B9EB-2986804BEDF0}"/>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6" name="Footer Placeholder 5">
            <a:extLst>
              <a:ext uri="{FF2B5EF4-FFF2-40B4-BE49-F238E27FC236}">
                <a16:creationId xmlns:a16="http://schemas.microsoft.com/office/drawing/2014/main" id="{1E4575E6-59D3-4C7F-80EF-56E0A1284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7B47F-004F-446D-91FF-51AD5B0C39A2}"/>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105992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7A924-BF4F-468C-A7A2-4B36359BD9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81C538-79EB-4B6B-9FF0-65F6AA4FCD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53AAE4-8205-499A-B0DF-AD06A873D9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373F14-CC30-4250-9239-2256007455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504D08-9149-4CD0-BC0A-F62478F4F1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28402C-C4AE-4E2E-AB7C-F2EFD119AC75}"/>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8" name="Footer Placeholder 7">
            <a:extLst>
              <a:ext uri="{FF2B5EF4-FFF2-40B4-BE49-F238E27FC236}">
                <a16:creationId xmlns:a16="http://schemas.microsoft.com/office/drawing/2014/main" id="{6935BEC7-2863-48C6-9887-358859EF0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D12B8E-1513-436F-89FA-F235E4B0729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326065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5ED77-CC96-472F-A1F5-EADBB0EEF4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F9DF17-31F5-4F85-A640-51C84730A92F}"/>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4" name="Footer Placeholder 3">
            <a:extLst>
              <a:ext uri="{FF2B5EF4-FFF2-40B4-BE49-F238E27FC236}">
                <a16:creationId xmlns:a16="http://schemas.microsoft.com/office/drawing/2014/main" id="{0CF609DB-2FE0-434F-84B5-3BEF3407F7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59FDEB-B37E-4135-8E3C-32A47409E4FE}"/>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3346301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713945-524A-4F45-8DE4-AD75FFF0BCEF}"/>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3" name="Footer Placeholder 2">
            <a:extLst>
              <a:ext uri="{FF2B5EF4-FFF2-40B4-BE49-F238E27FC236}">
                <a16:creationId xmlns:a16="http://schemas.microsoft.com/office/drawing/2014/main" id="{E63F018F-58BC-43CE-86AC-A841FCFE1B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37561A-6FE5-4D0E-AB2B-366C4BA5BE4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178706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4F79-AAD7-4B55-A1A4-049A796E3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E75D06-7872-43A2-8316-E07A78D9C0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AC5631-9112-40ED-9C2B-EC6E46216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D4287C-8371-4B8D-A3D1-A77D7A2776B1}"/>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6" name="Footer Placeholder 5">
            <a:extLst>
              <a:ext uri="{FF2B5EF4-FFF2-40B4-BE49-F238E27FC236}">
                <a16:creationId xmlns:a16="http://schemas.microsoft.com/office/drawing/2014/main" id="{15503DA9-7FD8-45DF-A4FF-5992E1196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77C219-64A2-4529-AEE7-DAD5348AEDD1}"/>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17191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8838356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FFCFC-5BEB-40AB-821D-F0163663E5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D6C4AF-A4CA-4256-8207-B2503C3E64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10D9DC-706B-4B97-8603-63AA23D94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0A543-60F5-4865-B067-63B0AAEDEFD2}"/>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6" name="Footer Placeholder 5">
            <a:extLst>
              <a:ext uri="{FF2B5EF4-FFF2-40B4-BE49-F238E27FC236}">
                <a16:creationId xmlns:a16="http://schemas.microsoft.com/office/drawing/2014/main" id="{26D6609F-30A0-4575-9498-277852BCB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429BF-8C2F-46B4-A595-931861B77BDC}"/>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2507584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57CAC-581A-407D-9F48-BD37FB3301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E54BAF-A8D7-4254-A4F0-BBE8DBCDD0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C8ED5-715D-474D-8292-F82C1C6088BA}"/>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6B2BDA60-96E4-44E6-A570-E6D9EAAF59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96AD8-CD39-4E42-809D-EA531CFA6D9D}"/>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27514742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36124D-1E55-4648-AB7C-1AB11A4B68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6AF30F-DB2C-42C8-99B1-7B157F7640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B75AF3-B887-4B5C-BE34-FE8A47A5BD39}"/>
              </a:ext>
            </a:extLst>
          </p:cNvPr>
          <p:cNvSpPr>
            <a:spLocks noGrp="1"/>
          </p:cNvSpPr>
          <p:nvPr>
            <p:ph type="dt" sz="half" idx="10"/>
          </p:nvPr>
        </p:nvSpPr>
        <p:spPr/>
        <p:txBody>
          <a:body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00D4D4E5-053A-4E7D-9C5E-81AA80552F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CE280-AC7C-4995-AB35-55F926C6C7F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3502063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028903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583053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565925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879032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96877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3619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11/26/2022</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768808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b="0" i="0" u="none">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11/26/2022</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121035080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856-A9C6-4928-ACC9-792C417FFD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9C6761-F46E-4DB1-B146-B4BEE650EE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333937-B00E-43FE-86C5-1E945BC86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361E1-ED06-4D78-901A-524C3B37ED33}" type="datetimeFigureOut">
              <a:rPr lang="en-US" smtClean="0"/>
              <a:t>11/26/2022</a:t>
            </a:fld>
            <a:endParaRPr lang="en-US"/>
          </a:p>
        </p:txBody>
      </p:sp>
      <p:sp>
        <p:nvSpPr>
          <p:cNvPr id="5" name="Footer Placeholder 4">
            <a:extLst>
              <a:ext uri="{FF2B5EF4-FFF2-40B4-BE49-F238E27FC236}">
                <a16:creationId xmlns:a16="http://schemas.microsoft.com/office/drawing/2014/main" id="{3171E817-493C-4179-BC09-78662E14D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789A4A-3B6D-4460-98DA-B6661C58C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10DDE-33EF-4E31-93FC-BF11546393F3}" type="slidenum">
              <a:rPr lang="en-US" smtClean="0"/>
              <a:t>‹#›</a:t>
            </a:fld>
            <a:endParaRPr lang="en-US"/>
          </a:p>
        </p:txBody>
      </p:sp>
    </p:spTree>
    <p:extLst>
      <p:ext uri="{BB962C8B-B14F-4D97-AF65-F5344CB8AC3E}">
        <p14:creationId xmlns:p14="http://schemas.microsoft.com/office/powerpoint/2010/main" val="41499404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65A5CBD-5BDA-4345-915C-718F0E5859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8529328-4D2F-4139-BBD6-DB905EAE6803}"/>
              </a:ext>
            </a:extLst>
          </p:cNvPr>
          <p:cNvPicPr>
            <a:picLocks noChangeAspect="1"/>
          </p:cNvPicPr>
          <p:nvPr/>
        </p:nvPicPr>
        <p:blipFill rotWithShape="1">
          <a:blip r:embed="rId2"/>
          <a:srcRect l="27897" r="25962"/>
          <a:stretch/>
        </p:blipFill>
        <p:spPr>
          <a:xfrm>
            <a:off x="5291139" y="832507"/>
            <a:ext cx="4448352" cy="6025492"/>
          </a:xfrm>
          <a:custGeom>
            <a:avLst/>
            <a:gdLst/>
            <a:ahLst/>
            <a:cxnLst/>
            <a:rect l="l" t="t" r="r" b="b"/>
            <a:pathLst>
              <a:path w="4448352" h="6025492">
                <a:moveTo>
                  <a:pt x="3173139" y="74"/>
                </a:moveTo>
                <a:cubicBezTo>
                  <a:pt x="3404376" y="2427"/>
                  <a:pt x="3621702" y="61078"/>
                  <a:pt x="3840337" y="136997"/>
                </a:cubicBezTo>
                <a:cubicBezTo>
                  <a:pt x="4230681" y="272614"/>
                  <a:pt x="4578505" y="404218"/>
                  <a:pt x="4400480" y="1061406"/>
                </a:cubicBezTo>
                <a:cubicBezTo>
                  <a:pt x="4294008" y="1454598"/>
                  <a:pt x="4050152" y="1868133"/>
                  <a:pt x="3812207" y="2268177"/>
                </a:cubicBezTo>
                <a:cubicBezTo>
                  <a:pt x="3397090" y="2966250"/>
                  <a:pt x="2981970" y="3664324"/>
                  <a:pt x="2566852" y="4362395"/>
                </a:cubicBezTo>
                <a:cubicBezTo>
                  <a:pt x="2261941" y="4875091"/>
                  <a:pt x="1813643" y="5542665"/>
                  <a:pt x="1381603" y="6002073"/>
                </a:cubicBezTo>
                <a:lnTo>
                  <a:pt x="1358105" y="6025492"/>
                </a:lnTo>
                <a:lnTo>
                  <a:pt x="147593" y="6025492"/>
                </a:lnTo>
                <a:lnTo>
                  <a:pt x="135095" y="5970139"/>
                </a:lnTo>
                <a:cubicBezTo>
                  <a:pt x="3334" y="5264474"/>
                  <a:pt x="25734" y="4338079"/>
                  <a:pt x="989" y="3558990"/>
                </a:cubicBezTo>
                <a:cubicBezTo>
                  <a:pt x="-7696" y="3286585"/>
                  <a:pt x="41149" y="3024098"/>
                  <a:pt x="134613" y="2769335"/>
                </a:cubicBezTo>
                <a:cubicBezTo>
                  <a:pt x="274734" y="2387350"/>
                  <a:pt x="515201" y="2023048"/>
                  <a:pt x="812398" y="1669996"/>
                </a:cubicBezTo>
                <a:cubicBezTo>
                  <a:pt x="1109596" y="1316945"/>
                  <a:pt x="1463524" y="975145"/>
                  <a:pt x="1830565" y="638164"/>
                </a:cubicBezTo>
                <a:cubicBezTo>
                  <a:pt x="2363706" y="148617"/>
                  <a:pt x="2787743" y="-3847"/>
                  <a:pt x="3173139" y="74"/>
                </a:cubicBezTo>
                <a:close/>
              </a:path>
            </a:pathLst>
          </a:custGeom>
        </p:spPr>
      </p:pic>
      <p:pic>
        <p:nvPicPr>
          <p:cNvPr id="1026" name="Picture 2" descr="SGK Ngữ Văn 7 - Tiếng gà trưa">
            <a:extLst>
              <a:ext uri="{FF2B5EF4-FFF2-40B4-BE49-F238E27FC236}">
                <a16:creationId xmlns:a16="http://schemas.microsoft.com/office/drawing/2014/main" id="{7DA61DE0-F482-4B2D-B826-536D03D131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051" r="-3" b="31154"/>
          <a:stretch/>
        </p:blipFill>
        <p:spPr bwMode="auto">
          <a:xfrm>
            <a:off x="8048989" y="4136573"/>
            <a:ext cx="3381012" cy="2219779"/>
          </a:xfrm>
          <a:custGeom>
            <a:avLst/>
            <a:gdLst/>
            <a:ahLst/>
            <a:cxnLst/>
            <a:rect l="l" t="t" r="r" b="b"/>
            <a:pathLst>
              <a:path w="3381012" h="2219779">
                <a:moveTo>
                  <a:pt x="2031599" y="1440"/>
                </a:moveTo>
                <a:cubicBezTo>
                  <a:pt x="2290258" y="9799"/>
                  <a:pt x="2545092" y="54400"/>
                  <a:pt x="2762440" y="130722"/>
                </a:cubicBezTo>
                <a:cubicBezTo>
                  <a:pt x="3259231" y="305320"/>
                  <a:pt x="3560197" y="645219"/>
                  <a:pt x="3263424" y="1096695"/>
                </a:cubicBezTo>
                <a:cubicBezTo>
                  <a:pt x="2921526" y="1616356"/>
                  <a:pt x="1319491" y="2439416"/>
                  <a:pt x="505447" y="2165293"/>
                </a:cubicBezTo>
                <a:cubicBezTo>
                  <a:pt x="134712" y="2040287"/>
                  <a:pt x="-37401" y="1703487"/>
                  <a:pt x="6791" y="1403535"/>
                </a:cubicBezTo>
                <a:cubicBezTo>
                  <a:pt x="68659" y="983394"/>
                  <a:pt x="455211" y="569456"/>
                  <a:pt x="862230" y="282590"/>
                </a:cubicBezTo>
                <a:cubicBezTo>
                  <a:pt x="1099471" y="115913"/>
                  <a:pt x="1429617" y="27065"/>
                  <a:pt x="1772911" y="5329"/>
                </a:cubicBezTo>
                <a:cubicBezTo>
                  <a:pt x="1858734" y="-106"/>
                  <a:pt x="1945379" y="-1347"/>
                  <a:pt x="2031599" y="1440"/>
                </a:cubicBezTo>
                <a:close/>
              </a:path>
            </a:pathLst>
          </a:custGeom>
          <a:noFill/>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A5637ACF-4294-4743-8CF8-1BBA1BBC85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9140" y="533400"/>
            <a:ext cx="5085498" cy="6329048"/>
          </a:xfrm>
          <a:custGeom>
            <a:avLst/>
            <a:gdLst>
              <a:gd name="connsiteX0" fmla="*/ 3173139 w 4448352"/>
              <a:gd name="connsiteY0" fmla="*/ 74 h 6025492"/>
              <a:gd name="connsiteX1" fmla="*/ 3840337 w 4448352"/>
              <a:gd name="connsiteY1" fmla="*/ 136997 h 6025492"/>
              <a:gd name="connsiteX2" fmla="*/ 4400480 w 4448352"/>
              <a:gd name="connsiteY2" fmla="*/ 1061406 h 6025492"/>
              <a:gd name="connsiteX3" fmla="*/ 3812207 w 4448352"/>
              <a:gd name="connsiteY3" fmla="*/ 2268177 h 6025492"/>
              <a:gd name="connsiteX4" fmla="*/ 2566852 w 4448352"/>
              <a:gd name="connsiteY4" fmla="*/ 4362395 h 6025492"/>
              <a:gd name="connsiteX5" fmla="*/ 1381603 w 4448352"/>
              <a:gd name="connsiteY5" fmla="*/ 6002073 h 6025492"/>
              <a:gd name="connsiteX6" fmla="*/ 1358105 w 4448352"/>
              <a:gd name="connsiteY6" fmla="*/ 6025492 h 6025492"/>
              <a:gd name="connsiteX7" fmla="*/ 147593 w 4448352"/>
              <a:gd name="connsiteY7" fmla="*/ 6025492 h 6025492"/>
              <a:gd name="connsiteX8" fmla="*/ 135095 w 4448352"/>
              <a:gd name="connsiteY8" fmla="*/ 5970139 h 6025492"/>
              <a:gd name="connsiteX9" fmla="*/ 989 w 4448352"/>
              <a:gd name="connsiteY9" fmla="*/ 3558990 h 6025492"/>
              <a:gd name="connsiteX10" fmla="*/ 134613 w 4448352"/>
              <a:gd name="connsiteY10" fmla="*/ 2769335 h 6025492"/>
              <a:gd name="connsiteX11" fmla="*/ 812398 w 4448352"/>
              <a:gd name="connsiteY11" fmla="*/ 1669996 h 6025492"/>
              <a:gd name="connsiteX12" fmla="*/ 1830565 w 4448352"/>
              <a:gd name="connsiteY12" fmla="*/ 638164 h 6025492"/>
              <a:gd name="connsiteX13" fmla="*/ 3173139 w 4448352"/>
              <a:gd name="connsiteY13" fmla="*/ 74 h 6025492"/>
              <a:gd name="connsiteX0" fmla="*/ 147593 w 4448352"/>
              <a:gd name="connsiteY0" fmla="*/ 6025492 h 6112608"/>
              <a:gd name="connsiteX1" fmla="*/ 135095 w 4448352"/>
              <a:gd name="connsiteY1" fmla="*/ 5970139 h 6112608"/>
              <a:gd name="connsiteX2" fmla="*/ 989 w 4448352"/>
              <a:gd name="connsiteY2" fmla="*/ 3558990 h 6112608"/>
              <a:gd name="connsiteX3" fmla="*/ 134613 w 4448352"/>
              <a:gd name="connsiteY3" fmla="*/ 2769335 h 6112608"/>
              <a:gd name="connsiteX4" fmla="*/ 812398 w 4448352"/>
              <a:gd name="connsiteY4" fmla="*/ 1669996 h 6112608"/>
              <a:gd name="connsiteX5" fmla="*/ 1830565 w 4448352"/>
              <a:gd name="connsiteY5" fmla="*/ 638164 h 6112608"/>
              <a:gd name="connsiteX6" fmla="*/ 3173139 w 4448352"/>
              <a:gd name="connsiteY6" fmla="*/ 74 h 6112608"/>
              <a:gd name="connsiteX7" fmla="*/ 3840337 w 4448352"/>
              <a:gd name="connsiteY7" fmla="*/ 136997 h 6112608"/>
              <a:gd name="connsiteX8" fmla="*/ 4400480 w 4448352"/>
              <a:gd name="connsiteY8" fmla="*/ 1061406 h 6112608"/>
              <a:gd name="connsiteX9" fmla="*/ 3812207 w 4448352"/>
              <a:gd name="connsiteY9" fmla="*/ 2268177 h 6112608"/>
              <a:gd name="connsiteX10" fmla="*/ 2566852 w 4448352"/>
              <a:gd name="connsiteY10" fmla="*/ 4362395 h 6112608"/>
              <a:gd name="connsiteX11" fmla="*/ 1381603 w 4448352"/>
              <a:gd name="connsiteY11" fmla="*/ 6002073 h 6112608"/>
              <a:gd name="connsiteX12" fmla="*/ 1457187 w 4448352"/>
              <a:gd name="connsiteY12" fmla="*/ 6112608 h 6112608"/>
              <a:gd name="connsiteX0" fmla="*/ 147593 w 4448352"/>
              <a:gd name="connsiteY0" fmla="*/ 6025492 h 6025492"/>
              <a:gd name="connsiteX1" fmla="*/ 135095 w 4448352"/>
              <a:gd name="connsiteY1" fmla="*/ 5970139 h 6025492"/>
              <a:gd name="connsiteX2" fmla="*/ 989 w 4448352"/>
              <a:gd name="connsiteY2" fmla="*/ 3558990 h 6025492"/>
              <a:gd name="connsiteX3" fmla="*/ 134613 w 4448352"/>
              <a:gd name="connsiteY3" fmla="*/ 2769335 h 6025492"/>
              <a:gd name="connsiteX4" fmla="*/ 812398 w 4448352"/>
              <a:gd name="connsiteY4" fmla="*/ 1669996 h 6025492"/>
              <a:gd name="connsiteX5" fmla="*/ 1830565 w 4448352"/>
              <a:gd name="connsiteY5" fmla="*/ 638164 h 6025492"/>
              <a:gd name="connsiteX6" fmla="*/ 3173139 w 4448352"/>
              <a:gd name="connsiteY6" fmla="*/ 74 h 6025492"/>
              <a:gd name="connsiteX7" fmla="*/ 3840337 w 4448352"/>
              <a:gd name="connsiteY7" fmla="*/ 136997 h 6025492"/>
              <a:gd name="connsiteX8" fmla="*/ 4400480 w 4448352"/>
              <a:gd name="connsiteY8" fmla="*/ 1061406 h 6025492"/>
              <a:gd name="connsiteX9" fmla="*/ 3812207 w 4448352"/>
              <a:gd name="connsiteY9" fmla="*/ 2268177 h 6025492"/>
              <a:gd name="connsiteX10" fmla="*/ 2566852 w 4448352"/>
              <a:gd name="connsiteY10" fmla="*/ 4362395 h 6025492"/>
              <a:gd name="connsiteX11" fmla="*/ 1381603 w 4448352"/>
              <a:gd name="connsiteY11" fmla="*/ 6002073 h 6025492"/>
              <a:gd name="connsiteX0" fmla="*/ 147593 w 4448352"/>
              <a:gd name="connsiteY0" fmla="*/ 6025492 h 6029730"/>
              <a:gd name="connsiteX1" fmla="*/ 135095 w 4448352"/>
              <a:gd name="connsiteY1" fmla="*/ 5970139 h 6029730"/>
              <a:gd name="connsiteX2" fmla="*/ 989 w 4448352"/>
              <a:gd name="connsiteY2" fmla="*/ 3558990 h 6029730"/>
              <a:gd name="connsiteX3" fmla="*/ 134613 w 4448352"/>
              <a:gd name="connsiteY3" fmla="*/ 2769335 h 6029730"/>
              <a:gd name="connsiteX4" fmla="*/ 812398 w 4448352"/>
              <a:gd name="connsiteY4" fmla="*/ 1669996 h 6029730"/>
              <a:gd name="connsiteX5" fmla="*/ 1830565 w 4448352"/>
              <a:gd name="connsiteY5" fmla="*/ 638164 h 6029730"/>
              <a:gd name="connsiteX6" fmla="*/ 3173139 w 4448352"/>
              <a:gd name="connsiteY6" fmla="*/ 74 h 6029730"/>
              <a:gd name="connsiteX7" fmla="*/ 3840337 w 4448352"/>
              <a:gd name="connsiteY7" fmla="*/ 136997 h 6029730"/>
              <a:gd name="connsiteX8" fmla="*/ 4400480 w 4448352"/>
              <a:gd name="connsiteY8" fmla="*/ 1061406 h 6029730"/>
              <a:gd name="connsiteX9" fmla="*/ 3812207 w 4448352"/>
              <a:gd name="connsiteY9" fmla="*/ 2268177 h 6029730"/>
              <a:gd name="connsiteX10" fmla="*/ 2566852 w 4448352"/>
              <a:gd name="connsiteY10" fmla="*/ 4362395 h 6029730"/>
              <a:gd name="connsiteX11" fmla="*/ 1397330 w 4448352"/>
              <a:gd name="connsiteY11" fmla="*/ 6029730 h 6029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48352" h="6029730">
                <a:moveTo>
                  <a:pt x="147593" y="6025492"/>
                </a:moveTo>
                <a:lnTo>
                  <a:pt x="135095" y="5970139"/>
                </a:lnTo>
                <a:cubicBezTo>
                  <a:pt x="3334" y="5264474"/>
                  <a:pt x="25734" y="4338079"/>
                  <a:pt x="989" y="3558990"/>
                </a:cubicBezTo>
                <a:cubicBezTo>
                  <a:pt x="-7696" y="3286585"/>
                  <a:pt x="41149" y="3024098"/>
                  <a:pt x="134613" y="2769335"/>
                </a:cubicBezTo>
                <a:cubicBezTo>
                  <a:pt x="274734" y="2387350"/>
                  <a:pt x="515201" y="2023048"/>
                  <a:pt x="812398" y="1669996"/>
                </a:cubicBezTo>
                <a:cubicBezTo>
                  <a:pt x="1109596" y="1316945"/>
                  <a:pt x="1463524" y="975145"/>
                  <a:pt x="1830565" y="638164"/>
                </a:cubicBezTo>
                <a:cubicBezTo>
                  <a:pt x="2363706" y="148617"/>
                  <a:pt x="2787743" y="-3847"/>
                  <a:pt x="3173139" y="74"/>
                </a:cubicBezTo>
                <a:cubicBezTo>
                  <a:pt x="3404376" y="2427"/>
                  <a:pt x="3621702" y="61078"/>
                  <a:pt x="3840337" y="136997"/>
                </a:cubicBezTo>
                <a:cubicBezTo>
                  <a:pt x="4230681" y="272614"/>
                  <a:pt x="4578505" y="404218"/>
                  <a:pt x="4400480" y="1061406"/>
                </a:cubicBezTo>
                <a:cubicBezTo>
                  <a:pt x="4294008" y="1454598"/>
                  <a:pt x="4050152" y="1868133"/>
                  <a:pt x="3812207" y="2268177"/>
                </a:cubicBezTo>
                <a:cubicBezTo>
                  <a:pt x="3397089" y="2966250"/>
                  <a:pt x="2969331" y="3735470"/>
                  <a:pt x="2566852" y="4362395"/>
                </a:cubicBezTo>
                <a:cubicBezTo>
                  <a:pt x="2164373" y="4989320"/>
                  <a:pt x="1829370" y="5570322"/>
                  <a:pt x="1397330" y="6029730"/>
                </a:cubicBez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8" name="TextBox 7">
            <a:extLst>
              <a:ext uri="{FF2B5EF4-FFF2-40B4-BE49-F238E27FC236}">
                <a16:creationId xmlns:a16="http://schemas.microsoft.com/office/drawing/2014/main" id="{9189F2E8-D154-41CB-88BC-45BAF371EF61}"/>
              </a:ext>
            </a:extLst>
          </p:cNvPr>
          <p:cNvSpPr txBox="1"/>
          <p:nvPr/>
        </p:nvSpPr>
        <p:spPr>
          <a:xfrm>
            <a:off x="1708497" y="258980"/>
            <a:ext cx="8494615" cy="1507769"/>
          </a:xfrm>
          <a:prstGeom prst="rect">
            <a:avLst/>
          </a:prstGeom>
          <a:blipFill>
            <a:blip r:embed="rId4"/>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b">
            <a:normAutofit lnSpcReduction="10000"/>
          </a:bodyPr>
          <a:lstStyle/>
          <a:p>
            <a:pPr algn="ctr">
              <a:lnSpc>
                <a:spcPct val="90000"/>
              </a:lnSpc>
              <a:spcBef>
                <a:spcPct val="0"/>
              </a:spcBef>
              <a:spcAft>
                <a:spcPts val="800"/>
              </a:spcAft>
            </a:pPr>
            <a:r>
              <a:rPr lang="en-US" sz="3400" b="1" kern="1200" dirty="0">
                <a:solidFill>
                  <a:schemeClr val="bg1"/>
                </a:solidFill>
                <a:effectLst/>
                <a:latin typeface="+mj-lt"/>
                <a:ea typeface="+mj-ea"/>
                <a:cs typeface="+mj-cs"/>
              </a:rPr>
              <a:t>ĐỌC HIỂU VĂN BẢN </a:t>
            </a:r>
            <a:endParaRPr lang="en-US" sz="3400" kern="1200" dirty="0">
              <a:solidFill>
                <a:schemeClr val="bg1"/>
              </a:solidFill>
              <a:effectLst/>
              <a:latin typeface="+mj-lt"/>
              <a:ea typeface="+mj-ea"/>
              <a:cs typeface="+mj-cs"/>
            </a:endParaRPr>
          </a:p>
          <a:p>
            <a:pPr algn="ctr">
              <a:lnSpc>
                <a:spcPct val="90000"/>
              </a:lnSpc>
              <a:spcBef>
                <a:spcPct val="0"/>
              </a:spcBef>
              <a:spcAft>
                <a:spcPts val="800"/>
              </a:spcAft>
            </a:pPr>
            <a:r>
              <a:rPr lang="en-US" sz="3400" b="1" kern="1200" dirty="0">
                <a:solidFill>
                  <a:srgbClr val="FF0000"/>
                </a:solidFill>
                <a:effectLst/>
                <a:latin typeface="+mj-lt"/>
                <a:ea typeface="+mj-ea"/>
                <a:cs typeface="+mj-cs"/>
              </a:rPr>
              <a:t>VẺ ĐẸP CỦA BÀI THƠ </a:t>
            </a:r>
            <a:r>
              <a:rPr lang="en-US" sz="3400" b="1" i="1" kern="1200" dirty="0">
                <a:solidFill>
                  <a:srgbClr val="FF0000"/>
                </a:solidFill>
                <a:effectLst/>
                <a:latin typeface="+mj-lt"/>
                <a:ea typeface="+mj-ea"/>
                <a:cs typeface="+mj-cs"/>
              </a:rPr>
              <a:t>TIẾNG GÀ TRƯA</a:t>
            </a:r>
            <a:r>
              <a:rPr lang="en-US" sz="3400" b="1" kern="1200" dirty="0">
                <a:solidFill>
                  <a:schemeClr val="bg1"/>
                </a:solidFill>
                <a:effectLst/>
                <a:latin typeface="+mj-lt"/>
                <a:ea typeface="+mj-ea"/>
                <a:cs typeface="+mj-cs"/>
              </a:rPr>
              <a:t>                                                                                                     -</a:t>
            </a:r>
            <a:r>
              <a:rPr lang="en-US" sz="3400" b="1" kern="1200" dirty="0" err="1">
                <a:solidFill>
                  <a:schemeClr val="bg1"/>
                </a:solidFill>
                <a:effectLst/>
                <a:latin typeface="+mj-lt"/>
                <a:ea typeface="+mj-ea"/>
                <a:cs typeface="+mj-cs"/>
              </a:rPr>
              <a:t>Đinh</a:t>
            </a:r>
            <a:r>
              <a:rPr lang="en-US" sz="3400" b="1" kern="1200" dirty="0">
                <a:solidFill>
                  <a:schemeClr val="bg1"/>
                </a:solidFill>
                <a:effectLst/>
                <a:latin typeface="+mj-lt"/>
                <a:ea typeface="+mj-ea"/>
                <a:cs typeface="+mj-cs"/>
              </a:rPr>
              <a:t> </a:t>
            </a:r>
            <a:r>
              <a:rPr lang="en-US" sz="3400" b="1" kern="1200" dirty="0" err="1">
                <a:solidFill>
                  <a:schemeClr val="bg1"/>
                </a:solidFill>
                <a:effectLst/>
                <a:latin typeface="+mj-lt"/>
                <a:ea typeface="+mj-ea"/>
                <a:cs typeface="+mj-cs"/>
              </a:rPr>
              <a:t>Trọng</a:t>
            </a:r>
            <a:r>
              <a:rPr lang="en-US" sz="3400" b="1" kern="1200" dirty="0">
                <a:solidFill>
                  <a:schemeClr val="bg1"/>
                </a:solidFill>
                <a:effectLst/>
                <a:latin typeface="+mj-lt"/>
                <a:ea typeface="+mj-ea"/>
                <a:cs typeface="+mj-cs"/>
              </a:rPr>
              <a:t> </a:t>
            </a:r>
            <a:r>
              <a:rPr lang="en-US" sz="3400" b="1" kern="1200" dirty="0" err="1">
                <a:solidFill>
                  <a:schemeClr val="bg1"/>
                </a:solidFill>
                <a:effectLst/>
                <a:latin typeface="+mj-lt"/>
                <a:ea typeface="+mj-ea"/>
                <a:cs typeface="+mj-cs"/>
              </a:rPr>
              <a:t>Lạc</a:t>
            </a:r>
            <a:r>
              <a:rPr lang="en-US" sz="3400" b="1" kern="1200" dirty="0">
                <a:solidFill>
                  <a:schemeClr val="bg1"/>
                </a:solidFill>
                <a:effectLst/>
                <a:latin typeface="+mj-lt"/>
                <a:ea typeface="+mj-ea"/>
                <a:cs typeface="+mj-cs"/>
              </a:rPr>
              <a:t>-</a:t>
            </a:r>
            <a:endParaRPr lang="en-US" sz="3400" kern="1200" dirty="0">
              <a:solidFill>
                <a:schemeClr val="bg1"/>
              </a:solidFill>
              <a:effectLst/>
              <a:latin typeface="+mj-lt"/>
              <a:ea typeface="+mj-ea"/>
              <a:cs typeface="+mj-cs"/>
            </a:endParaRPr>
          </a:p>
        </p:txBody>
      </p:sp>
    </p:spTree>
    <p:extLst>
      <p:ext uri="{BB962C8B-B14F-4D97-AF65-F5344CB8AC3E}">
        <p14:creationId xmlns:p14="http://schemas.microsoft.com/office/powerpoint/2010/main" val="1925569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5C46B519-9BA6-4D87-A946-E0E1909D0EEB}"/>
              </a:ext>
            </a:extLst>
          </p:cNvPr>
          <p:cNvSpPr/>
          <p:nvPr/>
        </p:nvSpPr>
        <p:spPr>
          <a:xfrm>
            <a:off x="914848" y="1394234"/>
            <a:ext cx="2343234" cy="246887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w="28575"/>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351" tIns="91351" rIns="91351" bIns="91351" numCol="1" spcCol="1270" anchor="ctr" anchorCtr="0">
            <a:noAutofit/>
          </a:bodyPr>
          <a:lstStyle/>
          <a:p>
            <a:pPr marL="0" lvl="0" indent="0" algn="ctr" defTabSz="4445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1: Chi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trưa</a:t>
            </a:r>
            <a:r>
              <a:rPr lang="en-US" sz="2800" kern="1200" dirty="0">
                <a:latin typeface="Times New Roman" panose="02020603050405020304" pitchFamily="18" charset="0"/>
                <a:cs typeface="Times New Roman" panose="02020603050405020304" pitchFamily="18" charset="0"/>
              </a:rPr>
              <a:t>,</a:t>
            </a:r>
          </a:p>
        </p:txBody>
      </p:sp>
      <p:sp>
        <p:nvSpPr>
          <p:cNvPr id="7" name="Freeform: Shape 6">
            <a:extLst>
              <a:ext uri="{FF2B5EF4-FFF2-40B4-BE49-F238E27FC236}">
                <a16:creationId xmlns:a16="http://schemas.microsoft.com/office/drawing/2014/main" id="{0D3E0536-3D22-494A-B690-C985E4962D76}"/>
              </a:ext>
            </a:extLst>
          </p:cNvPr>
          <p:cNvSpPr/>
          <p:nvPr/>
        </p:nvSpPr>
        <p:spPr>
          <a:xfrm>
            <a:off x="3752766" y="1394234"/>
            <a:ext cx="2343234" cy="246887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w="28575"/>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351" tIns="91351" rIns="91351" bIns="91351" numCol="1" spcCol="1270" anchor="ctr" anchorCtr="0">
            <a:noAutofit/>
          </a:bodyPr>
          <a:lstStyle/>
          <a:p>
            <a:pPr marL="0" lvl="0" indent="0" algn="ctr" defTabSz="4445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2: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ổ </a:t>
            </a:r>
            <a:r>
              <a:rPr lang="vi-VN" sz="2800" kern="1200" dirty="0">
                <a:latin typeface="Times New Roman" panose="02020603050405020304" pitchFamily="18" charset="0"/>
                <a:cs typeface="Times New Roman" panose="02020603050405020304" pitchFamily="18" charset="0"/>
              </a:rPr>
              <a:t>trứ</a:t>
            </a:r>
            <a:r>
              <a:rPr lang="en-US" sz="2800" kern="1200" dirty="0">
                <a:latin typeface="Times New Roman" panose="02020603050405020304" pitchFamily="18" charset="0"/>
                <a:cs typeface="Times New Roman" panose="02020603050405020304" pitchFamily="18" charset="0"/>
              </a:rPr>
              <a:t>ng, </a:t>
            </a:r>
            <a:r>
              <a:rPr lang="en-US" sz="2800" kern="1200" dirty="0" err="1">
                <a:latin typeface="Times New Roman" panose="02020603050405020304" pitchFamily="18" charset="0"/>
                <a:cs typeface="Times New Roman" panose="02020603050405020304" pitchFamily="18" charset="0"/>
              </a:rPr>
              <a:t>đàn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gà</a:t>
            </a:r>
            <a:r>
              <a:rPr lang="en-US" sz="2800" kern="1200" dirty="0">
                <a:latin typeface="Times New Roman" panose="02020603050405020304" pitchFamily="18" charset="0"/>
                <a:cs typeface="Times New Roman" panose="02020603050405020304" pitchFamily="18" charset="0"/>
              </a:rPr>
              <a:t>.</a:t>
            </a:r>
          </a:p>
        </p:txBody>
      </p:sp>
      <p:sp>
        <p:nvSpPr>
          <p:cNvPr id="9" name="Freeform: Shape 8">
            <a:extLst>
              <a:ext uri="{FF2B5EF4-FFF2-40B4-BE49-F238E27FC236}">
                <a16:creationId xmlns:a16="http://schemas.microsoft.com/office/drawing/2014/main" id="{2FC65085-8461-42F1-9806-23AF74940BE5}"/>
              </a:ext>
            </a:extLst>
          </p:cNvPr>
          <p:cNvSpPr/>
          <p:nvPr/>
        </p:nvSpPr>
        <p:spPr>
          <a:xfrm>
            <a:off x="6441283" y="1394234"/>
            <a:ext cx="2343234" cy="246887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w="28575"/>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351" tIns="91351" rIns="91351" bIns="91351" numCol="1" spcCol="1270" anchor="ctr" anchorCtr="0">
            <a:noAutofit/>
          </a:bodyPr>
          <a:lstStyle/>
          <a:p>
            <a:pPr marL="0" lvl="0" indent="0" algn="ctr" defTabSz="4445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5: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lo </a:t>
            </a:r>
            <a:r>
              <a:rPr lang="en-US" sz="2800" kern="1200" dirty="0" err="1">
                <a:latin typeface="Times New Roman" panose="02020603050405020304" pitchFamily="18" charset="0"/>
                <a:cs typeface="Times New Roman" panose="02020603050405020304" pitchFamily="18" charset="0"/>
              </a:rPr>
              <a:t>lắng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a:t>
            </a:r>
          </a:p>
        </p:txBody>
      </p:sp>
      <p:sp>
        <p:nvSpPr>
          <p:cNvPr id="11" name="Freeform: Shape 10">
            <a:extLst>
              <a:ext uri="{FF2B5EF4-FFF2-40B4-BE49-F238E27FC236}">
                <a16:creationId xmlns:a16="http://schemas.microsoft.com/office/drawing/2014/main" id="{E5540811-9575-4D3A-8279-40F0E1EF9D4C}"/>
              </a:ext>
            </a:extLst>
          </p:cNvPr>
          <p:cNvSpPr/>
          <p:nvPr/>
        </p:nvSpPr>
        <p:spPr>
          <a:xfrm>
            <a:off x="9290156" y="1394234"/>
            <a:ext cx="2343234" cy="246887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w="28575"/>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351" tIns="91351" rIns="91351" bIns="91351" numCol="1" spcCol="1270" anchor="ctr" anchorCtr="0">
            <a:noAutofit/>
          </a:bodyPr>
          <a:lstStyle/>
          <a:p>
            <a:pPr marL="0" lvl="0" indent="0" algn="ctr" defTabSz="4445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cuối</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và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endParaRPr lang="en-US" sz="2800" kern="12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549F29DB-AA2C-4F0B-9913-6C2EAB7FA5EE}"/>
              </a:ext>
            </a:extLst>
          </p:cNvPr>
          <p:cNvPicPr>
            <a:picLocks noChangeAspect="1"/>
          </p:cNvPicPr>
          <p:nvPr/>
        </p:nvPicPr>
        <p:blipFill>
          <a:blip r:embed="rId2"/>
          <a:stretch>
            <a:fillRect/>
          </a:stretch>
        </p:blipFill>
        <p:spPr>
          <a:xfrm>
            <a:off x="751526" y="3524285"/>
            <a:ext cx="2376008" cy="1970362"/>
          </a:xfrm>
          <a:prstGeom prst="ellipse">
            <a:avLst/>
          </a:prstGeom>
          <a:ln>
            <a:noFill/>
          </a:ln>
          <a:effectLst>
            <a:softEdge rad="112500"/>
          </a:effectLst>
        </p:spPr>
      </p:pic>
      <p:pic>
        <p:nvPicPr>
          <p:cNvPr id="13" name="Picture 12">
            <a:extLst>
              <a:ext uri="{FF2B5EF4-FFF2-40B4-BE49-F238E27FC236}">
                <a16:creationId xmlns:a16="http://schemas.microsoft.com/office/drawing/2014/main" id="{B74FDC36-BB72-41B5-BB7C-2B11D6107636}"/>
              </a:ext>
            </a:extLst>
          </p:cNvPr>
          <p:cNvPicPr>
            <a:picLocks noChangeAspect="1"/>
          </p:cNvPicPr>
          <p:nvPr/>
        </p:nvPicPr>
        <p:blipFill>
          <a:blip r:embed="rId3"/>
          <a:stretch>
            <a:fillRect/>
          </a:stretch>
        </p:blipFill>
        <p:spPr>
          <a:xfrm>
            <a:off x="6441283" y="3616051"/>
            <a:ext cx="2343234" cy="1970362"/>
          </a:xfrm>
          <a:prstGeom prst="ellipse">
            <a:avLst/>
          </a:prstGeom>
          <a:ln>
            <a:noFill/>
          </a:ln>
          <a:effectLst>
            <a:softEdge rad="112500"/>
          </a:effectLst>
        </p:spPr>
      </p:pic>
      <p:pic>
        <p:nvPicPr>
          <p:cNvPr id="14" name="Picture 13">
            <a:extLst>
              <a:ext uri="{FF2B5EF4-FFF2-40B4-BE49-F238E27FC236}">
                <a16:creationId xmlns:a16="http://schemas.microsoft.com/office/drawing/2014/main" id="{FB828D46-D67C-425D-A5AC-1630AF56FBDC}"/>
              </a:ext>
            </a:extLst>
          </p:cNvPr>
          <p:cNvPicPr>
            <a:picLocks noChangeAspect="1"/>
          </p:cNvPicPr>
          <p:nvPr/>
        </p:nvPicPr>
        <p:blipFill rotWithShape="1">
          <a:blip r:embed="rId4"/>
          <a:srcRect l="17927" r="23357"/>
          <a:stretch/>
        </p:blipFill>
        <p:spPr>
          <a:xfrm>
            <a:off x="9457569" y="3643581"/>
            <a:ext cx="2175821" cy="1942832"/>
          </a:xfrm>
          <a:prstGeom prst="ellipse">
            <a:avLst/>
          </a:prstGeom>
          <a:ln>
            <a:noFill/>
          </a:ln>
          <a:effectLst>
            <a:softEdge rad="112500"/>
          </a:effectLst>
        </p:spPr>
      </p:pic>
      <p:pic>
        <p:nvPicPr>
          <p:cNvPr id="15" name="Picture 14">
            <a:extLst>
              <a:ext uri="{FF2B5EF4-FFF2-40B4-BE49-F238E27FC236}">
                <a16:creationId xmlns:a16="http://schemas.microsoft.com/office/drawing/2014/main" id="{1A07977A-D3EF-466D-9C77-36D00B59EF5E}"/>
              </a:ext>
            </a:extLst>
          </p:cNvPr>
          <p:cNvPicPr>
            <a:picLocks noChangeAspect="1"/>
          </p:cNvPicPr>
          <p:nvPr/>
        </p:nvPicPr>
        <p:blipFill rotWithShape="1">
          <a:blip r:embed="rId5"/>
          <a:srcRect l="15823" r="17797"/>
          <a:stretch/>
        </p:blipFill>
        <p:spPr>
          <a:xfrm>
            <a:off x="3800586" y="3524285"/>
            <a:ext cx="2283930" cy="2153893"/>
          </a:xfrm>
          <a:prstGeom prst="ellipse">
            <a:avLst/>
          </a:prstGeom>
          <a:ln>
            <a:noFill/>
          </a:ln>
          <a:effectLst>
            <a:softEdge rad="112500"/>
          </a:effectLst>
        </p:spPr>
      </p:pic>
    </p:spTree>
    <p:extLst>
      <p:ext uri="{BB962C8B-B14F-4D97-AF65-F5344CB8AC3E}">
        <p14:creationId xmlns:p14="http://schemas.microsoft.com/office/powerpoint/2010/main" val="2070080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par>
                                <p:cTn id="24" presetID="22" presetClass="entr" presetSubtype="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par>
                                <p:cTn id="32" presetID="22" presetClass="entr" presetSubtype="1"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70A1295-61BC-4214-AA3E-D39667302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67E0B9E-6792-4544-9D44-C5264CFFB1A2}"/>
              </a:ext>
            </a:extLst>
          </p:cNvPr>
          <p:cNvPicPr>
            <a:picLocks noChangeAspect="1"/>
          </p:cNvPicPr>
          <p:nvPr/>
        </p:nvPicPr>
        <p:blipFill rotWithShape="1">
          <a:blip r:embed="rId2"/>
          <a:srcRect t="16411" b="28452"/>
          <a:stretch/>
        </p:blipFill>
        <p:spPr>
          <a:xfrm>
            <a:off x="-1" y="10"/>
            <a:ext cx="12192001" cy="4201449"/>
          </a:xfrm>
          <a:prstGeom prst="rect">
            <a:avLst/>
          </a:prstGeom>
        </p:spPr>
      </p:pic>
      <p:grpSp>
        <p:nvGrpSpPr>
          <p:cNvPr id="15" name="Group 14">
            <a:extLst>
              <a:ext uri="{FF2B5EF4-FFF2-40B4-BE49-F238E27FC236}">
                <a16:creationId xmlns:a16="http://schemas.microsoft.com/office/drawing/2014/main" id="{0B139475-2B26-4CA9-9413-DE741E49F7B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941813"/>
            <a:ext cx="12188952" cy="1828800"/>
            <a:chOff x="-305" y="3144820"/>
            <a:chExt cx="9182100" cy="1551136"/>
          </a:xfrm>
        </p:grpSpPr>
        <p:sp useBgFill="1">
          <p:nvSpPr>
            <p:cNvPr id="16" name="Freeform: Shape 15">
              <a:extLst>
                <a:ext uri="{FF2B5EF4-FFF2-40B4-BE49-F238E27FC236}">
                  <a16:creationId xmlns:a16="http://schemas.microsoft.com/office/drawing/2014/main" id="{16C6BF63-6277-4C39-BE5D-3C341662CE4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EA3BAD9-C130-4A9C-9086-20D132A6CF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2587D38B-9E07-4A8B-B285-5FEBF6A60D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5EF4DD4B-217B-4346-A2B8-4327936399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23A51276-0340-47E4-8073-BB5E6AF83E10}"/>
              </a:ext>
            </a:extLst>
          </p:cNvPr>
          <p:cNvSpPr txBox="1"/>
          <p:nvPr/>
        </p:nvSpPr>
        <p:spPr>
          <a:xfrm>
            <a:off x="660400" y="4360767"/>
            <a:ext cx="10858500" cy="1657826"/>
          </a:xfrm>
          <a:prstGeom prst="rect">
            <a:avLst/>
          </a:prstGeom>
          <a:noFill/>
          <a:ln w="28575">
            <a:solidFill>
              <a:srgbClr val="FF0000"/>
            </a:solidFill>
          </a:ln>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2. Hệ thống ý kiến, hệ thống lí lẽ và bằng chứng trong bài nghị luận.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a. Đoạn 1: Vẻ đẹp của khổ 1 bài “Tiếng gà trưa”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Ý kiến 1</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Nêu khái quát nội dung khổ thơ “Khổ thơ đầu.... nhảy ổ”</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096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wipe(down)">
                                      <p:cBhvr>
                                        <p:cTn id="7" dur="500"/>
                                        <p:tgtEl>
                                          <p:spTgt spid="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wipe(down)">
                                      <p:cBhvr>
                                        <p:cTn id="1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37D0BA-A864-40D1-97A4-C199F0E678E1}"/>
              </a:ext>
            </a:extLst>
          </p:cNvPr>
          <p:cNvSpPr/>
          <p:nvPr/>
        </p:nvSpPr>
        <p:spPr>
          <a:xfrm>
            <a:off x="533797" y="1938348"/>
            <a:ext cx="2660650" cy="4276718"/>
          </a:xfrm>
          <a:custGeom>
            <a:avLst/>
            <a:gdLst>
              <a:gd name="connsiteX0" fmla="*/ 0 w 2660650"/>
              <a:gd name="connsiteY0" fmla="*/ 0 h 4276718"/>
              <a:gd name="connsiteX1" fmla="*/ 718376 w 2660650"/>
              <a:gd name="connsiteY1" fmla="*/ 0 h 4276718"/>
              <a:gd name="connsiteX2" fmla="*/ 1330325 w 2660650"/>
              <a:gd name="connsiteY2" fmla="*/ 0 h 4276718"/>
              <a:gd name="connsiteX3" fmla="*/ 2022094 w 2660650"/>
              <a:gd name="connsiteY3" fmla="*/ 0 h 4276718"/>
              <a:gd name="connsiteX4" fmla="*/ 2660650 w 2660650"/>
              <a:gd name="connsiteY4" fmla="*/ 0 h 4276718"/>
              <a:gd name="connsiteX5" fmla="*/ 2660650 w 2660650"/>
              <a:gd name="connsiteY5" fmla="*/ 696494 h 4276718"/>
              <a:gd name="connsiteX6" fmla="*/ 2660650 w 2660650"/>
              <a:gd name="connsiteY6" fmla="*/ 1264687 h 4276718"/>
              <a:gd name="connsiteX7" fmla="*/ 2660650 w 2660650"/>
              <a:gd name="connsiteY7" fmla="*/ 1747345 h 4276718"/>
              <a:gd name="connsiteX8" fmla="*/ 2660650 w 2660650"/>
              <a:gd name="connsiteY8" fmla="*/ 2230003 h 4276718"/>
              <a:gd name="connsiteX9" fmla="*/ 2660650 w 2660650"/>
              <a:gd name="connsiteY9" fmla="*/ 2798195 h 4276718"/>
              <a:gd name="connsiteX10" fmla="*/ 2660650 w 2660650"/>
              <a:gd name="connsiteY10" fmla="*/ 3280854 h 4276718"/>
              <a:gd name="connsiteX11" fmla="*/ 2660650 w 2660650"/>
              <a:gd name="connsiteY11" fmla="*/ 4276718 h 4276718"/>
              <a:gd name="connsiteX12" fmla="*/ 2048701 w 2660650"/>
              <a:gd name="connsiteY12" fmla="*/ 4276718 h 4276718"/>
              <a:gd name="connsiteX13" fmla="*/ 1463358 w 2660650"/>
              <a:gd name="connsiteY13" fmla="*/ 4276718 h 4276718"/>
              <a:gd name="connsiteX14" fmla="*/ 824802 w 2660650"/>
              <a:gd name="connsiteY14" fmla="*/ 4276718 h 4276718"/>
              <a:gd name="connsiteX15" fmla="*/ 0 w 2660650"/>
              <a:gd name="connsiteY15" fmla="*/ 4276718 h 4276718"/>
              <a:gd name="connsiteX16" fmla="*/ 0 w 2660650"/>
              <a:gd name="connsiteY16" fmla="*/ 3580224 h 4276718"/>
              <a:gd name="connsiteX17" fmla="*/ 0 w 2660650"/>
              <a:gd name="connsiteY17" fmla="*/ 3054799 h 4276718"/>
              <a:gd name="connsiteX18" fmla="*/ 0 w 2660650"/>
              <a:gd name="connsiteY18" fmla="*/ 2443839 h 4276718"/>
              <a:gd name="connsiteX19" fmla="*/ 0 w 2660650"/>
              <a:gd name="connsiteY19" fmla="*/ 1747345 h 4276718"/>
              <a:gd name="connsiteX20" fmla="*/ 0 w 2660650"/>
              <a:gd name="connsiteY20" fmla="*/ 1221919 h 4276718"/>
              <a:gd name="connsiteX21" fmla="*/ 0 w 2660650"/>
              <a:gd name="connsiteY21" fmla="*/ 696494 h 4276718"/>
              <a:gd name="connsiteX22" fmla="*/ 0 w 2660650"/>
              <a:gd name="connsiteY22" fmla="*/ 0 h 427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0650" h="4276718" fill="none" extrusionOk="0">
                <a:moveTo>
                  <a:pt x="0" y="0"/>
                </a:moveTo>
                <a:cubicBezTo>
                  <a:pt x="241234" y="-21907"/>
                  <a:pt x="512670" y="30866"/>
                  <a:pt x="718376" y="0"/>
                </a:cubicBezTo>
                <a:cubicBezTo>
                  <a:pt x="924082" y="-30866"/>
                  <a:pt x="1154486" y="26339"/>
                  <a:pt x="1330325" y="0"/>
                </a:cubicBezTo>
                <a:cubicBezTo>
                  <a:pt x="1506164" y="-26339"/>
                  <a:pt x="1702785" y="-16934"/>
                  <a:pt x="2022094" y="0"/>
                </a:cubicBezTo>
                <a:cubicBezTo>
                  <a:pt x="2341403" y="16934"/>
                  <a:pt x="2440340" y="31216"/>
                  <a:pt x="2660650" y="0"/>
                </a:cubicBezTo>
                <a:cubicBezTo>
                  <a:pt x="2634406" y="197021"/>
                  <a:pt x="2656978" y="367987"/>
                  <a:pt x="2660650" y="696494"/>
                </a:cubicBezTo>
                <a:cubicBezTo>
                  <a:pt x="2664322" y="1025001"/>
                  <a:pt x="2637771" y="992149"/>
                  <a:pt x="2660650" y="1264687"/>
                </a:cubicBezTo>
                <a:cubicBezTo>
                  <a:pt x="2683529" y="1537225"/>
                  <a:pt x="2654093" y="1566419"/>
                  <a:pt x="2660650" y="1747345"/>
                </a:cubicBezTo>
                <a:cubicBezTo>
                  <a:pt x="2667207" y="1928271"/>
                  <a:pt x="2658564" y="2040962"/>
                  <a:pt x="2660650" y="2230003"/>
                </a:cubicBezTo>
                <a:cubicBezTo>
                  <a:pt x="2662736" y="2419044"/>
                  <a:pt x="2650625" y="2531306"/>
                  <a:pt x="2660650" y="2798195"/>
                </a:cubicBezTo>
                <a:cubicBezTo>
                  <a:pt x="2670675" y="3065084"/>
                  <a:pt x="2655987" y="3072011"/>
                  <a:pt x="2660650" y="3280854"/>
                </a:cubicBezTo>
                <a:cubicBezTo>
                  <a:pt x="2665313" y="3489697"/>
                  <a:pt x="2664799" y="3931027"/>
                  <a:pt x="2660650" y="4276718"/>
                </a:cubicBezTo>
                <a:cubicBezTo>
                  <a:pt x="2525037" y="4286247"/>
                  <a:pt x="2233074" y="4264698"/>
                  <a:pt x="2048701" y="4276718"/>
                </a:cubicBezTo>
                <a:cubicBezTo>
                  <a:pt x="1864328" y="4288738"/>
                  <a:pt x="1666881" y="4285543"/>
                  <a:pt x="1463358" y="4276718"/>
                </a:cubicBezTo>
                <a:cubicBezTo>
                  <a:pt x="1259835" y="4267893"/>
                  <a:pt x="966326" y="4252104"/>
                  <a:pt x="824802" y="4276718"/>
                </a:cubicBezTo>
                <a:cubicBezTo>
                  <a:pt x="683278" y="4301332"/>
                  <a:pt x="294788" y="4259545"/>
                  <a:pt x="0" y="4276718"/>
                </a:cubicBezTo>
                <a:cubicBezTo>
                  <a:pt x="-23270" y="4063682"/>
                  <a:pt x="26924" y="3853730"/>
                  <a:pt x="0" y="3580224"/>
                </a:cubicBezTo>
                <a:cubicBezTo>
                  <a:pt x="-26924" y="3306718"/>
                  <a:pt x="19049" y="3166850"/>
                  <a:pt x="0" y="3054799"/>
                </a:cubicBezTo>
                <a:cubicBezTo>
                  <a:pt x="-19049" y="2942748"/>
                  <a:pt x="29624" y="2693768"/>
                  <a:pt x="0" y="2443839"/>
                </a:cubicBezTo>
                <a:cubicBezTo>
                  <a:pt x="-29624" y="2193910"/>
                  <a:pt x="-28943" y="1956347"/>
                  <a:pt x="0" y="1747345"/>
                </a:cubicBezTo>
                <a:cubicBezTo>
                  <a:pt x="28943" y="1538343"/>
                  <a:pt x="18213" y="1472047"/>
                  <a:pt x="0" y="1221919"/>
                </a:cubicBezTo>
                <a:cubicBezTo>
                  <a:pt x="-18213" y="971791"/>
                  <a:pt x="-1477" y="853937"/>
                  <a:pt x="0" y="696494"/>
                </a:cubicBezTo>
                <a:cubicBezTo>
                  <a:pt x="1477" y="539051"/>
                  <a:pt x="-4854" y="216015"/>
                  <a:pt x="0" y="0"/>
                </a:cubicBezTo>
                <a:close/>
              </a:path>
              <a:path w="2660650" h="4276718" stroke="0" extrusionOk="0">
                <a:moveTo>
                  <a:pt x="0" y="0"/>
                </a:moveTo>
                <a:cubicBezTo>
                  <a:pt x="259071" y="25089"/>
                  <a:pt x="456323" y="16768"/>
                  <a:pt x="585343" y="0"/>
                </a:cubicBezTo>
                <a:cubicBezTo>
                  <a:pt x="714363" y="-16768"/>
                  <a:pt x="1001698" y="3334"/>
                  <a:pt x="1223899" y="0"/>
                </a:cubicBezTo>
                <a:cubicBezTo>
                  <a:pt x="1446100" y="-3334"/>
                  <a:pt x="1608805" y="-31413"/>
                  <a:pt x="1862455" y="0"/>
                </a:cubicBezTo>
                <a:cubicBezTo>
                  <a:pt x="2116105" y="31413"/>
                  <a:pt x="2263617" y="34352"/>
                  <a:pt x="2660650" y="0"/>
                </a:cubicBezTo>
                <a:cubicBezTo>
                  <a:pt x="2633880" y="311123"/>
                  <a:pt x="2669523" y="514039"/>
                  <a:pt x="2660650" y="653727"/>
                </a:cubicBezTo>
                <a:cubicBezTo>
                  <a:pt x="2651777" y="793415"/>
                  <a:pt x="2625941" y="1173878"/>
                  <a:pt x="2660650" y="1350221"/>
                </a:cubicBezTo>
                <a:cubicBezTo>
                  <a:pt x="2695359" y="1526564"/>
                  <a:pt x="2686390" y="1728602"/>
                  <a:pt x="2660650" y="1961181"/>
                </a:cubicBezTo>
                <a:cubicBezTo>
                  <a:pt x="2634910" y="2193760"/>
                  <a:pt x="2658168" y="2209485"/>
                  <a:pt x="2660650" y="2443839"/>
                </a:cubicBezTo>
                <a:cubicBezTo>
                  <a:pt x="2663132" y="2678193"/>
                  <a:pt x="2639685" y="2816619"/>
                  <a:pt x="2660650" y="3097566"/>
                </a:cubicBezTo>
                <a:cubicBezTo>
                  <a:pt x="2681615" y="3378513"/>
                  <a:pt x="2652545" y="3530963"/>
                  <a:pt x="2660650" y="3751293"/>
                </a:cubicBezTo>
                <a:cubicBezTo>
                  <a:pt x="2668755" y="3971623"/>
                  <a:pt x="2676273" y="4016295"/>
                  <a:pt x="2660650" y="4276718"/>
                </a:cubicBezTo>
                <a:cubicBezTo>
                  <a:pt x="2512961" y="4289215"/>
                  <a:pt x="2265298" y="4277957"/>
                  <a:pt x="2048701" y="4276718"/>
                </a:cubicBezTo>
                <a:cubicBezTo>
                  <a:pt x="1832104" y="4275479"/>
                  <a:pt x="1730468" y="4293876"/>
                  <a:pt x="1463358" y="4276718"/>
                </a:cubicBezTo>
                <a:cubicBezTo>
                  <a:pt x="1196248" y="4259560"/>
                  <a:pt x="1167966" y="4302051"/>
                  <a:pt x="878014" y="4276718"/>
                </a:cubicBezTo>
                <a:cubicBezTo>
                  <a:pt x="588062" y="4251385"/>
                  <a:pt x="272830" y="4306357"/>
                  <a:pt x="0" y="4276718"/>
                </a:cubicBezTo>
                <a:cubicBezTo>
                  <a:pt x="17466" y="4073355"/>
                  <a:pt x="-31195" y="3758252"/>
                  <a:pt x="0" y="3622991"/>
                </a:cubicBezTo>
                <a:cubicBezTo>
                  <a:pt x="31195" y="3487730"/>
                  <a:pt x="29645" y="3286854"/>
                  <a:pt x="0" y="2969264"/>
                </a:cubicBezTo>
                <a:cubicBezTo>
                  <a:pt x="-29645" y="2651674"/>
                  <a:pt x="-23760" y="2518214"/>
                  <a:pt x="0" y="2358304"/>
                </a:cubicBezTo>
                <a:cubicBezTo>
                  <a:pt x="23760" y="2198394"/>
                  <a:pt x="-22602" y="2093720"/>
                  <a:pt x="0" y="1875646"/>
                </a:cubicBezTo>
                <a:cubicBezTo>
                  <a:pt x="22602" y="1657572"/>
                  <a:pt x="14194" y="1578006"/>
                  <a:pt x="0" y="1392988"/>
                </a:cubicBezTo>
                <a:cubicBezTo>
                  <a:pt x="-14194" y="1207970"/>
                  <a:pt x="19913" y="896311"/>
                  <a:pt x="0" y="696494"/>
                </a:cubicBezTo>
                <a:cubicBezTo>
                  <a:pt x="-19913" y="496677"/>
                  <a:pt x="12216" y="320434"/>
                  <a:pt x="0" y="0"/>
                </a:cubicBezTo>
                <a:close/>
              </a:path>
            </a:pathLst>
          </a:custGeom>
          <a:solidFill>
            <a:schemeClr val="accent4">
              <a:lumMod val="20000"/>
              <a:lumOff val="80000"/>
            </a:schemeClr>
          </a:solidFill>
          <a:ln>
            <a:solidFill>
              <a:srgbClr val="FF0000"/>
            </a:solidFill>
            <a:extLst>
              <a:ext uri="{C807C97D-BFC1-408E-A445-0C87EB9F89A2}">
                <ask:lineSketchStyleProps xmlns:ask="http://schemas.microsoft.com/office/drawing/2018/sketchyshapes" xmlns="" sd="170433769">
                  <a:prstGeom prst="rect">
                    <a:avLst/>
                  </a:prstGeom>
                  <ask:type>
                    <ask:lineSketchFreehand/>
                  </ask:type>
                </ask:lineSketchStyleProps>
              </a:ext>
            </a:extLst>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95000"/>
                    <a:lumOff val="5000"/>
                  </a:schemeClr>
                </a:solidFill>
                <a:effectLst/>
                <a:latin typeface="Times New Roman" panose="02020603050405020304" pitchFamily="18" charset="0"/>
                <a:ea typeface="Calibri" panose="020F0502020204030204" pitchFamily="34" charset="0"/>
              </a:rPr>
              <a:t>Nghệ thuật dòng thơ thứ 4</a:t>
            </a:r>
            <a:r>
              <a:rPr lang="en-US" sz="2800"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vi-VN" sz="2800" dirty="0">
                <a:solidFill>
                  <a:schemeClr val="tx1">
                    <a:lumMod val="95000"/>
                    <a:lumOff val="5000"/>
                  </a:schemeClr>
                </a:solidFill>
                <a:effectLst/>
                <a:latin typeface="Times New Roman" panose="02020603050405020304" pitchFamily="18" charset="0"/>
                <a:ea typeface="Calibri" panose="020F0502020204030204" pitchFamily="34" charset="0"/>
              </a:rPr>
              <a:t>“</a:t>
            </a:r>
            <a:r>
              <a:rPr lang="vi-VN" sz="2800" i="1" dirty="0">
                <a:solidFill>
                  <a:schemeClr val="tx1">
                    <a:lumMod val="95000"/>
                    <a:lumOff val="5000"/>
                  </a:schemeClr>
                </a:solidFill>
                <a:effectLst/>
                <a:latin typeface="Times New Roman" panose="02020603050405020304" pitchFamily="18" charset="0"/>
                <a:ea typeface="Calibri" panose="020F0502020204030204" pitchFamily="34" charset="0"/>
              </a:rPr>
              <a:t>Dòng thơ thứ tư Cục... cục tác cục ta với việc lặp âm và dấu chấm lửng</a:t>
            </a:r>
            <a:r>
              <a:rPr lang="vi-VN" sz="2800" dirty="0">
                <a:solidFill>
                  <a:schemeClr val="tx1">
                    <a:lumMod val="95000"/>
                    <a:lumOff val="5000"/>
                  </a:schemeClr>
                </a:solidFill>
                <a:effectLst/>
                <a:latin typeface="Times New Roman" panose="02020603050405020304" pitchFamily="18" charset="0"/>
                <a:ea typeface="Calibri" panose="020F0502020204030204" pitchFamily="34" charset="0"/>
              </a:rPr>
              <a:t>” </a:t>
            </a:r>
            <a:endParaRPr lang="en-US" sz="2800" dirty="0">
              <a:solidFill>
                <a:schemeClr val="tx1">
                  <a:lumMod val="95000"/>
                  <a:lumOff val="5000"/>
                </a:schemeClr>
              </a:solidFill>
            </a:endParaRPr>
          </a:p>
        </p:txBody>
      </p:sp>
      <p:sp>
        <p:nvSpPr>
          <p:cNvPr id="3" name="Rectangle 2">
            <a:extLst>
              <a:ext uri="{FF2B5EF4-FFF2-40B4-BE49-F238E27FC236}">
                <a16:creationId xmlns:a16="http://schemas.microsoft.com/office/drawing/2014/main" id="{DAB47EBF-4DA3-4A73-A324-E2DCB52BA6D5}"/>
              </a:ext>
            </a:extLst>
          </p:cNvPr>
          <p:cNvSpPr/>
          <p:nvPr/>
        </p:nvSpPr>
        <p:spPr>
          <a:xfrm>
            <a:off x="3350816" y="1938348"/>
            <a:ext cx="2660650" cy="4276718"/>
          </a:xfrm>
          <a:custGeom>
            <a:avLst/>
            <a:gdLst>
              <a:gd name="connsiteX0" fmla="*/ 0 w 2660650"/>
              <a:gd name="connsiteY0" fmla="*/ 0 h 4276718"/>
              <a:gd name="connsiteX1" fmla="*/ 718376 w 2660650"/>
              <a:gd name="connsiteY1" fmla="*/ 0 h 4276718"/>
              <a:gd name="connsiteX2" fmla="*/ 1330325 w 2660650"/>
              <a:gd name="connsiteY2" fmla="*/ 0 h 4276718"/>
              <a:gd name="connsiteX3" fmla="*/ 2022094 w 2660650"/>
              <a:gd name="connsiteY3" fmla="*/ 0 h 4276718"/>
              <a:gd name="connsiteX4" fmla="*/ 2660650 w 2660650"/>
              <a:gd name="connsiteY4" fmla="*/ 0 h 4276718"/>
              <a:gd name="connsiteX5" fmla="*/ 2660650 w 2660650"/>
              <a:gd name="connsiteY5" fmla="*/ 696494 h 4276718"/>
              <a:gd name="connsiteX6" fmla="*/ 2660650 w 2660650"/>
              <a:gd name="connsiteY6" fmla="*/ 1264687 h 4276718"/>
              <a:gd name="connsiteX7" fmla="*/ 2660650 w 2660650"/>
              <a:gd name="connsiteY7" fmla="*/ 1747345 h 4276718"/>
              <a:gd name="connsiteX8" fmla="*/ 2660650 w 2660650"/>
              <a:gd name="connsiteY8" fmla="*/ 2230003 h 4276718"/>
              <a:gd name="connsiteX9" fmla="*/ 2660650 w 2660650"/>
              <a:gd name="connsiteY9" fmla="*/ 2798195 h 4276718"/>
              <a:gd name="connsiteX10" fmla="*/ 2660650 w 2660650"/>
              <a:gd name="connsiteY10" fmla="*/ 3280854 h 4276718"/>
              <a:gd name="connsiteX11" fmla="*/ 2660650 w 2660650"/>
              <a:gd name="connsiteY11" fmla="*/ 4276718 h 4276718"/>
              <a:gd name="connsiteX12" fmla="*/ 2048701 w 2660650"/>
              <a:gd name="connsiteY12" fmla="*/ 4276718 h 4276718"/>
              <a:gd name="connsiteX13" fmla="*/ 1463358 w 2660650"/>
              <a:gd name="connsiteY13" fmla="*/ 4276718 h 4276718"/>
              <a:gd name="connsiteX14" fmla="*/ 824802 w 2660650"/>
              <a:gd name="connsiteY14" fmla="*/ 4276718 h 4276718"/>
              <a:gd name="connsiteX15" fmla="*/ 0 w 2660650"/>
              <a:gd name="connsiteY15" fmla="*/ 4276718 h 4276718"/>
              <a:gd name="connsiteX16" fmla="*/ 0 w 2660650"/>
              <a:gd name="connsiteY16" fmla="*/ 3580224 h 4276718"/>
              <a:gd name="connsiteX17" fmla="*/ 0 w 2660650"/>
              <a:gd name="connsiteY17" fmla="*/ 3054799 h 4276718"/>
              <a:gd name="connsiteX18" fmla="*/ 0 w 2660650"/>
              <a:gd name="connsiteY18" fmla="*/ 2443839 h 4276718"/>
              <a:gd name="connsiteX19" fmla="*/ 0 w 2660650"/>
              <a:gd name="connsiteY19" fmla="*/ 1747345 h 4276718"/>
              <a:gd name="connsiteX20" fmla="*/ 0 w 2660650"/>
              <a:gd name="connsiteY20" fmla="*/ 1221919 h 4276718"/>
              <a:gd name="connsiteX21" fmla="*/ 0 w 2660650"/>
              <a:gd name="connsiteY21" fmla="*/ 696494 h 4276718"/>
              <a:gd name="connsiteX22" fmla="*/ 0 w 2660650"/>
              <a:gd name="connsiteY22" fmla="*/ 0 h 427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0650" h="4276718" fill="none" extrusionOk="0">
                <a:moveTo>
                  <a:pt x="0" y="0"/>
                </a:moveTo>
                <a:cubicBezTo>
                  <a:pt x="241234" y="-21907"/>
                  <a:pt x="512670" y="30866"/>
                  <a:pt x="718376" y="0"/>
                </a:cubicBezTo>
                <a:cubicBezTo>
                  <a:pt x="924082" y="-30866"/>
                  <a:pt x="1154486" y="26339"/>
                  <a:pt x="1330325" y="0"/>
                </a:cubicBezTo>
                <a:cubicBezTo>
                  <a:pt x="1506164" y="-26339"/>
                  <a:pt x="1702785" y="-16934"/>
                  <a:pt x="2022094" y="0"/>
                </a:cubicBezTo>
                <a:cubicBezTo>
                  <a:pt x="2341403" y="16934"/>
                  <a:pt x="2440340" y="31216"/>
                  <a:pt x="2660650" y="0"/>
                </a:cubicBezTo>
                <a:cubicBezTo>
                  <a:pt x="2634406" y="197021"/>
                  <a:pt x="2656978" y="367987"/>
                  <a:pt x="2660650" y="696494"/>
                </a:cubicBezTo>
                <a:cubicBezTo>
                  <a:pt x="2664322" y="1025001"/>
                  <a:pt x="2637771" y="992149"/>
                  <a:pt x="2660650" y="1264687"/>
                </a:cubicBezTo>
                <a:cubicBezTo>
                  <a:pt x="2683529" y="1537225"/>
                  <a:pt x="2654093" y="1566419"/>
                  <a:pt x="2660650" y="1747345"/>
                </a:cubicBezTo>
                <a:cubicBezTo>
                  <a:pt x="2667207" y="1928271"/>
                  <a:pt x="2658564" y="2040962"/>
                  <a:pt x="2660650" y="2230003"/>
                </a:cubicBezTo>
                <a:cubicBezTo>
                  <a:pt x="2662736" y="2419044"/>
                  <a:pt x="2650625" y="2531306"/>
                  <a:pt x="2660650" y="2798195"/>
                </a:cubicBezTo>
                <a:cubicBezTo>
                  <a:pt x="2670675" y="3065084"/>
                  <a:pt x="2655987" y="3072011"/>
                  <a:pt x="2660650" y="3280854"/>
                </a:cubicBezTo>
                <a:cubicBezTo>
                  <a:pt x="2665313" y="3489697"/>
                  <a:pt x="2664799" y="3931027"/>
                  <a:pt x="2660650" y="4276718"/>
                </a:cubicBezTo>
                <a:cubicBezTo>
                  <a:pt x="2525037" y="4286247"/>
                  <a:pt x="2233074" y="4264698"/>
                  <a:pt x="2048701" y="4276718"/>
                </a:cubicBezTo>
                <a:cubicBezTo>
                  <a:pt x="1864328" y="4288738"/>
                  <a:pt x="1666881" y="4285543"/>
                  <a:pt x="1463358" y="4276718"/>
                </a:cubicBezTo>
                <a:cubicBezTo>
                  <a:pt x="1259835" y="4267893"/>
                  <a:pt x="966326" y="4252104"/>
                  <a:pt x="824802" y="4276718"/>
                </a:cubicBezTo>
                <a:cubicBezTo>
                  <a:pt x="683278" y="4301332"/>
                  <a:pt x="294788" y="4259545"/>
                  <a:pt x="0" y="4276718"/>
                </a:cubicBezTo>
                <a:cubicBezTo>
                  <a:pt x="-23270" y="4063682"/>
                  <a:pt x="26924" y="3853730"/>
                  <a:pt x="0" y="3580224"/>
                </a:cubicBezTo>
                <a:cubicBezTo>
                  <a:pt x="-26924" y="3306718"/>
                  <a:pt x="19049" y="3166850"/>
                  <a:pt x="0" y="3054799"/>
                </a:cubicBezTo>
                <a:cubicBezTo>
                  <a:pt x="-19049" y="2942748"/>
                  <a:pt x="29624" y="2693768"/>
                  <a:pt x="0" y="2443839"/>
                </a:cubicBezTo>
                <a:cubicBezTo>
                  <a:pt x="-29624" y="2193910"/>
                  <a:pt x="-28943" y="1956347"/>
                  <a:pt x="0" y="1747345"/>
                </a:cubicBezTo>
                <a:cubicBezTo>
                  <a:pt x="28943" y="1538343"/>
                  <a:pt x="18213" y="1472047"/>
                  <a:pt x="0" y="1221919"/>
                </a:cubicBezTo>
                <a:cubicBezTo>
                  <a:pt x="-18213" y="971791"/>
                  <a:pt x="-1477" y="853937"/>
                  <a:pt x="0" y="696494"/>
                </a:cubicBezTo>
                <a:cubicBezTo>
                  <a:pt x="1477" y="539051"/>
                  <a:pt x="-4854" y="216015"/>
                  <a:pt x="0" y="0"/>
                </a:cubicBezTo>
                <a:close/>
              </a:path>
              <a:path w="2660650" h="4276718" stroke="0" extrusionOk="0">
                <a:moveTo>
                  <a:pt x="0" y="0"/>
                </a:moveTo>
                <a:cubicBezTo>
                  <a:pt x="259071" y="25089"/>
                  <a:pt x="456323" y="16768"/>
                  <a:pt x="585343" y="0"/>
                </a:cubicBezTo>
                <a:cubicBezTo>
                  <a:pt x="714363" y="-16768"/>
                  <a:pt x="1001698" y="3334"/>
                  <a:pt x="1223899" y="0"/>
                </a:cubicBezTo>
                <a:cubicBezTo>
                  <a:pt x="1446100" y="-3334"/>
                  <a:pt x="1608805" y="-31413"/>
                  <a:pt x="1862455" y="0"/>
                </a:cubicBezTo>
                <a:cubicBezTo>
                  <a:pt x="2116105" y="31413"/>
                  <a:pt x="2263617" y="34352"/>
                  <a:pt x="2660650" y="0"/>
                </a:cubicBezTo>
                <a:cubicBezTo>
                  <a:pt x="2633880" y="311123"/>
                  <a:pt x="2669523" y="514039"/>
                  <a:pt x="2660650" y="653727"/>
                </a:cubicBezTo>
                <a:cubicBezTo>
                  <a:pt x="2651777" y="793415"/>
                  <a:pt x="2625941" y="1173878"/>
                  <a:pt x="2660650" y="1350221"/>
                </a:cubicBezTo>
                <a:cubicBezTo>
                  <a:pt x="2695359" y="1526564"/>
                  <a:pt x="2686390" y="1728602"/>
                  <a:pt x="2660650" y="1961181"/>
                </a:cubicBezTo>
                <a:cubicBezTo>
                  <a:pt x="2634910" y="2193760"/>
                  <a:pt x="2658168" y="2209485"/>
                  <a:pt x="2660650" y="2443839"/>
                </a:cubicBezTo>
                <a:cubicBezTo>
                  <a:pt x="2663132" y="2678193"/>
                  <a:pt x="2639685" y="2816619"/>
                  <a:pt x="2660650" y="3097566"/>
                </a:cubicBezTo>
                <a:cubicBezTo>
                  <a:pt x="2681615" y="3378513"/>
                  <a:pt x="2652545" y="3530963"/>
                  <a:pt x="2660650" y="3751293"/>
                </a:cubicBezTo>
                <a:cubicBezTo>
                  <a:pt x="2668755" y="3971623"/>
                  <a:pt x="2676273" y="4016295"/>
                  <a:pt x="2660650" y="4276718"/>
                </a:cubicBezTo>
                <a:cubicBezTo>
                  <a:pt x="2512961" y="4289215"/>
                  <a:pt x="2265298" y="4277957"/>
                  <a:pt x="2048701" y="4276718"/>
                </a:cubicBezTo>
                <a:cubicBezTo>
                  <a:pt x="1832104" y="4275479"/>
                  <a:pt x="1730468" y="4293876"/>
                  <a:pt x="1463358" y="4276718"/>
                </a:cubicBezTo>
                <a:cubicBezTo>
                  <a:pt x="1196248" y="4259560"/>
                  <a:pt x="1167966" y="4302051"/>
                  <a:pt x="878014" y="4276718"/>
                </a:cubicBezTo>
                <a:cubicBezTo>
                  <a:pt x="588062" y="4251385"/>
                  <a:pt x="272830" y="4306357"/>
                  <a:pt x="0" y="4276718"/>
                </a:cubicBezTo>
                <a:cubicBezTo>
                  <a:pt x="17466" y="4073355"/>
                  <a:pt x="-31195" y="3758252"/>
                  <a:pt x="0" y="3622991"/>
                </a:cubicBezTo>
                <a:cubicBezTo>
                  <a:pt x="31195" y="3487730"/>
                  <a:pt x="29645" y="3286854"/>
                  <a:pt x="0" y="2969264"/>
                </a:cubicBezTo>
                <a:cubicBezTo>
                  <a:pt x="-29645" y="2651674"/>
                  <a:pt x="-23760" y="2518214"/>
                  <a:pt x="0" y="2358304"/>
                </a:cubicBezTo>
                <a:cubicBezTo>
                  <a:pt x="23760" y="2198394"/>
                  <a:pt x="-22602" y="2093720"/>
                  <a:pt x="0" y="1875646"/>
                </a:cubicBezTo>
                <a:cubicBezTo>
                  <a:pt x="22602" y="1657572"/>
                  <a:pt x="14194" y="1578006"/>
                  <a:pt x="0" y="1392988"/>
                </a:cubicBezTo>
                <a:cubicBezTo>
                  <a:pt x="-14194" y="1207970"/>
                  <a:pt x="19913" y="896311"/>
                  <a:pt x="0" y="696494"/>
                </a:cubicBezTo>
                <a:cubicBezTo>
                  <a:pt x="-19913" y="496677"/>
                  <a:pt x="12216" y="320434"/>
                  <a:pt x="0" y="0"/>
                </a:cubicBezTo>
                <a:close/>
              </a:path>
            </a:pathLst>
          </a:custGeom>
          <a:solidFill>
            <a:schemeClr val="accent4">
              <a:lumMod val="20000"/>
              <a:lumOff val="80000"/>
            </a:schemeClr>
          </a:solidFill>
          <a:ln>
            <a:solidFill>
              <a:srgbClr val="FF0000"/>
            </a:solidFill>
            <a:extLst>
              <a:ext uri="{C807C97D-BFC1-408E-A445-0C87EB9F89A2}">
                <ask:lineSketchStyleProps xmlns:ask="http://schemas.microsoft.com/office/drawing/2018/sketchyshapes" xmlns="" sd="170433769">
                  <a:prstGeom prst="rect">
                    <a:avLst/>
                  </a:prstGeom>
                  <ask:type>
                    <ask:lineSketchFreehand/>
                  </ask:type>
                </ask:lineSketchStyleProps>
              </a:ext>
            </a:extLst>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2800" i="1"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Đã mô phỏng sát với tiếng gà,làm cho truyện kể như được lồng vào một bức tranh bổi có tiếng gà vang vọng trong không gian.</a:t>
            </a:r>
            <a:endParaRPr lang="en-US"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C9BAF996-B05E-43AA-8A5C-A4B2C5343536}"/>
              </a:ext>
            </a:extLst>
          </p:cNvPr>
          <p:cNvSpPr/>
          <p:nvPr/>
        </p:nvSpPr>
        <p:spPr>
          <a:xfrm>
            <a:off x="6167835" y="1938348"/>
            <a:ext cx="2660650" cy="4276718"/>
          </a:xfrm>
          <a:custGeom>
            <a:avLst/>
            <a:gdLst>
              <a:gd name="connsiteX0" fmla="*/ 0 w 2660650"/>
              <a:gd name="connsiteY0" fmla="*/ 0 h 4276718"/>
              <a:gd name="connsiteX1" fmla="*/ 718376 w 2660650"/>
              <a:gd name="connsiteY1" fmla="*/ 0 h 4276718"/>
              <a:gd name="connsiteX2" fmla="*/ 1330325 w 2660650"/>
              <a:gd name="connsiteY2" fmla="*/ 0 h 4276718"/>
              <a:gd name="connsiteX3" fmla="*/ 2022094 w 2660650"/>
              <a:gd name="connsiteY3" fmla="*/ 0 h 4276718"/>
              <a:gd name="connsiteX4" fmla="*/ 2660650 w 2660650"/>
              <a:gd name="connsiteY4" fmla="*/ 0 h 4276718"/>
              <a:gd name="connsiteX5" fmla="*/ 2660650 w 2660650"/>
              <a:gd name="connsiteY5" fmla="*/ 696494 h 4276718"/>
              <a:gd name="connsiteX6" fmla="*/ 2660650 w 2660650"/>
              <a:gd name="connsiteY6" fmla="*/ 1264687 h 4276718"/>
              <a:gd name="connsiteX7" fmla="*/ 2660650 w 2660650"/>
              <a:gd name="connsiteY7" fmla="*/ 1747345 h 4276718"/>
              <a:gd name="connsiteX8" fmla="*/ 2660650 w 2660650"/>
              <a:gd name="connsiteY8" fmla="*/ 2230003 h 4276718"/>
              <a:gd name="connsiteX9" fmla="*/ 2660650 w 2660650"/>
              <a:gd name="connsiteY9" fmla="*/ 2798195 h 4276718"/>
              <a:gd name="connsiteX10" fmla="*/ 2660650 w 2660650"/>
              <a:gd name="connsiteY10" fmla="*/ 3280854 h 4276718"/>
              <a:gd name="connsiteX11" fmla="*/ 2660650 w 2660650"/>
              <a:gd name="connsiteY11" fmla="*/ 4276718 h 4276718"/>
              <a:gd name="connsiteX12" fmla="*/ 2048701 w 2660650"/>
              <a:gd name="connsiteY12" fmla="*/ 4276718 h 4276718"/>
              <a:gd name="connsiteX13" fmla="*/ 1463358 w 2660650"/>
              <a:gd name="connsiteY13" fmla="*/ 4276718 h 4276718"/>
              <a:gd name="connsiteX14" fmla="*/ 824802 w 2660650"/>
              <a:gd name="connsiteY14" fmla="*/ 4276718 h 4276718"/>
              <a:gd name="connsiteX15" fmla="*/ 0 w 2660650"/>
              <a:gd name="connsiteY15" fmla="*/ 4276718 h 4276718"/>
              <a:gd name="connsiteX16" fmla="*/ 0 w 2660650"/>
              <a:gd name="connsiteY16" fmla="*/ 3580224 h 4276718"/>
              <a:gd name="connsiteX17" fmla="*/ 0 w 2660650"/>
              <a:gd name="connsiteY17" fmla="*/ 3054799 h 4276718"/>
              <a:gd name="connsiteX18" fmla="*/ 0 w 2660650"/>
              <a:gd name="connsiteY18" fmla="*/ 2443839 h 4276718"/>
              <a:gd name="connsiteX19" fmla="*/ 0 w 2660650"/>
              <a:gd name="connsiteY19" fmla="*/ 1747345 h 4276718"/>
              <a:gd name="connsiteX20" fmla="*/ 0 w 2660650"/>
              <a:gd name="connsiteY20" fmla="*/ 1221919 h 4276718"/>
              <a:gd name="connsiteX21" fmla="*/ 0 w 2660650"/>
              <a:gd name="connsiteY21" fmla="*/ 696494 h 4276718"/>
              <a:gd name="connsiteX22" fmla="*/ 0 w 2660650"/>
              <a:gd name="connsiteY22" fmla="*/ 0 h 427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0650" h="4276718" fill="none" extrusionOk="0">
                <a:moveTo>
                  <a:pt x="0" y="0"/>
                </a:moveTo>
                <a:cubicBezTo>
                  <a:pt x="241234" y="-21907"/>
                  <a:pt x="512670" y="30866"/>
                  <a:pt x="718376" y="0"/>
                </a:cubicBezTo>
                <a:cubicBezTo>
                  <a:pt x="924082" y="-30866"/>
                  <a:pt x="1154486" y="26339"/>
                  <a:pt x="1330325" y="0"/>
                </a:cubicBezTo>
                <a:cubicBezTo>
                  <a:pt x="1506164" y="-26339"/>
                  <a:pt x="1702785" y="-16934"/>
                  <a:pt x="2022094" y="0"/>
                </a:cubicBezTo>
                <a:cubicBezTo>
                  <a:pt x="2341403" y="16934"/>
                  <a:pt x="2440340" y="31216"/>
                  <a:pt x="2660650" y="0"/>
                </a:cubicBezTo>
                <a:cubicBezTo>
                  <a:pt x="2634406" y="197021"/>
                  <a:pt x="2656978" y="367987"/>
                  <a:pt x="2660650" y="696494"/>
                </a:cubicBezTo>
                <a:cubicBezTo>
                  <a:pt x="2664322" y="1025001"/>
                  <a:pt x="2637771" y="992149"/>
                  <a:pt x="2660650" y="1264687"/>
                </a:cubicBezTo>
                <a:cubicBezTo>
                  <a:pt x="2683529" y="1537225"/>
                  <a:pt x="2654093" y="1566419"/>
                  <a:pt x="2660650" y="1747345"/>
                </a:cubicBezTo>
                <a:cubicBezTo>
                  <a:pt x="2667207" y="1928271"/>
                  <a:pt x="2658564" y="2040962"/>
                  <a:pt x="2660650" y="2230003"/>
                </a:cubicBezTo>
                <a:cubicBezTo>
                  <a:pt x="2662736" y="2419044"/>
                  <a:pt x="2650625" y="2531306"/>
                  <a:pt x="2660650" y="2798195"/>
                </a:cubicBezTo>
                <a:cubicBezTo>
                  <a:pt x="2670675" y="3065084"/>
                  <a:pt x="2655987" y="3072011"/>
                  <a:pt x="2660650" y="3280854"/>
                </a:cubicBezTo>
                <a:cubicBezTo>
                  <a:pt x="2665313" y="3489697"/>
                  <a:pt x="2664799" y="3931027"/>
                  <a:pt x="2660650" y="4276718"/>
                </a:cubicBezTo>
                <a:cubicBezTo>
                  <a:pt x="2525037" y="4286247"/>
                  <a:pt x="2233074" y="4264698"/>
                  <a:pt x="2048701" y="4276718"/>
                </a:cubicBezTo>
                <a:cubicBezTo>
                  <a:pt x="1864328" y="4288738"/>
                  <a:pt x="1666881" y="4285543"/>
                  <a:pt x="1463358" y="4276718"/>
                </a:cubicBezTo>
                <a:cubicBezTo>
                  <a:pt x="1259835" y="4267893"/>
                  <a:pt x="966326" y="4252104"/>
                  <a:pt x="824802" y="4276718"/>
                </a:cubicBezTo>
                <a:cubicBezTo>
                  <a:pt x="683278" y="4301332"/>
                  <a:pt x="294788" y="4259545"/>
                  <a:pt x="0" y="4276718"/>
                </a:cubicBezTo>
                <a:cubicBezTo>
                  <a:pt x="-23270" y="4063682"/>
                  <a:pt x="26924" y="3853730"/>
                  <a:pt x="0" y="3580224"/>
                </a:cubicBezTo>
                <a:cubicBezTo>
                  <a:pt x="-26924" y="3306718"/>
                  <a:pt x="19049" y="3166850"/>
                  <a:pt x="0" y="3054799"/>
                </a:cubicBezTo>
                <a:cubicBezTo>
                  <a:pt x="-19049" y="2942748"/>
                  <a:pt x="29624" y="2693768"/>
                  <a:pt x="0" y="2443839"/>
                </a:cubicBezTo>
                <a:cubicBezTo>
                  <a:pt x="-29624" y="2193910"/>
                  <a:pt x="-28943" y="1956347"/>
                  <a:pt x="0" y="1747345"/>
                </a:cubicBezTo>
                <a:cubicBezTo>
                  <a:pt x="28943" y="1538343"/>
                  <a:pt x="18213" y="1472047"/>
                  <a:pt x="0" y="1221919"/>
                </a:cubicBezTo>
                <a:cubicBezTo>
                  <a:pt x="-18213" y="971791"/>
                  <a:pt x="-1477" y="853937"/>
                  <a:pt x="0" y="696494"/>
                </a:cubicBezTo>
                <a:cubicBezTo>
                  <a:pt x="1477" y="539051"/>
                  <a:pt x="-4854" y="216015"/>
                  <a:pt x="0" y="0"/>
                </a:cubicBezTo>
                <a:close/>
              </a:path>
              <a:path w="2660650" h="4276718" stroke="0" extrusionOk="0">
                <a:moveTo>
                  <a:pt x="0" y="0"/>
                </a:moveTo>
                <a:cubicBezTo>
                  <a:pt x="259071" y="25089"/>
                  <a:pt x="456323" y="16768"/>
                  <a:pt x="585343" y="0"/>
                </a:cubicBezTo>
                <a:cubicBezTo>
                  <a:pt x="714363" y="-16768"/>
                  <a:pt x="1001698" y="3334"/>
                  <a:pt x="1223899" y="0"/>
                </a:cubicBezTo>
                <a:cubicBezTo>
                  <a:pt x="1446100" y="-3334"/>
                  <a:pt x="1608805" y="-31413"/>
                  <a:pt x="1862455" y="0"/>
                </a:cubicBezTo>
                <a:cubicBezTo>
                  <a:pt x="2116105" y="31413"/>
                  <a:pt x="2263617" y="34352"/>
                  <a:pt x="2660650" y="0"/>
                </a:cubicBezTo>
                <a:cubicBezTo>
                  <a:pt x="2633880" y="311123"/>
                  <a:pt x="2669523" y="514039"/>
                  <a:pt x="2660650" y="653727"/>
                </a:cubicBezTo>
                <a:cubicBezTo>
                  <a:pt x="2651777" y="793415"/>
                  <a:pt x="2625941" y="1173878"/>
                  <a:pt x="2660650" y="1350221"/>
                </a:cubicBezTo>
                <a:cubicBezTo>
                  <a:pt x="2695359" y="1526564"/>
                  <a:pt x="2686390" y="1728602"/>
                  <a:pt x="2660650" y="1961181"/>
                </a:cubicBezTo>
                <a:cubicBezTo>
                  <a:pt x="2634910" y="2193760"/>
                  <a:pt x="2658168" y="2209485"/>
                  <a:pt x="2660650" y="2443839"/>
                </a:cubicBezTo>
                <a:cubicBezTo>
                  <a:pt x="2663132" y="2678193"/>
                  <a:pt x="2639685" y="2816619"/>
                  <a:pt x="2660650" y="3097566"/>
                </a:cubicBezTo>
                <a:cubicBezTo>
                  <a:pt x="2681615" y="3378513"/>
                  <a:pt x="2652545" y="3530963"/>
                  <a:pt x="2660650" y="3751293"/>
                </a:cubicBezTo>
                <a:cubicBezTo>
                  <a:pt x="2668755" y="3971623"/>
                  <a:pt x="2676273" y="4016295"/>
                  <a:pt x="2660650" y="4276718"/>
                </a:cubicBezTo>
                <a:cubicBezTo>
                  <a:pt x="2512961" y="4289215"/>
                  <a:pt x="2265298" y="4277957"/>
                  <a:pt x="2048701" y="4276718"/>
                </a:cubicBezTo>
                <a:cubicBezTo>
                  <a:pt x="1832104" y="4275479"/>
                  <a:pt x="1730468" y="4293876"/>
                  <a:pt x="1463358" y="4276718"/>
                </a:cubicBezTo>
                <a:cubicBezTo>
                  <a:pt x="1196248" y="4259560"/>
                  <a:pt x="1167966" y="4302051"/>
                  <a:pt x="878014" y="4276718"/>
                </a:cubicBezTo>
                <a:cubicBezTo>
                  <a:pt x="588062" y="4251385"/>
                  <a:pt x="272830" y="4306357"/>
                  <a:pt x="0" y="4276718"/>
                </a:cubicBezTo>
                <a:cubicBezTo>
                  <a:pt x="17466" y="4073355"/>
                  <a:pt x="-31195" y="3758252"/>
                  <a:pt x="0" y="3622991"/>
                </a:cubicBezTo>
                <a:cubicBezTo>
                  <a:pt x="31195" y="3487730"/>
                  <a:pt x="29645" y="3286854"/>
                  <a:pt x="0" y="2969264"/>
                </a:cubicBezTo>
                <a:cubicBezTo>
                  <a:pt x="-29645" y="2651674"/>
                  <a:pt x="-23760" y="2518214"/>
                  <a:pt x="0" y="2358304"/>
                </a:cubicBezTo>
                <a:cubicBezTo>
                  <a:pt x="23760" y="2198394"/>
                  <a:pt x="-22602" y="2093720"/>
                  <a:pt x="0" y="1875646"/>
                </a:cubicBezTo>
                <a:cubicBezTo>
                  <a:pt x="22602" y="1657572"/>
                  <a:pt x="14194" y="1578006"/>
                  <a:pt x="0" y="1392988"/>
                </a:cubicBezTo>
                <a:cubicBezTo>
                  <a:pt x="-14194" y="1207970"/>
                  <a:pt x="19913" y="896311"/>
                  <a:pt x="0" y="696494"/>
                </a:cubicBezTo>
                <a:cubicBezTo>
                  <a:pt x="-19913" y="496677"/>
                  <a:pt x="12216" y="320434"/>
                  <a:pt x="0" y="0"/>
                </a:cubicBezTo>
                <a:close/>
              </a:path>
            </a:pathLst>
          </a:custGeom>
          <a:solidFill>
            <a:schemeClr val="accent4">
              <a:lumMod val="20000"/>
              <a:lumOff val="80000"/>
            </a:schemeClr>
          </a:solidFill>
          <a:ln>
            <a:solidFill>
              <a:srgbClr val="FF0000"/>
            </a:solidFill>
            <a:extLst>
              <a:ext uri="{C807C97D-BFC1-408E-A445-0C87EB9F89A2}">
                <ask:lineSketchStyleProps xmlns:ask="http://schemas.microsoft.com/office/drawing/2018/sketchyshapes" xmlns="" sd="170433769">
                  <a:prstGeom prst="rect">
                    <a:avLst/>
                  </a:prstGeom>
                  <ask:type>
                    <ask:lineSketchFreehand/>
                  </ask:type>
                </ask:lineSketchStyleProps>
              </a:ext>
            </a:extLst>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2800" i="1"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Tiếng gà trưa của Xuân Quỳnh khác với  tiếng gà  Ò.. Ó... O của Trần Đăng Khoa, nó có một cái gì lắng đọng làm người ta xao xuyến bồi hồi.</a:t>
            </a:r>
            <a:endParaRPr lang="en-US"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B522458D-E0CD-4235-8D73-4B236D9C24E9}"/>
              </a:ext>
            </a:extLst>
          </p:cNvPr>
          <p:cNvSpPr/>
          <p:nvPr/>
        </p:nvSpPr>
        <p:spPr>
          <a:xfrm>
            <a:off x="8984853" y="1938348"/>
            <a:ext cx="2660650" cy="4276718"/>
          </a:xfrm>
          <a:custGeom>
            <a:avLst/>
            <a:gdLst>
              <a:gd name="connsiteX0" fmla="*/ 0 w 2660650"/>
              <a:gd name="connsiteY0" fmla="*/ 0 h 4276718"/>
              <a:gd name="connsiteX1" fmla="*/ 718376 w 2660650"/>
              <a:gd name="connsiteY1" fmla="*/ 0 h 4276718"/>
              <a:gd name="connsiteX2" fmla="*/ 1330325 w 2660650"/>
              <a:gd name="connsiteY2" fmla="*/ 0 h 4276718"/>
              <a:gd name="connsiteX3" fmla="*/ 2022094 w 2660650"/>
              <a:gd name="connsiteY3" fmla="*/ 0 h 4276718"/>
              <a:gd name="connsiteX4" fmla="*/ 2660650 w 2660650"/>
              <a:gd name="connsiteY4" fmla="*/ 0 h 4276718"/>
              <a:gd name="connsiteX5" fmla="*/ 2660650 w 2660650"/>
              <a:gd name="connsiteY5" fmla="*/ 696494 h 4276718"/>
              <a:gd name="connsiteX6" fmla="*/ 2660650 w 2660650"/>
              <a:gd name="connsiteY6" fmla="*/ 1264687 h 4276718"/>
              <a:gd name="connsiteX7" fmla="*/ 2660650 w 2660650"/>
              <a:gd name="connsiteY7" fmla="*/ 1747345 h 4276718"/>
              <a:gd name="connsiteX8" fmla="*/ 2660650 w 2660650"/>
              <a:gd name="connsiteY8" fmla="*/ 2230003 h 4276718"/>
              <a:gd name="connsiteX9" fmla="*/ 2660650 w 2660650"/>
              <a:gd name="connsiteY9" fmla="*/ 2798195 h 4276718"/>
              <a:gd name="connsiteX10" fmla="*/ 2660650 w 2660650"/>
              <a:gd name="connsiteY10" fmla="*/ 3280854 h 4276718"/>
              <a:gd name="connsiteX11" fmla="*/ 2660650 w 2660650"/>
              <a:gd name="connsiteY11" fmla="*/ 4276718 h 4276718"/>
              <a:gd name="connsiteX12" fmla="*/ 2048701 w 2660650"/>
              <a:gd name="connsiteY12" fmla="*/ 4276718 h 4276718"/>
              <a:gd name="connsiteX13" fmla="*/ 1463358 w 2660650"/>
              <a:gd name="connsiteY13" fmla="*/ 4276718 h 4276718"/>
              <a:gd name="connsiteX14" fmla="*/ 824802 w 2660650"/>
              <a:gd name="connsiteY14" fmla="*/ 4276718 h 4276718"/>
              <a:gd name="connsiteX15" fmla="*/ 0 w 2660650"/>
              <a:gd name="connsiteY15" fmla="*/ 4276718 h 4276718"/>
              <a:gd name="connsiteX16" fmla="*/ 0 w 2660650"/>
              <a:gd name="connsiteY16" fmla="*/ 3580224 h 4276718"/>
              <a:gd name="connsiteX17" fmla="*/ 0 w 2660650"/>
              <a:gd name="connsiteY17" fmla="*/ 3054799 h 4276718"/>
              <a:gd name="connsiteX18" fmla="*/ 0 w 2660650"/>
              <a:gd name="connsiteY18" fmla="*/ 2443839 h 4276718"/>
              <a:gd name="connsiteX19" fmla="*/ 0 w 2660650"/>
              <a:gd name="connsiteY19" fmla="*/ 1747345 h 4276718"/>
              <a:gd name="connsiteX20" fmla="*/ 0 w 2660650"/>
              <a:gd name="connsiteY20" fmla="*/ 1221919 h 4276718"/>
              <a:gd name="connsiteX21" fmla="*/ 0 w 2660650"/>
              <a:gd name="connsiteY21" fmla="*/ 696494 h 4276718"/>
              <a:gd name="connsiteX22" fmla="*/ 0 w 2660650"/>
              <a:gd name="connsiteY22" fmla="*/ 0 h 427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0650" h="4276718" fill="none" extrusionOk="0">
                <a:moveTo>
                  <a:pt x="0" y="0"/>
                </a:moveTo>
                <a:cubicBezTo>
                  <a:pt x="241234" y="-21907"/>
                  <a:pt x="512670" y="30866"/>
                  <a:pt x="718376" y="0"/>
                </a:cubicBezTo>
                <a:cubicBezTo>
                  <a:pt x="924082" y="-30866"/>
                  <a:pt x="1154486" y="26339"/>
                  <a:pt x="1330325" y="0"/>
                </a:cubicBezTo>
                <a:cubicBezTo>
                  <a:pt x="1506164" y="-26339"/>
                  <a:pt x="1702785" y="-16934"/>
                  <a:pt x="2022094" y="0"/>
                </a:cubicBezTo>
                <a:cubicBezTo>
                  <a:pt x="2341403" y="16934"/>
                  <a:pt x="2440340" y="31216"/>
                  <a:pt x="2660650" y="0"/>
                </a:cubicBezTo>
                <a:cubicBezTo>
                  <a:pt x="2634406" y="197021"/>
                  <a:pt x="2656978" y="367987"/>
                  <a:pt x="2660650" y="696494"/>
                </a:cubicBezTo>
                <a:cubicBezTo>
                  <a:pt x="2664322" y="1025001"/>
                  <a:pt x="2637771" y="992149"/>
                  <a:pt x="2660650" y="1264687"/>
                </a:cubicBezTo>
                <a:cubicBezTo>
                  <a:pt x="2683529" y="1537225"/>
                  <a:pt x="2654093" y="1566419"/>
                  <a:pt x="2660650" y="1747345"/>
                </a:cubicBezTo>
                <a:cubicBezTo>
                  <a:pt x="2667207" y="1928271"/>
                  <a:pt x="2658564" y="2040962"/>
                  <a:pt x="2660650" y="2230003"/>
                </a:cubicBezTo>
                <a:cubicBezTo>
                  <a:pt x="2662736" y="2419044"/>
                  <a:pt x="2650625" y="2531306"/>
                  <a:pt x="2660650" y="2798195"/>
                </a:cubicBezTo>
                <a:cubicBezTo>
                  <a:pt x="2670675" y="3065084"/>
                  <a:pt x="2655987" y="3072011"/>
                  <a:pt x="2660650" y="3280854"/>
                </a:cubicBezTo>
                <a:cubicBezTo>
                  <a:pt x="2665313" y="3489697"/>
                  <a:pt x="2664799" y="3931027"/>
                  <a:pt x="2660650" y="4276718"/>
                </a:cubicBezTo>
                <a:cubicBezTo>
                  <a:pt x="2525037" y="4286247"/>
                  <a:pt x="2233074" y="4264698"/>
                  <a:pt x="2048701" y="4276718"/>
                </a:cubicBezTo>
                <a:cubicBezTo>
                  <a:pt x="1864328" y="4288738"/>
                  <a:pt x="1666881" y="4285543"/>
                  <a:pt x="1463358" y="4276718"/>
                </a:cubicBezTo>
                <a:cubicBezTo>
                  <a:pt x="1259835" y="4267893"/>
                  <a:pt x="966326" y="4252104"/>
                  <a:pt x="824802" y="4276718"/>
                </a:cubicBezTo>
                <a:cubicBezTo>
                  <a:pt x="683278" y="4301332"/>
                  <a:pt x="294788" y="4259545"/>
                  <a:pt x="0" y="4276718"/>
                </a:cubicBezTo>
                <a:cubicBezTo>
                  <a:pt x="-23270" y="4063682"/>
                  <a:pt x="26924" y="3853730"/>
                  <a:pt x="0" y="3580224"/>
                </a:cubicBezTo>
                <a:cubicBezTo>
                  <a:pt x="-26924" y="3306718"/>
                  <a:pt x="19049" y="3166850"/>
                  <a:pt x="0" y="3054799"/>
                </a:cubicBezTo>
                <a:cubicBezTo>
                  <a:pt x="-19049" y="2942748"/>
                  <a:pt x="29624" y="2693768"/>
                  <a:pt x="0" y="2443839"/>
                </a:cubicBezTo>
                <a:cubicBezTo>
                  <a:pt x="-29624" y="2193910"/>
                  <a:pt x="-28943" y="1956347"/>
                  <a:pt x="0" y="1747345"/>
                </a:cubicBezTo>
                <a:cubicBezTo>
                  <a:pt x="28943" y="1538343"/>
                  <a:pt x="18213" y="1472047"/>
                  <a:pt x="0" y="1221919"/>
                </a:cubicBezTo>
                <a:cubicBezTo>
                  <a:pt x="-18213" y="971791"/>
                  <a:pt x="-1477" y="853937"/>
                  <a:pt x="0" y="696494"/>
                </a:cubicBezTo>
                <a:cubicBezTo>
                  <a:pt x="1477" y="539051"/>
                  <a:pt x="-4854" y="216015"/>
                  <a:pt x="0" y="0"/>
                </a:cubicBezTo>
                <a:close/>
              </a:path>
              <a:path w="2660650" h="4276718" stroke="0" extrusionOk="0">
                <a:moveTo>
                  <a:pt x="0" y="0"/>
                </a:moveTo>
                <a:cubicBezTo>
                  <a:pt x="259071" y="25089"/>
                  <a:pt x="456323" y="16768"/>
                  <a:pt x="585343" y="0"/>
                </a:cubicBezTo>
                <a:cubicBezTo>
                  <a:pt x="714363" y="-16768"/>
                  <a:pt x="1001698" y="3334"/>
                  <a:pt x="1223899" y="0"/>
                </a:cubicBezTo>
                <a:cubicBezTo>
                  <a:pt x="1446100" y="-3334"/>
                  <a:pt x="1608805" y="-31413"/>
                  <a:pt x="1862455" y="0"/>
                </a:cubicBezTo>
                <a:cubicBezTo>
                  <a:pt x="2116105" y="31413"/>
                  <a:pt x="2263617" y="34352"/>
                  <a:pt x="2660650" y="0"/>
                </a:cubicBezTo>
                <a:cubicBezTo>
                  <a:pt x="2633880" y="311123"/>
                  <a:pt x="2669523" y="514039"/>
                  <a:pt x="2660650" y="653727"/>
                </a:cubicBezTo>
                <a:cubicBezTo>
                  <a:pt x="2651777" y="793415"/>
                  <a:pt x="2625941" y="1173878"/>
                  <a:pt x="2660650" y="1350221"/>
                </a:cubicBezTo>
                <a:cubicBezTo>
                  <a:pt x="2695359" y="1526564"/>
                  <a:pt x="2686390" y="1728602"/>
                  <a:pt x="2660650" y="1961181"/>
                </a:cubicBezTo>
                <a:cubicBezTo>
                  <a:pt x="2634910" y="2193760"/>
                  <a:pt x="2658168" y="2209485"/>
                  <a:pt x="2660650" y="2443839"/>
                </a:cubicBezTo>
                <a:cubicBezTo>
                  <a:pt x="2663132" y="2678193"/>
                  <a:pt x="2639685" y="2816619"/>
                  <a:pt x="2660650" y="3097566"/>
                </a:cubicBezTo>
                <a:cubicBezTo>
                  <a:pt x="2681615" y="3378513"/>
                  <a:pt x="2652545" y="3530963"/>
                  <a:pt x="2660650" y="3751293"/>
                </a:cubicBezTo>
                <a:cubicBezTo>
                  <a:pt x="2668755" y="3971623"/>
                  <a:pt x="2676273" y="4016295"/>
                  <a:pt x="2660650" y="4276718"/>
                </a:cubicBezTo>
                <a:cubicBezTo>
                  <a:pt x="2512961" y="4289215"/>
                  <a:pt x="2265298" y="4277957"/>
                  <a:pt x="2048701" y="4276718"/>
                </a:cubicBezTo>
                <a:cubicBezTo>
                  <a:pt x="1832104" y="4275479"/>
                  <a:pt x="1730468" y="4293876"/>
                  <a:pt x="1463358" y="4276718"/>
                </a:cubicBezTo>
                <a:cubicBezTo>
                  <a:pt x="1196248" y="4259560"/>
                  <a:pt x="1167966" y="4302051"/>
                  <a:pt x="878014" y="4276718"/>
                </a:cubicBezTo>
                <a:cubicBezTo>
                  <a:pt x="588062" y="4251385"/>
                  <a:pt x="272830" y="4306357"/>
                  <a:pt x="0" y="4276718"/>
                </a:cubicBezTo>
                <a:cubicBezTo>
                  <a:pt x="17466" y="4073355"/>
                  <a:pt x="-31195" y="3758252"/>
                  <a:pt x="0" y="3622991"/>
                </a:cubicBezTo>
                <a:cubicBezTo>
                  <a:pt x="31195" y="3487730"/>
                  <a:pt x="29645" y="3286854"/>
                  <a:pt x="0" y="2969264"/>
                </a:cubicBezTo>
                <a:cubicBezTo>
                  <a:pt x="-29645" y="2651674"/>
                  <a:pt x="-23760" y="2518214"/>
                  <a:pt x="0" y="2358304"/>
                </a:cubicBezTo>
                <a:cubicBezTo>
                  <a:pt x="23760" y="2198394"/>
                  <a:pt x="-22602" y="2093720"/>
                  <a:pt x="0" y="1875646"/>
                </a:cubicBezTo>
                <a:cubicBezTo>
                  <a:pt x="22602" y="1657572"/>
                  <a:pt x="14194" y="1578006"/>
                  <a:pt x="0" y="1392988"/>
                </a:cubicBezTo>
                <a:cubicBezTo>
                  <a:pt x="-14194" y="1207970"/>
                  <a:pt x="19913" y="896311"/>
                  <a:pt x="0" y="696494"/>
                </a:cubicBezTo>
                <a:cubicBezTo>
                  <a:pt x="-19913" y="496677"/>
                  <a:pt x="12216" y="320434"/>
                  <a:pt x="0" y="0"/>
                </a:cubicBezTo>
                <a:close/>
              </a:path>
            </a:pathLst>
          </a:custGeom>
          <a:solidFill>
            <a:schemeClr val="accent4">
              <a:lumMod val="20000"/>
              <a:lumOff val="80000"/>
            </a:schemeClr>
          </a:solidFill>
          <a:ln>
            <a:solidFill>
              <a:srgbClr val="FF0000"/>
            </a:solidFill>
            <a:extLst>
              <a:ext uri="{C807C97D-BFC1-408E-A445-0C87EB9F89A2}">
                <ask:lineSketchStyleProps xmlns:ask="http://schemas.microsoft.com/office/drawing/2018/sketchyshapes" xmlns="" sd="170433769">
                  <a:prstGeom prst="rect">
                    <a:avLst/>
                  </a:prstGeom>
                  <ask:type>
                    <ask:lineSketchFreehand/>
                  </ask:type>
                </ask:lineSketchStyleProps>
              </a:ext>
            </a:extLst>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lumMod val="95000"/>
                    <a:lumOff val="5000"/>
                  </a:schemeClr>
                </a:solidFill>
                <a:effectLst/>
                <a:latin typeface="Times New Roman" panose="02020603050405020304" pitchFamily="18" charset="0"/>
                <a:ea typeface="Calibri" panose="020F0502020204030204" pitchFamily="34" charset="0"/>
              </a:rPr>
              <a:t>Dẫn chứng về nghệ thuật chuyển đ</a:t>
            </a:r>
            <a:r>
              <a:rPr lang="en-US" sz="2800" dirty="0" err="1">
                <a:solidFill>
                  <a:schemeClr val="tx1">
                    <a:lumMod val="95000"/>
                    <a:lumOff val="5000"/>
                  </a:schemeClr>
                </a:solidFill>
                <a:effectLst/>
                <a:latin typeface="Times New Roman" panose="02020603050405020304" pitchFamily="18" charset="0"/>
                <a:ea typeface="Calibri" panose="020F0502020204030204" pitchFamily="34" charset="0"/>
              </a:rPr>
              <a:t>ổi</a:t>
            </a:r>
            <a:r>
              <a:rPr lang="vi-VN" sz="2800" dirty="0">
                <a:solidFill>
                  <a:schemeClr val="tx1">
                    <a:lumMod val="95000"/>
                    <a:lumOff val="5000"/>
                  </a:schemeClr>
                </a:solidFill>
                <a:effectLst/>
                <a:latin typeface="Times New Roman" panose="02020603050405020304" pitchFamily="18" charset="0"/>
                <a:ea typeface="Calibri" panose="020F0502020204030204" pitchFamily="34" charset="0"/>
              </a:rPr>
              <a:t> cảm giác trong ba câu cuối </a:t>
            </a:r>
            <a:r>
              <a:rPr lang="vi-VN" sz="2800" i="1" dirty="0">
                <a:solidFill>
                  <a:schemeClr val="tx1">
                    <a:lumMod val="95000"/>
                    <a:lumOff val="5000"/>
                  </a:schemeClr>
                </a:solidFill>
                <a:effectLst/>
                <a:latin typeface="Times New Roman" panose="02020603050405020304" pitchFamily="18" charset="0"/>
                <a:ea typeface="Calibri" panose="020F0502020204030204" pitchFamily="34" charset="0"/>
              </a:rPr>
              <a:t>“Lối dùng ẩn dụ .. điệp từ nghe”</a:t>
            </a:r>
            <a:r>
              <a:rPr lang="en-US" sz="2800" i="1" dirty="0">
                <a:solidFill>
                  <a:schemeClr val="tx1">
                    <a:lumMod val="95000"/>
                    <a:lumOff val="5000"/>
                  </a:schemeClr>
                </a:solidFill>
                <a:effectLst/>
                <a:latin typeface="Times New Roman" panose="02020603050405020304" pitchFamily="18" charset="0"/>
                <a:ea typeface="Calibri" panose="020F0502020204030204" pitchFamily="34" charset="0"/>
              </a:rPr>
              <a:t>.</a:t>
            </a:r>
            <a:endParaRPr lang="en-US" sz="2800" dirty="0">
              <a:solidFill>
                <a:schemeClr val="tx1">
                  <a:lumMod val="95000"/>
                  <a:lumOff val="5000"/>
                </a:schemeClr>
              </a:solidFill>
            </a:endParaRPr>
          </a:p>
        </p:txBody>
      </p:sp>
      <p:sp>
        <p:nvSpPr>
          <p:cNvPr id="6" name="Rectangle: Rounded Corners 5">
            <a:extLst>
              <a:ext uri="{FF2B5EF4-FFF2-40B4-BE49-F238E27FC236}">
                <a16:creationId xmlns:a16="http://schemas.microsoft.com/office/drawing/2014/main" id="{AE5F2D91-D68E-42B8-B4E5-76746E4B627E}"/>
              </a:ext>
            </a:extLst>
          </p:cNvPr>
          <p:cNvSpPr/>
          <p:nvPr/>
        </p:nvSpPr>
        <p:spPr>
          <a:xfrm>
            <a:off x="3587353" y="257175"/>
            <a:ext cx="5004594" cy="771525"/>
          </a:xfrm>
          <a:prstGeom prst="roundRect">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effectLst/>
                <a:latin typeface="Times New Roman" panose="02020603050405020304" pitchFamily="18" charset="0"/>
                <a:ea typeface="Calibri" panose="020F0502020204030204" pitchFamily="34" charset="0"/>
              </a:rPr>
              <a:t>Lí lẽ, dẫn chứng</a:t>
            </a:r>
            <a:endParaRPr lang="en-US" sz="4000" dirty="0"/>
          </a:p>
        </p:txBody>
      </p:sp>
      <p:sp>
        <p:nvSpPr>
          <p:cNvPr id="14" name="Freeform: Shape 13">
            <a:extLst>
              <a:ext uri="{FF2B5EF4-FFF2-40B4-BE49-F238E27FC236}">
                <a16:creationId xmlns:a16="http://schemas.microsoft.com/office/drawing/2014/main" id="{AB804F6F-A860-45B7-A5F5-39D9382B0A3C}"/>
              </a:ext>
            </a:extLst>
          </p:cNvPr>
          <p:cNvSpPr/>
          <p:nvPr/>
        </p:nvSpPr>
        <p:spPr>
          <a:xfrm>
            <a:off x="1779189" y="1130300"/>
            <a:ext cx="8620921" cy="909648"/>
          </a:xfrm>
          <a:custGeom>
            <a:avLst/>
            <a:gdLst>
              <a:gd name="connsiteX0" fmla="*/ 4310461 w 8620921"/>
              <a:gd name="connsiteY0" fmla="*/ 100012 h 785812"/>
              <a:gd name="connsiteX1" fmla="*/ 4204892 w 8620921"/>
              <a:gd name="connsiteY1" fmla="*/ 200025 h 785812"/>
              <a:gd name="connsiteX2" fmla="*/ 4235813 w 8620921"/>
              <a:gd name="connsiteY2" fmla="*/ 270745 h 785812"/>
              <a:gd name="connsiteX3" fmla="*/ 4236935 w 8620921"/>
              <a:gd name="connsiteY3" fmla="*/ 271462 h 785812"/>
              <a:gd name="connsiteX4" fmla="*/ 4383987 w 8620921"/>
              <a:gd name="connsiteY4" fmla="*/ 271462 h 785812"/>
              <a:gd name="connsiteX5" fmla="*/ 4385110 w 8620921"/>
              <a:gd name="connsiteY5" fmla="*/ 270745 h 785812"/>
              <a:gd name="connsiteX6" fmla="*/ 4416030 w 8620921"/>
              <a:gd name="connsiteY6" fmla="*/ 200025 h 785812"/>
              <a:gd name="connsiteX7" fmla="*/ 4310461 w 8620921"/>
              <a:gd name="connsiteY7" fmla="*/ 100012 h 785812"/>
              <a:gd name="connsiteX8" fmla="*/ 4310461 w 8620921"/>
              <a:gd name="connsiteY8" fmla="*/ 0 h 785812"/>
              <a:gd name="connsiteX9" fmla="*/ 4516043 w 8620921"/>
              <a:gd name="connsiteY9" fmla="*/ 200025 h 785812"/>
              <a:gd name="connsiteX10" fmla="*/ 4501220 w 8620921"/>
              <a:gd name="connsiteY10" fmla="*/ 271462 h 785812"/>
              <a:gd name="connsiteX11" fmla="*/ 8516144 w 8620921"/>
              <a:gd name="connsiteY11" fmla="*/ 271462 h 785812"/>
              <a:gd name="connsiteX12" fmla="*/ 8516144 w 8620921"/>
              <a:gd name="connsiteY12" fmla="*/ 271463 h 785812"/>
              <a:gd name="connsiteX13" fmla="*/ 8531624 w 8620921"/>
              <a:gd name="connsiteY13" fmla="*/ 271463 h 785812"/>
              <a:gd name="connsiteX14" fmla="*/ 8531624 w 8620921"/>
              <a:gd name="connsiteY14" fmla="*/ 607218 h 785812"/>
              <a:gd name="connsiteX15" fmla="*/ 8620921 w 8620921"/>
              <a:gd name="connsiteY15" fmla="*/ 607218 h 785812"/>
              <a:gd name="connsiteX16" fmla="*/ 8442327 w 8620921"/>
              <a:gd name="connsiteY16" fmla="*/ 785812 h 785812"/>
              <a:gd name="connsiteX17" fmla="*/ 8263733 w 8620921"/>
              <a:gd name="connsiteY17" fmla="*/ 607218 h 785812"/>
              <a:gd name="connsiteX18" fmla="*/ 8353030 w 8620921"/>
              <a:gd name="connsiteY18" fmla="*/ 607218 h 785812"/>
              <a:gd name="connsiteX19" fmla="*/ 8353030 w 8620921"/>
              <a:gd name="connsiteY19" fmla="*/ 385762 h 785812"/>
              <a:gd name="connsiteX20" fmla="*/ 5777046 w 8620921"/>
              <a:gd name="connsiteY20" fmla="*/ 385762 h 785812"/>
              <a:gd name="connsiteX21" fmla="*/ 5777046 w 8620921"/>
              <a:gd name="connsiteY21" fmla="*/ 607218 h 785812"/>
              <a:gd name="connsiteX22" fmla="*/ 5866343 w 8620921"/>
              <a:gd name="connsiteY22" fmla="*/ 607218 h 785812"/>
              <a:gd name="connsiteX23" fmla="*/ 5687749 w 8620921"/>
              <a:gd name="connsiteY23" fmla="*/ 785812 h 785812"/>
              <a:gd name="connsiteX24" fmla="*/ 5509155 w 8620921"/>
              <a:gd name="connsiteY24" fmla="*/ 607218 h 785812"/>
              <a:gd name="connsiteX25" fmla="*/ 5598452 w 8620921"/>
              <a:gd name="connsiteY25" fmla="*/ 607218 h 785812"/>
              <a:gd name="connsiteX26" fmla="*/ 5598452 w 8620921"/>
              <a:gd name="connsiteY26" fmla="*/ 385762 h 785812"/>
              <a:gd name="connsiteX27" fmla="*/ 4385745 w 8620921"/>
              <a:gd name="connsiteY27" fmla="*/ 385762 h 785812"/>
              <a:gd name="connsiteX28" fmla="*/ 4351893 w 8620921"/>
              <a:gd name="connsiteY28" fmla="*/ 395986 h 785812"/>
              <a:gd name="connsiteX29" fmla="*/ 4310461 w 8620921"/>
              <a:gd name="connsiteY29" fmla="*/ 400050 h 785812"/>
              <a:gd name="connsiteX30" fmla="*/ 4269029 w 8620921"/>
              <a:gd name="connsiteY30" fmla="*/ 395986 h 785812"/>
              <a:gd name="connsiteX31" fmla="*/ 4235177 w 8620921"/>
              <a:gd name="connsiteY31" fmla="*/ 385762 h 785812"/>
              <a:gd name="connsiteX32" fmla="*/ 3022468 w 8620921"/>
              <a:gd name="connsiteY32" fmla="*/ 385762 h 785812"/>
              <a:gd name="connsiteX33" fmla="*/ 3022468 w 8620921"/>
              <a:gd name="connsiteY33" fmla="*/ 607218 h 785812"/>
              <a:gd name="connsiteX34" fmla="*/ 3111765 w 8620921"/>
              <a:gd name="connsiteY34" fmla="*/ 607218 h 785812"/>
              <a:gd name="connsiteX35" fmla="*/ 2933171 w 8620921"/>
              <a:gd name="connsiteY35" fmla="*/ 785812 h 785812"/>
              <a:gd name="connsiteX36" fmla="*/ 2754577 w 8620921"/>
              <a:gd name="connsiteY36" fmla="*/ 607218 h 785812"/>
              <a:gd name="connsiteX37" fmla="*/ 2843874 w 8620921"/>
              <a:gd name="connsiteY37" fmla="*/ 607218 h 785812"/>
              <a:gd name="connsiteX38" fmla="*/ 2843874 w 8620921"/>
              <a:gd name="connsiteY38" fmla="*/ 385762 h 785812"/>
              <a:gd name="connsiteX39" fmla="*/ 267891 w 8620921"/>
              <a:gd name="connsiteY39" fmla="*/ 385762 h 785812"/>
              <a:gd name="connsiteX40" fmla="*/ 267891 w 8620921"/>
              <a:gd name="connsiteY40" fmla="*/ 607218 h 785812"/>
              <a:gd name="connsiteX41" fmla="*/ 357187 w 8620921"/>
              <a:gd name="connsiteY41" fmla="*/ 607218 h 785812"/>
              <a:gd name="connsiteX42" fmla="*/ 178593 w 8620921"/>
              <a:gd name="connsiteY42" fmla="*/ 785812 h 785812"/>
              <a:gd name="connsiteX43" fmla="*/ 0 w 8620921"/>
              <a:gd name="connsiteY43" fmla="*/ 607218 h 785812"/>
              <a:gd name="connsiteX44" fmla="*/ 89297 w 8620921"/>
              <a:gd name="connsiteY44" fmla="*/ 607218 h 785812"/>
              <a:gd name="connsiteX45" fmla="*/ 89297 w 8620921"/>
              <a:gd name="connsiteY45" fmla="*/ 385762 h 785812"/>
              <a:gd name="connsiteX46" fmla="*/ 86519 w 8620921"/>
              <a:gd name="connsiteY46" fmla="*/ 385762 h 785812"/>
              <a:gd name="connsiteX47" fmla="*/ 86519 w 8620921"/>
              <a:gd name="connsiteY47" fmla="*/ 271462 h 785812"/>
              <a:gd name="connsiteX48" fmla="*/ 4119703 w 8620921"/>
              <a:gd name="connsiteY48" fmla="*/ 271462 h 785812"/>
              <a:gd name="connsiteX49" fmla="*/ 4104879 w 8620921"/>
              <a:gd name="connsiteY49" fmla="*/ 200025 h 785812"/>
              <a:gd name="connsiteX50" fmla="*/ 4310461 w 8620921"/>
              <a:gd name="connsiteY50" fmla="*/ 0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620921" h="785812">
                <a:moveTo>
                  <a:pt x="4310461" y="100012"/>
                </a:moveTo>
                <a:cubicBezTo>
                  <a:pt x="4252157" y="100012"/>
                  <a:pt x="4204892" y="144789"/>
                  <a:pt x="4204892" y="200025"/>
                </a:cubicBezTo>
                <a:cubicBezTo>
                  <a:pt x="4204892" y="227643"/>
                  <a:pt x="4216709" y="252646"/>
                  <a:pt x="4235813" y="270745"/>
                </a:cubicBezTo>
                <a:lnTo>
                  <a:pt x="4236935" y="271462"/>
                </a:lnTo>
                <a:lnTo>
                  <a:pt x="4383987" y="271462"/>
                </a:lnTo>
                <a:lnTo>
                  <a:pt x="4385110" y="270745"/>
                </a:lnTo>
                <a:cubicBezTo>
                  <a:pt x="4404214" y="252646"/>
                  <a:pt x="4416030" y="227643"/>
                  <a:pt x="4416030" y="200025"/>
                </a:cubicBezTo>
                <a:cubicBezTo>
                  <a:pt x="4416030" y="144789"/>
                  <a:pt x="4368765" y="100012"/>
                  <a:pt x="4310461" y="100012"/>
                </a:cubicBezTo>
                <a:close/>
                <a:moveTo>
                  <a:pt x="4310461" y="0"/>
                </a:moveTo>
                <a:cubicBezTo>
                  <a:pt x="4424001" y="0"/>
                  <a:pt x="4516043" y="89554"/>
                  <a:pt x="4516043" y="200025"/>
                </a:cubicBezTo>
                <a:lnTo>
                  <a:pt x="4501220" y="271462"/>
                </a:lnTo>
                <a:lnTo>
                  <a:pt x="8516144" y="271462"/>
                </a:lnTo>
                <a:lnTo>
                  <a:pt x="8516144" y="271463"/>
                </a:lnTo>
                <a:lnTo>
                  <a:pt x="8531624" y="271463"/>
                </a:lnTo>
                <a:lnTo>
                  <a:pt x="8531624" y="607218"/>
                </a:lnTo>
                <a:lnTo>
                  <a:pt x="8620921" y="607218"/>
                </a:lnTo>
                <a:lnTo>
                  <a:pt x="8442327" y="785812"/>
                </a:lnTo>
                <a:lnTo>
                  <a:pt x="8263733" y="607218"/>
                </a:lnTo>
                <a:lnTo>
                  <a:pt x="8353030" y="607218"/>
                </a:lnTo>
                <a:lnTo>
                  <a:pt x="8353030" y="385762"/>
                </a:lnTo>
                <a:lnTo>
                  <a:pt x="5777046" y="385762"/>
                </a:lnTo>
                <a:lnTo>
                  <a:pt x="5777046" y="607218"/>
                </a:lnTo>
                <a:lnTo>
                  <a:pt x="5866343" y="607218"/>
                </a:lnTo>
                <a:lnTo>
                  <a:pt x="5687749" y="785812"/>
                </a:lnTo>
                <a:lnTo>
                  <a:pt x="5509155" y="607218"/>
                </a:lnTo>
                <a:lnTo>
                  <a:pt x="5598452" y="607218"/>
                </a:lnTo>
                <a:lnTo>
                  <a:pt x="5598452" y="385762"/>
                </a:lnTo>
                <a:lnTo>
                  <a:pt x="4385745" y="385762"/>
                </a:lnTo>
                <a:lnTo>
                  <a:pt x="4351893" y="395986"/>
                </a:lnTo>
                <a:cubicBezTo>
                  <a:pt x="4338510" y="398651"/>
                  <a:pt x="4324654" y="400050"/>
                  <a:pt x="4310461" y="400050"/>
                </a:cubicBezTo>
                <a:cubicBezTo>
                  <a:pt x="4296269" y="400050"/>
                  <a:pt x="4282412" y="398651"/>
                  <a:pt x="4269029" y="395986"/>
                </a:cubicBezTo>
                <a:lnTo>
                  <a:pt x="4235177" y="385762"/>
                </a:lnTo>
                <a:lnTo>
                  <a:pt x="3022468" y="385762"/>
                </a:lnTo>
                <a:lnTo>
                  <a:pt x="3022468" y="607218"/>
                </a:lnTo>
                <a:lnTo>
                  <a:pt x="3111765" y="607218"/>
                </a:lnTo>
                <a:lnTo>
                  <a:pt x="2933171" y="785812"/>
                </a:lnTo>
                <a:lnTo>
                  <a:pt x="2754577" y="607218"/>
                </a:lnTo>
                <a:lnTo>
                  <a:pt x="2843874" y="607218"/>
                </a:lnTo>
                <a:lnTo>
                  <a:pt x="2843874" y="385762"/>
                </a:lnTo>
                <a:lnTo>
                  <a:pt x="267891" y="385762"/>
                </a:lnTo>
                <a:lnTo>
                  <a:pt x="267891" y="607218"/>
                </a:lnTo>
                <a:lnTo>
                  <a:pt x="357187" y="607218"/>
                </a:lnTo>
                <a:lnTo>
                  <a:pt x="178593" y="785812"/>
                </a:lnTo>
                <a:lnTo>
                  <a:pt x="0" y="607218"/>
                </a:lnTo>
                <a:lnTo>
                  <a:pt x="89297" y="607218"/>
                </a:lnTo>
                <a:lnTo>
                  <a:pt x="89297" y="385762"/>
                </a:lnTo>
                <a:lnTo>
                  <a:pt x="86519" y="385762"/>
                </a:lnTo>
                <a:lnTo>
                  <a:pt x="86519" y="271462"/>
                </a:lnTo>
                <a:lnTo>
                  <a:pt x="4119703" y="271462"/>
                </a:lnTo>
                <a:lnTo>
                  <a:pt x="4104879" y="200025"/>
                </a:lnTo>
                <a:cubicBezTo>
                  <a:pt x="4104879" y="89554"/>
                  <a:pt x="4196921" y="0"/>
                  <a:pt x="4310461" y="0"/>
                </a:cubicBezTo>
                <a:close/>
              </a:path>
            </a:pathLst>
          </a:custGeom>
          <a:solidFill>
            <a:schemeClr val="accent4">
              <a:lumMod val="60000"/>
              <a:lumOff val="40000"/>
            </a:schemeClr>
          </a:solidFill>
          <a:ln w="63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Tree>
    <p:extLst>
      <p:ext uri="{BB962C8B-B14F-4D97-AF65-F5344CB8AC3E}">
        <p14:creationId xmlns:p14="http://schemas.microsoft.com/office/powerpoint/2010/main" val="980497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2">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67E0B9E-6792-4544-9D44-C5264CFFB1A2}"/>
              </a:ext>
            </a:extLst>
          </p:cNvPr>
          <p:cNvPicPr>
            <a:picLocks noChangeAspect="1"/>
          </p:cNvPicPr>
          <p:nvPr/>
        </p:nvPicPr>
        <p:blipFill rotWithShape="1">
          <a:blip r:embed="rId2"/>
          <a:srcRect l="2478" r="22857" b="5489"/>
          <a:stretch/>
        </p:blipFill>
        <p:spPr>
          <a:xfrm>
            <a:off x="3523488" y="10"/>
            <a:ext cx="8668512" cy="6857990"/>
          </a:xfrm>
          <a:prstGeom prst="rect">
            <a:avLst/>
          </a:prstGeom>
        </p:spPr>
      </p:pic>
      <p:sp>
        <p:nvSpPr>
          <p:cNvPr id="22" name="Rectangle 14">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84828C3-5C2E-4891-A7F9-4293D62B13D9}"/>
              </a:ext>
            </a:extLst>
          </p:cNvPr>
          <p:cNvSpPr txBox="1"/>
          <p:nvPr/>
        </p:nvSpPr>
        <p:spPr>
          <a:xfrm>
            <a:off x="660400" y="909087"/>
            <a:ext cx="4840288" cy="1815882"/>
          </a:xfrm>
          <a:prstGeom prst="rect">
            <a:avLst/>
          </a:prstGeom>
          <a:noFill/>
        </p:spPr>
        <p:txBody>
          <a:bodyPr wrap="square">
            <a:spAutoFit/>
          </a:bodyPr>
          <a:lstStyle/>
          <a:p>
            <a:pPr marL="457200" indent="-457200">
              <a:buFont typeface="Wingdings" panose="05000000000000000000" pitchFamily="2" charset="2"/>
              <a:buChar char="v"/>
            </a:pPr>
            <a:r>
              <a:rPr lang="vi-VN" sz="2800" b="1" dirty="0">
                <a:effectLst/>
                <a:latin typeface="Times New Roman" panose="02020603050405020304" pitchFamily="18" charset="0"/>
                <a:ea typeface="Calibri" panose="020F0502020204030204" pitchFamily="34" charset="0"/>
              </a:rPr>
              <a:t>Ý kiến 2: </a:t>
            </a:r>
            <a:r>
              <a:rPr lang="vi-VN" sz="2800" dirty="0">
                <a:effectLst/>
                <a:latin typeface="Times New Roman" panose="02020603050405020304" pitchFamily="18" charset="0"/>
                <a:ea typeface="Calibri" panose="020F0502020204030204" pitchFamily="34" charset="0"/>
              </a:rPr>
              <a:t>Nêu ý nghĩa khổ th</a:t>
            </a:r>
            <a:r>
              <a:rPr lang="en-US" sz="2800" dirty="0">
                <a:effectLst/>
                <a:latin typeface="Times New Roman" panose="02020603050405020304" pitchFamily="18" charset="0"/>
                <a:ea typeface="Calibri" panose="020F0502020204030204" pitchFamily="34" charset="0"/>
              </a:rPr>
              <a:t>ơ “</a:t>
            </a:r>
            <a:r>
              <a:rPr lang="en-US" sz="2800" i="1" dirty="0">
                <a:effectLst/>
                <a:latin typeface="Times New Roman" panose="02020603050405020304" pitchFamily="18" charset="0"/>
                <a:ea typeface="Calibri" panose="020F0502020204030204" pitchFamily="34" charset="0"/>
              </a:rPr>
              <a:t>T</a:t>
            </a:r>
            <a:r>
              <a:rPr lang="vi-VN" sz="2800" i="1" dirty="0">
                <a:effectLst/>
                <a:latin typeface="Times New Roman" panose="02020603050405020304" pitchFamily="18" charset="0"/>
                <a:ea typeface="Calibri" panose="020F0502020204030204" pitchFamily="34" charset="0"/>
              </a:rPr>
              <a:t>iếng gà cũng làm kí ức ta quay lại với những kỉ niệm của tuổi thơ</a:t>
            </a:r>
            <a:r>
              <a:rPr lang="en-US" sz="2800" i="1" dirty="0">
                <a:effectLst/>
                <a:latin typeface="Times New Roman" panose="02020603050405020304" pitchFamily="18" charset="0"/>
                <a:ea typeface="Calibri" panose="020F0502020204030204" pitchFamily="34" charset="0"/>
              </a:rPr>
              <a:t>”</a:t>
            </a:r>
            <a:r>
              <a:rPr lang="vi-VN" sz="2800" i="1" dirty="0">
                <a:effectLst/>
                <a:latin typeface="Times New Roman" panose="02020603050405020304" pitchFamily="18" charset="0"/>
                <a:ea typeface="Calibri" panose="020F0502020204030204" pitchFamily="34" charset="0"/>
              </a:rPr>
              <a:t>.</a:t>
            </a:r>
            <a:endParaRPr lang="en-US" sz="2800" dirty="0"/>
          </a:p>
        </p:txBody>
      </p:sp>
      <p:sp>
        <p:nvSpPr>
          <p:cNvPr id="5" name="Flowchart: Alternate Process 4">
            <a:extLst>
              <a:ext uri="{FF2B5EF4-FFF2-40B4-BE49-F238E27FC236}">
                <a16:creationId xmlns:a16="http://schemas.microsoft.com/office/drawing/2014/main" id="{912D0C69-236B-4085-9D95-221F36B85C23}"/>
              </a:ext>
            </a:extLst>
          </p:cNvPr>
          <p:cNvSpPr/>
          <p:nvPr/>
        </p:nvSpPr>
        <p:spPr>
          <a:xfrm>
            <a:off x="660400" y="2977576"/>
            <a:ext cx="5435600" cy="1432245"/>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effectLst/>
                <a:latin typeface="Times New Roman" panose="02020603050405020304" pitchFamily="18" charset="0"/>
                <a:ea typeface="Times New Roman" panose="02020603050405020304" pitchFamily="18" charset="0"/>
              </a:rPr>
              <a:t>Khổ thơ có nhiều nét đặc sắc độc đáo về lặp âm, dấu chấm lửng, ẩn dụ chuyển đổi cảm giác.</a:t>
            </a:r>
            <a:endParaRPr lang="en-US" sz="2800" dirty="0"/>
          </a:p>
        </p:txBody>
      </p:sp>
      <p:sp>
        <p:nvSpPr>
          <p:cNvPr id="12" name="Flowchart: Alternate Process 11">
            <a:extLst>
              <a:ext uri="{FF2B5EF4-FFF2-40B4-BE49-F238E27FC236}">
                <a16:creationId xmlns:a16="http://schemas.microsoft.com/office/drawing/2014/main" id="{9546690E-1C69-4E19-8B89-57298029D84E}"/>
              </a:ext>
            </a:extLst>
          </p:cNvPr>
          <p:cNvSpPr/>
          <p:nvPr/>
        </p:nvSpPr>
        <p:spPr>
          <a:xfrm>
            <a:off x="660400" y="4701855"/>
            <a:ext cx="5435600" cy="1432245"/>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Là nguồn mạch cảm xúc của bài thơ, âm thanh tiếng gà khơi gợi nỗi nhớ về tuổi thơ, về bà kính yêu.</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536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426AB7-D619-4515-962A-BC83909EC0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4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E47DF98-723F-4AAC-ABCF-CACBC438F7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EA29FC7C-9308-4FDE-8DCA-405668055B0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264C3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67E0B9E-6792-4544-9D44-C5264CFFB1A2}"/>
              </a:ext>
            </a:extLst>
          </p:cNvPr>
          <p:cNvPicPr>
            <a:picLocks noChangeAspect="1"/>
          </p:cNvPicPr>
          <p:nvPr/>
        </p:nvPicPr>
        <p:blipFill rotWithShape="1">
          <a:blip r:embed="rId2"/>
          <a:srcRect t="18250" r="1" b="30292"/>
          <a:stretch/>
        </p:blipFill>
        <p:spPr>
          <a:xfrm>
            <a:off x="243840" y="256540"/>
            <a:ext cx="11704320" cy="3764276"/>
          </a:xfrm>
          <a:prstGeom prst="rect">
            <a:avLst/>
          </a:prstGeom>
        </p:spPr>
      </p:pic>
      <p:sp>
        <p:nvSpPr>
          <p:cNvPr id="9" name="TextBox 8">
            <a:extLst>
              <a:ext uri="{FF2B5EF4-FFF2-40B4-BE49-F238E27FC236}">
                <a16:creationId xmlns:a16="http://schemas.microsoft.com/office/drawing/2014/main" id="{BB38A5E9-AC32-4301-AD58-FF5A031C769F}"/>
              </a:ext>
            </a:extLst>
          </p:cNvPr>
          <p:cNvSpPr txBox="1"/>
          <p:nvPr/>
        </p:nvSpPr>
        <p:spPr>
          <a:xfrm>
            <a:off x="660400" y="4277356"/>
            <a:ext cx="10858500" cy="1452642"/>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Nhận xét: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Dẫn chứng xác đáng, lí lẽ thuyết phục, lập luận chặt chẽ theo lối tổng phân hợp, đưa dẫn chứng đến đâu, có lí lẽ, dẫn chứng đến đó. Qua đó làm nổi bật đặc sắc nghệ thuật, nội dung của đoạn 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4868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656445-87E5-4C47-A4D5-3DE454E8884E}"/>
              </a:ext>
            </a:extLst>
          </p:cNvPr>
          <p:cNvSpPr txBox="1"/>
          <p:nvPr/>
        </p:nvSpPr>
        <p:spPr>
          <a:xfrm>
            <a:off x="660400" y="379269"/>
            <a:ext cx="10858500" cy="6114815"/>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 Đoạn 2</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Ý kiến 1:</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Khái quát đặc sắc nghệ thuật khổ thơ thứ 2 của bài “Khổ thơ thứ hai, cứ một câu và kể và tiếp theo là câu tả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Dẫn chứng, lí lẽ: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Câu tả có kết cấu sóng đôi làm cho bức tranh gà mái mơ trở nên đẹp lộng lẫy.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Việc dùng so sánh tu từ “Lông óng như màu 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làm cho bức tranh gà mái vàng trở nên đẹp đẽ, rực rỡ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Ý kiến đánh giá nâng cao: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“Chính cái cảnh đẹp có thật mà xuất hiện như do một phép lạ là tiếng gà trưa đã đưa anh chiến sĩ trở lại kỉ niệm về người bà tần tảo, suốt đời lo toan để cho cháu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niềm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phúc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0034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0CFF86-BD07-47AA-8CFD-6388E9B7A9E9}"/>
              </a:ext>
            </a:extLst>
          </p:cNvPr>
          <p:cNvSpPr txBox="1"/>
          <p:nvPr/>
        </p:nvSpPr>
        <p:spPr>
          <a:xfrm>
            <a:off x="660400" y="632529"/>
            <a:ext cx="10858500" cy="5746125"/>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 Đoạn 3</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Ý kiến</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Tất cả sáu dòng thơ của khổ thơ dưới đây chỉ làm thành một câu đơn phát triển với những thành phần chính và phụ được 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biệt ra thành từng dòng riêng.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Dẫn chứng, lí lẽ: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Sáu dòng thơ đều gồm năm tiếng, nhưng mỗi dòng lại có một cách ngắt nhịp khác dòng kia.</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Nhịp điệu của các dòng thơ là một nhịp điệu chậm rãi của độc thoại, bên trong đầy chất suy tưởng. Và những dòng thơ cuối cùng của khổ thơ này xuất hiệ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thật bất ngờ, thật cảm 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2647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87CBFE-390D-4951-A198-BB09C8A40CC2}"/>
              </a:ext>
            </a:extLst>
          </p:cNvPr>
          <p:cNvSpPr txBox="1"/>
          <p:nvPr/>
        </p:nvSpPr>
        <p:spPr>
          <a:xfrm>
            <a:off x="660400" y="840960"/>
            <a:ext cx="10858500" cy="5116593"/>
          </a:xfrm>
          <a:prstGeom prst="rect">
            <a:avLst/>
          </a:prstGeom>
          <a:noFill/>
        </p:spPr>
        <p:txBody>
          <a:bodyPr wrap="square">
            <a:spAutoFit/>
          </a:bodyPr>
          <a:lstStyle/>
          <a:p>
            <a:pPr marL="457200" indent="-457200" algn="just">
              <a:lnSpc>
                <a:spcPct val="107000"/>
              </a:lnSpc>
              <a:spcAft>
                <a:spcPts val="800"/>
              </a:spcAft>
              <a:buFont typeface="Wingdings" panose="05000000000000000000" pitchFamily="2" charset="2"/>
              <a:buChar char="v"/>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Ý kiến 2:</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“Một chi tiết nhỏ bé, đơn giản là thế mà chứa đựng một tình yêu thương sâu sắc, vô bờ bến của bà”.</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Lí lẽ, dẫn chứng</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Khổ thơ có nét độc đáo về nhịp điệu chậm, buồn và cấu trúc để thể hiện cảm xúc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của người cháu khi nghĩ về bà, tình yêu thương của bà.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Sáu dòng thơ là những độc thoại trong tâm hồn người cháu, giàu chất suy tưởng khi người cháu nhận ra, suy ngẫm về tình yêu thương, sự tần tảo, lo lắng hi sinh của bà dành cho mình.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6151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28C28A-F9EF-4CA9-9A88-25288727C94E}"/>
              </a:ext>
            </a:extLst>
          </p:cNvPr>
          <p:cNvSpPr txBox="1"/>
          <p:nvPr/>
        </p:nvSpPr>
        <p:spPr>
          <a:xfrm>
            <a:off x="660400" y="414365"/>
            <a:ext cx="10858500" cy="6012223"/>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d. Đoạn 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ü"/>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Việc lặp lại từ </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vì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ở đầu các dòng thơ góp phần biểu hiện ý chí chiến đấu mạnh mẽ vì Tổ quốc, vì nhân dân, trong đó bao gồm cả những người thân yêu trong gia đình mình, mà ở đây ghi đậm dấu ấn là người bà yêu quý với bao kỉ niệm êm đềm của tuổi thơ.</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2393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BC82ED-4408-47F4-86C9-D7C21FA60C0E}"/>
              </a:ext>
            </a:extLst>
          </p:cNvPr>
          <p:cNvSpPr txBox="1"/>
          <p:nvPr/>
        </p:nvSpPr>
        <p:spPr>
          <a:xfrm>
            <a:off x="660400" y="1130300"/>
            <a:ext cx="10858500" cy="4520661"/>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3. Nghệ thuật lập luận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Ý kiến rõ ràng, dẫn chứng xác đáng, lí lẽ thuyết phục.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Lập luận chặt chẽ, đưa dẫn chứng đến đâu có lí lẽ đến đó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nổi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sắc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phẩm.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b="1" dirty="0">
                <a:solidFill>
                  <a:srgbClr val="000000"/>
                </a:solidFill>
                <a:effectLst/>
                <a:latin typeface="Times New Roman" panose="02020603050405020304" pitchFamily="18" charset="0"/>
                <a:ea typeface="Calibri" panose="020F0502020204030204" pitchFamily="34" charset="0"/>
              </a:rPr>
              <a: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Chú</a:t>
            </a:r>
            <a:r>
              <a:rPr lang="vi-VN" sz="3200" dirty="0">
                <a:solidFill>
                  <a:srgbClr val="000000"/>
                </a:solidFill>
                <a:effectLst/>
                <a:latin typeface="Times New Roman" panose="02020603050405020304" pitchFamily="18" charset="0"/>
                <a:ea typeface="Calibri" panose="020F0502020204030204" pitchFamily="34" charset="0"/>
              </a:rPr>
              <a:t> trọng cách phân tích hình thức nghệ thuật (từ ngữ, hình ảnh, biện pháp tu từ...) để làm nổi bật nội dung của bài thơ</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lửng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5966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A1558-EA57-49C4-806F-69C510C1ABEB}"/>
              </a:ext>
            </a:extLst>
          </p:cNvPr>
          <p:cNvPicPr>
            <a:picLocks noChangeAspect="1"/>
          </p:cNvPicPr>
          <p:nvPr/>
        </p:nvPicPr>
        <p:blipFill rotWithShape="1">
          <a:blip r:embed="rId2"/>
          <a:srcRect r="6666"/>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0C12C66-ED2C-4694-9B9A-B9B36F56F37C}"/>
              </a:ext>
            </a:extLst>
          </p:cNvPr>
          <p:cNvSpPr/>
          <p:nvPr/>
        </p:nvSpPr>
        <p:spPr>
          <a:xfrm>
            <a:off x="8495670" y="5286345"/>
            <a:ext cx="3276218" cy="1107996"/>
          </a:xfrm>
          <a:prstGeom prst="rect">
            <a:avLst/>
          </a:prstGeom>
          <a:noFill/>
        </p:spPr>
        <p:txBody>
          <a:bodyPr wrap="none" lIns="91440" tIns="45720" rIns="91440" bIns="45720">
            <a:spAutoFit/>
          </a:bodyPr>
          <a:lstStyle/>
          <a:p>
            <a:pPr algn="ctr"/>
            <a:r>
              <a:rPr lang="en-US" sz="6600" b="1" dirty="0">
                <a:ln w="9525">
                  <a:solidFill>
                    <a:schemeClr val="bg1"/>
                  </a:solidFill>
                  <a:prstDash val="solid"/>
                </a:ln>
                <a:effectLst>
                  <a:outerShdw blurRad="12700" dist="38100" dir="2700000" algn="tl" rotWithShape="0">
                    <a:schemeClr val="bg1">
                      <a:lumMod val="50000"/>
                    </a:schemeClr>
                  </a:outerShdw>
                </a:effectLst>
              </a:rPr>
              <a:t>MỞ ĐẦU</a:t>
            </a:r>
          </a:p>
        </p:txBody>
      </p:sp>
    </p:spTree>
    <p:extLst>
      <p:ext uri="{BB962C8B-B14F-4D97-AF65-F5344CB8AC3E}">
        <p14:creationId xmlns:p14="http://schemas.microsoft.com/office/powerpoint/2010/main" val="831996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F21CA5-AC71-4478-AF61-380E1D00192B}"/>
              </a:ext>
            </a:extLst>
          </p:cNvPr>
          <p:cNvSpPr txBox="1"/>
          <p:nvPr/>
        </p:nvSpPr>
        <p:spPr>
          <a:xfrm>
            <a:off x="660400" y="769523"/>
            <a:ext cx="10858500" cy="5116593"/>
          </a:xfrm>
          <a:prstGeom prst="rect">
            <a:avLst/>
          </a:prstGeom>
          <a:noFill/>
        </p:spPr>
        <p:txBody>
          <a:bodyPr wrap="square">
            <a:spAutoFit/>
          </a:bodyPr>
          <a:lstStyle/>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vựng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(3),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nhịp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2028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9E53741C-1599-464C-8FEE-3024E7BF5D32}"/>
              </a:ext>
            </a:extLst>
          </p:cNvPr>
          <p:cNvSpPr/>
          <p:nvPr/>
        </p:nvSpPr>
        <p:spPr>
          <a:xfrm>
            <a:off x="660400" y="328613"/>
            <a:ext cx="4140200" cy="700087"/>
          </a:xfrm>
          <a:prstGeom prst="hexagon">
            <a:avLst>
              <a:gd name="adj" fmla="val 86905"/>
              <a:gd name="vf" fmla="val 115470"/>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2A20538B-6268-4CF8-B137-7DD55FCC9680}"/>
              </a:ext>
            </a:extLst>
          </p:cNvPr>
          <p:cNvGrpSpPr/>
          <p:nvPr/>
        </p:nvGrpSpPr>
        <p:grpSpPr>
          <a:xfrm>
            <a:off x="660400" y="1391314"/>
            <a:ext cx="6266655" cy="4537865"/>
            <a:chOff x="4063207" y="1419890"/>
            <a:chExt cx="6266655" cy="4537865"/>
          </a:xfrm>
        </p:grpSpPr>
        <p:sp>
          <p:nvSpPr>
            <p:cNvPr id="5" name="Freeform: Shape 4">
              <a:extLst>
                <a:ext uri="{FF2B5EF4-FFF2-40B4-BE49-F238E27FC236}">
                  <a16:creationId xmlns:a16="http://schemas.microsoft.com/office/drawing/2014/main" id="{23E162F9-BA78-4860-AAD7-A863A34CCEEA}"/>
                </a:ext>
              </a:extLst>
            </p:cNvPr>
            <p:cNvSpPr/>
            <p:nvPr/>
          </p:nvSpPr>
          <p:spPr>
            <a:xfrm>
              <a:off x="4063207" y="1419890"/>
              <a:ext cx="2837656" cy="700087"/>
            </a:xfrm>
            <a:custGeom>
              <a:avLst/>
              <a:gdLst>
                <a:gd name="connsiteX0" fmla="*/ 0 w 3913187"/>
                <a:gd name="connsiteY0" fmla="*/ 49625 h 496250"/>
                <a:gd name="connsiteX1" fmla="*/ 49625 w 3913187"/>
                <a:gd name="connsiteY1" fmla="*/ 0 h 496250"/>
                <a:gd name="connsiteX2" fmla="*/ 3863562 w 3913187"/>
                <a:gd name="connsiteY2" fmla="*/ 0 h 496250"/>
                <a:gd name="connsiteX3" fmla="*/ 3913187 w 3913187"/>
                <a:gd name="connsiteY3" fmla="*/ 49625 h 496250"/>
                <a:gd name="connsiteX4" fmla="*/ 3913187 w 3913187"/>
                <a:gd name="connsiteY4" fmla="*/ 446625 h 496250"/>
                <a:gd name="connsiteX5" fmla="*/ 3863562 w 3913187"/>
                <a:gd name="connsiteY5" fmla="*/ 496250 h 496250"/>
                <a:gd name="connsiteX6" fmla="*/ 49625 w 3913187"/>
                <a:gd name="connsiteY6" fmla="*/ 496250 h 496250"/>
                <a:gd name="connsiteX7" fmla="*/ 0 w 3913187"/>
                <a:gd name="connsiteY7" fmla="*/ 446625 h 496250"/>
                <a:gd name="connsiteX8" fmla="*/ 0 w 3913187"/>
                <a:gd name="connsiteY8" fmla="*/ 49625 h 4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3187" h="496250">
                  <a:moveTo>
                    <a:pt x="0" y="49625"/>
                  </a:moveTo>
                  <a:cubicBezTo>
                    <a:pt x="0" y="22218"/>
                    <a:pt x="22218" y="0"/>
                    <a:pt x="49625" y="0"/>
                  </a:cubicBezTo>
                  <a:lnTo>
                    <a:pt x="3863562" y="0"/>
                  </a:lnTo>
                  <a:cubicBezTo>
                    <a:pt x="3890969" y="0"/>
                    <a:pt x="3913187" y="22218"/>
                    <a:pt x="3913187" y="49625"/>
                  </a:cubicBezTo>
                  <a:lnTo>
                    <a:pt x="3913187" y="446625"/>
                  </a:lnTo>
                  <a:cubicBezTo>
                    <a:pt x="3913187" y="474032"/>
                    <a:pt x="3890969" y="496250"/>
                    <a:pt x="3863562" y="496250"/>
                  </a:cubicBezTo>
                  <a:lnTo>
                    <a:pt x="49625" y="496250"/>
                  </a:lnTo>
                  <a:cubicBezTo>
                    <a:pt x="22218" y="496250"/>
                    <a:pt x="0" y="474032"/>
                    <a:pt x="0" y="446625"/>
                  </a:cubicBezTo>
                  <a:lnTo>
                    <a:pt x="0" y="49625"/>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9780" tIns="51365" rIns="69780" bIns="51365" numCol="1" spcCol="1270" anchor="ctr" anchorCtr="0">
              <a:noAutofit/>
            </a:bodyPr>
            <a:lstStyle/>
            <a:p>
              <a:pPr marL="0" lvl="0" indent="0" algn="ctr" defTabSz="1289050">
                <a:lnSpc>
                  <a:spcPct val="90000"/>
                </a:lnSpc>
                <a:spcBef>
                  <a:spcPct val="0"/>
                </a:spcBef>
                <a:spcAft>
                  <a:spcPct val="35000"/>
                </a:spcAft>
                <a:buNone/>
              </a:pPr>
              <a:r>
                <a:rPr lang="vi-VN" sz="2900" b="1" kern="1200" dirty="0">
                  <a:latin typeface="Times New Roman" panose="02020603050405020304" pitchFamily="18" charset="0"/>
                  <a:cs typeface="Times New Roman" panose="02020603050405020304" pitchFamily="18" charset="0"/>
                </a:rPr>
                <a:t>1. Nghệ thuật</a:t>
              </a:r>
              <a:endParaRPr lang="en-US" sz="2900" kern="1200" dirty="0">
                <a:latin typeface="Times New Roman" panose="02020603050405020304" pitchFamily="18" charset="0"/>
                <a:cs typeface="Times New Roman" panose="02020603050405020304" pitchFamily="18" charset="0"/>
              </a:endParaRPr>
            </a:p>
          </p:txBody>
        </p:sp>
        <p:sp>
          <p:nvSpPr>
            <p:cNvPr id="6" name="Freeform: Shape 5">
              <a:extLst>
                <a:ext uri="{FF2B5EF4-FFF2-40B4-BE49-F238E27FC236}">
                  <a16:creationId xmlns:a16="http://schemas.microsoft.com/office/drawing/2014/main" id="{950A3340-FDE2-434B-8593-5FE66A9E7CC8}"/>
                </a:ext>
              </a:extLst>
            </p:cNvPr>
            <p:cNvSpPr/>
            <p:nvPr/>
          </p:nvSpPr>
          <p:spPr>
            <a:xfrm>
              <a:off x="4454525" y="1916142"/>
              <a:ext cx="391318" cy="737273"/>
            </a:xfrm>
            <a:custGeom>
              <a:avLst/>
              <a:gdLst/>
              <a:ahLst/>
              <a:cxnLst/>
              <a:rect l="0" t="0" r="0" b="0"/>
              <a:pathLst>
                <a:path>
                  <a:moveTo>
                    <a:pt x="0" y="0"/>
                  </a:moveTo>
                  <a:lnTo>
                    <a:pt x="0" y="737273"/>
                  </a:lnTo>
                  <a:lnTo>
                    <a:pt x="391318" y="737273"/>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6450332B-448B-4C35-BBFD-656C9D6F4045}"/>
                </a:ext>
              </a:extLst>
            </p:cNvPr>
            <p:cNvSpPr/>
            <p:nvPr/>
          </p:nvSpPr>
          <p:spPr>
            <a:xfrm>
              <a:off x="4845842" y="2264284"/>
              <a:ext cx="5484020" cy="737273"/>
            </a:xfrm>
            <a:custGeom>
              <a:avLst/>
              <a:gdLst>
                <a:gd name="connsiteX0" fmla="*/ 0 w 3130550"/>
                <a:gd name="connsiteY0" fmla="*/ 49625 h 496250"/>
                <a:gd name="connsiteX1" fmla="*/ 49625 w 3130550"/>
                <a:gd name="connsiteY1" fmla="*/ 0 h 496250"/>
                <a:gd name="connsiteX2" fmla="*/ 3080925 w 3130550"/>
                <a:gd name="connsiteY2" fmla="*/ 0 h 496250"/>
                <a:gd name="connsiteX3" fmla="*/ 3130550 w 3130550"/>
                <a:gd name="connsiteY3" fmla="*/ 49625 h 496250"/>
                <a:gd name="connsiteX4" fmla="*/ 3130550 w 3130550"/>
                <a:gd name="connsiteY4" fmla="*/ 446625 h 496250"/>
                <a:gd name="connsiteX5" fmla="*/ 3080925 w 3130550"/>
                <a:gd name="connsiteY5" fmla="*/ 496250 h 496250"/>
                <a:gd name="connsiteX6" fmla="*/ 49625 w 3130550"/>
                <a:gd name="connsiteY6" fmla="*/ 496250 h 496250"/>
                <a:gd name="connsiteX7" fmla="*/ 0 w 3130550"/>
                <a:gd name="connsiteY7" fmla="*/ 446625 h 496250"/>
                <a:gd name="connsiteX8" fmla="*/ 0 w 3130550"/>
                <a:gd name="connsiteY8" fmla="*/ 49625 h 4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550" h="496250">
                  <a:moveTo>
                    <a:pt x="0" y="49625"/>
                  </a:moveTo>
                  <a:cubicBezTo>
                    <a:pt x="0" y="22218"/>
                    <a:pt x="22218" y="0"/>
                    <a:pt x="49625" y="0"/>
                  </a:cubicBezTo>
                  <a:lnTo>
                    <a:pt x="3080925" y="0"/>
                  </a:lnTo>
                  <a:cubicBezTo>
                    <a:pt x="3108332" y="0"/>
                    <a:pt x="3130550" y="22218"/>
                    <a:pt x="3130550" y="49625"/>
                  </a:cubicBezTo>
                  <a:lnTo>
                    <a:pt x="3130550" y="446625"/>
                  </a:lnTo>
                  <a:cubicBezTo>
                    <a:pt x="3130550" y="474032"/>
                    <a:pt x="3108332" y="496250"/>
                    <a:pt x="3080925" y="496250"/>
                  </a:cubicBezTo>
                  <a:lnTo>
                    <a:pt x="49625" y="496250"/>
                  </a:lnTo>
                  <a:cubicBezTo>
                    <a:pt x="22218" y="496250"/>
                    <a:pt x="0" y="474032"/>
                    <a:pt x="0" y="446625"/>
                  </a:cubicBezTo>
                  <a:lnTo>
                    <a:pt x="0" y="49625"/>
                  </a:lnTo>
                  <a:close/>
                </a:path>
              </a:pathLst>
            </a:custGeom>
            <a:ln w="28575"/>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825" tIns="37395" rIns="48825" bIns="37395" numCol="1" spcCol="1270" anchor="ctr" anchorCtr="0">
              <a:noAutofit/>
            </a:bodyPr>
            <a:lstStyle/>
            <a:p>
              <a:pPr marL="0" lvl="0" indent="0" defTabSz="8001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Lí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xác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đáng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thuyết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phục</a:t>
              </a:r>
              <a:r>
                <a:rPr lang="en-US" sz="3200" kern="1200" dirty="0">
                  <a:latin typeface="Times New Roman" panose="02020603050405020304" pitchFamily="18" charset="0"/>
                  <a:cs typeface="Times New Roman" panose="02020603050405020304" pitchFamily="18" charset="0"/>
                </a:rPr>
                <a:t>.</a:t>
              </a:r>
            </a:p>
          </p:txBody>
        </p:sp>
        <p:sp>
          <p:nvSpPr>
            <p:cNvPr id="8" name="Freeform: Shape 7">
              <a:extLst>
                <a:ext uri="{FF2B5EF4-FFF2-40B4-BE49-F238E27FC236}">
                  <a16:creationId xmlns:a16="http://schemas.microsoft.com/office/drawing/2014/main" id="{BD9B5365-C498-4FE0-8948-451FAED2B266}"/>
                </a:ext>
              </a:extLst>
            </p:cNvPr>
            <p:cNvSpPr/>
            <p:nvPr/>
          </p:nvSpPr>
          <p:spPr>
            <a:xfrm>
              <a:off x="4454525" y="1916142"/>
              <a:ext cx="391318" cy="1722673"/>
            </a:xfrm>
            <a:custGeom>
              <a:avLst/>
              <a:gdLst/>
              <a:ahLst/>
              <a:cxnLst/>
              <a:rect l="0" t="0" r="0" b="0"/>
              <a:pathLst>
                <a:path>
                  <a:moveTo>
                    <a:pt x="0" y="0"/>
                  </a:moveTo>
                  <a:lnTo>
                    <a:pt x="0" y="1722673"/>
                  </a:lnTo>
                  <a:lnTo>
                    <a:pt x="391318" y="1722673"/>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34C3F3D1-F806-4252-BBB5-C86C8FC400A1}"/>
                </a:ext>
              </a:extLst>
            </p:cNvPr>
            <p:cNvSpPr/>
            <p:nvPr/>
          </p:nvSpPr>
          <p:spPr>
            <a:xfrm>
              <a:off x="4845842" y="3249683"/>
              <a:ext cx="5484020" cy="737273"/>
            </a:xfrm>
            <a:custGeom>
              <a:avLst/>
              <a:gdLst>
                <a:gd name="connsiteX0" fmla="*/ 0 w 3130550"/>
                <a:gd name="connsiteY0" fmla="*/ 49625 h 496250"/>
                <a:gd name="connsiteX1" fmla="*/ 49625 w 3130550"/>
                <a:gd name="connsiteY1" fmla="*/ 0 h 496250"/>
                <a:gd name="connsiteX2" fmla="*/ 3080925 w 3130550"/>
                <a:gd name="connsiteY2" fmla="*/ 0 h 496250"/>
                <a:gd name="connsiteX3" fmla="*/ 3130550 w 3130550"/>
                <a:gd name="connsiteY3" fmla="*/ 49625 h 496250"/>
                <a:gd name="connsiteX4" fmla="*/ 3130550 w 3130550"/>
                <a:gd name="connsiteY4" fmla="*/ 446625 h 496250"/>
                <a:gd name="connsiteX5" fmla="*/ 3080925 w 3130550"/>
                <a:gd name="connsiteY5" fmla="*/ 496250 h 496250"/>
                <a:gd name="connsiteX6" fmla="*/ 49625 w 3130550"/>
                <a:gd name="connsiteY6" fmla="*/ 496250 h 496250"/>
                <a:gd name="connsiteX7" fmla="*/ 0 w 3130550"/>
                <a:gd name="connsiteY7" fmla="*/ 446625 h 496250"/>
                <a:gd name="connsiteX8" fmla="*/ 0 w 3130550"/>
                <a:gd name="connsiteY8" fmla="*/ 49625 h 4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550" h="496250">
                  <a:moveTo>
                    <a:pt x="0" y="49625"/>
                  </a:moveTo>
                  <a:cubicBezTo>
                    <a:pt x="0" y="22218"/>
                    <a:pt x="22218" y="0"/>
                    <a:pt x="49625" y="0"/>
                  </a:cubicBezTo>
                  <a:lnTo>
                    <a:pt x="3080925" y="0"/>
                  </a:lnTo>
                  <a:cubicBezTo>
                    <a:pt x="3108332" y="0"/>
                    <a:pt x="3130550" y="22218"/>
                    <a:pt x="3130550" y="49625"/>
                  </a:cubicBezTo>
                  <a:lnTo>
                    <a:pt x="3130550" y="446625"/>
                  </a:lnTo>
                  <a:cubicBezTo>
                    <a:pt x="3130550" y="474032"/>
                    <a:pt x="3108332" y="496250"/>
                    <a:pt x="3080925" y="496250"/>
                  </a:cubicBezTo>
                  <a:lnTo>
                    <a:pt x="49625" y="496250"/>
                  </a:lnTo>
                  <a:cubicBezTo>
                    <a:pt x="22218" y="496250"/>
                    <a:pt x="0" y="474032"/>
                    <a:pt x="0" y="446625"/>
                  </a:cubicBezTo>
                  <a:lnTo>
                    <a:pt x="0" y="49625"/>
                  </a:lnTo>
                  <a:close/>
                </a:path>
              </a:pathLst>
            </a:custGeom>
            <a:ln w="28575"/>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825" tIns="37395" rIns="48825" bIns="37395" numCol="1" spcCol="1270" anchor="ctr" anchorCtr="0">
              <a:noAutofit/>
            </a:bodyPr>
            <a:lstStyle/>
            <a:p>
              <a:pPr marL="0" lvl="0" indent="0" defTabSz="8001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Dẫn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cụ</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rõ</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ràng</a:t>
              </a:r>
              <a:r>
                <a:rPr lang="en-US" sz="3200" kern="1200" dirty="0">
                  <a:latin typeface="Times New Roman" panose="02020603050405020304" pitchFamily="18" charset="0"/>
                  <a:cs typeface="Times New Roman" panose="02020603050405020304" pitchFamily="18" charset="0"/>
                </a:rPr>
                <a:t>.</a:t>
              </a:r>
            </a:p>
          </p:txBody>
        </p:sp>
        <p:sp>
          <p:nvSpPr>
            <p:cNvPr id="10" name="Freeform: Shape 9">
              <a:extLst>
                <a:ext uri="{FF2B5EF4-FFF2-40B4-BE49-F238E27FC236}">
                  <a16:creationId xmlns:a16="http://schemas.microsoft.com/office/drawing/2014/main" id="{8CE793E2-2078-4505-80AF-4124F9A5A70E}"/>
                </a:ext>
              </a:extLst>
            </p:cNvPr>
            <p:cNvSpPr/>
            <p:nvPr/>
          </p:nvSpPr>
          <p:spPr>
            <a:xfrm>
              <a:off x="4454525" y="1916142"/>
              <a:ext cx="391318" cy="2708072"/>
            </a:xfrm>
            <a:custGeom>
              <a:avLst/>
              <a:gdLst/>
              <a:ahLst/>
              <a:cxnLst/>
              <a:rect l="0" t="0" r="0" b="0"/>
              <a:pathLst>
                <a:path>
                  <a:moveTo>
                    <a:pt x="0" y="0"/>
                  </a:moveTo>
                  <a:lnTo>
                    <a:pt x="0" y="2708072"/>
                  </a:lnTo>
                  <a:lnTo>
                    <a:pt x="391318" y="2708072"/>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45244792-793A-44C1-8F6D-28DB178381BE}"/>
                </a:ext>
              </a:extLst>
            </p:cNvPr>
            <p:cNvSpPr/>
            <p:nvPr/>
          </p:nvSpPr>
          <p:spPr>
            <a:xfrm>
              <a:off x="4845842" y="4235082"/>
              <a:ext cx="5484020" cy="737273"/>
            </a:xfrm>
            <a:custGeom>
              <a:avLst/>
              <a:gdLst>
                <a:gd name="connsiteX0" fmla="*/ 0 w 3130550"/>
                <a:gd name="connsiteY0" fmla="*/ 49625 h 496250"/>
                <a:gd name="connsiteX1" fmla="*/ 49625 w 3130550"/>
                <a:gd name="connsiteY1" fmla="*/ 0 h 496250"/>
                <a:gd name="connsiteX2" fmla="*/ 3080925 w 3130550"/>
                <a:gd name="connsiteY2" fmla="*/ 0 h 496250"/>
                <a:gd name="connsiteX3" fmla="*/ 3130550 w 3130550"/>
                <a:gd name="connsiteY3" fmla="*/ 49625 h 496250"/>
                <a:gd name="connsiteX4" fmla="*/ 3130550 w 3130550"/>
                <a:gd name="connsiteY4" fmla="*/ 446625 h 496250"/>
                <a:gd name="connsiteX5" fmla="*/ 3080925 w 3130550"/>
                <a:gd name="connsiteY5" fmla="*/ 496250 h 496250"/>
                <a:gd name="connsiteX6" fmla="*/ 49625 w 3130550"/>
                <a:gd name="connsiteY6" fmla="*/ 496250 h 496250"/>
                <a:gd name="connsiteX7" fmla="*/ 0 w 3130550"/>
                <a:gd name="connsiteY7" fmla="*/ 446625 h 496250"/>
                <a:gd name="connsiteX8" fmla="*/ 0 w 3130550"/>
                <a:gd name="connsiteY8" fmla="*/ 49625 h 4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550" h="496250">
                  <a:moveTo>
                    <a:pt x="0" y="49625"/>
                  </a:moveTo>
                  <a:cubicBezTo>
                    <a:pt x="0" y="22218"/>
                    <a:pt x="22218" y="0"/>
                    <a:pt x="49625" y="0"/>
                  </a:cubicBezTo>
                  <a:lnTo>
                    <a:pt x="3080925" y="0"/>
                  </a:lnTo>
                  <a:cubicBezTo>
                    <a:pt x="3108332" y="0"/>
                    <a:pt x="3130550" y="22218"/>
                    <a:pt x="3130550" y="49625"/>
                  </a:cubicBezTo>
                  <a:lnTo>
                    <a:pt x="3130550" y="446625"/>
                  </a:lnTo>
                  <a:cubicBezTo>
                    <a:pt x="3130550" y="474032"/>
                    <a:pt x="3108332" y="496250"/>
                    <a:pt x="3080925" y="496250"/>
                  </a:cubicBezTo>
                  <a:lnTo>
                    <a:pt x="49625" y="496250"/>
                  </a:lnTo>
                  <a:cubicBezTo>
                    <a:pt x="22218" y="496250"/>
                    <a:pt x="0" y="474032"/>
                    <a:pt x="0" y="446625"/>
                  </a:cubicBezTo>
                  <a:lnTo>
                    <a:pt x="0" y="49625"/>
                  </a:lnTo>
                  <a:close/>
                </a:path>
              </a:pathLst>
            </a:custGeom>
            <a:ln w="28575"/>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825" tIns="37395" rIns="48825" bIns="37395" numCol="1" spcCol="1270" anchor="ctr" anchorCtr="0">
              <a:noAutofit/>
            </a:bodyPr>
            <a:lstStyle/>
            <a:p>
              <a:pPr marL="0" lvl="0" indent="0" defTabSz="8001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Ngôn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ngữ</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giàu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xúc</a:t>
              </a:r>
              <a:r>
                <a:rPr lang="en-US" sz="3200" kern="1200" dirty="0">
                  <a:latin typeface="Times New Roman" panose="02020603050405020304" pitchFamily="18" charset="0"/>
                  <a:cs typeface="Times New Roman" panose="02020603050405020304" pitchFamily="18" charset="0"/>
                </a:rPr>
                <a:t>.</a:t>
              </a:r>
            </a:p>
          </p:txBody>
        </p:sp>
        <p:sp>
          <p:nvSpPr>
            <p:cNvPr id="12" name="Freeform: Shape 11">
              <a:extLst>
                <a:ext uri="{FF2B5EF4-FFF2-40B4-BE49-F238E27FC236}">
                  <a16:creationId xmlns:a16="http://schemas.microsoft.com/office/drawing/2014/main" id="{DC84A4D9-3B20-4F0F-AA9E-51D9B6DB9AEF}"/>
                </a:ext>
              </a:extLst>
            </p:cNvPr>
            <p:cNvSpPr/>
            <p:nvPr/>
          </p:nvSpPr>
          <p:spPr>
            <a:xfrm>
              <a:off x="4454525" y="1916142"/>
              <a:ext cx="391318" cy="3693471"/>
            </a:xfrm>
            <a:custGeom>
              <a:avLst/>
              <a:gdLst/>
              <a:ahLst/>
              <a:cxnLst/>
              <a:rect l="0" t="0" r="0" b="0"/>
              <a:pathLst>
                <a:path>
                  <a:moveTo>
                    <a:pt x="0" y="0"/>
                  </a:moveTo>
                  <a:lnTo>
                    <a:pt x="0" y="3693471"/>
                  </a:lnTo>
                  <a:lnTo>
                    <a:pt x="391318" y="3693471"/>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B6F9E2B6-28DB-4307-BBE3-2D308C05F9E5}"/>
                </a:ext>
              </a:extLst>
            </p:cNvPr>
            <p:cNvSpPr/>
            <p:nvPr/>
          </p:nvSpPr>
          <p:spPr>
            <a:xfrm>
              <a:off x="4845842" y="5220482"/>
              <a:ext cx="5484020" cy="737273"/>
            </a:xfrm>
            <a:custGeom>
              <a:avLst/>
              <a:gdLst>
                <a:gd name="connsiteX0" fmla="*/ 0 w 3130550"/>
                <a:gd name="connsiteY0" fmla="*/ 49625 h 496250"/>
                <a:gd name="connsiteX1" fmla="*/ 49625 w 3130550"/>
                <a:gd name="connsiteY1" fmla="*/ 0 h 496250"/>
                <a:gd name="connsiteX2" fmla="*/ 3080925 w 3130550"/>
                <a:gd name="connsiteY2" fmla="*/ 0 h 496250"/>
                <a:gd name="connsiteX3" fmla="*/ 3130550 w 3130550"/>
                <a:gd name="connsiteY3" fmla="*/ 49625 h 496250"/>
                <a:gd name="connsiteX4" fmla="*/ 3130550 w 3130550"/>
                <a:gd name="connsiteY4" fmla="*/ 446625 h 496250"/>
                <a:gd name="connsiteX5" fmla="*/ 3080925 w 3130550"/>
                <a:gd name="connsiteY5" fmla="*/ 496250 h 496250"/>
                <a:gd name="connsiteX6" fmla="*/ 49625 w 3130550"/>
                <a:gd name="connsiteY6" fmla="*/ 496250 h 496250"/>
                <a:gd name="connsiteX7" fmla="*/ 0 w 3130550"/>
                <a:gd name="connsiteY7" fmla="*/ 446625 h 496250"/>
                <a:gd name="connsiteX8" fmla="*/ 0 w 3130550"/>
                <a:gd name="connsiteY8" fmla="*/ 49625 h 4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550" h="496250">
                  <a:moveTo>
                    <a:pt x="0" y="49625"/>
                  </a:moveTo>
                  <a:cubicBezTo>
                    <a:pt x="0" y="22218"/>
                    <a:pt x="22218" y="0"/>
                    <a:pt x="49625" y="0"/>
                  </a:cubicBezTo>
                  <a:lnTo>
                    <a:pt x="3080925" y="0"/>
                  </a:lnTo>
                  <a:cubicBezTo>
                    <a:pt x="3108332" y="0"/>
                    <a:pt x="3130550" y="22218"/>
                    <a:pt x="3130550" y="49625"/>
                  </a:cubicBezTo>
                  <a:lnTo>
                    <a:pt x="3130550" y="446625"/>
                  </a:lnTo>
                  <a:cubicBezTo>
                    <a:pt x="3130550" y="474032"/>
                    <a:pt x="3108332" y="496250"/>
                    <a:pt x="3080925" y="496250"/>
                  </a:cubicBezTo>
                  <a:lnTo>
                    <a:pt x="49625" y="496250"/>
                  </a:lnTo>
                  <a:cubicBezTo>
                    <a:pt x="22218" y="496250"/>
                    <a:pt x="0" y="474032"/>
                    <a:pt x="0" y="446625"/>
                  </a:cubicBezTo>
                  <a:lnTo>
                    <a:pt x="0" y="49625"/>
                  </a:lnTo>
                  <a:close/>
                </a:path>
              </a:pathLst>
            </a:custGeom>
            <a:ln w="28575"/>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825" tIns="37395" rIns="48825" bIns="37395" numCol="1" spcCol="1270" anchor="ctr" anchorCtr="0">
              <a:noAutofit/>
            </a:bodyPr>
            <a:lstStyle/>
            <a:p>
              <a:pPr marL="0" lvl="0" indent="0" defTabSz="8001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Lập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luận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chặt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chẽ</a:t>
              </a:r>
              <a:endParaRPr lang="en-US" sz="3200" kern="1200" dirty="0">
                <a:latin typeface="Times New Roman" panose="02020603050405020304" pitchFamily="18" charset="0"/>
                <a:cs typeface="Times New Roman" panose="02020603050405020304" pitchFamily="18" charset="0"/>
              </a:endParaRPr>
            </a:p>
          </p:txBody>
        </p:sp>
      </p:grpSp>
      <p:grpSp>
        <p:nvGrpSpPr>
          <p:cNvPr id="15" name="Group 14">
            <a:extLst>
              <a:ext uri="{FF2B5EF4-FFF2-40B4-BE49-F238E27FC236}">
                <a16:creationId xmlns:a16="http://schemas.microsoft.com/office/drawing/2014/main" id="{42A77561-3D43-4A6C-B76F-5205398E6628}"/>
              </a:ext>
            </a:extLst>
          </p:cNvPr>
          <p:cNvGrpSpPr/>
          <p:nvPr/>
        </p:nvGrpSpPr>
        <p:grpSpPr>
          <a:xfrm>
            <a:off x="7391402" y="913375"/>
            <a:ext cx="4398162" cy="3045005"/>
            <a:chOff x="3862393" y="2548260"/>
            <a:chExt cx="4398162" cy="3045005"/>
          </a:xfrm>
        </p:grpSpPr>
        <p:sp>
          <p:nvSpPr>
            <p:cNvPr id="16" name="Freeform: Shape 15">
              <a:extLst>
                <a:ext uri="{FF2B5EF4-FFF2-40B4-BE49-F238E27FC236}">
                  <a16:creationId xmlns:a16="http://schemas.microsoft.com/office/drawing/2014/main" id="{08F629E0-DC29-4F4D-9F58-BD4F761DC81D}"/>
                </a:ext>
              </a:extLst>
            </p:cNvPr>
            <p:cNvSpPr/>
            <p:nvPr/>
          </p:nvSpPr>
          <p:spPr>
            <a:xfrm>
              <a:off x="3862393" y="2548260"/>
              <a:ext cx="2837657" cy="737273"/>
            </a:xfrm>
            <a:custGeom>
              <a:avLst/>
              <a:gdLst>
                <a:gd name="connsiteX0" fmla="*/ 0 w 4810125"/>
                <a:gd name="connsiteY0" fmla="*/ 240506 h 2405062"/>
                <a:gd name="connsiteX1" fmla="*/ 240506 w 4810125"/>
                <a:gd name="connsiteY1" fmla="*/ 0 h 2405062"/>
                <a:gd name="connsiteX2" fmla="*/ 4569619 w 4810125"/>
                <a:gd name="connsiteY2" fmla="*/ 0 h 2405062"/>
                <a:gd name="connsiteX3" fmla="*/ 4810125 w 4810125"/>
                <a:gd name="connsiteY3" fmla="*/ 240506 h 2405062"/>
                <a:gd name="connsiteX4" fmla="*/ 4810125 w 4810125"/>
                <a:gd name="connsiteY4" fmla="*/ 2164556 h 2405062"/>
                <a:gd name="connsiteX5" fmla="*/ 4569619 w 4810125"/>
                <a:gd name="connsiteY5" fmla="*/ 2405062 h 2405062"/>
                <a:gd name="connsiteX6" fmla="*/ 240506 w 4810125"/>
                <a:gd name="connsiteY6" fmla="*/ 2405062 h 2405062"/>
                <a:gd name="connsiteX7" fmla="*/ 0 w 4810125"/>
                <a:gd name="connsiteY7" fmla="*/ 2164556 h 2405062"/>
                <a:gd name="connsiteX8" fmla="*/ 0 w 4810125"/>
                <a:gd name="connsiteY8" fmla="*/ 240506 h 240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0125" h="2405062">
                  <a:moveTo>
                    <a:pt x="0" y="240506"/>
                  </a:moveTo>
                  <a:cubicBezTo>
                    <a:pt x="0" y="107678"/>
                    <a:pt x="107678" y="0"/>
                    <a:pt x="240506" y="0"/>
                  </a:cubicBezTo>
                  <a:lnTo>
                    <a:pt x="4569619" y="0"/>
                  </a:lnTo>
                  <a:cubicBezTo>
                    <a:pt x="4702447" y="0"/>
                    <a:pt x="4810125" y="107678"/>
                    <a:pt x="4810125" y="240506"/>
                  </a:cubicBezTo>
                  <a:lnTo>
                    <a:pt x="4810125" y="2164556"/>
                  </a:lnTo>
                  <a:cubicBezTo>
                    <a:pt x="4810125" y="2297384"/>
                    <a:pt x="4702447" y="2405062"/>
                    <a:pt x="4569619" y="2405062"/>
                  </a:cubicBezTo>
                  <a:lnTo>
                    <a:pt x="240506" y="2405062"/>
                  </a:lnTo>
                  <a:cubicBezTo>
                    <a:pt x="107678" y="2405062"/>
                    <a:pt x="0" y="2297384"/>
                    <a:pt x="0" y="2164556"/>
                  </a:cubicBezTo>
                  <a:lnTo>
                    <a:pt x="0" y="240506"/>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4267" tIns="152992" rIns="194267" bIns="152992" numCol="1" spcCol="1270" anchor="ctr" anchorCtr="0">
              <a:noAutofit/>
            </a:bodyPr>
            <a:lstStyle/>
            <a:p>
              <a:pPr marL="0" lvl="0" indent="0" algn="ctr" defTabSz="2889250">
                <a:lnSpc>
                  <a:spcPct val="90000"/>
                </a:lnSpc>
                <a:spcBef>
                  <a:spcPct val="0"/>
                </a:spcBef>
                <a:spcAft>
                  <a:spcPct val="35000"/>
                </a:spcAft>
                <a:buNone/>
              </a:pPr>
              <a:r>
                <a:rPr lang="vi-VN" sz="3200" b="1" kern="1200" dirty="0">
                  <a:latin typeface="+mj-lt"/>
                </a:rPr>
                <a:t>2. Nội dung</a:t>
              </a:r>
              <a:endParaRPr lang="en-US" sz="3200" kern="1200" dirty="0">
                <a:latin typeface="+mj-lt"/>
              </a:endParaRPr>
            </a:p>
          </p:txBody>
        </p:sp>
        <p:sp>
          <p:nvSpPr>
            <p:cNvPr id="17" name="Freeform: Shape 16">
              <a:extLst>
                <a:ext uri="{FF2B5EF4-FFF2-40B4-BE49-F238E27FC236}">
                  <a16:creationId xmlns:a16="http://schemas.microsoft.com/office/drawing/2014/main" id="{015E3292-D8E6-4CA4-B082-8B1C9B967176}"/>
                </a:ext>
              </a:extLst>
            </p:cNvPr>
            <p:cNvSpPr/>
            <p:nvPr/>
          </p:nvSpPr>
          <p:spPr>
            <a:xfrm>
              <a:off x="4171949" y="3128366"/>
              <a:ext cx="481012" cy="1803796"/>
            </a:xfrm>
            <a:custGeom>
              <a:avLst/>
              <a:gdLst/>
              <a:ahLst/>
              <a:cxnLst/>
              <a:rect l="0" t="0" r="0" b="0"/>
              <a:pathLst>
                <a:path>
                  <a:moveTo>
                    <a:pt x="0" y="0"/>
                  </a:moveTo>
                  <a:lnTo>
                    <a:pt x="0" y="1803796"/>
                  </a:lnTo>
                  <a:lnTo>
                    <a:pt x="481012" y="180379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413C09AD-5644-403F-BF3D-EBB37E949128}"/>
                </a:ext>
              </a:extLst>
            </p:cNvPr>
            <p:cNvSpPr/>
            <p:nvPr/>
          </p:nvSpPr>
          <p:spPr>
            <a:xfrm>
              <a:off x="4412455" y="3648984"/>
              <a:ext cx="3848100" cy="1944281"/>
            </a:xfrm>
            <a:custGeom>
              <a:avLst/>
              <a:gdLst>
                <a:gd name="connsiteX0" fmla="*/ 0 w 3848100"/>
                <a:gd name="connsiteY0" fmla="*/ 240506 h 2405062"/>
                <a:gd name="connsiteX1" fmla="*/ 240506 w 3848100"/>
                <a:gd name="connsiteY1" fmla="*/ 0 h 2405062"/>
                <a:gd name="connsiteX2" fmla="*/ 3607594 w 3848100"/>
                <a:gd name="connsiteY2" fmla="*/ 0 h 2405062"/>
                <a:gd name="connsiteX3" fmla="*/ 3848100 w 3848100"/>
                <a:gd name="connsiteY3" fmla="*/ 240506 h 2405062"/>
                <a:gd name="connsiteX4" fmla="*/ 3848100 w 3848100"/>
                <a:gd name="connsiteY4" fmla="*/ 2164556 h 2405062"/>
                <a:gd name="connsiteX5" fmla="*/ 3607594 w 3848100"/>
                <a:gd name="connsiteY5" fmla="*/ 2405062 h 2405062"/>
                <a:gd name="connsiteX6" fmla="*/ 240506 w 3848100"/>
                <a:gd name="connsiteY6" fmla="*/ 2405062 h 2405062"/>
                <a:gd name="connsiteX7" fmla="*/ 0 w 3848100"/>
                <a:gd name="connsiteY7" fmla="*/ 2164556 h 2405062"/>
                <a:gd name="connsiteX8" fmla="*/ 0 w 3848100"/>
                <a:gd name="connsiteY8" fmla="*/ 240506 h 240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8100" h="2405062">
                  <a:moveTo>
                    <a:pt x="0" y="240506"/>
                  </a:moveTo>
                  <a:cubicBezTo>
                    <a:pt x="0" y="107678"/>
                    <a:pt x="107678" y="0"/>
                    <a:pt x="240506" y="0"/>
                  </a:cubicBezTo>
                  <a:lnTo>
                    <a:pt x="3607594" y="0"/>
                  </a:lnTo>
                  <a:cubicBezTo>
                    <a:pt x="3740422" y="0"/>
                    <a:pt x="3848100" y="107678"/>
                    <a:pt x="3848100" y="240506"/>
                  </a:cubicBezTo>
                  <a:lnTo>
                    <a:pt x="3848100" y="2164556"/>
                  </a:lnTo>
                  <a:cubicBezTo>
                    <a:pt x="3848100" y="2297384"/>
                    <a:pt x="3740422" y="2405062"/>
                    <a:pt x="3607594" y="2405062"/>
                  </a:cubicBezTo>
                  <a:lnTo>
                    <a:pt x="240506" y="2405062"/>
                  </a:lnTo>
                  <a:cubicBezTo>
                    <a:pt x="107678" y="2405062"/>
                    <a:pt x="0" y="2297384"/>
                    <a:pt x="0" y="2164556"/>
                  </a:cubicBezTo>
                  <a:lnTo>
                    <a:pt x="0" y="24050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9022" tIns="116162" rIns="139022" bIns="116162" numCol="1" spcCol="1270" anchor="ctr" anchorCtr="0">
              <a:noAutofit/>
            </a:bodyPr>
            <a:lstStyle/>
            <a:p>
              <a:pPr marL="0" lvl="0" indent="0" algn="ctr" defTabSz="1600200">
                <a:lnSpc>
                  <a:spcPct val="90000"/>
                </a:lnSpc>
                <a:spcBef>
                  <a:spcPct val="0"/>
                </a:spcBef>
                <a:spcAft>
                  <a:spcPct val="35000"/>
                </a:spcAft>
                <a:buNone/>
              </a:pPr>
              <a:r>
                <a:rPr lang="vi-VN" sz="3200" kern="1200" dirty="0">
                  <a:latin typeface="+mj-lt"/>
                </a:rPr>
                <a:t>Văn bản phân tích giá trị nghệ thuật và nội dung bài thơ </a:t>
              </a:r>
              <a:r>
                <a:rPr lang="vi-VN" sz="3200" i="1" kern="1200" dirty="0">
                  <a:latin typeface="+mj-lt"/>
                </a:rPr>
                <a:t>“Tiếng gà trưa</a:t>
              </a:r>
              <a:r>
                <a:rPr lang="en-US" sz="3200" i="1" kern="1200" dirty="0">
                  <a:latin typeface="+mj-lt"/>
                </a:rPr>
                <a:t>”.</a:t>
              </a:r>
              <a:endParaRPr lang="en-US" sz="3200" kern="1200" dirty="0">
                <a:latin typeface="+mj-lt"/>
              </a:endParaRPr>
            </a:p>
          </p:txBody>
        </p:sp>
      </p:grpSp>
      <p:pic>
        <p:nvPicPr>
          <p:cNvPr id="19" name="Picture 18">
            <a:extLst>
              <a:ext uri="{FF2B5EF4-FFF2-40B4-BE49-F238E27FC236}">
                <a16:creationId xmlns:a16="http://schemas.microsoft.com/office/drawing/2014/main" id="{2CAF8C8D-2318-46EC-AED0-CD4E70F7CC94}"/>
              </a:ext>
            </a:extLst>
          </p:cNvPr>
          <p:cNvPicPr>
            <a:picLocks noChangeAspect="1"/>
          </p:cNvPicPr>
          <p:nvPr/>
        </p:nvPicPr>
        <p:blipFill>
          <a:blip r:embed="rId2"/>
          <a:stretch>
            <a:fillRect/>
          </a:stretch>
        </p:blipFill>
        <p:spPr>
          <a:xfrm>
            <a:off x="8313732" y="4172555"/>
            <a:ext cx="3205168" cy="2423049"/>
          </a:xfrm>
          <a:prstGeom prst="ellipse">
            <a:avLst/>
          </a:prstGeom>
          <a:ln>
            <a:noFill/>
          </a:ln>
          <a:effectLst>
            <a:softEdge rad="112500"/>
          </a:effectLst>
        </p:spPr>
      </p:pic>
    </p:spTree>
    <p:extLst>
      <p:ext uri="{BB962C8B-B14F-4D97-AF65-F5344CB8AC3E}">
        <p14:creationId xmlns:p14="http://schemas.microsoft.com/office/powerpoint/2010/main" val="965347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D6060C-04D5-4E4B-836B-3A4296773751}"/>
              </a:ext>
            </a:extLst>
          </p:cNvPr>
          <p:cNvSpPr txBox="1"/>
          <p:nvPr/>
        </p:nvSpPr>
        <p:spPr>
          <a:xfrm>
            <a:off x="660400" y="346175"/>
            <a:ext cx="10858500" cy="523220"/>
          </a:xfrm>
          <a:prstGeom prst="rect">
            <a:avLst/>
          </a:prstGeom>
          <a:noFill/>
        </p:spPr>
        <p:txBody>
          <a:bodyPr wrap="square">
            <a:spAutoFit/>
          </a:bodyPr>
          <a:lstStyle/>
          <a:p>
            <a:pPr algn="just"/>
            <a:r>
              <a:rPr lang="vi-VN" sz="2800" b="1" dirty="0">
                <a:effectLst/>
                <a:latin typeface="Times New Roman" panose="02020603050405020304" pitchFamily="18" charset="0"/>
                <a:ea typeface="Calibri" panose="020F0502020204030204" pitchFamily="34" charset="0"/>
              </a:rPr>
              <a:t>3. Cách đọc hiểu văn bản nghị luận văn học</a:t>
            </a:r>
            <a:endParaRPr lang="en-US" sz="2800" dirty="0">
              <a:effectLst/>
              <a:latin typeface="Times New Roman" panose="02020603050405020304" pitchFamily="18" charset="0"/>
              <a:ea typeface="Calibri" panose="020F0502020204030204" pitchFamily="34" charset="0"/>
            </a:endParaRPr>
          </a:p>
        </p:txBody>
      </p:sp>
      <p:sp>
        <p:nvSpPr>
          <p:cNvPr id="6" name="Rectangle 5">
            <a:extLst>
              <a:ext uri="{FF2B5EF4-FFF2-40B4-BE49-F238E27FC236}">
                <a16:creationId xmlns:a16="http://schemas.microsoft.com/office/drawing/2014/main" id="{FBC1C84E-C883-465A-A9C3-51D9DED23B00}"/>
              </a:ext>
            </a:extLst>
          </p:cNvPr>
          <p:cNvSpPr/>
          <p:nvPr/>
        </p:nvSpPr>
        <p:spPr>
          <a:xfrm>
            <a:off x="2032000" y="1489068"/>
            <a:ext cx="8128000" cy="339781"/>
          </a:xfrm>
          <a:prstGeom prst="rect">
            <a:avLst/>
          </a:prstGeom>
          <a:ln w="28575"/>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54A6D0A-6D95-4FE2-90A7-975615FCD42F}"/>
              </a:ext>
            </a:extLst>
          </p:cNvPr>
          <p:cNvSpPr/>
          <p:nvPr/>
        </p:nvSpPr>
        <p:spPr>
          <a:xfrm>
            <a:off x="2386013" y="1130300"/>
            <a:ext cx="7458075" cy="574029"/>
          </a:xfrm>
          <a:custGeom>
            <a:avLst/>
            <a:gdLst>
              <a:gd name="connsiteX0" fmla="*/ 0 w 5689600"/>
              <a:gd name="connsiteY0" fmla="*/ 34441 h 206640"/>
              <a:gd name="connsiteX1" fmla="*/ 34441 w 5689600"/>
              <a:gd name="connsiteY1" fmla="*/ 0 h 206640"/>
              <a:gd name="connsiteX2" fmla="*/ 5655159 w 5689600"/>
              <a:gd name="connsiteY2" fmla="*/ 0 h 206640"/>
              <a:gd name="connsiteX3" fmla="*/ 5689600 w 5689600"/>
              <a:gd name="connsiteY3" fmla="*/ 34441 h 206640"/>
              <a:gd name="connsiteX4" fmla="*/ 5689600 w 5689600"/>
              <a:gd name="connsiteY4" fmla="*/ 172199 h 206640"/>
              <a:gd name="connsiteX5" fmla="*/ 5655159 w 5689600"/>
              <a:gd name="connsiteY5" fmla="*/ 206640 h 206640"/>
              <a:gd name="connsiteX6" fmla="*/ 34441 w 5689600"/>
              <a:gd name="connsiteY6" fmla="*/ 206640 h 206640"/>
              <a:gd name="connsiteX7" fmla="*/ 0 w 5689600"/>
              <a:gd name="connsiteY7" fmla="*/ 172199 h 206640"/>
              <a:gd name="connsiteX8" fmla="*/ 0 w 5689600"/>
              <a:gd name="connsiteY8" fmla="*/ 34441 h 20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206640">
                <a:moveTo>
                  <a:pt x="0" y="34441"/>
                </a:moveTo>
                <a:cubicBezTo>
                  <a:pt x="0" y="15420"/>
                  <a:pt x="15420" y="0"/>
                  <a:pt x="34441" y="0"/>
                </a:cubicBezTo>
                <a:lnTo>
                  <a:pt x="5655159" y="0"/>
                </a:lnTo>
                <a:cubicBezTo>
                  <a:pt x="5674180" y="0"/>
                  <a:pt x="5689600" y="15420"/>
                  <a:pt x="5689600" y="34441"/>
                </a:cubicBezTo>
                <a:lnTo>
                  <a:pt x="5689600" y="172199"/>
                </a:lnTo>
                <a:cubicBezTo>
                  <a:pt x="5689600" y="191220"/>
                  <a:pt x="5674180" y="206640"/>
                  <a:pt x="5655159" y="206640"/>
                </a:cubicBezTo>
                <a:lnTo>
                  <a:pt x="34441" y="206640"/>
                </a:lnTo>
                <a:cubicBezTo>
                  <a:pt x="15420" y="206640"/>
                  <a:pt x="0" y="191220"/>
                  <a:pt x="0" y="172199"/>
                </a:cubicBezTo>
                <a:lnTo>
                  <a:pt x="0" y="34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5140" tIns="10087" rIns="225140" bIns="10087" numCol="1" spcCol="1270" anchor="ctr" anchorCtr="0">
            <a:noAutofit/>
          </a:bodyPr>
          <a:lstStyle/>
          <a:p>
            <a:pPr marL="0" lvl="0" indent="0" algn="l"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Xác định vấn đề nghị luận</a:t>
            </a:r>
            <a:r>
              <a:rPr lang="en-US" sz="2800" kern="12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6DC36E30-E806-465F-A093-51040A12C1A4}"/>
              </a:ext>
            </a:extLst>
          </p:cNvPr>
          <p:cNvSpPr/>
          <p:nvPr/>
        </p:nvSpPr>
        <p:spPr>
          <a:xfrm>
            <a:off x="2032000" y="2323094"/>
            <a:ext cx="8128000" cy="321916"/>
          </a:xfrm>
          <a:prstGeom prst="rect">
            <a:avLst/>
          </a:prstGeom>
          <a:ln w="28575"/>
        </p:spPr>
        <p:style>
          <a:lnRef idx="2">
            <a:schemeClr val="accent3">
              <a:hueOff val="677650"/>
              <a:satOff val="25000"/>
              <a:lumOff val="-367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5794F0A-0A50-4162-91E9-E5152D6DC21F}"/>
              </a:ext>
            </a:extLst>
          </p:cNvPr>
          <p:cNvSpPr/>
          <p:nvPr/>
        </p:nvSpPr>
        <p:spPr>
          <a:xfrm>
            <a:off x="2386013" y="1964325"/>
            <a:ext cx="7458075" cy="549427"/>
          </a:xfrm>
          <a:custGeom>
            <a:avLst/>
            <a:gdLst>
              <a:gd name="connsiteX0" fmla="*/ 0 w 5689600"/>
              <a:gd name="connsiteY0" fmla="*/ 34441 h 206640"/>
              <a:gd name="connsiteX1" fmla="*/ 34441 w 5689600"/>
              <a:gd name="connsiteY1" fmla="*/ 0 h 206640"/>
              <a:gd name="connsiteX2" fmla="*/ 5655159 w 5689600"/>
              <a:gd name="connsiteY2" fmla="*/ 0 h 206640"/>
              <a:gd name="connsiteX3" fmla="*/ 5689600 w 5689600"/>
              <a:gd name="connsiteY3" fmla="*/ 34441 h 206640"/>
              <a:gd name="connsiteX4" fmla="*/ 5689600 w 5689600"/>
              <a:gd name="connsiteY4" fmla="*/ 172199 h 206640"/>
              <a:gd name="connsiteX5" fmla="*/ 5655159 w 5689600"/>
              <a:gd name="connsiteY5" fmla="*/ 206640 h 206640"/>
              <a:gd name="connsiteX6" fmla="*/ 34441 w 5689600"/>
              <a:gd name="connsiteY6" fmla="*/ 206640 h 206640"/>
              <a:gd name="connsiteX7" fmla="*/ 0 w 5689600"/>
              <a:gd name="connsiteY7" fmla="*/ 172199 h 206640"/>
              <a:gd name="connsiteX8" fmla="*/ 0 w 5689600"/>
              <a:gd name="connsiteY8" fmla="*/ 34441 h 20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206640">
                <a:moveTo>
                  <a:pt x="0" y="34441"/>
                </a:moveTo>
                <a:cubicBezTo>
                  <a:pt x="0" y="15420"/>
                  <a:pt x="15420" y="0"/>
                  <a:pt x="34441" y="0"/>
                </a:cubicBezTo>
                <a:lnTo>
                  <a:pt x="5655159" y="0"/>
                </a:lnTo>
                <a:cubicBezTo>
                  <a:pt x="5674180" y="0"/>
                  <a:pt x="5689600" y="15420"/>
                  <a:pt x="5689600" y="34441"/>
                </a:cubicBezTo>
                <a:lnTo>
                  <a:pt x="5689600" y="172199"/>
                </a:lnTo>
                <a:cubicBezTo>
                  <a:pt x="5689600" y="191220"/>
                  <a:pt x="5674180" y="206640"/>
                  <a:pt x="5655159" y="206640"/>
                </a:cubicBezTo>
                <a:lnTo>
                  <a:pt x="34441" y="206640"/>
                </a:lnTo>
                <a:cubicBezTo>
                  <a:pt x="15420" y="206640"/>
                  <a:pt x="0" y="191220"/>
                  <a:pt x="0" y="172199"/>
                </a:cubicBezTo>
                <a:lnTo>
                  <a:pt x="0" y="34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677650"/>
              <a:satOff val="25000"/>
              <a:lumOff val="-3676"/>
              <a:alphaOff val="0"/>
            </a:schemeClr>
          </a:fillRef>
          <a:effectRef idx="0">
            <a:schemeClr val="accent3">
              <a:hueOff val="677650"/>
              <a:satOff val="25000"/>
              <a:lumOff val="-3676"/>
              <a:alphaOff val="0"/>
            </a:schemeClr>
          </a:effectRef>
          <a:fontRef idx="minor">
            <a:schemeClr val="lt1"/>
          </a:fontRef>
        </p:style>
        <p:txBody>
          <a:bodyPr spcFirstLastPara="0" vert="horz" wrap="square" lIns="225140" tIns="10087" rIns="225140" bIns="10087" numCol="1" spcCol="1270" anchor="ctr" anchorCtr="0">
            <a:noAutofit/>
          </a:bodyPr>
          <a:lstStyle/>
          <a:p>
            <a:pPr marL="0" lvl="0" indent="0" algn="l"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Xác định mục đích văn bản nghị luận</a:t>
            </a:r>
            <a:r>
              <a:rPr lang="en-US" sz="2800" kern="12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C7C1BC26-EEBB-4533-9C89-94B2551C3B2E}"/>
              </a:ext>
            </a:extLst>
          </p:cNvPr>
          <p:cNvSpPr/>
          <p:nvPr/>
        </p:nvSpPr>
        <p:spPr>
          <a:xfrm>
            <a:off x="2012949" y="3150739"/>
            <a:ext cx="8128000" cy="405086"/>
          </a:xfrm>
          <a:prstGeom prst="rect">
            <a:avLst/>
          </a:prstGeom>
          <a:ln w="28575"/>
        </p:spPr>
        <p:style>
          <a:lnRef idx="2">
            <a:schemeClr val="accent3">
              <a:hueOff val="1355300"/>
              <a:satOff val="50000"/>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DD30E8A-FAEB-4614-9A2B-FC6821A3F27F}"/>
              </a:ext>
            </a:extLst>
          </p:cNvPr>
          <p:cNvSpPr/>
          <p:nvPr/>
        </p:nvSpPr>
        <p:spPr>
          <a:xfrm>
            <a:off x="2366962" y="2834835"/>
            <a:ext cx="7458075" cy="574029"/>
          </a:xfrm>
          <a:custGeom>
            <a:avLst/>
            <a:gdLst>
              <a:gd name="connsiteX0" fmla="*/ 0 w 5689600"/>
              <a:gd name="connsiteY0" fmla="*/ 34441 h 206640"/>
              <a:gd name="connsiteX1" fmla="*/ 34441 w 5689600"/>
              <a:gd name="connsiteY1" fmla="*/ 0 h 206640"/>
              <a:gd name="connsiteX2" fmla="*/ 5655159 w 5689600"/>
              <a:gd name="connsiteY2" fmla="*/ 0 h 206640"/>
              <a:gd name="connsiteX3" fmla="*/ 5689600 w 5689600"/>
              <a:gd name="connsiteY3" fmla="*/ 34441 h 206640"/>
              <a:gd name="connsiteX4" fmla="*/ 5689600 w 5689600"/>
              <a:gd name="connsiteY4" fmla="*/ 172199 h 206640"/>
              <a:gd name="connsiteX5" fmla="*/ 5655159 w 5689600"/>
              <a:gd name="connsiteY5" fmla="*/ 206640 h 206640"/>
              <a:gd name="connsiteX6" fmla="*/ 34441 w 5689600"/>
              <a:gd name="connsiteY6" fmla="*/ 206640 h 206640"/>
              <a:gd name="connsiteX7" fmla="*/ 0 w 5689600"/>
              <a:gd name="connsiteY7" fmla="*/ 172199 h 206640"/>
              <a:gd name="connsiteX8" fmla="*/ 0 w 5689600"/>
              <a:gd name="connsiteY8" fmla="*/ 34441 h 20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206640">
                <a:moveTo>
                  <a:pt x="0" y="34441"/>
                </a:moveTo>
                <a:cubicBezTo>
                  <a:pt x="0" y="15420"/>
                  <a:pt x="15420" y="0"/>
                  <a:pt x="34441" y="0"/>
                </a:cubicBezTo>
                <a:lnTo>
                  <a:pt x="5655159" y="0"/>
                </a:lnTo>
                <a:cubicBezTo>
                  <a:pt x="5674180" y="0"/>
                  <a:pt x="5689600" y="15420"/>
                  <a:pt x="5689600" y="34441"/>
                </a:cubicBezTo>
                <a:lnTo>
                  <a:pt x="5689600" y="172199"/>
                </a:lnTo>
                <a:cubicBezTo>
                  <a:pt x="5689600" y="191220"/>
                  <a:pt x="5674180" y="206640"/>
                  <a:pt x="5655159" y="206640"/>
                </a:cubicBezTo>
                <a:lnTo>
                  <a:pt x="34441" y="206640"/>
                </a:lnTo>
                <a:cubicBezTo>
                  <a:pt x="15420" y="206640"/>
                  <a:pt x="0" y="191220"/>
                  <a:pt x="0" y="172199"/>
                </a:cubicBezTo>
                <a:lnTo>
                  <a:pt x="0" y="34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225140" tIns="10087" rIns="225140" bIns="10087" numCol="1" spcCol="1270" anchor="ctr" anchorCtr="0">
            <a:noAutofit/>
          </a:bodyPr>
          <a:lstStyle/>
          <a:p>
            <a:pPr marL="0" lvl="0" indent="0" algn="l"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Trình tự triển khai vấn đề</a:t>
            </a:r>
            <a:r>
              <a:rPr lang="en-US" sz="2800" kern="1200" dirty="0">
                <a:latin typeface="Times New Roman" panose="02020603050405020304" pitchFamily="18" charset="0"/>
                <a:cs typeface="Times New Roman" panose="02020603050405020304" pitchFamily="18" charset="0"/>
              </a:rPr>
              <a:t>.</a:t>
            </a:r>
          </a:p>
        </p:txBody>
      </p:sp>
      <p:sp>
        <p:nvSpPr>
          <p:cNvPr id="12" name="Rectangle 11">
            <a:extLst>
              <a:ext uri="{FF2B5EF4-FFF2-40B4-BE49-F238E27FC236}">
                <a16:creationId xmlns:a16="http://schemas.microsoft.com/office/drawing/2014/main" id="{1D8C8F6E-D4DF-4BE1-AF49-FDAE73D3B837}"/>
              </a:ext>
            </a:extLst>
          </p:cNvPr>
          <p:cNvSpPr/>
          <p:nvPr/>
        </p:nvSpPr>
        <p:spPr>
          <a:xfrm>
            <a:off x="2032000" y="4354158"/>
            <a:ext cx="8128000" cy="572196"/>
          </a:xfrm>
          <a:prstGeom prst="rect">
            <a:avLst/>
          </a:prstGeom>
          <a:ln w="28575"/>
        </p:spPr>
        <p:style>
          <a:lnRef idx="2">
            <a:schemeClr val="accent3">
              <a:hueOff val="2032949"/>
              <a:satOff val="75000"/>
              <a:lumOff val="-1102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2D3FBB13-1382-4527-BA6E-3D373C84E4C4}"/>
              </a:ext>
            </a:extLst>
          </p:cNvPr>
          <p:cNvSpPr/>
          <p:nvPr/>
        </p:nvSpPr>
        <p:spPr>
          <a:xfrm>
            <a:off x="2366962" y="3733044"/>
            <a:ext cx="7458075" cy="1040574"/>
          </a:xfrm>
          <a:custGeom>
            <a:avLst/>
            <a:gdLst>
              <a:gd name="connsiteX0" fmla="*/ 0 w 5689600"/>
              <a:gd name="connsiteY0" fmla="*/ 34441 h 206640"/>
              <a:gd name="connsiteX1" fmla="*/ 34441 w 5689600"/>
              <a:gd name="connsiteY1" fmla="*/ 0 h 206640"/>
              <a:gd name="connsiteX2" fmla="*/ 5655159 w 5689600"/>
              <a:gd name="connsiteY2" fmla="*/ 0 h 206640"/>
              <a:gd name="connsiteX3" fmla="*/ 5689600 w 5689600"/>
              <a:gd name="connsiteY3" fmla="*/ 34441 h 206640"/>
              <a:gd name="connsiteX4" fmla="*/ 5689600 w 5689600"/>
              <a:gd name="connsiteY4" fmla="*/ 172199 h 206640"/>
              <a:gd name="connsiteX5" fmla="*/ 5655159 w 5689600"/>
              <a:gd name="connsiteY5" fmla="*/ 206640 h 206640"/>
              <a:gd name="connsiteX6" fmla="*/ 34441 w 5689600"/>
              <a:gd name="connsiteY6" fmla="*/ 206640 h 206640"/>
              <a:gd name="connsiteX7" fmla="*/ 0 w 5689600"/>
              <a:gd name="connsiteY7" fmla="*/ 172199 h 206640"/>
              <a:gd name="connsiteX8" fmla="*/ 0 w 5689600"/>
              <a:gd name="connsiteY8" fmla="*/ 34441 h 20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206640">
                <a:moveTo>
                  <a:pt x="0" y="34441"/>
                </a:moveTo>
                <a:cubicBezTo>
                  <a:pt x="0" y="15420"/>
                  <a:pt x="15420" y="0"/>
                  <a:pt x="34441" y="0"/>
                </a:cubicBezTo>
                <a:lnTo>
                  <a:pt x="5655159" y="0"/>
                </a:lnTo>
                <a:cubicBezTo>
                  <a:pt x="5674180" y="0"/>
                  <a:pt x="5689600" y="15420"/>
                  <a:pt x="5689600" y="34441"/>
                </a:cubicBezTo>
                <a:lnTo>
                  <a:pt x="5689600" y="172199"/>
                </a:lnTo>
                <a:cubicBezTo>
                  <a:pt x="5689600" y="191220"/>
                  <a:pt x="5674180" y="206640"/>
                  <a:pt x="5655159" y="206640"/>
                </a:cubicBezTo>
                <a:lnTo>
                  <a:pt x="34441" y="206640"/>
                </a:lnTo>
                <a:cubicBezTo>
                  <a:pt x="15420" y="206640"/>
                  <a:pt x="0" y="191220"/>
                  <a:pt x="0" y="172199"/>
                </a:cubicBezTo>
                <a:lnTo>
                  <a:pt x="0" y="34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032949"/>
              <a:satOff val="75000"/>
              <a:lumOff val="-11029"/>
              <a:alphaOff val="0"/>
            </a:schemeClr>
          </a:fillRef>
          <a:effectRef idx="0">
            <a:schemeClr val="accent3">
              <a:hueOff val="2032949"/>
              <a:satOff val="75000"/>
              <a:lumOff val="-11029"/>
              <a:alphaOff val="0"/>
            </a:schemeClr>
          </a:effectRef>
          <a:fontRef idx="minor">
            <a:schemeClr val="lt1"/>
          </a:fontRef>
        </p:style>
        <p:txBody>
          <a:bodyPr spcFirstLastPara="0" vert="horz" wrap="square" lIns="225140" tIns="10087" rIns="225140" bIns="10087" numCol="1" spcCol="1270" anchor="ctr" anchorCtr="0">
            <a:noAutofit/>
          </a:bodyPr>
          <a:lstStyle/>
          <a:p>
            <a:pPr marL="0" lvl="0" indent="0" algn="l" defTabSz="311150">
              <a:lnSpc>
                <a:spcPct val="90000"/>
              </a:lnSpc>
              <a:spcBef>
                <a:spcPct val="0"/>
              </a:spcBef>
              <a:spcAft>
                <a:spcPct val="35000"/>
              </a:spcAft>
              <a:buNone/>
            </a:pPr>
            <a:r>
              <a:rPr lang="vi-VN" sz="2600" kern="1200" dirty="0">
                <a:latin typeface="Times New Roman" panose="02020603050405020304" pitchFamily="18" charset="0"/>
                <a:cs typeface="Times New Roman" panose="02020603050405020304" pitchFamily="18" charset="0"/>
              </a:rPr>
              <a:t>Chỉ rõ hệ thống ý kiến, lí lẽ, bằng chứng trong văn bản, tác dụng của hệ thống ý kiến, lí lẽ, bằng chứng phục vụ cho mục đích của văn bản.</a:t>
            </a:r>
            <a:endParaRPr lang="en-US" sz="2600" kern="12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4CCECE02-8E63-4CF0-8F82-988A39E7BAAB}"/>
              </a:ext>
            </a:extLst>
          </p:cNvPr>
          <p:cNvSpPr/>
          <p:nvPr/>
        </p:nvSpPr>
        <p:spPr>
          <a:xfrm>
            <a:off x="2012949" y="5727699"/>
            <a:ext cx="8128000" cy="784125"/>
          </a:xfrm>
          <a:prstGeom prst="rect">
            <a:avLst/>
          </a:prstGeom>
          <a:ln w="28575"/>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92EF1F9C-8BC6-4619-8ED0-1F158C910F4E}"/>
              </a:ext>
            </a:extLst>
          </p:cNvPr>
          <p:cNvSpPr/>
          <p:nvPr/>
        </p:nvSpPr>
        <p:spPr>
          <a:xfrm>
            <a:off x="2386013" y="5083134"/>
            <a:ext cx="7458075" cy="1174928"/>
          </a:xfrm>
          <a:custGeom>
            <a:avLst/>
            <a:gdLst>
              <a:gd name="connsiteX0" fmla="*/ 0 w 5689600"/>
              <a:gd name="connsiteY0" fmla="*/ 34441 h 206640"/>
              <a:gd name="connsiteX1" fmla="*/ 34441 w 5689600"/>
              <a:gd name="connsiteY1" fmla="*/ 0 h 206640"/>
              <a:gd name="connsiteX2" fmla="*/ 5655159 w 5689600"/>
              <a:gd name="connsiteY2" fmla="*/ 0 h 206640"/>
              <a:gd name="connsiteX3" fmla="*/ 5689600 w 5689600"/>
              <a:gd name="connsiteY3" fmla="*/ 34441 h 206640"/>
              <a:gd name="connsiteX4" fmla="*/ 5689600 w 5689600"/>
              <a:gd name="connsiteY4" fmla="*/ 172199 h 206640"/>
              <a:gd name="connsiteX5" fmla="*/ 5655159 w 5689600"/>
              <a:gd name="connsiteY5" fmla="*/ 206640 h 206640"/>
              <a:gd name="connsiteX6" fmla="*/ 34441 w 5689600"/>
              <a:gd name="connsiteY6" fmla="*/ 206640 h 206640"/>
              <a:gd name="connsiteX7" fmla="*/ 0 w 5689600"/>
              <a:gd name="connsiteY7" fmla="*/ 172199 h 206640"/>
              <a:gd name="connsiteX8" fmla="*/ 0 w 5689600"/>
              <a:gd name="connsiteY8" fmla="*/ 34441 h 20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206640">
                <a:moveTo>
                  <a:pt x="0" y="34441"/>
                </a:moveTo>
                <a:cubicBezTo>
                  <a:pt x="0" y="15420"/>
                  <a:pt x="15420" y="0"/>
                  <a:pt x="34441" y="0"/>
                </a:cubicBezTo>
                <a:lnTo>
                  <a:pt x="5655159" y="0"/>
                </a:lnTo>
                <a:cubicBezTo>
                  <a:pt x="5674180" y="0"/>
                  <a:pt x="5689600" y="15420"/>
                  <a:pt x="5689600" y="34441"/>
                </a:cubicBezTo>
                <a:lnTo>
                  <a:pt x="5689600" y="172199"/>
                </a:lnTo>
                <a:cubicBezTo>
                  <a:pt x="5689600" y="191220"/>
                  <a:pt x="5674180" y="206640"/>
                  <a:pt x="5655159" y="206640"/>
                </a:cubicBezTo>
                <a:lnTo>
                  <a:pt x="34441" y="206640"/>
                </a:lnTo>
                <a:cubicBezTo>
                  <a:pt x="15420" y="206640"/>
                  <a:pt x="0" y="191220"/>
                  <a:pt x="0" y="172199"/>
                </a:cubicBezTo>
                <a:lnTo>
                  <a:pt x="0" y="34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25140" tIns="10087" rIns="225140" bIns="10087" numCol="1" spcCol="1270" anchor="ctr" anchorCtr="0">
            <a:noAutofit/>
          </a:bodyPr>
          <a:lstStyle/>
          <a:p>
            <a:pPr marL="0" lvl="0" indent="0" algn="l" defTabSz="3111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lập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60486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fltVal val="0"/>
                                          </p:val>
                                        </p:tav>
                                        <p:tav tm="100000">
                                          <p:val>
                                            <p:strVal val="#ppt_w"/>
                                          </p:val>
                                        </p:tav>
                                      </p:tavLst>
                                    </p:anim>
                                    <p:anim calcmode="lin" valueType="num">
                                      <p:cBhvr>
                                        <p:cTn id="28" dur="1000" fill="hold"/>
                                        <p:tgtEl>
                                          <p:spTgt spid="9"/>
                                        </p:tgtEl>
                                        <p:attrNameLst>
                                          <p:attrName>ppt_h</p:attrName>
                                        </p:attrNameLst>
                                      </p:cBhvr>
                                      <p:tavLst>
                                        <p:tav tm="0">
                                          <p:val>
                                            <p:fltVal val="0"/>
                                          </p:val>
                                        </p:tav>
                                        <p:tav tm="100000">
                                          <p:val>
                                            <p:strVal val="#ppt_h"/>
                                          </p:val>
                                        </p:tav>
                                      </p:tavLst>
                                    </p:anim>
                                    <p:anim calcmode="lin" valueType="num">
                                      <p:cBhvr>
                                        <p:cTn id="29" dur="1000" fill="hold"/>
                                        <p:tgtEl>
                                          <p:spTgt spid="9"/>
                                        </p:tgtEl>
                                        <p:attrNameLst>
                                          <p:attrName>style.rotation</p:attrName>
                                        </p:attrNameLst>
                                      </p:cBhvr>
                                      <p:tavLst>
                                        <p:tav tm="0">
                                          <p:val>
                                            <p:fltVal val="90"/>
                                          </p:val>
                                        </p:tav>
                                        <p:tav tm="100000">
                                          <p:val>
                                            <p:fltVal val="0"/>
                                          </p:val>
                                        </p:tav>
                                      </p:tavLst>
                                    </p:anim>
                                    <p:animEffect transition="in" filter="fade">
                                      <p:cBhvr>
                                        <p:cTn id="30" dur="1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par>
                                <p:cTn id="39" presetID="3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fltVal val="0"/>
                                          </p:val>
                                        </p:tav>
                                        <p:tav tm="100000">
                                          <p:val>
                                            <p:strVal val="#ppt_w"/>
                                          </p:val>
                                        </p:tav>
                                      </p:tavLst>
                                    </p:anim>
                                    <p:anim calcmode="lin" valueType="num">
                                      <p:cBhvr>
                                        <p:cTn id="50" dur="1000" fill="hold"/>
                                        <p:tgtEl>
                                          <p:spTgt spid="12"/>
                                        </p:tgtEl>
                                        <p:attrNameLst>
                                          <p:attrName>ppt_h</p:attrName>
                                        </p:attrNameLst>
                                      </p:cBhvr>
                                      <p:tavLst>
                                        <p:tav tm="0">
                                          <p:val>
                                            <p:fltVal val="0"/>
                                          </p:val>
                                        </p:tav>
                                        <p:tav tm="100000">
                                          <p:val>
                                            <p:strVal val="#ppt_h"/>
                                          </p:val>
                                        </p:tav>
                                      </p:tavLst>
                                    </p:anim>
                                    <p:anim calcmode="lin" valueType="num">
                                      <p:cBhvr>
                                        <p:cTn id="51" dur="1000" fill="hold"/>
                                        <p:tgtEl>
                                          <p:spTgt spid="12"/>
                                        </p:tgtEl>
                                        <p:attrNameLst>
                                          <p:attrName>style.rotation</p:attrName>
                                        </p:attrNameLst>
                                      </p:cBhvr>
                                      <p:tavLst>
                                        <p:tav tm="0">
                                          <p:val>
                                            <p:fltVal val="90"/>
                                          </p:val>
                                        </p:tav>
                                        <p:tav tm="100000">
                                          <p:val>
                                            <p:fltVal val="0"/>
                                          </p:val>
                                        </p:tav>
                                      </p:tavLst>
                                    </p:anim>
                                    <p:animEffect transition="in" filter="fade">
                                      <p:cBhvr>
                                        <p:cTn id="52" dur="1000"/>
                                        <p:tgtEl>
                                          <p:spTgt spid="12"/>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1000" fill="hold"/>
                                        <p:tgtEl>
                                          <p:spTgt spid="13"/>
                                        </p:tgtEl>
                                        <p:attrNameLst>
                                          <p:attrName>ppt_w</p:attrName>
                                        </p:attrNameLst>
                                      </p:cBhvr>
                                      <p:tavLst>
                                        <p:tav tm="0">
                                          <p:val>
                                            <p:fltVal val="0"/>
                                          </p:val>
                                        </p:tav>
                                        <p:tav tm="100000">
                                          <p:val>
                                            <p:strVal val="#ppt_w"/>
                                          </p:val>
                                        </p:tav>
                                      </p:tavLst>
                                    </p:anim>
                                    <p:anim calcmode="lin" valueType="num">
                                      <p:cBhvr>
                                        <p:cTn id="56" dur="1000" fill="hold"/>
                                        <p:tgtEl>
                                          <p:spTgt spid="13"/>
                                        </p:tgtEl>
                                        <p:attrNameLst>
                                          <p:attrName>ppt_h</p:attrName>
                                        </p:attrNameLst>
                                      </p:cBhvr>
                                      <p:tavLst>
                                        <p:tav tm="0">
                                          <p:val>
                                            <p:fltVal val="0"/>
                                          </p:val>
                                        </p:tav>
                                        <p:tav tm="100000">
                                          <p:val>
                                            <p:strVal val="#ppt_h"/>
                                          </p:val>
                                        </p:tav>
                                      </p:tavLst>
                                    </p:anim>
                                    <p:anim calcmode="lin" valueType="num">
                                      <p:cBhvr>
                                        <p:cTn id="57" dur="1000" fill="hold"/>
                                        <p:tgtEl>
                                          <p:spTgt spid="13"/>
                                        </p:tgtEl>
                                        <p:attrNameLst>
                                          <p:attrName>style.rotation</p:attrName>
                                        </p:attrNameLst>
                                      </p:cBhvr>
                                      <p:tavLst>
                                        <p:tav tm="0">
                                          <p:val>
                                            <p:fltVal val="90"/>
                                          </p:val>
                                        </p:tav>
                                        <p:tav tm="100000">
                                          <p:val>
                                            <p:fltVal val="0"/>
                                          </p:val>
                                        </p:tav>
                                      </p:tavLst>
                                    </p:anim>
                                    <p:animEffect transition="in" filter="fade">
                                      <p:cBhvr>
                                        <p:cTn id="58" dur="10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p:val>
                                            <p:fltVal val="0"/>
                                          </p:val>
                                        </p:tav>
                                        <p:tav tm="100000">
                                          <p:val>
                                            <p:strVal val="#ppt_w"/>
                                          </p:val>
                                        </p:tav>
                                      </p:tavLst>
                                    </p:anim>
                                    <p:anim calcmode="lin" valueType="num">
                                      <p:cBhvr>
                                        <p:cTn id="64" dur="1000" fill="hold"/>
                                        <p:tgtEl>
                                          <p:spTgt spid="14"/>
                                        </p:tgtEl>
                                        <p:attrNameLst>
                                          <p:attrName>ppt_h</p:attrName>
                                        </p:attrNameLst>
                                      </p:cBhvr>
                                      <p:tavLst>
                                        <p:tav tm="0">
                                          <p:val>
                                            <p:fltVal val="0"/>
                                          </p:val>
                                        </p:tav>
                                        <p:tav tm="100000">
                                          <p:val>
                                            <p:strVal val="#ppt_h"/>
                                          </p:val>
                                        </p:tav>
                                      </p:tavLst>
                                    </p:anim>
                                    <p:anim calcmode="lin" valueType="num">
                                      <p:cBhvr>
                                        <p:cTn id="65" dur="1000" fill="hold"/>
                                        <p:tgtEl>
                                          <p:spTgt spid="14"/>
                                        </p:tgtEl>
                                        <p:attrNameLst>
                                          <p:attrName>style.rotation</p:attrName>
                                        </p:attrNameLst>
                                      </p:cBhvr>
                                      <p:tavLst>
                                        <p:tav tm="0">
                                          <p:val>
                                            <p:fltVal val="90"/>
                                          </p:val>
                                        </p:tav>
                                        <p:tav tm="100000">
                                          <p:val>
                                            <p:fltVal val="0"/>
                                          </p:val>
                                        </p:tav>
                                      </p:tavLst>
                                    </p:anim>
                                    <p:animEffect transition="in" filter="fade">
                                      <p:cBhvr>
                                        <p:cTn id="66" dur="1000"/>
                                        <p:tgtEl>
                                          <p:spTgt spid="14"/>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p:cTn id="69" dur="1000" fill="hold"/>
                                        <p:tgtEl>
                                          <p:spTgt spid="15"/>
                                        </p:tgtEl>
                                        <p:attrNameLst>
                                          <p:attrName>ppt_w</p:attrName>
                                        </p:attrNameLst>
                                      </p:cBhvr>
                                      <p:tavLst>
                                        <p:tav tm="0">
                                          <p:val>
                                            <p:fltVal val="0"/>
                                          </p:val>
                                        </p:tav>
                                        <p:tav tm="100000">
                                          <p:val>
                                            <p:strVal val="#ppt_w"/>
                                          </p:val>
                                        </p:tav>
                                      </p:tavLst>
                                    </p:anim>
                                    <p:anim calcmode="lin" valueType="num">
                                      <p:cBhvr>
                                        <p:cTn id="70" dur="1000" fill="hold"/>
                                        <p:tgtEl>
                                          <p:spTgt spid="15"/>
                                        </p:tgtEl>
                                        <p:attrNameLst>
                                          <p:attrName>ppt_h</p:attrName>
                                        </p:attrNameLst>
                                      </p:cBhvr>
                                      <p:tavLst>
                                        <p:tav tm="0">
                                          <p:val>
                                            <p:fltVal val="0"/>
                                          </p:val>
                                        </p:tav>
                                        <p:tav tm="100000">
                                          <p:val>
                                            <p:strVal val="#ppt_h"/>
                                          </p:val>
                                        </p:tav>
                                      </p:tavLst>
                                    </p:anim>
                                    <p:anim calcmode="lin" valueType="num">
                                      <p:cBhvr>
                                        <p:cTn id="71" dur="1000" fill="hold"/>
                                        <p:tgtEl>
                                          <p:spTgt spid="15"/>
                                        </p:tgtEl>
                                        <p:attrNameLst>
                                          <p:attrName>style.rotation</p:attrName>
                                        </p:attrNameLst>
                                      </p:cBhvr>
                                      <p:tavLst>
                                        <p:tav tm="0">
                                          <p:val>
                                            <p:fltVal val="90"/>
                                          </p:val>
                                        </p:tav>
                                        <p:tav tm="100000">
                                          <p:val>
                                            <p:fltVal val="0"/>
                                          </p:val>
                                        </p:tav>
                                      </p:tavLst>
                                    </p:anim>
                                    <p:animEffect transition="in" filter="fade">
                                      <p:cBhvr>
                                        <p:cTn id="7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white brick wall&#10;&#10;Description automatically generated with low confidence">
            <a:extLst>
              <a:ext uri="{FF2B5EF4-FFF2-40B4-BE49-F238E27FC236}">
                <a16:creationId xmlns:a16="http://schemas.microsoft.com/office/drawing/2014/main" id="{9432E2AC-B84B-408B-B6AF-AD831241DD2D}"/>
              </a:ext>
            </a:extLst>
          </p:cNvPr>
          <p:cNvPicPr>
            <a:picLocks noChangeAspect="1"/>
          </p:cNvPicPr>
          <p:nvPr/>
        </p:nvPicPr>
        <p:blipFill rotWithShape="1">
          <a:blip r:embed="rId2"/>
          <a:srcRect r="9764"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6" name="TextBox 5">
            <a:extLst>
              <a:ext uri="{FF2B5EF4-FFF2-40B4-BE49-F238E27FC236}">
                <a16:creationId xmlns:a16="http://schemas.microsoft.com/office/drawing/2014/main" id="{DB2ADB75-3058-4B45-A36B-7559F27B4F51}"/>
              </a:ext>
            </a:extLst>
          </p:cNvPr>
          <p:cNvSpPr txBox="1"/>
          <p:nvPr/>
        </p:nvSpPr>
        <p:spPr>
          <a:xfrm>
            <a:off x="3049657" y="3013501"/>
            <a:ext cx="6092686" cy="830997"/>
          </a:xfrm>
          <a:prstGeom prst="rect">
            <a:avLst/>
          </a:prstGeom>
          <a:noFill/>
        </p:spPr>
        <p:txBody>
          <a:bodyPr wrap="square">
            <a:spAutoFit/>
          </a:bodyPr>
          <a:lstStyle/>
          <a:p>
            <a:pPr algn="ctr"/>
            <a:r>
              <a:rPr lang="vi-VN" sz="4800" b="1" dirty="0">
                <a:solidFill>
                  <a:srgbClr val="0033CC"/>
                </a:solidFill>
                <a:effectLst/>
                <a:latin typeface="Times New Roman" panose="02020603050405020304" pitchFamily="18" charset="0"/>
                <a:ea typeface="Calibri" panose="020F0502020204030204" pitchFamily="34" charset="0"/>
              </a:rPr>
              <a:t>LUYỆN TẬP</a:t>
            </a:r>
            <a:endParaRPr lang="en-US" sz="4800" dirty="0"/>
          </a:p>
        </p:txBody>
      </p:sp>
    </p:spTree>
    <p:extLst>
      <p:ext uri="{BB962C8B-B14F-4D97-AF65-F5344CB8AC3E}">
        <p14:creationId xmlns:p14="http://schemas.microsoft.com/office/powerpoint/2010/main" val="961196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62ABC4B-37D8-4218-BDD8-6DF6A00C0C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Text, letter&#10;&#10;Description automatically generated">
            <a:extLst>
              <a:ext uri="{FF2B5EF4-FFF2-40B4-BE49-F238E27FC236}">
                <a16:creationId xmlns:a16="http://schemas.microsoft.com/office/drawing/2014/main" id="{F408795A-8E8B-4816-94F1-AD1B8B966D08}"/>
              </a:ext>
            </a:extLst>
          </p:cNvPr>
          <p:cNvPicPr>
            <a:picLocks noChangeAspect="1"/>
          </p:cNvPicPr>
          <p:nvPr/>
        </p:nvPicPr>
        <p:blipFill rotWithShape="1">
          <a:blip r:embed="rId2"/>
          <a:srcRect t="23048" r="-2" b="23780"/>
          <a:stretch/>
        </p:blipFill>
        <p:spPr>
          <a:xfrm>
            <a:off x="321730" y="321731"/>
            <a:ext cx="5674897" cy="4450294"/>
          </a:xfrm>
          <a:prstGeom prst="rect">
            <a:avLst/>
          </a:prstGeom>
        </p:spPr>
      </p:pic>
      <p:pic>
        <p:nvPicPr>
          <p:cNvPr id="2" name="Picture 1">
            <a:extLst>
              <a:ext uri="{FF2B5EF4-FFF2-40B4-BE49-F238E27FC236}">
                <a16:creationId xmlns:a16="http://schemas.microsoft.com/office/drawing/2014/main" id="{CB540204-52F7-40FB-9F8B-0DEAAF7D63EF}"/>
              </a:ext>
            </a:extLst>
          </p:cNvPr>
          <p:cNvPicPr>
            <a:picLocks noChangeAspect="1"/>
          </p:cNvPicPr>
          <p:nvPr/>
        </p:nvPicPr>
        <p:blipFill rotWithShape="1">
          <a:blip r:embed="rId3"/>
          <a:srcRect t="16890" r="-2" b="17558"/>
          <a:stretch/>
        </p:blipFill>
        <p:spPr>
          <a:xfrm>
            <a:off x="321730" y="3510853"/>
            <a:ext cx="5674897" cy="2789954"/>
          </a:xfrm>
          <a:prstGeom prst="rect">
            <a:avLst/>
          </a:prstGeom>
        </p:spPr>
      </p:pic>
      <p:pic>
        <p:nvPicPr>
          <p:cNvPr id="6" name="Picture 5" descr="Text, letter&#10;&#10;Description automatically generated">
            <a:extLst>
              <a:ext uri="{FF2B5EF4-FFF2-40B4-BE49-F238E27FC236}">
                <a16:creationId xmlns:a16="http://schemas.microsoft.com/office/drawing/2014/main" id="{D655A67F-1EF4-4063-B035-B976DDE3FFE2}"/>
              </a:ext>
            </a:extLst>
          </p:cNvPr>
          <p:cNvPicPr>
            <a:picLocks noChangeAspect="1"/>
          </p:cNvPicPr>
          <p:nvPr/>
        </p:nvPicPr>
        <p:blipFill rotWithShape="1">
          <a:blip r:embed="rId2"/>
          <a:srcRect l="2574" r="2515" b="2"/>
          <a:stretch/>
        </p:blipFill>
        <p:spPr>
          <a:xfrm>
            <a:off x="6195373" y="321733"/>
            <a:ext cx="5674897" cy="5979074"/>
          </a:xfrm>
          <a:prstGeom prst="rect">
            <a:avLst/>
          </a:prstGeom>
        </p:spPr>
      </p:pic>
      <p:sp>
        <p:nvSpPr>
          <p:cNvPr id="19" name="TextBox 18">
            <a:extLst>
              <a:ext uri="{FF2B5EF4-FFF2-40B4-BE49-F238E27FC236}">
                <a16:creationId xmlns:a16="http://schemas.microsoft.com/office/drawing/2014/main" id="{213D2B88-A26C-4FD2-8567-BB1AEF55C303}"/>
              </a:ext>
            </a:extLst>
          </p:cNvPr>
          <p:cNvSpPr txBox="1"/>
          <p:nvPr/>
        </p:nvSpPr>
        <p:spPr>
          <a:xfrm>
            <a:off x="6616303" y="1662902"/>
            <a:ext cx="4968875" cy="3296736"/>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Câu 1: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Trong văn bản tác giả rất chú trọng cách phân tích hình thức nghệ thuật (từ ngữ, hình ảnh, biện pháp tu 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để làm nổi bật nội dung bài thơ. Em hãy dẫn ra một ví dụ trong văn bản để làm rõ điều đó.</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6E558C58-0638-42F8-9BED-EA7B1280D629}"/>
              </a:ext>
            </a:extLst>
          </p:cNvPr>
          <p:cNvSpPr txBox="1"/>
          <p:nvPr/>
        </p:nvSpPr>
        <p:spPr>
          <a:xfrm>
            <a:off x="712986" y="321731"/>
            <a:ext cx="4971653" cy="3228000"/>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Câu 2</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Mục đích của văn bản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đẹp của bài thơ </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Tiếng gà trưa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là gì? Các phần trong văn bản đã lảm rõ cho mục đích đó như thế nào?</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E1782915-6F32-40D7-8AA9-599EE051BE47}"/>
              </a:ext>
            </a:extLst>
          </p:cNvPr>
          <p:cNvPicPr>
            <a:picLocks noChangeAspect="1"/>
          </p:cNvPicPr>
          <p:nvPr/>
        </p:nvPicPr>
        <p:blipFill>
          <a:blip r:embed="rId4"/>
          <a:stretch>
            <a:fillRect/>
          </a:stretch>
        </p:blipFill>
        <p:spPr>
          <a:xfrm>
            <a:off x="1322387" y="3593421"/>
            <a:ext cx="3752850" cy="2540679"/>
          </a:xfrm>
          <a:prstGeom prst="rect">
            <a:avLst/>
          </a:prstGeom>
        </p:spPr>
      </p:pic>
    </p:spTree>
    <p:extLst>
      <p:ext uri="{BB962C8B-B14F-4D97-AF65-F5344CB8AC3E}">
        <p14:creationId xmlns:p14="http://schemas.microsoft.com/office/powerpoint/2010/main" val="3050419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BEBF1D-4507-4155-9C99-0428A97F67BE}"/>
              </a:ext>
            </a:extLst>
          </p:cNvPr>
          <p:cNvSpPr txBox="1"/>
          <p:nvPr/>
        </p:nvSpPr>
        <p:spPr>
          <a:xfrm>
            <a:off x="660400" y="655975"/>
            <a:ext cx="10858500" cy="5016758"/>
          </a:xfrm>
          <a:prstGeom prst="rect">
            <a:avLst/>
          </a:prstGeom>
          <a:noFill/>
        </p:spPr>
        <p:txBody>
          <a:bodyPr wrap="square">
            <a:spAutoFit/>
          </a:bodyPr>
          <a:lstStyle/>
          <a:p>
            <a:pPr marL="30480" marR="30480" algn="just"/>
            <a:r>
              <a:rPr lang="en-US" sz="3200" b="1" dirty="0" err="1">
                <a:effectLst/>
                <a:latin typeface="Times New Roman" panose="02020603050405020304" pitchFamily="18" charset="0"/>
                <a:ea typeface="Calibri" panose="020F0502020204030204" pitchFamily="34" charset="0"/>
              </a:rPr>
              <a:t>Câu</a:t>
            </a:r>
            <a:r>
              <a:rPr lang="en-US" sz="3200" b="1" dirty="0">
                <a:effectLst/>
                <a:latin typeface="Times New Roman" panose="02020603050405020304" pitchFamily="18" charset="0"/>
                <a:ea typeface="Calibri" panose="020F0502020204030204" pitchFamily="34" charset="0"/>
              </a:rPr>
              <a:t> 1</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Trong văn bản, tác giả rất chú trọng cách phân tích hình thức nghệ thuật (từ ngữ, hình ảnh, biện pháp tu từ…) để làm nổi bật nội dung của bài thơ.</a:t>
            </a:r>
            <a:endParaRPr lang="en-US" sz="3200" dirty="0">
              <a:effectLst/>
              <a:latin typeface="Times New Roman" panose="02020603050405020304" pitchFamily="18" charset="0"/>
              <a:ea typeface="Calibri" panose="020F0502020204030204" pitchFamily="34" charset="0"/>
            </a:endParaRPr>
          </a:p>
          <a:p>
            <a:pPr marL="30480" marR="30480" algn="just"/>
            <a:r>
              <a:rPr lang="en-US" sz="3200" b="1" dirty="0" err="1">
                <a:effectLst/>
                <a:latin typeface="Times New Roman" panose="02020603050405020304" pitchFamily="18" charset="0"/>
                <a:ea typeface="Calibri" panose="020F0502020204030204" pitchFamily="34" charset="0"/>
              </a:rPr>
              <a:t>Ví</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dụ</a:t>
            </a:r>
            <a:r>
              <a:rPr lang="vi-VN" sz="3200" dirty="0">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marL="30480" marR="30480" algn="ctr"/>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Cháu chiến đấu hôm nay</a:t>
            </a:r>
            <a:endParaRPr lang="en-US" sz="3200" dirty="0">
              <a:effectLst/>
              <a:latin typeface="Times New Roman" panose="02020603050405020304" pitchFamily="18" charset="0"/>
              <a:ea typeface="Calibri" panose="020F0502020204030204" pitchFamily="34" charset="0"/>
            </a:endParaRPr>
          </a:p>
          <a:p>
            <a:pPr marL="30480" marR="30480"/>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  </a:t>
            </a:r>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Vì lòng yêu Tổ quốc</a:t>
            </a:r>
            <a:endParaRPr lang="en-US" sz="3200" dirty="0">
              <a:effectLst/>
              <a:latin typeface="Times New Roman" panose="02020603050405020304" pitchFamily="18" charset="0"/>
              <a:ea typeface="Calibri" panose="020F0502020204030204" pitchFamily="34" charset="0"/>
            </a:endParaRPr>
          </a:p>
          <a:p>
            <a:pPr marL="30480" marR="30480" algn="ctr"/>
            <a:r>
              <a:rPr lang="en-US" sz="3200" i="1" dirty="0">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Vì xóm làng thân thuộc</a:t>
            </a:r>
            <a:endParaRPr lang="en-US" sz="3200" dirty="0">
              <a:effectLst/>
              <a:latin typeface="Times New Roman" panose="02020603050405020304" pitchFamily="18" charset="0"/>
              <a:ea typeface="Calibri" panose="020F0502020204030204" pitchFamily="34" charset="0"/>
            </a:endParaRPr>
          </a:p>
          <a:p>
            <a:pPr marL="30480" marR="30480"/>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Bà ơi, cũng vì bà</a:t>
            </a:r>
            <a:endParaRPr lang="en-US" sz="3200" dirty="0">
              <a:effectLst/>
              <a:latin typeface="Times New Roman" panose="02020603050405020304" pitchFamily="18" charset="0"/>
              <a:ea typeface="Calibri" panose="020F0502020204030204" pitchFamily="34" charset="0"/>
            </a:endParaRPr>
          </a:p>
          <a:p>
            <a:pPr marL="30480" marR="30480"/>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Vì tiếng gà cục tác</a:t>
            </a:r>
            <a:endParaRPr lang="en-US" sz="3200" dirty="0">
              <a:effectLst/>
              <a:latin typeface="Times New Roman" panose="02020603050405020304" pitchFamily="18" charset="0"/>
              <a:ea typeface="Calibri" panose="020F0502020204030204" pitchFamily="34" charset="0"/>
            </a:endParaRPr>
          </a:p>
          <a:p>
            <a:pPr marL="30480" marR="30480" algn="ctr"/>
            <a:r>
              <a:rPr lang="en-US" sz="3200" i="1" dirty="0">
                <a:effectLst/>
                <a:latin typeface="Times New Roman" panose="02020603050405020304" pitchFamily="18" charset="0"/>
                <a:ea typeface="Calibri" panose="020F0502020204030204" pitchFamily="34" charset="0"/>
              </a:rPr>
              <a:t>   </a:t>
            </a:r>
            <a:r>
              <a:rPr lang="vi-VN" sz="3200" i="1" dirty="0">
                <a:effectLst/>
                <a:latin typeface="Times New Roman" panose="02020603050405020304" pitchFamily="18" charset="0"/>
                <a:ea typeface="Calibri" panose="020F0502020204030204" pitchFamily="34" charset="0"/>
              </a:rPr>
              <a:t>Ổ trứng hồng tuổi thơ</a:t>
            </a:r>
            <a:r>
              <a:rPr lang="en-US" sz="3200" i="1" dirty="0">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56988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2">
            <a:extLst>
              <a:ext uri="{FF2B5EF4-FFF2-40B4-BE49-F238E27FC236}">
                <a16:creationId xmlns:a16="http://schemas.microsoft.com/office/drawing/2014/main" id="{870A1295-61BC-4214-AA3E-D39667302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67E0B9E-6792-4544-9D44-C5264CFFB1A2}"/>
              </a:ext>
            </a:extLst>
          </p:cNvPr>
          <p:cNvPicPr>
            <a:picLocks noChangeAspect="1"/>
          </p:cNvPicPr>
          <p:nvPr/>
        </p:nvPicPr>
        <p:blipFill rotWithShape="1">
          <a:blip r:embed="rId2"/>
          <a:srcRect t="16411" b="28452"/>
          <a:stretch/>
        </p:blipFill>
        <p:spPr>
          <a:xfrm>
            <a:off x="-1" y="-91507"/>
            <a:ext cx="12192001" cy="4201449"/>
          </a:xfrm>
          <a:prstGeom prst="rect">
            <a:avLst/>
          </a:prstGeom>
        </p:spPr>
      </p:pic>
      <p:grpSp>
        <p:nvGrpSpPr>
          <p:cNvPr id="21" name="Group 14">
            <a:extLst>
              <a:ext uri="{FF2B5EF4-FFF2-40B4-BE49-F238E27FC236}">
                <a16:creationId xmlns:a16="http://schemas.microsoft.com/office/drawing/2014/main" id="{0B139475-2B26-4CA9-9413-DE741E49F7B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941813"/>
            <a:ext cx="12188952" cy="1828800"/>
            <a:chOff x="-305" y="3144820"/>
            <a:chExt cx="9182100" cy="1551136"/>
          </a:xfrm>
        </p:grpSpPr>
        <p:sp useBgFill="1">
          <p:nvSpPr>
            <p:cNvPr id="16" name="Freeform: Shape 15">
              <a:extLst>
                <a:ext uri="{FF2B5EF4-FFF2-40B4-BE49-F238E27FC236}">
                  <a16:creationId xmlns:a16="http://schemas.microsoft.com/office/drawing/2014/main" id="{16C6BF63-6277-4C39-BE5D-3C341662CE4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16">
              <a:extLst>
                <a:ext uri="{FF2B5EF4-FFF2-40B4-BE49-F238E27FC236}">
                  <a16:creationId xmlns:a16="http://schemas.microsoft.com/office/drawing/2014/main" id="{6EA3BAD9-C130-4A9C-9086-20D132A6CF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2587D38B-9E07-4A8B-B285-5FEBF6A60D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5EF4DD4B-217B-4346-A2B8-4327936399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A46ECB5E-53B3-480B-8B94-3ADF9BBC8F25}"/>
              </a:ext>
            </a:extLst>
          </p:cNvPr>
          <p:cNvSpPr txBox="1"/>
          <p:nvPr/>
        </p:nvSpPr>
        <p:spPr>
          <a:xfrm>
            <a:off x="665225" y="4097492"/>
            <a:ext cx="10858500" cy="2062103"/>
          </a:xfrm>
          <a:prstGeom prst="rect">
            <a:avLst/>
          </a:prstGeom>
          <a:noFill/>
        </p:spPr>
        <p:txBody>
          <a:bodyPr wrap="square">
            <a:spAutoFit/>
          </a:bodyPr>
          <a:lstStyle/>
          <a:p>
            <a:pPr marL="30480" marR="30480" algn="just"/>
            <a:r>
              <a:rPr lang="vi-VN" sz="3200" dirty="0">
                <a:effectLst/>
                <a:latin typeface="Times New Roman" panose="02020603050405020304" pitchFamily="18" charset="0"/>
                <a:ea typeface="Calibri" panose="020F0502020204030204" pitchFamily="34" charset="0"/>
              </a:rPr>
              <a:t>→ Tác giả đã sử dụng điệp từ “vì” ở đầu dòng thơ góp phần biểu hiện ý chí chiến đấu mạnh mẽ vì Tổ quốc, vì nhân dân, trong đó bao gồm cả những người thân yêu trong gia đình mình mà ở đây ghi đậm dấu ấn của người bà kính yêu</a:t>
            </a:r>
            <a:r>
              <a:rPr lang="en-US" sz="3200" dirty="0">
                <a:effectLst/>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3488933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89FEA2-A537-416F-925C-61B0763C6146}"/>
              </a:ext>
            </a:extLst>
          </p:cNvPr>
          <p:cNvSpPr txBox="1"/>
          <p:nvPr/>
        </p:nvSpPr>
        <p:spPr>
          <a:xfrm>
            <a:off x="660400" y="192087"/>
            <a:ext cx="10858500" cy="1384995"/>
          </a:xfrm>
          <a:prstGeom prst="rect">
            <a:avLst/>
          </a:prstGeom>
          <a:noFill/>
        </p:spPr>
        <p:txBody>
          <a:bodyPr wrap="square">
            <a:spAutoFit/>
          </a:bodyPr>
          <a:lstStyle/>
          <a:p>
            <a:pPr marL="30480" marR="30480" algn="just"/>
            <a:r>
              <a:rPr lang="vi-VN" sz="2800" b="1" dirty="0">
                <a:effectLst/>
                <a:latin typeface="Times New Roman" panose="02020603050405020304" pitchFamily="18" charset="0"/>
                <a:ea typeface="Calibri" panose="020F0502020204030204" pitchFamily="34" charset="0"/>
              </a:rPr>
              <a:t>C</a:t>
            </a:r>
            <a:r>
              <a:rPr lang="en-US" sz="2800" b="1" dirty="0" err="1">
                <a:effectLst/>
                <a:latin typeface="Times New Roman" panose="02020603050405020304" pitchFamily="18" charset="0"/>
                <a:ea typeface="Calibri" panose="020F0502020204030204" pitchFamily="34" charset="0"/>
              </a:rPr>
              <a:t>âu</a:t>
            </a:r>
            <a:r>
              <a:rPr lang="en-US" sz="2800" b="1" dirty="0">
                <a:effectLst/>
                <a:latin typeface="Times New Roman" panose="02020603050405020304" pitchFamily="18" charset="0"/>
                <a:ea typeface="Calibri" panose="020F0502020204030204" pitchFamily="34" charset="0"/>
              </a:rPr>
              <a:t> 2:</a:t>
            </a:r>
            <a:endParaRPr lang="en-US" sz="2800" dirty="0">
              <a:effectLst/>
              <a:latin typeface="Times New Roman" panose="02020603050405020304" pitchFamily="18" charset="0"/>
              <a:ea typeface="Calibri" panose="020F0502020204030204" pitchFamily="34" charset="0"/>
            </a:endParaRPr>
          </a:p>
          <a:p>
            <a:pPr marL="487680" marR="30480" indent="-457200" algn="just">
              <a:buFont typeface="Wingdings" panose="05000000000000000000" pitchFamily="2" charset="2"/>
              <a:buChar char="v"/>
            </a:pPr>
            <a:r>
              <a:rPr lang="vi-VN" sz="2800" dirty="0">
                <a:effectLst/>
                <a:latin typeface="Times New Roman" panose="02020603050405020304" pitchFamily="18" charset="0"/>
                <a:ea typeface="Calibri" panose="020F0502020204030204" pitchFamily="34" charset="0"/>
              </a:rPr>
              <a:t>Mục đích của văn bản </a:t>
            </a:r>
            <a:r>
              <a:rPr lang="vi-VN" sz="2800" i="1" dirty="0">
                <a:effectLst/>
                <a:latin typeface="Times New Roman" panose="02020603050405020304" pitchFamily="18" charset="0"/>
                <a:ea typeface="Calibri" panose="020F0502020204030204" pitchFamily="34" charset="0"/>
              </a:rPr>
              <a:t>Vẻ đẹp của bài thơ “Tiếng gà trưa” </a:t>
            </a:r>
            <a:r>
              <a:rPr lang="vi-VN" sz="2800" dirty="0">
                <a:effectLst/>
                <a:latin typeface="Times New Roman" panose="02020603050405020304" pitchFamily="18" charset="0"/>
                <a:ea typeface="Calibri" panose="020F0502020204030204" pitchFamily="34" charset="0"/>
              </a:rPr>
              <a:t>là phân tích vẻ đẹp về nội dung và nghệ thuật trong bài thơ này.</a:t>
            </a:r>
            <a:endParaRPr lang="en-US" sz="2800" dirty="0">
              <a:effectLst/>
              <a:latin typeface="Times New Roman" panose="02020603050405020304" pitchFamily="18" charset="0"/>
              <a:ea typeface="Calibri" panose="020F0502020204030204" pitchFamily="34" charset="0"/>
            </a:endParaRPr>
          </a:p>
        </p:txBody>
      </p:sp>
      <p:sp>
        <p:nvSpPr>
          <p:cNvPr id="6" name="Freeform: Shape 5">
            <a:extLst>
              <a:ext uri="{FF2B5EF4-FFF2-40B4-BE49-F238E27FC236}">
                <a16:creationId xmlns:a16="http://schemas.microsoft.com/office/drawing/2014/main" id="{4E4435A9-88B2-4463-8CF5-CF83D96E90EC}"/>
              </a:ext>
            </a:extLst>
          </p:cNvPr>
          <p:cNvSpPr/>
          <p:nvPr/>
        </p:nvSpPr>
        <p:spPr>
          <a:xfrm>
            <a:off x="1288976" y="1776630"/>
            <a:ext cx="8098473" cy="959574"/>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1596" tIns="141596" rIns="1458874" bIns="141596"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1: Vẻ đẹp trong khổ thơ đầu tiên</a:t>
            </a:r>
            <a:r>
              <a:rPr lang="en-US" sz="2800" kern="1200" dirty="0">
                <a:latin typeface="Times New Roman" panose="02020603050405020304" pitchFamily="18" charset="0"/>
                <a:cs typeface="Times New Roman" panose="02020603050405020304" pitchFamily="18" charset="0"/>
              </a:rPr>
              <a:t>.</a:t>
            </a:r>
          </a:p>
        </p:txBody>
      </p:sp>
      <p:sp>
        <p:nvSpPr>
          <p:cNvPr id="7" name="Freeform: Shape 6">
            <a:extLst>
              <a:ext uri="{FF2B5EF4-FFF2-40B4-BE49-F238E27FC236}">
                <a16:creationId xmlns:a16="http://schemas.microsoft.com/office/drawing/2014/main" id="{C091B525-E095-4A95-A047-05F6526674AA}"/>
              </a:ext>
            </a:extLst>
          </p:cNvPr>
          <p:cNvSpPr/>
          <p:nvPr/>
        </p:nvSpPr>
        <p:spPr>
          <a:xfrm>
            <a:off x="1812437" y="2910672"/>
            <a:ext cx="8528201" cy="959574"/>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41596" tIns="141596" rIns="1461042" bIns="141596"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2: Tiếp theo đến “</a:t>
            </a:r>
            <a:r>
              <a:rPr lang="vi-VN" sz="2800" i="1" kern="1200" dirty="0">
                <a:latin typeface="Times New Roman" panose="02020603050405020304" pitchFamily="18" charset="0"/>
                <a:cs typeface="Times New Roman" panose="02020603050405020304" pitchFamily="18" charset="0"/>
              </a:rPr>
              <a:t>để cho cháu được vui sướng”</a:t>
            </a:r>
            <a:r>
              <a:rPr lang="vi-VN" sz="2800" kern="1200" dirty="0">
                <a:latin typeface="Times New Roman" panose="02020603050405020304" pitchFamily="18" charset="0"/>
                <a:cs typeface="Times New Roman" panose="02020603050405020304" pitchFamily="18" charset="0"/>
              </a:rPr>
              <a:t>: Phân tích khổ thơ thứ hai trong bài thơ.</a:t>
            </a:r>
            <a:endParaRPr lang="en-US" sz="2800" kern="1200" dirty="0">
              <a:latin typeface="Times New Roman" panose="02020603050405020304" pitchFamily="18" charset="0"/>
              <a:cs typeface="Times New Roman" panose="02020603050405020304" pitchFamily="18" charset="0"/>
            </a:endParaRPr>
          </a:p>
        </p:txBody>
      </p:sp>
      <p:sp>
        <p:nvSpPr>
          <p:cNvPr id="8" name="Freeform: Shape 7">
            <a:extLst>
              <a:ext uri="{FF2B5EF4-FFF2-40B4-BE49-F238E27FC236}">
                <a16:creationId xmlns:a16="http://schemas.microsoft.com/office/drawing/2014/main" id="{3E98FE1E-9369-460E-B926-2EAE46BA941F}"/>
              </a:ext>
            </a:extLst>
          </p:cNvPr>
          <p:cNvSpPr/>
          <p:nvPr/>
        </p:nvSpPr>
        <p:spPr>
          <a:xfrm>
            <a:off x="1960487" y="4044714"/>
            <a:ext cx="8629649" cy="959574"/>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41596" tIns="141596" rIns="1452914" bIns="141596"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3: Tiếp theo đến “</a:t>
            </a:r>
            <a:r>
              <a:rPr lang="vi-VN" sz="2800" i="1" kern="1200" dirty="0">
                <a:latin typeface="Times New Roman" panose="02020603050405020304" pitchFamily="18" charset="0"/>
                <a:cs typeface="Times New Roman" panose="02020603050405020304" pitchFamily="18" charset="0"/>
              </a:rPr>
              <a:t>vô bờ bến của bà”:</a:t>
            </a:r>
            <a:r>
              <a:rPr lang="vi-VN" sz="2800" kern="1200" dirty="0">
                <a:latin typeface="Times New Roman" panose="02020603050405020304" pitchFamily="18" charset="0"/>
                <a:cs typeface="Times New Roman" panose="02020603050405020304" pitchFamily="18" charset="0"/>
              </a:rPr>
              <a:t> Nét đặc biệt trong sáu câu thơ đầu khổ thơ thứ 4.</a:t>
            </a:r>
            <a:endParaRPr lang="en-US" sz="2800" kern="1200" dirty="0">
              <a:latin typeface="Times New Roman" panose="02020603050405020304" pitchFamily="18" charset="0"/>
              <a:cs typeface="Times New Roman" panose="02020603050405020304" pitchFamily="18" charset="0"/>
            </a:endParaRPr>
          </a:p>
        </p:txBody>
      </p:sp>
      <p:sp>
        <p:nvSpPr>
          <p:cNvPr id="9" name="Freeform: Shape 8">
            <a:extLst>
              <a:ext uri="{FF2B5EF4-FFF2-40B4-BE49-F238E27FC236}">
                <a16:creationId xmlns:a16="http://schemas.microsoft.com/office/drawing/2014/main" id="{C9A44440-B31C-4375-947C-43B847FC8D6D}"/>
              </a:ext>
            </a:extLst>
          </p:cNvPr>
          <p:cNvSpPr/>
          <p:nvPr/>
        </p:nvSpPr>
        <p:spPr>
          <a:xfrm>
            <a:off x="3657674" y="5144334"/>
            <a:ext cx="7232651" cy="959574"/>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41596" tIns="141596" rIns="1461042" bIns="141596"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4: Còn lại: Phân tích vẻ đẹp trong khổ thơ cuối cùng.</a:t>
            </a:r>
            <a:endParaRPr lang="en-US" sz="2800" kern="1200"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885CD0E4-6E7C-4464-A79F-6D352ED53B37}"/>
              </a:ext>
            </a:extLst>
          </p:cNvPr>
          <p:cNvSpPr/>
          <p:nvPr/>
        </p:nvSpPr>
        <p:spPr>
          <a:xfrm>
            <a:off x="8449230" y="2564386"/>
            <a:ext cx="777061" cy="623723"/>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marL="0" lvl="0" indent="0" algn="ctr" defTabSz="1555750">
              <a:lnSpc>
                <a:spcPct val="90000"/>
              </a:lnSpc>
              <a:spcBef>
                <a:spcPct val="0"/>
              </a:spcBef>
              <a:spcAft>
                <a:spcPct val="35000"/>
              </a:spcAft>
              <a:buNone/>
            </a:pPr>
            <a:endParaRPr lang="en-US" sz="3500" kern="1200"/>
          </a:p>
        </p:txBody>
      </p:sp>
      <p:sp>
        <p:nvSpPr>
          <p:cNvPr id="11" name="Freeform: Shape 10">
            <a:extLst>
              <a:ext uri="{FF2B5EF4-FFF2-40B4-BE49-F238E27FC236}">
                <a16:creationId xmlns:a16="http://schemas.microsoft.com/office/drawing/2014/main" id="{F62A4247-A58B-4907-988D-768EC6B76DF2}"/>
              </a:ext>
            </a:extLst>
          </p:cNvPr>
          <p:cNvSpPr/>
          <p:nvPr/>
        </p:nvSpPr>
        <p:spPr>
          <a:xfrm>
            <a:off x="9206319" y="3698429"/>
            <a:ext cx="777061" cy="623723"/>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tint val="40000"/>
              <a:alpha val="90000"/>
              <a:hueOff val="1014570"/>
              <a:satOff val="50000"/>
              <a:lumOff val="890"/>
              <a:alphaOff val="0"/>
            </a:schemeClr>
          </a:lnRef>
          <a:fillRef idx="1">
            <a:schemeClr val="accent3">
              <a:tint val="40000"/>
              <a:alpha val="90000"/>
              <a:hueOff val="1014570"/>
              <a:satOff val="50000"/>
              <a:lumOff val="890"/>
              <a:alphaOff val="0"/>
            </a:schemeClr>
          </a:fillRef>
          <a:effectRef idx="0">
            <a:schemeClr val="accent3">
              <a:tint val="40000"/>
              <a:alpha val="90000"/>
              <a:hueOff val="1014570"/>
              <a:satOff val="50000"/>
              <a:lumOff val="89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marL="0" lvl="0" indent="0" algn="ctr" defTabSz="1555750">
              <a:lnSpc>
                <a:spcPct val="90000"/>
              </a:lnSpc>
              <a:spcBef>
                <a:spcPct val="0"/>
              </a:spcBef>
              <a:spcAft>
                <a:spcPct val="35000"/>
              </a:spcAft>
              <a:buNone/>
            </a:pPr>
            <a:endParaRPr lang="en-US" sz="3500" kern="1200"/>
          </a:p>
        </p:txBody>
      </p:sp>
      <p:sp>
        <p:nvSpPr>
          <p:cNvPr id="12" name="Freeform: Shape 11">
            <a:extLst>
              <a:ext uri="{FF2B5EF4-FFF2-40B4-BE49-F238E27FC236}">
                <a16:creationId xmlns:a16="http://schemas.microsoft.com/office/drawing/2014/main" id="{6F0CBE89-89CD-435A-9159-F43ADA1F4556}"/>
              </a:ext>
            </a:extLst>
          </p:cNvPr>
          <p:cNvSpPr/>
          <p:nvPr/>
        </p:nvSpPr>
        <p:spPr>
          <a:xfrm>
            <a:off x="9952107" y="4832472"/>
            <a:ext cx="777061" cy="623723"/>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tint val="40000"/>
              <a:alpha val="90000"/>
              <a:hueOff val="2029141"/>
              <a:satOff val="100000"/>
              <a:lumOff val="1779"/>
              <a:alphaOff val="0"/>
            </a:schemeClr>
          </a:lnRef>
          <a:fillRef idx="1">
            <a:schemeClr val="accent3">
              <a:tint val="40000"/>
              <a:alpha val="90000"/>
              <a:hueOff val="2029141"/>
              <a:satOff val="100000"/>
              <a:lumOff val="1779"/>
              <a:alphaOff val="0"/>
            </a:schemeClr>
          </a:fillRef>
          <a:effectRef idx="0">
            <a:schemeClr val="accent3">
              <a:tint val="40000"/>
              <a:alpha val="90000"/>
              <a:hueOff val="2029141"/>
              <a:satOff val="100000"/>
              <a:lumOff val="1779"/>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marL="0" lvl="0" indent="0" algn="ctr" defTabSz="1555750">
              <a:lnSpc>
                <a:spcPct val="90000"/>
              </a:lnSpc>
              <a:spcBef>
                <a:spcPct val="0"/>
              </a:spcBef>
              <a:spcAft>
                <a:spcPct val="35000"/>
              </a:spcAft>
              <a:buNone/>
            </a:pPr>
            <a:endParaRPr lang="en-US" sz="3500" kern="1200"/>
          </a:p>
        </p:txBody>
      </p:sp>
    </p:spTree>
    <p:extLst>
      <p:ext uri="{BB962C8B-B14F-4D97-AF65-F5344CB8AC3E}">
        <p14:creationId xmlns:p14="http://schemas.microsoft.com/office/powerpoint/2010/main" val="1272764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0DEF5EE0-CE6D-47F9-AA8F-A7806942E49D}"/>
              </a:ext>
            </a:extLst>
          </p:cNvPr>
          <p:cNvPicPr>
            <a:picLocks noChangeAspect="1"/>
          </p:cNvPicPr>
          <p:nvPr/>
        </p:nvPicPr>
        <p:blipFill rotWithShape="1">
          <a:blip r:embed="rId2"/>
          <a:srcRect l="18851" r="11714"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7" name="TextBox 6">
            <a:extLst>
              <a:ext uri="{FF2B5EF4-FFF2-40B4-BE49-F238E27FC236}">
                <a16:creationId xmlns:a16="http://schemas.microsoft.com/office/drawing/2014/main" id="{4781B8E6-80C3-4A78-8E73-B604CE8DF48F}"/>
              </a:ext>
            </a:extLst>
          </p:cNvPr>
          <p:cNvSpPr txBox="1"/>
          <p:nvPr/>
        </p:nvSpPr>
        <p:spPr>
          <a:xfrm>
            <a:off x="7193359" y="1413063"/>
            <a:ext cx="4325541" cy="4524315"/>
          </a:xfrm>
          <a:prstGeom prst="rect">
            <a:avLst/>
          </a:prstGeom>
          <a:noFill/>
        </p:spPr>
        <p:txBody>
          <a:bodyPr wrap="square">
            <a:spAutoFit/>
          </a:bodyPr>
          <a:lstStyle/>
          <a:p>
            <a:pPr marL="30480" marR="30480" algn="just"/>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3:</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Văn bản nghị luận này giúp em:</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v"/>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hơn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dung,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sắc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điêu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7885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Graphical user interface, application&#10;&#10;Description automatically generated">
            <a:extLst>
              <a:ext uri="{FF2B5EF4-FFF2-40B4-BE49-F238E27FC236}">
                <a16:creationId xmlns:a16="http://schemas.microsoft.com/office/drawing/2014/main" id="{761D321C-9D52-4240-A42C-95AF407F77DE}"/>
              </a:ext>
            </a:extLst>
          </p:cNvPr>
          <p:cNvPicPr>
            <a:picLocks noChangeAspect="1"/>
          </p:cNvPicPr>
          <p:nvPr/>
        </p:nvPicPr>
        <p:blipFill rotWithShape="1">
          <a:blip r:embed="rId2"/>
          <a:srcRect t="20469" b="4545"/>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3863C977-CD07-4FD5-8211-BEFE87A44957}"/>
              </a:ext>
            </a:extLst>
          </p:cNvPr>
          <p:cNvSpPr txBox="1"/>
          <p:nvPr/>
        </p:nvSpPr>
        <p:spPr>
          <a:xfrm>
            <a:off x="609600" y="576302"/>
            <a:ext cx="10858500" cy="1107996"/>
          </a:xfrm>
          <a:prstGeom prst="rect">
            <a:avLst/>
          </a:prstGeom>
          <a:noFill/>
        </p:spPr>
        <p:txBody>
          <a:bodyPr wrap="square">
            <a:spAutoFit/>
          </a:bodyPr>
          <a:lstStyle/>
          <a:p>
            <a:pPr algn="ctr"/>
            <a:r>
              <a:rPr lang="vi-VN" sz="6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rPr>
              <a:t>VẬN DỤNG</a:t>
            </a:r>
            <a:endParaRPr lang="en-US" sz="66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Oval 4">
            <a:extLst>
              <a:ext uri="{FF2B5EF4-FFF2-40B4-BE49-F238E27FC236}">
                <a16:creationId xmlns:a16="http://schemas.microsoft.com/office/drawing/2014/main" id="{14874E98-CDBC-42F8-A6D6-0D998FB440F9}"/>
              </a:ext>
            </a:extLst>
          </p:cNvPr>
          <p:cNvSpPr/>
          <p:nvPr/>
        </p:nvSpPr>
        <p:spPr>
          <a:xfrm>
            <a:off x="2146300" y="1973302"/>
            <a:ext cx="7886700" cy="2900363"/>
          </a:xfrm>
          <a:custGeom>
            <a:avLst/>
            <a:gdLst>
              <a:gd name="connsiteX0" fmla="*/ 0 w 7886700"/>
              <a:gd name="connsiteY0" fmla="*/ 1450182 h 2900363"/>
              <a:gd name="connsiteX1" fmla="*/ 3943350 w 7886700"/>
              <a:gd name="connsiteY1" fmla="*/ 0 h 2900363"/>
              <a:gd name="connsiteX2" fmla="*/ 7886700 w 7886700"/>
              <a:gd name="connsiteY2" fmla="*/ 1450182 h 2900363"/>
              <a:gd name="connsiteX3" fmla="*/ 3943350 w 7886700"/>
              <a:gd name="connsiteY3" fmla="*/ 2900364 h 2900363"/>
              <a:gd name="connsiteX4" fmla="*/ 0 w 7886700"/>
              <a:gd name="connsiteY4" fmla="*/ 1450182 h 2900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6700" h="2900363" fill="none" extrusionOk="0">
                <a:moveTo>
                  <a:pt x="0" y="1450182"/>
                </a:moveTo>
                <a:cubicBezTo>
                  <a:pt x="352573" y="456046"/>
                  <a:pt x="2141923" y="-31726"/>
                  <a:pt x="3943350" y="0"/>
                </a:cubicBezTo>
                <a:cubicBezTo>
                  <a:pt x="6029160" y="58313"/>
                  <a:pt x="7921349" y="654433"/>
                  <a:pt x="7886700" y="1450182"/>
                </a:cubicBezTo>
                <a:cubicBezTo>
                  <a:pt x="8025744" y="2099444"/>
                  <a:pt x="6057388" y="2879582"/>
                  <a:pt x="3943350" y="2900364"/>
                </a:cubicBezTo>
                <a:cubicBezTo>
                  <a:pt x="1720508" y="2929000"/>
                  <a:pt x="67790" y="2381678"/>
                  <a:pt x="0" y="1450182"/>
                </a:cubicBezTo>
                <a:close/>
              </a:path>
              <a:path w="7886700" h="2900363" stroke="0" extrusionOk="0">
                <a:moveTo>
                  <a:pt x="0" y="1450182"/>
                </a:moveTo>
                <a:cubicBezTo>
                  <a:pt x="75732" y="580342"/>
                  <a:pt x="1820777" y="140261"/>
                  <a:pt x="3943350" y="0"/>
                </a:cubicBezTo>
                <a:cubicBezTo>
                  <a:pt x="5997585" y="-68370"/>
                  <a:pt x="7864007" y="656865"/>
                  <a:pt x="7886700" y="1450182"/>
                </a:cubicBezTo>
                <a:cubicBezTo>
                  <a:pt x="8147562" y="2347526"/>
                  <a:pt x="6021420" y="3026785"/>
                  <a:pt x="3943350" y="2900364"/>
                </a:cubicBezTo>
                <a:cubicBezTo>
                  <a:pt x="1829784" y="2950987"/>
                  <a:pt x="-67694" y="2290248"/>
                  <a:pt x="0" y="1450182"/>
                </a:cubicBezTo>
                <a:close/>
              </a:path>
            </a:pathLst>
          </a:custGeom>
          <a:solidFill>
            <a:schemeClr val="bg1"/>
          </a:solidFill>
          <a:ln w="28575">
            <a:solidFill>
              <a:srgbClr val="FFC000"/>
            </a:solidFill>
            <a:extLst>
              <a:ext uri="{C807C97D-BFC1-408E-A445-0C87EB9F89A2}">
                <ask:lineSketchStyleProps xmlns:ask="http://schemas.microsoft.com/office/drawing/2018/sketchyshapes" xmlns="" sd="1808761005">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4000">
                <a:effectLst/>
                <a:latin typeface="Times New Roman" panose="02020603050405020304" pitchFamily="18" charset="0"/>
                <a:ea typeface="Calibri" panose="020F0502020204030204" pitchFamily="34" charset="0"/>
                <a:cs typeface="Times New Roman" panose="02020603050405020304" pitchFamily="18" charset="0"/>
              </a:rPr>
              <a:t> </a:t>
            </a:r>
            <a:r>
              <a:rPr lang="vi-VN" sz="4000"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Trình bày suy nghĩ của em về vẻ đẹp một bài thơ </a:t>
            </a:r>
            <a:r>
              <a:rPr lang="en-US" sz="4000"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 </a:t>
            </a:r>
            <a:r>
              <a:rPr lang="vi-VN" sz="4000"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em yêu thích.</a:t>
            </a:r>
            <a:endParaRPr lang="en-US" sz="4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69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79A7CF-01AF-4178-9369-94E0C90EB0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4878257-7672-4870-83D6-00BA21B81A70}"/>
              </a:ext>
            </a:extLst>
          </p:cNvPr>
          <p:cNvPicPr>
            <a:picLocks noChangeAspect="1"/>
          </p:cNvPicPr>
          <p:nvPr/>
        </p:nvPicPr>
        <p:blipFill>
          <a:blip r:embed="rId2"/>
          <a:stretch>
            <a:fillRect/>
          </a:stretch>
        </p:blipFill>
        <p:spPr>
          <a:xfrm>
            <a:off x="578575" y="1614550"/>
            <a:ext cx="7608304" cy="4279670"/>
          </a:xfrm>
          <a:prstGeom prst="rect">
            <a:avLst/>
          </a:prstGeom>
        </p:spPr>
      </p:pic>
      <p:sp>
        <p:nvSpPr>
          <p:cNvPr id="17" name="Rectangle 16">
            <a:extLst>
              <a:ext uri="{FF2B5EF4-FFF2-40B4-BE49-F238E27FC236}">
                <a16:creationId xmlns:a16="http://schemas.microsoft.com/office/drawing/2014/main" id="{90F533E9-6690-41A8-A372-4C6C622D0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A6780F8-1BA0-415A-B254-AD4C6C704CB3}"/>
              </a:ext>
            </a:extLst>
          </p:cNvPr>
          <p:cNvSpPr txBox="1"/>
          <p:nvPr/>
        </p:nvSpPr>
        <p:spPr>
          <a:xfrm>
            <a:off x="8985358" y="2349102"/>
            <a:ext cx="2804705" cy="2554545"/>
          </a:xfrm>
          <a:custGeom>
            <a:avLst/>
            <a:gdLst>
              <a:gd name="connsiteX0" fmla="*/ 0 w 2804705"/>
              <a:gd name="connsiteY0" fmla="*/ 0 h 2554545"/>
              <a:gd name="connsiteX1" fmla="*/ 2804705 w 2804705"/>
              <a:gd name="connsiteY1" fmla="*/ 0 h 2554545"/>
              <a:gd name="connsiteX2" fmla="*/ 2804705 w 2804705"/>
              <a:gd name="connsiteY2" fmla="*/ 2554545 h 2554545"/>
              <a:gd name="connsiteX3" fmla="*/ 0 w 2804705"/>
              <a:gd name="connsiteY3" fmla="*/ 2554545 h 2554545"/>
              <a:gd name="connsiteX4" fmla="*/ 0 w 2804705"/>
              <a:gd name="connsiteY4" fmla="*/ 0 h 2554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4705" h="2554545" extrusionOk="0">
                <a:moveTo>
                  <a:pt x="0" y="0"/>
                </a:moveTo>
                <a:cubicBezTo>
                  <a:pt x="898645" y="-5264"/>
                  <a:pt x="1601834" y="84467"/>
                  <a:pt x="2804705" y="0"/>
                </a:cubicBezTo>
                <a:cubicBezTo>
                  <a:pt x="2676532" y="731753"/>
                  <a:pt x="2933855" y="1410061"/>
                  <a:pt x="2804705" y="2554545"/>
                </a:cubicBezTo>
                <a:cubicBezTo>
                  <a:pt x="1801326" y="2660865"/>
                  <a:pt x="767568" y="2546896"/>
                  <a:pt x="0" y="2554545"/>
                </a:cubicBezTo>
                <a:cubicBezTo>
                  <a:pt x="160128" y="1791521"/>
                  <a:pt x="25049" y="543074"/>
                  <a:pt x="0" y="0"/>
                </a:cubicBezTo>
                <a:close/>
              </a:path>
            </a:pathLst>
          </a:custGeom>
          <a:noFill/>
          <a:ln>
            <a:solidFill>
              <a:srgbClr val="C00000"/>
            </a:solidFill>
            <a:extLst>
              <a:ext uri="{C807C97D-BFC1-408E-A445-0C87EB9F89A2}">
                <ask:lineSketchStyleProps xmlns:ask="http://schemas.microsoft.com/office/drawing/2018/sketchyshapes" xmlns="" sd="2650216993">
                  <a:prstGeom prst="rect">
                    <a:avLst/>
                  </a:prstGeom>
                  <ask:type>
                    <ask:lineSketchCurved/>
                  </ask:type>
                </ask:lineSketchStyleProps>
              </a:ext>
            </a:extLst>
          </a:ln>
        </p:spPr>
        <p:txBody>
          <a:bodyPr wrap="square">
            <a:spAutoFit/>
          </a:bodyPr>
          <a:lstStyle/>
          <a:p>
            <a:pPr algn="just"/>
            <a:r>
              <a:rPr lang="en-US" sz="3200" i="1" dirty="0" err="1">
                <a:solidFill>
                  <a:srgbClr val="000000"/>
                </a:solidFill>
                <a:effectLst/>
                <a:latin typeface="Times New Roman" panose="02020603050405020304" pitchFamily="18" charset="0"/>
                <a:ea typeface="Calibri" panose="020F0502020204030204" pitchFamily="34" charset="0"/>
              </a:rPr>
              <a:t>Cảm</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xúc</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của</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em</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khi</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nghe</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bài</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thơ</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Em</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thích</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nhất</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câu</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thơ</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nào</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trong</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bài</a:t>
            </a:r>
            <a:r>
              <a:rPr lang="en-US" sz="3200" i="1"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37946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field of flowers&#10;&#10;Description automatically generated with medium confidence">
            <a:extLst>
              <a:ext uri="{FF2B5EF4-FFF2-40B4-BE49-F238E27FC236}">
                <a16:creationId xmlns:a16="http://schemas.microsoft.com/office/drawing/2014/main" id="{C8E0F91F-FC38-4C3F-88F6-180FFCB725F9}"/>
              </a:ext>
            </a:extLst>
          </p:cNvPr>
          <p:cNvPicPr>
            <a:picLocks noChangeAspect="1"/>
          </p:cNvPicPr>
          <p:nvPr/>
        </p:nvPicPr>
        <p:blipFill rotWithShape="1">
          <a:blip r:embed="rId2"/>
          <a:srcRect t="10017"/>
          <a:stretch/>
        </p:blipFill>
        <p:spPr>
          <a:xfrm>
            <a:off x="20" y="1282"/>
            <a:ext cx="12191980" cy="6856718"/>
          </a:xfrm>
          <a:prstGeom prst="rect">
            <a:avLst/>
          </a:prstGeom>
        </p:spPr>
      </p:pic>
    </p:spTree>
    <p:extLst>
      <p:ext uri="{BB962C8B-B14F-4D97-AF65-F5344CB8AC3E}">
        <p14:creationId xmlns:p14="http://schemas.microsoft.com/office/powerpoint/2010/main" val="2568936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62D44EE-C852-4460-B8B5-C4F2BC205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Freeform: Shape 1032">
            <a:extLst>
              <a:ext uri="{FF2B5EF4-FFF2-40B4-BE49-F238E27FC236}">
                <a16:creationId xmlns:a16="http://schemas.microsoft.com/office/drawing/2014/main" id="{658970D8-8D1D-4B5C-894B-E871CC865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Freeform: Shape 1034">
            <a:extLst>
              <a:ext uri="{FF2B5EF4-FFF2-40B4-BE49-F238E27FC236}">
                <a16:creationId xmlns:a16="http://schemas.microsoft.com/office/drawing/2014/main" id="{F227E5B6-9132-43CA-B503-37A18562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7" name="Freeform: Shape 1036">
            <a:extLst>
              <a:ext uri="{FF2B5EF4-FFF2-40B4-BE49-F238E27FC236}">
                <a16:creationId xmlns:a16="http://schemas.microsoft.com/office/drawing/2014/main" id="{03C2051E-A88D-48E5-BACF-AAED178927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Freeform: Shape 1038">
            <a:extLst>
              <a:ext uri="{FF2B5EF4-FFF2-40B4-BE49-F238E27FC236}">
                <a16:creationId xmlns:a16="http://schemas.microsoft.com/office/drawing/2014/main" id="{7821A508-2985-4905-874A-527429BAA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1" name="Freeform: Shape 1040">
            <a:extLst>
              <a:ext uri="{FF2B5EF4-FFF2-40B4-BE49-F238E27FC236}">
                <a16:creationId xmlns:a16="http://schemas.microsoft.com/office/drawing/2014/main" id="{D2929CB1-0E3C-4B2D-ADC5-0154FB33B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6" name="Picture 2" descr="Bình giảng &quot;Tiếng gà trưa&quot; - Xuân Quỳnh - Tư liệu Ngữ Văn THCS">
            <a:extLst>
              <a:ext uri="{FF2B5EF4-FFF2-40B4-BE49-F238E27FC236}">
                <a16:creationId xmlns:a16="http://schemas.microsoft.com/office/drawing/2014/main" id="{8ABF4430-DE0F-4536-8F15-CCB5CBBBF0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03" r="17540" b="-1"/>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1043" name="Freeform: Shape 1042">
            <a:extLst>
              <a:ext uri="{FF2B5EF4-FFF2-40B4-BE49-F238E27FC236}">
                <a16:creationId xmlns:a16="http://schemas.microsoft.com/office/drawing/2014/main" id="{5F2F0C84-BE8C-4DC2-A6D3-30349A801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28DA650-87DE-4DF2-B851-00BA9FA4DBE5}"/>
              </a:ext>
            </a:extLst>
          </p:cNvPr>
          <p:cNvSpPr txBox="1"/>
          <p:nvPr/>
        </p:nvSpPr>
        <p:spPr>
          <a:xfrm>
            <a:off x="6441929" y="2517881"/>
            <a:ext cx="4810062" cy="2701060"/>
          </a:xfrm>
          <a:prstGeom prst="rect">
            <a:avLst/>
          </a:prstGeom>
          <a:noFill/>
        </p:spPr>
        <p:txBody>
          <a:bodyPr wrap="square">
            <a:spAutoFit/>
          </a:bodyPr>
          <a:lstStyle/>
          <a:p>
            <a:pPr marL="457200" indent="-457200" algn="just">
              <a:lnSpc>
                <a:spcPct val="107000"/>
              </a:lnSpc>
              <a:spcAft>
                <a:spcPts val="800"/>
              </a:spcAft>
              <a:buFont typeface="Wingdings" panose="05000000000000000000" pitchFamily="2" charset="2"/>
              <a:buChar char="v"/>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niềm</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cháu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nhớ</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602AB5CD-18DD-4281-B899-09D1821E7542}"/>
              </a:ext>
            </a:extLst>
          </p:cNvPr>
          <p:cNvSpPr/>
          <p:nvPr/>
        </p:nvSpPr>
        <p:spPr>
          <a:xfrm>
            <a:off x="6620040" y="626869"/>
            <a:ext cx="4762009" cy="923330"/>
          </a:xfrm>
          <a:prstGeom prst="rect">
            <a:avLst/>
          </a:prstGeom>
          <a:noFill/>
        </p:spPr>
        <p:txBody>
          <a:bodyPr wrap="none" lIns="91440" tIns="45720" rIns="91440" bIns="45720">
            <a:spAutoFit/>
            <a:scene3d>
              <a:camera prst="isometricOffAxis1Right"/>
              <a:lightRig rig="threePt" dir="t"/>
            </a:scene3d>
          </a:bodyPr>
          <a:lstStyle/>
          <a:p>
            <a:pPr algn="ctr"/>
            <a:r>
              <a:rPr lang="en-US" sz="5400" b="1" cap="none" spc="0" dirty="0">
                <a:ln w="6600">
                  <a:solidFill>
                    <a:srgbClr val="7030A0"/>
                  </a:solidFill>
                  <a:prstDash val="solid"/>
                </a:ln>
                <a:solidFill>
                  <a:srgbClr val="FFFFFF"/>
                </a:solidFill>
                <a:effectLst>
                  <a:outerShdw blurRad="50800" dist="38100" dir="2700000" algn="tl" rotWithShape="0">
                    <a:prstClr val="black">
                      <a:alpha val="40000"/>
                    </a:prstClr>
                  </a:outerShdw>
                </a:effectLst>
              </a:rPr>
              <a:t>TIẾNG GÀ TRƯA</a:t>
            </a:r>
          </a:p>
        </p:txBody>
      </p:sp>
    </p:spTree>
    <p:extLst>
      <p:ext uri="{BB962C8B-B14F-4D97-AF65-F5344CB8AC3E}">
        <p14:creationId xmlns:p14="http://schemas.microsoft.com/office/powerpoint/2010/main" val="412709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62D44EE-C852-4460-B8B5-C4F2BC205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Freeform: Shape 1032">
            <a:extLst>
              <a:ext uri="{FF2B5EF4-FFF2-40B4-BE49-F238E27FC236}">
                <a16:creationId xmlns:a16="http://schemas.microsoft.com/office/drawing/2014/main" id="{658970D8-8D1D-4B5C-894B-E871CC865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Freeform: Shape 1034">
            <a:extLst>
              <a:ext uri="{FF2B5EF4-FFF2-40B4-BE49-F238E27FC236}">
                <a16:creationId xmlns:a16="http://schemas.microsoft.com/office/drawing/2014/main" id="{F227E5B6-9132-43CA-B503-37A18562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7" name="Freeform: Shape 1036">
            <a:extLst>
              <a:ext uri="{FF2B5EF4-FFF2-40B4-BE49-F238E27FC236}">
                <a16:creationId xmlns:a16="http://schemas.microsoft.com/office/drawing/2014/main" id="{03C2051E-A88D-48E5-BACF-AAED178927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Freeform: Shape 1038">
            <a:extLst>
              <a:ext uri="{FF2B5EF4-FFF2-40B4-BE49-F238E27FC236}">
                <a16:creationId xmlns:a16="http://schemas.microsoft.com/office/drawing/2014/main" id="{7821A508-2985-4905-874A-527429BAA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1" name="Freeform: Shape 1040">
            <a:extLst>
              <a:ext uri="{FF2B5EF4-FFF2-40B4-BE49-F238E27FC236}">
                <a16:creationId xmlns:a16="http://schemas.microsoft.com/office/drawing/2014/main" id="{D2929CB1-0E3C-4B2D-ADC5-0154FB33B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6" name="Picture 2" descr="Bình giảng &quot;Tiếng gà trưa&quot; - Xuân Quỳnh - Tư liệu Ngữ Văn THCS">
            <a:extLst>
              <a:ext uri="{FF2B5EF4-FFF2-40B4-BE49-F238E27FC236}">
                <a16:creationId xmlns:a16="http://schemas.microsoft.com/office/drawing/2014/main" id="{8ABF4430-DE0F-4536-8F15-CCB5CBBBF0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03" r="17540" b="-1"/>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1043" name="Freeform: Shape 1042">
            <a:extLst>
              <a:ext uri="{FF2B5EF4-FFF2-40B4-BE49-F238E27FC236}">
                <a16:creationId xmlns:a16="http://schemas.microsoft.com/office/drawing/2014/main" id="{5F2F0C84-BE8C-4DC2-A6D3-30349A801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9531DB1-814E-4429-8B06-5687A2A11887}"/>
              </a:ext>
            </a:extLst>
          </p:cNvPr>
          <p:cNvSpPr txBox="1"/>
          <p:nvPr/>
        </p:nvSpPr>
        <p:spPr>
          <a:xfrm>
            <a:off x="6441929" y="2248505"/>
            <a:ext cx="5178249" cy="3296736"/>
          </a:xfrm>
          <a:prstGeom prst="rect">
            <a:avLst/>
          </a:prstGeom>
          <a:noFill/>
        </p:spPr>
        <p:txBody>
          <a:bodyPr wrap="square">
            <a:spAutoFit/>
          </a:bodyPr>
          <a:lstStyle/>
          <a:p>
            <a:pPr marL="285750" marR="0" lvl="0" indent="-285750" algn="just" defTabSz="914400" rtl="0" eaLnBrk="1" fontAlgn="auto" latinLnBrk="0" hangingPunct="1">
              <a:lnSpc>
                <a:spcPct val="107000"/>
              </a:lnSpc>
              <a:spcBef>
                <a:spcPts val="0"/>
              </a:spcBef>
              <a:spcAft>
                <a:spcPts val="80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năm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 âm thanh </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iếng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kỉ</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niệm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đẹp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đẽ</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tuổi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cháu, thể hiện t</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 - tình bà cháu thắm thiết,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thêm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71D12854-394A-48B7-A053-4D9314649CBF}"/>
              </a:ext>
            </a:extLst>
          </p:cNvPr>
          <p:cNvSpPr/>
          <p:nvPr/>
        </p:nvSpPr>
        <p:spPr>
          <a:xfrm>
            <a:off x="6620040" y="626869"/>
            <a:ext cx="4762009" cy="923330"/>
          </a:xfrm>
          <a:prstGeom prst="rect">
            <a:avLst/>
          </a:prstGeom>
          <a:noFill/>
        </p:spPr>
        <p:txBody>
          <a:bodyPr wrap="none" lIns="91440" tIns="45720" rIns="91440" bIns="45720">
            <a:spAutoFit/>
            <a:scene3d>
              <a:camera prst="isometricOffAxis1Right"/>
              <a:lightRig rig="threePt" dir="t"/>
            </a:scene3d>
          </a:bodyPr>
          <a:lstStyle/>
          <a:p>
            <a:pPr algn="ctr"/>
            <a:r>
              <a:rPr lang="en-US" sz="5400" b="1" cap="none" spc="0" dirty="0">
                <a:ln w="6600">
                  <a:solidFill>
                    <a:srgbClr val="7030A0"/>
                  </a:solidFill>
                  <a:prstDash val="solid"/>
                </a:ln>
                <a:solidFill>
                  <a:srgbClr val="FFFFFF"/>
                </a:solidFill>
                <a:effectLst>
                  <a:outerShdw blurRad="50800" dist="38100" dir="2700000" algn="tl" rotWithShape="0">
                    <a:prstClr val="black">
                      <a:alpha val="40000"/>
                    </a:prstClr>
                  </a:outerShdw>
                </a:effectLst>
              </a:rPr>
              <a:t>TIẾNG GÀ TRƯA</a:t>
            </a:r>
          </a:p>
        </p:txBody>
      </p:sp>
    </p:spTree>
    <p:extLst>
      <p:ext uri="{BB962C8B-B14F-4D97-AF65-F5344CB8AC3E}">
        <p14:creationId xmlns:p14="http://schemas.microsoft.com/office/powerpoint/2010/main" val="987871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blue light in the dark&#10;&#10;Description automatically generated with low confidence">
            <a:extLst>
              <a:ext uri="{FF2B5EF4-FFF2-40B4-BE49-F238E27FC236}">
                <a16:creationId xmlns:a16="http://schemas.microsoft.com/office/drawing/2014/main" id="{5C9C7A2C-F6F0-4BAC-AA03-D4BE7ED087E1}"/>
              </a:ext>
            </a:extLst>
          </p:cNvPr>
          <p:cNvPicPr>
            <a:picLocks noChangeAspect="1"/>
          </p:cNvPicPr>
          <p:nvPr/>
        </p:nvPicPr>
        <p:blipFill rotWithShape="1">
          <a:blip r:embed="rId2"/>
          <a:srcRect l="5895" r="3535" b="2"/>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3" name="Rectangle 2">
            <a:extLst>
              <a:ext uri="{FF2B5EF4-FFF2-40B4-BE49-F238E27FC236}">
                <a16:creationId xmlns:a16="http://schemas.microsoft.com/office/drawing/2014/main" id="{6EA7BF9F-AE81-425D-9F2D-140CC880C986}"/>
              </a:ext>
            </a:extLst>
          </p:cNvPr>
          <p:cNvSpPr/>
          <p:nvPr/>
        </p:nvSpPr>
        <p:spPr>
          <a:xfrm>
            <a:off x="1671263" y="2875002"/>
            <a:ext cx="8849474" cy="1107996"/>
          </a:xfrm>
          <a:prstGeom prst="rect">
            <a:avLst/>
          </a:prstGeom>
          <a:noFill/>
        </p:spPr>
        <p:txBody>
          <a:bodyPr wrap="none" lIns="91440" tIns="45720" rIns="91440" bIns="45720">
            <a:spAutoFit/>
          </a:bodyPr>
          <a:lstStyle/>
          <a:p>
            <a:pPr algn="ctr"/>
            <a:r>
              <a:rPr lang="en-US" sz="6600" b="1" cap="none" spc="0" dirty="0">
                <a:ln w="6600">
                  <a:solidFill>
                    <a:schemeClr val="accent2"/>
                  </a:solidFill>
                  <a:prstDash val="solid"/>
                </a:ln>
                <a:solidFill>
                  <a:srgbClr val="FFFFFF"/>
                </a:solidFill>
                <a:effectLst>
                  <a:outerShdw dist="38100" dir="2700000" algn="tl" rotWithShape="0">
                    <a:schemeClr val="accent2"/>
                  </a:outerShdw>
                </a:effectLst>
              </a:rPr>
              <a:t>HÌNH THÀNH KIẾN THỨC</a:t>
            </a:r>
          </a:p>
        </p:txBody>
      </p:sp>
      <p:sp>
        <p:nvSpPr>
          <p:cNvPr id="6" name="TextBox 5">
            <a:extLst>
              <a:ext uri="{FF2B5EF4-FFF2-40B4-BE49-F238E27FC236}">
                <a16:creationId xmlns:a16="http://schemas.microsoft.com/office/drawing/2014/main" id="{B311F1A6-EAE9-47FD-95C5-D142D661C0E1}"/>
              </a:ext>
            </a:extLst>
          </p:cNvPr>
          <p:cNvSpPr txBox="1"/>
          <p:nvPr/>
        </p:nvSpPr>
        <p:spPr>
          <a:xfrm>
            <a:off x="2425712" y="4103242"/>
            <a:ext cx="7654902" cy="781111"/>
          </a:xfrm>
          <a:prstGeom prst="rect">
            <a:avLst/>
          </a:prstGeom>
          <a:noFill/>
        </p:spPr>
        <p:txBody>
          <a:bodyPr wrap="square">
            <a:spAutoFit/>
          </a:bodyPr>
          <a:lstStyle/>
          <a:p>
            <a:pPr algn="just">
              <a:lnSpc>
                <a:spcPct val="107000"/>
              </a:lnSpc>
              <a:spcAft>
                <a:spcPts val="800"/>
              </a:spcAft>
              <a:tabLst>
                <a:tab pos="1386840" algn="l"/>
              </a:tabLst>
            </a:pPr>
            <a:r>
              <a:rPr lang="en-US" sz="44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I. </a:t>
            </a:r>
            <a:r>
              <a:rPr lang="vi-VN" sz="44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ĐỌC- TÌM HIỂU CHUNG</a:t>
            </a:r>
            <a:endParaRPr lang="en-US" sz="4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712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2B0FDC-7D16-4720-8AF6-734CC439D324}"/>
              </a:ext>
            </a:extLst>
          </p:cNvPr>
          <p:cNvSpPr txBox="1"/>
          <p:nvPr/>
        </p:nvSpPr>
        <p:spPr>
          <a:xfrm>
            <a:off x="666750" y="344200"/>
            <a:ext cx="10858500" cy="6375656"/>
          </a:xfrm>
          <a:prstGeom prst="rect">
            <a:avLst/>
          </a:prstGeom>
          <a:noFill/>
        </p:spPr>
        <p:txBody>
          <a:bodyPr wrap="square">
            <a:spAutoFit/>
          </a:bodyPr>
          <a:lstStyle/>
          <a:p>
            <a:pPr marL="457200" algn="just">
              <a:lnSpc>
                <a:spcPct val="107000"/>
              </a:lnSpc>
              <a:tabLst>
                <a:tab pos="1386840" algn="l"/>
              </a:tabLst>
            </a:pPr>
            <a:r>
              <a:rPr lang="en-US" sz="32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1.Tác </a:t>
            </a:r>
            <a:r>
              <a:rPr lang="en-US" sz="32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giả</a:t>
            </a:r>
            <a:r>
              <a:rPr lang="en-US" sz="32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gn="just">
              <a:lnSpc>
                <a:spcPct val="107000"/>
              </a:lnSpc>
              <a:buFont typeface="Wingdings" panose="05000000000000000000" pitchFamily="2" charset="2"/>
              <a:buChar char="v"/>
              <a:tabLst>
                <a:tab pos="1386840" algn="l"/>
              </a:tabLs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Đinh Trọng Lạc (1928- 2000)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gn="just">
              <a:lnSpc>
                <a:spcPct val="107000"/>
              </a:lnSpc>
              <a:buFont typeface="Wingdings" panose="05000000000000000000" pitchFamily="2" charset="2"/>
              <a:buChar char="v"/>
              <a:tabLst>
                <a:tab pos="1386840" algn="l"/>
              </a:tabLs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 Hà Nội.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gn="just">
              <a:lnSpc>
                <a:spcPct val="107000"/>
              </a:lnSpc>
              <a:spcAft>
                <a:spcPts val="800"/>
              </a:spcAft>
              <a:buFont typeface="Wingdings" panose="05000000000000000000" pitchFamily="2" charset="2"/>
              <a:buChar char="v"/>
              <a:tabLst>
                <a:tab pos="1386840" algn="l"/>
              </a:tabLs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 nhà ngôn ngữ, phê bình văn học nổi tiếng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Tác phẩm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Xuất xứ</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Bài viết được in trong sách “Vẻ đẹp ngôn ngữ văn học qua các bài tập đọc lớp 4,5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 loại</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Nghị luận văn học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PTBĐ</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chính:</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Nghị luận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 đề nghị luận: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Đặc sắc nội dung và nghệ thuật bài “Tiếng gà trưa”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8634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Chevron 3">
            <a:extLst>
              <a:ext uri="{FF2B5EF4-FFF2-40B4-BE49-F238E27FC236}">
                <a16:creationId xmlns:a16="http://schemas.microsoft.com/office/drawing/2014/main" id="{66AD012A-FA95-4938-9998-A931F9C39BAE}"/>
              </a:ext>
            </a:extLst>
          </p:cNvPr>
          <p:cNvSpPr/>
          <p:nvPr/>
        </p:nvSpPr>
        <p:spPr>
          <a:xfrm>
            <a:off x="1331912" y="1728788"/>
            <a:ext cx="2096946" cy="2523173"/>
          </a:xfrm>
          <a:prstGeom prst="chevron">
            <a:avLst>
              <a:gd name="adj" fmla="val 4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19DD716-C829-4E5F-A07E-563C234AC3EA}"/>
              </a:ext>
            </a:extLst>
          </p:cNvPr>
          <p:cNvSpPr/>
          <p:nvPr/>
        </p:nvSpPr>
        <p:spPr>
          <a:xfrm>
            <a:off x="1564906" y="2091694"/>
            <a:ext cx="2096946" cy="2651757"/>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463" tIns="98463" rIns="98463" bIns="98463" numCol="1" spcCol="1270" anchor="ctr" anchorCtr="0">
            <a:noAutofit/>
          </a:bodyPr>
          <a:lstStyle/>
          <a:p>
            <a:pPr marL="0" lvl="0" indent="0" algn="ctr" defTabSz="488950">
              <a:lnSpc>
                <a:spcPct val="90000"/>
              </a:lnSpc>
              <a:spcBef>
                <a:spcPct val="0"/>
              </a:spcBef>
              <a:spcAft>
                <a:spcPct val="35000"/>
              </a:spcAft>
              <a:buNone/>
            </a:pPr>
            <a:r>
              <a:rPr lang="vi-VN" sz="2800" kern="1200" dirty="0">
                <a:latin typeface="+mj-lt"/>
                <a:cs typeface="Aharoni" panose="02010803020104030203" pitchFamily="2" charset="-79"/>
              </a:rPr>
              <a:t>Phần 1 (Từ đầu...</a:t>
            </a:r>
            <a:r>
              <a:rPr lang="vi-VN" sz="2800" i="1" kern="1200" dirty="0">
                <a:latin typeface="+mj-lt"/>
                <a:cs typeface="Aharoni" panose="02010803020104030203" pitchFamily="2" charset="-79"/>
              </a:rPr>
              <a:t>tuổi thơ</a:t>
            </a:r>
            <a:r>
              <a:rPr lang="vi-VN" sz="2800" kern="1200" dirty="0">
                <a:latin typeface="+mj-lt"/>
                <a:cs typeface="Aharoni" panose="02010803020104030203" pitchFamily="2" charset="-79"/>
              </a:rPr>
              <a:t>): Vẻ đẹp khổ thơ thứ nhất</a:t>
            </a:r>
            <a:r>
              <a:rPr lang="en-US" sz="2800" kern="1200" dirty="0">
                <a:latin typeface="+mj-lt"/>
                <a:cs typeface="Aharoni" panose="02010803020104030203" pitchFamily="2" charset="-79"/>
              </a:rPr>
              <a:t>. </a:t>
            </a:r>
          </a:p>
        </p:txBody>
      </p:sp>
      <p:sp>
        <p:nvSpPr>
          <p:cNvPr id="6" name="Arrow: Chevron 5">
            <a:extLst>
              <a:ext uri="{FF2B5EF4-FFF2-40B4-BE49-F238E27FC236}">
                <a16:creationId xmlns:a16="http://schemas.microsoft.com/office/drawing/2014/main" id="{256C0354-4581-4802-953C-C3A941B5B685}"/>
              </a:ext>
            </a:extLst>
          </p:cNvPr>
          <p:cNvSpPr/>
          <p:nvPr/>
        </p:nvSpPr>
        <p:spPr>
          <a:xfrm>
            <a:off x="3727090" y="1728788"/>
            <a:ext cx="2096946" cy="2523173"/>
          </a:xfrm>
          <a:prstGeom prst="chevron">
            <a:avLst>
              <a:gd name="adj" fmla="val 4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80B9BC10-58A6-468B-9DB2-036A1FAFF205}"/>
              </a:ext>
            </a:extLst>
          </p:cNvPr>
          <p:cNvSpPr/>
          <p:nvPr/>
        </p:nvSpPr>
        <p:spPr>
          <a:xfrm>
            <a:off x="3960085" y="2091694"/>
            <a:ext cx="2096946" cy="2651757"/>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463" tIns="98463" rIns="98463" bIns="98463" numCol="1" spcCol="1270" anchor="ctr" anchorCtr="0">
            <a:noAutofit/>
          </a:bodyPr>
          <a:lstStyle/>
          <a:p>
            <a:pPr marL="0" lvl="0" indent="0" algn="ctr" defTabSz="488950">
              <a:lnSpc>
                <a:spcPct val="90000"/>
              </a:lnSpc>
              <a:spcBef>
                <a:spcPct val="0"/>
              </a:spcBef>
              <a:spcAft>
                <a:spcPct val="35000"/>
              </a:spcAft>
              <a:buNone/>
            </a:pPr>
            <a:r>
              <a:rPr lang="vi-VN" sz="2800" kern="1200" dirty="0">
                <a:latin typeface="+mj-lt"/>
                <a:cs typeface="Aharoni" panose="02010803020104030203" pitchFamily="2" charset="-79"/>
              </a:rPr>
              <a:t>Phần 2 (</a:t>
            </a:r>
            <a:r>
              <a:rPr lang="en-US" sz="2800" kern="1200" dirty="0">
                <a:latin typeface="+mj-lt"/>
                <a:cs typeface="Aharoni" panose="02010803020104030203" pitchFamily="2" charset="-79"/>
              </a:rPr>
              <a:t>T</a:t>
            </a:r>
            <a:r>
              <a:rPr lang="vi-VN" sz="2800" kern="1200" dirty="0">
                <a:latin typeface="+mj-lt"/>
                <a:cs typeface="Aharoni" panose="02010803020104030203" pitchFamily="2" charset="-79"/>
              </a:rPr>
              <a:t>iếp ...</a:t>
            </a:r>
            <a:r>
              <a:rPr lang="vi-VN" sz="2800" i="1" kern="1200" dirty="0">
                <a:latin typeface="+mj-lt"/>
                <a:cs typeface="Aharoni" panose="02010803020104030203" pitchFamily="2" charset="-79"/>
              </a:rPr>
              <a:t>vui sướng</a:t>
            </a:r>
            <a:r>
              <a:rPr lang="vi-VN" sz="2800" kern="1200" dirty="0">
                <a:latin typeface="+mj-lt"/>
                <a:cs typeface="Aharoni" panose="02010803020104030203" pitchFamily="2" charset="-79"/>
              </a:rPr>
              <a:t>): Vẻ đẹp khổ thơ thứ hai</a:t>
            </a:r>
            <a:r>
              <a:rPr lang="en-US" sz="2800" kern="1200" dirty="0">
                <a:latin typeface="+mj-lt"/>
                <a:cs typeface="Aharoni" panose="02010803020104030203" pitchFamily="2" charset="-79"/>
              </a:rPr>
              <a:t>. </a:t>
            </a:r>
          </a:p>
        </p:txBody>
      </p:sp>
      <p:sp>
        <p:nvSpPr>
          <p:cNvPr id="8" name="Arrow: Chevron 7">
            <a:extLst>
              <a:ext uri="{FF2B5EF4-FFF2-40B4-BE49-F238E27FC236}">
                <a16:creationId xmlns:a16="http://schemas.microsoft.com/office/drawing/2014/main" id="{E39256BF-4F31-4BFC-8479-F22C58420F8C}"/>
              </a:ext>
            </a:extLst>
          </p:cNvPr>
          <p:cNvSpPr/>
          <p:nvPr/>
        </p:nvSpPr>
        <p:spPr>
          <a:xfrm>
            <a:off x="6122268" y="1728788"/>
            <a:ext cx="2096946" cy="2523173"/>
          </a:xfrm>
          <a:prstGeom prst="chevron">
            <a:avLst>
              <a:gd name="adj" fmla="val 4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9402D5B0-F527-4F40-9A5C-022B4394B920}"/>
              </a:ext>
            </a:extLst>
          </p:cNvPr>
          <p:cNvSpPr/>
          <p:nvPr/>
        </p:nvSpPr>
        <p:spPr>
          <a:xfrm>
            <a:off x="6355262" y="2091694"/>
            <a:ext cx="2096946" cy="2651757"/>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463" tIns="98463" rIns="98463" bIns="98463" numCol="1" spcCol="1270" anchor="ctr" anchorCtr="0">
            <a:noAutofit/>
          </a:bodyPr>
          <a:lstStyle/>
          <a:p>
            <a:pPr marL="0" lvl="0" indent="0" algn="ctr" defTabSz="488950">
              <a:lnSpc>
                <a:spcPct val="90000"/>
              </a:lnSpc>
              <a:spcBef>
                <a:spcPct val="0"/>
              </a:spcBef>
              <a:spcAft>
                <a:spcPct val="35000"/>
              </a:spcAft>
              <a:buNone/>
            </a:pPr>
            <a:r>
              <a:rPr lang="vi-VN" sz="2800" kern="1200" dirty="0">
                <a:latin typeface="+mj-lt"/>
                <a:cs typeface="Aharoni" panose="02010803020104030203" pitchFamily="2" charset="-79"/>
              </a:rPr>
              <a:t>Phần 3 (</a:t>
            </a:r>
            <a:r>
              <a:rPr lang="en-US" sz="2800" kern="1200" dirty="0">
                <a:latin typeface="+mj-lt"/>
                <a:cs typeface="Aharoni" panose="02010803020104030203" pitchFamily="2" charset="-79"/>
              </a:rPr>
              <a:t>T</a:t>
            </a:r>
            <a:r>
              <a:rPr lang="vi-VN" sz="2800" kern="1200" dirty="0">
                <a:latin typeface="+mj-lt"/>
                <a:cs typeface="Aharoni" panose="02010803020104030203" pitchFamily="2" charset="-79"/>
              </a:rPr>
              <a:t>iếp...</a:t>
            </a:r>
            <a:r>
              <a:rPr lang="vi-VN" sz="2800" i="1" kern="1200" dirty="0">
                <a:latin typeface="+mj-lt"/>
                <a:cs typeface="Aharoni" panose="02010803020104030203" pitchFamily="2" charset="-79"/>
              </a:rPr>
              <a:t>của bà</a:t>
            </a:r>
            <a:r>
              <a:rPr lang="vi-VN" sz="2800" kern="1200" dirty="0">
                <a:latin typeface="+mj-lt"/>
                <a:cs typeface="Aharoni" panose="02010803020104030203" pitchFamily="2" charset="-79"/>
              </a:rPr>
              <a:t>): Vẻ đẹp của sáu dòng thơ đặc biệt trong bài</a:t>
            </a:r>
            <a:r>
              <a:rPr lang="en-US" sz="2800" kern="1200" dirty="0">
                <a:latin typeface="+mj-lt"/>
                <a:cs typeface="Aharoni" panose="02010803020104030203" pitchFamily="2" charset="-79"/>
              </a:rPr>
              <a:t>.</a:t>
            </a:r>
          </a:p>
        </p:txBody>
      </p:sp>
      <p:sp>
        <p:nvSpPr>
          <p:cNvPr id="10" name="Arrow: Chevron 9">
            <a:extLst>
              <a:ext uri="{FF2B5EF4-FFF2-40B4-BE49-F238E27FC236}">
                <a16:creationId xmlns:a16="http://schemas.microsoft.com/office/drawing/2014/main" id="{0CA1785C-A8C0-44F1-A867-2A093E9DC974}"/>
              </a:ext>
            </a:extLst>
          </p:cNvPr>
          <p:cNvSpPr/>
          <p:nvPr/>
        </p:nvSpPr>
        <p:spPr>
          <a:xfrm>
            <a:off x="8517448" y="1728788"/>
            <a:ext cx="2096946" cy="2523173"/>
          </a:xfrm>
          <a:prstGeom prst="chevron">
            <a:avLst>
              <a:gd name="adj" fmla="val 4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29C5F729-6FB7-4933-B6B4-58C0BB36FE34}"/>
              </a:ext>
            </a:extLst>
          </p:cNvPr>
          <p:cNvSpPr/>
          <p:nvPr/>
        </p:nvSpPr>
        <p:spPr>
          <a:xfrm>
            <a:off x="8750442" y="2091694"/>
            <a:ext cx="2096946" cy="2651757"/>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463" tIns="98463" rIns="98463" bIns="98463" numCol="1" spcCol="1270" anchor="ctr" anchorCtr="0">
            <a:noAutofit/>
          </a:bodyPr>
          <a:lstStyle/>
          <a:p>
            <a:pPr marL="0" lvl="0" indent="0" algn="ctr" defTabSz="488950">
              <a:lnSpc>
                <a:spcPct val="90000"/>
              </a:lnSpc>
              <a:spcBef>
                <a:spcPct val="0"/>
              </a:spcBef>
              <a:spcAft>
                <a:spcPct val="35000"/>
              </a:spcAft>
              <a:buNone/>
            </a:pPr>
            <a:r>
              <a:rPr lang="vi-VN" sz="2800" kern="1200" dirty="0">
                <a:latin typeface="+mj-lt"/>
                <a:cs typeface="Aharoni" panose="02010803020104030203" pitchFamily="2" charset="-79"/>
              </a:rPr>
              <a:t>Phần 4 (Còn lại)</a:t>
            </a:r>
            <a:r>
              <a:rPr lang="en-US" sz="2800" kern="1200" dirty="0">
                <a:latin typeface="+mj-lt"/>
                <a:cs typeface="Aharoni" panose="02010803020104030203" pitchFamily="2" charset="-79"/>
              </a:rPr>
              <a:t>:</a:t>
            </a:r>
            <a:r>
              <a:rPr lang="vi-VN" sz="2800" kern="1200" dirty="0">
                <a:latin typeface="+mj-lt"/>
                <a:cs typeface="Aharoni" panose="02010803020104030203" pitchFamily="2" charset="-79"/>
              </a:rPr>
              <a:t> Vẻ đẹp khổ cuối.</a:t>
            </a:r>
            <a:endParaRPr lang="en-US" sz="2800" kern="1200" dirty="0">
              <a:latin typeface="+mj-lt"/>
              <a:cs typeface="Aharoni" panose="02010803020104030203" pitchFamily="2" charset="-79"/>
            </a:endParaRPr>
          </a:p>
        </p:txBody>
      </p:sp>
      <p:sp>
        <p:nvSpPr>
          <p:cNvPr id="13" name="TextBox 12">
            <a:extLst>
              <a:ext uri="{FF2B5EF4-FFF2-40B4-BE49-F238E27FC236}">
                <a16:creationId xmlns:a16="http://schemas.microsoft.com/office/drawing/2014/main" id="{08299545-579C-437D-BE90-ED1399C90A27}"/>
              </a:ext>
            </a:extLst>
          </p:cNvPr>
          <p:cNvSpPr txBox="1"/>
          <p:nvPr/>
        </p:nvSpPr>
        <p:spPr>
          <a:xfrm>
            <a:off x="913672" y="837912"/>
            <a:ext cx="10858500" cy="584775"/>
          </a:xfrm>
          <a:prstGeom prst="rect">
            <a:avLst/>
          </a:prstGeom>
          <a:noFill/>
        </p:spPr>
        <p:txBody>
          <a:bodyPr wrap="square">
            <a:spAutoFit/>
          </a:bodyPr>
          <a:lstStyle/>
          <a:p>
            <a:r>
              <a:rPr lang="vi-VN" sz="3200" b="1" dirty="0">
                <a:effectLst/>
                <a:latin typeface="Times New Roman" panose="02020603050405020304" pitchFamily="18" charset="0"/>
                <a:ea typeface="Calibri" panose="020F0502020204030204" pitchFamily="34" charset="0"/>
              </a:rPr>
              <a:t>Bố cục: 4 phần</a:t>
            </a:r>
            <a:endParaRPr lang="en-US" sz="3200" dirty="0"/>
          </a:p>
        </p:txBody>
      </p:sp>
    </p:spTree>
    <p:extLst>
      <p:ext uri="{BB962C8B-B14F-4D97-AF65-F5344CB8AC3E}">
        <p14:creationId xmlns:p14="http://schemas.microsoft.com/office/powerpoint/2010/main" val="3512466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90F4A3-55B8-40A5-A38B-5CE7E137210B}"/>
              </a:ext>
            </a:extLst>
          </p:cNvPr>
          <p:cNvPicPr>
            <a:picLocks noChangeAspect="1"/>
          </p:cNvPicPr>
          <p:nvPr/>
        </p:nvPicPr>
        <p:blipFill>
          <a:blip r:embed="rId2"/>
          <a:stretch>
            <a:fillRect/>
          </a:stretch>
        </p:blipFill>
        <p:spPr>
          <a:xfrm>
            <a:off x="481327" y="357502"/>
            <a:ext cx="671198" cy="671198"/>
          </a:xfrm>
          <a:prstGeom prst="rect">
            <a:avLst/>
          </a:prstGeom>
        </p:spPr>
      </p:pic>
      <p:sp>
        <p:nvSpPr>
          <p:cNvPr id="3" name="TextBox 2">
            <a:extLst>
              <a:ext uri="{FF2B5EF4-FFF2-40B4-BE49-F238E27FC236}">
                <a16:creationId xmlns:a16="http://schemas.microsoft.com/office/drawing/2014/main" id="{807543B5-280F-4A63-BA4D-7F96DAFE9151}"/>
              </a:ext>
            </a:extLst>
          </p:cNvPr>
          <p:cNvSpPr txBox="1"/>
          <p:nvPr/>
        </p:nvSpPr>
        <p:spPr>
          <a:xfrm>
            <a:off x="588960" y="384940"/>
            <a:ext cx="10858500" cy="530594"/>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ĐỌC – HIỂU VĂN BẢN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F500E6D9-0B60-4802-AED7-6A9E7D032600}"/>
              </a:ext>
            </a:extLst>
          </p:cNvPr>
          <p:cNvSpPr txBox="1"/>
          <p:nvPr/>
        </p:nvSpPr>
        <p:spPr>
          <a:xfrm>
            <a:off x="660400" y="1028700"/>
            <a:ext cx="10858500" cy="530594"/>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1. Vấn đề nghị luận và trình tự triển khai vấn đề nghị luận: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3A17B91-9EF2-4D85-9C05-E75E8DE5E5FF}"/>
              </a:ext>
            </a:extLst>
          </p:cNvPr>
          <p:cNvSpPr txBox="1"/>
          <p:nvPr/>
        </p:nvSpPr>
        <p:spPr>
          <a:xfrm>
            <a:off x="660400" y="1672460"/>
            <a:ext cx="10858500" cy="4629152"/>
          </a:xfrm>
          <a:prstGeom prst="rect">
            <a:avLst/>
          </a:prstGeom>
          <a:noFill/>
        </p:spPr>
        <p:txBody>
          <a:bodyPr wrap="square">
            <a:spAutoFit/>
          </a:bodyPr>
          <a:lstStyle/>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Vấn đề nghị luận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Vẻ đẹp nội dung, nghệ thuật của bài thơ “Tiếng gà trưa”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Nhan đề:</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Khái quát nội dung 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Trình tự, cách triển khai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Phân tích bài thơ theo trình tự lần lượt các khổ thơ trong bài “Tiếng gà trưa”- Xuân Quỳnh.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Trong mỗi khổ bắt đầu bằng việc nêu lên dấu hiệ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u</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hình thức ngôn từ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rồi chỉ ra tác dụng của hình thức đó trong thể hiện nội dung...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7680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60&quot;/&gt;&lt;/object&gt;&lt;object type=&quot;3&quot; unique_id=&quot;10006&quot;&gt;&lt;property id=&quot;20148&quot; value=&quot;5&quot;/&gt;&lt;property id=&quot;20300&quot; value=&quot;Slide 4&quot;/&gt;&lt;property id=&quot;20307&quot; value=&quot;261&quot;/&gt;&lt;/object&gt;&lt;object type=&quot;3&quot; unique_id=&quot;10007&quot;&gt;&lt;property id=&quot;20148&quot; value=&quot;5&quot;/&gt;&lt;property id=&quot;20300&quot; value=&quot;Slide 5&quot;/&gt;&lt;property id=&quot;20307&quot; value=&quot;262&quot;/&gt;&lt;/object&gt;&lt;object type=&quot;3&quot; unique_id=&quot;10008&quot;&gt;&lt;property id=&quot;20148&quot; value=&quot;5&quot;/&gt;&lt;property id=&quot;20300&quot; value=&quot;Slide 6&quot;/&gt;&lt;property id=&quot;20307&quot; value=&quot;258&quot;/&gt;&lt;/object&gt;&lt;object type=&quot;3&quot; unique_id=&quot;10009&quot;&gt;&lt;property id=&quot;20148&quot; value=&quot;5&quot;/&gt;&lt;property id=&quot;20300&quot; value=&quot;Slide 7&quot;/&gt;&lt;property id=&quot;20307&quot; value=&quot;263&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5&quot;/&gt;&lt;/object&gt;&lt;object type=&quot;3&quot; unique_id=&quot;10012&quot;&gt;&lt;property id=&quot;20148&quot; value=&quot;5&quot;/&gt;&lt;property id=&quot;20300&quot; value=&quot;Slide 10&quot;/&gt;&lt;property id=&quot;20307&quot; value=&quot;266&quot;/&gt;&lt;/object&gt;&lt;object type=&quot;3&quot; unique_id=&quot;10013&quot;&gt;&lt;property id=&quot;20148&quot; value=&quot;5&quot;/&gt;&lt;property id=&quot;20300&quot; value=&quot;Slide 11&quot;/&gt;&lt;property id=&quot;20307&quot; value=&quot;268&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70&quot;/&gt;&lt;/object&gt;&lt;object type=&quot;3&quot; unique_id=&quot;10016&quot;&gt;&lt;property id=&quot;20148&quot; value=&quot;5&quot;/&gt;&lt;property id=&quot;20300&quot; value=&quot;Slide 14&quot;/&gt;&lt;property id=&quot;20307&quot; value=&quot;271&quot;/&gt;&lt;/object&gt;&lt;object type=&quot;3&quot; unique_id=&quot;10017&quot;&gt;&lt;property id=&quot;20148&quot; value=&quot;5&quot;/&gt;&lt;property id=&quot;20300&quot; value=&quot;Slide 15&quot;/&gt;&lt;property id=&quot;20307&quot; value=&quot;269&quot;/&gt;&lt;/object&gt;&lt;object type=&quot;3&quot; unique_id=&quot;10018&quot;&gt;&lt;property id=&quot;20148&quot; value=&quot;5&quot;/&gt;&lt;property id=&quot;20300&quot; value=&quot;Slide 16&quot;/&gt;&lt;property id=&quot;20307&quot; value=&quot;272&quot;/&gt;&lt;/object&gt;&lt;object type=&quot;3&quot; unique_id=&quot;10019&quot;&gt;&lt;property id=&quot;20148&quot; value=&quot;5&quot;/&gt;&lt;property id=&quot;20300&quot; value=&quot;Slide 17&quot;/&gt;&lt;property id=&quot;20307&quot; value=&quot;273&quot;/&gt;&lt;/object&gt;&lt;object type=&quot;3&quot; unique_id=&quot;10020&quot;&gt;&lt;property id=&quot;20148&quot; value=&quot;5&quot;/&gt;&lt;property id=&quot;20300&quot; value=&quot;Slide 18&quot;/&gt;&lt;property id=&quot;20307&quot; value=&quot;274&quot;/&gt;&lt;/object&gt;&lt;object type=&quot;3&quot; unique_id=&quot;10021&quot;&gt;&lt;property id=&quot;20148&quot; value=&quot;5&quot;/&gt;&lt;property id=&quot;20300&quot; value=&quot;Slide 19&quot;/&gt;&lt;property id=&quot;20307&quot; value=&quot;275&quot;/&gt;&lt;/object&gt;&lt;object type=&quot;3&quot; unique_id=&quot;10022&quot;&gt;&lt;property id=&quot;20148&quot; value=&quot;5&quot;/&gt;&lt;property id=&quot;20300&quot; value=&quot;Slide 20&quot;/&gt;&lt;property id=&quot;20307&quot; value=&quot;276&quot;/&gt;&lt;/object&gt;&lt;object type=&quot;3&quot; unique_id=&quot;10023&quot;&gt;&lt;property id=&quot;20148&quot; value=&quot;5&quot;/&gt;&lt;property id=&quot;20300&quot; value=&quot;Slide 21&quot;/&gt;&lt;property id=&quot;20307&quot; value=&quot;277&quot;/&gt;&lt;/object&gt;&lt;object type=&quot;3&quot; unique_id=&quot;10024&quot;&gt;&lt;property id=&quot;20148&quot; value=&quot;5&quot;/&gt;&lt;property id=&quot;20300&quot; value=&quot;Slide 22&quot;/&gt;&lt;property id=&quot;20307&quot; value=&quot;278&quot;/&gt;&lt;/object&gt;&lt;object type=&quot;3&quot; unique_id=&quot;10025&quot;&gt;&lt;property id=&quot;20148&quot; value=&quot;5&quot;/&gt;&lt;property id=&quot;20300&quot; value=&quot;Slide 23&quot;/&gt;&lt;property id=&quot;20307&quot; value=&quot;279&quot;/&gt;&lt;/object&gt;&lt;object type=&quot;3&quot; unique_id=&quot;10026&quot;&gt;&lt;property id=&quot;20148&quot; value=&quot;5&quot;/&gt;&lt;property id=&quot;20300&quot; value=&quot;Slide 24&quot;/&gt;&lt;property id=&quot;20307&quot; value=&quot;280&quot;/&gt;&lt;/object&gt;&lt;object type=&quot;3&quot; unique_id=&quot;10027&quot;&gt;&lt;property id=&quot;20148&quot; value=&quot;5&quot;/&gt;&lt;property id=&quot;20300&quot; value=&quot;Slide 25&quot;/&gt;&lt;property id=&quot;20307&quot; value=&quot;281&quot;/&gt;&lt;/object&gt;&lt;object type=&quot;3&quot; unique_id=&quot;10028&quot;&gt;&lt;property id=&quot;20148&quot; value=&quot;5&quot;/&gt;&lt;property id=&quot;20300&quot; value=&quot;Slide 26&quot;/&gt;&lt;property id=&quot;20307&quot; value=&quot;283&quot;/&gt;&lt;/object&gt;&lt;object type=&quot;3&quot; unique_id=&quot;10029&quot;&gt;&lt;property id=&quot;20148&quot; value=&quot;5&quot;/&gt;&lt;property id=&quot;20300&quot; value=&quot;Slide 27&quot;/&gt;&lt;property id=&quot;20307&quot; value=&quot;282&quot;/&gt;&lt;/object&gt;&lt;object type=&quot;3&quot; unique_id=&quot;10030&quot;&gt;&lt;property id=&quot;20148&quot; value=&quot;5&quot;/&gt;&lt;property id=&quot;20300&quot; value=&quot;Slide 28&quot;/&gt;&lt;property id=&quot;20307&quot; value=&quot;285&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6&quot;/&gt;&lt;/object&gt;&lt;/object&gt;&lt;object type=&quot;8&quot; unique_id=&quot;10064&quot;&gt;&lt;/object&gt;&lt;/object&gt;&lt;/database&gt;"/>
  <p:tag name="MMPROD_NEXTUNIQUEID" val="10009"/>
  <p:tag name="SECTOMILLISECCONVERTED" val="1"/>
</p:tagLst>
</file>

<file path=ppt/theme/theme1.xml><?xml version="1.0" encoding="utf-8"?>
<a:theme xmlns:a="http://schemas.openxmlformats.org/drawingml/2006/main" name="PebbleVTI">
  <a:themeElements>
    <a:clrScheme name="Blush 3">
      <a:dk1>
        <a:sysClr val="windowText" lastClr="000000"/>
      </a:dk1>
      <a:lt1>
        <a:sysClr val="window" lastClr="FFFFFF"/>
      </a:lt1>
      <a:dk2>
        <a:srgbClr val="B15E4E"/>
      </a:dk2>
      <a:lt2>
        <a:srgbClr val="FFFFFF"/>
      </a:lt2>
      <a:accent1>
        <a:srgbClr val="C5B096"/>
      </a:accent1>
      <a:accent2>
        <a:srgbClr val="ECA855"/>
      </a:accent2>
      <a:accent3>
        <a:srgbClr val="9BBFB0"/>
      </a:accent3>
      <a:accent4>
        <a:srgbClr val="A9AEA7"/>
      </a:accent4>
      <a:accent5>
        <a:srgbClr val="6A787C"/>
      </a:accent5>
      <a:accent6>
        <a:srgbClr val="3B4345"/>
      </a:accent6>
      <a:hlink>
        <a:srgbClr val="ECA855"/>
      </a:hlink>
      <a:folHlink>
        <a:srgbClr val="6A392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1779</Words>
  <Application>Microsoft Office PowerPoint</Application>
  <PresentationFormat>Widescreen</PresentationFormat>
  <Paragraphs>112</Paragraphs>
  <Slides>30</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Aharoni</vt:lpstr>
      <vt:lpstr>Arial</vt:lpstr>
      <vt:lpstr>Avenir Next LT Pro</vt:lpstr>
      <vt:lpstr>Avenir Next LT Pro Light</vt:lpstr>
      <vt:lpstr>Calibri</vt:lpstr>
      <vt:lpstr>Calibri Light</vt:lpstr>
      <vt:lpstr>MS Mincho</vt:lpstr>
      <vt:lpstr>Sitka Subheading</vt:lpstr>
      <vt:lpstr>Times New Roman</vt:lpstr>
      <vt:lpstr>Wingdings</vt:lpstr>
      <vt:lpstr>PebbleVTI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45</cp:revision>
  <dcterms:created xsi:type="dcterms:W3CDTF">2022-09-01T03:23:41Z</dcterms:created>
  <dcterms:modified xsi:type="dcterms:W3CDTF">2022-11-26T07:45:25Z</dcterms:modified>
</cp:coreProperties>
</file>