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72" d="100"/>
          <a:sy n="72" d="100"/>
        </p:scale>
        <p:origin x="60"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F37FB4A-C2DC-2FC1-1D61-DECC87782269}"/>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B7E2E2C5-B838-D3B4-422E-30C2B81F02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E633D736-5889-A2DD-C2A7-96D1791F42C8}"/>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5" name="Chỗ dành sẵn cho Chân trang 4">
            <a:extLst>
              <a:ext uri="{FF2B5EF4-FFF2-40B4-BE49-F238E27FC236}">
                <a16:creationId xmlns:a16="http://schemas.microsoft.com/office/drawing/2014/main" id="{48A367C9-9A4D-2024-CC10-A39CD0499C4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22C51A2E-5B08-29A2-D7A3-87EC7479B03B}"/>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181641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DB7BFDE-AA3E-BBBC-875C-04095F027164}"/>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727A2704-E4E9-2004-CDDD-3D1FDD6F1EF3}"/>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C320ACE-F08E-3C3E-EDCA-B323EE6BE1F3}"/>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5" name="Chỗ dành sẵn cho Chân trang 4">
            <a:extLst>
              <a:ext uri="{FF2B5EF4-FFF2-40B4-BE49-F238E27FC236}">
                <a16:creationId xmlns:a16="http://schemas.microsoft.com/office/drawing/2014/main" id="{07476468-042C-4C1F-7A04-2A83856289B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ACE269DA-D0EF-D0FC-C4E0-DA5531759374}"/>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3779930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8C1F9955-F9CD-034A-3506-157932B755C2}"/>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3DE50B20-1172-54F9-9660-DA2CDF577BEA}"/>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B7A3DA3-9C5E-0878-C482-A2E278DB6FB4}"/>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5" name="Chỗ dành sẵn cho Chân trang 4">
            <a:extLst>
              <a:ext uri="{FF2B5EF4-FFF2-40B4-BE49-F238E27FC236}">
                <a16:creationId xmlns:a16="http://schemas.microsoft.com/office/drawing/2014/main" id="{15C2499F-D915-548D-5E95-66D1AD77869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E3A8FB0-3C80-955B-805D-FBDCC30AC45F}"/>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2478490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80F79D4-7587-8A42-E9F1-003E3FED5E8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87C34387-AE40-CA9D-CB38-AA536DEAC8D3}"/>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6F55591-BD9E-B3AC-181E-7C3A68C2E3B9}"/>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5" name="Chỗ dành sẵn cho Chân trang 4">
            <a:extLst>
              <a:ext uri="{FF2B5EF4-FFF2-40B4-BE49-F238E27FC236}">
                <a16:creationId xmlns:a16="http://schemas.microsoft.com/office/drawing/2014/main" id="{773A7CFE-D8FA-A9AF-B886-D8FACB68EBF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9F6CDB3-4F8A-10E9-8426-9AF6C703295A}"/>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120076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D604B2C-FE4E-6E82-AB0B-5A00A146392F}"/>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A505255E-9E1F-14BA-EDD5-2076F6FCE1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05AD7F5F-B74D-5824-ACB2-67B3298867B5}"/>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5" name="Chỗ dành sẵn cho Chân trang 4">
            <a:extLst>
              <a:ext uri="{FF2B5EF4-FFF2-40B4-BE49-F238E27FC236}">
                <a16:creationId xmlns:a16="http://schemas.microsoft.com/office/drawing/2014/main" id="{85DD8676-E428-FB7A-ED06-C7BBFB3CFC63}"/>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0343B6F-5A74-7E6F-466A-F046F3185294}"/>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1106001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92B1F7D-EA6F-10A4-063B-AECF7FEC4E95}"/>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956CD3A3-40FE-B1CF-7E97-9068FA1CF14A}"/>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B4D762A2-9084-834F-270B-65410118DE52}"/>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7039629B-7FD6-1FBB-7A80-DFB301B368BB}"/>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6" name="Chỗ dành sẵn cho Chân trang 5">
            <a:extLst>
              <a:ext uri="{FF2B5EF4-FFF2-40B4-BE49-F238E27FC236}">
                <a16:creationId xmlns:a16="http://schemas.microsoft.com/office/drawing/2014/main" id="{3FA6FBAA-D60F-D522-EBC6-82246BC44E2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C1CC6C2-5C96-CE14-51A5-FE5D9F6E6254}"/>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97682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9AD5F95-182A-5297-8A17-94A06C7A02CE}"/>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94BD9DB3-0ABF-80FD-775F-A4CA9DC9A1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55748AD8-005A-6AC4-6703-B179CFDCC4A7}"/>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CBF9CD25-50CD-913E-EF67-FB4A326111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EC63C266-AD87-D0E8-A876-3D8FE593E091}"/>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F1558D77-EE00-589C-8C93-60378DC8D40A}"/>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8" name="Chỗ dành sẵn cho Chân trang 7">
            <a:extLst>
              <a:ext uri="{FF2B5EF4-FFF2-40B4-BE49-F238E27FC236}">
                <a16:creationId xmlns:a16="http://schemas.microsoft.com/office/drawing/2014/main" id="{046AFBA7-E5B0-97A3-DFF7-27B19B54491D}"/>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87F18A0B-DC72-79B4-3BB8-9D33B2048EFF}"/>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3645889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FF49EA8-210D-6C61-2E7A-E25EAD4AB4C9}"/>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79583847-C80D-EAEF-8F1D-B62E54D8E883}"/>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4" name="Chỗ dành sẵn cho Chân trang 3">
            <a:extLst>
              <a:ext uri="{FF2B5EF4-FFF2-40B4-BE49-F238E27FC236}">
                <a16:creationId xmlns:a16="http://schemas.microsoft.com/office/drawing/2014/main" id="{0964DB88-75FD-2340-0AD4-A3670C1EEB96}"/>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CA0E8F33-BBCA-0931-C4C2-0F790CD38BCD}"/>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1288988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0F0E35AC-718B-189B-7BC6-A25DE8D5682F}"/>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3" name="Chỗ dành sẵn cho Chân trang 2">
            <a:extLst>
              <a:ext uri="{FF2B5EF4-FFF2-40B4-BE49-F238E27FC236}">
                <a16:creationId xmlns:a16="http://schemas.microsoft.com/office/drawing/2014/main" id="{3EF694B2-7A14-92C0-39C7-3F043BFF7316}"/>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B1ED5C19-C1C1-8EE9-F17F-327E8C8764FD}"/>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421582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AE46727-54C4-5C94-4D37-DD7BD2F7A8CA}"/>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B027673F-AE4D-76A8-2A3A-90EFAA5D6E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0D57A6EC-0563-D4C7-C6C2-685F459FFD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886AB14-399D-7891-9449-9903A80AD651}"/>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6" name="Chỗ dành sẵn cho Chân trang 5">
            <a:extLst>
              <a:ext uri="{FF2B5EF4-FFF2-40B4-BE49-F238E27FC236}">
                <a16:creationId xmlns:a16="http://schemas.microsoft.com/office/drawing/2014/main" id="{94C817D7-99E1-4F56-9B1D-065A7D8F192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81449614-5BE0-57D2-1CB5-618B3CDC443A}"/>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1757691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977F56E-59A1-5F09-8D96-9C1CF086DD29}"/>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8D0BD66-9E14-7DC0-A814-21923DE97B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847AA22C-DDBA-973A-C61B-E481367EB5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C364AA60-6F78-8612-658A-4D21A1E6A1D9}"/>
              </a:ext>
            </a:extLst>
          </p:cNvPr>
          <p:cNvSpPr>
            <a:spLocks noGrp="1"/>
          </p:cNvSpPr>
          <p:nvPr>
            <p:ph type="dt" sz="half" idx="10"/>
          </p:nvPr>
        </p:nvSpPr>
        <p:spPr/>
        <p:txBody>
          <a:bodyPr/>
          <a:lstStyle/>
          <a:p>
            <a:fld id="{A1A7720C-62F6-48B8-A1E5-ECFB4E7BC24B}" type="datetimeFigureOut">
              <a:rPr lang="en-US" smtClean="0"/>
              <a:t>1/17/2023</a:t>
            </a:fld>
            <a:endParaRPr lang="en-US"/>
          </a:p>
        </p:txBody>
      </p:sp>
      <p:sp>
        <p:nvSpPr>
          <p:cNvPr id="6" name="Chỗ dành sẵn cho Chân trang 5">
            <a:extLst>
              <a:ext uri="{FF2B5EF4-FFF2-40B4-BE49-F238E27FC236}">
                <a16:creationId xmlns:a16="http://schemas.microsoft.com/office/drawing/2014/main" id="{1872F51B-DCAE-FB4A-EF90-10B9123AE69B}"/>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9CA9455-7C68-27DA-78E3-FD53A0FEA251}"/>
              </a:ext>
            </a:extLst>
          </p:cNvPr>
          <p:cNvSpPr>
            <a:spLocks noGrp="1"/>
          </p:cNvSpPr>
          <p:nvPr>
            <p:ph type="sldNum" sz="quarter" idx="12"/>
          </p:nvPr>
        </p:nvSpPr>
        <p:spPr/>
        <p:txBody>
          <a:bodyPr/>
          <a:lstStyle/>
          <a:p>
            <a:fld id="{3DE50E37-D092-4092-82DE-081E16F8B4E8}" type="slidenum">
              <a:rPr lang="en-US" smtClean="0"/>
              <a:t>‹#›</a:t>
            </a:fld>
            <a:endParaRPr lang="en-US"/>
          </a:p>
        </p:txBody>
      </p:sp>
    </p:spTree>
    <p:extLst>
      <p:ext uri="{BB962C8B-B14F-4D97-AF65-F5344CB8AC3E}">
        <p14:creationId xmlns:p14="http://schemas.microsoft.com/office/powerpoint/2010/main" val="2793880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34B92071-BDD9-F3B7-3542-98803B19F6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B59BD79C-7D20-A819-3887-848503ED71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765F2E1-F301-692F-5564-523943FBE8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A7720C-62F6-48B8-A1E5-ECFB4E7BC24B}" type="datetimeFigureOut">
              <a:rPr lang="en-US" smtClean="0"/>
              <a:t>1/17/2023</a:t>
            </a:fld>
            <a:endParaRPr lang="en-US"/>
          </a:p>
        </p:txBody>
      </p:sp>
      <p:sp>
        <p:nvSpPr>
          <p:cNvPr id="5" name="Chỗ dành sẵn cho Chân trang 4">
            <a:extLst>
              <a:ext uri="{FF2B5EF4-FFF2-40B4-BE49-F238E27FC236}">
                <a16:creationId xmlns:a16="http://schemas.microsoft.com/office/drawing/2014/main" id="{91CFD4E6-6382-2A62-FC48-851459D43A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156E42F-3B81-A3F2-7671-CDCBAFF123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E50E37-D092-4092-82DE-081E16F8B4E8}" type="slidenum">
              <a:rPr lang="en-US" smtClean="0"/>
              <a:t>‹#›</a:t>
            </a:fld>
            <a:endParaRPr lang="en-US"/>
          </a:p>
        </p:txBody>
      </p:sp>
    </p:spTree>
    <p:extLst>
      <p:ext uri="{BB962C8B-B14F-4D97-AF65-F5344CB8AC3E}">
        <p14:creationId xmlns:p14="http://schemas.microsoft.com/office/powerpoint/2010/main" val="3379630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descr="Ảnh có chứa văn bản&#10;&#10;Mô tả được tạo tự động">
            <a:extLst>
              <a:ext uri="{FF2B5EF4-FFF2-40B4-BE49-F238E27FC236}">
                <a16:creationId xmlns:a16="http://schemas.microsoft.com/office/drawing/2014/main" id="{264B1FEC-D2DE-D285-0D2D-AF6C75D5AF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55" y="587022"/>
            <a:ext cx="12000089" cy="6304844"/>
          </a:xfrm>
          <a:prstGeom prst="rect">
            <a:avLst/>
          </a:prstGeom>
        </p:spPr>
      </p:pic>
      <p:sp>
        <p:nvSpPr>
          <p:cNvPr id="6" name="Hộp Văn bản 5">
            <a:extLst>
              <a:ext uri="{FF2B5EF4-FFF2-40B4-BE49-F238E27FC236}">
                <a16:creationId xmlns:a16="http://schemas.microsoft.com/office/drawing/2014/main" id="{74DE7DE9-7D9E-8D80-2719-AAC11DEE33BE}"/>
              </a:ext>
            </a:extLst>
          </p:cNvPr>
          <p:cNvSpPr txBox="1"/>
          <p:nvPr/>
        </p:nvSpPr>
        <p:spPr>
          <a:xfrm>
            <a:off x="609600" y="1320801"/>
            <a:ext cx="4978400" cy="3183466"/>
          </a:xfrm>
          <a:prstGeom prst="rect">
            <a:avLst/>
          </a:prstGeom>
          <a:noFill/>
        </p:spPr>
        <p:txBody>
          <a:bodyPr wrap="square" rtlCol="0">
            <a:prstTxWarp prst="textSlantUp">
              <a:avLst/>
            </a:prstTxWarp>
            <a:spAutoFit/>
          </a:bodyPr>
          <a:lstStyle/>
          <a:p>
            <a:r>
              <a:rPr lang="en-US" sz="1800" b="1" dirty="0" err="1">
                <a:effectLst/>
                <a:latin typeface="Times New Roman" panose="02020603050405020304" pitchFamily="18" charset="0"/>
                <a:ea typeface="Times New Roman" panose="02020603050405020304" pitchFamily="18" charset="0"/>
              </a:rPr>
              <a:t>Viết</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văn</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bản</a:t>
            </a:r>
            <a:endParaRPr lang="en-US" dirty="0"/>
          </a:p>
        </p:txBody>
      </p:sp>
      <p:sp>
        <p:nvSpPr>
          <p:cNvPr id="7" name="Hộp Văn bản 6">
            <a:extLst>
              <a:ext uri="{FF2B5EF4-FFF2-40B4-BE49-F238E27FC236}">
                <a16:creationId xmlns:a16="http://schemas.microsoft.com/office/drawing/2014/main" id="{A5BF5EA9-9991-506F-4788-16868E51ACBB}"/>
              </a:ext>
            </a:extLst>
          </p:cNvPr>
          <p:cNvSpPr txBox="1"/>
          <p:nvPr/>
        </p:nvSpPr>
        <p:spPr>
          <a:xfrm>
            <a:off x="5373511" y="0"/>
            <a:ext cx="1049866" cy="646331"/>
          </a:xfrm>
          <a:prstGeom prst="rect">
            <a:avLst/>
          </a:prstGeom>
          <a:noFill/>
        </p:spPr>
        <p:txBody>
          <a:bodyPr wrap="square" rtlCol="0">
            <a:spAutoFit/>
          </a:bodyPr>
          <a:lstStyle/>
          <a:p>
            <a:r>
              <a:rPr lang="en-US" sz="3600" b="1" dirty="0" err="1">
                <a:solidFill>
                  <a:srgbClr val="FF0000"/>
                </a:solidFill>
                <a:effectLst/>
                <a:latin typeface="Times New Roman" panose="02020603050405020304" pitchFamily="18" charset="0"/>
                <a:ea typeface="Times New Roman" panose="02020603050405020304" pitchFamily="18" charset="0"/>
              </a:rPr>
              <a:t>Viết</a:t>
            </a:r>
            <a:endParaRPr lang="en-US" sz="3600" dirty="0">
              <a:solidFill>
                <a:srgbClr val="FF0000"/>
              </a:solidFill>
            </a:endParaRPr>
          </a:p>
        </p:txBody>
      </p:sp>
      <p:sp>
        <p:nvSpPr>
          <p:cNvPr id="8" name="Hộp Văn bản 7">
            <a:extLst>
              <a:ext uri="{FF2B5EF4-FFF2-40B4-BE49-F238E27FC236}">
                <a16:creationId xmlns:a16="http://schemas.microsoft.com/office/drawing/2014/main" id="{F6362435-3EDD-21B1-F837-CBE986242578}"/>
              </a:ext>
            </a:extLst>
          </p:cNvPr>
          <p:cNvSpPr txBox="1"/>
          <p:nvPr/>
        </p:nvSpPr>
        <p:spPr>
          <a:xfrm>
            <a:off x="6524978" y="1794933"/>
            <a:ext cx="4797778" cy="2912534"/>
          </a:xfrm>
          <a:prstGeom prst="rect">
            <a:avLst/>
          </a:prstGeom>
          <a:noFill/>
        </p:spPr>
        <p:txBody>
          <a:bodyPr wrap="square" rtlCol="0">
            <a:prstTxWarp prst="textSlantUp">
              <a:avLst/>
            </a:prstTxWarp>
            <a:spAutoFit/>
          </a:bodyPr>
          <a:lstStyle/>
          <a:p>
            <a:r>
              <a:rPr lang="en-US" sz="1800" b="1" dirty="0" err="1">
                <a:effectLst/>
                <a:latin typeface="Times New Roman" panose="02020603050405020304" pitchFamily="18" charset="0"/>
                <a:ea typeface="Times New Roman" panose="02020603050405020304" pitchFamily="18" charset="0"/>
              </a:rPr>
              <a:t>tường</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trình</a:t>
            </a:r>
            <a:endParaRPr lang="en-US" dirty="0"/>
          </a:p>
        </p:txBody>
      </p:sp>
    </p:spTree>
    <p:extLst>
      <p:ext uri="{BB962C8B-B14F-4D97-AF65-F5344CB8AC3E}">
        <p14:creationId xmlns:p14="http://schemas.microsoft.com/office/powerpoint/2010/main" val="3286618195"/>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593461DC-2C35-EC84-AD86-08600B238B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56" y="124178"/>
            <a:ext cx="11898487" cy="6733821"/>
          </a:xfrm>
          <a:prstGeom prst="rect">
            <a:avLst/>
          </a:prstGeom>
        </p:spPr>
      </p:pic>
      <p:sp>
        <p:nvSpPr>
          <p:cNvPr id="3" name="Hộp Văn bản 2">
            <a:extLst>
              <a:ext uri="{FF2B5EF4-FFF2-40B4-BE49-F238E27FC236}">
                <a16:creationId xmlns:a16="http://schemas.microsoft.com/office/drawing/2014/main" id="{AA968A9F-6067-BC74-7197-7602369ACBE7}"/>
              </a:ext>
            </a:extLst>
          </p:cNvPr>
          <p:cNvSpPr txBox="1"/>
          <p:nvPr/>
        </p:nvSpPr>
        <p:spPr>
          <a:xfrm>
            <a:off x="146756" y="124178"/>
            <a:ext cx="6863644" cy="1043619"/>
          </a:xfrm>
          <a:prstGeom prst="rect">
            <a:avLst/>
          </a:prstGeom>
          <a:noFill/>
        </p:spPr>
        <p:txBody>
          <a:bodyPr wrap="square" rtlCol="0">
            <a:spAutoFit/>
          </a:bodyPr>
          <a:lstStyle/>
          <a:p>
            <a:pPr marL="57150">
              <a:lnSpc>
                <a:spcPct val="115000"/>
              </a:lnSpc>
              <a:spcAft>
                <a:spcPts val="1000"/>
              </a:spcAft>
              <a:tabLst>
                <a:tab pos="1386840" algn="l"/>
              </a:tabLst>
            </a:pP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Đê</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viết</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được</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một</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bản</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trình</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cần</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thực</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hiện</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trình</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dưới</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BAD76B72-835B-CB42-8243-50AE66EECD05}"/>
              </a:ext>
            </a:extLst>
          </p:cNvPr>
          <p:cNvSpPr txBox="1"/>
          <p:nvPr/>
        </p:nvSpPr>
        <p:spPr>
          <a:xfrm>
            <a:off x="338667" y="1399822"/>
            <a:ext cx="10476089" cy="1043619"/>
          </a:xfrm>
          <a:prstGeom prst="rect">
            <a:avLst/>
          </a:prstGeom>
          <a:noFill/>
        </p:spPr>
        <p:txBody>
          <a:bodyPr wrap="square" rtlCol="0">
            <a:spAutoFit/>
          </a:bodyPr>
          <a:lstStyle/>
          <a:p>
            <a:pPr>
              <a:lnSpc>
                <a:spcPct val="115000"/>
              </a:lnSpc>
              <a:spcAft>
                <a:spcPts val="1000"/>
              </a:spcAft>
              <a:tabLst>
                <a:tab pos="1386840" algn="l"/>
              </a:tabLst>
            </a:pP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Xác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định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nội</a:t>
            </a:r>
            <a:r>
              <a:rPr lang="en-US" sz="2800" dirty="0">
                <a:effectLst/>
                <a:latin typeface="Times New Roman" panose="02020603050405020304" pitchFamily="18" charset="0"/>
                <a:ea typeface="MS Mincho" panose="02020609040205080304" pitchFamily="49" charset="-128"/>
              </a:rPr>
              <a:t> dung </a:t>
            </a:r>
            <a:r>
              <a:rPr lang="en-US" sz="2800" dirty="0" err="1">
                <a:effectLst/>
                <a:latin typeface="Times New Roman" panose="02020603050405020304" pitchFamily="18" charset="0"/>
                <a:ea typeface="MS Mincho" panose="02020609040205080304" pitchFamily="49" charset="-128"/>
              </a:rPr>
              <a:t>của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bản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tường</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trình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thể</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hiện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nội</a:t>
            </a:r>
            <a:r>
              <a:rPr lang="en-US" sz="2800" dirty="0">
                <a:effectLst/>
                <a:latin typeface="Times New Roman" panose="02020603050405020304" pitchFamily="18" charset="0"/>
                <a:ea typeface="MS Mincho" panose="02020609040205080304" pitchFamily="49" charset="-128"/>
              </a:rPr>
              <a:t> dung </a:t>
            </a:r>
            <a:r>
              <a:rPr lang="en-US" sz="2800" dirty="0" err="1">
                <a:effectLst/>
                <a:latin typeface="Times New Roman" panose="02020603050405020304" pitchFamily="18" charset="0"/>
                <a:ea typeface="MS Mincho" panose="02020609040205080304" pitchFamily="49" charset="-128"/>
              </a:rPr>
              <a:t>đó</a:t>
            </a:r>
            <a:r>
              <a:rPr lang="en-US" sz="2800" dirty="0">
                <a:effectLst/>
                <a:latin typeface="Times New Roman" panose="02020603050405020304" pitchFamily="18" charset="0"/>
                <a:ea typeface="MS Mincho" panose="02020609040205080304" pitchFamily="49" charset="-128"/>
              </a:rPr>
              <a:t> ở </a:t>
            </a:r>
            <a:r>
              <a:rPr lang="en-US" sz="2800" dirty="0" err="1">
                <a:effectLst/>
                <a:latin typeface="Times New Roman" panose="02020603050405020304" pitchFamily="18" charset="0"/>
                <a:ea typeface="MS Mincho" panose="02020609040205080304" pitchFamily="49" charset="-128"/>
              </a:rPr>
              <a:t>ngay</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dòng</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bên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dưới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của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văn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bản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việc</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A59A483A-3392-F2CC-F9DE-4BDF245A9CED}"/>
              </a:ext>
            </a:extLst>
          </p:cNvPr>
          <p:cNvSpPr txBox="1"/>
          <p:nvPr/>
        </p:nvSpPr>
        <p:spPr>
          <a:xfrm>
            <a:off x="1320800" y="2675466"/>
            <a:ext cx="9719733" cy="1043619"/>
          </a:xfrm>
          <a:prstGeom prst="rect">
            <a:avLst/>
          </a:prstGeom>
          <a:noFill/>
        </p:spPr>
        <p:txBody>
          <a:bodyPr wrap="square" rtlCol="0">
            <a:spAutoFit/>
          </a:bodyPr>
          <a:lstStyle/>
          <a:p>
            <a:pPr>
              <a:lnSpc>
                <a:spcPct val="115000"/>
              </a:lnSpc>
              <a:spcAft>
                <a:spcPts val="1000"/>
              </a:spcAft>
              <a:tabLst>
                <a:tab pos="1386840" algn="l"/>
              </a:tabLst>
            </a:pPr>
            <a:r>
              <a:rPr lang="en-US" sz="2800" dirty="0">
                <a:effectLst/>
                <a:latin typeface="Times New Roman" panose="02020603050405020304" pitchFamily="18" charset="0"/>
                <a:ea typeface="MS Mincho" panose="02020609040205080304" pitchFamily="49" charset="-128"/>
              </a:rPr>
              <a:t>- Thu </a:t>
            </a:r>
            <a:r>
              <a:rPr lang="en-US" sz="2800" dirty="0" err="1">
                <a:effectLst/>
                <a:latin typeface="Times New Roman" panose="02020603050405020304" pitchFamily="18" charset="0"/>
                <a:ea typeface="MS Mincho" panose="02020609040205080304" pitchFamily="49" charset="-128"/>
              </a:rPr>
              <a:t>thập</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thông</a:t>
            </a:r>
            <a:r>
              <a:rPr lang="en-US" sz="2800" dirty="0">
                <a:effectLst/>
                <a:latin typeface="Times New Roman" panose="02020603050405020304" pitchFamily="18" charset="0"/>
                <a:ea typeface="MS Mincho" panose="02020609040205080304" pitchFamily="49" charset="-128"/>
              </a:rPr>
              <a:t> tin </a:t>
            </a:r>
            <a:r>
              <a:rPr lang="en-US" sz="2800" dirty="0" err="1">
                <a:effectLst/>
                <a:latin typeface="Times New Roman" panose="02020603050405020304" pitchFamily="18" charset="0"/>
                <a:ea typeface="MS Mincho" panose="02020609040205080304" pitchFamily="49" charset="-128"/>
              </a:rPr>
              <a:t>liên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quan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đến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vấn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sự</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việc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mức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độ</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liên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quan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trách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nhiệm</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của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bản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thân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đối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với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vấn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sự</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việc</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44AE1D7-E0E2-692A-F205-FD279E12F0A9}"/>
              </a:ext>
            </a:extLst>
          </p:cNvPr>
          <p:cNvSpPr txBox="1"/>
          <p:nvPr/>
        </p:nvSpPr>
        <p:spPr>
          <a:xfrm>
            <a:off x="1512711" y="4007185"/>
            <a:ext cx="7868356" cy="548099"/>
          </a:xfrm>
          <a:prstGeom prst="rect">
            <a:avLst/>
          </a:prstGeom>
          <a:noFill/>
        </p:spPr>
        <p:txBody>
          <a:bodyPr wrap="square" rtlCol="0">
            <a:spAutoFit/>
          </a:bodyPr>
          <a:lstStyle/>
          <a:p>
            <a:pPr>
              <a:lnSpc>
                <a:spcPct val="115000"/>
              </a:lnSpc>
              <a:spcAft>
                <a:spcPts val="1000"/>
              </a:spcAft>
              <a:tabLst>
                <a:tab pos="1386840" algn="l"/>
              </a:tabLst>
            </a:pP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Tiến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hành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viết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tường</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trình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theo</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mẫu</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CDC3128F-A7A8-DEFC-8584-E9211C89ABE2}"/>
              </a:ext>
            </a:extLst>
          </p:cNvPr>
          <p:cNvSpPr txBox="1"/>
          <p:nvPr/>
        </p:nvSpPr>
        <p:spPr>
          <a:xfrm>
            <a:off x="1512711" y="4823032"/>
            <a:ext cx="7586133" cy="548099"/>
          </a:xfrm>
          <a:prstGeom prst="rect">
            <a:avLst/>
          </a:prstGeom>
          <a:noFill/>
        </p:spPr>
        <p:txBody>
          <a:bodyPr wrap="square" rtlCol="0">
            <a:spAutoFit/>
          </a:bodyPr>
          <a:lstStyle/>
          <a:p>
            <a:pPr>
              <a:lnSpc>
                <a:spcPct val="115000"/>
              </a:lnSpc>
              <a:spcAft>
                <a:spcPts val="1000"/>
              </a:spcAft>
              <a:tabLst>
                <a:tab pos="1386840" algn="l"/>
              </a:tabLst>
            </a:pP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Đọc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ra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soát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chỉnh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sửa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bản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tường</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trình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nếu</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cần</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849629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5310314D-632E-916F-0797-478121193F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56" y="124178"/>
            <a:ext cx="11898487" cy="6733821"/>
          </a:xfrm>
          <a:prstGeom prst="rect">
            <a:avLst/>
          </a:prstGeom>
        </p:spPr>
      </p:pic>
      <p:sp>
        <p:nvSpPr>
          <p:cNvPr id="3" name="Hộp Văn bản 2">
            <a:extLst>
              <a:ext uri="{FF2B5EF4-FFF2-40B4-BE49-F238E27FC236}">
                <a16:creationId xmlns:a16="http://schemas.microsoft.com/office/drawing/2014/main" id="{EFC101FB-D919-1912-4A27-3C07CB474CB2}"/>
              </a:ext>
            </a:extLst>
          </p:cNvPr>
          <p:cNvSpPr txBox="1"/>
          <p:nvPr/>
        </p:nvSpPr>
        <p:spPr>
          <a:xfrm>
            <a:off x="406400" y="124178"/>
            <a:ext cx="7394222" cy="548099"/>
          </a:xfrm>
          <a:prstGeom prst="rect">
            <a:avLst/>
          </a:prstGeom>
          <a:noFill/>
        </p:spPr>
        <p:txBody>
          <a:bodyPr wrap="square" rtlCol="0">
            <a:spAutoFit/>
          </a:bodyPr>
          <a:lstStyle/>
          <a:p>
            <a:pPr marL="57150">
              <a:lnSpc>
                <a:spcPct val="115000"/>
              </a:lnSpc>
              <a:spcAft>
                <a:spcPts val="1000"/>
              </a:spcAft>
              <a:tabLst>
                <a:tab pos="1386840" algn="l"/>
              </a:tabLst>
            </a:pPr>
            <a:r>
              <a:rPr lang="vi-VN" sz="2800" dirty="0">
                <a:effectLst/>
                <a:latin typeface="Times New Roman" panose="02020603050405020304" pitchFamily="18" charset="0"/>
                <a:ea typeface="MS Mincho" panose="02020609040205080304" pitchFamily="49" charset="-128"/>
              </a:rPr>
              <a:t>Về nội dung, VB cần đảm bảo những yêu cầu sau:</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055760A2-50AD-79DB-D25F-6364B8BB511F}"/>
              </a:ext>
            </a:extLst>
          </p:cNvPr>
          <p:cNvSpPr txBox="1"/>
          <p:nvPr/>
        </p:nvSpPr>
        <p:spPr>
          <a:xfrm>
            <a:off x="406400" y="1052249"/>
            <a:ext cx="10351911" cy="1539139"/>
          </a:xfrm>
          <a:prstGeom prst="rect">
            <a:avLst/>
          </a:prstGeom>
          <a:noFill/>
        </p:spPr>
        <p:txBody>
          <a:bodyPr wrap="square" rtlCol="0">
            <a:spAutoFit/>
          </a:bodyPr>
          <a:lstStyle/>
          <a:p>
            <a:pPr marL="342900" lvl="0" indent="-342900">
              <a:lnSpc>
                <a:spcPct val="115000"/>
              </a:lnSpc>
              <a:spcAft>
                <a:spcPts val="1000"/>
              </a:spcAft>
              <a:buFont typeface="Times New Roman" panose="02020603050405020304" pitchFamily="18" charset="0"/>
              <a:buChar char="-"/>
              <a:tabLst>
                <a:tab pos="1386840" algn="l"/>
              </a:tabLst>
            </a:pPr>
            <a:r>
              <a:rPr lang="vi-VN" sz="2800" dirty="0">
                <a:effectLst/>
                <a:latin typeface="Times New Roman" panose="02020603050405020304" pitchFamily="18" charset="0"/>
                <a:ea typeface="MS Mincho" panose="02020609040205080304" pitchFamily="49" charset="-128"/>
              </a:rPr>
              <a:t>Cung cấp đầy đủ, chính xác những thông tin về thời gian, địa điểm, sự việc, họ tên những người có liên quan, đề nghị của người viết, người gửi, người nhận và ngày, tháng viết địa điểm tường trình.</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7C994279-9E2B-597A-4BD9-3CA21C77356A}"/>
              </a:ext>
            </a:extLst>
          </p:cNvPr>
          <p:cNvSpPr txBox="1"/>
          <p:nvPr/>
        </p:nvSpPr>
        <p:spPr>
          <a:xfrm>
            <a:off x="1490133" y="3159265"/>
            <a:ext cx="9595556" cy="1043619"/>
          </a:xfrm>
          <a:prstGeom prst="rect">
            <a:avLst/>
          </a:prstGeom>
          <a:noFill/>
        </p:spPr>
        <p:txBody>
          <a:bodyPr wrap="square" rtlCol="0">
            <a:spAutoFit/>
          </a:bodyPr>
          <a:lstStyle/>
          <a:p>
            <a:pPr marL="342900" lvl="0" indent="-342900">
              <a:lnSpc>
                <a:spcPct val="115000"/>
              </a:lnSpc>
              <a:spcAft>
                <a:spcPts val="1000"/>
              </a:spcAft>
              <a:buFont typeface="Times New Roman" panose="02020603050405020304" pitchFamily="18" charset="0"/>
              <a:buChar char="-"/>
              <a:tabLst>
                <a:tab pos="1386840" algn="l"/>
              </a:tabLst>
            </a:pPr>
            <a:r>
              <a:rPr lang="vi-VN" sz="2800" dirty="0">
                <a:effectLst/>
                <a:latin typeface="Times New Roman" panose="02020603050405020304" pitchFamily="18" charset="0"/>
                <a:ea typeface="MS Mincho" panose="02020609040205080304" pitchFamily="49" charset="-128"/>
              </a:rPr>
              <a:t>Nội dung sự việc được tường trình phải đảm bảo chính xác, đúng với thực tế diễn ra.</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369852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7C5DDBC-5CCF-DCA6-D6D3-1CB3C940E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56" y="124178"/>
            <a:ext cx="11898487" cy="6733821"/>
          </a:xfrm>
          <a:prstGeom prst="rect">
            <a:avLst/>
          </a:prstGeom>
        </p:spPr>
      </p:pic>
      <p:sp>
        <p:nvSpPr>
          <p:cNvPr id="5" name="Hộp Văn bản 4">
            <a:extLst>
              <a:ext uri="{FF2B5EF4-FFF2-40B4-BE49-F238E27FC236}">
                <a16:creationId xmlns:a16="http://schemas.microsoft.com/office/drawing/2014/main" id="{80D87BBD-3943-9236-D296-229BD158DE26}"/>
              </a:ext>
            </a:extLst>
          </p:cNvPr>
          <p:cNvSpPr txBox="1"/>
          <p:nvPr/>
        </p:nvSpPr>
        <p:spPr>
          <a:xfrm>
            <a:off x="508000" y="304800"/>
            <a:ext cx="7315200" cy="1043619"/>
          </a:xfrm>
          <a:prstGeom prst="rect">
            <a:avLst/>
          </a:prstGeom>
          <a:noFill/>
        </p:spPr>
        <p:txBody>
          <a:bodyPr wrap="square" rtlCol="0">
            <a:spAutoFit/>
          </a:bodyPr>
          <a:lstStyle/>
          <a:p>
            <a:pPr marL="342900" lvl="0" indent="-342900">
              <a:lnSpc>
                <a:spcPct val="115000"/>
              </a:lnSpc>
              <a:spcAft>
                <a:spcPts val="1000"/>
              </a:spcAft>
              <a:buFont typeface="Times New Roman" panose="02020603050405020304" pitchFamily="18" charset="0"/>
              <a:buChar char="-"/>
              <a:tabLst>
                <a:tab pos="1386840" algn="l"/>
              </a:tabLst>
            </a:pPr>
            <a:r>
              <a:rPr lang="vi-VN" sz="2800" dirty="0">
                <a:effectLst/>
                <a:latin typeface="Times New Roman" panose="02020603050405020304" pitchFamily="18" charset="0"/>
                <a:ea typeface="MS Mincho" panose="02020609040205080304" pitchFamily="49" charset="-128"/>
              </a:rPr>
              <a:t>Xác định trách nhiệm của người viết đối với sự việc đã xảy ra: gồm một số trường hợp sau:</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44404416-285B-4A08-FCC3-23C4F3A22C57}"/>
              </a:ext>
            </a:extLst>
          </p:cNvPr>
          <p:cNvSpPr txBox="1"/>
          <p:nvPr/>
        </p:nvSpPr>
        <p:spPr>
          <a:xfrm>
            <a:off x="1524000" y="1761067"/>
            <a:ext cx="9008533" cy="954107"/>
          </a:xfrm>
          <a:prstGeom prst="rect">
            <a:avLst/>
          </a:prstGeom>
          <a:noFill/>
        </p:spPr>
        <p:txBody>
          <a:bodyPr wrap="square" rtlCol="0">
            <a:spAutoFit/>
          </a:bodyPr>
          <a:lstStyle/>
          <a:p>
            <a:pPr marL="285750">
              <a:tabLst>
                <a:tab pos="1386840" algn="l"/>
              </a:tabLst>
            </a:pPr>
            <a:r>
              <a:rPr lang="vi-VN" sz="2800" dirty="0">
                <a:effectLst/>
                <a:latin typeface="Times New Roman" panose="02020603050405020304" pitchFamily="18" charset="0"/>
                <a:ea typeface="MS Mincho" panose="02020609040205080304" pitchFamily="49" charset="-128"/>
              </a:rPr>
              <a:t>+ Nếu người viết trực tiếp tham gia vào sự việc thì cần trình bày rõ trách nhiệm của người viết đối với những gì diễn ra.</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B0823866-F7E0-4723-D8AE-DE880D830A82}"/>
              </a:ext>
            </a:extLst>
          </p:cNvPr>
          <p:cNvSpPr txBox="1"/>
          <p:nvPr/>
        </p:nvSpPr>
        <p:spPr>
          <a:xfrm>
            <a:off x="1524000" y="3037623"/>
            <a:ext cx="9121422" cy="1384995"/>
          </a:xfrm>
          <a:prstGeom prst="rect">
            <a:avLst/>
          </a:prstGeom>
          <a:noFill/>
        </p:spPr>
        <p:txBody>
          <a:bodyPr wrap="square" rtlCol="0">
            <a:spAutoFit/>
          </a:bodyPr>
          <a:lstStyle/>
          <a:p>
            <a:pPr marL="285750">
              <a:tabLst>
                <a:tab pos="1386840" algn="l"/>
              </a:tabLst>
            </a:pPr>
            <a:r>
              <a:rPr lang="vi-VN" sz="2800" dirty="0">
                <a:effectLst/>
                <a:latin typeface="Times New Roman" panose="02020603050405020304" pitchFamily="18" charset="0"/>
                <a:ea typeface="MS Mincho" panose="02020609040205080304" pitchFamily="49" charset="-128"/>
              </a:rPr>
              <a:t>+ Nếu người viết chỉ chứng kiến sự việc thì cần nêu rõ trách nhiệm của người viết là chứng kiến và ghi nhận lại trung thực tất cả những gì đã diễn ra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180101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bản đồ&#10;&#10;Mô tả được tạo tự động">
            <a:extLst>
              <a:ext uri="{FF2B5EF4-FFF2-40B4-BE49-F238E27FC236}">
                <a16:creationId xmlns:a16="http://schemas.microsoft.com/office/drawing/2014/main" id="{3C471BAB-3F32-D540-9E20-F53F33F15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56" y="0"/>
            <a:ext cx="12192000" cy="6858000"/>
          </a:xfrm>
          <a:prstGeom prst="rect">
            <a:avLst/>
          </a:prstGeom>
        </p:spPr>
      </p:pic>
      <p:sp>
        <p:nvSpPr>
          <p:cNvPr id="4" name="Hộp Văn bản 3">
            <a:extLst>
              <a:ext uri="{FF2B5EF4-FFF2-40B4-BE49-F238E27FC236}">
                <a16:creationId xmlns:a16="http://schemas.microsoft.com/office/drawing/2014/main" id="{9733177F-56EB-3136-2792-7AE62542A92E}"/>
              </a:ext>
            </a:extLst>
          </p:cNvPr>
          <p:cNvSpPr txBox="1"/>
          <p:nvPr/>
        </p:nvSpPr>
        <p:spPr>
          <a:xfrm>
            <a:off x="1998133" y="713891"/>
            <a:ext cx="8297334" cy="548099"/>
          </a:xfrm>
          <a:prstGeom prst="rect">
            <a:avLst/>
          </a:prstGeom>
          <a:noFill/>
        </p:spPr>
        <p:txBody>
          <a:bodyPr wrap="square" rtlCol="0">
            <a:spAutoFit/>
          </a:bodyPr>
          <a:lstStyle/>
          <a:p>
            <a:pPr>
              <a:lnSpc>
                <a:spcPct val="115000"/>
              </a:lnSpc>
              <a:spcAft>
                <a:spcPts val="1000"/>
              </a:spcAft>
              <a:tabLst>
                <a:tab pos="1386840" algn="l"/>
              </a:tabLst>
            </a:pPr>
            <a:r>
              <a:rPr lang="en-US" sz="2800" b="1" dirty="0">
                <a:solidFill>
                  <a:srgbClr val="0070C0"/>
                </a:solidFill>
                <a:effectLst/>
                <a:latin typeface="Times New Roman" panose="02020603050405020304" pitchFamily="18" charset="0"/>
                <a:ea typeface="MS Mincho" panose="02020609040205080304" pitchFamily="49" charset="-128"/>
              </a:rPr>
              <a:t>II. </a:t>
            </a:r>
            <a:r>
              <a:rPr lang="en-US" sz="2800" b="1" dirty="0" err="1">
                <a:solidFill>
                  <a:srgbClr val="0070C0"/>
                </a:solidFill>
                <a:effectLst/>
                <a:latin typeface="Times New Roman" panose="02020603050405020304" pitchFamily="18" charset="0"/>
                <a:ea typeface="MS Mincho" panose="02020609040205080304" pitchFamily="49" charset="-128"/>
              </a:rPr>
              <a:t>Hướng</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dẫn</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phân</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tích</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mẫu</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văn</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bản</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tường</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trình</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71B21EDD-AA38-DB1E-7E10-AC97E651DBF1}"/>
              </a:ext>
            </a:extLst>
          </p:cNvPr>
          <p:cNvSpPr txBox="1"/>
          <p:nvPr/>
        </p:nvSpPr>
        <p:spPr>
          <a:xfrm>
            <a:off x="3488266" y="1260644"/>
            <a:ext cx="5125155" cy="548099"/>
          </a:xfrm>
          <a:prstGeom prst="rect">
            <a:avLst/>
          </a:prstGeom>
          <a:noFill/>
        </p:spPr>
        <p:txBody>
          <a:bodyPr wrap="square" rtlCol="0">
            <a:spAutoFit/>
          </a:bodyPr>
          <a:lstStyle/>
          <a:p>
            <a:pPr>
              <a:lnSpc>
                <a:spcPct val="115000"/>
              </a:lnSpc>
              <a:spcAft>
                <a:spcPts val="1000"/>
              </a:spcAft>
              <a:tabLst>
                <a:tab pos="1386840" algn="l"/>
              </a:tabLst>
            </a:pPr>
            <a:r>
              <a:rPr lang="en-US" sz="2800" dirty="0" err="1">
                <a:solidFill>
                  <a:srgbClr val="0D0D0D"/>
                </a:solidFill>
                <a:effectLst/>
                <a:latin typeface="Times New Roman" panose="02020603050405020304" pitchFamily="18" charset="0"/>
                <a:ea typeface="MS Mincho" panose="02020609040205080304" pitchFamily="49" charset="-128"/>
              </a:rPr>
              <a:t>Đọc</a:t>
            </a:r>
            <a:r>
              <a:rPr lang="en-US" sz="2800" dirty="0">
                <a:solidFill>
                  <a:srgbClr val="0D0D0D"/>
                </a:solidFill>
                <a:effectLst/>
                <a:latin typeface="Times New Roman" panose="02020603050405020304" pitchFamily="18" charset="0"/>
                <a:ea typeface="MS Mincho" panose="02020609040205080304" pitchFamily="49" charset="-128"/>
              </a:rPr>
              <a:t> </a:t>
            </a:r>
            <a:r>
              <a:rPr lang="vi-VN" sz="2800" dirty="0">
                <a:solidFill>
                  <a:srgbClr val="0D0D0D"/>
                </a:solidFill>
                <a:effectLst/>
                <a:latin typeface="Times New Roman" panose="02020603050405020304" pitchFamily="18" charset="0"/>
                <a:ea typeface="MS Mincho" panose="02020609040205080304" pitchFamily="49" charset="-128"/>
              </a:rPr>
              <a:t>VB tường trình (</a:t>
            </a:r>
            <a:r>
              <a:rPr lang="vi-VN" sz="2800" dirty="0" err="1">
                <a:solidFill>
                  <a:srgbClr val="0D0D0D"/>
                </a:solidFill>
                <a:effectLst/>
                <a:latin typeface="Times New Roman" panose="02020603050405020304" pitchFamily="18" charset="0"/>
                <a:ea typeface="MS Mincho" panose="02020609040205080304" pitchFamily="49" charset="-128"/>
              </a:rPr>
              <a:t>sgk</a:t>
            </a:r>
            <a:r>
              <a:rPr lang="vi-VN" sz="2800" dirty="0">
                <a:solidFill>
                  <a:srgbClr val="0D0D0D"/>
                </a:solidFill>
                <a:effectLst/>
                <a:latin typeface="Times New Roman" panose="02020603050405020304" pitchFamily="18" charset="0"/>
                <a:ea typeface="MS Mincho" panose="02020609040205080304" pitchFamily="49" charset="-128"/>
              </a:rPr>
              <a:t>, tr.89)</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ACCCD456-922D-BD35-E346-4EF66717DF7E}"/>
              </a:ext>
            </a:extLst>
          </p:cNvPr>
          <p:cNvSpPr txBox="1"/>
          <p:nvPr/>
        </p:nvSpPr>
        <p:spPr>
          <a:xfrm>
            <a:off x="1684867" y="2489193"/>
            <a:ext cx="1873955" cy="3521220"/>
          </a:xfrm>
          <a:prstGeom prst="rect">
            <a:avLst/>
          </a:prstGeom>
          <a:noFill/>
        </p:spPr>
        <p:txBody>
          <a:bodyPr wrap="square" rtlCol="0">
            <a:spAutoFit/>
          </a:bodyPr>
          <a:lstStyle/>
          <a:p>
            <a:pPr algn="just">
              <a:lnSpc>
                <a:spcPct val="115000"/>
              </a:lnSpc>
              <a:spcAft>
                <a:spcPts val="1000"/>
              </a:spcAf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vi-VN" sz="2800" dirty="0">
                <a:solidFill>
                  <a:srgbClr val="0D0D0D"/>
                </a:solidFill>
                <a:effectLst/>
                <a:latin typeface="Times New Roman" panose="02020603050405020304" pitchFamily="18" charset="0"/>
                <a:ea typeface="MS Mincho" panose="02020609040205080304" pitchFamily="49" charset="-128"/>
              </a:rPr>
              <a:t>Xác định phần mở đầu, nội dung tường trình và kết thúc của VB trên.</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38D2C89A-1970-AA8A-24DE-8488DD521711}"/>
              </a:ext>
            </a:extLst>
          </p:cNvPr>
          <p:cNvSpPr txBox="1"/>
          <p:nvPr/>
        </p:nvSpPr>
        <p:spPr>
          <a:xfrm>
            <a:off x="4264377" y="2567984"/>
            <a:ext cx="1648178" cy="3521220"/>
          </a:xfrm>
          <a:prstGeom prst="rect">
            <a:avLst/>
          </a:prstGeom>
          <a:noFill/>
        </p:spPr>
        <p:txBody>
          <a:bodyPr wrap="square" rtlCol="0">
            <a:spAutoFit/>
          </a:bodyPr>
          <a:lstStyle/>
          <a:p>
            <a:pPr algn="just">
              <a:lnSpc>
                <a:spcPct val="115000"/>
              </a:lnSpc>
              <a:spcAft>
                <a:spcPts val="100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 Phần mở đầu của VB trên trình bày những nội dung gì?</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C39030FB-06D1-6EC6-3488-720EDD48863B}"/>
              </a:ext>
            </a:extLst>
          </p:cNvPr>
          <p:cNvSpPr txBox="1"/>
          <p:nvPr/>
        </p:nvSpPr>
        <p:spPr>
          <a:xfrm>
            <a:off x="6694311" y="2622889"/>
            <a:ext cx="1952978" cy="3521220"/>
          </a:xfrm>
          <a:prstGeom prst="rect">
            <a:avLst/>
          </a:prstGeom>
          <a:noFill/>
        </p:spPr>
        <p:txBody>
          <a:bodyPr wrap="square" rtlCol="0">
            <a:spAutoFit/>
          </a:bodyPr>
          <a:lstStyle/>
          <a:p>
            <a:pPr>
              <a:lnSpc>
                <a:spcPct val="115000"/>
              </a:lnSpc>
              <a:spcAft>
                <a:spcPts val="1000"/>
              </a:spcAf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vi-VN" sz="2800" dirty="0">
                <a:solidFill>
                  <a:srgbClr val="0D0D0D"/>
                </a:solidFill>
                <a:effectLst/>
                <a:latin typeface="Times New Roman" panose="02020603050405020304" pitchFamily="18" charset="0"/>
                <a:ea typeface="MS Mincho" panose="02020609040205080304" pitchFamily="49" charset="-128"/>
              </a:rPr>
              <a:t>Nội dung tường trình của VB tường trình những thông tin gì?</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E86CC1F1-CAF5-6452-160D-53CA7C4BAAAB}"/>
              </a:ext>
            </a:extLst>
          </p:cNvPr>
          <p:cNvSpPr txBox="1"/>
          <p:nvPr/>
        </p:nvSpPr>
        <p:spPr>
          <a:xfrm>
            <a:off x="9053689" y="2532447"/>
            <a:ext cx="1761066" cy="3521220"/>
          </a:xfrm>
          <a:prstGeom prst="rect">
            <a:avLst/>
          </a:prstGeom>
          <a:noFill/>
        </p:spPr>
        <p:txBody>
          <a:bodyPr wrap="square" rtlCol="0">
            <a:spAutoFit/>
          </a:bodyPr>
          <a:lstStyle/>
          <a:p>
            <a:pPr>
              <a:lnSpc>
                <a:spcPct val="115000"/>
              </a:lnSpc>
              <a:spcAft>
                <a:spcPts val="1000"/>
              </a:spcAf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vi-VN" sz="2800" dirty="0">
                <a:solidFill>
                  <a:srgbClr val="0D0D0D"/>
                </a:solidFill>
                <a:effectLst/>
                <a:latin typeface="Times New Roman" panose="02020603050405020304" pitchFamily="18" charset="0"/>
                <a:ea typeface="MS Mincho" panose="02020609040205080304" pitchFamily="49" charset="-128"/>
              </a:rPr>
              <a:t>Những nội dung nào đã được trình bày ở phần kết thúc VB?</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00347330-3601-9394-9C75-CB2BD82FDE61}"/>
              </a:ext>
            </a:extLst>
          </p:cNvPr>
          <p:cNvSpPr txBox="1"/>
          <p:nvPr/>
        </p:nvSpPr>
        <p:spPr>
          <a:xfrm>
            <a:off x="3691467" y="1908998"/>
            <a:ext cx="4357511" cy="548099"/>
          </a:xfrm>
          <a:prstGeom prst="rect">
            <a:avLst/>
          </a:prstGeom>
          <a:noFill/>
        </p:spPr>
        <p:txBody>
          <a:bodyPr wrap="square" rtlCol="0">
            <a:spAutoFit/>
          </a:bodyPr>
          <a:lstStyle/>
          <a:p>
            <a:pPr>
              <a:lnSpc>
                <a:spcPct val="115000"/>
              </a:lnSpc>
              <a:spcAft>
                <a:spcPts val="1000"/>
              </a:spcAft>
              <a:tabLst>
                <a:tab pos="1386840" algn="l"/>
              </a:tabLst>
            </a:pPr>
            <a:r>
              <a:rPr lang="en-US" sz="2800" b="1" dirty="0">
                <a:solidFill>
                  <a:srgbClr val="FF0000"/>
                </a:solidFill>
                <a:effectLst/>
                <a:latin typeface="Times New Roman" panose="02020603050405020304" pitchFamily="18" charset="0"/>
                <a:ea typeface="MS Mincho" panose="02020609040205080304" pitchFamily="49" charset="-128"/>
              </a:rPr>
              <a:t>THẢO LUẬN THEO BÀN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95076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down)">
                                      <p:cBhvr>
                                        <p:cTn id="44" dur="580">
                                          <p:stCondLst>
                                            <p:cond delay="0"/>
                                          </p:stCondLst>
                                        </p:cTn>
                                        <p:tgtEl>
                                          <p:spTgt spid="10"/>
                                        </p:tgtEl>
                                      </p:cBhvr>
                                    </p:animEffect>
                                    <p:anim calcmode="lin" valueType="num">
                                      <p:cBhvr>
                                        <p:cTn id="4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0" dur="26">
                                          <p:stCondLst>
                                            <p:cond delay="650"/>
                                          </p:stCondLst>
                                        </p:cTn>
                                        <p:tgtEl>
                                          <p:spTgt spid="10"/>
                                        </p:tgtEl>
                                      </p:cBhvr>
                                      <p:to x="100000" y="60000"/>
                                    </p:animScale>
                                    <p:animScale>
                                      <p:cBhvr>
                                        <p:cTn id="51" dur="166" decel="50000">
                                          <p:stCondLst>
                                            <p:cond delay="676"/>
                                          </p:stCondLst>
                                        </p:cTn>
                                        <p:tgtEl>
                                          <p:spTgt spid="10"/>
                                        </p:tgtEl>
                                      </p:cBhvr>
                                      <p:to x="100000" y="100000"/>
                                    </p:animScale>
                                    <p:animScale>
                                      <p:cBhvr>
                                        <p:cTn id="52" dur="26">
                                          <p:stCondLst>
                                            <p:cond delay="1312"/>
                                          </p:stCondLst>
                                        </p:cTn>
                                        <p:tgtEl>
                                          <p:spTgt spid="10"/>
                                        </p:tgtEl>
                                      </p:cBhvr>
                                      <p:to x="100000" y="80000"/>
                                    </p:animScale>
                                    <p:animScale>
                                      <p:cBhvr>
                                        <p:cTn id="53" dur="166" decel="50000">
                                          <p:stCondLst>
                                            <p:cond delay="1338"/>
                                          </p:stCondLst>
                                        </p:cTn>
                                        <p:tgtEl>
                                          <p:spTgt spid="10"/>
                                        </p:tgtEl>
                                      </p:cBhvr>
                                      <p:to x="100000" y="100000"/>
                                    </p:animScale>
                                    <p:animScale>
                                      <p:cBhvr>
                                        <p:cTn id="54" dur="26">
                                          <p:stCondLst>
                                            <p:cond delay="1642"/>
                                          </p:stCondLst>
                                        </p:cTn>
                                        <p:tgtEl>
                                          <p:spTgt spid="10"/>
                                        </p:tgtEl>
                                      </p:cBhvr>
                                      <p:to x="100000" y="90000"/>
                                    </p:animScale>
                                    <p:animScale>
                                      <p:cBhvr>
                                        <p:cTn id="55" dur="166" decel="50000">
                                          <p:stCondLst>
                                            <p:cond delay="1668"/>
                                          </p:stCondLst>
                                        </p:cTn>
                                        <p:tgtEl>
                                          <p:spTgt spid="10"/>
                                        </p:tgtEl>
                                      </p:cBhvr>
                                      <p:to x="100000" y="100000"/>
                                    </p:animScale>
                                    <p:animScale>
                                      <p:cBhvr>
                                        <p:cTn id="56" dur="26">
                                          <p:stCondLst>
                                            <p:cond delay="1808"/>
                                          </p:stCondLst>
                                        </p:cTn>
                                        <p:tgtEl>
                                          <p:spTgt spid="10"/>
                                        </p:tgtEl>
                                      </p:cBhvr>
                                      <p:to x="100000" y="95000"/>
                                    </p:animScale>
                                    <p:animScale>
                                      <p:cBhvr>
                                        <p:cTn id="57"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8530845E-E38E-4567-0FE7-2E41ACA574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9022"/>
            <a:ext cx="12022667" cy="6778978"/>
          </a:xfrm>
          <a:prstGeom prst="rect">
            <a:avLst/>
          </a:prstGeom>
        </p:spPr>
      </p:pic>
      <p:sp>
        <p:nvSpPr>
          <p:cNvPr id="4" name="Hộp Văn bản 3">
            <a:extLst>
              <a:ext uri="{FF2B5EF4-FFF2-40B4-BE49-F238E27FC236}">
                <a16:creationId xmlns:a16="http://schemas.microsoft.com/office/drawing/2014/main" id="{B8C44EA4-46A2-2CDF-C5C4-66E235DAB78C}"/>
              </a:ext>
            </a:extLst>
          </p:cNvPr>
          <p:cNvSpPr txBox="1"/>
          <p:nvPr/>
        </p:nvSpPr>
        <p:spPr>
          <a:xfrm>
            <a:off x="3364090" y="914400"/>
            <a:ext cx="4955822" cy="548099"/>
          </a:xfrm>
          <a:prstGeom prst="rect">
            <a:avLst/>
          </a:prstGeom>
          <a:noFill/>
        </p:spPr>
        <p:txBody>
          <a:bodyPr wrap="square" rtlCol="0">
            <a:spAutoFit/>
          </a:bodyPr>
          <a:lstStyle/>
          <a:p>
            <a:pPr>
              <a:lnSpc>
                <a:spcPct val="115000"/>
              </a:lnSpc>
              <a:spcAft>
                <a:spcPts val="10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1</a:t>
            </a: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dirty="0" err="1">
                <a:solidFill>
                  <a:srgbClr val="0D0D0D"/>
                </a:solidFill>
                <a:effectLst/>
                <a:latin typeface="Times New Roman" panose="02020603050405020304" pitchFamily="18" charset="0"/>
                <a:ea typeface="MS Mincho" panose="02020609040205080304" pitchFamily="49" charset="-128"/>
              </a:rPr>
              <a:t>Đọc</a:t>
            </a:r>
            <a:r>
              <a:rPr lang="en-US" sz="2800" b="1" dirty="0">
                <a:solidFill>
                  <a:srgbClr val="0D0D0D"/>
                </a:solidFill>
                <a:effectLst/>
                <a:latin typeface="Times New Roman" panose="02020603050405020304" pitchFamily="18" charset="0"/>
                <a:ea typeface="MS Mincho" panose="02020609040205080304" pitchFamily="49" charset="-128"/>
              </a:rPr>
              <a:t> </a:t>
            </a:r>
            <a:r>
              <a:rPr lang="vi-VN" sz="2800" b="1" dirty="0">
                <a:solidFill>
                  <a:srgbClr val="0D0D0D"/>
                </a:solidFill>
                <a:effectLst/>
                <a:latin typeface="Times New Roman" panose="02020603050405020304" pitchFamily="18" charset="0"/>
                <a:ea typeface="MS Mincho" panose="02020609040205080304" pitchFamily="49" charset="-128"/>
              </a:rPr>
              <a:t>VB tường trình</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4BB2108-3FB9-0ECF-4AD4-7657313673BB}"/>
              </a:ext>
            </a:extLst>
          </p:cNvPr>
          <p:cNvSpPr txBox="1"/>
          <p:nvPr/>
        </p:nvSpPr>
        <p:spPr>
          <a:xfrm>
            <a:off x="3691467" y="1569156"/>
            <a:ext cx="3601156" cy="548099"/>
          </a:xfrm>
          <a:prstGeom prst="rect">
            <a:avLst/>
          </a:prstGeom>
          <a:noFill/>
        </p:spPr>
        <p:txBody>
          <a:bodyPr wrap="square" rtlCol="0">
            <a:spAutoFit/>
          </a:bodyPr>
          <a:lstStyle/>
          <a:p>
            <a:pPr>
              <a:lnSpc>
                <a:spcPct val="115000"/>
              </a:lnSpc>
              <a:spcAft>
                <a:spcPts val="1000"/>
              </a:spcAf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Đọc</a:t>
            </a:r>
            <a:r>
              <a:rPr lang="en-US" sz="2800" dirty="0">
                <a:solidFill>
                  <a:srgbClr val="0D0D0D"/>
                </a:solidFill>
                <a:effectLst/>
                <a:latin typeface="Times New Roman" panose="02020603050405020304" pitchFamily="18" charset="0"/>
                <a:ea typeface="MS Mincho" panose="02020609040205080304" pitchFamily="49" charset="-128"/>
              </a:rPr>
              <a:t> </a:t>
            </a:r>
            <a:r>
              <a:rPr lang="vi-VN" sz="2800" dirty="0">
                <a:solidFill>
                  <a:srgbClr val="0D0D0D"/>
                </a:solidFill>
                <a:effectLst/>
                <a:latin typeface="Times New Roman" panose="02020603050405020304" pitchFamily="18" charset="0"/>
                <a:ea typeface="MS Mincho" panose="02020609040205080304" pitchFamily="49" charset="-128"/>
              </a:rPr>
              <a:t>VB </a:t>
            </a:r>
            <a:r>
              <a:rPr lang="en-US" sz="2800" dirty="0">
                <a:solidFill>
                  <a:srgbClr val="0D0D0D"/>
                </a:solidFill>
                <a:effectLst/>
                <a:latin typeface="Times New Roman" panose="02020603050405020304" pitchFamily="18" charset="0"/>
                <a:ea typeface="MS Mincho" panose="02020609040205080304" pitchFamily="49" charset="-128"/>
              </a:rPr>
              <a:t>( tr.</a:t>
            </a:r>
            <a:r>
              <a:rPr lang="vi-VN" sz="2800" dirty="0">
                <a:solidFill>
                  <a:srgbClr val="0D0D0D"/>
                </a:solidFill>
                <a:effectLst/>
                <a:latin typeface="Times New Roman" panose="02020603050405020304" pitchFamily="18" charset="0"/>
                <a:ea typeface="MS Mincho" panose="02020609040205080304" pitchFamily="49" charset="-128"/>
              </a:rPr>
              <a:t>89</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sgk</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AD8835E2-BD7F-326C-31B9-454317DB5842}"/>
              </a:ext>
            </a:extLst>
          </p:cNvPr>
          <p:cNvSpPr txBox="1"/>
          <p:nvPr/>
        </p:nvSpPr>
        <p:spPr>
          <a:xfrm>
            <a:off x="2652888" y="2212624"/>
            <a:ext cx="7100711" cy="548099"/>
          </a:xfrm>
          <a:prstGeom prst="rect">
            <a:avLst/>
          </a:prstGeom>
          <a:noFill/>
        </p:spPr>
        <p:txBody>
          <a:bodyPr wrap="square" rtlCol="0">
            <a:spAutoFit/>
          </a:bodyPr>
          <a:lstStyle/>
          <a:p>
            <a:pPr>
              <a:lnSpc>
                <a:spcPct val="115000"/>
              </a:lnSpc>
              <a:spcAft>
                <a:spcPts val="1000"/>
              </a:spcAf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Xem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cách</a:t>
            </a:r>
            <a:r>
              <a:rPr lang="vi-VN" sz="2800" dirty="0">
                <a:solidFill>
                  <a:srgbClr val="0D0D0D"/>
                </a:solidFill>
                <a:effectLst/>
                <a:latin typeface="Times New Roman" panose="02020603050405020304" pitchFamily="18" charset="0"/>
                <a:ea typeface="MS Mincho" panose="02020609040205080304" pitchFamily="49" charset="-128"/>
              </a:rPr>
              <a:t> tường trình về việc</a:t>
            </a:r>
            <a:r>
              <a:rPr lang="en-US" sz="2800" dirty="0">
                <a:solidFill>
                  <a:srgbClr val="0D0D0D"/>
                </a:solidFill>
                <a:effectLst/>
                <a:latin typeface="Times New Roman" panose="02020603050405020304" pitchFamily="18" charset="0"/>
                <a:ea typeface="MS Mincho" panose="02020609040205080304" pitchFamily="49" charset="-128"/>
              </a:rPr>
              <a:t> vi </a:t>
            </a:r>
            <a:r>
              <a:rPr lang="en-US" sz="2800" dirty="0" err="1">
                <a:solidFill>
                  <a:srgbClr val="0D0D0D"/>
                </a:solidFill>
                <a:effectLst/>
                <a:latin typeface="Times New Roman" panose="02020603050405020304" pitchFamily="18" charset="0"/>
                <a:ea typeface="MS Mincho" panose="02020609040205080304" pitchFamily="49" charset="-128"/>
              </a:rPr>
              <a:t>phạm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nội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quy</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668B4894-80A8-4724-75D6-455A2370F20E}"/>
              </a:ext>
            </a:extLst>
          </p:cNvPr>
          <p:cNvSpPr txBox="1"/>
          <p:nvPr/>
        </p:nvSpPr>
        <p:spPr>
          <a:xfrm>
            <a:off x="3364090" y="3048002"/>
            <a:ext cx="6694310" cy="548099"/>
          </a:xfrm>
          <a:prstGeom prst="rect">
            <a:avLst/>
          </a:prstGeom>
          <a:noFill/>
        </p:spPr>
        <p:txBody>
          <a:bodyPr wrap="square" rtlCol="0">
            <a:spAutoFit/>
          </a:bodyPr>
          <a:lstStyle/>
          <a:p>
            <a:pPr>
              <a:lnSpc>
                <a:spcPct val="115000"/>
              </a:lnSpc>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r>
              <a:rPr lang="en-US" sz="2800" b="1" dirty="0">
                <a:solidFill>
                  <a:srgbClr val="00000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41D8C3F7-338B-1855-7934-BA23EBF72B86}"/>
              </a:ext>
            </a:extLst>
          </p:cNvPr>
          <p:cNvSpPr txBox="1"/>
          <p:nvPr/>
        </p:nvSpPr>
        <p:spPr>
          <a:xfrm>
            <a:off x="1580444" y="3894667"/>
            <a:ext cx="8850489" cy="1043619"/>
          </a:xfrm>
          <a:prstGeom prst="rect">
            <a:avLst/>
          </a:prstGeom>
          <a:noFill/>
        </p:spPr>
        <p:txBody>
          <a:bodyPr wrap="square" rtlCol="0">
            <a:spAutoFit/>
          </a:bodyPr>
          <a:lstStyle/>
          <a:p>
            <a:pPr>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Dựa vào dấu hiệu trong VB, xác định phần mở đầu, nội dung tường trình và kết thúc.</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165358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barn(inVertical)">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7FD5B636-354F-9DEF-59AF-78B915064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9022"/>
            <a:ext cx="12022667" cy="6778978"/>
          </a:xfrm>
          <a:prstGeom prst="rect">
            <a:avLst/>
          </a:prstGeom>
        </p:spPr>
      </p:pic>
      <p:sp>
        <p:nvSpPr>
          <p:cNvPr id="3" name="Hộp Văn bản 2">
            <a:extLst>
              <a:ext uri="{FF2B5EF4-FFF2-40B4-BE49-F238E27FC236}">
                <a16:creationId xmlns:a16="http://schemas.microsoft.com/office/drawing/2014/main" id="{252D19B5-5BBF-363D-836D-FABEDEB63F32}"/>
              </a:ext>
            </a:extLst>
          </p:cNvPr>
          <p:cNvSpPr txBox="1"/>
          <p:nvPr/>
        </p:nvSpPr>
        <p:spPr>
          <a:xfrm>
            <a:off x="2573867" y="982133"/>
            <a:ext cx="6897511" cy="548099"/>
          </a:xfrm>
          <a:prstGeom prst="rect">
            <a:avLst/>
          </a:prstGeom>
          <a:noFill/>
        </p:spPr>
        <p:txBody>
          <a:bodyPr wrap="square" rtlCol="0">
            <a:spAutoFit/>
          </a:bodyPr>
          <a:lstStyle/>
          <a:p>
            <a:pPr>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Phần mở đầu trình bày những nội dung:</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3D0918E7-E6C3-4AAE-D648-A07D706ED8D3}"/>
              </a:ext>
            </a:extLst>
          </p:cNvPr>
          <p:cNvSpPr txBox="1"/>
          <p:nvPr/>
        </p:nvSpPr>
        <p:spPr>
          <a:xfrm>
            <a:off x="2573867" y="1565269"/>
            <a:ext cx="6073423" cy="548099"/>
          </a:xfrm>
          <a:prstGeom prst="rect">
            <a:avLst/>
          </a:prstGeom>
          <a:noFill/>
        </p:spPr>
        <p:txBody>
          <a:bodyPr wrap="square" rtlCol="0">
            <a:spAutoFit/>
          </a:bodyPr>
          <a:lstStyle/>
          <a:p>
            <a:pPr>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Quốc hiệu, tiêu ngữ</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90E4AB68-4565-E11E-81EB-4FDCA37C1ACA}"/>
              </a:ext>
            </a:extLst>
          </p:cNvPr>
          <p:cNvSpPr txBox="1"/>
          <p:nvPr/>
        </p:nvSpPr>
        <p:spPr>
          <a:xfrm>
            <a:off x="2573867" y="2148405"/>
            <a:ext cx="7179733" cy="548099"/>
          </a:xfrm>
          <a:prstGeom prst="rect">
            <a:avLst/>
          </a:prstGeom>
          <a:noFill/>
        </p:spPr>
        <p:txBody>
          <a:bodyPr wrap="square" rtlCol="0">
            <a:spAutoFit/>
          </a:bodyPr>
          <a:lstStyle/>
          <a:p>
            <a:pPr>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Địa điểm và thời gian viết bản tường trình.</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92B1D1AA-EE3F-E53B-302B-D839E317DBD6}"/>
              </a:ext>
            </a:extLst>
          </p:cNvPr>
          <p:cNvSpPr txBox="1"/>
          <p:nvPr/>
        </p:nvSpPr>
        <p:spPr>
          <a:xfrm>
            <a:off x="2573867" y="2779008"/>
            <a:ext cx="6660444" cy="548099"/>
          </a:xfrm>
          <a:prstGeom prst="rect">
            <a:avLst/>
          </a:prstGeom>
          <a:noFill/>
        </p:spPr>
        <p:txBody>
          <a:bodyPr wrap="square" rtlCol="0">
            <a:spAutoFit/>
          </a:bodyPr>
          <a:lstStyle/>
          <a:p>
            <a:pPr>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Tên VB và tóm tắt sự việc tường trình</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E83B24D2-939F-A917-861B-1231CFD0169F}"/>
              </a:ext>
            </a:extLst>
          </p:cNvPr>
          <p:cNvSpPr txBox="1"/>
          <p:nvPr/>
        </p:nvSpPr>
        <p:spPr>
          <a:xfrm>
            <a:off x="2573867" y="3429000"/>
            <a:ext cx="5192889" cy="548099"/>
          </a:xfrm>
          <a:prstGeom prst="rect">
            <a:avLst/>
          </a:prstGeom>
          <a:noFill/>
        </p:spPr>
        <p:txBody>
          <a:bodyPr wrap="square" rtlCol="0">
            <a:spAutoFit/>
          </a:bodyPr>
          <a:lstStyle/>
          <a:p>
            <a:pPr>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Người nhận bản tường trình</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66025457-D52A-8ACE-D594-AD029A2F5DDE}"/>
              </a:ext>
            </a:extLst>
          </p:cNvPr>
          <p:cNvSpPr txBox="1"/>
          <p:nvPr/>
        </p:nvSpPr>
        <p:spPr>
          <a:xfrm>
            <a:off x="2573867" y="4182751"/>
            <a:ext cx="5926668" cy="548099"/>
          </a:xfrm>
          <a:prstGeom prst="rect">
            <a:avLst/>
          </a:prstGeom>
          <a:noFill/>
        </p:spPr>
        <p:txBody>
          <a:bodyPr wrap="square" rtlCol="0">
            <a:spAutoFit/>
          </a:bodyPr>
          <a:lstStyle/>
          <a:p>
            <a:pPr>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Thông tin người viết bản tường trình</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033124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1B7FFE65-C1EE-36C4-D27E-BE2580E1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022"/>
            <a:ext cx="12022667" cy="6778978"/>
          </a:xfrm>
          <a:prstGeom prst="rect">
            <a:avLst/>
          </a:prstGeom>
        </p:spPr>
      </p:pic>
      <p:sp>
        <p:nvSpPr>
          <p:cNvPr id="3" name="Hộp Văn bản 2">
            <a:extLst>
              <a:ext uri="{FF2B5EF4-FFF2-40B4-BE49-F238E27FC236}">
                <a16:creationId xmlns:a16="http://schemas.microsoft.com/office/drawing/2014/main" id="{0F3BA456-A81F-DACC-61C8-C83BA3247894}"/>
              </a:ext>
            </a:extLst>
          </p:cNvPr>
          <p:cNvSpPr txBox="1"/>
          <p:nvPr/>
        </p:nvSpPr>
        <p:spPr>
          <a:xfrm>
            <a:off x="1885244" y="891822"/>
            <a:ext cx="7947378" cy="548099"/>
          </a:xfrm>
          <a:prstGeom prst="rect">
            <a:avLst/>
          </a:prstGeom>
          <a:noFill/>
        </p:spPr>
        <p:txBody>
          <a:bodyPr wrap="square" rtlCol="0">
            <a:spAutoFit/>
          </a:bodyPr>
          <a:lstStyle/>
          <a:p>
            <a:pPr marL="342900" lvl="0" indent="-342900">
              <a:lnSpc>
                <a:spcPct val="115000"/>
              </a:lnSpc>
              <a:buFont typeface="Times New Roman" panose="02020603050405020304" pitchFamily="18" charset="0"/>
              <a:buChar char="-"/>
            </a:pPr>
            <a:r>
              <a:rPr lang="vi-VN" sz="2800" dirty="0">
                <a:solidFill>
                  <a:srgbClr val="000000"/>
                </a:solidFill>
                <a:effectLst/>
                <a:latin typeface="Times New Roman" panose="02020603050405020304" pitchFamily="18" charset="0"/>
                <a:ea typeface="Calibri" panose="020F0502020204030204" pitchFamily="34" charset="0"/>
              </a:rPr>
              <a:t>Nội dung tường trình gồm những nội dung:</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5BD7338A-A6B7-3855-6BC0-7FCCF26740BF}"/>
              </a:ext>
            </a:extLst>
          </p:cNvPr>
          <p:cNvSpPr txBox="1"/>
          <p:nvPr/>
        </p:nvSpPr>
        <p:spPr>
          <a:xfrm>
            <a:off x="891822" y="1612369"/>
            <a:ext cx="10284178" cy="548099"/>
          </a:xfrm>
          <a:prstGeom prst="rect">
            <a:avLst/>
          </a:prstGeom>
          <a:noFill/>
        </p:spPr>
        <p:txBody>
          <a:bodyPr wrap="square" rtlCol="0">
            <a:spAutoFit/>
          </a:bodyPr>
          <a:lstStyle/>
          <a:p>
            <a:pPr marL="57150">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Thời gian, địa điểm xảy ra, những người tham gia, diễn biến sự việc.</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75B23125-6AF9-6FA9-7470-830BCDE4C398}"/>
              </a:ext>
            </a:extLst>
          </p:cNvPr>
          <p:cNvSpPr txBox="1"/>
          <p:nvPr/>
        </p:nvSpPr>
        <p:spPr>
          <a:xfrm>
            <a:off x="891822" y="2716568"/>
            <a:ext cx="4605867" cy="548099"/>
          </a:xfrm>
          <a:prstGeom prst="rect">
            <a:avLst/>
          </a:prstGeom>
          <a:noFill/>
        </p:spPr>
        <p:txBody>
          <a:bodyPr wrap="square" rtlCol="0">
            <a:spAutoFit/>
          </a:bodyPr>
          <a:lstStyle/>
          <a:p>
            <a:pPr marL="57150">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Nguyên nhân của sự việc</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43399991-E36C-4E5F-1FB0-FF575E41C1DC}"/>
              </a:ext>
            </a:extLst>
          </p:cNvPr>
          <p:cNvSpPr txBox="1"/>
          <p:nvPr/>
        </p:nvSpPr>
        <p:spPr>
          <a:xfrm>
            <a:off x="891822" y="3493911"/>
            <a:ext cx="5588000" cy="548099"/>
          </a:xfrm>
          <a:prstGeom prst="rect">
            <a:avLst/>
          </a:prstGeom>
          <a:noFill/>
        </p:spPr>
        <p:txBody>
          <a:bodyPr wrap="square" rtlCol="0">
            <a:spAutoFit/>
          </a:bodyPr>
          <a:lstStyle/>
          <a:p>
            <a:pPr marL="57150">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Hậu quả của sự việc</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8C271786-38C3-FBB9-C7C1-DA3C71D6ECCA}"/>
              </a:ext>
            </a:extLst>
          </p:cNvPr>
          <p:cNvSpPr txBox="1"/>
          <p:nvPr/>
        </p:nvSpPr>
        <p:spPr>
          <a:xfrm>
            <a:off x="891822" y="4288015"/>
            <a:ext cx="9053689" cy="548099"/>
          </a:xfrm>
          <a:prstGeom prst="rect">
            <a:avLst/>
          </a:prstGeom>
          <a:noFill/>
        </p:spPr>
        <p:txBody>
          <a:bodyPr wrap="square" rtlCol="0">
            <a:spAutoFit/>
          </a:bodyPr>
          <a:lstStyle/>
          <a:p>
            <a:pPr marL="57150">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Xác định rõ trách nhiệm của người viết tường trình</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020120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4DDDF4B1-2FCF-C0AC-8534-96B3B5D19C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022"/>
            <a:ext cx="12022667" cy="6778978"/>
          </a:xfrm>
          <a:prstGeom prst="rect">
            <a:avLst/>
          </a:prstGeom>
        </p:spPr>
      </p:pic>
      <p:sp>
        <p:nvSpPr>
          <p:cNvPr id="3" name="Hộp Văn bản 2">
            <a:extLst>
              <a:ext uri="{FF2B5EF4-FFF2-40B4-BE49-F238E27FC236}">
                <a16:creationId xmlns:a16="http://schemas.microsoft.com/office/drawing/2014/main" id="{D81E25CC-EA25-FEB0-18DE-529DC1B65C66}"/>
              </a:ext>
            </a:extLst>
          </p:cNvPr>
          <p:cNvSpPr txBox="1"/>
          <p:nvPr/>
        </p:nvSpPr>
        <p:spPr>
          <a:xfrm>
            <a:off x="2731911" y="993422"/>
            <a:ext cx="6445956" cy="548099"/>
          </a:xfrm>
          <a:prstGeom prst="rect">
            <a:avLst/>
          </a:prstGeom>
          <a:noFill/>
        </p:spPr>
        <p:txBody>
          <a:bodyPr wrap="square" rtlCol="0">
            <a:spAutoFit/>
          </a:bodyPr>
          <a:lstStyle/>
          <a:p>
            <a:pPr marL="342900" lvl="0" indent="-342900">
              <a:lnSpc>
                <a:spcPct val="115000"/>
              </a:lnSpc>
              <a:buFont typeface="Times New Roman" panose="02020603050405020304" pitchFamily="18" charset="0"/>
              <a:buChar char="-"/>
            </a:pPr>
            <a:r>
              <a:rPr lang="vi-VN" sz="2800" dirty="0">
                <a:solidFill>
                  <a:srgbClr val="000000"/>
                </a:solidFill>
                <a:effectLst/>
                <a:latin typeface="Times New Roman" panose="02020603050405020304" pitchFamily="18" charset="0"/>
                <a:ea typeface="Calibri" panose="020F0502020204030204" pitchFamily="34" charset="0"/>
              </a:rPr>
              <a:t>Phần kết thúc gồm những nội dung:</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8B347FAA-623D-DE63-2772-106D82E8C863}"/>
              </a:ext>
            </a:extLst>
          </p:cNvPr>
          <p:cNvSpPr txBox="1"/>
          <p:nvPr/>
        </p:nvSpPr>
        <p:spPr>
          <a:xfrm>
            <a:off x="2427111" y="1851378"/>
            <a:ext cx="7315200" cy="548099"/>
          </a:xfrm>
          <a:prstGeom prst="rect">
            <a:avLst/>
          </a:prstGeom>
          <a:noFill/>
        </p:spPr>
        <p:txBody>
          <a:bodyPr wrap="square" rtlCol="0">
            <a:spAutoFit/>
          </a:bodyPr>
          <a:lstStyle/>
          <a:p>
            <a:pPr marL="285750">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Lời đề nghị</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86295B34-84FE-D478-F34C-E1FDB775A3DE}"/>
              </a:ext>
            </a:extLst>
          </p:cNvPr>
          <p:cNvSpPr txBox="1"/>
          <p:nvPr/>
        </p:nvSpPr>
        <p:spPr>
          <a:xfrm>
            <a:off x="2427111" y="2946988"/>
            <a:ext cx="4447822" cy="548099"/>
          </a:xfrm>
          <a:prstGeom prst="rect">
            <a:avLst/>
          </a:prstGeom>
          <a:noFill/>
        </p:spPr>
        <p:txBody>
          <a:bodyPr wrap="square" rtlCol="0">
            <a:spAutoFit/>
          </a:bodyPr>
          <a:lstStyle/>
          <a:p>
            <a:pPr marL="285750">
              <a:lnSpc>
                <a:spcPct val="115000"/>
              </a:lnSpc>
            </a:pPr>
            <a:r>
              <a:rPr lang="vi-VN" sz="2800" dirty="0">
                <a:solidFill>
                  <a:srgbClr val="000000"/>
                </a:solidFill>
                <a:effectLst/>
                <a:latin typeface="Times New Roman" panose="02020603050405020304" pitchFamily="18" charset="0"/>
                <a:ea typeface="Calibri" panose="020F0502020204030204" pitchFamily="34" charset="0"/>
              </a:rPr>
              <a:t>+ Lời hứa</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B4D7D06F-3E53-8BE3-0DF4-50B30576B7E3}"/>
              </a:ext>
            </a:extLst>
          </p:cNvPr>
          <p:cNvSpPr txBox="1"/>
          <p:nvPr/>
        </p:nvSpPr>
        <p:spPr>
          <a:xfrm>
            <a:off x="2709334" y="4026186"/>
            <a:ext cx="6728178" cy="523220"/>
          </a:xfrm>
          <a:prstGeom prst="rect">
            <a:avLst/>
          </a:prstGeom>
          <a:noFill/>
        </p:spPr>
        <p:txBody>
          <a:bodyPr wrap="square" rtlCol="0">
            <a:spAutoFit/>
          </a:bodyPr>
          <a:lstStyle/>
          <a:p>
            <a:r>
              <a:rPr lang="vi-VN" sz="2800">
                <a:solidFill>
                  <a:srgbClr val="000000"/>
                </a:solidFill>
                <a:effectLst/>
                <a:latin typeface="Times New Roman" panose="02020603050405020304" pitchFamily="18" charset="0"/>
                <a:ea typeface="Calibri" panose="020F0502020204030204" pitchFamily="34" charset="0"/>
              </a:rPr>
              <a:t>+ Chữ kí và tên của người viết tường trình.</a:t>
            </a:r>
            <a:endParaRPr lang="en-US" sz="2800" dirty="0"/>
          </a:p>
        </p:txBody>
      </p:sp>
    </p:spTree>
    <p:extLst>
      <p:ext uri="{BB962C8B-B14F-4D97-AF65-F5344CB8AC3E}">
        <p14:creationId xmlns:p14="http://schemas.microsoft.com/office/powerpoint/2010/main" val="7069724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556AF325-2AAB-0D74-F814-AF82C8659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Hộp Văn bản 3">
            <a:extLst>
              <a:ext uri="{FF2B5EF4-FFF2-40B4-BE49-F238E27FC236}">
                <a16:creationId xmlns:a16="http://schemas.microsoft.com/office/drawing/2014/main" id="{EC5692B6-61DD-0E0A-569E-717B14C1C899}"/>
              </a:ext>
            </a:extLst>
          </p:cNvPr>
          <p:cNvSpPr txBox="1"/>
          <p:nvPr/>
        </p:nvSpPr>
        <p:spPr>
          <a:xfrm>
            <a:off x="4380089" y="327378"/>
            <a:ext cx="2370667" cy="548099"/>
          </a:xfrm>
          <a:prstGeom prst="rect">
            <a:avLst/>
          </a:prstGeom>
          <a:noFill/>
        </p:spPr>
        <p:txBody>
          <a:bodyPr wrap="square" rtlCol="0">
            <a:spAutoFit/>
          </a:bodyPr>
          <a:lstStyle/>
          <a:p>
            <a:pPr>
              <a:lnSpc>
                <a:spcPct val="115000"/>
              </a:lnSpc>
            </a:pPr>
            <a:r>
              <a:rPr lang="en-US" sz="2800" b="1" dirty="0" err="1">
                <a:solidFill>
                  <a:srgbClr val="FF0000"/>
                </a:solidFill>
                <a:effectLst/>
                <a:latin typeface="Times New Roman" panose="02020603050405020304" pitchFamily="18" charset="0"/>
                <a:ea typeface="MS Mincho" panose="02020609040205080304" pitchFamily="49" charset="-128"/>
              </a:rPr>
              <a:t>II.Thực</a:t>
            </a:r>
            <a:r>
              <a:rPr lang="en-US" sz="2800" b="1" dirty="0">
                <a:solidFill>
                  <a:srgbClr val="FF0000"/>
                </a:solidFill>
                <a:effectLst/>
                <a:latin typeface="Times New Roman" panose="02020603050405020304" pitchFamily="18" charset="0"/>
                <a:ea typeface="MS Mincho" panose="02020609040205080304" pitchFamily="49" charset="-128"/>
              </a:rPr>
              <a:t> </a:t>
            </a:r>
            <a:r>
              <a:rPr lang="en-US" sz="2800" b="1" dirty="0" err="1">
                <a:solidFill>
                  <a:srgbClr val="FF0000"/>
                </a:solidFill>
                <a:effectLst/>
                <a:latin typeface="Times New Roman" panose="02020603050405020304" pitchFamily="18" charset="0"/>
                <a:ea typeface="MS Mincho" panose="02020609040205080304" pitchFamily="49" charset="-128"/>
              </a:rPr>
              <a:t>hành</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Bảng 4">
            <a:extLst>
              <a:ext uri="{FF2B5EF4-FFF2-40B4-BE49-F238E27FC236}">
                <a16:creationId xmlns:a16="http://schemas.microsoft.com/office/drawing/2014/main" id="{7C156600-D313-5C8E-3402-4EDE2B758FCA}"/>
              </a:ext>
            </a:extLst>
          </p:cNvPr>
          <p:cNvGraphicFramePr>
            <a:graphicFrameLocks noGrp="1"/>
          </p:cNvGraphicFramePr>
          <p:nvPr>
            <p:extLst>
              <p:ext uri="{D42A27DB-BD31-4B8C-83A1-F6EECF244321}">
                <p14:modId xmlns:p14="http://schemas.microsoft.com/office/powerpoint/2010/main" val="579716573"/>
              </p:ext>
            </p:extLst>
          </p:nvPr>
        </p:nvGraphicFramePr>
        <p:xfrm>
          <a:off x="496711" y="1026840"/>
          <a:ext cx="11198578" cy="5415788"/>
        </p:xfrm>
        <a:graphic>
          <a:graphicData uri="http://schemas.openxmlformats.org/drawingml/2006/table">
            <a:tbl>
              <a:tblPr firstRow="1" firstCol="1" bandRow="1">
                <a:tableStyleId>{5C22544A-7EE6-4342-B048-85BDC9FD1C3A}</a:tableStyleId>
              </a:tblPr>
              <a:tblGrid>
                <a:gridCol w="7547352">
                  <a:extLst>
                    <a:ext uri="{9D8B030D-6E8A-4147-A177-3AD203B41FA5}">
                      <a16:colId xmlns:a16="http://schemas.microsoft.com/office/drawing/2014/main" val="1490124110"/>
                    </a:ext>
                  </a:extLst>
                </a:gridCol>
                <a:gridCol w="3651226">
                  <a:extLst>
                    <a:ext uri="{9D8B030D-6E8A-4147-A177-3AD203B41FA5}">
                      <a16:colId xmlns:a16="http://schemas.microsoft.com/office/drawing/2014/main" val="3614169159"/>
                    </a:ext>
                  </a:extLst>
                </a:gridCol>
              </a:tblGrid>
              <a:tr h="0">
                <a:tc gridSpan="2">
                  <a:txBody>
                    <a:bodyPr/>
                    <a:lstStyle/>
                    <a:p>
                      <a:pPr algn="ctr">
                        <a:lnSpc>
                          <a:spcPct val="115000"/>
                        </a:lnSpc>
                        <a:spcAft>
                          <a:spcPts val="1000"/>
                        </a:spcAft>
                      </a:pPr>
                      <a:r>
                        <a:rPr lang="en-US" sz="2800" b="0" dirty="0">
                          <a:solidFill>
                            <a:schemeClr val="tx1"/>
                          </a:solidFill>
                          <a:effectLst/>
                          <a:latin typeface="Times New Roman" panose="02020603050405020304" pitchFamily="18" charset="0"/>
                          <a:cs typeface="Times New Roman" panose="02020603050405020304" pitchFamily="18" charset="0"/>
                        </a:rPr>
                        <a:t>PHIẾU TÌM Ý:</a:t>
                      </a:r>
                    </a:p>
                    <a:p>
                      <a:pPr algn="ctr">
                        <a:lnSpc>
                          <a:spcPct val="115000"/>
                        </a:lnSpc>
                        <a:spcAft>
                          <a:spcPts val="1000"/>
                        </a:spcAft>
                      </a:pPr>
                      <a:r>
                        <a:rPr lang="en-US" sz="2800" b="0" dirty="0" err="1">
                          <a:solidFill>
                            <a:schemeClr val="tx1"/>
                          </a:solidFill>
                          <a:effectLst/>
                          <a:latin typeface="Times New Roman" panose="02020603050405020304" pitchFamily="18" charset="0"/>
                          <a:cs typeface="Times New Roman" panose="02020603050405020304" pitchFamily="18" charset="0"/>
                        </a:rPr>
                        <a:t>Viết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Vb</a:t>
                      </a:r>
                      <a:r>
                        <a:rPr lang="vi-VN" sz="2800" b="0" dirty="0">
                          <a:solidFill>
                            <a:schemeClr val="tx1"/>
                          </a:solidFill>
                          <a:effectLst/>
                          <a:latin typeface="Times New Roman" panose="02020603050405020304" pitchFamily="18" charset="0"/>
                          <a:cs typeface="Times New Roman" panose="02020603050405020304" pitchFamily="18" charset="0"/>
                        </a:rPr>
                        <a:t> tường trình về một sự việc xảy ra ngoài ý muốn mà em đã chứng kiến hoặc tham gia</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4138478902"/>
                  </a:ext>
                </a:extLst>
              </a:tr>
              <a:tr h="0">
                <a:tc>
                  <a:txBody>
                    <a:bodyPr/>
                    <a:lstStyle/>
                    <a:p>
                      <a:pPr algn="just">
                        <a:lnSpc>
                          <a:spcPct val="115000"/>
                        </a:lnSpc>
                        <a:spcAft>
                          <a:spcPts val="1000"/>
                        </a:spcAft>
                      </a:pPr>
                      <a:r>
                        <a:rPr lang="en-US" sz="2800" b="0">
                          <a:solidFill>
                            <a:schemeClr val="tx1"/>
                          </a:solidFill>
                          <a:effectLst/>
                          <a:latin typeface="Times New Roman" panose="02020603050405020304" pitchFamily="18" charset="0"/>
                          <a:cs typeface="Times New Roman" panose="02020603050405020304" pitchFamily="18" charset="0"/>
                        </a:rPr>
                        <a:t>Em định </a:t>
                      </a:r>
                      <a:r>
                        <a:rPr lang="vi-VN" sz="2800" b="0">
                          <a:solidFill>
                            <a:schemeClr val="tx1"/>
                          </a:solidFill>
                          <a:effectLst/>
                          <a:latin typeface="Times New Roman" panose="02020603050405020304" pitchFamily="18" charset="0"/>
                          <a:cs typeface="Times New Roman" panose="02020603050405020304" pitchFamily="18" charset="0"/>
                        </a:rPr>
                        <a:t>tường trình về sự việc gì?</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pPr>
                      <a:r>
                        <a:rPr lang="en-US"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504421"/>
                  </a:ext>
                </a:extLst>
              </a:tr>
              <a:tr h="0">
                <a:tc>
                  <a:txBody>
                    <a:bodyPr/>
                    <a:lstStyle/>
                    <a:p>
                      <a:pPr algn="just">
                        <a:lnSpc>
                          <a:spcPct val="115000"/>
                        </a:lnSpc>
                        <a:spcAft>
                          <a:spcPts val="1000"/>
                        </a:spcAft>
                      </a:pPr>
                      <a:r>
                        <a:rPr lang="vi-VN" sz="2800" b="0">
                          <a:solidFill>
                            <a:schemeClr val="tx1"/>
                          </a:solidFill>
                          <a:effectLst/>
                          <a:latin typeface="Times New Roman" panose="02020603050405020304" pitchFamily="18" charset="0"/>
                          <a:cs typeface="Times New Roman" panose="02020603050405020304" pitchFamily="18" charset="0"/>
                        </a:rPr>
                        <a:t>Sự việc đó em trực tiếp tham gia hay chứng kiến? </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pPr>
                      <a:r>
                        <a:rPr lang="en-US"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3519711"/>
                  </a:ext>
                </a:extLst>
              </a:tr>
              <a:tr h="0">
                <a:tc>
                  <a:txBody>
                    <a:bodyPr/>
                    <a:lstStyle/>
                    <a:p>
                      <a:pPr algn="just">
                        <a:lnSpc>
                          <a:spcPct val="115000"/>
                        </a:lnSpc>
                        <a:spcAft>
                          <a:spcPts val="1000"/>
                        </a:spcAft>
                      </a:pPr>
                      <a:r>
                        <a:rPr lang="vi-VN" sz="2800" b="0">
                          <a:solidFill>
                            <a:schemeClr val="tx1"/>
                          </a:solidFill>
                          <a:effectLst/>
                          <a:latin typeface="Times New Roman" panose="02020603050405020304" pitchFamily="18" charset="0"/>
                          <a:cs typeface="Times New Roman" panose="02020603050405020304" pitchFamily="18" charset="0"/>
                        </a:rPr>
                        <a:t>Tóm lược trình tự, diễn biến sự việc, nguyên nhân vả hậu quả (nếu có)</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pPr>
                      <a:r>
                        <a:rPr lang="en-US" sz="2800" b="0" dirty="0">
                          <a:solidFill>
                            <a:schemeClr val="tx1"/>
                          </a:solidFill>
                          <a:effectLst/>
                          <a:latin typeface="Times New Roman" panose="02020603050405020304" pitchFamily="18" charset="0"/>
                          <a:cs typeface="Times New Roman" panose="02020603050405020304" pitchFamily="18" charset="0"/>
                        </a:rPr>
                        <a:t> </a:t>
                      </a:r>
                    </a:p>
                    <a:p>
                      <a:pPr>
                        <a:lnSpc>
                          <a:spcPct val="115000"/>
                        </a:lnSpc>
                        <a:spcAft>
                          <a:spcPts val="1000"/>
                        </a:spcAft>
                      </a:pP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0846922"/>
                  </a:ext>
                </a:extLst>
              </a:tr>
              <a:tr h="405130">
                <a:tc>
                  <a:txBody>
                    <a:bodyPr/>
                    <a:lstStyle/>
                    <a:p>
                      <a:pPr algn="just">
                        <a:lnSpc>
                          <a:spcPct val="115000"/>
                        </a:lnSpc>
                        <a:spcAft>
                          <a:spcPts val="1000"/>
                        </a:spcAft>
                      </a:pPr>
                      <a:r>
                        <a:rPr lang="vi-VN" sz="2800" b="0">
                          <a:solidFill>
                            <a:schemeClr val="tx1"/>
                          </a:solidFill>
                          <a:effectLst/>
                          <a:latin typeface="Times New Roman" panose="02020603050405020304" pitchFamily="18" charset="0"/>
                          <a:cs typeface="Times New Roman" panose="02020603050405020304" pitchFamily="18" charset="0"/>
                        </a:rPr>
                        <a:t>Em có trách nhiệm gì trong sự việc? Em có những đề nghị gì sau sự việc không?</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pPr>
                      <a:r>
                        <a:rPr lang="en-US" sz="2800" b="0">
                          <a:solidFill>
                            <a:schemeClr val="tx1"/>
                          </a:solidFill>
                          <a:effectLst/>
                          <a:latin typeface="Times New Roman" panose="02020603050405020304" pitchFamily="18" charset="0"/>
                          <a:cs typeface="Times New Roman" panose="02020603050405020304" pitchFamily="18" charset="0"/>
                        </a:rPr>
                        <a:t>………………………………………..</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2515015"/>
                  </a:ext>
                </a:extLst>
              </a:tr>
              <a:tr h="0">
                <a:tc>
                  <a:txBody>
                    <a:bodyPr/>
                    <a:lstStyle/>
                    <a:p>
                      <a:pPr algn="just">
                        <a:lnSpc>
                          <a:spcPct val="115000"/>
                        </a:lnSpc>
                        <a:spcAft>
                          <a:spcPts val="1000"/>
                        </a:spcAft>
                      </a:pPr>
                      <a:r>
                        <a:rPr lang="vi-VN" sz="2800" b="0" dirty="0">
                          <a:solidFill>
                            <a:schemeClr val="tx1"/>
                          </a:solidFill>
                          <a:effectLst/>
                          <a:latin typeface="Times New Roman" panose="02020603050405020304" pitchFamily="18" charset="0"/>
                          <a:cs typeface="Times New Roman" panose="02020603050405020304" pitchFamily="18" charset="0"/>
                        </a:rPr>
                        <a:t>Em cam đoan/hứa điều gì sau khi sự việc xảy ra?</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pP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54435472"/>
                  </a:ext>
                </a:extLst>
              </a:tr>
            </a:tbl>
          </a:graphicData>
        </a:graphic>
      </p:graphicFrame>
    </p:spTree>
    <p:extLst>
      <p:ext uri="{BB962C8B-B14F-4D97-AF65-F5344CB8AC3E}">
        <p14:creationId xmlns:p14="http://schemas.microsoft.com/office/powerpoint/2010/main" val="133367967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2EBEB625-1BD2-9A1F-6305-BC0F63733A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Hộp Văn bản 2">
            <a:extLst>
              <a:ext uri="{FF2B5EF4-FFF2-40B4-BE49-F238E27FC236}">
                <a16:creationId xmlns:a16="http://schemas.microsoft.com/office/drawing/2014/main" id="{911D2975-4F53-B488-F91F-2E1E642591B5}"/>
              </a:ext>
            </a:extLst>
          </p:cNvPr>
          <p:cNvSpPr txBox="1"/>
          <p:nvPr/>
        </p:nvSpPr>
        <p:spPr>
          <a:xfrm>
            <a:off x="3725335" y="372533"/>
            <a:ext cx="4244622" cy="548099"/>
          </a:xfrm>
          <a:prstGeom prst="rect">
            <a:avLst/>
          </a:prstGeom>
          <a:noFill/>
        </p:spPr>
        <p:txBody>
          <a:bodyPr wrap="square" rtlCol="0">
            <a:spAutoFit/>
          </a:bodyPr>
          <a:lstStyle/>
          <a:p>
            <a:pPr>
              <a:lnSpc>
                <a:spcPct val="115000"/>
              </a:lnSpc>
              <a:spcAft>
                <a:spcPts val="1000"/>
              </a:spcAft>
              <a:tabLst>
                <a:tab pos="1386840" algn="l"/>
              </a:tabLst>
            </a:pPr>
            <a:r>
              <a:rPr lang="en-US" sz="2800" b="1" dirty="0" err="1">
                <a:solidFill>
                  <a:srgbClr val="0070C0"/>
                </a:solidFill>
                <a:latin typeface="Times New Roman" panose="02020603050405020304" pitchFamily="18" charset="0"/>
                <a:ea typeface="MS Mincho" panose="02020609040205080304" pitchFamily="49" charset="-128"/>
              </a:rPr>
              <a:t>T</a:t>
            </a:r>
            <a:r>
              <a:rPr lang="en-US" sz="2800" b="1" dirty="0" err="1">
                <a:solidFill>
                  <a:srgbClr val="0070C0"/>
                </a:solidFill>
                <a:effectLst/>
                <a:latin typeface="Times New Roman" panose="02020603050405020304" pitchFamily="18" charset="0"/>
                <a:ea typeface="MS Mincho" panose="02020609040205080304" pitchFamily="49" charset="-128"/>
              </a:rPr>
              <a:t>hực</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hành</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quy</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trình</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viết</a:t>
            </a:r>
            <a:r>
              <a:rPr lang="en-US" sz="2800" b="1" dirty="0">
                <a:solidFill>
                  <a:srgbClr val="0070C0"/>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B409E3C8-BE7B-484E-2690-C80C8361E7FB}"/>
              </a:ext>
            </a:extLst>
          </p:cNvPr>
          <p:cNvSpPr txBox="1"/>
          <p:nvPr/>
        </p:nvSpPr>
        <p:spPr>
          <a:xfrm>
            <a:off x="1467557" y="1031555"/>
            <a:ext cx="8760178" cy="523220"/>
          </a:xfrm>
          <a:prstGeom prst="rect">
            <a:avLst/>
          </a:prstGeom>
          <a:noFill/>
        </p:spPr>
        <p:txBody>
          <a:bodyPr wrap="square" rtlCol="0">
            <a:spAutoFit/>
          </a:bodyPr>
          <a:lstStyle/>
          <a:p>
            <a:r>
              <a:rPr lang="en-US" sz="2800" dirty="0" err="1">
                <a:solidFill>
                  <a:srgbClr val="0D0D0D"/>
                </a:solidFill>
                <a:effectLst/>
                <a:latin typeface="Times New Roman" panose="02020603050405020304" pitchFamily="18" charset="0"/>
                <a:ea typeface="MS Mincho" panose="02020609040205080304" pitchFamily="49" charset="-128"/>
              </a:rPr>
              <a:t>Để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lựa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chọn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nội</a:t>
            </a:r>
            <a:r>
              <a:rPr lang="en-US" sz="2800" dirty="0">
                <a:solidFill>
                  <a:srgbClr val="0D0D0D"/>
                </a:solidFill>
                <a:effectLst/>
                <a:latin typeface="Times New Roman" panose="02020603050405020304" pitchFamily="18" charset="0"/>
                <a:ea typeface="MS Mincho" panose="02020609040205080304" pitchFamily="49" charset="-128"/>
              </a:rPr>
              <a:t> dung </a:t>
            </a:r>
            <a:r>
              <a:rPr lang="en-US" sz="2800" dirty="0" err="1">
                <a:solidFill>
                  <a:srgbClr val="0D0D0D"/>
                </a:solidFill>
                <a:effectLst/>
                <a:latin typeface="Times New Roman" panose="02020603050405020304" pitchFamily="18" charset="0"/>
                <a:ea typeface="MS Mincho" panose="02020609040205080304" pitchFamily="49" charset="-128"/>
              </a:rPr>
              <a:t>cho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viết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bằng</a:t>
            </a:r>
            <a:r>
              <a:rPr lang="en-US" sz="2800" b="1" dirty="0">
                <a:solidFill>
                  <a:srgbClr val="FF0000"/>
                </a:solidFill>
                <a:effectLst/>
                <a:latin typeface="Times New Roman" panose="02020603050405020304" pitchFamily="18" charset="0"/>
                <a:ea typeface="MS Mincho" panose="02020609040205080304" pitchFamily="49" charset="-128"/>
              </a:rPr>
              <a:t> </a:t>
            </a:r>
            <a:r>
              <a:rPr lang="en-US" sz="2800" b="1" dirty="0" err="1">
                <a:solidFill>
                  <a:srgbClr val="FF0000"/>
                </a:solidFill>
                <a:effectLst/>
                <a:latin typeface="Times New Roman" panose="02020603050405020304" pitchFamily="18" charset="0"/>
                <a:ea typeface="MS Mincho" panose="02020609040205080304" pitchFamily="49" charset="-128"/>
              </a:rPr>
              <a:t>kĩ</a:t>
            </a:r>
            <a:r>
              <a:rPr lang="en-US" sz="2800" b="1" dirty="0">
                <a:solidFill>
                  <a:srgbClr val="FF0000"/>
                </a:solidFill>
                <a:effectLst/>
                <a:latin typeface="Times New Roman" panose="02020603050405020304" pitchFamily="18" charset="0"/>
                <a:ea typeface="MS Mincho" panose="02020609040205080304" pitchFamily="49" charset="-128"/>
              </a:rPr>
              <a:t> </a:t>
            </a:r>
            <a:r>
              <a:rPr lang="en-US" sz="2800" b="1" dirty="0" err="1">
                <a:solidFill>
                  <a:srgbClr val="FF0000"/>
                </a:solidFill>
                <a:effectLst/>
                <a:latin typeface="Times New Roman" panose="02020603050405020304" pitchFamily="18" charset="0"/>
                <a:ea typeface="MS Mincho" panose="02020609040205080304" pitchFamily="49" charset="-128"/>
              </a:rPr>
              <a:t>thuật</a:t>
            </a:r>
            <a:r>
              <a:rPr lang="en-US" sz="2800" b="1" dirty="0">
                <a:solidFill>
                  <a:srgbClr val="FF0000"/>
                </a:solidFill>
                <a:effectLst/>
                <a:latin typeface="Times New Roman" panose="02020603050405020304" pitchFamily="18" charset="0"/>
                <a:ea typeface="MS Mincho" panose="02020609040205080304" pitchFamily="49" charset="-128"/>
              </a:rPr>
              <a:t> </a:t>
            </a:r>
            <a:r>
              <a:rPr lang="en-US" sz="2800" b="1" dirty="0" err="1">
                <a:solidFill>
                  <a:srgbClr val="FF0000"/>
                </a:solidFill>
                <a:effectLst/>
                <a:latin typeface="Times New Roman" panose="02020603050405020304" pitchFamily="18" charset="0"/>
                <a:ea typeface="MS Mincho" panose="02020609040205080304" pitchFamily="49" charset="-128"/>
              </a:rPr>
              <a:t>công</a:t>
            </a:r>
            <a:r>
              <a:rPr lang="en-US" sz="2800" b="1" dirty="0">
                <a:solidFill>
                  <a:srgbClr val="FF0000"/>
                </a:solidFill>
                <a:effectLst/>
                <a:latin typeface="Times New Roman" panose="02020603050405020304" pitchFamily="18" charset="0"/>
                <a:ea typeface="MS Mincho" panose="02020609040205080304" pitchFamily="49" charset="-128"/>
              </a:rPr>
              <a:t> </a:t>
            </a:r>
            <a:r>
              <a:rPr lang="en-US" sz="2800" b="1" dirty="0" err="1">
                <a:solidFill>
                  <a:srgbClr val="FF0000"/>
                </a:solidFill>
                <a:effectLst/>
                <a:latin typeface="Times New Roman" panose="02020603050405020304" pitchFamily="18" charset="0"/>
                <a:ea typeface="MS Mincho" panose="02020609040205080304" pitchFamily="49" charset="-128"/>
              </a:rPr>
              <a:t>não</a:t>
            </a:r>
            <a:endParaRPr lang="en-US" sz="2800" dirty="0"/>
          </a:p>
        </p:txBody>
      </p:sp>
      <p:sp>
        <p:nvSpPr>
          <p:cNvPr id="5" name="Hộp Văn bản 4">
            <a:extLst>
              <a:ext uri="{FF2B5EF4-FFF2-40B4-BE49-F238E27FC236}">
                <a16:creationId xmlns:a16="http://schemas.microsoft.com/office/drawing/2014/main" id="{B5F4DFD9-1239-31D5-80E9-C0933CB62ED8}"/>
              </a:ext>
            </a:extLst>
          </p:cNvPr>
          <p:cNvSpPr txBox="1"/>
          <p:nvPr/>
        </p:nvSpPr>
        <p:spPr>
          <a:xfrm>
            <a:off x="1241778" y="2077156"/>
            <a:ext cx="3431822" cy="1539139"/>
          </a:xfrm>
          <a:prstGeom prst="rect">
            <a:avLst/>
          </a:prstGeom>
          <a:noFill/>
        </p:spPr>
        <p:txBody>
          <a:bodyPr wrap="square" rtlCol="0">
            <a:spAutoFit/>
          </a:bodyPr>
          <a:lstStyle/>
          <a:p>
            <a:pPr algn="just">
              <a:lnSpc>
                <a:spcPct val="115000"/>
              </a:lnSpc>
              <a:spcAft>
                <a:spcPts val="1000"/>
              </a:spcAft>
            </a:pPr>
            <a:r>
              <a:rPr lang="vi-VN" sz="2800" dirty="0">
                <a:solidFill>
                  <a:srgbClr val="0D0D0D"/>
                </a:solidFill>
                <a:effectLst/>
                <a:latin typeface="Times New Roman" panose="02020603050405020304" pitchFamily="18" charset="0"/>
                <a:ea typeface="MS Mincho" panose="02020609040205080304" pitchFamily="49" charset="-128"/>
              </a:rPr>
              <a:t>+ Đề bài yêu cầu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em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viết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loại</a:t>
            </a:r>
            <a:r>
              <a:rPr lang="en-US" sz="2800" dirty="0">
                <a:solidFill>
                  <a:srgbClr val="0D0D0D"/>
                </a:solidFill>
                <a:effectLst/>
                <a:latin typeface="Times New Roman" panose="02020603050405020304" pitchFamily="18" charset="0"/>
                <a:ea typeface="MS Mincho" panose="02020609040205080304" pitchFamily="49" charset="-128"/>
              </a:rPr>
              <a:t> VB </a:t>
            </a:r>
            <a:r>
              <a:rPr lang="en-US" sz="2800" dirty="0" err="1">
                <a:solidFill>
                  <a:srgbClr val="0D0D0D"/>
                </a:solidFill>
                <a:effectLst/>
                <a:latin typeface="Times New Roman" panose="02020603050405020304" pitchFamily="18" charset="0"/>
                <a:ea typeface="MS Mincho" panose="02020609040205080304" pitchFamily="49" charset="-128"/>
              </a:rPr>
              <a:t>nào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Viết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vi-VN" sz="2800" dirty="0">
                <a:solidFill>
                  <a:srgbClr val="0D0D0D"/>
                </a:solidFill>
                <a:effectLst/>
                <a:latin typeface="Times New Roman" panose="02020603050405020304" pitchFamily="18" charset="0"/>
                <a:ea typeface="MS Mincho" panose="02020609040205080304" pitchFamily="49" charset="-128"/>
              </a:rPr>
              <a:t>nội dung gì?</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C966CCA6-6DEA-D757-2190-44205175D3B0}"/>
              </a:ext>
            </a:extLst>
          </p:cNvPr>
          <p:cNvSpPr txBox="1"/>
          <p:nvPr/>
        </p:nvSpPr>
        <p:spPr>
          <a:xfrm>
            <a:off x="6570133" y="2077156"/>
            <a:ext cx="3431822" cy="1539139"/>
          </a:xfrm>
          <a:prstGeom prst="rect">
            <a:avLst/>
          </a:prstGeom>
          <a:noFill/>
        </p:spPr>
        <p:txBody>
          <a:bodyPr wrap="square" rtlCol="0">
            <a:spAutoFit/>
          </a:bodyPr>
          <a:lstStyle/>
          <a:p>
            <a:pPr algn="just">
              <a:lnSpc>
                <a:spcPct val="115000"/>
              </a:lnSpc>
              <a:spcAft>
                <a:spcPts val="1000"/>
              </a:spcAft>
            </a:pPr>
            <a:r>
              <a:rPr lang="vi-VN" sz="2800">
                <a:solidFill>
                  <a:srgbClr val="0D0D0D"/>
                </a:solidFill>
                <a:effectLst/>
                <a:latin typeface="Times New Roman" panose="02020603050405020304" pitchFamily="18" charset="0"/>
                <a:ea typeface="MS Mincho" panose="02020609040205080304" pitchFamily="49" charset="-128"/>
              </a:rPr>
              <a:t> + Theo em, có thể thu thập tài liệu từ những nguồn nào?</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771959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6F0EBE3C-70FF-639B-EA58-0FC3ED8DC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467" y="112889"/>
            <a:ext cx="11898489" cy="6592711"/>
          </a:xfrm>
          <a:prstGeom prst="rect">
            <a:avLst/>
          </a:prstGeom>
        </p:spPr>
      </p:pic>
      <p:sp>
        <p:nvSpPr>
          <p:cNvPr id="6" name="Hộp Văn bản 5">
            <a:extLst>
              <a:ext uri="{FF2B5EF4-FFF2-40B4-BE49-F238E27FC236}">
                <a16:creationId xmlns:a16="http://schemas.microsoft.com/office/drawing/2014/main" id="{76411CAA-3C25-7BE8-A38F-57D12CA01A9D}"/>
              </a:ext>
            </a:extLst>
          </p:cNvPr>
          <p:cNvSpPr txBox="1"/>
          <p:nvPr/>
        </p:nvSpPr>
        <p:spPr>
          <a:xfrm>
            <a:off x="2246490" y="1873956"/>
            <a:ext cx="7958666" cy="4831643"/>
          </a:xfrm>
          <a:prstGeom prst="rect">
            <a:avLst/>
          </a:prstGeom>
          <a:noFill/>
        </p:spPr>
        <p:txBody>
          <a:bodyPr wrap="square" rtlCol="0">
            <a:prstTxWarp prst="textArchUpPour">
              <a:avLst/>
            </a:prstTxWarp>
            <a:spAutoFit/>
          </a:bodyPr>
          <a:lstStyle/>
          <a:p>
            <a:pPr algn="ctr"/>
            <a:r>
              <a:rPr lang="en-US" sz="1800" b="1">
                <a:solidFill>
                  <a:srgbClr val="1C04CC"/>
                </a:solidFill>
                <a:effectLst/>
                <a:latin typeface="Times New Roman" panose="02020603050405020304" pitchFamily="18" charset="0"/>
                <a:ea typeface="Times New Roman" panose="02020603050405020304" pitchFamily="18" charset="0"/>
              </a:rPr>
              <a:t>KHỞI ĐỘNG</a:t>
            </a:r>
            <a:endParaRPr lang="en-US" sz="1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41916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111B1D73-BF98-3012-9272-2610BC52FC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Hộp Văn bản 2">
            <a:extLst>
              <a:ext uri="{FF2B5EF4-FFF2-40B4-BE49-F238E27FC236}">
                <a16:creationId xmlns:a16="http://schemas.microsoft.com/office/drawing/2014/main" id="{6066CFEA-C4C4-A3AA-ED0D-F35C6DDE98B2}"/>
              </a:ext>
            </a:extLst>
          </p:cNvPr>
          <p:cNvSpPr txBox="1"/>
          <p:nvPr/>
        </p:nvSpPr>
        <p:spPr>
          <a:xfrm>
            <a:off x="1320799" y="549280"/>
            <a:ext cx="9019823" cy="523220"/>
          </a:xfrm>
          <a:prstGeom prst="rect">
            <a:avLst/>
          </a:prstGeom>
          <a:noFill/>
        </p:spPr>
        <p:txBody>
          <a:bodyPr wrap="square" rtlCol="0">
            <a:spAutoFit/>
          </a:bodyPr>
          <a:lstStyle/>
          <a:p>
            <a:r>
              <a:rPr lang="vi-VN" sz="2800" b="1" dirty="0">
                <a:solidFill>
                  <a:srgbClr val="0070C0"/>
                </a:solidFill>
                <a:effectLst/>
                <a:latin typeface="Times New Roman" panose="02020603050405020304" pitchFamily="18" charset="0"/>
                <a:ea typeface="MS Mincho" panose="02020609040205080304" pitchFamily="49" charset="-128"/>
              </a:rPr>
              <a:t>Đề bài:</a:t>
            </a:r>
            <a:r>
              <a:rPr lang="vi-VN" sz="2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Học sinh chọn một trong hai yêu cầu sau để làm bài:</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B93F51D0-52EA-7FFD-92B7-1C17B92E1472}"/>
              </a:ext>
            </a:extLst>
          </p:cNvPr>
          <p:cNvSpPr txBox="1"/>
          <p:nvPr/>
        </p:nvSpPr>
        <p:spPr>
          <a:xfrm>
            <a:off x="462844" y="1271825"/>
            <a:ext cx="11255023" cy="2246769"/>
          </a:xfrm>
          <a:prstGeom prst="rect">
            <a:avLst/>
          </a:prstGeom>
          <a:noFill/>
        </p:spPr>
        <p:txBody>
          <a:bodyPr wrap="square" rtlCol="0">
            <a:spAutoFit/>
          </a:bodyPr>
          <a:lstStyle/>
          <a:p>
            <a:r>
              <a:rPr lang="vi-VN" sz="2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(1) Cho sự việc sau: Em và một bạn trong lớp có xe đạp giống nhau. Một hôm tan học, em vội về nên lấy nhầm xe của bạn. Bạn ra về không thấy xe nên đã báo bác bảo vệ về việc bị mất xe. Sau khi tìm hiểu, bác bảo vệ đã biết em lấy nhầm xe của bạn và yêu cầu em viết tường trình. Em hãy viết bản tường trình gửi cho phòng bảo vệ của trường.</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1426ACB6-377C-2A8B-75E6-7366B05640C2}"/>
              </a:ext>
            </a:extLst>
          </p:cNvPr>
          <p:cNvSpPr txBox="1"/>
          <p:nvPr/>
        </p:nvSpPr>
        <p:spPr>
          <a:xfrm>
            <a:off x="462844" y="3917244"/>
            <a:ext cx="11255023" cy="523220"/>
          </a:xfrm>
          <a:prstGeom prst="rect">
            <a:avLst/>
          </a:prstGeom>
          <a:noFill/>
        </p:spPr>
        <p:txBody>
          <a:bodyPr wrap="square" rtlCol="0">
            <a:spAutoFit/>
          </a:bodyPr>
          <a:lstStyle/>
          <a:p>
            <a:r>
              <a:rPr lang="vi-VN" sz="2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(2) Tự chọn một sự việc cụ thể để viết bản tường trình</a:t>
            </a:r>
            <a:r>
              <a:rPr lang="vi-VN" sz="2800" b="1" dirty="0">
                <a:solidFill>
                  <a:srgbClr val="0070C0"/>
                </a:solidFill>
                <a:effectLst/>
                <a:latin typeface="Times New Roman" panose="02020603050405020304" pitchFamily="18" charset="0"/>
                <a:ea typeface="MS Mincho" panose="02020609040205080304" pitchFamily="49" charset="-128"/>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70573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91E85E8-301B-D5AE-81FD-821C369905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Hộp Văn bản 2">
            <a:extLst>
              <a:ext uri="{FF2B5EF4-FFF2-40B4-BE49-F238E27FC236}">
                <a16:creationId xmlns:a16="http://schemas.microsoft.com/office/drawing/2014/main" id="{2641CA3A-69D1-89E8-7752-2333A0403216}"/>
              </a:ext>
            </a:extLst>
          </p:cNvPr>
          <p:cNvSpPr txBox="1"/>
          <p:nvPr/>
        </p:nvSpPr>
        <p:spPr>
          <a:xfrm>
            <a:off x="4064001" y="428298"/>
            <a:ext cx="3149600" cy="548099"/>
          </a:xfrm>
          <a:prstGeom prst="rect">
            <a:avLst/>
          </a:prstGeom>
          <a:noFill/>
        </p:spPr>
        <p:txBody>
          <a:bodyPr wrap="square" rtlCol="0">
            <a:spAutoFit/>
          </a:bodyPr>
          <a:lstStyle/>
          <a:p>
            <a:pPr>
              <a:lnSpc>
                <a:spcPct val="115000"/>
              </a:lnSpc>
            </a:pPr>
            <a:r>
              <a:rPr lang="en-US" sz="2800" b="1" dirty="0" err="1">
                <a:solidFill>
                  <a:srgbClr val="0D0D0D"/>
                </a:solidFill>
                <a:effectLst/>
                <a:latin typeface="Times New Roman" panose="02020603050405020304" pitchFamily="18" charset="0"/>
                <a:ea typeface="MS Mincho" panose="02020609040205080304" pitchFamily="49" charset="-128"/>
              </a:rPr>
              <a:t>Bước</a:t>
            </a:r>
            <a:r>
              <a:rPr lang="en-US" sz="2800" b="1" dirty="0">
                <a:solidFill>
                  <a:srgbClr val="0D0D0D"/>
                </a:solidFill>
                <a:effectLst/>
                <a:latin typeface="Times New Roman" panose="02020603050405020304" pitchFamily="18" charset="0"/>
                <a:ea typeface="MS Mincho" panose="02020609040205080304" pitchFamily="49" charset="-128"/>
              </a:rPr>
              <a:t> 1: </a:t>
            </a:r>
            <a:r>
              <a:rPr lang="en-US" sz="2800" b="1" dirty="0" err="1">
                <a:solidFill>
                  <a:srgbClr val="0D0D0D"/>
                </a:solidFill>
                <a:effectLst/>
                <a:latin typeface="Times New Roman" panose="02020603050405020304" pitchFamily="18" charset="0"/>
                <a:ea typeface="MS Mincho" panose="02020609040205080304" pitchFamily="49" charset="-128"/>
              </a:rPr>
              <a:t>Chuẩn</a:t>
            </a: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dirty="0" err="1">
                <a:solidFill>
                  <a:srgbClr val="0D0D0D"/>
                </a:solidFill>
                <a:effectLst/>
                <a:latin typeface="Times New Roman" panose="02020603050405020304" pitchFamily="18" charset="0"/>
                <a:ea typeface="MS Mincho" panose="02020609040205080304" pitchFamily="49" charset="-128"/>
              </a:rPr>
              <a:t>bị</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CAB4CDA2-567F-2DA6-381C-0F336B02FD83}"/>
              </a:ext>
            </a:extLst>
          </p:cNvPr>
          <p:cNvSpPr txBox="1"/>
          <p:nvPr/>
        </p:nvSpPr>
        <p:spPr>
          <a:xfrm>
            <a:off x="3623732" y="1056099"/>
            <a:ext cx="4763911" cy="54809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định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tài</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A53BF4EA-F684-F9D3-ABA8-E6DDD48034E3}"/>
              </a:ext>
            </a:extLst>
          </p:cNvPr>
          <p:cNvSpPr txBox="1"/>
          <p:nvPr/>
        </p:nvSpPr>
        <p:spPr>
          <a:xfrm>
            <a:off x="2946400" y="1862667"/>
            <a:ext cx="5068711" cy="54809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Times New Roman" panose="02020603050405020304" pitchFamily="18" charset="0"/>
              </a:rPr>
              <a:t>Thể</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loại</a:t>
            </a:r>
            <a:r>
              <a:rPr lang="en-US" sz="2800" dirty="0">
                <a:solidFill>
                  <a:srgbClr val="0D0D0D"/>
                </a:solidFill>
                <a:effectLst/>
                <a:latin typeface="Times New Roman" panose="02020603050405020304" pitchFamily="18" charset="0"/>
                <a:ea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rPr>
              <a:t>VB tường trình</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1DDEAC46-6ED7-C379-2D60-AADAAC5630C9}"/>
              </a:ext>
            </a:extLst>
          </p:cNvPr>
          <p:cNvSpPr txBox="1"/>
          <p:nvPr/>
        </p:nvSpPr>
        <p:spPr>
          <a:xfrm>
            <a:off x="2150531" y="2649008"/>
            <a:ext cx="7710311" cy="548099"/>
          </a:xfrm>
          <a:prstGeom prst="rect">
            <a:avLst/>
          </a:prstGeom>
          <a:noFill/>
        </p:spPr>
        <p:txBody>
          <a:bodyPr wrap="square" rtlCol="0">
            <a:spAutoFit/>
          </a:bodyPr>
          <a:lstStyle/>
          <a:p>
            <a:pPr>
              <a:lnSpc>
                <a:spcPct val="115000"/>
              </a:lnSpc>
            </a:pPr>
            <a:r>
              <a:rPr lang="vi-VN" sz="2800" dirty="0">
                <a:solidFill>
                  <a:srgbClr val="0D0D0D"/>
                </a:solidFill>
                <a:effectLst/>
                <a:latin typeface="Times New Roman" panose="02020603050405020304" pitchFamily="18" charset="0"/>
                <a:ea typeface="Times New Roman" panose="02020603050405020304" pitchFamily="18" charset="0"/>
              </a:rPr>
              <a:t>+ ND tường trình đa dạng: </a:t>
            </a:r>
            <a:r>
              <a:rPr lang="en-US" sz="2800" dirty="0" err="1">
                <a:solidFill>
                  <a:srgbClr val="0D0D0D"/>
                </a:solidFill>
                <a:effectLst/>
                <a:latin typeface="Times New Roman" panose="02020603050405020304" pitchFamily="18" charset="0"/>
                <a:ea typeface="Times New Roman" panose="02020603050405020304" pitchFamily="18" charset="0"/>
              </a:rPr>
              <a:t>Một</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hai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A580755-233D-1EC0-43B8-26528426EB27}"/>
              </a:ext>
            </a:extLst>
          </p:cNvPr>
          <p:cNvSpPr txBox="1"/>
          <p:nvPr/>
        </p:nvSpPr>
        <p:spPr>
          <a:xfrm>
            <a:off x="1038579" y="3345222"/>
            <a:ext cx="9843910" cy="54809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Times New Roman" panose="02020603050405020304" pitchFamily="18" charset="0"/>
              </a:rPr>
              <a:t>+ + </a:t>
            </a:r>
            <a:r>
              <a:rPr lang="en-US" sz="2800" dirty="0" err="1">
                <a:solidFill>
                  <a:srgbClr val="0D0D0D"/>
                </a:solidFill>
                <a:effectLst/>
                <a:latin typeface="Times New Roman" panose="02020603050405020304" pitchFamily="18" charset="0"/>
                <a:ea typeface="Times New Roman" panose="02020603050405020304" pitchFamily="18" charset="0"/>
              </a:rPr>
              <a:t>Em</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vô</a:t>
            </a:r>
            <a:r>
              <a:rPr lang="en-US" sz="2800" dirty="0">
                <a:solidFill>
                  <a:srgbClr val="0D0D0D"/>
                </a:solidFill>
                <a:effectLst/>
                <a:latin typeface="Times New Roman" panose="02020603050405020304" pitchFamily="18" charset="0"/>
                <a:ea typeface="Times New Roman" panose="02020603050405020304" pitchFamily="18" charset="0"/>
              </a:rPr>
              <a:t> ý </a:t>
            </a:r>
            <a:r>
              <a:rPr lang="en-US" sz="2800" dirty="0" err="1">
                <a:solidFill>
                  <a:srgbClr val="0D0D0D"/>
                </a:solidFill>
                <a:effectLst/>
                <a:latin typeface="Times New Roman" panose="02020603050405020304" pitchFamily="18" charset="0"/>
                <a:ea typeface="Times New Roman" panose="02020603050405020304" pitchFamily="18" charset="0"/>
              </a:rPr>
              <a:t>lấy</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nhầm</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xe</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đạp</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bạn</a:t>
            </a:r>
            <a:r>
              <a:rPr lang="en-US" sz="2800" dirty="0">
                <a:solidFill>
                  <a:srgbClr val="0D0D0D"/>
                </a:solidFill>
                <a:effectLst/>
                <a:latin typeface="Times New Roman" panose="02020603050405020304" pitchFamily="18" charset="0"/>
                <a:ea typeface="Times New Roman" panose="02020603050405020304" pitchFamily="18" charset="0"/>
              </a:rPr>
              <a:t> do 2 </a:t>
            </a:r>
            <a:r>
              <a:rPr lang="en-US" sz="2800" dirty="0" err="1">
                <a:solidFill>
                  <a:srgbClr val="0D0D0D"/>
                </a:solidFill>
                <a:effectLst/>
                <a:latin typeface="Times New Roman" panose="02020603050405020304" pitchFamily="18" charset="0"/>
                <a:ea typeface="Times New Roman" panose="02020603050405020304" pitchFamily="18" charset="0"/>
              </a:rPr>
              <a:t>chiếc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xe</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giống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nhau</a:t>
            </a:r>
            <a:r>
              <a:rPr lang="en-US" sz="2800" dirty="0">
                <a:solidFill>
                  <a:srgbClr val="0D0D0D"/>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43310AB-B7FE-54B7-1F8F-ECBCA3633CC3}"/>
              </a:ext>
            </a:extLst>
          </p:cNvPr>
          <p:cNvSpPr txBox="1"/>
          <p:nvPr/>
        </p:nvSpPr>
        <p:spPr>
          <a:xfrm>
            <a:off x="1027289" y="4244622"/>
            <a:ext cx="7360354" cy="54809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Times New Roman" panose="02020603050405020304" pitchFamily="18" charset="0"/>
              </a:rPr>
              <a:t>+ + </a:t>
            </a:r>
            <a:r>
              <a:rPr lang="vi-VN" sz="2800" dirty="0">
                <a:solidFill>
                  <a:srgbClr val="0D0D0D"/>
                </a:solidFill>
                <a:effectLst/>
                <a:latin typeface="Times New Roman" panose="02020603050405020304" pitchFamily="18" charset="0"/>
                <a:ea typeface="Times New Roman" panose="02020603050405020304" pitchFamily="18" charset="0"/>
              </a:rPr>
              <a:t>một việc em đã chứng kiến hoặc tham gia.</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3257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arn(inVertical)">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089B4F10-F4EC-8B47-7D2F-64D141C856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Hộp Văn bản 2">
            <a:extLst>
              <a:ext uri="{FF2B5EF4-FFF2-40B4-BE49-F238E27FC236}">
                <a16:creationId xmlns:a16="http://schemas.microsoft.com/office/drawing/2014/main" id="{EC85776D-4C48-858D-1264-D60A3EC31B0E}"/>
              </a:ext>
            </a:extLst>
          </p:cNvPr>
          <p:cNvSpPr txBox="1"/>
          <p:nvPr/>
        </p:nvSpPr>
        <p:spPr>
          <a:xfrm>
            <a:off x="4018845" y="517801"/>
            <a:ext cx="2980266" cy="54809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Times New Roman" panose="02020603050405020304" pitchFamily="18" charset="0"/>
              </a:rPr>
              <a:t>- Thu </a:t>
            </a:r>
            <a:r>
              <a:rPr lang="en-US" sz="2800" dirty="0" err="1">
                <a:solidFill>
                  <a:srgbClr val="0D0D0D"/>
                </a:solidFill>
                <a:effectLst/>
                <a:latin typeface="Times New Roman" panose="02020603050405020304" pitchFamily="18" charset="0"/>
                <a:ea typeface="Times New Roman" panose="02020603050405020304" pitchFamily="18" charset="0"/>
              </a:rPr>
              <a:t>thập</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tài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liệu</a:t>
            </a:r>
            <a:r>
              <a:rPr lang="en-US" sz="2800" dirty="0">
                <a:solidFill>
                  <a:srgbClr val="0D0D0D"/>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5863C5D7-5766-1535-BC17-B16E04448110}"/>
              </a:ext>
            </a:extLst>
          </p:cNvPr>
          <p:cNvSpPr txBox="1"/>
          <p:nvPr/>
        </p:nvSpPr>
        <p:spPr>
          <a:xfrm>
            <a:off x="553156" y="1490133"/>
            <a:ext cx="10848622" cy="1043619"/>
          </a:xfrm>
          <a:prstGeom prst="rect">
            <a:avLst/>
          </a:prstGeom>
          <a:noFill/>
        </p:spPr>
        <p:txBody>
          <a:bodyPr wrap="square" rtlCol="0">
            <a:spAutoFit/>
          </a:bodyPr>
          <a:lstStyle/>
          <a:p>
            <a:pPr>
              <a:lnSpc>
                <a:spcPct val="115000"/>
              </a:lnSpc>
            </a:pPr>
            <a:r>
              <a:rPr lang="vi-VN" sz="2800" dirty="0">
                <a:solidFill>
                  <a:srgbClr val="0D0D0D"/>
                </a:solidFill>
                <a:effectLst/>
                <a:latin typeface="Times New Roman" panose="02020603050405020304" pitchFamily="18" charset="0"/>
                <a:ea typeface="Times New Roman" panose="02020603050405020304" pitchFamily="18" charset="0"/>
              </a:rPr>
              <a:t> + Tìm những tài liệu liên quan đến yêu cầu về đặc điểm và hướng dẫn viết bản tường trình trên sách hoặc mạng </a:t>
            </a:r>
            <a:r>
              <a:rPr lang="vi-VN" sz="2800" dirty="0" err="1">
                <a:solidFill>
                  <a:srgbClr val="0D0D0D"/>
                </a:solidFill>
                <a:effectLst/>
                <a:latin typeface="Times New Roman" panose="02020603050405020304" pitchFamily="18" charset="0"/>
                <a:ea typeface="Times New Roman" panose="02020603050405020304" pitchFamily="18" charset="0"/>
              </a:rPr>
              <a:t>Internet</a:t>
            </a:r>
            <a:r>
              <a:rPr lang="vi-VN" sz="2800" dirty="0">
                <a:solidFill>
                  <a:srgbClr val="0D0D0D"/>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282BC6E9-54E5-89E6-0B0A-4B953AB804BD}"/>
              </a:ext>
            </a:extLst>
          </p:cNvPr>
          <p:cNvSpPr txBox="1"/>
          <p:nvPr/>
        </p:nvSpPr>
        <p:spPr>
          <a:xfrm>
            <a:off x="632178" y="2979074"/>
            <a:ext cx="10769600" cy="1043619"/>
          </a:xfrm>
          <a:prstGeom prst="rect">
            <a:avLst/>
          </a:prstGeom>
          <a:noFill/>
        </p:spPr>
        <p:txBody>
          <a:bodyPr wrap="square" rtlCol="0">
            <a:spAutoFit/>
          </a:bodyPr>
          <a:lstStyle/>
          <a:p>
            <a:pPr>
              <a:lnSpc>
                <a:spcPct val="115000"/>
              </a:lnSpc>
            </a:pPr>
            <a:r>
              <a:rPr lang="vi-VN" sz="2800" dirty="0">
                <a:solidFill>
                  <a:srgbClr val="0D0D0D"/>
                </a:solidFill>
                <a:effectLst/>
                <a:latin typeface="Times New Roman" panose="02020603050405020304" pitchFamily="18" charset="0"/>
                <a:ea typeface="Times New Roman" panose="02020603050405020304" pitchFamily="18" charset="0"/>
              </a:rPr>
              <a:t>+ Đọc lại bài viết phần </a:t>
            </a:r>
            <a:r>
              <a:rPr lang="vi-VN" sz="2800" i="1" dirty="0">
                <a:solidFill>
                  <a:srgbClr val="0D0D0D"/>
                </a:solidFill>
                <a:effectLst/>
                <a:latin typeface="Times New Roman" panose="02020603050405020304" pitchFamily="18" charset="0"/>
                <a:ea typeface="Times New Roman" panose="02020603050405020304" pitchFamily="18" charset="0"/>
              </a:rPr>
              <a:t>Hướng dẫn kiểu VB </a:t>
            </a:r>
            <a:r>
              <a:rPr lang="vi-VN" sz="2800" dirty="0">
                <a:solidFill>
                  <a:srgbClr val="0D0D0D"/>
                </a:solidFill>
                <a:effectLst/>
                <a:latin typeface="Times New Roman" panose="02020603050405020304" pitchFamily="18" charset="0"/>
                <a:ea typeface="Times New Roman" panose="02020603050405020304" pitchFamily="18" charset="0"/>
              </a:rPr>
              <a:t>để học cách viết VB tường trình.</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750DF123-5DC4-F1C8-4550-FA866A19F4FD}"/>
              </a:ext>
            </a:extLst>
          </p:cNvPr>
          <p:cNvSpPr txBox="1"/>
          <p:nvPr/>
        </p:nvSpPr>
        <p:spPr>
          <a:xfrm>
            <a:off x="553156" y="4396727"/>
            <a:ext cx="8771466" cy="548099"/>
          </a:xfrm>
          <a:prstGeom prst="rect">
            <a:avLst/>
          </a:prstGeom>
          <a:noFill/>
        </p:spPr>
        <p:txBody>
          <a:bodyPr wrap="square" rtlCol="0">
            <a:spAutoFit/>
          </a:bodyPr>
          <a:lstStyle/>
          <a:p>
            <a:pPr>
              <a:lnSpc>
                <a:spcPct val="115000"/>
              </a:lnSpc>
            </a:pPr>
            <a:r>
              <a:rPr lang="vi-VN" sz="2800" dirty="0">
                <a:solidFill>
                  <a:srgbClr val="0D0D0D"/>
                </a:solidFill>
                <a:effectLst/>
                <a:latin typeface="Times New Roman" panose="02020603050405020304" pitchFamily="18" charset="0"/>
                <a:ea typeface="Times New Roman" panose="02020603050405020304" pitchFamily="18" charset="0"/>
              </a:rPr>
              <a:t> + Nhớ lại những sự việc xảy ra, tiến trình sự việc, hậu quả.</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57539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9B8060C9-76F4-B302-DD4B-982E09BEE9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101600"/>
            <a:ext cx="12011378" cy="6671733"/>
          </a:xfrm>
          <a:prstGeom prst="rect">
            <a:avLst/>
          </a:prstGeom>
        </p:spPr>
      </p:pic>
      <p:sp>
        <p:nvSpPr>
          <p:cNvPr id="5" name="Hộp Văn bản 4">
            <a:extLst>
              <a:ext uri="{FF2B5EF4-FFF2-40B4-BE49-F238E27FC236}">
                <a16:creationId xmlns:a16="http://schemas.microsoft.com/office/drawing/2014/main" id="{05BBDEE4-2972-234E-ACDD-347EDD497F99}"/>
              </a:ext>
            </a:extLst>
          </p:cNvPr>
          <p:cNvSpPr txBox="1"/>
          <p:nvPr/>
        </p:nvSpPr>
        <p:spPr>
          <a:xfrm>
            <a:off x="1964267" y="462844"/>
            <a:ext cx="9347200" cy="548099"/>
          </a:xfrm>
          <a:prstGeom prst="rect">
            <a:avLst/>
          </a:prstGeom>
          <a:noFill/>
        </p:spPr>
        <p:txBody>
          <a:bodyPr wrap="square" rtlCol="0">
            <a:spAutoFit/>
          </a:bodyPr>
          <a:lstStyle/>
          <a:p>
            <a:pPr>
              <a:lnSpc>
                <a:spcPct val="115000"/>
              </a:lnSpc>
              <a:spcAft>
                <a:spcPts val="1200"/>
              </a:spcAft>
            </a:pPr>
            <a:r>
              <a:rPr lang="en-US" sz="2800" b="1" dirty="0">
                <a:solidFill>
                  <a:srgbClr val="000000"/>
                </a:solidFill>
                <a:effectLst/>
                <a:latin typeface="Times New Roman" panose="02020603050405020304" pitchFamily="18" charset="0"/>
                <a:ea typeface="Calibri" panose="020F0502020204030204" pitchFamily="34" charset="0"/>
              </a:rPr>
              <a:t>- HS </a:t>
            </a:r>
            <a:r>
              <a:rPr lang="en-US" sz="2800" b="1" dirty="0" err="1">
                <a:solidFill>
                  <a:srgbClr val="0D0D0D"/>
                </a:solidFill>
                <a:effectLst/>
                <a:latin typeface="Times New Roman" panose="02020603050405020304" pitchFamily="18" charset="0"/>
                <a:ea typeface="Calibri" panose="020F0502020204030204" pitchFamily="34" charset="0"/>
              </a:rPr>
              <a:t>điền</a:t>
            </a:r>
            <a:r>
              <a:rPr lang="en-US" sz="2800" b="1" dirty="0">
                <a:solidFill>
                  <a:srgbClr val="0D0D0D"/>
                </a:solidFill>
                <a:effectLst/>
                <a:latin typeface="Times New Roman" panose="02020603050405020304" pitchFamily="18" charset="0"/>
                <a:ea typeface="Calibri" panose="020F0502020204030204" pitchFamily="34" charset="0"/>
              </a:rPr>
              <a:t> </a:t>
            </a:r>
            <a:r>
              <a:rPr lang="en-US" sz="2800" b="1" dirty="0" err="1">
                <a:solidFill>
                  <a:srgbClr val="0D0D0D"/>
                </a:solidFill>
                <a:effectLst/>
                <a:latin typeface="Times New Roman" panose="02020603050405020304" pitchFamily="18" charset="0"/>
                <a:ea typeface="Calibri" panose="020F0502020204030204" pitchFamily="34" charset="0"/>
              </a:rPr>
              <a:t>vào</a:t>
            </a:r>
            <a:r>
              <a:rPr lang="en-US" sz="2800" b="1" dirty="0">
                <a:solidFill>
                  <a:srgbClr val="0D0D0D"/>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phiếu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tìm</a:t>
            </a:r>
            <a:r>
              <a:rPr lang="en-US" sz="2800" b="1" dirty="0">
                <a:solidFill>
                  <a:srgbClr val="000000"/>
                </a:solidFill>
                <a:effectLst/>
                <a:latin typeface="Times New Roman" panose="02020603050405020304" pitchFamily="18" charset="0"/>
                <a:ea typeface="Calibri" panose="020F0502020204030204" pitchFamily="34" charset="0"/>
              </a:rPr>
              <a:t> ý: (</a:t>
            </a:r>
            <a:r>
              <a:rPr lang="en-US" sz="2800" b="1" dirty="0" err="1">
                <a:solidFill>
                  <a:srgbClr val="000000"/>
                </a:solidFill>
                <a:effectLst/>
                <a:latin typeface="Times New Roman" panose="02020603050405020304" pitchFamily="18" charset="0"/>
                <a:ea typeface="Calibri" panose="020F0502020204030204" pitchFamily="34" charset="0"/>
              </a:rPr>
              <a:t>theo</a:t>
            </a:r>
            <a:r>
              <a:rPr lang="en-US" sz="2800" b="1" dirty="0">
                <a:solidFill>
                  <a:srgbClr val="000000"/>
                </a:solidFill>
                <a:effectLst/>
                <a:latin typeface="Times New Roman" panose="02020603050405020304" pitchFamily="18" charset="0"/>
                <a:ea typeface="Calibri" panose="020F0502020204030204" pitchFamily="34" charset="0"/>
              </a:rPr>
              <a:t> ý </a:t>
            </a:r>
            <a:r>
              <a:rPr lang="en-US" sz="2800" b="1" dirty="0" err="1">
                <a:solidFill>
                  <a:srgbClr val="000000"/>
                </a:solidFill>
                <a:effectLst/>
                <a:latin typeface="Times New Roman" panose="02020603050405020304" pitchFamily="18" charset="0"/>
                <a:ea typeface="Calibri" panose="020F0502020204030204" pitchFamily="34" charset="0"/>
              </a:rPr>
              <a:t>tưởng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của</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mình</a:t>
            </a:r>
            <a:r>
              <a:rPr lang="en-US" sz="2800" b="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AAC2AFDC-43EF-79C6-97E3-19615B1F98C6}"/>
              </a:ext>
            </a:extLst>
          </p:cNvPr>
          <p:cNvSpPr txBox="1"/>
          <p:nvPr/>
        </p:nvSpPr>
        <p:spPr>
          <a:xfrm>
            <a:off x="1964267" y="1264356"/>
            <a:ext cx="9493955" cy="1043619"/>
          </a:xfrm>
          <a:prstGeom prst="rect">
            <a:avLst/>
          </a:prstGeom>
          <a:noFill/>
        </p:spPr>
        <p:txBody>
          <a:bodyPr wrap="square" rtlCol="0">
            <a:spAutoFit/>
          </a:bodyPr>
          <a:lstStyle/>
          <a:p>
            <a:pPr>
              <a:lnSpc>
                <a:spcPct val="115000"/>
              </a:lnSpc>
            </a:pP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Lập</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dàn</a:t>
            </a:r>
            <a:r>
              <a:rPr lang="en-US" sz="2800" b="1" i="1" dirty="0">
                <a:solidFill>
                  <a:srgbClr val="000000"/>
                </a:solidFill>
                <a:effectLst/>
                <a:latin typeface="Times New Roman" panose="02020603050405020304" pitchFamily="18" charset="0"/>
                <a:ea typeface="Times New Roman" panose="02020603050405020304" pitchFamily="18" charset="0"/>
              </a:rPr>
              <a:t> ý </a:t>
            </a:r>
            <a:r>
              <a:rPr lang="en-US" sz="2800" b="1" i="1" dirty="0" err="1">
                <a:solidFill>
                  <a:srgbClr val="000000"/>
                </a:solidFill>
                <a:effectLst/>
                <a:latin typeface="Times New Roman" panose="02020603050405020304" pitchFamily="18" charset="0"/>
                <a:ea typeface="Times New Roman" panose="02020603050405020304" pitchFamily="18" charset="0"/>
              </a:rPr>
              <a:t>bằng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cách</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dựa</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vào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các</a:t>
            </a:r>
            <a:r>
              <a:rPr lang="en-US" sz="2800" b="1" i="1" dirty="0">
                <a:solidFill>
                  <a:srgbClr val="000000"/>
                </a:solidFill>
                <a:effectLst/>
                <a:latin typeface="Times New Roman" panose="02020603050405020304" pitchFamily="18" charset="0"/>
                <a:ea typeface="Times New Roman" panose="02020603050405020304" pitchFamily="18" charset="0"/>
              </a:rPr>
              <a:t> ý </a:t>
            </a:r>
            <a:r>
              <a:rPr lang="en-US" sz="2800" b="1" i="1" dirty="0" err="1">
                <a:solidFill>
                  <a:srgbClr val="000000"/>
                </a:solidFill>
                <a:effectLst/>
                <a:latin typeface="Times New Roman" panose="02020603050405020304" pitchFamily="18" charset="0"/>
                <a:ea typeface="Times New Roman" panose="02020603050405020304" pitchFamily="18" charset="0"/>
              </a:rPr>
              <a:t>đã</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tìm</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được</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sắp</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xếp</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lại</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theo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ba</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phần</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lớn</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của</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vi-VN" sz="2800" b="1" i="1" dirty="0">
                <a:solidFill>
                  <a:srgbClr val="000000"/>
                </a:solidFill>
                <a:effectLst/>
                <a:latin typeface="Times New Roman" panose="02020603050405020304" pitchFamily="18" charset="0"/>
                <a:ea typeface="Times New Roman" panose="02020603050405020304" pitchFamily="18" charset="0"/>
              </a:rPr>
              <a:t>VB</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gồm</a:t>
            </a:r>
            <a:r>
              <a:rPr lang="en-US" sz="2800" b="1"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B3B7BD47-353C-9807-3A77-0D139D9C065F}"/>
              </a:ext>
            </a:extLst>
          </p:cNvPr>
          <p:cNvSpPr txBox="1"/>
          <p:nvPr/>
        </p:nvSpPr>
        <p:spPr>
          <a:xfrm>
            <a:off x="1998134" y="2561388"/>
            <a:ext cx="9313333" cy="1539139"/>
          </a:xfrm>
          <a:prstGeom prst="rect">
            <a:avLst/>
          </a:prstGeom>
          <a:noFill/>
        </p:spPr>
        <p:txBody>
          <a:bodyPr wrap="square" rtlCol="0">
            <a:spAutoFit/>
          </a:bodyPr>
          <a:lstStyle/>
          <a:p>
            <a:pPr algn="just">
              <a:lnSpc>
                <a:spcPct val="115000"/>
              </a:lnSpc>
              <a:spcAft>
                <a:spcPts val="1000"/>
              </a:spcAft>
            </a:pPr>
            <a:r>
              <a:rPr lang="vi-VN" sz="2800" i="1" u="sng" dirty="0">
                <a:solidFill>
                  <a:srgbClr val="0D0D0D"/>
                </a:solidFill>
                <a:effectLst/>
                <a:latin typeface="Times New Roman" panose="02020603050405020304" pitchFamily="18" charset="0"/>
                <a:ea typeface="Calibri" panose="020F0502020204030204" pitchFamily="34" charset="0"/>
              </a:rPr>
              <a:t>* Phần mở đầu</a:t>
            </a:r>
            <a:r>
              <a:rPr lang="vi-VN" sz="2800" i="1" dirty="0">
                <a:solidFill>
                  <a:srgbClr val="0D0D0D"/>
                </a:solidFill>
                <a:effectLst/>
                <a:latin typeface="Times New Roman" panose="02020603050405020304" pitchFamily="18" charset="0"/>
                <a:ea typeface="Calibri" panose="020F0502020204030204" pitchFamily="34" charset="0"/>
              </a:rPr>
              <a:t>:</a:t>
            </a:r>
            <a:r>
              <a:rPr lang="vi-VN" sz="2800" dirty="0">
                <a:solidFill>
                  <a:srgbClr val="0D0D0D"/>
                </a:solidFill>
                <a:effectLst/>
                <a:latin typeface="Times New Roman" panose="02020603050405020304" pitchFamily="18" charset="0"/>
                <a:ea typeface="Calibri" panose="020F0502020204030204" pitchFamily="34" charset="0"/>
              </a:rPr>
              <a:t> quốc hiệu, tiêu ngữ, địa điểm và thời gian viết VB; tên VB và tóm lược sự việc tường trình; người nhận; một số thông tin cơ bản của người viết.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20485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FE7DE482-B918-7CEC-6A14-F603E2F59A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101600"/>
            <a:ext cx="12011378" cy="6671733"/>
          </a:xfrm>
          <a:prstGeom prst="rect">
            <a:avLst/>
          </a:prstGeom>
        </p:spPr>
      </p:pic>
      <p:sp>
        <p:nvSpPr>
          <p:cNvPr id="3" name="Hộp Văn bản 2">
            <a:extLst>
              <a:ext uri="{FF2B5EF4-FFF2-40B4-BE49-F238E27FC236}">
                <a16:creationId xmlns:a16="http://schemas.microsoft.com/office/drawing/2014/main" id="{79B4CD24-E175-A3C6-2D77-B2D5FC7E1F36}"/>
              </a:ext>
            </a:extLst>
          </p:cNvPr>
          <p:cNvSpPr txBox="1"/>
          <p:nvPr/>
        </p:nvSpPr>
        <p:spPr>
          <a:xfrm>
            <a:off x="2212622" y="530578"/>
            <a:ext cx="9042400" cy="2530180"/>
          </a:xfrm>
          <a:prstGeom prst="rect">
            <a:avLst/>
          </a:prstGeom>
          <a:noFill/>
        </p:spPr>
        <p:txBody>
          <a:bodyPr wrap="square" rtlCol="0">
            <a:spAutoFit/>
          </a:bodyPr>
          <a:lstStyle/>
          <a:p>
            <a:pPr algn="just">
              <a:lnSpc>
                <a:spcPct val="115000"/>
              </a:lnSpc>
              <a:spcAft>
                <a:spcPts val="1000"/>
              </a:spcAft>
            </a:pPr>
            <a:r>
              <a:rPr lang="en-US" sz="2800" i="1" u="sng" dirty="0">
                <a:solidFill>
                  <a:srgbClr val="0D0D0D"/>
                </a:solidFill>
                <a:effectLst/>
                <a:latin typeface="Times New Roman" panose="02020603050405020304" pitchFamily="18" charset="0"/>
                <a:ea typeface="Calibri" panose="020F0502020204030204" pitchFamily="34" charset="0"/>
              </a:rPr>
              <a:t>* </a:t>
            </a:r>
            <a:r>
              <a:rPr lang="en-US" sz="2800" i="1" u="sng" dirty="0" err="1">
                <a:solidFill>
                  <a:srgbClr val="0D0D0D"/>
                </a:solidFill>
                <a:effectLst/>
                <a:latin typeface="Times New Roman" panose="02020603050405020304" pitchFamily="18" charset="0"/>
                <a:ea typeface="Calibri" panose="020F0502020204030204" pitchFamily="34" charset="0"/>
              </a:rPr>
              <a:t>Phần</a:t>
            </a:r>
            <a:r>
              <a:rPr lang="en-US" sz="2800" i="1" u="sng" dirty="0">
                <a:solidFill>
                  <a:srgbClr val="0D0D0D"/>
                </a:solidFill>
                <a:effectLst/>
                <a:latin typeface="Times New Roman" panose="02020603050405020304" pitchFamily="18" charset="0"/>
                <a:ea typeface="Calibri" panose="020F0502020204030204" pitchFamily="34" charset="0"/>
              </a:rPr>
              <a:t> </a:t>
            </a:r>
            <a:r>
              <a:rPr lang="vi-VN" sz="2800" i="1" u="sng" dirty="0">
                <a:solidFill>
                  <a:srgbClr val="0D0D0D"/>
                </a:solidFill>
                <a:effectLst/>
                <a:latin typeface="Times New Roman" panose="02020603050405020304" pitchFamily="18" charset="0"/>
                <a:ea typeface="Calibri" panose="020F0502020204030204" pitchFamily="34" charset="0"/>
              </a:rPr>
              <a:t>nội dung tường trình</a:t>
            </a:r>
            <a:r>
              <a:rPr lang="en-US" sz="2800" i="1" u="sng" dirty="0">
                <a:solidFill>
                  <a:srgbClr val="0D0D0D"/>
                </a:solidFill>
                <a:effectLst/>
                <a:latin typeface="Times New Roman" panose="02020603050405020304" pitchFamily="18" charset="0"/>
                <a:ea typeface="Calibri" panose="020F0502020204030204" pitchFamily="34" charset="0"/>
              </a:rPr>
              <a:t>:</a:t>
            </a:r>
            <a:r>
              <a:rPr lang="vi-VN" sz="2800" dirty="0">
                <a:solidFill>
                  <a:srgbClr val="0D0D0D"/>
                </a:solidFill>
                <a:effectLst/>
                <a:latin typeface="Times New Roman" panose="02020603050405020304" pitchFamily="18" charset="0"/>
                <a:ea typeface="Calibri" panose="020F0502020204030204" pitchFamily="34" charset="0"/>
              </a:rPr>
              <a:t> giới thiệu ngắn gọn về thời gian, địa điểm xảy ra sự việc; tên những người có liên quan; tóm tắt diễn biến sự việc; nguyên nhân và hậu quả (nếu có); người chịu trách nhiệm (nếu có) và trách nhiệm của người viết VB.</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32688D72-3282-0E5B-CB33-1C8E85706A54}"/>
              </a:ext>
            </a:extLst>
          </p:cNvPr>
          <p:cNvSpPr txBox="1"/>
          <p:nvPr/>
        </p:nvSpPr>
        <p:spPr>
          <a:xfrm>
            <a:off x="2099733" y="3429000"/>
            <a:ext cx="8929511" cy="1043619"/>
          </a:xfrm>
          <a:prstGeom prst="rect">
            <a:avLst/>
          </a:prstGeom>
          <a:noFill/>
        </p:spPr>
        <p:txBody>
          <a:bodyPr wrap="square" rtlCol="0">
            <a:spAutoFit/>
          </a:bodyPr>
          <a:lstStyle/>
          <a:p>
            <a:pPr>
              <a:lnSpc>
                <a:spcPct val="115000"/>
              </a:lnSpc>
              <a:spcAft>
                <a:spcPts val="1000"/>
              </a:spcAft>
            </a:pPr>
            <a:r>
              <a:rPr lang="en-US" sz="2800" dirty="0">
                <a:solidFill>
                  <a:srgbClr val="0D0D0D"/>
                </a:solidFill>
                <a:effectLst/>
                <a:latin typeface="Times New Roman" panose="02020603050405020304" pitchFamily="18" charset="0"/>
                <a:ea typeface="Calibri" panose="020F0502020204030204" pitchFamily="34" charset="0"/>
              </a:rPr>
              <a:t>*</a:t>
            </a:r>
            <a:r>
              <a:rPr lang="vi-VN" sz="2800" i="1" u="sng" dirty="0">
                <a:solidFill>
                  <a:srgbClr val="0D0D0D"/>
                </a:solidFill>
                <a:effectLst/>
                <a:latin typeface="Times New Roman" panose="02020603050405020304" pitchFamily="18" charset="0"/>
                <a:ea typeface="Calibri" panose="020F0502020204030204" pitchFamily="34" charset="0"/>
              </a:rPr>
              <a:t>Phần kết thúc</a:t>
            </a:r>
            <a:r>
              <a:rPr lang="vi-VN" sz="2800" dirty="0">
                <a:solidFill>
                  <a:srgbClr val="0D0D0D"/>
                </a:solidFill>
                <a:effectLst/>
                <a:latin typeface="Times New Roman" panose="02020603050405020304" pitchFamily="18" charset="0"/>
                <a:ea typeface="Calibri" panose="020F0502020204030204" pitchFamily="34" charset="0"/>
              </a:rPr>
              <a:t>: những đề nghị (nếu có), lời cam đoan/lời hứa, chữ kí và họ tên người viết.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6559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2128E533-3883-2099-633E-022E07C0ED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101600"/>
            <a:ext cx="12011378" cy="6671733"/>
          </a:xfrm>
          <a:prstGeom prst="rect">
            <a:avLst/>
          </a:prstGeom>
        </p:spPr>
      </p:pic>
      <p:sp>
        <p:nvSpPr>
          <p:cNvPr id="3" name="Hộp Văn bản 2">
            <a:extLst>
              <a:ext uri="{FF2B5EF4-FFF2-40B4-BE49-F238E27FC236}">
                <a16:creationId xmlns:a16="http://schemas.microsoft.com/office/drawing/2014/main" id="{723519F3-789A-8431-C56D-AF076CA48437}"/>
              </a:ext>
            </a:extLst>
          </p:cNvPr>
          <p:cNvSpPr txBox="1"/>
          <p:nvPr/>
        </p:nvSpPr>
        <p:spPr>
          <a:xfrm>
            <a:off x="4425246" y="451556"/>
            <a:ext cx="2619022" cy="548099"/>
          </a:xfrm>
          <a:prstGeom prst="rect">
            <a:avLst/>
          </a:prstGeom>
          <a:noFill/>
        </p:spPr>
        <p:txBody>
          <a:bodyPr wrap="square" rtlCol="0">
            <a:spAutoFit/>
          </a:bodyPr>
          <a:lstStyle/>
          <a:p>
            <a:pPr>
              <a:lnSpc>
                <a:spcPct val="115000"/>
              </a:lnSpc>
              <a:spcAft>
                <a:spcPts val="10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152599F3-0F44-9A62-4B60-961CA3C00549}"/>
              </a:ext>
            </a:extLst>
          </p:cNvPr>
          <p:cNvSpPr txBox="1"/>
          <p:nvPr/>
        </p:nvSpPr>
        <p:spPr>
          <a:xfrm>
            <a:off x="2336800" y="1433689"/>
            <a:ext cx="8850489" cy="548099"/>
          </a:xfrm>
          <a:prstGeom prst="rect">
            <a:avLst/>
          </a:prstGeom>
          <a:noFill/>
        </p:spPr>
        <p:txBody>
          <a:bodyPr wrap="square" rtlCol="0">
            <a:spAutoFit/>
          </a:bodyPr>
          <a:lstStyle/>
          <a:p>
            <a:pPr>
              <a:lnSpc>
                <a:spcPct val="115000"/>
              </a:lnSpc>
            </a:pPr>
            <a:r>
              <a:rPr lang="en-US" sz="2800" dirty="0" err="1">
                <a:solidFill>
                  <a:srgbClr val="000000"/>
                </a:solidFill>
                <a:effectLst/>
                <a:latin typeface="Times New Roman" panose="02020603050405020304" pitchFamily="18" charset="0"/>
                <a:ea typeface="Times New Roman" panose="02020603050405020304" pitchFamily="18" charset="0"/>
              </a:rPr>
              <a:t>Dựa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dàn</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VB tường trình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5377F8EF-34F3-6EAC-06A9-37FA9815FBD7}"/>
              </a:ext>
            </a:extLst>
          </p:cNvPr>
          <p:cNvSpPr txBox="1"/>
          <p:nvPr/>
        </p:nvSpPr>
        <p:spPr>
          <a:xfrm>
            <a:off x="2336800" y="2596444"/>
            <a:ext cx="8748889" cy="1815882"/>
          </a:xfrm>
          <a:prstGeom prst="rect">
            <a:avLst/>
          </a:prstGeom>
          <a:noFill/>
        </p:spPr>
        <p:txBody>
          <a:bodyPr wrap="square" rtlCol="0">
            <a:spAutoFit/>
          </a:bodyPr>
          <a:lstStyle/>
          <a:p>
            <a:r>
              <a:rPr lang="vi-VN" sz="2800" dirty="0">
                <a:effectLst/>
                <a:latin typeface="Times New Roman" panose="02020603050405020304" pitchFamily="18" charset="0"/>
                <a:ea typeface="Times New Roman" panose="02020603050405020304" pitchFamily="18" charset="0"/>
              </a:rPr>
              <a:t>Việc viết bản tường trình đòi hỏi người viết phải tôn trọng sự thật, trình bày trung thực, đầy đủ, khách quan những sự việc đã xảy ra và phải xác định rõ trách nhiệm của người viết với sự việc</a:t>
            </a:r>
            <a:endParaRPr lang="en-US" sz="2800" dirty="0"/>
          </a:p>
        </p:txBody>
      </p:sp>
    </p:spTree>
    <p:extLst>
      <p:ext uri="{BB962C8B-B14F-4D97-AF65-F5344CB8AC3E}">
        <p14:creationId xmlns:p14="http://schemas.microsoft.com/office/powerpoint/2010/main" val="8136696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07FF0E6D-24CC-0800-3CB9-751249CC8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101600"/>
            <a:ext cx="12011378" cy="6671733"/>
          </a:xfrm>
          <a:prstGeom prst="rect">
            <a:avLst/>
          </a:prstGeom>
        </p:spPr>
      </p:pic>
      <p:sp>
        <p:nvSpPr>
          <p:cNvPr id="3" name="Hộp Văn bản 2">
            <a:extLst>
              <a:ext uri="{FF2B5EF4-FFF2-40B4-BE49-F238E27FC236}">
                <a16:creationId xmlns:a16="http://schemas.microsoft.com/office/drawing/2014/main" id="{2ACCF778-AE2C-480C-4988-674F2D5F17E9}"/>
              </a:ext>
            </a:extLst>
          </p:cNvPr>
          <p:cNvSpPr txBox="1"/>
          <p:nvPr/>
        </p:nvSpPr>
        <p:spPr>
          <a:xfrm>
            <a:off x="2506133" y="553156"/>
            <a:ext cx="7766755" cy="548099"/>
          </a:xfrm>
          <a:prstGeom prst="rect">
            <a:avLst/>
          </a:prstGeom>
          <a:noFill/>
        </p:spPr>
        <p:txBody>
          <a:bodyPr wrap="square" rtlCol="0">
            <a:spAutoFit/>
          </a:bodyPr>
          <a:lstStyle/>
          <a:p>
            <a:pPr>
              <a:lnSpc>
                <a:spcPct val="115000"/>
              </a:lnSpc>
            </a:pPr>
            <a:r>
              <a:rPr lang="en-US" sz="2800" b="1" dirty="0">
                <a:solidFill>
                  <a:srgbClr val="0D0D0D"/>
                </a:solidFill>
                <a:effectLst/>
                <a:latin typeface="Times New Roman" panose="02020603050405020304" pitchFamily="18" charset="0"/>
                <a:ea typeface="MS Mincho" panose="02020609040205080304" pitchFamily="49" charset="-128"/>
              </a:rPr>
              <a:t>4. </a:t>
            </a:r>
            <a:r>
              <a:rPr lang="en-US" sz="2800" b="1" dirty="0" err="1">
                <a:solidFill>
                  <a:srgbClr val="0D0D0D"/>
                </a:solidFill>
                <a:effectLst/>
                <a:latin typeface="Times New Roman" panose="02020603050405020304" pitchFamily="18" charset="0"/>
                <a:ea typeface="MS Mincho" panose="02020609040205080304" pitchFamily="49" charset="-128"/>
              </a:rPr>
              <a:t>Bước</a:t>
            </a:r>
            <a:r>
              <a:rPr lang="en-US" sz="2800" b="1" dirty="0">
                <a:solidFill>
                  <a:srgbClr val="0D0D0D"/>
                </a:solidFill>
                <a:effectLst/>
                <a:latin typeface="Times New Roman" panose="02020603050405020304" pitchFamily="18" charset="0"/>
                <a:ea typeface="MS Mincho" panose="02020609040205080304" pitchFamily="49" charset="-128"/>
              </a:rPr>
              <a:t> 4: </a:t>
            </a:r>
            <a:r>
              <a:rPr lang="vi-VN" sz="2800" b="1" dirty="0">
                <a:solidFill>
                  <a:srgbClr val="0D0D0D"/>
                </a:solidFill>
                <a:effectLst/>
                <a:latin typeface="Times New Roman" panose="02020603050405020304" pitchFamily="18" charset="0"/>
                <a:ea typeface="MS Mincho" panose="02020609040205080304" pitchFamily="49" charset="-128"/>
              </a:rPr>
              <a:t>Xem lại, chỉnh sửa và rút kinh nghiệm</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2D9E48DD-F4EA-D256-8963-A721DCEBBC14}"/>
              </a:ext>
            </a:extLst>
          </p:cNvPr>
          <p:cNvSpPr txBox="1"/>
          <p:nvPr/>
        </p:nvSpPr>
        <p:spPr>
          <a:xfrm>
            <a:off x="2167467" y="1456267"/>
            <a:ext cx="9223022" cy="104361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MS Mincho" panose="02020609040205080304" pitchFamily="49" charset="-128"/>
              </a:rPr>
              <a:t>- Sau </a:t>
            </a:r>
            <a:r>
              <a:rPr lang="en-US" sz="2800" dirty="0" err="1">
                <a:solidFill>
                  <a:srgbClr val="0D0D0D"/>
                </a:solidFill>
                <a:effectLst/>
                <a:latin typeface="Times New Roman" panose="02020603050405020304" pitchFamily="18" charset="0"/>
                <a:ea typeface="MS Mincho" panose="02020609040205080304" pitchFamily="49" charset="-128"/>
              </a:rPr>
              <a:t>khi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viết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xong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em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có</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tự</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chỉnh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sửa</a:t>
            </a:r>
            <a:r>
              <a:rPr lang="en-US" sz="2800" dirty="0">
                <a:solidFill>
                  <a:srgbClr val="0D0D0D"/>
                </a:solidFill>
                <a:effectLst/>
                <a:latin typeface="Times New Roman" panose="02020603050405020304" pitchFamily="18" charset="0"/>
                <a:ea typeface="MS Mincho" panose="02020609040205080304" pitchFamily="49" charset="-128"/>
              </a:rPr>
              <a:t> </a:t>
            </a:r>
            <a:r>
              <a:rPr lang="vi-VN" sz="2800" dirty="0">
                <a:solidFill>
                  <a:srgbClr val="0D0D0D"/>
                </a:solidFill>
                <a:effectLst/>
                <a:latin typeface="Times New Roman" panose="02020603050405020304" pitchFamily="18" charset="0"/>
                <a:ea typeface="MS Mincho" panose="02020609040205080304" pitchFamily="49" charset="-128"/>
              </a:rPr>
              <a:t>VB</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dựa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kiểm</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4268743B-F09F-9BFF-75CB-5F499661EEA2}"/>
              </a:ext>
            </a:extLst>
          </p:cNvPr>
          <p:cNvSpPr txBox="1"/>
          <p:nvPr/>
        </p:nvSpPr>
        <p:spPr>
          <a:xfrm>
            <a:off x="2054578" y="2907190"/>
            <a:ext cx="8963377" cy="104361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Tiếp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tục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chỉnh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sửa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nếu</a:t>
            </a:r>
            <a:r>
              <a:rPr lang="en-US" sz="2800" dirty="0">
                <a:solidFill>
                  <a:srgbClr val="0D0D0D"/>
                </a:solidFill>
                <a:effectLst/>
                <a:latin typeface="Times New Roman" panose="02020603050405020304" pitchFamily="18" charset="0"/>
                <a:ea typeface="MS Mincho" panose="02020609040205080304" pitchFamily="49" charset="-128"/>
              </a:rPr>
              <a:t> </a:t>
            </a:r>
            <a:r>
              <a:rPr lang="vi-VN" sz="2800" dirty="0">
                <a:solidFill>
                  <a:srgbClr val="0D0D0D"/>
                </a:solidFill>
                <a:effectLst/>
                <a:latin typeface="Times New Roman" panose="02020603050405020304" pitchFamily="18" charset="0"/>
                <a:ea typeface="MS Mincho" panose="02020609040205080304" pitchFamily="49" charset="-128"/>
              </a:rPr>
              <a:t>VB</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chưa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đầy</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đủ</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yêu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cầu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đối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với</a:t>
            </a:r>
            <a:r>
              <a:rPr lang="en-US" sz="2800" dirty="0">
                <a:solidFill>
                  <a:srgbClr val="0D0D0D"/>
                </a:solidFill>
                <a:effectLst/>
                <a:latin typeface="Times New Roman" panose="02020603050405020304" pitchFamily="18" charset="0"/>
                <a:ea typeface="MS Mincho" panose="02020609040205080304" pitchFamily="49" charset="-128"/>
              </a:rPr>
              <a:t> </a:t>
            </a:r>
            <a:r>
              <a:rPr lang="vi-VN" sz="2800" dirty="0">
                <a:solidFill>
                  <a:srgbClr val="0D0D0D"/>
                </a:solidFill>
                <a:effectLst/>
                <a:latin typeface="Times New Roman" panose="02020603050405020304" pitchFamily="18" charset="0"/>
                <a:ea typeface="MS Mincho" panose="02020609040205080304" pitchFamily="49" charset="-128"/>
              </a:rPr>
              <a:t>VB tường trình</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74775BF8-CE55-9FFC-D041-23375CBE9471}"/>
              </a:ext>
            </a:extLst>
          </p:cNvPr>
          <p:cNvSpPr txBox="1"/>
          <p:nvPr/>
        </p:nvSpPr>
        <p:spPr>
          <a:xfrm>
            <a:off x="2054578" y="4358113"/>
            <a:ext cx="6491111" cy="54809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sửa</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lỗi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chính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tả</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ngữ</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pháp</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2985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CDAAC1BB-71DB-8E23-B2B8-D7DE3E801F45}"/>
              </a:ext>
            </a:extLst>
          </p:cNvPr>
          <p:cNvSpPr txBox="1"/>
          <p:nvPr/>
        </p:nvSpPr>
        <p:spPr>
          <a:xfrm>
            <a:off x="2404533" y="169333"/>
            <a:ext cx="7450667" cy="548099"/>
          </a:xfrm>
          <a:prstGeom prst="rect">
            <a:avLst/>
          </a:prstGeom>
          <a:noFill/>
        </p:spPr>
        <p:txBody>
          <a:bodyPr wrap="square" rtlCol="0">
            <a:spAutoFit/>
          </a:bodyPr>
          <a:lstStyle/>
          <a:p>
            <a:pPr algn="ctr">
              <a:lnSpc>
                <a:spcPct val="115000"/>
              </a:lnSpc>
              <a:spcAft>
                <a:spcPts val="1000"/>
              </a:spcAft>
              <a:tabLst>
                <a:tab pos="1386840" algn="l"/>
              </a:tabLst>
            </a:pPr>
            <a:r>
              <a:rPr lang="en-US" sz="2800" b="1" dirty="0">
                <a:solidFill>
                  <a:srgbClr val="FF0000"/>
                </a:solidFill>
                <a:effectLst/>
                <a:latin typeface="Times New Roman" panose="02020603050405020304" pitchFamily="18" charset="0"/>
                <a:ea typeface="MS Mincho" panose="02020609040205080304" pitchFamily="49" charset="-128"/>
              </a:rPr>
              <a:t>BẢNG KIỂM </a:t>
            </a:r>
            <a:r>
              <a:rPr lang="vi-VN" sz="2800" b="1" dirty="0">
                <a:solidFill>
                  <a:srgbClr val="FF0000"/>
                </a:solidFill>
                <a:effectLst/>
                <a:latin typeface="Times New Roman" panose="02020603050405020304" pitchFamily="18" charset="0"/>
                <a:ea typeface="MS Mincho" panose="02020609040205080304" pitchFamily="49" charset="-128"/>
              </a:rPr>
              <a:t>VĂN BẢN TƯỜNG TRÌNH</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id="{BB5F416F-AD30-2722-FBFF-C1A443FAF40D}"/>
              </a:ext>
            </a:extLst>
          </p:cNvPr>
          <p:cNvGraphicFramePr>
            <a:graphicFrameLocks noGrp="1"/>
          </p:cNvGraphicFramePr>
          <p:nvPr>
            <p:extLst>
              <p:ext uri="{D42A27DB-BD31-4B8C-83A1-F6EECF244321}">
                <p14:modId xmlns:p14="http://schemas.microsoft.com/office/powerpoint/2010/main" val="3664580102"/>
              </p:ext>
            </p:extLst>
          </p:nvPr>
        </p:nvGraphicFramePr>
        <p:xfrm>
          <a:off x="141112" y="754126"/>
          <a:ext cx="11909776" cy="6103874"/>
        </p:xfrm>
        <a:graphic>
          <a:graphicData uri="http://schemas.openxmlformats.org/drawingml/2006/table">
            <a:tbl>
              <a:tblPr firstRow="1" firstCol="1" bandRow="1">
                <a:tableStyleId>{5C22544A-7EE6-4342-B048-85BDC9FD1C3A}</a:tableStyleId>
              </a:tblPr>
              <a:tblGrid>
                <a:gridCol w="2178756">
                  <a:extLst>
                    <a:ext uri="{9D8B030D-6E8A-4147-A177-3AD203B41FA5}">
                      <a16:colId xmlns:a16="http://schemas.microsoft.com/office/drawing/2014/main" val="1264519371"/>
                    </a:ext>
                  </a:extLst>
                </a:gridCol>
                <a:gridCol w="7711842">
                  <a:extLst>
                    <a:ext uri="{9D8B030D-6E8A-4147-A177-3AD203B41FA5}">
                      <a16:colId xmlns:a16="http://schemas.microsoft.com/office/drawing/2014/main" val="1470004154"/>
                    </a:ext>
                  </a:extLst>
                </a:gridCol>
                <a:gridCol w="1009589">
                  <a:extLst>
                    <a:ext uri="{9D8B030D-6E8A-4147-A177-3AD203B41FA5}">
                      <a16:colId xmlns:a16="http://schemas.microsoft.com/office/drawing/2014/main" val="2390489219"/>
                    </a:ext>
                  </a:extLst>
                </a:gridCol>
                <a:gridCol w="1009589">
                  <a:extLst>
                    <a:ext uri="{9D8B030D-6E8A-4147-A177-3AD203B41FA5}">
                      <a16:colId xmlns:a16="http://schemas.microsoft.com/office/drawing/2014/main" val="2526973166"/>
                    </a:ext>
                  </a:extLst>
                </a:gridCol>
              </a:tblGrid>
              <a:tr h="262057">
                <a:tc>
                  <a:txBody>
                    <a:bodyPr/>
                    <a:lstStyle/>
                    <a:p>
                      <a:pPr algn="ct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Các phần của bài viết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Nội dung kiểm tra</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Đạt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Chưa đạt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98975978"/>
                  </a:ext>
                </a:extLst>
              </a:tr>
              <a:tr h="262057">
                <a:tc rowSpan="6">
                  <a:txBody>
                    <a:bodyPr/>
                    <a:lstStyle/>
                    <a:p>
                      <a:pPr>
                        <a:lnSpc>
                          <a:spcPct val="115000"/>
                        </a:lnSpc>
                        <a:spcAft>
                          <a:spcPts val="1000"/>
                        </a:spcAft>
                        <a:tabLst>
                          <a:tab pos="1386840" algn="l"/>
                        </a:tabLst>
                      </a:pPr>
                      <a:r>
                        <a:rPr lang="vi-VN" sz="2800" dirty="0">
                          <a:solidFill>
                            <a:schemeClr val="tx1"/>
                          </a:solidFill>
                          <a:effectLst/>
                          <a:latin typeface="Times New Roman" panose="02020603050405020304" pitchFamily="18" charset="0"/>
                          <a:cs typeface="Times New Roman" panose="02020603050405020304" pitchFamily="18" charset="0"/>
                        </a:rPr>
                        <a:t>Phần mở đầu</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Tên quốc hiệu: viết in hoa, ở trên cùng và ở giữa VB.</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2814363"/>
                  </a:ext>
                </a:extLst>
              </a:tr>
              <a:tr h="671579">
                <a:tc vMerge="1">
                  <a:txBody>
                    <a:bodyPr/>
                    <a:lstStyle/>
                    <a:p>
                      <a:endParaRPr lang="en-US"/>
                    </a:p>
                  </a:txBody>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Tiêu ngữ: viết chữ thường, canh giữa dưới quốc hiệu, chữ cái đầu của các cụm từ được viết hoa, giữa các cụm từ có dấu (-), ở giữa VB.</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360535"/>
                  </a:ext>
                </a:extLst>
              </a:tr>
              <a:tr h="398564">
                <a:tc vMerge="1">
                  <a:txBody>
                    <a:bodyPr/>
                    <a:lstStyle/>
                    <a:p>
                      <a:endParaRPr lang="en-US"/>
                    </a:p>
                  </a:txBody>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Địa điểm, thời gian viết VB: đặt dưới quốc hiệu, tiêu ngữ và lùi sang phía bên phải của VB.</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1001111"/>
                  </a:ext>
                </a:extLst>
              </a:tr>
              <a:tr h="398564">
                <a:tc vMerge="1">
                  <a:txBody>
                    <a:bodyPr/>
                    <a:lstStyle/>
                    <a:p>
                      <a:endParaRPr lang="en-US"/>
                    </a:p>
                  </a:txBody>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Tên VB: viết chữ in hoa, cỡ chữ lớn hơn các chữ khác trong VB, ở giữa VB</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68903469"/>
                  </a:ext>
                </a:extLst>
              </a:tr>
              <a:tr h="262057">
                <a:tc vMerge="1">
                  <a:txBody>
                    <a:bodyPr/>
                    <a:lstStyle/>
                    <a:p>
                      <a:endParaRPr lang="en-US"/>
                    </a:p>
                  </a:txBody>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Trình bày thông tin về người nhận theo đúng quy cách</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41361312"/>
                  </a:ext>
                </a:extLst>
              </a:tr>
              <a:tr h="262057">
                <a:tc vMerge="1">
                  <a:txBody>
                    <a:bodyPr/>
                    <a:lstStyle/>
                    <a:p>
                      <a:endParaRPr lang="en-US"/>
                    </a:p>
                  </a:txBody>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Trình bày một số thông tin cơ bản của người viết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2648713"/>
                  </a:ext>
                </a:extLst>
              </a:tr>
            </a:tbl>
          </a:graphicData>
        </a:graphic>
      </p:graphicFrame>
    </p:spTree>
    <p:extLst>
      <p:ext uri="{BB962C8B-B14F-4D97-AF65-F5344CB8AC3E}">
        <p14:creationId xmlns:p14="http://schemas.microsoft.com/office/powerpoint/2010/main" val="2148640480"/>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B315D849-DC51-4ADE-5274-DB19F870EF70}"/>
              </a:ext>
            </a:extLst>
          </p:cNvPr>
          <p:cNvSpPr txBox="1"/>
          <p:nvPr/>
        </p:nvSpPr>
        <p:spPr>
          <a:xfrm>
            <a:off x="2404533" y="169333"/>
            <a:ext cx="7450667" cy="548099"/>
          </a:xfrm>
          <a:prstGeom prst="rect">
            <a:avLst/>
          </a:prstGeom>
          <a:noFill/>
        </p:spPr>
        <p:txBody>
          <a:bodyPr wrap="square" rtlCol="0">
            <a:spAutoFit/>
          </a:bodyPr>
          <a:lstStyle/>
          <a:p>
            <a:pPr algn="ctr">
              <a:lnSpc>
                <a:spcPct val="115000"/>
              </a:lnSpc>
              <a:spcAft>
                <a:spcPts val="1000"/>
              </a:spcAft>
              <a:tabLst>
                <a:tab pos="1386840" algn="l"/>
              </a:tabLst>
            </a:pPr>
            <a:r>
              <a:rPr lang="en-US" sz="2800" b="1" dirty="0">
                <a:solidFill>
                  <a:srgbClr val="FF0000"/>
                </a:solidFill>
                <a:effectLst/>
                <a:latin typeface="Times New Roman" panose="02020603050405020304" pitchFamily="18" charset="0"/>
                <a:ea typeface="MS Mincho" panose="02020609040205080304" pitchFamily="49" charset="-128"/>
              </a:rPr>
              <a:t>BẢNG KIỂM </a:t>
            </a:r>
            <a:r>
              <a:rPr lang="vi-VN" sz="2800" b="1" dirty="0">
                <a:solidFill>
                  <a:srgbClr val="FF0000"/>
                </a:solidFill>
                <a:effectLst/>
                <a:latin typeface="Times New Roman" panose="02020603050405020304" pitchFamily="18" charset="0"/>
                <a:ea typeface="MS Mincho" panose="02020609040205080304" pitchFamily="49" charset="-128"/>
              </a:rPr>
              <a:t>VĂN BẢN TƯỜNG TRÌNH</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id="{9D6E8E32-9709-34A5-6B06-92DE6A341B1D}"/>
              </a:ext>
            </a:extLst>
          </p:cNvPr>
          <p:cNvGraphicFramePr>
            <a:graphicFrameLocks noGrp="1"/>
          </p:cNvGraphicFramePr>
          <p:nvPr>
            <p:extLst>
              <p:ext uri="{D42A27DB-BD31-4B8C-83A1-F6EECF244321}">
                <p14:modId xmlns:p14="http://schemas.microsoft.com/office/powerpoint/2010/main" val="4003417492"/>
              </p:ext>
            </p:extLst>
          </p:nvPr>
        </p:nvGraphicFramePr>
        <p:xfrm>
          <a:off x="135466" y="863424"/>
          <a:ext cx="11909776" cy="5573776"/>
        </p:xfrm>
        <a:graphic>
          <a:graphicData uri="http://schemas.openxmlformats.org/drawingml/2006/table">
            <a:tbl>
              <a:tblPr firstRow="1" firstCol="1" bandRow="1">
                <a:tableStyleId>{5C22544A-7EE6-4342-B048-85BDC9FD1C3A}</a:tableStyleId>
              </a:tblPr>
              <a:tblGrid>
                <a:gridCol w="2777067">
                  <a:extLst>
                    <a:ext uri="{9D8B030D-6E8A-4147-A177-3AD203B41FA5}">
                      <a16:colId xmlns:a16="http://schemas.microsoft.com/office/drawing/2014/main" val="1264519371"/>
                    </a:ext>
                  </a:extLst>
                </a:gridCol>
                <a:gridCol w="7113531">
                  <a:extLst>
                    <a:ext uri="{9D8B030D-6E8A-4147-A177-3AD203B41FA5}">
                      <a16:colId xmlns:a16="http://schemas.microsoft.com/office/drawing/2014/main" val="1470004154"/>
                    </a:ext>
                  </a:extLst>
                </a:gridCol>
                <a:gridCol w="1009589">
                  <a:extLst>
                    <a:ext uri="{9D8B030D-6E8A-4147-A177-3AD203B41FA5}">
                      <a16:colId xmlns:a16="http://schemas.microsoft.com/office/drawing/2014/main" val="2390489219"/>
                    </a:ext>
                  </a:extLst>
                </a:gridCol>
                <a:gridCol w="1009589">
                  <a:extLst>
                    <a:ext uri="{9D8B030D-6E8A-4147-A177-3AD203B41FA5}">
                      <a16:colId xmlns:a16="http://schemas.microsoft.com/office/drawing/2014/main" val="2526973166"/>
                    </a:ext>
                  </a:extLst>
                </a:gridCol>
              </a:tblGrid>
              <a:tr h="262057">
                <a:tc>
                  <a:txBody>
                    <a:bodyPr/>
                    <a:lstStyle/>
                    <a:p>
                      <a:pPr algn="ct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Các phần của bài viết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Nội dung kiểm tra</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Đạt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Chưa đạt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98975978"/>
                  </a:ext>
                </a:extLst>
              </a:tr>
              <a:tr h="262057">
                <a:tc rowSpan="4">
                  <a:txBody>
                    <a:bodyPr/>
                    <a:lstStyle/>
                    <a:p>
                      <a:pPr>
                        <a:lnSpc>
                          <a:spcPct val="115000"/>
                        </a:lnSpc>
                        <a:spcAft>
                          <a:spcPts val="1000"/>
                        </a:spcAft>
                        <a:tabLst>
                          <a:tab pos="1386840" algn="l"/>
                        </a:tabLst>
                      </a:pPr>
                      <a:r>
                        <a:rPr lang="vi-VN" sz="2800" dirty="0">
                          <a:solidFill>
                            <a:schemeClr val="tx1"/>
                          </a:solidFill>
                          <a:effectLst/>
                          <a:latin typeface="Times New Roman" panose="02020603050405020304" pitchFamily="18" charset="0"/>
                          <a:cs typeface="Times New Roman" panose="02020603050405020304" pitchFamily="18" charset="0"/>
                        </a:rPr>
                        <a:t>Nội dung tường trình</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Ghi rõ thời gian và địa điểm xảy ra sự việc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89442863"/>
                  </a:ext>
                </a:extLst>
              </a:tr>
              <a:tr h="262057">
                <a:tc vMerge="1">
                  <a:txBody>
                    <a:bodyPr/>
                    <a:lstStyle/>
                    <a:p>
                      <a:endParaRPr lang="en-US"/>
                    </a:p>
                  </a:txBody>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Xác định rõ tên của (những) người liên quan (nếu có)</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5247596"/>
                  </a:ext>
                </a:extLst>
              </a:tr>
              <a:tr h="262057">
                <a:tc vMerge="1">
                  <a:txBody>
                    <a:bodyPr/>
                    <a:lstStyle/>
                    <a:p>
                      <a:endParaRPr lang="en-US"/>
                    </a:p>
                  </a:txBody>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Nêu rõ nguyên nhân, hậu quả của sự việc (nếu có)</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5036391"/>
                  </a:ext>
                </a:extLst>
              </a:tr>
              <a:tr h="398564">
                <a:tc vMerge="1">
                  <a:txBody>
                    <a:bodyPr/>
                    <a:lstStyle/>
                    <a:p>
                      <a:endParaRPr lang="en-US"/>
                    </a:p>
                  </a:txBody>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Xác định rõ người chịu trách nhiệm (nếu có) và trách nhiệm của người viết với sự việc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9163447"/>
                  </a:ext>
                </a:extLst>
              </a:tr>
              <a:tr h="262057">
                <a:tc rowSpan="3">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Phần k</a:t>
                      </a:r>
                      <a:r>
                        <a:rPr lang="en-US" sz="2800">
                          <a:solidFill>
                            <a:schemeClr val="tx1"/>
                          </a:solidFill>
                          <a:effectLst/>
                          <a:latin typeface="Times New Roman" panose="02020603050405020304" pitchFamily="18" charset="0"/>
                          <a:cs typeface="Times New Roman" panose="02020603050405020304" pitchFamily="18" charset="0"/>
                        </a:rPr>
                        <a:t>ết thúc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Nêu rõ (những) đề nghị (nếu cần thiết)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0648927"/>
                  </a:ext>
                </a:extLst>
              </a:tr>
              <a:tr h="125550">
                <a:tc vMerge="1">
                  <a:txBody>
                    <a:bodyPr/>
                    <a:lstStyle/>
                    <a:p>
                      <a:endParaRPr lang="en-US"/>
                    </a:p>
                  </a:txBody>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Nêu rõ lời cam đoan/lời hứa</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0098318"/>
                  </a:ext>
                </a:extLst>
              </a:tr>
              <a:tr h="262057">
                <a:tc vMerge="1">
                  <a:txBody>
                    <a:bodyPr/>
                    <a:lstStyle/>
                    <a:p>
                      <a:endParaRPr lang="en-US"/>
                    </a:p>
                  </a:txBody>
                  <a:tcPr/>
                </a:tc>
                <a:tc>
                  <a:txBody>
                    <a:bodyPr/>
                    <a:lstStyle/>
                    <a:p>
                      <a:pPr>
                        <a:lnSpc>
                          <a:spcPct val="115000"/>
                        </a:lnSpc>
                        <a:spcAft>
                          <a:spcPts val="10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Có chữ kí và họ tên của người viết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1000"/>
                        </a:spcAft>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089" marR="410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9416055"/>
                  </a:ext>
                </a:extLst>
              </a:tr>
            </a:tbl>
          </a:graphicData>
        </a:graphic>
      </p:graphicFrame>
    </p:spTree>
    <p:extLst>
      <p:ext uri="{BB962C8B-B14F-4D97-AF65-F5344CB8AC3E}">
        <p14:creationId xmlns:p14="http://schemas.microsoft.com/office/powerpoint/2010/main" val="364518187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Hộp Văn bản 15">
            <a:extLst>
              <a:ext uri="{FF2B5EF4-FFF2-40B4-BE49-F238E27FC236}">
                <a16:creationId xmlns:a16="http://schemas.microsoft.com/office/drawing/2014/main" id="{30483FEC-8CAD-28EC-4B50-F725AC7C6AA0}"/>
              </a:ext>
            </a:extLst>
          </p:cNvPr>
          <p:cNvSpPr txBox="1"/>
          <p:nvPr/>
        </p:nvSpPr>
        <p:spPr>
          <a:xfrm>
            <a:off x="3747911" y="169333"/>
            <a:ext cx="4696178" cy="548099"/>
          </a:xfrm>
          <a:prstGeom prst="rect">
            <a:avLst/>
          </a:prstGeom>
          <a:noFill/>
        </p:spPr>
        <p:txBody>
          <a:bodyPr wrap="square" rtlCol="0">
            <a:spAutoFit/>
          </a:bodyPr>
          <a:lstStyle/>
          <a:p>
            <a:pPr algn="ctr">
              <a:lnSpc>
                <a:spcPct val="115000"/>
              </a:lnSpc>
              <a:spcAft>
                <a:spcPts val="1000"/>
              </a:spcAft>
            </a:pPr>
            <a:r>
              <a:rPr lang="en-US" sz="28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BÀI VIẾT THAM KHẢO</a:t>
            </a:r>
            <a:endParaRPr lang="en-US" sz="2800" dirty="0">
              <a:effectLst/>
              <a:latin typeface="Times New Roman" panose="02020603050405020304" pitchFamily="18" charset="0"/>
              <a:ea typeface="Times New Roman" panose="02020603050405020304" pitchFamily="18" charset="0"/>
            </a:endParaRPr>
          </a:p>
        </p:txBody>
      </p:sp>
      <p:sp>
        <p:nvSpPr>
          <p:cNvPr id="18" name="Rectangle 14">
            <a:extLst>
              <a:ext uri="{FF2B5EF4-FFF2-40B4-BE49-F238E27FC236}">
                <a16:creationId xmlns:a16="http://schemas.microsoft.com/office/drawing/2014/main" id="{2521285A-D963-55E6-E1C0-11B63EF113FD}"/>
              </a:ext>
            </a:extLst>
          </p:cNvPr>
          <p:cNvSpPr>
            <a:spLocks noChangeArrowheads="1"/>
          </p:cNvSpPr>
          <p:nvPr/>
        </p:nvSpPr>
        <p:spPr bwMode="auto">
          <a:xfrm>
            <a:off x="440266" y="1084332"/>
            <a:ext cx="11053822" cy="495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vi-VN" altLang="en-US" sz="2800" b="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CỘNG HÒA XÃ HỘI CHỦ NGHĨA VIỆT NAM</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Độc</a:t>
            </a:r>
            <a:r>
              <a:rPr kumimoji="0" lang="en-US" altLang="en-US" sz="2800" b="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lập</a:t>
            </a:r>
            <a:r>
              <a:rPr kumimoji="0" lang="en-US" altLang="en-US" sz="2800" b="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 </a:t>
            </a:r>
            <a:r>
              <a:rPr kumimoji="0" lang="en-US" altLang="en-US" sz="2800" b="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Tự</a:t>
            </a:r>
            <a:r>
              <a:rPr kumimoji="0" lang="en-US" altLang="en-US" sz="2800" b="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do - </a:t>
            </a:r>
            <a:r>
              <a:rPr kumimoji="0" lang="en-US" altLang="en-US" sz="2800" b="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Hạnh</a:t>
            </a:r>
            <a:r>
              <a:rPr kumimoji="0" lang="en-US" altLang="en-US" sz="2800" b="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phúc</a:t>
            </a:r>
            <a:endParaRPr kumimoji="0" lang="en-US" altLang="en-US" sz="2800" b="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15000"/>
              </a:lnSpc>
              <a:spcAft>
                <a:spcPts val="1000"/>
              </a:spcAft>
            </a:pPr>
            <a:r>
              <a:rPr lang="en-US" sz="2800" i="1" dirty="0">
                <a:effectLst/>
                <a:latin typeface="Times New Roman" panose="02020603050405020304" pitchFamily="18" charset="0"/>
                <a:ea typeface="Arial" panose="020B0604020202020204" pitchFamily="34" charset="0"/>
                <a:cs typeface="Times New Roman" panose="02020603050405020304" pitchFamily="18" charset="0"/>
              </a:rPr>
              <a:t>			</a:t>
            </a:r>
          </a:p>
          <a:p>
            <a:pPr>
              <a:lnSpc>
                <a:spcPct val="115000"/>
              </a:lnSpc>
              <a:spcAft>
                <a:spcPts val="1000"/>
              </a:spcAft>
            </a:pPr>
            <a:r>
              <a:rPr lang="en-US" sz="2800" i="1" dirty="0">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effectLst/>
                <a:latin typeface="Times New Roman" panose="02020603050405020304" pitchFamily="18" charset="0"/>
                <a:ea typeface="Arial" panose="020B0604020202020204" pitchFamily="34" charset="0"/>
                <a:cs typeface="Times New Roman" panose="02020603050405020304" pitchFamily="18" charset="0"/>
              </a:rPr>
              <a:t>Hà</a:t>
            </a:r>
            <a:r>
              <a:rPr lang="en-US"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effectLst/>
                <a:latin typeface="Times New Roman" panose="02020603050405020304" pitchFamily="18" charset="0"/>
                <a:ea typeface="Arial" panose="020B0604020202020204" pitchFamily="34" charset="0"/>
                <a:cs typeface="Times New Roman" panose="02020603050405020304" pitchFamily="18" charset="0"/>
              </a:rPr>
              <a:t>Nội</a:t>
            </a:r>
            <a:r>
              <a:rPr lang="en-US"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effectLst/>
                <a:latin typeface="Times New Roman" panose="02020603050405020304" pitchFamily="18" charset="0"/>
                <a:ea typeface="Arial" panose="020B0604020202020204" pitchFamily="34" charset="0"/>
                <a:cs typeface="Times New Roman" panose="02020603050405020304" pitchFamily="18" charset="0"/>
              </a:rPr>
              <a:t>ngày</a:t>
            </a:r>
            <a:r>
              <a:rPr lang="en-US"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1 tháng 10</a:t>
            </a:r>
            <a:r>
              <a:rPr lang="en-US"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effectLst/>
                <a:latin typeface="Times New Roman" panose="02020603050405020304" pitchFamily="18" charset="0"/>
                <a:ea typeface="Arial" panose="020B0604020202020204" pitchFamily="34" charset="0"/>
                <a:cs typeface="Times New Roman" panose="02020603050405020304" pitchFamily="18" charset="0"/>
              </a:rPr>
              <a:t>năm</a:t>
            </a:r>
            <a:r>
              <a:rPr lang="en-US"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2022</a:t>
            </a:r>
            <a:endParaRPr lang="en-US" sz="2800" dirty="0">
              <a:effectLst/>
              <a:latin typeface="Times New Roman" panose="02020603050405020304" pitchFamily="18" charset="0"/>
              <a:ea typeface="Times New Roman" panose="02020603050405020304" pitchFamily="18" charset="0"/>
            </a:endParaRPr>
          </a:p>
          <a:p>
            <a:pPr algn="ctr">
              <a:lnSpc>
                <a:spcPct val="115000"/>
              </a:lnSpc>
              <a:spcAft>
                <a:spcPts val="1000"/>
              </a:spcAft>
            </a:pPr>
            <a:r>
              <a:rPr lang="en-US" sz="2800" dirty="0">
                <a:effectLst/>
                <a:latin typeface="Times New Roman" panose="02020603050405020304" pitchFamily="18" charset="0"/>
                <a:ea typeface="Arial" panose="020B0604020202020204" pitchFamily="34" charset="0"/>
                <a:cs typeface="Times New Roman" panose="02020603050405020304" pitchFamily="18" charset="0"/>
              </a:rPr>
              <a:t>BẢN TƯỜNG TRÌNH</a:t>
            </a:r>
            <a:endParaRPr lang="en-US" sz="2800" dirty="0">
              <a:effectLst/>
              <a:latin typeface="Times New Roman" panose="02020603050405020304" pitchFamily="18" charset="0"/>
              <a:ea typeface="Times New Roman" panose="02020603050405020304" pitchFamily="18" charset="0"/>
            </a:endParaRPr>
          </a:p>
          <a:p>
            <a:pPr algn="ctr">
              <a:lnSpc>
                <a:spcPct val="115000"/>
              </a:lnSpc>
              <a:spcAft>
                <a:spcPts val="1000"/>
              </a:spcAft>
            </a:pP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Về</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việc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mất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tiền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tại lớp 7A</a:t>
            </a:r>
            <a:endParaRPr lang="en-US" sz="2800" dirty="0">
              <a:effectLst/>
              <a:latin typeface="Times New Roman" panose="02020603050405020304" pitchFamily="18" charset="0"/>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a:lnSpc>
                <a:spcPct val="115000"/>
              </a:lnSpc>
              <a:spcAft>
                <a:spcPts val="1000"/>
              </a:spcAft>
            </a:pPr>
            <a:r>
              <a:rPr lang="vi-VN"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Kính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gửi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Cô</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giáo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Trần Thị A, giáo viên chủ nhiệm lớp 7A, trường THCS...</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     Em tên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Lê Thị B, hiện đang là học sinh lớp 7A, trường THCS,...</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cxnSp>
        <p:nvCxnSpPr>
          <p:cNvPr id="19" name="Straight Connector 11">
            <a:extLst>
              <a:ext uri="{FF2B5EF4-FFF2-40B4-BE49-F238E27FC236}">
                <a16:creationId xmlns:a16="http://schemas.microsoft.com/office/drawing/2014/main" id="{A7BD524E-1F6C-D892-A9EE-F32EA039419B}"/>
              </a:ext>
            </a:extLst>
          </p:cNvPr>
          <p:cNvCxnSpPr/>
          <p:nvPr/>
        </p:nvCxnSpPr>
        <p:spPr>
          <a:xfrm flipV="1">
            <a:off x="3739726" y="9849767"/>
            <a:ext cx="1348740" cy="7620"/>
          </a:xfrm>
          <a:prstGeom prst="line">
            <a:avLst/>
          </a:prstGeom>
          <a:noFill/>
          <a:ln w="6350" cap="flat" cmpd="sng" algn="ctr">
            <a:solidFill>
              <a:srgbClr val="5B9BD5"/>
            </a:solidFill>
            <a:prstDash val="solid"/>
            <a:miter lim="800000"/>
          </a:ln>
          <a:effectLst/>
        </p:spPr>
      </p:cxnSp>
      <p:sp>
        <p:nvSpPr>
          <p:cNvPr id="20" name="Rectangle 15">
            <a:extLst>
              <a:ext uri="{FF2B5EF4-FFF2-40B4-BE49-F238E27FC236}">
                <a16:creationId xmlns:a16="http://schemas.microsoft.com/office/drawing/2014/main" id="{BF3CC823-4F6A-F960-C1E7-31AB3B91B25F}"/>
              </a:ext>
            </a:extLst>
          </p:cNvPr>
          <p:cNvSpPr>
            <a:spLocks noChangeArrowheads="1"/>
          </p:cNvSpPr>
          <p:nvPr/>
        </p:nvSpPr>
        <p:spPr bwMode="auto">
          <a:xfrm>
            <a:off x="440266" y="223802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643789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heel(1)">
                                      <p:cBhvr>
                                        <p:cTn id="13"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088FCEB4-AD58-68D8-F3FA-E39691BD2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889" y="124178"/>
            <a:ext cx="11887199" cy="6603999"/>
          </a:xfrm>
          <a:prstGeom prst="rect">
            <a:avLst/>
          </a:prstGeom>
        </p:spPr>
      </p:pic>
      <p:sp>
        <p:nvSpPr>
          <p:cNvPr id="4" name="Hộp Văn bản 3">
            <a:extLst>
              <a:ext uri="{FF2B5EF4-FFF2-40B4-BE49-F238E27FC236}">
                <a16:creationId xmlns:a16="http://schemas.microsoft.com/office/drawing/2014/main" id="{CDA8AEC4-D372-033C-B2C4-6C065C58481A}"/>
              </a:ext>
            </a:extLst>
          </p:cNvPr>
          <p:cNvSpPr txBox="1"/>
          <p:nvPr/>
        </p:nvSpPr>
        <p:spPr>
          <a:xfrm>
            <a:off x="2991556" y="349956"/>
            <a:ext cx="6852355" cy="954107"/>
          </a:xfrm>
          <a:prstGeom prst="rect">
            <a:avLst/>
          </a:prstGeom>
          <a:noFill/>
        </p:spPr>
        <p:txBody>
          <a:bodyPr wrap="square" rtlCol="0">
            <a:spAutoFit/>
          </a:bodyPr>
          <a:lstStyle/>
          <a:p>
            <a:r>
              <a:rPr lang="en-US" sz="2800" b="1"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Những trường hợp nào sau đây HS cần viết VB trình bày lại diễn biến sự việc </a:t>
            </a:r>
            <a:endParaRPr lang="en-US" sz="2800" dirty="0"/>
          </a:p>
        </p:txBody>
      </p:sp>
      <p:sp>
        <p:nvSpPr>
          <p:cNvPr id="5" name="Hộp Văn bản 4">
            <a:extLst>
              <a:ext uri="{FF2B5EF4-FFF2-40B4-BE49-F238E27FC236}">
                <a16:creationId xmlns:a16="http://schemas.microsoft.com/office/drawing/2014/main" id="{E268AC89-550D-4A76-AC5D-BBCF0148A5B4}"/>
              </a:ext>
            </a:extLst>
          </p:cNvPr>
          <p:cNvSpPr txBox="1"/>
          <p:nvPr/>
        </p:nvSpPr>
        <p:spPr>
          <a:xfrm>
            <a:off x="2325512" y="1601446"/>
            <a:ext cx="8827911" cy="3649461"/>
          </a:xfrm>
          <a:prstGeom prst="rect">
            <a:avLst/>
          </a:prstGeom>
          <a:noFill/>
        </p:spPr>
        <p:txBody>
          <a:bodyPr wrap="square" rtlCol="0">
            <a:spAutoFit/>
          </a:bodyPr>
          <a:lstStyle/>
          <a:p>
            <a:pPr marL="742950" lvl="1" indent="-285750">
              <a:lnSpc>
                <a:spcPct val="115000"/>
              </a:lnSpc>
              <a:spcAft>
                <a:spcPts val="1000"/>
              </a:spcAft>
              <a:buFont typeface="+mj-lt"/>
              <a:buAutoNum type="arabicPeriod"/>
            </a:pPr>
            <a:r>
              <a:rPr lang="vi-VN" sz="2800" dirty="0">
                <a:effectLst/>
                <a:latin typeface="Times New Roman" panose="02020603050405020304" pitchFamily="18" charset="0"/>
                <a:ea typeface="Times New Roman" panose="02020603050405020304" pitchFamily="18" charset="0"/>
              </a:rPr>
              <a:t>HS đánh nhau</a:t>
            </a:r>
            <a:endParaRPr lang="en-US" sz="2800" dirty="0">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vi-VN" sz="2800" dirty="0">
                <a:effectLst/>
                <a:latin typeface="Times New Roman" panose="02020603050405020304" pitchFamily="18" charset="0"/>
                <a:ea typeface="Times New Roman" panose="02020603050405020304" pitchFamily="18" charset="0"/>
              </a:rPr>
              <a:t>HS bỏ giờ, bỏ tiết để đi chơi.</a:t>
            </a:r>
            <a:endParaRPr lang="en-US" sz="2800" dirty="0">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vi-VN" sz="2800" dirty="0">
                <a:effectLst/>
                <a:latin typeface="Times New Roman" panose="02020603050405020304" pitchFamily="18" charset="0"/>
                <a:ea typeface="Times New Roman" panose="02020603050405020304" pitchFamily="18" charset="0"/>
              </a:rPr>
              <a:t>HS giúp bà cụ qua đường</a:t>
            </a:r>
            <a:endParaRPr lang="en-US" sz="2800" dirty="0">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vi-VN" sz="2800" dirty="0">
                <a:effectLst/>
                <a:latin typeface="Times New Roman" panose="02020603050405020304" pitchFamily="18" charset="0"/>
                <a:ea typeface="Times New Roman" panose="02020603050405020304" pitchFamily="18" charset="0"/>
              </a:rPr>
              <a:t>HS đá bóng làm vỡ chậu hoa</a:t>
            </a:r>
            <a:endParaRPr lang="en-US" sz="2800" dirty="0">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vi-VN" sz="2800" dirty="0">
                <a:effectLst/>
                <a:latin typeface="Times New Roman" panose="02020603050405020304" pitchFamily="18" charset="0"/>
                <a:ea typeface="Times New Roman" panose="02020603050405020304" pitchFamily="18" charset="0"/>
              </a:rPr>
              <a:t>HS đạt nhiều điểm tốt</a:t>
            </a:r>
            <a:endParaRPr lang="en-US" sz="2800" dirty="0">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vi-VN" sz="2800" dirty="0">
                <a:effectLst/>
                <a:latin typeface="Times New Roman" panose="02020603050405020304" pitchFamily="18" charset="0"/>
                <a:ea typeface="Times New Roman" panose="02020603050405020304" pitchFamily="18" charset="0"/>
              </a:rPr>
              <a:t>Khi trong lớp bị mất tiền</a:t>
            </a:r>
            <a:endParaRPr lang="en-US" sz="2800" dirty="0">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vi-VN" sz="2800" dirty="0">
                <a:effectLst/>
                <a:latin typeface="Times New Roman" panose="02020603050405020304" pitchFamily="18" charset="0"/>
                <a:ea typeface="Times New Roman" panose="02020603050405020304" pitchFamily="18" charset="0"/>
              </a:rPr>
              <a:t>Khi trong lớp có bạn đạt giải cuộc thi </a:t>
            </a:r>
            <a:r>
              <a:rPr lang="vi-VN" sz="2800" dirty="0" err="1">
                <a:effectLst/>
                <a:latin typeface="Times New Roman" panose="02020603050405020304" pitchFamily="18" charset="0"/>
                <a:ea typeface="Times New Roman" panose="02020603050405020304" pitchFamily="18" charset="0"/>
              </a:rPr>
              <a:t>Violympic</a:t>
            </a:r>
            <a:r>
              <a:rPr lang="vi-VN" sz="2800" dirty="0">
                <a:effectLst/>
                <a:latin typeface="Times New Roman" panose="02020603050405020304" pitchFamily="18" charset="0"/>
                <a:ea typeface="Times New Roman" panose="02020603050405020304" pitchFamily="18" charset="0"/>
              </a:rPr>
              <a:t> Toán</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FC33B579-4EC3-A106-DF38-39AE77EB708B}"/>
              </a:ext>
            </a:extLst>
          </p:cNvPr>
          <p:cNvSpPr txBox="1"/>
          <p:nvPr/>
        </p:nvSpPr>
        <p:spPr>
          <a:xfrm>
            <a:off x="349956" y="5445708"/>
            <a:ext cx="7473244" cy="954107"/>
          </a:xfrm>
          <a:prstGeom prst="rect">
            <a:avLst/>
          </a:prstGeom>
          <a:noFill/>
        </p:spPr>
        <p:txBody>
          <a:bodyPr wrap="square" rtlCol="0">
            <a:spAutoFit/>
          </a:bodyPr>
          <a:lstStyle/>
          <a:p>
            <a:r>
              <a:rPr lang="vi-VN" sz="2800" b="1" dirty="0">
                <a:effectLst/>
                <a:latin typeface="Times New Roman" panose="02020603050405020304" pitchFamily="18" charset="0"/>
                <a:ea typeface="Times New Roman" panose="02020603050405020304" pitchFamily="18" charset="0"/>
              </a:rPr>
              <a:t>? Ai là người thực hiện VB trình bày lại sự việc với những trường hợp em đã chọn trên?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16999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B3638825-45DE-9DDD-EF3E-6AEE5B4D5CA6}"/>
              </a:ext>
            </a:extLst>
          </p:cNvPr>
          <p:cNvSpPr txBox="1"/>
          <p:nvPr/>
        </p:nvSpPr>
        <p:spPr>
          <a:xfrm>
            <a:off x="186266" y="107178"/>
            <a:ext cx="11819467" cy="6750822"/>
          </a:xfrm>
          <a:prstGeom prst="rect">
            <a:avLst/>
          </a:prstGeom>
          <a:noFill/>
        </p:spPr>
        <p:txBody>
          <a:bodyPr wrap="square" rtlCol="0">
            <a:spAutoFit/>
          </a:bodyPr>
          <a:lstStyle/>
          <a:p>
            <a:pPr>
              <a:lnSpc>
                <a:spcPct val="115000"/>
              </a:lnSpc>
              <a:spcAft>
                <a:spcPts val="1000"/>
              </a:spcAft>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Em viết văn bản này để tường trình sự việc như sau:</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Thứ</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ba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ngày</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25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tháng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9</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năm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2022</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vừa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qua,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bị</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mất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chiếc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tiền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tại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lớp</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7A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Sự</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việc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cụ</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thể</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như</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sau</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lnSpc>
                <a:spcPct val="115000"/>
              </a:lnSpc>
              <a:spcAft>
                <a:spcPts val="1000"/>
              </a:spcAft>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Hôm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đó</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đến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trường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lúc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7h15.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Trước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khi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lớp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mẹ</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có</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đưa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150.000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đồng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dặn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gửi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cô</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giáo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tiền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học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đã</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cẩn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thận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bỏ</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số</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tiền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đó</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chiếc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màu</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đỏ</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Sau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đó</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cất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chiếc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ngăn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giữa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cặp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khóa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cẩn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thận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rồi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bước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lớp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7h30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phút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giờ</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truy</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bài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các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bạn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truy</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bài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tại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sân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trường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mang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theo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sách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toán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ngữ</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văn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để</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học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không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mang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theo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cặp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Khi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nghe</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tiếng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trống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lớp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mở</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cặp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ra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lấy</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tiền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nộp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cô</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giáo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thì</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không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thấy</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chiếc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đâu</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khóa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cặp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đã</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bị</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mở</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có</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hỏi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các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bạn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xung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quanh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nhưng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không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ai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lấy</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cũng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không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ai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nhìn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thấy</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chiếc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bị</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rơi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chiếc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có</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150.000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đồng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bức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ảnh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gia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đình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chiếc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chìa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khóa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nhà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phong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bao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lì</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xì</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50.000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đồng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16856436"/>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196EB727-6E1C-D762-7CE4-B39A6CE99EE6}"/>
              </a:ext>
            </a:extLst>
          </p:cNvPr>
          <p:cNvSpPr txBox="1"/>
          <p:nvPr/>
        </p:nvSpPr>
        <p:spPr>
          <a:xfrm>
            <a:off x="812800" y="1027289"/>
            <a:ext cx="9685868" cy="2914901"/>
          </a:xfrm>
          <a:prstGeom prst="rect">
            <a:avLst/>
          </a:prstGeom>
          <a:noFill/>
        </p:spPr>
        <p:txBody>
          <a:bodyPr wrap="square" rtlCol="0">
            <a:spAutoFit/>
          </a:bodyPr>
          <a:lstStyle/>
          <a:p>
            <a:pPr>
              <a:lnSpc>
                <a:spcPct val="115000"/>
              </a:lnSpc>
              <a:spcAft>
                <a:spcPts val="1000"/>
              </a:spcAft>
            </a:pP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xin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cam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đoan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những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điều</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tường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trình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trên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sự</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thật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Nếu</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sai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xin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chịu</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mọi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hình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thức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kỉ</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luật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cô</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giáo</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tập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thể</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lớp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Người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viết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tường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trình</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                                                                        (Đã kí)</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                                                                        Lê Thị B</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51852936"/>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EE482804-9CA0-F7F6-4045-C22D287E01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101600"/>
            <a:ext cx="12011378" cy="6671733"/>
          </a:xfrm>
          <a:prstGeom prst="rect">
            <a:avLst/>
          </a:prstGeom>
        </p:spPr>
      </p:pic>
      <p:sp>
        <p:nvSpPr>
          <p:cNvPr id="3" name="Hộp Văn bản 2">
            <a:extLst>
              <a:ext uri="{FF2B5EF4-FFF2-40B4-BE49-F238E27FC236}">
                <a16:creationId xmlns:a16="http://schemas.microsoft.com/office/drawing/2014/main" id="{2DD70951-03B5-7DFB-2612-E20997680719}"/>
              </a:ext>
            </a:extLst>
          </p:cNvPr>
          <p:cNvSpPr txBox="1"/>
          <p:nvPr/>
        </p:nvSpPr>
        <p:spPr>
          <a:xfrm>
            <a:off x="3556000" y="598311"/>
            <a:ext cx="4730044" cy="523220"/>
          </a:xfrm>
          <a:prstGeom prst="rect">
            <a:avLst/>
          </a:prstGeom>
          <a:noFill/>
        </p:spPr>
        <p:txBody>
          <a:bodyPr wrap="square" rtlCol="0">
            <a:spAutoFit/>
          </a:bodyPr>
          <a:lstStyle/>
          <a:p>
            <a:pPr algn="ctr">
              <a:spcAft>
                <a:spcPts val="750"/>
              </a:spcAft>
            </a:pPr>
            <a:r>
              <a:rPr lang="en-US" sz="2800" b="1" dirty="0" err="1">
                <a:solidFill>
                  <a:srgbClr val="7030A0"/>
                </a:solidFill>
                <a:effectLst/>
                <a:latin typeface="Times New Roman" panose="02020603050405020304" pitchFamily="18" charset="0"/>
                <a:ea typeface="Arial" panose="020B0604020202020204" pitchFamily="34" charset="0"/>
              </a:rPr>
              <a:t>Hướng</a:t>
            </a:r>
            <a:r>
              <a:rPr lang="en-US" sz="2800" b="1" dirty="0">
                <a:solidFill>
                  <a:srgbClr val="7030A0"/>
                </a:solidFill>
                <a:effectLst/>
                <a:latin typeface="Times New Roman" panose="02020603050405020304" pitchFamily="18" charset="0"/>
                <a:ea typeface="Arial" panose="020B0604020202020204" pitchFamily="34" charset="0"/>
              </a:rPr>
              <a:t> </a:t>
            </a:r>
            <a:r>
              <a:rPr lang="en-US" sz="2800" b="1" dirty="0" err="1">
                <a:solidFill>
                  <a:srgbClr val="7030A0"/>
                </a:solidFill>
                <a:effectLst/>
                <a:latin typeface="Times New Roman" panose="02020603050405020304" pitchFamily="18" charset="0"/>
                <a:ea typeface="Arial" panose="020B0604020202020204" pitchFamily="34" charset="0"/>
              </a:rPr>
              <a:t>dẫn</a:t>
            </a:r>
            <a:r>
              <a:rPr lang="en-US" sz="2800" b="1" dirty="0">
                <a:solidFill>
                  <a:srgbClr val="7030A0"/>
                </a:solidFill>
                <a:effectLst/>
                <a:latin typeface="Times New Roman" panose="02020603050405020304" pitchFamily="18" charset="0"/>
                <a:ea typeface="Arial" panose="020B0604020202020204" pitchFamily="34" charset="0"/>
              </a:rPr>
              <a:t> </a:t>
            </a:r>
            <a:r>
              <a:rPr lang="en-US" sz="2800" b="1" dirty="0" err="1">
                <a:solidFill>
                  <a:srgbClr val="7030A0"/>
                </a:solidFill>
                <a:effectLst/>
                <a:latin typeface="Times New Roman" panose="02020603050405020304" pitchFamily="18" charset="0"/>
                <a:ea typeface="Arial" panose="020B0604020202020204" pitchFamily="34" charset="0"/>
              </a:rPr>
              <a:t>về</a:t>
            </a:r>
            <a:r>
              <a:rPr lang="en-US" sz="2800" b="1" dirty="0">
                <a:solidFill>
                  <a:srgbClr val="7030A0"/>
                </a:solidFill>
                <a:effectLst/>
                <a:latin typeface="Times New Roman" panose="02020603050405020304" pitchFamily="18" charset="0"/>
                <a:ea typeface="Arial" panose="020B0604020202020204" pitchFamily="34" charset="0"/>
              </a:rPr>
              <a:t> </a:t>
            </a:r>
            <a:r>
              <a:rPr lang="en-US" sz="2800" b="1" dirty="0" err="1">
                <a:solidFill>
                  <a:srgbClr val="7030A0"/>
                </a:solidFill>
                <a:effectLst/>
                <a:latin typeface="Times New Roman" panose="02020603050405020304" pitchFamily="18" charset="0"/>
                <a:ea typeface="Arial" panose="020B0604020202020204" pitchFamily="34" charset="0"/>
              </a:rPr>
              <a:t>nhà</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20350350-C0EE-3845-06A2-8D358AB55B66}"/>
              </a:ext>
            </a:extLst>
          </p:cNvPr>
          <p:cNvSpPr txBox="1"/>
          <p:nvPr/>
        </p:nvSpPr>
        <p:spPr>
          <a:xfrm>
            <a:off x="2664178" y="1851378"/>
            <a:ext cx="7315200" cy="548099"/>
          </a:xfrm>
          <a:prstGeom prst="rect">
            <a:avLst/>
          </a:prstGeom>
          <a:noFill/>
        </p:spPr>
        <p:txBody>
          <a:bodyPr wrap="square" rtlCol="0">
            <a:spAutoFit/>
          </a:bodyPr>
          <a:lstStyle/>
          <a:p>
            <a:pPr marL="342900" lvl="0" indent="-342900">
              <a:lnSpc>
                <a:spcPct val="115000"/>
              </a:lnSpc>
              <a:spcAft>
                <a:spcPts val="1000"/>
              </a:spcAft>
              <a:buSzPts val="1400"/>
              <a:buFont typeface="Times New Roman" panose="02020603050405020304" pitchFamily="18" charset="0"/>
              <a:buChar char="-"/>
            </a:pPr>
            <a:r>
              <a:rPr lang="en-US" sz="2800" dirty="0" err="1">
                <a:effectLst/>
                <a:latin typeface="Times New Roman" panose="02020603050405020304" pitchFamily="18" charset="0"/>
                <a:ea typeface="Arial" panose="020B0604020202020204" pitchFamily="34" charset="0"/>
              </a:rPr>
              <a:t>Hoàn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thiện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lại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bài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viết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theo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bảng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kiểm</a:t>
            </a:r>
            <a:r>
              <a:rPr lang="en-US" sz="2800" dirty="0">
                <a:effectLst/>
                <a:latin typeface="Times New Roman" panose="02020603050405020304" pitchFamily="18" charset="0"/>
                <a:ea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1A8B9F3B-51E9-E243-194F-4541FC479047}"/>
              </a:ext>
            </a:extLst>
          </p:cNvPr>
          <p:cNvSpPr txBox="1"/>
          <p:nvPr/>
        </p:nvSpPr>
        <p:spPr>
          <a:xfrm>
            <a:off x="2664178" y="2682692"/>
            <a:ext cx="8432800" cy="1146019"/>
          </a:xfrm>
          <a:prstGeom prst="rect">
            <a:avLst/>
          </a:prstGeom>
          <a:noFill/>
        </p:spPr>
        <p:txBody>
          <a:bodyPr wrap="square" rtlCol="0">
            <a:spAutoFit/>
          </a:bodyPr>
          <a:lstStyle/>
          <a:p>
            <a:pPr marL="342900" lvl="0" indent="-342900">
              <a:lnSpc>
                <a:spcPct val="115000"/>
              </a:lnSpc>
              <a:spcAft>
                <a:spcPts val="1000"/>
              </a:spcAft>
              <a:buSzPts val="1400"/>
              <a:buFont typeface="Times New Roman" panose="02020603050405020304" pitchFamily="18" charset="0"/>
              <a:buChar char="-"/>
            </a:pPr>
            <a:r>
              <a:rPr lang="en-US" sz="2800" dirty="0" err="1">
                <a:effectLst/>
                <a:latin typeface="Times New Roman" panose="02020603050405020304" pitchFamily="18" charset="0"/>
                <a:ea typeface="Arial" panose="020B0604020202020204" pitchFamily="34" charset="0"/>
              </a:rPr>
              <a:t>Chuẩn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bị</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bài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nói</a:t>
            </a:r>
            <a:r>
              <a:rPr lang="en-US" sz="2800" dirty="0">
                <a:effectLst/>
                <a:latin typeface="Times New Roman" panose="02020603050405020304" pitchFamily="18" charset="0"/>
                <a:ea typeface="Arial" panose="020B0604020202020204" pitchFamily="34" charset="0"/>
              </a:rPr>
              <a:t>: </a:t>
            </a:r>
            <a:r>
              <a:rPr lang="en-US" sz="2800" i="1" dirty="0">
                <a:effectLst/>
                <a:latin typeface="Times New Roman" panose="02020603050405020304" pitchFamily="18" charset="0"/>
                <a:ea typeface="Arial" panose="020B0604020202020204" pitchFamily="34" charset="0"/>
              </a:rPr>
              <a:t>Nghe </a:t>
            </a:r>
            <a:r>
              <a:rPr lang="en-US" sz="2800" i="1" dirty="0" err="1">
                <a:effectLst/>
                <a:latin typeface="Times New Roman" panose="02020603050405020304" pitchFamily="18" charset="0"/>
                <a:ea typeface="Arial" panose="020B0604020202020204" pitchFamily="34" charset="0"/>
              </a:rPr>
              <a:t>và</a:t>
            </a:r>
            <a:r>
              <a:rPr lang="en-US" sz="2800" i="1" dirty="0">
                <a:effectLst/>
                <a:latin typeface="Times New Roman" panose="02020603050405020304" pitchFamily="18" charset="0"/>
                <a:ea typeface="Arial" panose="020B0604020202020204" pitchFamily="34" charset="0"/>
              </a:rPr>
              <a:t> </a:t>
            </a:r>
            <a:r>
              <a:rPr lang="en-US" sz="2800" i="1" dirty="0" err="1">
                <a:effectLst/>
                <a:latin typeface="Times New Roman" panose="02020603050405020304" pitchFamily="18" charset="0"/>
                <a:ea typeface="Arial" panose="020B0604020202020204" pitchFamily="34" charset="0"/>
              </a:rPr>
              <a:t>tóm</a:t>
            </a:r>
            <a:r>
              <a:rPr lang="en-US" sz="2800" i="1" dirty="0">
                <a:effectLst/>
                <a:latin typeface="Times New Roman" panose="02020603050405020304" pitchFamily="18" charset="0"/>
                <a:ea typeface="Arial" panose="020B0604020202020204" pitchFamily="34" charset="0"/>
              </a:rPr>
              <a:t> </a:t>
            </a:r>
            <a:r>
              <a:rPr lang="en-US" sz="2800" i="1" dirty="0" err="1">
                <a:effectLst/>
                <a:latin typeface="Times New Roman" panose="02020603050405020304" pitchFamily="18" charset="0"/>
                <a:ea typeface="Arial" panose="020B0604020202020204" pitchFamily="34" charset="0"/>
              </a:rPr>
              <a:t>tắt</a:t>
            </a:r>
            <a:r>
              <a:rPr lang="en-US" sz="2800" i="1" dirty="0">
                <a:effectLst/>
                <a:latin typeface="Times New Roman" panose="02020603050405020304" pitchFamily="18" charset="0"/>
                <a:ea typeface="Arial" panose="020B0604020202020204" pitchFamily="34" charset="0"/>
              </a:rPr>
              <a:t> ý </a:t>
            </a:r>
            <a:r>
              <a:rPr lang="en-US" sz="2800" i="1" dirty="0" err="1">
                <a:effectLst/>
                <a:latin typeface="Times New Roman" panose="02020603050405020304" pitchFamily="18" charset="0"/>
                <a:ea typeface="Arial" panose="020B0604020202020204" pitchFamily="34" charset="0"/>
              </a:rPr>
              <a:t>chính</a:t>
            </a:r>
            <a:r>
              <a:rPr lang="en-US" sz="2800" i="1" dirty="0">
                <a:effectLst/>
                <a:latin typeface="Times New Roman" panose="02020603050405020304" pitchFamily="18" charset="0"/>
                <a:ea typeface="Arial" panose="020B0604020202020204" pitchFamily="34" charset="0"/>
              </a:rPr>
              <a:t> </a:t>
            </a:r>
            <a:r>
              <a:rPr lang="en-US" sz="2800" i="1" dirty="0" err="1">
                <a:effectLst/>
                <a:latin typeface="Times New Roman" panose="02020603050405020304" pitchFamily="18" charset="0"/>
                <a:ea typeface="Arial" panose="020B0604020202020204" pitchFamily="34" charset="0"/>
              </a:rPr>
              <a:t>của</a:t>
            </a:r>
            <a:r>
              <a:rPr lang="en-US" sz="2800" i="1" dirty="0">
                <a:effectLst/>
                <a:latin typeface="Times New Roman" panose="02020603050405020304" pitchFamily="18" charset="0"/>
                <a:ea typeface="Arial" panose="020B0604020202020204" pitchFamily="34" charset="0"/>
              </a:rPr>
              <a:t> </a:t>
            </a:r>
            <a:r>
              <a:rPr lang="en-US" sz="2800" i="1" dirty="0" err="1">
                <a:effectLst/>
                <a:latin typeface="Times New Roman" panose="02020603050405020304" pitchFamily="18" charset="0"/>
                <a:ea typeface="Arial" panose="020B0604020202020204" pitchFamily="34" charset="0"/>
              </a:rPr>
              <a:t>bài</a:t>
            </a:r>
            <a:r>
              <a:rPr lang="en-US" sz="2800" i="1" dirty="0">
                <a:effectLst/>
                <a:latin typeface="Times New Roman" panose="02020603050405020304" pitchFamily="18" charset="0"/>
                <a:ea typeface="Arial" panose="020B0604020202020204" pitchFamily="34" charset="0"/>
              </a:rPr>
              <a:t> </a:t>
            </a:r>
            <a:r>
              <a:rPr lang="en-US" sz="2800" i="1" dirty="0" err="1">
                <a:effectLst/>
                <a:latin typeface="Times New Roman" panose="02020603050405020304" pitchFamily="18" charset="0"/>
                <a:ea typeface="Arial" panose="020B0604020202020204" pitchFamily="34" charset="0"/>
              </a:rPr>
              <a:t>nói</a:t>
            </a:r>
            <a:r>
              <a:rPr lang="en-US" sz="2800" i="1" dirty="0">
                <a:effectLst/>
                <a:latin typeface="Times New Roman" panose="02020603050405020304" pitchFamily="18" charset="0"/>
                <a:ea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2800" b="1" dirty="0">
                <a:solidFill>
                  <a:srgbClr val="FF000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59396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5F893C4-0404-C50C-01EE-FB06A97FD7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889" y="124178"/>
            <a:ext cx="11887199" cy="6603999"/>
          </a:xfrm>
          <a:prstGeom prst="rect">
            <a:avLst/>
          </a:prstGeom>
        </p:spPr>
      </p:pic>
      <p:sp>
        <p:nvSpPr>
          <p:cNvPr id="3" name="Hộp Văn bản 2">
            <a:extLst>
              <a:ext uri="{FF2B5EF4-FFF2-40B4-BE49-F238E27FC236}">
                <a16:creationId xmlns:a16="http://schemas.microsoft.com/office/drawing/2014/main" id="{04D5F03F-DAF6-886B-14C6-146BD73570BB}"/>
              </a:ext>
            </a:extLst>
          </p:cNvPr>
          <p:cNvSpPr txBox="1"/>
          <p:nvPr/>
        </p:nvSpPr>
        <p:spPr>
          <a:xfrm>
            <a:off x="2974622" y="1016000"/>
            <a:ext cx="5949245" cy="1043619"/>
          </a:xfrm>
          <a:prstGeom prst="rect">
            <a:avLst/>
          </a:prstGeom>
          <a:noFill/>
        </p:spPr>
        <p:txBody>
          <a:bodyPr wrap="square" rtlCol="0">
            <a:spAutoFit/>
          </a:bodyPr>
          <a:lstStyle/>
          <a:p>
            <a:pPr marL="342900" lvl="0" indent="-342900" algn="just" fontAlgn="base">
              <a:lnSpc>
                <a:spcPct val="115000"/>
              </a:lnSpc>
              <a:spcAft>
                <a:spcPts val="1000"/>
              </a:spcAft>
              <a:buFont typeface="Times New Roman" panose="02020603050405020304" pitchFamily="18" charset="0"/>
              <a:buChar char="-"/>
            </a:pPr>
            <a:r>
              <a:rPr lang="vi-VN" sz="2800" dirty="0">
                <a:effectLst/>
                <a:latin typeface="Times New Roman" panose="02020603050405020304" pitchFamily="18" charset="0"/>
                <a:ea typeface="Times New Roman" panose="02020603050405020304" pitchFamily="18" charset="0"/>
              </a:rPr>
              <a:t>Các trường hợp cần viết VB trình bày lại sự việc đã diễn ra: 1, 2, 4, 6.</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5F497A0D-7D67-27F3-6904-AB0E37FE9F58}"/>
              </a:ext>
            </a:extLst>
          </p:cNvPr>
          <p:cNvSpPr txBox="1"/>
          <p:nvPr/>
        </p:nvSpPr>
        <p:spPr>
          <a:xfrm>
            <a:off x="2974622" y="2573867"/>
            <a:ext cx="5847644" cy="2034660"/>
          </a:xfrm>
          <a:prstGeom prst="rect">
            <a:avLst/>
          </a:prstGeom>
          <a:noFill/>
        </p:spPr>
        <p:txBody>
          <a:bodyPr wrap="square" rtlCol="0">
            <a:spAutoFit/>
          </a:bodyPr>
          <a:lstStyle/>
          <a:p>
            <a:pPr marL="342900" lvl="0" indent="-342900" algn="just" fontAlgn="base">
              <a:lnSpc>
                <a:spcPct val="115000"/>
              </a:lnSpc>
              <a:spcAft>
                <a:spcPts val="1000"/>
              </a:spcAft>
              <a:buFont typeface="Times New Roman" panose="02020603050405020304" pitchFamily="18" charset="0"/>
              <a:buChar char="-"/>
            </a:pPr>
            <a:r>
              <a:rPr lang="vi-VN" sz="2800" dirty="0">
                <a:effectLst/>
                <a:latin typeface="Times New Roman" panose="02020603050405020304" pitchFamily="18" charset="0"/>
                <a:ea typeface="Times New Roman" panose="02020603050405020304" pitchFamily="18" charset="0"/>
              </a:rPr>
              <a:t>Người viết VB trình bày lại sự việc: </a:t>
            </a:r>
            <a:r>
              <a:rPr lang="vi-VN" sz="2800" i="1" dirty="0">
                <a:effectLst/>
                <a:latin typeface="Times New Roman" panose="02020603050405020304" pitchFamily="18" charset="0"/>
                <a:ea typeface="Times New Roman" panose="02020603050405020304" pitchFamily="18" charset="0"/>
              </a:rPr>
              <a:t>Người trực tiếp gây ra sự việc; người có liên quan trực tiếp đến sự việc đó, người chứng kiến sự việc</a:t>
            </a:r>
            <a:r>
              <a:rPr lang="vi-VN" sz="2800"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500621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D7B9BD02-C133-D92B-DD18-7414948E8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044" y="135467"/>
            <a:ext cx="11932356" cy="6637866"/>
          </a:xfrm>
          <a:prstGeom prst="rect">
            <a:avLst/>
          </a:prstGeom>
        </p:spPr>
      </p:pic>
      <p:sp>
        <p:nvSpPr>
          <p:cNvPr id="4" name="Hộp Văn bản 3">
            <a:extLst>
              <a:ext uri="{FF2B5EF4-FFF2-40B4-BE49-F238E27FC236}">
                <a16:creationId xmlns:a16="http://schemas.microsoft.com/office/drawing/2014/main" id="{81E2F9A2-B702-E7EF-F35D-3FCD18783F19}"/>
              </a:ext>
            </a:extLst>
          </p:cNvPr>
          <p:cNvSpPr txBox="1"/>
          <p:nvPr/>
        </p:nvSpPr>
        <p:spPr>
          <a:xfrm>
            <a:off x="801510" y="2438399"/>
            <a:ext cx="10724445" cy="2020711"/>
          </a:xfrm>
          <a:prstGeom prst="rect">
            <a:avLst/>
          </a:prstGeom>
          <a:noFill/>
        </p:spPr>
        <p:txBody>
          <a:bodyPr wrap="square" rtlCol="0">
            <a:prstTxWarp prst="textCurveUp">
              <a:avLst/>
            </a:prstTxWarp>
            <a:spAutoFit/>
          </a:bodyPr>
          <a:lstStyle/>
          <a:p>
            <a:pPr algn="ctr"/>
            <a:r>
              <a:rPr lang="en-US" sz="1800" b="1" dirty="0">
                <a:solidFill>
                  <a:srgbClr val="1C04CC"/>
                </a:solidFill>
                <a:effectLst/>
                <a:latin typeface="Times New Roman" panose="02020603050405020304" pitchFamily="18" charset="0"/>
                <a:ea typeface="Times New Roman" panose="02020603050405020304" pitchFamily="18" charset="0"/>
              </a:rPr>
              <a:t>HÌNH THÀNH KIẾN THỨC</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98729314"/>
      </p:ext>
    </p:extLst>
  </p:cSld>
  <p:clrMapOvr>
    <a:masterClrMapping/>
  </p:clrMapOvr>
  <p:transition spd="slow">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B47EE52E-BBD7-649A-3858-FF7F44AA79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56" y="124178"/>
            <a:ext cx="11898487" cy="6733821"/>
          </a:xfrm>
          <a:prstGeom prst="rect">
            <a:avLst/>
          </a:prstGeom>
        </p:spPr>
      </p:pic>
      <p:sp>
        <p:nvSpPr>
          <p:cNvPr id="4" name="Hộp Văn bản 3">
            <a:extLst>
              <a:ext uri="{FF2B5EF4-FFF2-40B4-BE49-F238E27FC236}">
                <a16:creationId xmlns:a16="http://schemas.microsoft.com/office/drawing/2014/main" id="{4919FDF4-77EB-3BD5-82C1-5F982519662C}"/>
              </a:ext>
            </a:extLst>
          </p:cNvPr>
          <p:cNvSpPr txBox="1"/>
          <p:nvPr/>
        </p:nvSpPr>
        <p:spPr>
          <a:xfrm>
            <a:off x="4391378" y="124178"/>
            <a:ext cx="2585156" cy="548099"/>
          </a:xfrm>
          <a:prstGeom prst="rect">
            <a:avLst/>
          </a:prstGeom>
          <a:noFill/>
        </p:spPr>
        <p:txBody>
          <a:bodyPr wrap="square" rtlCol="0">
            <a:spAutoFit/>
          </a:bodyPr>
          <a:lstStyle/>
          <a:p>
            <a:pPr>
              <a:lnSpc>
                <a:spcPct val="115000"/>
              </a:lnSpc>
              <a:spcAft>
                <a:spcPts val="1200"/>
              </a:spcAft>
            </a:pPr>
            <a:r>
              <a:rPr lang="en-US" sz="2800" b="1">
                <a:solidFill>
                  <a:srgbClr val="FF0000"/>
                </a:solidFill>
                <a:effectLst/>
                <a:latin typeface="Times New Roman" panose="02020603050405020304" pitchFamily="18" charset="0"/>
                <a:ea typeface="Calibri" panose="020F0502020204030204" pitchFamily="34" charset="0"/>
              </a:rPr>
              <a:t>I. Định hướng</a:t>
            </a:r>
            <a:endParaRPr lang="en-US" sz="280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4DE698C1-3672-A6DD-97C5-F0B59954FC22}"/>
              </a:ext>
            </a:extLst>
          </p:cNvPr>
          <p:cNvSpPr txBox="1"/>
          <p:nvPr/>
        </p:nvSpPr>
        <p:spPr>
          <a:xfrm>
            <a:off x="1603022" y="1951949"/>
            <a:ext cx="2043288" cy="1539139"/>
          </a:xfrm>
          <a:prstGeom prst="rect">
            <a:avLst/>
          </a:prstGeom>
          <a:noFill/>
        </p:spPr>
        <p:txBody>
          <a:bodyPr wrap="square" rtlCol="0">
            <a:spAutoFit/>
          </a:bodyPr>
          <a:lstStyle/>
          <a:p>
            <a:pPr>
              <a:lnSpc>
                <a:spcPct val="115000"/>
              </a:lnSpc>
              <a:spcAft>
                <a:spcPts val="1200"/>
              </a:spcAft>
            </a:pPr>
            <a:r>
              <a:rPr lang="en-US" sz="2800" dirty="0">
                <a:solidFill>
                  <a:srgbClr val="000000"/>
                </a:solidFill>
                <a:effectLst/>
                <a:latin typeface="Times New Roman" panose="02020603050405020304" pitchFamily="18" charset="0"/>
                <a:ea typeface="MS Mincho" panose="02020609040205080304" pitchFamily="49" charset="-128"/>
              </a:rPr>
              <a:t>+ </a:t>
            </a:r>
            <a:r>
              <a:rPr lang="en-US" sz="2800" i="1" dirty="0" err="1">
                <a:solidFill>
                  <a:srgbClr val="000000"/>
                </a:solidFill>
                <a:effectLst/>
                <a:latin typeface="Times New Roman" panose="02020603050405020304" pitchFamily="18" charset="0"/>
                <a:ea typeface="MS Mincho" panose="02020609040205080304" pitchFamily="49" charset="-128"/>
              </a:rPr>
              <a:t>Thế</a:t>
            </a:r>
            <a:r>
              <a:rPr lang="en-US" sz="2800" i="1" dirty="0">
                <a:solidFill>
                  <a:srgbClr val="000000"/>
                </a:solidFill>
                <a:effectLst/>
                <a:latin typeface="Times New Roman" panose="02020603050405020304" pitchFamily="18" charset="0"/>
                <a:ea typeface="MS Mincho" panose="02020609040205080304" pitchFamily="49" charset="-128"/>
              </a:rPr>
              <a:t> </a:t>
            </a:r>
            <a:r>
              <a:rPr lang="en-US" sz="2800" i="1" dirty="0" err="1">
                <a:solidFill>
                  <a:srgbClr val="000000"/>
                </a:solidFill>
                <a:effectLst/>
                <a:latin typeface="Times New Roman" panose="02020603050405020304" pitchFamily="18" charset="0"/>
                <a:ea typeface="MS Mincho" panose="02020609040205080304" pitchFamily="49" charset="-128"/>
              </a:rPr>
              <a:t>nào</a:t>
            </a:r>
            <a:r>
              <a:rPr lang="en-US" sz="2800" i="1" dirty="0">
                <a:solidFill>
                  <a:srgbClr val="000000"/>
                </a:solidFill>
                <a:effectLst/>
                <a:latin typeface="Times New Roman" panose="02020603050405020304" pitchFamily="18" charset="0"/>
                <a:ea typeface="MS Mincho" panose="02020609040205080304" pitchFamily="49" charset="-128"/>
              </a:rPr>
              <a:t> </a:t>
            </a:r>
            <a:r>
              <a:rPr lang="en-US" sz="2800" i="1" dirty="0" err="1">
                <a:solidFill>
                  <a:srgbClr val="000000"/>
                </a:solidFill>
                <a:effectLst/>
                <a:latin typeface="Times New Roman" panose="02020603050405020304" pitchFamily="18" charset="0"/>
                <a:ea typeface="MS Mincho" panose="02020609040205080304" pitchFamily="49" charset="-128"/>
              </a:rPr>
              <a:t>là</a:t>
            </a:r>
            <a:r>
              <a:rPr lang="en-US" sz="2800" i="1" dirty="0">
                <a:solidFill>
                  <a:srgbClr val="000000"/>
                </a:solidFill>
                <a:effectLst/>
                <a:latin typeface="Times New Roman" panose="02020603050405020304" pitchFamily="18" charset="0"/>
                <a:ea typeface="MS Mincho" panose="02020609040205080304" pitchFamily="49" charset="-128"/>
              </a:rPr>
              <a:t> </a:t>
            </a:r>
            <a:r>
              <a:rPr lang="en-US" sz="2800" i="1" dirty="0" err="1">
                <a:solidFill>
                  <a:srgbClr val="000000"/>
                </a:solidFill>
                <a:effectLst/>
                <a:latin typeface="Times New Roman" panose="02020603050405020304" pitchFamily="18" charset="0"/>
                <a:ea typeface="MS Mincho" panose="02020609040205080304" pitchFamily="49" charset="-128"/>
              </a:rPr>
              <a:t>viết</a:t>
            </a:r>
            <a:r>
              <a:rPr lang="en-US" sz="2800" i="1" dirty="0">
                <a:solidFill>
                  <a:srgbClr val="000000"/>
                </a:solidFill>
                <a:effectLst/>
                <a:latin typeface="Times New Roman" panose="02020603050405020304" pitchFamily="18" charset="0"/>
                <a:ea typeface="MS Mincho" panose="02020609040205080304" pitchFamily="49" charset="-128"/>
              </a:rPr>
              <a:t> </a:t>
            </a:r>
            <a:r>
              <a:rPr lang="en-US" sz="2800" i="1" dirty="0" err="1">
                <a:solidFill>
                  <a:srgbClr val="000000"/>
                </a:solidFill>
                <a:effectLst/>
                <a:latin typeface="Times New Roman" panose="02020603050405020304" pitchFamily="18" charset="0"/>
                <a:ea typeface="Calibri" panose="020F0502020204030204" pitchFamily="34" charset="0"/>
              </a:rPr>
              <a:t>văn</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bản</a:t>
            </a:r>
            <a:r>
              <a:rPr lang="en-US" sz="2800" i="1" dirty="0">
                <a:solidFill>
                  <a:srgbClr val="000000"/>
                </a:solidFill>
                <a:effectLst/>
                <a:latin typeface="Times New Roman" panose="02020603050405020304" pitchFamily="18" charset="0"/>
                <a:ea typeface="Calibri" panose="020F0502020204030204" pitchFamily="34" charset="0"/>
              </a:rPr>
              <a:t> </a:t>
            </a:r>
            <a:r>
              <a:rPr lang="vi-VN" sz="2800" i="1" dirty="0">
                <a:solidFill>
                  <a:srgbClr val="000000"/>
                </a:solidFill>
                <a:effectLst/>
                <a:latin typeface="Times New Roman" panose="02020603050405020304" pitchFamily="18" charset="0"/>
                <a:ea typeface="Calibri" panose="020F0502020204030204" pitchFamily="34" charset="0"/>
              </a:rPr>
              <a:t>tường trình</a:t>
            </a:r>
            <a:r>
              <a:rPr lang="en-US" sz="2800" i="1" dirty="0">
                <a:solidFill>
                  <a:srgbClr val="00000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F36B77CC-3278-7321-E3FC-D9C1E7306277}"/>
              </a:ext>
            </a:extLst>
          </p:cNvPr>
          <p:cNvSpPr txBox="1"/>
          <p:nvPr/>
        </p:nvSpPr>
        <p:spPr>
          <a:xfrm>
            <a:off x="4391378" y="1896533"/>
            <a:ext cx="2731911" cy="2530180"/>
          </a:xfrm>
          <a:prstGeom prst="rect">
            <a:avLst/>
          </a:prstGeom>
          <a:noFill/>
        </p:spPr>
        <p:txBody>
          <a:bodyPr wrap="square" rtlCol="0">
            <a:spAutoFit/>
          </a:bodyPr>
          <a:lstStyle/>
          <a:p>
            <a:pPr algn="just">
              <a:lnSpc>
                <a:spcPct val="115000"/>
              </a:lnSpc>
              <a:spcAft>
                <a:spcPts val="1200"/>
              </a:spcAft>
            </a:pPr>
            <a:r>
              <a:rPr lang="en-US" sz="2800" i="1" dirty="0">
                <a:solidFill>
                  <a:srgbClr val="000000"/>
                </a:solidFill>
                <a:effectLst/>
                <a:latin typeface="Times New Roman" panose="02020603050405020304" pitchFamily="18" charset="0"/>
                <a:ea typeface="Calibri" panose="020F0502020204030204" pitchFamily="34" charset="0"/>
              </a:rPr>
              <a:t>+ Khi </a:t>
            </a:r>
            <a:r>
              <a:rPr lang="en-US" sz="2800" i="1" dirty="0" err="1">
                <a:solidFill>
                  <a:srgbClr val="000000"/>
                </a:solidFill>
                <a:effectLst/>
                <a:latin typeface="Times New Roman" panose="02020603050405020304" pitchFamily="18" charset="0"/>
                <a:ea typeface="Calibri" panose="020F0502020204030204" pitchFamily="34" charset="0"/>
              </a:rPr>
              <a:t>nào</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cần</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viết</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bản</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tường</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trình?Gửi</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bản</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tưởng</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trình</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đến</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đâu</a:t>
            </a:r>
            <a:r>
              <a:rPr lang="en-US" sz="2800" i="1" dirty="0">
                <a:solidFill>
                  <a:srgbClr val="00000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347B92FC-CD7A-3C44-7116-2CDE760DE4A1}"/>
              </a:ext>
            </a:extLst>
          </p:cNvPr>
          <p:cNvSpPr txBox="1"/>
          <p:nvPr/>
        </p:nvSpPr>
        <p:spPr>
          <a:xfrm>
            <a:off x="7890935" y="1951949"/>
            <a:ext cx="2935109" cy="2530180"/>
          </a:xfrm>
          <a:prstGeom prst="rect">
            <a:avLst/>
          </a:prstGeom>
          <a:noFill/>
        </p:spPr>
        <p:txBody>
          <a:bodyPr wrap="square" rtlCol="0">
            <a:spAutoFit/>
          </a:bodyPr>
          <a:lstStyle/>
          <a:p>
            <a:pPr>
              <a:lnSpc>
                <a:spcPct val="115000"/>
              </a:lnSpc>
              <a:spcAft>
                <a:spcPts val="1200"/>
              </a:spcAft>
            </a:pP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Nêu</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các</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yêu</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cầu</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đối</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với</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kiểu</a:t>
            </a:r>
            <a:r>
              <a:rPr lang="en-US" sz="2800" i="1" dirty="0">
                <a:solidFill>
                  <a:srgbClr val="0D0D0D"/>
                </a:solidFill>
                <a:effectLst/>
                <a:latin typeface="Times New Roman" panose="02020603050405020304" pitchFamily="18" charset="0"/>
                <a:ea typeface="MS Mincho" panose="02020609040205080304" pitchFamily="49" charset="-128"/>
              </a:rPr>
              <a:t> </a:t>
            </a:r>
            <a:r>
              <a:rPr lang="vi-VN" sz="2800" i="1" dirty="0">
                <a:solidFill>
                  <a:srgbClr val="0D0D0D"/>
                </a:solidFill>
                <a:effectLst/>
                <a:latin typeface="Times New Roman" panose="02020603050405020304" pitchFamily="18" charset="0"/>
                <a:ea typeface="MS Mincho" panose="02020609040205080304" pitchFamily="49" charset="-128"/>
              </a:rPr>
              <a:t>văn bản tường trình? (Về bố cục, về nội dung tường trình)</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2A609A7-CE54-82D5-B07D-94A0B4DE78B1}"/>
              </a:ext>
            </a:extLst>
          </p:cNvPr>
          <p:cNvSpPr txBox="1"/>
          <p:nvPr/>
        </p:nvSpPr>
        <p:spPr>
          <a:xfrm>
            <a:off x="3409246" y="1022795"/>
            <a:ext cx="3973688" cy="523220"/>
          </a:xfrm>
          <a:prstGeom prst="rect">
            <a:avLst/>
          </a:prstGeom>
          <a:noFill/>
        </p:spPr>
        <p:txBody>
          <a:bodyPr wrap="square" rtlCol="0">
            <a:spAutoFit/>
          </a:bodyPr>
          <a:lstStyle/>
          <a:p>
            <a:r>
              <a:rPr lang="en-US" sz="2800" b="1" dirty="0">
                <a:solidFill>
                  <a:srgbClr val="0070C0"/>
                </a:solidFill>
                <a:effectLst/>
                <a:latin typeface="Times New Roman" panose="02020603050405020304" pitchFamily="18" charset="0"/>
                <a:ea typeface="MS Mincho" panose="02020609040205080304" pitchFamily="49" charset="-128"/>
              </a:rPr>
              <a:t>THẢO LUẬN CẶP ĐÔI </a:t>
            </a:r>
            <a:endParaRPr lang="en-US" sz="2800" dirty="0">
              <a:solidFill>
                <a:srgbClr val="0070C0"/>
              </a:solidFill>
            </a:endParaRPr>
          </a:p>
        </p:txBody>
      </p:sp>
    </p:spTree>
    <p:extLst>
      <p:ext uri="{BB962C8B-B14F-4D97-AF65-F5344CB8AC3E}">
        <p14:creationId xmlns:p14="http://schemas.microsoft.com/office/powerpoint/2010/main" val="4285669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1)">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38162B61-AAA4-B913-A2FB-B82E98A82D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56" y="124178"/>
            <a:ext cx="11898487" cy="6733821"/>
          </a:xfrm>
          <a:prstGeom prst="rect">
            <a:avLst/>
          </a:prstGeom>
        </p:spPr>
      </p:pic>
      <p:sp>
        <p:nvSpPr>
          <p:cNvPr id="3" name="Hộp Văn bản 2">
            <a:extLst>
              <a:ext uri="{FF2B5EF4-FFF2-40B4-BE49-F238E27FC236}">
                <a16:creationId xmlns:a16="http://schemas.microsoft.com/office/drawing/2014/main" id="{83391BDA-DE20-0936-FFED-F8B5BA64812C}"/>
              </a:ext>
            </a:extLst>
          </p:cNvPr>
          <p:cNvSpPr txBox="1"/>
          <p:nvPr/>
        </p:nvSpPr>
        <p:spPr>
          <a:xfrm>
            <a:off x="4413955" y="530578"/>
            <a:ext cx="2935112" cy="548099"/>
          </a:xfrm>
          <a:prstGeom prst="rect">
            <a:avLst/>
          </a:prstGeom>
          <a:noFill/>
        </p:spPr>
        <p:txBody>
          <a:bodyPr wrap="square" rtlCol="0">
            <a:spAutoFit/>
          </a:bodyPr>
          <a:lstStyle/>
          <a:p>
            <a:pPr>
              <a:lnSpc>
                <a:spcPct val="115000"/>
              </a:lnSpc>
              <a:spcAft>
                <a:spcPts val="1200"/>
              </a:spcAft>
            </a:pPr>
            <a:r>
              <a:rPr lang="en-US" sz="2800" b="1" dirty="0">
                <a:solidFill>
                  <a:srgbClr val="0070C0"/>
                </a:solidFill>
                <a:effectLst/>
                <a:latin typeface="Times New Roman" panose="02020603050405020304" pitchFamily="18" charset="0"/>
                <a:ea typeface="Calibri" panose="020F0502020204030204" pitchFamily="34" charset="0"/>
              </a:rPr>
              <a:t>1. </a:t>
            </a:r>
            <a:r>
              <a:rPr lang="en-US" sz="2800" b="1" dirty="0" err="1">
                <a:solidFill>
                  <a:srgbClr val="0070C0"/>
                </a:solidFill>
                <a:effectLst/>
                <a:latin typeface="Times New Roman" panose="02020603050405020304" pitchFamily="18" charset="0"/>
                <a:ea typeface="Calibri" panose="020F0502020204030204" pitchFamily="34" charset="0"/>
              </a:rPr>
              <a:t>Khái</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niệm</a:t>
            </a:r>
            <a:r>
              <a:rPr lang="en-US" sz="2800" b="1" dirty="0">
                <a:solidFill>
                  <a:srgbClr val="0070C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E58C35BF-D813-9BE6-C864-B62EE2BAACE8}"/>
              </a:ext>
            </a:extLst>
          </p:cNvPr>
          <p:cNvSpPr txBox="1"/>
          <p:nvPr/>
        </p:nvSpPr>
        <p:spPr>
          <a:xfrm>
            <a:off x="1941688" y="1727200"/>
            <a:ext cx="8308622" cy="2530180"/>
          </a:xfrm>
          <a:prstGeom prst="rect">
            <a:avLst/>
          </a:prstGeom>
          <a:noFill/>
        </p:spPr>
        <p:txBody>
          <a:bodyPr wrap="square" rtlCol="0">
            <a:spAutoFit/>
          </a:bodyPr>
          <a:lstStyle/>
          <a:p>
            <a:pPr algn="just">
              <a:lnSpc>
                <a:spcPct val="115000"/>
              </a:lnSpc>
              <a:spcAft>
                <a:spcPts val="1000"/>
              </a:spcAft>
              <a:tabLst>
                <a:tab pos="1386840" algn="l"/>
              </a:tabLst>
            </a:pP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Tường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trình</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loại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văn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bản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trình</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bày</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báo</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cáo</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lại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đầy</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đủ</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rõ</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ràng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về</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một</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vấn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đề</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hoặc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một</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sự</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việc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nào</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đó</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Người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viết</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tường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trình</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người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chứng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hoặc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có</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liên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quan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đến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sự</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việc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người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nhận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tường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trình</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cá</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nhân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hoặc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tổ</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chức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có</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thẩm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quyền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xem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xét</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giải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quyết</a:t>
            </a:r>
            <a:r>
              <a:rPr lang="en-US" sz="2800" dirty="0">
                <a:solidFill>
                  <a:srgbClr val="000000"/>
                </a:solidFill>
                <a:effectLst/>
                <a:latin typeface="Times New Roman" panose="02020603050405020304" pitchFamily="18" charset="0"/>
                <a:ea typeface="Arial" panose="020B0604020202020204" pitchFamily="34"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57234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F19E6DD2-958D-981E-3BF0-59F3F54767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56" y="124179"/>
            <a:ext cx="11898487" cy="6733821"/>
          </a:xfrm>
          <a:prstGeom prst="rect">
            <a:avLst/>
          </a:prstGeom>
        </p:spPr>
      </p:pic>
      <p:sp>
        <p:nvSpPr>
          <p:cNvPr id="3" name="Hộp Văn bản 2">
            <a:extLst>
              <a:ext uri="{FF2B5EF4-FFF2-40B4-BE49-F238E27FC236}">
                <a16:creationId xmlns:a16="http://schemas.microsoft.com/office/drawing/2014/main" id="{CE68ADD9-8B39-2593-0A2C-F60F667D7E28}"/>
              </a:ext>
            </a:extLst>
          </p:cNvPr>
          <p:cNvSpPr txBox="1"/>
          <p:nvPr/>
        </p:nvSpPr>
        <p:spPr>
          <a:xfrm>
            <a:off x="4933244" y="124178"/>
            <a:ext cx="1907822" cy="523220"/>
          </a:xfrm>
          <a:prstGeom prst="rect">
            <a:avLst/>
          </a:prstGeom>
          <a:noFill/>
        </p:spPr>
        <p:txBody>
          <a:bodyPr wrap="square" rtlCol="0">
            <a:spAutoFit/>
          </a:bodyPr>
          <a:lstStyle/>
          <a:p>
            <a:pPr>
              <a:tabLst>
                <a:tab pos="1386840" algn="l"/>
              </a:tabLst>
            </a:pPr>
            <a:r>
              <a:rPr lang="en-US" sz="2800" b="1" dirty="0">
                <a:solidFill>
                  <a:srgbClr val="0070C0"/>
                </a:solidFill>
                <a:effectLst/>
                <a:latin typeface="Times New Roman" panose="02020603050405020304" pitchFamily="18" charset="0"/>
                <a:ea typeface="MS Mincho" panose="02020609040205080304" pitchFamily="49" charset="-128"/>
              </a:rPr>
              <a:t>2.Yêu </a:t>
            </a:r>
            <a:r>
              <a:rPr lang="en-US" sz="2800" b="1" dirty="0" err="1">
                <a:solidFill>
                  <a:srgbClr val="0070C0"/>
                </a:solidFill>
                <a:effectLst/>
                <a:latin typeface="Times New Roman" panose="02020603050405020304" pitchFamily="18" charset="0"/>
                <a:ea typeface="MS Mincho" panose="02020609040205080304" pitchFamily="49" charset="-128"/>
              </a:rPr>
              <a:t>cầu</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F2A14D86-5BE0-789F-4E3D-2428B4207E0E}"/>
              </a:ext>
            </a:extLst>
          </p:cNvPr>
          <p:cNvSpPr txBox="1"/>
          <p:nvPr/>
        </p:nvSpPr>
        <p:spPr>
          <a:xfrm>
            <a:off x="1151467" y="756356"/>
            <a:ext cx="8669866" cy="523220"/>
          </a:xfrm>
          <a:prstGeom prst="rect">
            <a:avLst/>
          </a:prstGeom>
          <a:noFill/>
        </p:spPr>
        <p:txBody>
          <a:bodyPr wrap="square" rtlCol="0">
            <a:spAutoFit/>
          </a:bodyPr>
          <a:lstStyle/>
          <a:p>
            <a:pPr>
              <a:tabLst>
                <a:tab pos="1386840" algn="l"/>
              </a:tabLst>
            </a:pPr>
            <a:r>
              <a:rPr lang="vi-VN" sz="2800" dirty="0">
                <a:effectLst/>
                <a:latin typeface="Times New Roman" panose="02020603050405020304" pitchFamily="18" charset="0"/>
                <a:ea typeface="MS Mincho" panose="02020609040205080304" pitchFamily="49" charset="-128"/>
              </a:rPr>
              <a:t>a. Về bố cục, Văn bản cần đảm bảo các phần sau:</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92FEA30E-832E-4A5D-FF96-95CD566DF028}"/>
              </a:ext>
            </a:extLst>
          </p:cNvPr>
          <p:cNvSpPr txBox="1"/>
          <p:nvPr/>
        </p:nvSpPr>
        <p:spPr>
          <a:xfrm>
            <a:off x="4447821" y="1359204"/>
            <a:ext cx="2777068" cy="523220"/>
          </a:xfrm>
          <a:prstGeom prst="rect">
            <a:avLst/>
          </a:prstGeom>
          <a:noFill/>
        </p:spPr>
        <p:txBody>
          <a:bodyPr wrap="square" rtlCol="0">
            <a:spAutoFit/>
          </a:bodyPr>
          <a:lstStyle/>
          <a:p>
            <a:r>
              <a:rPr lang="vi-VN" sz="2800" dirty="0">
                <a:effectLst/>
                <a:latin typeface="Times New Roman" panose="02020603050405020304" pitchFamily="18" charset="0"/>
                <a:ea typeface="MS Mincho" panose="02020609040205080304" pitchFamily="49" charset="-128"/>
              </a:rPr>
              <a:t>- Phần mở đầu:</a:t>
            </a:r>
            <a:endParaRPr lang="en-US" sz="2800" dirty="0"/>
          </a:p>
        </p:txBody>
      </p:sp>
      <p:sp>
        <p:nvSpPr>
          <p:cNvPr id="6" name="Hộp Văn bản 5">
            <a:extLst>
              <a:ext uri="{FF2B5EF4-FFF2-40B4-BE49-F238E27FC236}">
                <a16:creationId xmlns:a16="http://schemas.microsoft.com/office/drawing/2014/main" id="{F20E30E7-1163-89C9-7B3C-ED699F0CDD4A}"/>
              </a:ext>
            </a:extLst>
          </p:cNvPr>
          <p:cNvSpPr txBox="1"/>
          <p:nvPr/>
        </p:nvSpPr>
        <p:spPr>
          <a:xfrm>
            <a:off x="1411110" y="2020712"/>
            <a:ext cx="6073423" cy="523220"/>
          </a:xfrm>
          <a:prstGeom prst="rect">
            <a:avLst/>
          </a:prstGeom>
          <a:noFill/>
        </p:spPr>
        <p:txBody>
          <a:bodyPr wrap="square" rtlCol="0">
            <a:spAutoFit/>
          </a:bodyPr>
          <a:lstStyle/>
          <a:p>
            <a:r>
              <a:rPr lang="vi-VN" sz="2800" dirty="0">
                <a:effectLst/>
                <a:latin typeface="Times New Roman" panose="02020603050405020304" pitchFamily="18" charset="0"/>
                <a:ea typeface="MS Mincho" panose="02020609040205080304" pitchFamily="49" charset="-128"/>
              </a:rPr>
              <a:t> + Quốc hiệu, tiêu ngữ (ghi chính giữa)</a:t>
            </a:r>
            <a:endParaRPr lang="en-US" sz="2800" dirty="0"/>
          </a:p>
        </p:txBody>
      </p:sp>
      <p:sp>
        <p:nvSpPr>
          <p:cNvPr id="7" name="Hộp Văn bản 6">
            <a:extLst>
              <a:ext uri="{FF2B5EF4-FFF2-40B4-BE49-F238E27FC236}">
                <a16:creationId xmlns:a16="http://schemas.microsoft.com/office/drawing/2014/main" id="{F50788F5-5122-3DD7-229D-4DB4ADF86E29}"/>
              </a:ext>
            </a:extLst>
          </p:cNvPr>
          <p:cNvSpPr txBox="1"/>
          <p:nvPr/>
        </p:nvSpPr>
        <p:spPr>
          <a:xfrm>
            <a:off x="1512712" y="2761848"/>
            <a:ext cx="7191022" cy="523220"/>
          </a:xfrm>
          <a:prstGeom prst="rect">
            <a:avLst/>
          </a:prstGeom>
          <a:noFill/>
        </p:spPr>
        <p:txBody>
          <a:bodyPr wrap="square" rtlCol="0">
            <a:spAutoFit/>
          </a:bodyPr>
          <a:lstStyle/>
          <a:p>
            <a:pPr>
              <a:tabLst>
                <a:tab pos="1386840" algn="l"/>
              </a:tabLst>
            </a:pPr>
            <a:r>
              <a:rPr lang="vi-VN" sz="2800" dirty="0">
                <a:effectLst/>
                <a:latin typeface="Times New Roman" panose="02020603050405020304" pitchFamily="18" charset="0"/>
                <a:ea typeface="MS Mincho" panose="02020609040205080304" pitchFamily="49" charset="-128"/>
              </a:rPr>
              <a:t>+ Địa điểm, thời gian viết (</a:t>
            </a:r>
            <a:r>
              <a:rPr lang="en-US" sz="2800" dirty="0" err="1">
                <a:effectLst/>
                <a:latin typeface="Times New Roman" panose="02020603050405020304" pitchFamily="18" charset="0"/>
                <a:ea typeface="MS Mincho" panose="02020609040205080304" pitchFamily="49" charset="-128"/>
              </a:rPr>
              <a:t>ghi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vào</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góc</a:t>
            </a:r>
            <a:r>
              <a:rPr lang="en-US" sz="2800" dirty="0">
                <a:effectLst/>
                <a:latin typeface="Times New Roman" panose="02020603050405020304" pitchFamily="18" charset="0"/>
                <a:ea typeface="MS Mincho" panose="02020609040205080304" pitchFamily="49" charset="-128"/>
              </a:rPr>
              <a:t> </a:t>
            </a:r>
            <a:r>
              <a:rPr lang="vi-VN" sz="2800" dirty="0">
                <a:effectLst/>
                <a:latin typeface="Times New Roman" panose="02020603050405020304" pitchFamily="18" charset="0"/>
                <a:ea typeface="MS Mincho" panose="02020609040205080304" pitchFamily="49" charset="-128"/>
              </a:rPr>
              <a:t>bên phải)</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6644D118-5ACE-8874-7257-FD6C453FB75A}"/>
              </a:ext>
            </a:extLst>
          </p:cNvPr>
          <p:cNvSpPr txBox="1"/>
          <p:nvPr/>
        </p:nvSpPr>
        <p:spPr>
          <a:xfrm>
            <a:off x="1512712" y="3486050"/>
            <a:ext cx="8827910" cy="523220"/>
          </a:xfrm>
          <a:prstGeom prst="rect">
            <a:avLst/>
          </a:prstGeom>
          <a:noFill/>
        </p:spPr>
        <p:txBody>
          <a:bodyPr wrap="square" rtlCol="0">
            <a:spAutoFit/>
          </a:bodyPr>
          <a:lstStyle/>
          <a:p>
            <a:pPr>
              <a:tabLst>
                <a:tab pos="1386840" algn="l"/>
              </a:tabLst>
            </a:pPr>
            <a:r>
              <a:rPr lang="vi-VN" sz="2800">
                <a:effectLst/>
                <a:latin typeface="Times New Roman" panose="02020603050405020304" pitchFamily="18" charset="0"/>
                <a:ea typeface="MS Mincho" panose="02020609040205080304" pitchFamily="49" charset="-128"/>
              </a:rPr>
              <a:t>+ Tên VB và tóm tắt sự việc tường trình (ghi chính giữa)</a:t>
            </a:r>
            <a:endParaRPr lang="en-US" sz="280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288DC57D-2BB2-2981-C739-C9741322DE5F}"/>
              </a:ext>
            </a:extLst>
          </p:cNvPr>
          <p:cNvSpPr txBox="1"/>
          <p:nvPr/>
        </p:nvSpPr>
        <p:spPr>
          <a:xfrm>
            <a:off x="1552222" y="4227186"/>
            <a:ext cx="8669866" cy="523220"/>
          </a:xfrm>
          <a:prstGeom prst="rect">
            <a:avLst/>
          </a:prstGeom>
          <a:noFill/>
        </p:spPr>
        <p:txBody>
          <a:bodyPr wrap="square" rtlCol="0">
            <a:spAutoFit/>
          </a:bodyPr>
          <a:lstStyle/>
          <a:p>
            <a:r>
              <a:rPr lang="vi-VN" sz="2800" dirty="0">
                <a:effectLst/>
                <a:latin typeface="Times New Roman" panose="02020603050405020304" pitchFamily="18" charset="0"/>
                <a:ea typeface="MS Mincho" panose="02020609040205080304" pitchFamily="49" charset="-128"/>
              </a:rPr>
              <a:t>+ Người (cơ quan) nhận bản tường trình.</a:t>
            </a:r>
            <a:endParaRPr lang="en-US" sz="2800" dirty="0"/>
          </a:p>
        </p:txBody>
      </p:sp>
      <p:sp>
        <p:nvSpPr>
          <p:cNvPr id="10" name="Hộp Văn bản 9">
            <a:extLst>
              <a:ext uri="{FF2B5EF4-FFF2-40B4-BE49-F238E27FC236}">
                <a16:creationId xmlns:a16="http://schemas.microsoft.com/office/drawing/2014/main" id="{EB5857DA-7411-98C3-DBD2-0B221F2F2CED}"/>
              </a:ext>
            </a:extLst>
          </p:cNvPr>
          <p:cNvSpPr txBox="1"/>
          <p:nvPr/>
        </p:nvSpPr>
        <p:spPr>
          <a:xfrm>
            <a:off x="1512712" y="4946246"/>
            <a:ext cx="7574845" cy="523220"/>
          </a:xfrm>
          <a:prstGeom prst="rect">
            <a:avLst/>
          </a:prstGeom>
          <a:noFill/>
        </p:spPr>
        <p:txBody>
          <a:bodyPr wrap="square" rtlCol="0">
            <a:spAutoFit/>
          </a:bodyPr>
          <a:lstStyle/>
          <a:p>
            <a:pPr>
              <a:tabLst>
                <a:tab pos="1386840" algn="l"/>
              </a:tabLst>
            </a:pP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Họ</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tên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và</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thông</a:t>
            </a:r>
            <a:r>
              <a:rPr lang="en-US" sz="2800" dirty="0">
                <a:effectLst/>
                <a:latin typeface="Times New Roman" panose="02020603050405020304" pitchFamily="18" charset="0"/>
                <a:ea typeface="MS Mincho" panose="02020609040205080304" pitchFamily="49" charset="-128"/>
              </a:rPr>
              <a:t> tin </a:t>
            </a:r>
            <a:r>
              <a:rPr lang="en-US" sz="2800" dirty="0" err="1">
                <a:effectLst/>
                <a:latin typeface="Times New Roman" panose="02020603050405020304" pitchFamily="18" charset="0"/>
                <a:ea typeface="MS Mincho" panose="02020609040205080304" pitchFamily="49" charset="-128"/>
              </a:rPr>
              <a:t>chính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của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người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viết</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411967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4757BAE0-4A43-0F17-9DD2-4590D8985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56" y="124178"/>
            <a:ext cx="11898487" cy="6733821"/>
          </a:xfrm>
          <a:prstGeom prst="rect">
            <a:avLst/>
          </a:prstGeom>
        </p:spPr>
      </p:pic>
      <p:sp>
        <p:nvSpPr>
          <p:cNvPr id="3" name="Hộp Văn bản 2">
            <a:extLst>
              <a:ext uri="{FF2B5EF4-FFF2-40B4-BE49-F238E27FC236}">
                <a16:creationId xmlns:a16="http://schemas.microsoft.com/office/drawing/2014/main" id="{D26A0168-6A19-DE3E-FD34-F0C5D6AE3143}"/>
              </a:ext>
            </a:extLst>
          </p:cNvPr>
          <p:cNvSpPr txBox="1"/>
          <p:nvPr/>
        </p:nvSpPr>
        <p:spPr>
          <a:xfrm>
            <a:off x="3759200" y="124178"/>
            <a:ext cx="3149600" cy="523220"/>
          </a:xfrm>
          <a:prstGeom prst="rect">
            <a:avLst/>
          </a:prstGeom>
          <a:noFill/>
        </p:spPr>
        <p:txBody>
          <a:bodyPr wrap="square" rtlCol="0">
            <a:spAutoFit/>
          </a:bodyPr>
          <a:lstStyle/>
          <a:p>
            <a:r>
              <a:rPr lang="en-US" sz="2800" dirty="0">
                <a:effectLst/>
                <a:latin typeface="Times New Roman" panose="02020603050405020304" pitchFamily="18" charset="0"/>
                <a:ea typeface="MS Mincho" panose="02020609040205080304" pitchFamily="49" charset="-128"/>
              </a:rPr>
              <a:t>- </a:t>
            </a:r>
            <a:r>
              <a:rPr lang="vi-VN" sz="2800" dirty="0">
                <a:effectLst/>
                <a:latin typeface="Times New Roman" panose="02020603050405020304" pitchFamily="18" charset="0"/>
                <a:ea typeface="MS Mincho" panose="02020609040205080304" pitchFamily="49" charset="-128"/>
              </a:rPr>
              <a:t>Nội dung</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văn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bản</a:t>
            </a:r>
            <a:endParaRPr lang="en-US" sz="2800" dirty="0"/>
          </a:p>
        </p:txBody>
      </p:sp>
      <p:sp>
        <p:nvSpPr>
          <p:cNvPr id="4" name="Hộp Văn bản 3">
            <a:extLst>
              <a:ext uri="{FF2B5EF4-FFF2-40B4-BE49-F238E27FC236}">
                <a16:creationId xmlns:a16="http://schemas.microsoft.com/office/drawing/2014/main" id="{732BB5F0-DD9A-7AB0-FAE8-5FD2EA1D64A6}"/>
              </a:ext>
            </a:extLst>
          </p:cNvPr>
          <p:cNvSpPr txBox="1"/>
          <p:nvPr/>
        </p:nvSpPr>
        <p:spPr>
          <a:xfrm>
            <a:off x="1467556" y="925689"/>
            <a:ext cx="7608711" cy="523220"/>
          </a:xfrm>
          <a:prstGeom prst="rect">
            <a:avLst/>
          </a:prstGeom>
          <a:noFill/>
        </p:spPr>
        <p:txBody>
          <a:bodyPr wrap="square" rtlCol="0">
            <a:spAutoFit/>
          </a:bodyPr>
          <a:lstStyle/>
          <a:p>
            <a:pPr marL="285750">
              <a:tabLst>
                <a:tab pos="1386840" algn="l"/>
              </a:tabLst>
            </a:pPr>
            <a:r>
              <a:rPr lang="vi-VN" sz="2800" dirty="0">
                <a:effectLst/>
                <a:latin typeface="Times New Roman" panose="02020603050405020304" pitchFamily="18" charset="0"/>
                <a:ea typeface="MS Mincho" panose="02020609040205080304" pitchFamily="49" charset="-128"/>
              </a:rPr>
              <a:t>+ Thời gian, địa điểm sự việc</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BFAD380B-F820-D36C-5082-746343E49768}"/>
              </a:ext>
            </a:extLst>
          </p:cNvPr>
          <p:cNvSpPr txBox="1"/>
          <p:nvPr/>
        </p:nvSpPr>
        <p:spPr>
          <a:xfrm>
            <a:off x="1467556" y="1727200"/>
            <a:ext cx="7529688" cy="523220"/>
          </a:xfrm>
          <a:prstGeom prst="rect">
            <a:avLst/>
          </a:prstGeom>
          <a:noFill/>
        </p:spPr>
        <p:txBody>
          <a:bodyPr wrap="square" rtlCol="0">
            <a:spAutoFit/>
          </a:bodyPr>
          <a:lstStyle/>
          <a:p>
            <a:pPr marL="285750">
              <a:tabLst>
                <a:tab pos="1386840" algn="l"/>
              </a:tabLst>
            </a:pPr>
            <a:r>
              <a:rPr lang="vi-VN"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Nêu</a:t>
            </a:r>
            <a:r>
              <a:rPr lang="en-US" sz="2800" dirty="0">
                <a:effectLst/>
                <a:latin typeface="Times New Roman" panose="02020603050405020304" pitchFamily="18" charset="0"/>
                <a:ea typeface="MS Mincho" panose="02020609040205080304" pitchFamily="49" charset="-128"/>
              </a:rPr>
              <a:t> t</a:t>
            </a:r>
            <a:r>
              <a:rPr lang="vi-VN" sz="2800" dirty="0">
                <a:effectLst/>
                <a:latin typeface="Times New Roman" panose="02020603050405020304" pitchFamily="18" charset="0"/>
                <a:ea typeface="MS Mincho" panose="02020609040205080304" pitchFamily="49" charset="-128"/>
              </a:rPr>
              <a:t>rình tự, diễn biến </a:t>
            </a:r>
            <a:r>
              <a:rPr lang="en-US" sz="2800" dirty="0" err="1">
                <a:effectLst/>
                <a:latin typeface="Times New Roman" panose="02020603050405020304" pitchFamily="18" charset="0"/>
                <a:ea typeface="MS Mincho" panose="02020609040205080304" pitchFamily="49" charset="-128"/>
              </a:rPr>
              <a:t>vấn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đề</a:t>
            </a:r>
            <a:r>
              <a:rPr lang="en-US" sz="2800" dirty="0">
                <a:effectLst/>
                <a:latin typeface="Times New Roman" panose="02020603050405020304" pitchFamily="18" charset="0"/>
                <a:ea typeface="MS Mincho" panose="02020609040205080304" pitchFamily="49" charset="-128"/>
              </a:rPr>
              <a:t>,</a:t>
            </a:r>
            <a:r>
              <a:rPr lang="vi-VN" sz="2800" dirty="0">
                <a:effectLst/>
                <a:latin typeface="Times New Roman" panose="02020603050405020304" pitchFamily="18" charset="0"/>
                <a:ea typeface="MS Mincho" panose="02020609040205080304" pitchFamily="49" charset="-128"/>
              </a:rPr>
              <a:t> sự việc;</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CEB7F22B-EE02-5286-7A0A-90C275F57C07}"/>
              </a:ext>
            </a:extLst>
          </p:cNvPr>
          <p:cNvSpPr txBox="1"/>
          <p:nvPr/>
        </p:nvSpPr>
        <p:spPr>
          <a:xfrm>
            <a:off x="1467556" y="2528711"/>
            <a:ext cx="9155288" cy="954107"/>
          </a:xfrm>
          <a:prstGeom prst="rect">
            <a:avLst/>
          </a:prstGeom>
          <a:noFill/>
        </p:spPr>
        <p:txBody>
          <a:bodyPr wrap="square" rtlCol="0">
            <a:spAutoFit/>
          </a:bodyPr>
          <a:lstStyle/>
          <a:p>
            <a:pPr marL="285750">
              <a:tabLst>
                <a:tab pos="1386840" algn="l"/>
              </a:tabLst>
            </a:pPr>
            <a:r>
              <a:rPr lang="en-US" sz="2800" dirty="0">
                <a:effectLst/>
                <a:latin typeface="Times New Roman" panose="02020603050405020304" pitchFamily="18" charset="0"/>
                <a:ea typeface="MS Mincho" panose="02020609040205080304" pitchFamily="49" charset="-128"/>
              </a:rPr>
              <a:t>+ N</a:t>
            </a:r>
            <a:r>
              <a:rPr lang="vi-VN" sz="2800" dirty="0" err="1">
                <a:effectLst/>
                <a:latin typeface="Times New Roman" panose="02020603050405020304" pitchFamily="18" charset="0"/>
                <a:ea typeface="MS Mincho" panose="02020609040205080304" pitchFamily="49" charset="-128"/>
              </a:rPr>
              <a:t>guyên</a:t>
            </a:r>
            <a:r>
              <a:rPr lang="vi-VN" sz="2800" dirty="0">
                <a:effectLst/>
                <a:latin typeface="Times New Roman" panose="02020603050405020304" pitchFamily="18" charset="0"/>
                <a:ea typeface="MS Mincho" panose="02020609040205080304" pitchFamily="49" charset="-128"/>
              </a:rPr>
              <a:t> nhân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dẫn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đến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sự</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việc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và</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sự</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liên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quan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mức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độ</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trách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nhiệm</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của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người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viết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tường</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trình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với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vấn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sự</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việc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ấy</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8D58C293-C44B-5295-CBDF-39CF86296FEF}"/>
              </a:ext>
            </a:extLst>
          </p:cNvPr>
          <p:cNvSpPr txBox="1"/>
          <p:nvPr/>
        </p:nvSpPr>
        <p:spPr>
          <a:xfrm>
            <a:off x="1298225" y="4069023"/>
            <a:ext cx="9922932" cy="1171859"/>
          </a:xfrm>
          <a:prstGeom prst="rect">
            <a:avLst/>
          </a:prstGeom>
          <a:noFill/>
        </p:spPr>
        <p:txBody>
          <a:bodyPr wrap="square" rtlCol="0">
            <a:spAutoFit/>
          </a:bodyPr>
          <a:lstStyle/>
          <a:p>
            <a:pPr marL="342900" lvl="0" indent="-342900" algn="ctr">
              <a:lnSpc>
                <a:spcPct val="115000"/>
              </a:lnSpc>
              <a:spcAft>
                <a:spcPts val="1000"/>
              </a:spcAft>
              <a:buFont typeface="Times New Roman" panose="02020603050405020304" pitchFamily="18" charset="0"/>
              <a:buChar char="-"/>
              <a:tabLst>
                <a:tab pos="1386840" algn="l"/>
              </a:tabLst>
            </a:pPr>
            <a:r>
              <a:rPr lang="en-US" sz="2800" dirty="0" err="1">
                <a:effectLst/>
                <a:latin typeface="Times New Roman" panose="02020603050405020304" pitchFamily="18" charset="0"/>
                <a:ea typeface="MS Mincho" panose="02020609040205080304" pitchFamily="49" charset="-128"/>
              </a:rPr>
              <a:t>Kết</a:t>
            </a:r>
            <a:r>
              <a:rPr lang="en-US" sz="2800" dirty="0">
                <a:effectLst/>
                <a:latin typeface="Times New Roman" panose="02020603050405020304" pitchFamily="18" charset="0"/>
                <a:ea typeface="MS Mincho" panose="02020609040205080304" pitchFamily="49" charset="-128"/>
              </a:rPr>
              <a:t> </a:t>
            </a:r>
            <a:r>
              <a:rPr lang="vi-VN" sz="2800" dirty="0">
                <a:effectLst/>
                <a:latin typeface="Times New Roman" panose="02020603050405020304" pitchFamily="18" charset="0"/>
                <a:ea typeface="MS Mincho" panose="02020609040205080304" pitchFamily="49" charset="-128"/>
              </a:rPr>
              <a:t>thúc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văn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bản</a:t>
            </a:r>
            <a:r>
              <a:rPr lang="vi-VN" sz="2800" dirty="0">
                <a:effectLst/>
                <a:latin typeface="Times New Roman" panose="02020603050405020304" pitchFamily="18" charset="0"/>
                <a:ea typeface="MS Mincho" panose="02020609040205080304" pitchFamily="49" charset="-128"/>
              </a:rPr>
              <a:t>:</a:t>
            </a:r>
            <a:r>
              <a:rPr lang="en-US" sz="2800" dirty="0">
                <a:effectLst/>
                <a:latin typeface="Times New Roman" panose="02020603050405020304" pitchFamily="18" charset="0"/>
                <a:ea typeface="MS Mincho" panose="02020609040205080304" pitchFamily="49" charset="-128"/>
              </a:rPr>
              <a:t> </a:t>
            </a:r>
          </a:p>
          <a:p>
            <a:pPr lvl="0" algn="ctr">
              <a:lnSpc>
                <a:spcPct val="115000"/>
              </a:lnSpc>
              <a:spcAft>
                <a:spcPts val="1000"/>
              </a:spcAft>
              <a:tabLst>
                <a:tab pos="1386840" algn="l"/>
              </a:tabLst>
            </a:pPr>
            <a:r>
              <a:rPr lang="en-US" sz="2800" dirty="0" err="1">
                <a:effectLst/>
                <a:latin typeface="Times New Roman" panose="02020603050405020304" pitchFamily="18" charset="0"/>
                <a:ea typeface="MS Mincho" panose="02020609040205080304" pitchFamily="49" charset="-128"/>
              </a:rPr>
              <a:t>Lời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nghị</a:t>
            </a:r>
            <a:r>
              <a:rPr lang="en-US" sz="2800" dirty="0">
                <a:effectLst/>
                <a:latin typeface="Times New Roman" panose="02020603050405020304" pitchFamily="18" charset="0"/>
                <a:ea typeface="MS Mincho" panose="02020609040205080304" pitchFamily="49" charset="-128"/>
              </a:rPr>
              <a:t>, cam </a:t>
            </a:r>
            <a:r>
              <a:rPr lang="en-US" sz="2800" dirty="0" err="1">
                <a:effectLst/>
                <a:latin typeface="Times New Roman" panose="02020603050405020304" pitchFamily="18" charset="0"/>
                <a:ea typeface="MS Mincho" panose="02020609040205080304" pitchFamily="49" charset="-128"/>
              </a:rPr>
              <a:t>đoan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chữ</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kí</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và</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họ</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tên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của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người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viết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tường</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trình</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64628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circle(in)">
                                      <p:cBhvr>
                                        <p:cTn id="3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TotalTime>
  <Words>2376</Words>
  <Application>Microsoft Office PowerPoint</Application>
  <PresentationFormat>Màn hình rộng</PresentationFormat>
  <Paragraphs>191</Paragraphs>
  <Slides>32</Slides>
  <Notes>0</Notes>
  <HiddenSlides>0</HiddenSlides>
  <MMClips>0</MMClips>
  <ScaleCrop>false</ScaleCrop>
  <HeadingPairs>
    <vt:vector size="6" baseType="variant">
      <vt:variant>
        <vt:lpstr>Phông được Dùng</vt:lpstr>
      </vt:variant>
      <vt:variant>
        <vt:i4>4</vt:i4>
      </vt:variant>
      <vt:variant>
        <vt:lpstr>Chủ đề</vt:lpstr>
      </vt:variant>
      <vt:variant>
        <vt:i4>1</vt:i4>
      </vt:variant>
      <vt:variant>
        <vt:lpstr>Tiêu đề Bản chiếu</vt:lpstr>
      </vt:variant>
      <vt:variant>
        <vt:i4>32</vt:i4>
      </vt:variant>
    </vt:vector>
  </HeadingPairs>
  <TitlesOfParts>
    <vt:vector size="37" baseType="lpstr">
      <vt:lpstr>Arial</vt:lpstr>
      <vt:lpstr>Calibri</vt:lpstr>
      <vt:lpstr>Calibri Light</vt:lpstr>
      <vt:lpstr>Times New Roman</vt:lpstr>
      <vt:lpstr>Chủ đề Office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Đỗ Xuân Trường</dc:creator>
  <cp:lastModifiedBy>Đỗ Xuân Trường</cp:lastModifiedBy>
  <cp:revision>5</cp:revision>
  <dcterms:created xsi:type="dcterms:W3CDTF">2023-01-15T14:23:42Z</dcterms:created>
  <dcterms:modified xsi:type="dcterms:W3CDTF">2023-01-17T12:18:31Z</dcterms:modified>
</cp:coreProperties>
</file>