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47"/>
  </p:notesMasterIdLst>
  <p:sldIdLst>
    <p:sldId id="256" r:id="rId3"/>
    <p:sldId id="276" r:id="rId4"/>
    <p:sldId id="277" r:id="rId5"/>
    <p:sldId id="278" r:id="rId6"/>
    <p:sldId id="279" r:id="rId7"/>
    <p:sldId id="281" r:id="rId8"/>
    <p:sldId id="280" r:id="rId9"/>
    <p:sldId id="282" r:id="rId10"/>
    <p:sldId id="283" r:id="rId11"/>
    <p:sldId id="284" r:id="rId12"/>
    <p:sldId id="285" r:id="rId13"/>
    <p:sldId id="286" r:id="rId14"/>
    <p:sldId id="288" r:id="rId15"/>
    <p:sldId id="289" r:id="rId16"/>
    <p:sldId id="292" r:id="rId17"/>
    <p:sldId id="291" r:id="rId18"/>
    <p:sldId id="290" r:id="rId19"/>
    <p:sldId id="287" r:id="rId20"/>
    <p:sldId id="293" r:id="rId21"/>
    <p:sldId id="294" r:id="rId22"/>
    <p:sldId id="295" r:id="rId23"/>
    <p:sldId id="296" r:id="rId24"/>
    <p:sldId id="297" r:id="rId25"/>
    <p:sldId id="298" r:id="rId26"/>
    <p:sldId id="299" r:id="rId27"/>
    <p:sldId id="300" r:id="rId28"/>
    <p:sldId id="301" r:id="rId29"/>
    <p:sldId id="302" r:id="rId30"/>
    <p:sldId id="304" r:id="rId31"/>
    <p:sldId id="305" r:id="rId32"/>
    <p:sldId id="303" r:id="rId33"/>
    <p:sldId id="259" r:id="rId34"/>
    <p:sldId id="306" r:id="rId35"/>
    <p:sldId id="307" r:id="rId36"/>
    <p:sldId id="308" r:id="rId37"/>
    <p:sldId id="258" r:id="rId38"/>
    <p:sldId id="260" r:id="rId39"/>
    <p:sldId id="263" r:id="rId40"/>
    <p:sldId id="262" r:id="rId41"/>
    <p:sldId id="264" r:id="rId42"/>
    <p:sldId id="261" r:id="rId43"/>
    <p:sldId id="309" r:id="rId44"/>
    <p:sldId id="257" r:id="rId45"/>
    <p:sldId id="274" r:id="rId46"/>
  </p:sldIdLst>
  <p:sldSz cx="18288000" cy="10287000"/>
  <p:notesSz cx="6858000" cy="9144000"/>
  <p:embeddedFontLst>
    <p:embeddedFont>
      <p:font typeface="iCiel Cucho" pitchFamily="50" charset="-93"/>
      <p:regular r:id="rId48"/>
    </p:embeddedFont>
    <p:embeddedFont>
      <p:font typeface="Calibri" panose="020F0502020204030204" pitchFamily="34" charset="0"/>
      <p:regular r:id="rId49"/>
      <p:bold r:id="rId50"/>
      <p:italic r:id="rId51"/>
      <p:boldItalic r:id="rId52"/>
    </p:embeddedFont>
    <p:embeddedFont>
      <p:font typeface="Caveat Bold" panose="00000800000000000000" pitchFamily="2" charset="0"/>
      <p:bold r:id="rId53"/>
    </p:embeddedFont>
    <p:embeddedFont>
      <p:font typeface="iCiel Pequena" pitchFamily="50" charset="0"/>
      <p:regular r:id="rId54"/>
    </p:embeddedFont>
    <p:embeddedFont>
      <p:font typeface="iCiel Altus" pitchFamily="50" charset="-93"/>
      <p:regular r:id="rId55"/>
    </p:embeddedFont>
    <p:embeddedFont>
      <p:font typeface="iCiel Bambola" panose="02000000000000000000" pitchFamily="50" charset="-93"/>
      <p:regular r:id="rId56"/>
    </p:embeddedFont>
    <p:embeddedFont>
      <p:font typeface="iCiel Pacifico" panose="02000000000000000000" pitchFamily="50" charset="-93"/>
      <p:regular r:id="rId5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3" d="100"/>
          <a:sy n="43" d="100"/>
        </p:scale>
        <p:origin x="56"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6.fntdata"/><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1.fntdata"/><Relationship Id="rId56" Type="http://schemas.openxmlformats.org/officeDocument/2006/relationships/font" Target="fonts/font9.fntdata"/><Relationship Id="rId8" Type="http://schemas.openxmlformats.org/officeDocument/2006/relationships/slide" Target="slides/slide6.xml"/><Relationship Id="rId51" Type="http://schemas.openxmlformats.org/officeDocument/2006/relationships/font" Target="fonts/font4.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5.fntdata"/><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316184-A6D0-4B5F-A571-9E63AF790CCA}" type="datetimeFigureOut">
              <a:rPr lang="en-GB" smtClean="0"/>
              <a:t>22/07/2023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66D521-B948-416D-B895-CF5FE60B8205}" type="slidenum">
              <a:rPr lang="en-GB" smtClean="0"/>
              <a:t>‹#›</a:t>
            </a:fld>
            <a:endParaRPr lang="en-GB"/>
          </a:p>
        </p:txBody>
      </p:sp>
    </p:spTree>
    <p:extLst>
      <p:ext uri="{BB962C8B-B14F-4D97-AF65-F5344CB8AC3E}">
        <p14:creationId xmlns:p14="http://schemas.microsoft.com/office/powerpoint/2010/main" val="465821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837032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40"/>
            <a:ext cx="15544800" cy="2205038"/>
          </a:xfrm>
        </p:spPr>
        <p:txBody>
          <a:bodyPr/>
          <a:lstStyle/>
          <a:p>
            <a:r>
              <a:rPr lang="en-US"/>
              <a:t>Click to edit Master title style</a:t>
            </a:r>
          </a:p>
        </p:txBody>
      </p:sp>
      <p:sp>
        <p:nvSpPr>
          <p:cNvPr id="3" name="Subtitle 2"/>
          <p:cNvSpPr>
            <a:spLocks noGrp="1"/>
          </p:cNvSpPr>
          <p:nvPr>
            <p:ph type="subTitle" idx="1"/>
          </p:nvPr>
        </p:nvSpPr>
        <p:spPr>
          <a:xfrm>
            <a:off x="2743201" y="5829300"/>
            <a:ext cx="12801601" cy="2628900"/>
          </a:xfrm>
        </p:spPr>
        <p:txBody>
          <a:bodyPr/>
          <a:lstStyle>
            <a:lvl1pPr marL="0" indent="0" algn="ctr">
              <a:buNone/>
              <a:defRPr>
                <a:solidFill>
                  <a:schemeClr val="tx1">
                    <a:tint val="75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59D0918-B3BC-4D15-9AF8-385E8378AD06}"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3742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5292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7" y="6610352"/>
            <a:ext cx="15544800" cy="2043113"/>
          </a:xfrm>
        </p:spPr>
        <p:txBody>
          <a:bodyPr anchor="t"/>
          <a:lstStyle>
            <a:lvl1pPr algn="l">
              <a:defRPr sz="6000" b="1" cap="all"/>
            </a:lvl1pPr>
          </a:lstStyle>
          <a:p>
            <a:r>
              <a:rPr lang="en-US"/>
              <a:t>Click to edit Master title style</a:t>
            </a:r>
          </a:p>
        </p:txBody>
      </p:sp>
      <p:sp>
        <p:nvSpPr>
          <p:cNvPr id="3" name="Text Placeholder 2"/>
          <p:cNvSpPr>
            <a:spLocks noGrp="1"/>
          </p:cNvSpPr>
          <p:nvPr>
            <p:ph type="body" idx="1"/>
          </p:nvPr>
        </p:nvSpPr>
        <p:spPr>
          <a:xfrm>
            <a:off x="1444627" y="4360070"/>
            <a:ext cx="15544800" cy="2250281"/>
          </a:xfrm>
        </p:spPr>
        <p:txBody>
          <a:bodyPr anchor="b"/>
          <a:lstStyle>
            <a:lvl1pPr marL="0" indent="0">
              <a:buNone/>
              <a:defRPr sz="3000">
                <a:solidFill>
                  <a:schemeClr val="tx1">
                    <a:tint val="7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3883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6026" y="2400302"/>
            <a:ext cx="10791825"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12650" y="2400302"/>
            <a:ext cx="107950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9D0918-B3BC-4D15-9AF8-385E8378AD06}"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6983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57"/>
            <a:ext cx="16459200" cy="17145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1" y="2302670"/>
            <a:ext cx="8080377"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914401" y="3262313"/>
            <a:ext cx="8080377"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0052"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90052"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9D0918-B3BC-4D15-9AF8-385E8378AD06}" type="datetimeFigureOut">
              <a:rPr lang="en-US" smtClean="0">
                <a:solidFill>
                  <a:prstClr val="black">
                    <a:tint val="75000"/>
                  </a:prstClr>
                </a:solidFill>
              </a:rPr>
              <a:pPr/>
              <a:t>7/22/2023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9356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9D0918-B3BC-4D15-9AF8-385E8378AD06}" type="datetimeFigureOut">
              <a:rPr lang="en-US" smtClean="0">
                <a:solidFill>
                  <a:prstClr val="black">
                    <a:tint val="75000"/>
                  </a:prstClr>
                </a:solidFill>
              </a:rPr>
              <a:pPr/>
              <a:t>7/22/2023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75436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solidFill>
                  <a:prstClr val="black">
                    <a:tint val="75000"/>
                  </a:prstClr>
                </a:solidFill>
              </a:rPr>
              <a:pPr/>
              <a:t>7/22/2023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34314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2" y="409575"/>
            <a:ext cx="6016626" cy="1743075"/>
          </a:xfrm>
        </p:spPr>
        <p:txBody>
          <a:bodyPr anchor="b"/>
          <a:lstStyle>
            <a:lvl1pPr algn="l">
              <a:defRPr sz="3000" b="1"/>
            </a:lvl1pPr>
          </a:lstStyle>
          <a:p>
            <a:r>
              <a:rPr lang="en-US"/>
              <a:t>Click to edit Master title style</a:t>
            </a:r>
          </a:p>
        </p:txBody>
      </p:sp>
      <p:sp>
        <p:nvSpPr>
          <p:cNvPr id="3" name="Content Placeholder 2"/>
          <p:cNvSpPr>
            <a:spLocks noGrp="1"/>
          </p:cNvSpPr>
          <p:nvPr>
            <p:ph idx="1"/>
          </p:nvPr>
        </p:nvSpPr>
        <p:spPr>
          <a:xfrm>
            <a:off x="7150101" y="409577"/>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2" y="2152652"/>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4711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000" b="1"/>
            </a:lvl1pPr>
          </a:lstStyle>
          <a:p>
            <a:r>
              <a:rPr lang="en-US"/>
              <a:t>Click to edit Master title style</a:t>
            </a:r>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solidFill>
                  <a:prstClr val="black">
                    <a:tint val="75000"/>
                  </a:prstClr>
                </a:solidFill>
              </a:rPr>
              <a:pPr/>
              <a:t>7/22/2023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3625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0732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37125" y="411959"/>
            <a:ext cx="5470525" cy="8777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6026" y="411959"/>
            <a:ext cx="16116300" cy="8777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4771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7"/>
            <a:ext cx="16459200" cy="1714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4400" y="2400302"/>
            <a:ext cx="16459200" cy="67889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534527"/>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D59D0918-B3BC-4D15-9AF8-385E8378AD06}" type="datetimeFigureOut">
              <a:rPr lang="en-US" smtClean="0">
                <a:solidFill>
                  <a:prstClr val="black">
                    <a:tint val="75000"/>
                  </a:prstClr>
                </a:solidFill>
              </a:rPr>
              <a:pPr/>
              <a:t>7/22/2023</a:t>
            </a:fld>
            <a:endParaRPr lang="en-US">
              <a:solidFill>
                <a:prstClr val="black">
                  <a:tint val="75000"/>
                </a:prstClr>
              </a:solidFill>
            </a:endParaRPr>
          </a:p>
        </p:txBody>
      </p:sp>
      <p:sp>
        <p:nvSpPr>
          <p:cNvPr id="5" name="Footer Placeholder 4"/>
          <p:cNvSpPr>
            <a:spLocks noGrp="1"/>
          </p:cNvSpPr>
          <p:nvPr>
            <p:ph type="ftr" sz="quarter" idx="3"/>
          </p:nvPr>
        </p:nvSpPr>
        <p:spPr>
          <a:xfrm>
            <a:off x="6248402" y="9534527"/>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3106400" y="9534527"/>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AE638271-59F9-4398-B3B9-61938CFED4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55839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3716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1371600" rtl="0" eaLnBrk="1" latinLnBrk="0" hangingPunct="1">
        <a:spcBef>
          <a:spcPct val="20000"/>
        </a:spcBef>
        <a:buFont typeface="Arial" pitchFamily="34" charset="0"/>
        <a:buChar char="•"/>
        <a:defRPr sz="4800" kern="1200">
          <a:solidFill>
            <a:schemeClr val="tx1"/>
          </a:solidFill>
          <a:latin typeface="+mn-lt"/>
          <a:ea typeface="+mn-ea"/>
          <a:cs typeface="+mn-cs"/>
        </a:defRPr>
      </a:lvl1pPr>
      <a:lvl2pPr marL="1114425" indent="-428625" algn="l" defTabSz="1371600" rtl="0" eaLnBrk="1" latinLnBrk="0" hangingPunct="1">
        <a:spcBef>
          <a:spcPct val="20000"/>
        </a:spcBef>
        <a:buFont typeface="Arial" pitchFamily="34" charset="0"/>
        <a:buChar char="–"/>
        <a:defRPr sz="4200" kern="1200">
          <a:solidFill>
            <a:schemeClr val="tx1"/>
          </a:solidFill>
          <a:latin typeface="+mn-lt"/>
          <a:ea typeface="+mn-ea"/>
          <a:cs typeface="+mn-cs"/>
        </a:defRPr>
      </a:lvl2pPr>
      <a:lvl3pPr marL="1714500" indent="-342900" algn="l" defTabSz="1371600" rtl="0" eaLnBrk="1" latinLnBrk="0" hangingPunct="1">
        <a:spcBef>
          <a:spcPct val="20000"/>
        </a:spcBef>
        <a:buFont typeface="Arial" pitchFamily="34" charset="0"/>
        <a:buChar char="•"/>
        <a:defRPr sz="3600" kern="1200">
          <a:solidFill>
            <a:schemeClr val="tx1"/>
          </a:solidFill>
          <a:latin typeface="+mn-lt"/>
          <a:ea typeface="+mn-ea"/>
          <a:cs typeface="+mn-cs"/>
        </a:defRPr>
      </a:lvl3pPr>
      <a:lvl4pPr marL="24003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4pPr>
      <a:lvl5pPr marL="30861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5pPr>
      <a:lvl6pPr marL="37719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5.png"/><Relationship Id="rId7" Type="http://schemas.openxmlformats.org/officeDocument/2006/relationships/image" Target="../media/image1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s>
</file>

<file path=ppt/slides/_rels/slide1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4.png"/><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image" Target="../media/image1.png"/><Relationship Id="rId7" Type="http://schemas.openxmlformats.org/officeDocument/2006/relationships/image" Target="../media/image18.sv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5.png"/><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40.svg"/><Relationship Id="rId5" Type="http://schemas.openxmlformats.org/officeDocument/2006/relationships/image" Target="../media/image36.sv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30.svg"/></Relationships>
</file>

<file path=ppt/slides/_rels/slide1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20.svg"/><Relationship Id="rId7"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9.svg"/><Relationship Id="rId10" Type="http://schemas.openxmlformats.org/officeDocument/2006/relationships/image" Target="../media/image15.svg"/><Relationship Id="rId4" Type="http://schemas.openxmlformats.org/officeDocument/2006/relationships/image" Target="../media/image5.png"/><Relationship Id="rId9"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20.svg"/><Relationship Id="rId7"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9.svg"/><Relationship Id="rId10" Type="http://schemas.openxmlformats.org/officeDocument/2006/relationships/image" Target="../media/image15.svg"/><Relationship Id="rId4" Type="http://schemas.openxmlformats.org/officeDocument/2006/relationships/image" Target="../media/image5.png"/><Relationship Id="rId9"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20.svg"/><Relationship Id="rId7"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9.svg"/><Relationship Id="rId10" Type="http://schemas.openxmlformats.org/officeDocument/2006/relationships/image" Target="../media/image15.svg"/><Relationship Id="rId4" Type="http://schemas.openxmlformats.org/officeDocument/2006/relationships/image" Target="../media/image5.png"/><Relationship Id="rId9"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20.svg"/><Relationship Id="rId7"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9.svg"/><Relationship Id="rId10" Type="http://schemas.openxmlformats.org/officeDocument/2006/relationships/image" Target="../media/image15.svg"/><Relationship Id="rId4" Type="http://schemas.openxmlformats.org/officeDocument/2006/relationships/image" Target="../media/image5.png"/><Relationship Id="rId9"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0.sv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20.svg"/><Relationship Id="rId7"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9.svg"/><Relationship Id="rId10" Type="http://schemas.openxmlformats.org/officeDocument/2006/relationships/image" Target="../media/image15.svg"/><Relationship Id="rId4" Type="http://schemas.openxmlformats.org/officeDocument/2006/relationships/image" Target="../media/image5.png"/><Relationship Id="rId9"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40.svg"/><Relationship Id="rId5" Type="http://schemas.openxmlformats.org/officeDocument/2006/relationships/image" Target="../media/image36.sv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30.svg"/></Relationships>
</file>

<file path=ppt/slides/_rels/slide20.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20.svg"/><Relationship Id="rId7"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9.svg"/><Relationship Id="rId10" Type="http://schemas.openxmlformats.org/officeDocument/2006/relationships/image" Target="../media/image15.svg"/><Relationship Id="rId4" Type="http://schemas.openxmlformats.org/officeDocument/2006/relationships/image" Target="../media/image5.png"/><Relationship Id="rId9" Type="http://schemas.openxmlformats.org/officeDocument/2006/relationships/image" Target="../media/image15.png"/></Relationships>
</file>

<file path=ppt/slides/_rels/slide2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20.svg"/><Relationship Id="rId7"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9.svg"/><Relationship Id="rId10" Type="http://schemas.openxmlformats.org/officeDocument/2006/relationships/image" Target="../media/image15.svg"/><Relationship Id="rId4" Type="http://schemas.openxmlformats.org/officeDocument/2006/relationships/image" Target="../media/image5.png"/><Relationship Id="rId9" Type="http://schemas.openxmlformats.org/officeDocument/2006/relationships/image" Target="../media/image15.png"/></Relationships>
</file>

<file path=ppt/slides/_rels/slide2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20.svg"/><Relationship Id="rId7"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9.svg"/><Relationship Id="rId10" Type="http://schemas.openxmlformats.org/officeDocument/2006/relationships/image" Target="../media/image15.svg"/><Relationship Id="rId4" Type="http://schemas.openxmlformats.org/officeDocument/2006/relationships/image" Target="../media/image5.png"/><Relationship Id="rId9" Type="http://schemas.openxmlformats.org/officeDocument/2006/relationships/image" Target="../media/image15.png"/></Relationships>
</file>

<file path=ppt/slides/_rels/slide2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4.png"/><Relationship Id="rId4" Type="http://schemas.openxmlformats.org/officeDocument/2006/relationships/image" Target="../media/image20.svg"/></Relationships>
</file>

<file path=ppt/slides/_rels/slide2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4.png"/><Relationship Id="rId4" Type="http://schemas.openxmlformats.org/officeDocument/2006/relationships/image" Target="../media/image20.svg"/></Relationships>
</file>

<file path=ppt/slides/_rels/slide2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40.svg"/><Relationship Id="rId5" Type="http://schemas.openxmlformats.org/officeDocument/2006/relationships/image" Target="../media/image36.sv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30.svg"/></Relationships>
</file>

<file path=ppt/slides/_rels/slide2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png"/><Relationship Id="rId7" Type="http://schemas.openxmlformats.org/officeDocument/2006/relationships/image" Target="../media/image1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s>
</file>

<file path=ppt/slides/_rels/slide2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5.png"/><Relationship Id="rId7" Type="http://schemas.openxmlformats.org/officeDocument/2006/relationships/image" Target="../media/image1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s>
</file>

<file path=ppt/slides/_rels/slide2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openxmlformats.org/officeDocument/2006/relationships/image" Target="../media/image1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s>
</file>

<file path=ppt/slides/_rels/slide29.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5.svg"/><Relationship Id="rId7"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3.sv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slide" Target="slide32.xml"/><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5.svg"/><Relationship Id="rId7"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3.svg"/><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5.png"/><Relationship Id="rId7" Type="http://schemas.openxmlformats.org/officeDocument/2006/relationships/image" Target="../media/image1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s>
</file>

<file path=ppt/slides/_rels/slide3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4.png"/><Relationship Id="rId4" Type="http://schemas.openxmlformats.org/officeDocument/2006/relationships/image" Target="../media/image20.svg"/></Relationships>
</file>

<file path=ppt/slides/_rels/slide3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4.png"/><Relationship Id="rId4" Type="http://schemas.openxmlformats.org/officeDocument/2006/relationships/image" Target="../media/image20.svg"/></Relationships>
</file>

<file path=ppt/slides/_rels/slide3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40.svg"/><Relationship Id="rId5" Type="http://schemas.openxmlformats.org/officeDocument/2006/relationships/image" Target="../media/image36.sv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30.sv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5.png"/><Relationship Id="rId4" Type="http://schemas.openxmlformats.org/officeDocument/2006/relationships/image" Target="../media/image28.svg"/></Relationships>
</file>

<file path=ppt/slides/_rels/slide3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png"/><Relationship Id="rId7" Type="http://schemas.openxmlformats.org/officeDocument/2006/relationships/image" Target="../media/image1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s>
</file>

<file path=ppt/slides/_rels/slide3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0.svg"/><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20.svg"/><Relationship Id="rId7"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9.svg"/><Relationship Id="rId10" Type="http://schemas.openxmlformats.org/officeDocument/2006/relationships/image" Target="../media/image15.svg"/><Relationship Id="rId4" Type="http://schemas.openxmlformats.org/officeDocument/2006/relationships/image" Target="../media/image5.pn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openxmlformats.org/officeDocument/2006/relationships/image" Target="../media/image1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s>
</file>

<file path=ppt/slides/_rels/slide40.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27.png"/><Relationship Id="rId3" Type="http://schemas.openxmlformats.org/officeDocument/2006/relationships/image" Target="../media/image15.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0.svg"/><Relationship Id="rId11" Type="http://schemas.openxmlformats.org/officeDocument/2006/relationships/image" Target="../media/image6.png"/><Relationship Id="rId5" Type="http://schemas.openxmlformats.org/officeDocument/2006/relationships/image" Target="../media/image19.png"/><Relationship Id="rId10" Type="http://schemas.openxmlformats.org/officeDocument/2006/relationships/image" Target="../media/image5.svg"/><Relationship Id="rId4" Type="http://schemas.openxmlformats.org/officeDocument/2006/relationships/image" Target="../media/image15.svg"/><Relationship Id="rId9" Type="http://schemas.openxmlformats.org/officeDocument/2006/relationships/image" Target="../media/image3.png"/><Relationship Id="rId14" Type="http://schemas.openxmlformats.org/officeDocument/2006/relationships/image" Target="../media/image32.svg"/></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5.png"/><Relationship Id="rId4" Type="http://schemas.openxmlformats.org/officeDocument/2006/relationships/image" Target="../media/image28.svg"/></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5.png"/><Relationship Id="rId4" Type="http://schemas.openxmlformats.org/officeDocument/2006/relationships/image" Target="../media/image28.svg"/></Relationships>
</file>

<file path=ppt/slides/_rels/slide4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5.svg"/><Relationship Id="rId7"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3.svg"/><Relationship Id="rId4" Type="http://schemas.openxmlformats.org/officeDocument/2006/relationships/image" Target="../media/image20.png"/></Relationships>
</file>

<file path=ppt/slides/_rels/slide4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27.png"/><Relationship Id="rId3" Type="http://schemas.openxmlformats.org/officeDocument/2006/relationships/image" Target="../media/image15.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0.svg"/><Relationship Id="rId11" Type="http://schemas.openxmlformats.org/officeDocument/2006/relationships/image" Target="../media/image6.png"/><Relationship Id="rId5" Type="http://schemas.openxmlformats.org/officeDocument/2006/relationships/image" Target="../media/image19.png"/><Relationship Id="rId10" Type="http://schemas.openxmlformats.org/officeDocument/2006/relationships/image" Target="../media/image5.svg"/><Relationship Id="rId4" Type="http://schemas.openxmlformats.org/officeDocument/2006/relationships/image" Target="../media/image15.svg"/><Relationship Id="rId9" Type="http://schemas.openxmlformats.org/officeDocument/2006/relationships/image" Target="../media/image3.png"/><Relationship Id="rId14" Type="http://schemas.openxmlformats.org/officeDocument/2006/relationships/image" Target="../media/image32.sv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40.svg"/><Relationship Id="rId5" Type="http://schemas.openxmlformats.org/officeDocument/2006/relationships/image" Target="../media/image36.sv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30.sv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5.png"/><Relationship Id="rId7" Type="http://schemas.openxmlformats.org/officeDocument/2006/relationships/image" Target="../media/image1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0.sv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5.svg"/><Relationship Id="rId7"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23.png"/><Relationship Id="rId5" Type="http://schemas.openxmlformats.org/officeDocument/2006/relationships/image" Target="../media/image13.svg"/><Relationship Id="rId10" Type="http://schemas.openxmlformats.org/officeDocument/2006/relationships/image" Target="../media/image22.png"/><Relationship Id="rId4" Type="http://schemas.openxmlformats.org/officeDocument/2006/relationships/image" Target="../media/image20.pn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openxmlformats.org/officeDocument/2006/relationships/image" Target="../media/image1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sp>
        <p:nvSpPr>
          <p:cNvPr id="3" name="Freeform 3"/>
          <p:cNvSpPr/>
          <p:nvPr/>
        </p:nvSpPr>
        <p:spPr>
          <a:xfrm>
            <a:off x="-98945" y="-7786403"/>
            <a:ext cx="18485889" cy="9520233"/>
          </a:xfrm>
          <a:custGeom>
            <a:avLst/>
            <a:gdLst/>
            <a:ahLst/>
            <a:cxnLst/>
            <a:rect l="l" t="t" r="r" b="b"/>
            <a:pathLst>
              <a:path w="18485889" h="9520233">
                <a:moveTo>
                  <a:pt x="0" y="0"/>
                </a:moveTo>
                <a:lnTo>
                  <a:pt x="18485890" y="0"/>
                </a:lnTo>
                <a:lnTo>
                  <a:pt x="18485890" y="9520233"/>
                </a:lnTo>
                <a:lnTo>
                  <a:pt x="0" y="9520233"/>
                </a:lnTo>
                <a:lnTo>
                  <a:pt x="0" y="0"/>
                </a:lnTo>
                <a:close/>
              </a:path>
            </a:pathLst>
          </a:custGeom>
          <a:blipFill>
            <a:blip r:embed="rId2"/>
            <a:stretch>
              <a:fillRect/>
            </a:stretch>
          </a:blipFill>
        </p:spPr>
      </p:sp>
      <p:sp>
        <p:nvSpPr>
          <p:cNvPr id="4" name="Freeform 4"/>
          <p:cNvSpPr/>
          <p:nvPr/>
        </p:nvSpPr>
        <p:spPr>
          <a:xfrm rot="-185108">
            <a:off x="9048989" y="1114696"/>
            <a:ext cx="3240312" cy="1656609"/>
          </a:xfrm>
          <a:custGeom>
            <a:avLst/>
            <a:gdLst/>
            <a:ahLst/>
            <a:cxnLst/>
            <a:rect l="l" t="t" r="r" b="b"/>
            <a:pathLst>
              <a:path w="3240312" h="1656609">
                <a:moveTo>
                  <a:pt x="0" y="0"/>
                </a:moveTo>
                <a:lnTo>
                  <a:pt x="3240312" y="0"/>
                </a:lnTo>
                <a:lnTo>
                  <a:pt x="3240312" y="1656609"/>
                </a:lnTo>
                <a:lnTo>
                  <a:pt x="0" y="165660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5" name="TextBox 5"/>
          <p:cNvSpPr txBox="1"/>
          <p:nvPr/>
        </p:nvSpPr>
        <p:spPr>
          <a:xfrm rot="-449030">
            <a:off x="1711884" y="3075873"/>
            <a:ext cx="16575286" cy="261610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lnSpc>
                <a:spcPts val="20412"/>
              </a:lnSpc>
            </a:pPr>
            <a:r>
              <a:rPr lang="vi-VN" sz="17300" b="1" smtClean="0">
                <a:solidFill>
                  <a:srgbClr val="00B050"/>
                </a:solidFill>
                <a:effectLst>
                  <a:outerShdw blurRad="38100" dist="38100" dir="2700000" algn="tl">
                    <a:srgbClr val="000000">
                      <a:alpha val="43137"/>
                    </a:srgbClr>
                  </a:outerShdw>
                </a:effectLst>
                <a:latin typeface="iCiel Altus" pitchFamily="50" charset="-93"/>
              </a:rPr>
              <a:t>THỰC HÀNH TIẾNG VIỆT</a:t>
            </a:r>
            <a:endParaRPr lang="en-US" sz="17300" b="1">
              <a:solidFill>
                <a:srgbClr val="00B050"/>
              </a:solidFill>
              <a:effectLst>
                <a:outerShdw blurRad="38100" dist="38100" dir="2700000" algn="tl">
                  <a:srgbClr val="000000">
                    <a:alpha val="43137"/>
                  </a:srgbClr>
                </a:outerShdw>
              </a:effectLst>
              <a:latin typeface="iCiel Altus" pitchFamily="50" charset="-93"/>
            </a:endParaRPr>
          </a:p>
        </p:txBody>
      </p:sp>
      <p:sp>
        <p:nvSpPr>
          <p:cNvPr id="7" name="Freeform 7"/>
          <p:cNvSpPr/>
          <p:nvPr/>
        </p:nvSpPr>
        <p:spPr>
          <a:xfrm rot="-1570142">
            <a:off x="5642849" y="1704252"/>
            <a:ext cx="1390355" cy="1236836"/>
          </a:xfrm>
          <a:custGeom>
            <a:avLst/>
            <a:gdLst/>
            <a:ahLst/>
            <a:cxnLst/>
            <a:rect l="l" t="t" r="r" b="b"/>
            <a:pathLst>
              <a:path w="1390355" h="1236836">
                <a:moveTo>
                  <a:pt x="0" y="0"/>
                </a:moveTo>
                <a:lnTo>
                  <a:pt x="1390354" y="0"/>
                </a:lnTo>
                <a:lnTo>
                  <a:pt x="1390354" y="1236836"/>
                </a:lnTo>
                <a:lnTo>
                  <a:pt x="0" y="1236836"/>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8" name="Freeform 8"/>
          <p:cNvSpPr/>
          <p:nvPr/>
        </p:nvSpPr>
        <p:spPr>
          <a:xfrm rot="-911868">
            <a:off x="392138" y="3929711"/>
            <a:ext cx="4180516" cy="4304263"/>
          </a:xfrm>
          <a:custGeom>
            <a:avLst/>
            <a:gdLst/>
            <a:ahLst/>
            <a:cxnLst/>
            <a:rect l="l" t="t" r="r" b="b"/>
            <a:pathLst>
              <a:path w="4180516" h="4304263">
                <a:moveTo>
                  <a:pt x="0" y="0"/>
                </a:moveTo>
                <a:lnTo>
                  <a:pt x="4180516" y="0"/>
                </a:lnTo>
                <a:lnTo>
                  <a:pt x="4180516" y="4304264"/>
                </a:lnTo>
                <a:lnTo>
                  <a:pt x="0" y="4304264"/>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9" name="Freeform 9"/>
          <p:cNvSpPr/>
          <p:nvPr/>
        </p:nvSpPr>
        <p:spPr>
          <a:xfrm rot="-364056">
            <a:off x="7534707" y="6828520"/>
            <a:ext cx="4789674" cy="389161"/>
          </a:xfrm>
          <a:custGeom>
            <a:avLst/>
            <a:gdLst/>
            <a:ahLst/>
            <a:cxnLst/>
            <a:rect l="l" t="t" r="r" b="b"/>
            <a:pathLst>
              <a:path w="4789674" h="389161">
                <a:moveTo>
                  <a:pt x="0" y="0"/>
                </a:moveTo>
                <a:lnTo>
                  <a:pt x="4789674" y="0"/>
                </a:lnTo>
                <a:lnTo>
                  <a:pt x="4789674" y="389161"/>
                </a:lnTo>
                <a:lnTo>
                  <a:pt x="0" y="389161"/>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0" name="Freeform 10"/>
          <p:cNvSpPr/>
          <p:nvPr/>
        </p:nvSpPr>
        <p:spPr>
          <a:xfrm>
            <a:off x="0" y="8507490"/>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2"/>
            <a:stretch>
              <a:fillRect/>
            </a:stretch>
          </a:blipFill>
        </p:spPr>
      </p:sp>
      <p:sp>
        <p:nvSpPr>
          <p:cNvPr id="11" name="Freeform 11"/>
          <p:cNvSpPr/>
          <p:nvPr/>
        </p:nvSpPr>
        <p:spPr>
          <a:xfrm rot="-1264247">
            <a:off x="11982111" y="6760796"/>
            <a:ext cx="4224487" cy="2406198"/>
          </a:xfrm>
          <a:custGeom>
            <a:avLst/>
            <a:gdLst/>
            <a:ahLst/>
            <a:cxnLst/>
            <a:rect l="l" t="t" r="r" b="b"/>
            <a:pathLst>
              <a:path w="4224487" h="2406198">
                <a:moveTo>
                  <a:pt x="0" y="0"/>
                </a:moveTo>
                <a:lnTo>
                  <a:pt x="4224487" y="0"/>
                </a:lnTo>
                <a:lnTo>
                  <a:pt x="4224487" y="2406198"/>
                </a:lnTo>
                <a:lnTo>
                  <a:pt x="0" y="2406198"/>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sp>
        <p:nvSpPr>
          <p:cNvPr id="2" name="Freeform 2"/>
          <p:cNvSpPr/>
          <p:nvPr/>
        </p:nvSpPr>
        <p:spPr>
          <a:xfrm>
            <a:off x="-98945" y="9258300"/>
            <a:ext cx="18485889" cy="9520233"/>
          </a:xfrm>
          <a:custGeom>
            <a:avLst/>
            <a:gdLst/>
            <a:ahLst/>
            <a:cxnLst/>
            <a:rect l="l" t="t" r="r" b="b"/>
            <a:pathLst>
              <a:path w="18485889" h="9520233">
                <a:moveTo>
                  <a:pt x="0" y="0"/>
                </a:moveTo>
                <a:lnTo>
                  <a:pt x="18485890" y="0"/>
                </a:lnTo>
                <a:lnTo>
                  <a:pt x="18485890" y="9520233"/>
                </a:lnTo>
                <a:lnTo>
                  <a:pt x="0" y="9520233"/>
                </a:lnTo>
                <a:lnTo>
                  <a:pt x="0" y="0"/>
                </a:lnTo>
                <a:close/>
              </a:path>
            </a:pathLst>
          </a:custGeom>
          <a:blipFill>
            <a:blip r:embed="rId2"/>
            <a:stretch>
              <a:fillRect/>
            </a:stretch>
          </a:blipFill>
        </p:spPr>
      </p:sp>
      <p:grpSp>
        <p:nvGrpSpPr>
          <p:cNvPr id="3" name="Group 3"/>
          <p:cNvGrpSpPr/>
          <p:nvPr/>
        </p:nvGrpSpPr>
        <p:grpSpPr>
          <a:xfrm>
            <a:off x="859834" y="0"/>
            <a:ext cx="13935048" cy="9144875"/>
            <a:chOff x="0" y="0"/>
            <a:chExt cx="812800" cy="533400"/>
          </a:xfrm>
        </p:grpSpPr>
        <p:sp>
          <p:nvSpPr>
            <p:cNvPr id="4" name="Freeform 4"/>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5" name="TextBox 5"/>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7" name="Freeform 7"/>
          <p:cNvSpPr/>
          <p:nvPr/>
        </p:nvSpPr>
        <p:spPr>
          <a:xfrm>
            <a:off x="553396" y="5155933"/>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3">
              <a:extLst>
                <a:ext uri="{96DAC541-7B7A-43D3-8B79-37D633B846F1}">
                  <asvg:svgBlip xmlns="" xmlns:asvg="http://schemas.microsoft.com/office/drawing/2016/SVG/main" r:embed="rId5"/>
                </a:ext>
              </a:extLst>
            </a:blip>
            <a:stretch>
              <a:fillRect/>
            </a:stretch>
          </a:blipFill>
        </p:spPr>
      </p:sp>
      <p:sp>
        <p:nvSpPr>
          <p:cNvPr id="8" name="Freeform 8"/>
          <p:cNvSpPr/>
          <p:nvPr/>
        </p:nvSpPr>
        <p:spPr>
          <a:xfrm rot="389631">
            <a:off x="11387570" y="985960"/>
            <a:ext cx="2916898" cy="2050336"/>
          </a:xfrm>
          <a:custGeom>
            <a:avLst/>
            <a:gdLst/>
            <a:ahLst/>
            <a:cxnLst/>
            <a:rect l="l" t="t" r="r" b="b"/>
            <a:pathLst>
              <a:path w="2916898" h="2050336">
                <a:moveTo>
                  <a:pt x="0" y="0"/>
                </a:moveTo>
                <a:lnTo>
                  <a:pt x="2916898" y="0"/>
                </a:lnTo>
                <a:lnTo>
                  <a:pt x="2916898" y="2050336"/>
                </a:lnTo>
                <a:lnTo>
                  <a:pt x="0" y="205033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TextBox 9"/>
          <p:cNvSpPr txBox="1"/>
          <p:nvPr/>
        </p:nvSpPr>
        <p:spPr>
          <a:xfrm>
            <a:off x="5675867" y="1061298"/>
            <a:ext cx="9119014" cy="1231106"/>
          </a:xfrm>
          <a:prstGeom prst="rect">
            <a:avLst/>
          </a:prstGeom>
        </p:spPr>
        <p:txBody>
          <a:bodyPr lIns="0" tIns="0" rIns="0" bIns="0" rtlCol="0" anchor="t">
            <a:spAutoFit/>
          </a:bodyPr>
          <a:lstStyle/>
          <a:p>
            <a:r>
              <a:rPr lang="en-US" sz="8000" b="1">
                <a:latin typeface="iCiel Pacifico" panose="02000000000000000000" pitchFamily="50" charset="-93"/>
              </a:rPr>
              <a:t>Ví dụ 2</a:t>
            </a:r>
            <a:endParaRPr lang="en-GB" sz="8000">
              <a:solidFill>
                <a:prstClr val="black"/>
              </a:solidFill>
              <a:latin typeface="iCiel Pacifico" panose="02000000000000000000" pitchFamily="50" charset="-93"/>
            </a:endParaRPr>
          </a:p>
        </p:txBody>
      </p:sp>
      <p:sp>
        <p:nvSpPr>
          <p:cNvPr id="11" name="TextBox 11"/>
          <p:cNvSpPr txBox="1"/>
          <p:nvPr/>
        </p:nvSpPr>
        <p:spPr>
          <a:xfrm>
            <a:off x="3532568" y="2909674"/>
            <a:ext cx="8589578" cy="3693319"/>
          </a:xfrm>
          <a:prstGeom prst="rect">
            <a:avLst/>
          </a:prstGeom>
        </p:spPr>
        <p:txBody>
          <a:bodyPr wrap="square" lIns="0" tIns="0" rIns="0" bIns="0" rtlCol="0" anchor="t">
            <a:spAutoFit/>
          </a:bodyPr>
          <a:lstStyle/>
          <a:p>
            <a:pPr algn="just"/>
            <a:r>
              <a:rPr lang="en-US" sz="4800" b="1">
                <a:latin typeface="iCiel Bambola" panose="02000000000000000000" pitchFamily="50" charset="-93"/>
              </a:rPr>
              <a:t>Trong giao tiếp, </a:t>
            </a:r>
            <a:r>
              <a:rPr lang="en-US" sz="4800">
                <a:latin typeface="iCiel Bambola" panose="02000000000000000000" pitchFamily="50" charset="-93"/>
              </a:rPr>
              <a:t>người Việt dùng cử chỉ gật đầu, lắc đầu để biểu thị sự đồng ý hay không đồng ý; xòe bàn tay, giơ ngón tay biểu thị số lượng nhất định. Đó cũng là phương tiện giao tiếp phi ngôn ngữ.</a:t>
            </a:r>
            <a:endParaRPr lang="en-GB" sz="4800">
              <a:solidFill>
                <a:prstClr val="black"/>
              </a:solidFill>
              <a:latin typeface="iCiel Bambola" panose="02000000000000000000" pitchFamily="50" charset="-93"/>
            </a:endParaRPr>
          </a:p>
        </p:txBody>
      </p:sp>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99127" y="4087071"/>
            <a:ext cx="7550021" cy="6240092"/>
          </a:xfrm>
          <a:prstGeom prst="rect">
            <a:avLst/>
          </a:prstGeom>
        </p:spPr>
      </p:pic>
    </p:spTree>
    <p:extLst>
      <p:ext uri="{BB962C8B-B14F-4D97-AF65-F5344CB8AC3E}">
        <p14:creationId xmlns:p14="http://schemas.microsoft.com/office/powerpoint/2010/main" val="133518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sp>
        <p:nvSpPr>
          <p:cNvPr id="2" name="TextBox 2"/>
          <p:cNvSpPr txBox="1"/>
          <p:nvPr/>
        </p:nvSpPr>
        <p:spPr>
          <a:xfrm>
            <a:off x="4680784" y="336877"/>
            <a:ext cx="10122472" cy="2596224"/>
          </a:xfrm>
          <a:prstGeom prst="rect">
            <a:avLst/>
          </a:prstGeom>
        </p:spPr>
        <p:txBody>
          <a:bodyPr wrap="square" lIns="0" tIns="0" rIns="0" bIns="0" rtlCol="0" anchor="t">
            <a:spAutoFit/>
          </a:bodyPr>
          <a:lstStyle/>
          <a:p>
            <a:pPr algn="ctr">
              <a:lnSpc>
                <a:spcPts val="10641"/>
              </a:lnSpc>
              <a:spcBef>
                <a:spcPct val="0"/>
              </a:spcBef>
            </a:pPr>
            <a:r>
              <a:rPr lang="en-US" sz="6000" b="1">
                <a:latin typeface="iCiel Pacifico" panose="02000000000000000000" pitchFamily="50" charset="-93"/>
              </a:rPr>
              <a:t>b. Khái niệm: </a:t>
            </a:r>
            <a:r>
              <a:rPr lang="en-US" sz="6000">
                <a:latin typeface="iCiel Pacifico" panose="02000000000000000000" pitchFamily="50" charset="-93"/>
              </a:rPr>
              <a:t>Phương tiện giao tiếp phi ngôn ngữ là</a:t>
            </a:r>
            <a:endParaRPr lang="en-US" sz="7200" spc="155">
              <a:solidFill>
                <a:srgbClr val="FFFFFF"/>
              </a:solidFill>
              <a:latin typeface="iCiel Pacifico" panose="02000000000000000000" pitchFamily="50" charset="-93"/>
            </a:endParaRPr>
          </a:p>
        </p:txBody>
      </p:sp>
      <p:sp>
        <p:nvSpPr>
          <p:cNvPr id="3" name="Freeform 3"/>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2"/>
            <a:stretch>
              <a:fillRect/>
            </a:stretch>
          </a:blipFill>
        </p:spPr>
      </p:sp>
      <p:grpSp>
        <p:nvGrpSpPr>
          <p:cNvPr id="4" name="Group 4"/>
          <p:cNvGrpSpPr/>
          <p:nvPr/>
        </p:nvGrpSpPr>
        <p:grpSpPr>
          <a:xfrm>
            <a:off x="1190595" y="3505663"/>
            <a:ext cx="8551425" cy="5611873"/>
            <a:chOff x="0" y="0"/>
            <a:chExt cx="812800" cy="533400"/>
          </a:xfrm>
        </p:grpSpPr>
        <p:sp>
          <p:nvSpPr>
            <p:cNvPr id="5" name="Freeform 5"/>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6" name="TextBox 6"/>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7" name="Group 7"/>
          <p:cNvGrpSpPr/>
          <p:nvPr/>
        </p:nvGrpSpPr>
        <p:grpSpPr>
          <a:xfrm>
            <a:off x="9901823" y="3210810"/>
            <a:ext cx="8127140" cy="5333435"/>
            <a:chOff x="0" y="0"/>
            <a:chExt cx="812800" cy="533400"/>
          </a:xfrm>
        </p:grpSpPr>
        <p:sp>
          <p:nvSpPr>
            <p:cNvPr id="8" name="Freeform 8"/>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9" name="TextBox 9"/>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10" name="Group 10"/>
          <p:cNvGrpSpPr/>
          <p:nvPr/>
        </p:nvGrpSpPr>
        <p:grpSpPr>
          <a:xfrm rot="-1311886">
            <a:off x="-8696195" y="-3808400"/>
            <a:ext cx="11996482" cy="7872691"/>
            <a:chOff x="0" y="0"/>
            <a:chExt cx="812800" cy="533400"/>
          </a:xfrm>
        </p:grpSpPr>
        <p:sp>
          <p:nvSpPr>
            <p:cNvPr id="11" name="Freeform 11"/>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B2D8FF"/>
            </a:solidFill>
          </p:spPr>
        </p:sp>
        <p:sp>
          <p:nvSpPr>
            <p:cNvPr id="12" name="TextBox 12"/>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13" name="Freeform 13"/>
          <p:cNvSpPr/>
          <p:nvPr/>
        </p:nvSpPr>
        <p:spPr>
          <a:xfrm>
            <a:off x="151907" y="561153"/>
            <a:ext cx="3998677" cy="2044324"/>
          </a:xfrm>
          <a:custGeom>
            <a:avLst/>
            <a:gdLst/>
            <a:ahLst/>
            <a:cxnLst/>
            <a:rect l="l" t="t" r="r" b="b"/>
            <a:pathLst>
              <a:path w="3998677" h="2044324">
                <a:moveTo>
                  <a:pt x="0" y="0"/>
                </a:moveTo>
                <a:lnTo>
                  <a:pt x="3998677" y="0"/>
                </a:lnTo>
                <a:lnTo>
                  <a:pt x="3998677" y="2044324"/>
                </a:lnTo>
                <a:lnTo>
                  <a:pt x="0" y="2044324"/>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4" name="Freeform 14"/>
          <p:cNvSpPr/>
          <p:nvPr/>
        </p:nvSpPr>
        <p:spPr>
          <a:xfrm rot="773015">
            <a:off x="13382973" y="7583811"/>
            <a:ext cx="1650023" cy="1468520"/>
          </a:xfrm>
          <a:custGeom>
            <a:avLst/>
            <a:gdLst/>
            <a:ahLst/>
            <a:cxnLst/>
            <a:rect l="l" t="t" r="r" b="b"/>
            <a:pathLst>
              <a:path w="1650023" h="1468520">
                <a:moveTo>
                  <a:pt x="0" y="0"/>
                </a:moveTo>
                <a:lnTo>
                  <a:pt x="1650022" y="0"/>
                </a:lnTo>
                <a:lnTo>
                  <a:pt x="1650022" y="1468520"/>
                </a:lnTo>
                <a:lnTo>
                  <a:pt x="0" y="146852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5" name="Freeform 15"/>
          <p:cNvSpPr/>
          <p:nvPr/>
        </p:nvSpPr>
        <p:spPr>
          <a:xfrm>
            <a:off x="4568237" y="8084806"/>
            <a:ext cx="2140493" cy="1811392"/>
          </a:xfrm>
          <a:custGeom>
            <a:avLst/>
            <a:gdLst/>
            <a:ahLst/>
            <a:cxnLst/>
            <a:rect l="l" t="t" r="r" b="b"/>
            <a:pathLst>
              <a:path w="2140493" h="1811392">
                <a:moveTo>
                  <a:pt x="0" y="0"/>
                </a:moveTo>
                <a:lnTo>
                  <a:pt x="2140494" y="0"/>
                </a:lnTo>
                <a:lnTo>
                  <a:pt x="2140494" y="1811392"/>
                </a:lnTo>
                <a:lnTo>
                  <a:pt x="0" y="1811392"/>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9" name="TextBox 19"/>
          <p:cNvSpPr txBox="1"/>
          <p:nvPr/>
        </p:nvSpPr>
        <p:spPr>
          <a:xfrm>
            <a:off x="2451469" y="4235373"/>
            <a:ext cx="6374031" cy="4308872"/>
          </a:xfrm>
          <a:prstGeom prst="rect">
            <a:avLst/>
          </a:prstGeom>
        </p:spPr>
        <p:txBody>
          <a:bodyPr wrap="square" lIns="0" tIns="0" rIns="0" bIns="0" rtlCol="0" anchor="t">
            <a:spAutoFit/>
          </a:bodyPr>
          <a:lstStyle/>
          <a:p>
            <a:pPr algn="just"/>
            <a:r>
              <a:rPr lang="en-US" sz="4000">
                <a:latin typeface="Times New Roman" panose="02020603050405020304" pitchFamily="18" charset="0"/>
                <a:cs typeface="Times New Roman" panose="02020603050405020304" pitchFamily="18" charset="0"/>
              </a:rPr>
              <a:t>Các</a:t>
            </a:r>
            <a:r>
              <a:rPr lang="en-US" sz="4000" b="1">
                <a:latin typeface="Times New Roman" panose="02020603050405020304" pitchFamily="18" charset="0"/>
                <a:cs typeface="Times New Roman" panose="02020603050405020304" pitchFamily="18" charset="0"/>
              </a:rPr>
              <a:t> hình ảnh, số liệu, kí hiệu, biểu đồ</a:t>
            </a:r>
            <a:r>
              <a:rPr lang="en-US" sz="4000">
                <a:latin typeface="Times New Roman" panose="02020603050405020304" pitchFamily="18" charset="0"/>
                <a:cs typeface="Times New Roman" panose="02020603050405020304" pitchFamily="18" charset="0"/>
              </a:rPr>
              <a:t>,… được dùng </a:t>
            </a:r>
            <a:r>
              <a:rPr lang="en-US" sz="4000" b="1">
                <a:latin typeface="Times New Roman" panose="02020603050405020304" pitchFamily="18" charset="0"/>
                <a:cs typeface="Times New Roman" panose="02020603050405020304" pitchFamily="18" charset="0"/>
              </a:rPr>
              <a:t>phối hợp </a:t>
            </a:r>
            <a:r>
              <a:rPr lang="en-US" sz="4000">
                <a:latin typeface="Times New Roman" panose="02020603050405020304" pitchFamily="18" charset="0"/>
                <a:cs typeface="Times New Roman" panose="02020603050405020304" pitchFamily="18" charset="0"/>
              </a:rPr>
              <a:t>với phương tiện ngôn ngữ nhằm </a:t>
            </a:r>
            <a:r>
              <a:rPr lang="en-US" sz="4000" b="1">
                <a:latin typeface="Times New Roman" panose="02020603050405020304" pitchFamily="18" charset="0"/>
                <a:cs typeface="Times New Roman" panose="02020603050405020304" pitchFamily="18" charset="0"/>
              </a:rPr>
              <a:t>minh họa, làm rõ</a:t>
            </a:r>
            <a:r>
              <a:rPr lang="en-US" sz="4000">
                <a:latin typeface="Times New Roman" panose="02020603050405020304" pitchFamily="18" charset="0"/>
                <a:cs typeface="Times New Roman" panose="02020603050405020304" pitchFamily="18" charset="0"/>
              </a:rPr>
              <a:t> những nội dung nhất định được biểu thị bằng cách phương tiện ngôn ngữ.</a:t>
            </a:r>
            <a:endParaRPr lang="en-US" sz="4000" spc="50">
              <a:solidFill>
                <a:srgbClr val="A6A6A6"/>
              </a:solidFill>
              <a:latin typeface="Times New Roman" panose="02020603050405020304" pitchFamily="18" charset="0"/>
              <a:cs typeface="Times New Roman" panose="02020603050405020304" pitchFamily="18" charset="0"/>
            </a:endParaRPr>
          </a:p>
        </p:txBody>
      </p:sp>
      <p:sp>
        <p:nvSpPr>
          <p:cNvPr id="20" name="TextBox 20"/>
          <p:cNvSpPr txBox="1"/>
          <p:nvPr/>
        </p:nvSpPr>
        <p:spPr>
          <a:xfrm>
            <a:off x="11502209" y="4543150"/>
            <a:ext cx="5626205" cy="2954655"/>
          </a:xfrm>
          <a:prstGeom prst="rect">
            <a:avLst/>
          </a:prstGeom>
        </p:spPr>
        <p:txBody>
          <a:bodyPr lIns="0" tIns="0" rIns="0" bIns="0" rtlCol="0" anchor="t">
            <a:spAutoFit/>
          </a:bodyPr>
          <a:lstStyle/>
          <a:p>
            <a:pPr algn="just">
              <a:spcBef>
                <a:spcPct val="0"/>
              </a:spcBef>
            </a:pPr>
            <a:r>
              <a:rPr lang="en-US" sz="4800">
                <a:latin typeface="Times New Roman" panose="02020603050405020304" pitchFamily="18" charset="0"/>
                <a:cs typeface="Times New Roman" panose="02020603050405020304" pitchFamily="18" charset="0"/>
              </a:rPr>
              <a:t>Các </a:t>
            </a:r>
            <a:r>
              <a:rPr lang="en-US" sz="4800" b="1">
                <a:latin typeface="Times New Roman" panose="02020603050405020304" pitchFamily="18" charset="0"/>
                <a:cs typeface="Times New Roman" panose="02020603050405020304" pitchFamily="18" charset="0"/>
              </a:rPr>
              <a:t>cử chỉ</a:t>
            </a:r>
            <a:r>
              <a:rPr lang="en-US" sz="4800">
                <a:latin typeface="Times New Roman" panose="02020603050405020304" pitchFamily="18" charset="0"/>
                <a:cs typeface="Times New Roman" panose="02020603050405020304" pitchFamily="18" charset="0"/>
              </a:rPr>
              <a:t> gật đầu, lắc đầu để biểu thị sự đồng ý hay không đồng ý, …</a:t>
            </a:r>
            <a:endParaRPr lang="en-US" sz="4800" spc="50">
              <a:solidFill>
                <a:srgbClr val="A6A6A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5236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anim calcmode="lin" valueType="num">
                                      <p:cBhvr>
                                        <p:cTn id="27" dur="1000" fill="hold"/>
                                        <p:tgtEl>
                                          <p:spTgt spid="20"/>
                                        </p:tgtEl>
                                        <p:attrNameLst>
                                          <p:attrName>ppt_x</p:attrName>
                                        </p:attrNameLst>
                                      </p:cBhvr>
                                      <p:tavLst>
                                        <p:tav tm="0">
                                          <p:val>
                                            <p:strVal val="#ppt_x"/>
                                          </p:val>
                                        </p:tav>
                                        <p:tav tm="100000">
                                          <p:val>
                                            <p:strVal val="#ppt_x"/>
                                          </p:val>
                                        </p:tav>
                                      </p:tavLst>
                                    </p:anim>
                                    <p:anim calcmode="lin" valueType="num">
                                      <p:cBhvr>
                                        <p:cTn id="28" dur="1000" fill="hold"/>
                                        <p:tgtEl>
                                          <p:spTgt spid="20"/>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sp>
        <p:nvSpPr>
          <p:cNvPr id="2" name="Freeform 2"/>
          <p:cNvSpPr/>
          <p:nvPr/>
        </p:nvSpPr>
        <p:spPr>
          <a:xfrm>
            <a:off x="-98945" y="9258300"/>
            <a:ext cx="18485889" cy="9520233"/>
          </a:xfrm>
          <a:custGeom>
            <a:avLst/>
            <a:gdLst/>
            <a:ahLst/>
            <a:cxnLst/>
            <a:rect l="l" t="t" r="r" b="b"/>
            <a:pathLst>
              <a:path w="18485889" h="9520233">
                <a:moveTo>
                  <a:pt x="0" y="0"/>
                </a:moveTo>
                <a:lnTo>
                  <a:pt x="18485890" y="0"/>
                </a:lnTo>
                <a:lnTo>
                  <a:pt x="18485890" y="9520233"/>
                </a:lnTo>
                <a:lnTo>
                  <a:pt x="0" y="9520233"/>
                </a:lnTo>
                <a:lnTo>
                  <a:pt x="0" y="0"/>
                </a:lnTo>
                <a:close/>
              </a:path>
            </a:pathLst>
          </a:custGeom>
          <a:blipFill>
            <a:blip r:embed="rId3"/>
            <a:stretch>
              <a:fillRect/>
            </a:stretch>
          </a:blipFill>
        </p:spPr>
      </p:sp>
      <p:grpSp>
        <p:nvGrpSpPr>
          <p:cNvPr id="3" name="Group 3"/>
          <p:cNvGrpSpPr/>
          <p:nvPr/>
        </p:nvGrpSpPr>
        <p:grpSpPr>
          <a:xfrm>
            <a:off x="859834" y="0"/>
            <a:ext cx="13935048" cy="9144875"/>
            <a:chOff x="0" y="0"/>
            <a:chExt cx="812800" cy="533400"/>
          </a:xfrm>
        </p:grpSpPr>
        <p:sp>
          <p:nvSpPr>
            <p:cNvPr id="4" name="Freeform 4"/>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5" name="TextBox 5"/>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7" name="Freeform 7"/>
          <p:cNvSpPr/>
          <p:nvPr/>
        </p:nvSpPr>
        <p:spPr>
          <a:xfrm>
            <a:off x="553396" y="5155933"/>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Freeform 8"/>
          <p:cNvSpPr/>
          <p:nvPr/>
        </p:nvSpPr>
        <p:spPr>
          <a:xfrm rot="389631">
            <a:off x="11387570" y="985960"/>
            <a:ext cx="2916898" cy="2050336"/>
          </a:xfrm>
          <a:custGeom>
            <a:avLst/>
            <a:gdLst/>
            <a:ahLst/>
            <a:cxnLst/>
            <a:rect l="l" t="t" r="r" b="b"/>
            <a:pathLst>
              <a:path w="2916898" h="2050336">
                <a:moveTo>
                  <a:pt x="0" y="0"/>
                </a:moveTo>
                <a:lnTo>
                  <a:pt x="2916898" y="0"/>
                </a:lnTo>
                <a:lnTo>
                  <a:pt x="2916898" y="2050336"/>
                </a:lnTo>
                <a:lnTo>
                  <a:pt x="0" y="205033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TextBox 9"/>
          <p:cNvSpPr txBox="1"/>
          <p:nvPr/>
        </p:nvSpPr>
        <p:spPr>
          <a:xfrm>
            <a:off x="3258148" y="1605777"/>
            <a:ext cx="9119014" cy="1136337"/>
          </a:xfrm>
          <a:prstGeom prst="rect">
            <a:avLst/>
          </a:prstGeom>
        </p:spPr>
        <p:txBody>
          <a:bodyPr lIns="0" tIns="0" rIns="0" bIns="0" rtlCol="0" anchor="t">
            <a:spAutoFit/>
          </a:bodyPr>
          <a:lstStyle/>
          <a:p>
            <a:pPr algn="ctr">
              <a:lnSpc>
                <a:spcPts val="8503"/>
              </a:lnSpc>
              <a:spcBef>
                <a:spcPct val="0"/>
              </a:spcBef>
            </a:pPr>
            <a:r>
              <a:rPr lang="en-US" sz="8000" b="1">
                <a:latin typeface="iCiel Pacifico" panose="02000000000000000000" pitchFamily="50" charset="-93"/>
              </a:rPr>
              <a:t>c. Tác dụng</a:t>
            </a:r>
            <a:endParaRPr lang="en-US" sz="8800" spc="394">
              <a:solidFill>
                <a:srgbClr val="B2D8FF"/>
              </a:solidFill>
              <a:latin typeface="iCiel Pacifico" panose="02000000000000000000" pitchFamily="50" charset="-93"/>
            </a:endParaRPr>
          </a:p>
        </p:txBody>
      </p:sp>
      <p:sp>
        <p:nvSpPr>
          <p:cNvPr id="10" name="TextBox 10"/>
          <p:cNvSpPr txBox="1"/>
          <p:nvPr/>
        </p:nvSpPr>
        <p:spPr>
          <a:xfrm>
            <a:off x="3565551" y="3515321"/>
            <a:ext cx="8811611" cy="3323987"/>
          </a:xfrm>
          <a:prstGeom prst="rect">
            <a:avLst/>
          </a:prstGeom>
        </p:spPr>
        <p:txBody>
          <a:bodyPr lIns="0" tIns="0" rIns="0" bIns="0" rtlCol="0" anchor="t">
            <a:spAutoFit/>
          </a:bodyPr>
          <a:lstStyle/>
          <a:p>
            <a:pPr algn="just"/>
            <a:r>
              <a:rPr lang="en-US" sz="5400">
                <a:latin typeface="iCiel Bambola" panose="02000000000000000000" pitchFamily="50" charset="-93"/>
              </a:rPr>
              <a:t>Trong nói (viết), cần lựa chọn các các phương tiện phi ngôn ngữ phù hợp cùng với phương tiện ngôn ngữ để nâng cao hiệu quả giao tiếp.</a:t>
            </a:r>
            <a:endParaRPr lang="en-US" sz="4800">
              <a:solidFill>
                <a:srgbClr val="A6A6A6"/>
              </a:solidFill>
              <a:latin typeface="iCiel Bambola" panose="02000000000000000000" pitchFamily="50" charset="-93"/>
            </a:endParaRPr>
          </a:p>
        </p:txBody>
      </p:sp>
      <p:pic>
        <p:nvPicPr>
          <p:cNvPr id="12" name="Picture 11">
            <a:hlinkClick r:id="rId8" action="ppaction://hlinksldjump"/>
          </p:cNvPr>
          <p:cNvPicPr>
            <a:picLocks noChangeAspect="1"/>
          </p:cNvPicPr>
          <p:nvPr/>
        </p:nvPicPr>
        <p:blipFill rotWithShape="1">
          <a:blip r:embed="rId9">
            <a:extLst>
              <a:ext uri="{28A0092B-C50C-407E-A947-70E740481C1C}">
                <a14:useLocalDpi xmlns:a14="http://schemas.microsoft.com/office/drawing/2010/main" val="0"/>
              </a:ext>
            </a:extLst>
          </a:blip>
          <a:srcRect t="45381"/>
          <a:stretch/>
        </p:blipFill>
        <p:spPr>
          <a:xfrm>
            <a:off x="9737902" y="5967691"/>
            <a:ext cx="8962737" cy="5282115"/>
          </a:xfrm>
          <a:prstGeom prst="rect">
            <a:avLst/>
          </a:prstGeom>
        </p:spPr>
      </p:pic>
    </p:spTree>
    <p:extLst>
      <p:ext uri="{BB962C8B-B14F-4D97-AF65-F5344CB8AC3E}">
        <p14:creationId xmlns:p14="http://schemas.microsoft.com/office/powerpoint/2010/main" val="200868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grpSp>
        <p:nvGrpSpPr>
          <p:cNvPr id="3" name="Group 3"/>
          <p:cNvGrpSpPr/>
          <p:nvPr/>
        </p:nvGrpSpPr>
        <p:grpSpPr>
          <a:xfrm>
            <a:off x="2531548" y="794951"/>
            <a:ext cx="12788054" cy="8068846"/>
            <a:chOff x="0" y="0"/>
            <a:chExt cx="858578" cy="541735"/>
          </a:xfrm>
        </p:grpSpPr>
        <p:sp>
          <p:nvSpPr>
            <p:cNvPr id="4" name="Freeform 4"/>
            <p:cNvSpPr/>
            <p:nvPr/>
          </p:nvSpPr>
          <p:spPr>
            <a:xfrm>
              <a:off x="0" y="0"/>
              <a:ext cx="873767" cy="545973"/>
            </a:xfrm>
            <a:custGeom>
              <a:avLst/>
              <a:gdLst/>
              <a:ahLst/>
              <a:cxnLst/>
              <a:rect l="l" t="t" r="r" b="b"/>
              <a:pathLst>
                <a:path w="873767" h="545973">
                  <a:moveTo>
                    <a:pt x="487482" y="0"/>
                  </a:moveTo>
                  <a:cubicBezTo>
                    <a:pt x="496899" y="0"/>
                    <a:pt x="506373" y="0"/>
                    <a:pt x="515772" y="0"/>
                  </a:cubicBezTo>
                  <a:cubicBezTo>
                    <a:pt x="590705" y="9048"/>
                    <a:pt x="637536" y="39167"/>
                    <a:pt x="658866" y="88451"/>
                  </a:cubicBezTo>
                  <a:cubicBezTo>
                    <a:pt x="783793" y="81878"/>
                    <a:pt x="873767" y="175067"/>
                    <a:pt x="819268" y="266527"/>
                  </a:cubicBezTo>
                  <a:cubicBezTo>
                    <a:pt x="837675" y="285746"/>
                    <a:pt x="853032" y="307243"/>
                    <a:pt x="858578" y="336097"/>
                  </a:cubicBezTo>
                  <a:cubicBezTo>
                    <a:pt x="858578" y="344363"/>
                    <a:pt x="858578" y="352609"/>
                    <a:pt x="858578" y="360873"/>
                  </a:cubicBezTo>
                  <a:cubicBezTo>
                    <a:pt x="842050" y="434309"/>
                    <a:pt x="770932" y="483932"/>
                    <a:pt x="654174" y="470573"/>
                  </a:cubicBezTo>
                  <a:cubicBezTo>
                    <a:pt x="624134" y="508279"/>
                    <a:pt x="570679" y="545973"/>
                    <a:pt x="487499" y="541336"/>
                  </a:cubicBezTo>
                  <a:cubicBezTo>
                    <a:pt x="444504" y="538861"/>
                    <a:pt x="414594" y="524523"/>
                    <a:pt x="388406" y="507104"/>
                  </a:cubicBezTo>
                  <a:cubicBezTo>
                    <a:pt x="360823" y="521583"/>
                    <a:pt x="330949" y="532947"/>
                    <a:pt x="287787" y="533072"/>
                  </a:cubicBezTo>
                  <a:cubicBezTo>
                    <a:pt x="187931" y="533286"/>
                    <a:pt x="121130" y="477502"/>
                    <a:pt x="119511" y="400984"/>
                  </a:cubicBezTo>
                  <a:cubicBezTo>
                    <a:pt x="55316" y="383084"/>
                    <a:pt x="11838" y="349670"/>
                    <a:pt x="0" y="292495"/>
                  </a:cubicBezTo>
                  <a:cubicBezTo>
                    <a:pt x="0" y="284231"/>
                    <a:pt x="0" y="275949"/>
                    <a:pt x="0" y="267720"/>
                  </a:cubicBezTo>
                  <a:cubicBezTo>
                    <a:pt x="13066" y="211064"/>
                    <a:pt x="54181" y="175476"/>
                    <a:pt x="122638" y="160390"/>
                  </a:cubicBezTo>
                  <a:cubicBezTo>
                    <a:pt x="118525" y="64815"/>
                    <a:pt x="255458" y="5094"/>
                    <a:pt x="367951" y="47200"/>
                  </a:cubicBezTo>
                  <a:cubicBezTo>
                    <a:pt x="394735" y="26378"/>
                    <a:pt x="432629" y="3669"/>
                    <a:pt x="487482" y="0"/>
                  </a:cubicBezTo>
                  <a:close/>
                </a:path>
              </a:pathLst>
            </a:custGeom>
            <a:solidFill>
              <a:srgbClr val="FFFFFF"/>
            </a:solidFill>
          </p:spPr>
        </p:sp>
        <p:sp>
          <p:nvSpPr>
            <p:cNvPr id="5" name="TextBox 5"/>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6" name="Freeform 6"/>
          <p:cNvSpPr/>
          <p:nvPr/>
        </p:nvSpPr>
        <p:spPr>
          <a:xfrm rot="8231974">
            <a:off x="14711178" y="1803900"/>
            <a:ext cx="951429" cy="1790536"/>
          </a:xfrm>
          <a:custGeom>
            <a:avLst/>
            <a:gdLst/>
            <a:ahLst/>
            <a:cxnLst/>
            <a:rect l="l" t="t" r="r" b="b"/>
            <a:pathLst>
              <a:path w="951429" h="1790536">
                <a:moveTo>
                  <a:pt x="0" y="0"/>
                </a:moveTo>
                <a:lnTo>
                  <a:pt x="951428" y="0"/>
                </a:lnTo>
                <a:lnTo>
                  <a:pt x="951428" y="1790536"/>
                </a:lnTo>
                <a:lnTo>
                  <a:pt x="0" y="179053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7" name="Freeform 7"/>
          <p:cNvSpPr/>
          <p:nvPr/>
        </p:nvSpPr>
        <p:spPr>
          <a:xfrm>
            <a:off x="10652352" y="6811394"/>
            <a:ext cx="4014481" cy="2052403"/>
          </a:xfrm>
          <a:custGeom>
            <a:avLst/>
            <a:gdLst/>
            <a:ahLst/>
            <a:cxnLst/>
            <a:rect l="l" t="t" r="r" b="b"/>
            <a:pathLst>
              <a:path w="4014481" h="2052403">
                <a:moveTo>
                  <a:pt x="0" y="0"/>
                </a:moveTo>
                <a:lnTo>
                  <a:pt x="4014481" y="0"/>
                </a:lnTo>
                <a:lnTo>
                  <a:pt x="4014481" y="2052403"/>
                </a:lnTo>
                <a:lnTo>
                  <a:pt x="0" y="205240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Freeform 8"/>
          <p:cNvSpPr/>
          <p:nvPr/>
        </p:nvSpPr>
        <p:spPr>
          <a:xfrm rot="-10800000">
            <a:off x="15688458" y="4859567"/>
            <a:ext cx="1998579" cy="3751598"/>
          </a:xfrm>
          <a:custGeom>
            <a:avLst/>
            <a:gdLst/>
            <a:ahLst/>
            <a:cxnLst/>
            <a:rect l="l" t="t" r="r" b="b"/>
            <a:pathLst>
              <a:path w="1998579" h="3751598">
                <a:moveTo>
                  <a:pt x="0" y="0"/>
                </a:moveTo>
                <a:lnTo>
                  <a:pt x="1998578" y="0"/>
                </a:lnTo>
                <a:lnTo>
                  <a:pt x="1998578" y="3751598"/>
                </a:lnTo>
                <a:lnTo>
                  <a:pt x="0" y="375159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Freeform 9"/>
          <p:cNvSpPr/>
          <p:nvPr/>
        </p:nvSpPr>
        <p:spPr>
          <a:xfrm>
            <a:off x="1623478" y="-782788"/>
            <a:ext cx="3824090" cy="3838485"/>
          </a:xfrm>
          <a:custGeom>
            <a:avLst/>
            <a:gdLst/>
            <a:ahLst/>
            <a:cxnLst/>
            <a:rect l="l" t="t" r="r" b="b"/>
            <a:pathLst>
              <a:path w="3824090" h="3838485">
                <a:moveTo>
                  <a:pt x="0" y="0"/>
                </a:moveTo>
                <a:lnTo>
                  <a:pt x="3824091" y="0"/>
                </a:lnTo>
                <a:lnTo>
                  <a:pt x="3824091" y="3838485"/>
                </a:lnTo>
                <a:lnTo>
                  <a:pt x="0" y="383848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0" name="TextBox 10"/>
          <p:cNvSpPr txBox="1"/>
          <p:nvPr/>
        </p:nvSpPr>
        <p:spPr>
          <a:xfrm>
            <a:off x="4021649" y="2058928"/>
            <a:ext cx="9889659" cy="2215991"/>
          </a:xfrm>
          <a:prstGeom prst="rect">
            <a:avLst/>
          </a:prstGeom>
        </p:spPr>
        <p:txBody>
          <a:bodyPr wrap="square" lIns="0" tIns="0" rIns="0" bIns="0" rtlCol="0" anchor="t">
            <a:spAutoFit/>
          </a:bodyPr>
          <a:lstStyle/>
          <a:p>
            <a:pPr algn="just"/>
            <a:r>
              <a:rPr lang="nl-NL" sz="7200" b="1">
                <a:latin typeface="iCiel Pacifico" panose="02000000000000000000" pitchFamily="50" charset="-93"/>
              </a:rPr>
              <a:t>2. Đoạn văn diễn dịch, quy nạp, song song, phối hợp</a:t>
            </a:r>
            <a:endParaRPr lang="en-GB" sz="7200">
              <a:latin typeface="iCiel Pacifico" panose="02000000000000000000" pitchFamily="50" charset="-93"/>
            </a:endParaRPr>
          </a:p>
        </p:txBody>
      </p:sp>
      <p:sp>
        <p:nvSpPr>
          <p:cNvPr id="11" name="Freeform 11"/>
          <p:cNvSpPr/>
          <p:nvPr/>
        </p:nvSpPr>
        <p:spPr>
          <a:xfrm>
            <a:off x="665285" y="456718"/>
            <a:ext cx="2088322" cy="3920058"/>
          </a:xfrm>
          <a:custGeom>
            <a:avLst/>
            <a:gdLst/>
            <a:ahLst/>
            <a:cxnLst/>
            <a:rect l="l" t="t" r="r" b="b"/>
            <a:pathLst>
              <a:path w="2088322" h="3920058">
                <a:moveTo>
                  <a:pt x="0" y="0"/>
                </a:moveTo>
                <a:lnTo>
                  <a:pt x="2088322" y="0"/>
                </a:lnTo>
                <a:lnTo>
                  <a:pt x="2088322" y="3920058"/>
                </a:lnTo>
                <a:lnTo>
                  <a:pt x="0" y="3920058"/>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2" name="Freeform 12"/>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12"/>
            <a:stretch>
              <a:fillRect/>
            </a:stretch>
          </a:blipFill>
        </p:spPr>
      </p:sp>
      <p:sp>
        <p:nvSpPr>
          <p:cNvPr id="13" name="TextBox 13"/>
          <p:cNvSpPr txBox="1"/>
          <p:nvPr/>
        </p:nvSpPr>
        <p:spPr>
          <a:xfrm>
            <a:off x="4423913" y="5287433"/>
            <a:ext cx="10213851" cy="2031325"/>
          </a:xfrm>
          <a:prstGeom prst="rect">
            <a:avLst/>
          </a:prstGeom>
        </p:spPr>
        <p:txBody>
          <a:bodyPr lIns="0" tIns="0" rIns="0" bIns="0" rtlCol="0" anchor="t">
            <a:spAutoFit/>
          </a:bodyPr>
          <a:lstStyle/>
          <a:p>
            <a:r>
              <a:rPr lang="nl-NL" sz="6600" b="1">
                <a:latin typeface="iCiel Bambola" panose="02000000000000000000" pitchFamily="50" charset="-93"/>
              </a:rPr>
              <a:t>a. Xét ví dụ: </a:t>
            </a:r>
            <a:r>
              <a:rPr lang="vi-VN" sz="6600" b="1">
                <a:latin typeface="iCiel Bambola" panose="02000000000000000000" pitchFamily="50" charset="-93"/>
              </a:rPr>
              <a:t>Các đoạn văn (1), (2), (3), (4)</a:t>
            </a:r>
            <a:endParaRPr lang="en-GB" sz="6600">
              <a:latin typeface="iCiel Bambola" panose="02000000000000000000" pitchFamily="50" charset="-93"/>
            </a:endParaRPr>
          </a:p>
        </p:txBody>
      </p:sp>
    </p:spTree>
    <p:extLst>
      <p:ext uri="{BB962C8B-B14F-4D97-AF65-F5344CB8AC3E}">
        <p14:creationId xmlns:p14="http://schemas.microsoft.com/office/powerpoint/2010/main" val="1379334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grpSp>
        <p:nvGrpSpPr>
          <p:cNvPr id="3" name="Group 3"/>
          <p:cNvGrpSpPr/>
          <p:nvPr/>
        </p:nvGrpSpPr>
        <p:grpSpPr>
          <a:xfrm>
            <a:off x="5257800" y="342901"/>
            <a:ext cx="11698832" cy="8572902"/>
            <a:chOff x="0" y="0"/>
            <a:chExt cx="5765800" cy="5283431"/>
          </a:xfrm>
        </p:grpSpPr>
        <p:sp>
          <p:nvSpPr>
            <p:cNvPr id="4" name="Freeform 4"/>
            <p:cNvSpPr/>
            <p:nvPr/>
          </p:nvSpPr>
          <p:spPr>
            <a:xfrm>
              <a:off x="0" y="0"/>
              <a:ext cx="5765800" cy="5283431"/>
            </a:xfrm>
            <a:custGeom>
              <a:avLst/>
              <a:gdLst/>
              <a:ahLst/>
              <a:cxnLst/>
              <a:rect l="l" t="t" r="r" b="b"/>
              <a:pathLst>
                <a:path w="5765800" h="5283431">
                  <a:moveTo>
                    <a:pt x="5765800" y="0"/>
                  </a:moveTo>
                  <a:lnTo>
                    <a:pt x="5765800" y="5280891"/>
                  </a:lnTo>
                  <a:lnTo>
                    <a:pt x="5406390" y="4789401"/>
                  </a:lnTo>
                  <a:lnTo>
                    <a:pt x="5050790" y="5283431"/>
                  </a:lnTo>
                  <a:lnTo>
                    <a:pt x="5043170" y="5283431"/>
                  </a:lnTo>
                  <a:lnTo>
                    <a:pt x="4686300" y="4789401"/>
                  </a:lnTo>
                  <a:lnTo>
                    <a:pt x="4330700" y="5283431"/>
                  </a:lnTo>
                  <a:lnTo>
                    <a:pt x="4323080" y="5283431"/>
                  </a:lnTo>
                  <a:lnTo>
                    <a:pt x="3967480" y="4789401"/>
                  </a:lnTo>
                  <a:lnTo>
                    <a:pt x="3611880" y="5283431"/>
                  </a:lnTo>
                  <a:lnTo>
                    <a:pt x="3604260" y="5283431"/>
                  </a:lnTo>
                  <a:lnTo>
                    <a:pt x="3248660" y="4789401"/>
                  </a:lnTo>
                  <a:lnTo>
                    <a:pt x="2893060" y="5283431"/>
                  </a:lnTo>
                  <a:lnTo>
                    <a:pt x="2885440" y="5283431"/>
                  </a:lnTo>
                  <a:lnTo>
                    <a:pt x="2528570" y="4789401"/>
                  </a:lnTo>
                  <a:lnTo>
                    <a:pt x="2172970" y="5283431"/>
                  </a:lnTo>
                  <a:lnTo>
                    <a:pt x="2165350" y="5283431"/>
                  </a:lnTo>
                  <a:lnTo>
                    <a:pt x="1809750" y="4789401"/>
                  </a:lnTo>
                  <a:lnTo>
                    <a:pt x="1452880" y="5283431"/>
                  </a:lnTo>
                  <a:lnTo>
                    <a:pt x="1446530" y="5283431"/>
                  </a:lnTo>
                  <a:lnTo>
                    <a:pt x="1089660" y="4789401"/>
                  </a:lnTo>
                  <a:lnTo>
                    <a:pt x="734060" y="5283431"/>
                  </a:lnTo>
                  <a:lnTo>
                    <a:pt x="725170" y="5283431"/>
                  </a:lnTo>
                  <a:lnTo>
                    <a:pt x="290830" y="4802101"/>
                  </a:lnTo>
                  <a:lnTo>
                    <a:pt x="1270" y="5283431"/>
                  </a:lnTo>
                  <a:lnTo>
                    <a:pt x="0" y="5283431"/>
                  </a:lnTo>
                  <a:lnTo>
                    <a:pt x="2540" y="4134832"/>
                  </a:lnTo>
                  <a:lnTo>
                    <a:pt x="7620" y="1024571"/>
                  </a:lnTo>
                  <a:lnTo>
                    <a:pt x="10160" y="0"/>
                  </a:lnTo>
                  <a:lnTo>
                    <a:pt x="5765800" y="0"/>
                  </a:lnTo>
                  <a:close/>
                </a:path>
              </a:pathLst>
            </a:custGeom>
            <a:solidFill>
              <a:srgbClr val="FFFFFF"/>
            </a:solidFill>
          </p:spPr>
        </p:sp>
      </p:grpSp>
      <p:sp>
        <p:nvSpPr>
          <p:cNvPr id="5" name="TextBox 5"/>
          <p:cNvSpPr txBox="1"/>
          <p:nvPr/>
        </p:nvSpPr>
        <p:spPr>
          <a:xfrm rot="-520647">
            <a:off x="293442" y="3350414"/>
            <a:ext cx="5920509" cy="1354217"/>
          </a:xfrm>
          <a:prstGeom prst="rect">
            <a:avLst/>
          </a:prstGeom>
        </p:spPr>
        <p:txBody>
          <a:bodyPr wrap="square" lIns="0" tIns="0" rIns="0" bIns="0" rtlCol="0" anchor="t">
            <a:spAutoFit/>
          </a:bodyPr>
          <a:lstStyle/>
          <a:p>
            <a:r>
              <a:rPr lang="vi-VN" sz="8800" b="1" smtClean="0">
                <a:latin typeface="iCiel Pacifico" panose="02000000000000000000" pitchFamily="50" charset="-93"/>
              </a:rPr>
              <a:t>Đoạn </a:t>
            </a:r>
            <a:r>
              <a:rPr lang="vi-VN" sz="8800" b="1">
                <a:latin typeface="iCiel Pacifico" panose="02000000000000000000" pitchFamily="50" charset="-93"/>
              </a:rPr>
              <a:t>văn </a:t>
            </a:r>
            <a:r>
              <a:rPr lang="vi-VN" sz="8800" b="1" smtClean="0">
                <a:latin typeface="iCiel Pacifico" panose="02000000000000000000" pitchFamily="50" charset="-93"/>
              </a:rPr>
              <a:t>1</a:t>
            </a:r>
            <a:endParaRPr lang="en-GB" sz="8800">
              <a:latin typeface="iCiel Pacifico" panose="02000000000000000000" pitchFamily="50" charset="-93"/>
            </a:endParaRPr>
          </a:p>
        </p:txBody>
      </p:sp>
      <p:sp>
        <p:nvSpPr>
          <p:cNvPr id="10" name="Freeform 10"/>
          <p:cNvSpPr/>
          <p:nvPr/>
        </p:nvSpPr>
        <p:spPr>
          <a:xfrm>
            <a:off x="14078659" y="580565"/>
            <a:ext cx="3742298" cy="1913250"/>
          </a:xfrm>
          <a:custGeom>
            <a:avLst/>
            <a:gdLst/>
            <a:ahLst/>
            <a:cxnLst/>
            <a:rect l="l" t="t" r="r" b="b"/>
            <a:pathLst>
              <a:path w="3742298" h="1913250">
                <a:moveTo>
                  <a:pt x="0" y="0"/>
                </a:moveTo>
                <a:lnTo>
                  <a:pt x="3742298" y="0"/>
                </a:lnTo>
                <a:lnTo>
                  <a:pt x="3742298" y="1913250"/>
                </a:lnTo>
                <a:lnTo>
                  <a:pt x="0" y="19132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5" name="Freeform 15"/>
          <p:cNvSpPr/>
          <p:nvPr/>
        </p:nvSpPr>
        <p:spPr>
          <a:xfrm rot="-364056">
            <a:off x="2330509" y="5815115"/>
            <a:ext cx="4789674" cy="389161"/>
          </a:xfrm>
          <a:custGeom>
            <a:avLst/>
            <a:gdLst/>
            <a:ahLst/>
            <a:cxnLst/>
            <a:rect l="l" t="t" r="r" b="b"/>
            <a:pathLst>
              <a:path w="4789674" h="389161">
                <a:moveTo>
                  <a:pt x="0" y="0"/>
                </a:moveTo>
                <a:lnTo>
                  <a:pt x="4789674" y="0"/>
                </a:lnTo>
                <a:lnTo>
                  <a:pt x="4789674" y="389161"/>
                </a:lnTo>
                <a:lnTo>
                  <a:pt x="0" y="38916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6" name="Freeform 16"/>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6"/>
            <a:stretch>
              <a:fillRect/>
            </a:stretch>
          </a:blipFill>
        </p:spPr>
      </p:sp>
      <p:sp>
        <p:nvSpPr>
          <p:cNvPr id="17" name="Freeform 17"/>
          <p:cNvSpPr/>
          <p:nvPr/>
        </p:nvSpPr>
        <p:spPr>
          <a:xfrm rot="389631">
            <a:off x="4072129" y="7946930"/>
            <a:ext cx="2132181" cy="1498745"/>
          </a:xfrm>
          <a:custGeom>
            <a:avLst/>
            <a:gdLst/>
            <a:ahLst/>
            <a:cxnLst/>
            <a:rect l="l" t="t" r="r" b="b"/>
            <a:pathLst>
              <a:path w="2132181" h="1498745">
                <a:moveTo>
                  <a:pt x="0" y="0"/>
                </a:moveTo>
                <a:lnTo>
                  <a:pt x="2132180" y="0"/>
                </a:lnTo>
                <a:lnTo>
                  <a:pt x="2132180" y="1498746"/>
                </a:lnTo>
                <a:lnTo>
                  <a:pt x="0" y="149874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8" name="Freeform 18"/>
          <p:cNvSpPr/>
          <p:nvPr/>
        </p:nvSpPr>
        <p:spPr>
          <a:xfrm rot="-911868">
            <a:off x="-45289" y="4928128"/>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9" name="Rectangle 18"/>
          <p:cNvSpPr/>
          <p:nvPr/>
        </p:nvSpPr>
        <p:spPr>
          <a:xfrm>
            <a:off x="6621991" y="1857824"/>
            <a:ext cx="9144000" cy="5543056"/>
          </a:xfrm>
          <a:prstGeom prst="rect">
            <a:avLst/>
          </a:prstGeom>
        </p:spPr>
        <p:txBody>
          <a:bodyPr>
            <a:spAutoFit/>
          </a:bodyPr>
          <a:lstStyle/>
          <a:p>
            <a:pPr algn="just">
              <a:lnSpc>
                <a:spcPct val="115000"/>
              </a:lnSpc>
              <a:spcAft>
                <a:spcPts val="0"/>
              </a:spcAft>
            </a:pPr>
            <a:r>
              <a:rPr lang="vi-VN" sz="4400" i="1">
                <a:latin typeface="Times New Roman" panose="02020603050405020304" pitchFamily="18" charset="0"/>
                <a:ea typeface="Times New Roman" panose="02020603050405020304" pitchFamily="18" charset="0"/>
                <a:cs typeface="Times New Roman" panose="02020603050405020304" pitchFamily="18" charset="0"/>
              </a:rPr>
              <a:t>Cây cối luôn được ví là “lá phổi xanh”. Lá cây giúp che chắn các thành phần bụi bẩn, độc hại có trong không khí. Nếu không có cây xanh che bụi và các chất ô nhiễm, con người sẽ khó thở và mắc nhiều bệnh mãn tính do không khí ô nhiễm gây ra</a:t>
            </a:r>
            <a:r>
              <a:rPr lang="vi-VN" sz="4400">
                <a:latin typeface="Times New Roman" panose="02020603050405020304" pitchFamily="18" charset="0"/>
                <a:ea typeface="Times New Roman" panose="02020603050405020304" pitchFamily="18" charset="0"/>
                <a:cs typeface="Times New Roman" panose="02020603050405020304" pitchFamily="18" charset="0"/>
              </a:rPr>
              <a:t>. (Theo Thu Thủy).</a:t>
            </a:r>
            <a:endParaRPr lang="en-GB" sz="4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284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grpSp>
        <p:nvGrpSpPr>
          <p:cNvPr id="3" name="Group 3"/>
          <p:cNvGrpSpPr/>
          <p:nvPr/>
        </p:nvGrpSpPr>
        <p:grpSpPr>
          <a:xfrm>
            <a:off x="5257800" y="342901"/>
            <a:ext cx="11698832" cy="8572902"/>
            <a:chOff x="0" y="0"/>
            <a:chExt cx="5765800" cy="5283431"/>
          </a:xfrm>
        </p:grpSpPr>
        <p:sp>
          <p:nvSpPr>
            <p:cNvPr id="4" name="Freeform 4"/>
            <p:cNvSpPr/>
            <p:nvPr/>
          </p:nvSpPr>
          <p:spPr>
            <a:xfrm>
              <a:off x="0" y="0"/>
              <a:ext cx="5765800" cy="5283431"/>
            </a:xfrm>
            <a:custGeom>
              <a:avLst/>
              <a:gdLst/>
              <a:ahLst/>
              <a:cxnLst/>
              <a:rect l="l" t="t" r="r" b="b"/>
              <a:pathLst>
                <a:path w="5765800" h="5283431">
                  <a:moveTo>
                    <a:pt x="5765800" y="0"/>
                  </a:moveTo>
                  <a:lnTo>
                    <a:pt x="5765800" y="5280891"/>
                  </a:lnTo>
                  <a:lnTo>
                    <a:pt x="5406390" y="4789401"/>
                  </a:lnTo>
                  <a:lnTo>
                    <a:pt x="5050790" y="5283431"/>
                  </a:lnTo>
                  <a:lnTo>
                    <a:pt x="5043170" y="5283431"/>
                  </a:lnTo>
                  <a:lnTo>
                    <a:pt x="4686300" y="4789401"/>
                  </a:lnTo>
                  <a:lnTo>
                    <a:pt x="4330700" y="5283431"/>
                  </a:lnTo>
                  <a:lnTo>
                    <a:pt x="4323080" y="5283431"/>
                  </a:lnTo>
                  <a:lnTo>
                    <a:pt x="3967480" y="4789401"/>
                  </a:lnTo>
                  <a:lnTo>
                    <a:pt x="3611880" y="5283431"/>
                  </a:lnTo>
                  <a:lnTo>
                    <a:pt x="3604260" y="5283431"/>
                  </a:lnTo>
                  <a:lnTo>
                    <a:pt x="3248660" y="4789401"/>
                  </a:lnTo>
                  <a:lnTo>
                    <a:pt x="2893060" y="5283431"/>
                  </a:lnTo>
                  <a:lnTo>
                    <a:pt x="2885440" y="5283431"/>
                  </a:lnTo>
                  <a:lnTo>
                    <a:pt x="2528570" y="4789401"/>
                  </a:lnTo>
                  <a:lnTo>
                    <a:pt x="2172970" y="5283431"/>
                  </a:lnTo>
                  <a:lnTo>
                    <a:pt x="2165350" y="5283431"/>
                  </a:lnTo>
                  <a:lnTo>
                    <a:pt x="1809750" y="4789401"/>
                  </a:lnTo>
                  <a:lnTo>
                    <a:pt x="1452880" y="5283431"/>
                  </a:lnTo>
                  <a:lnTo>
                    <a:pt x="1446530" y="5283431"/>
                  </a:lnTo>
                  <a:lnTo>
                    <a:pt x="1089660" y="4789401"/>
                  </a:lnTo>
                  <a:lnTo>
                    <a:pt x="734060" y="5283431"/>
                  </a:lnTo>
                  <a:lnTo>
                    <a:pt x="725170" y="5283431"/>
                  </a:lnTo>
                  <a:lnTo>
                    <a:pt x="290830" y="4802101"/>
                  </a:lnTo>
                  <a:lnTo>
                    <a:pt x="1270" y="5283431"/>
                  </a:lnTo>
                  <a:lnTo>
                    <a:pt x="0" y="5283431"/>
                  </a:lnTo>
                  <a:lnTo>
                    <a:pt x="2540" y="4134832"/>
                  </a:lnTo>
                  <a:lnTo>
                    <a:pt x="7620" y="1024571"/>
                  </a:lnTo>
                  <a:lnTo>
                    <a:pt x="10160" y="0"/>
                  </a:lnTo>
                  <a:lnTo>
                    <a:pt x="5765800" y="0"/>
                  </a:lnTo>
                  <a:close/>
                </a:path>
              </a:pathLst>
            </a:custGeom>
            <a:solidFill>
              <a:srgbClr val="FFFFFF"/>
            </a:solidFill>
          </p:spPr>
        </p:sp>
      </p:grpSp>
      <p:sp>
        <p:nvSpPr>
          <p:cNvPr id="5" name="TextBox 5"/>
          <p:cNvSpPr txBox="1"/>
          <p:nvPr/>
        </p:nvSpPr>
        <p:spPr>
          <a:xfrm rot="-520647">
            <a:off x="113411" y="3698157"/>
            <a:ext cx="5816880" cy="1477328"/>
          </a:xfrm>
          <a:prstGeom prst="rect">
            <a:avLst/>
          </a:prstGeom>
        </p:spPr>
        <p:txBody>
          <a:bodyPr wrap="square" lIns="0" tIns="0" rIns="0" bIns="0" rtlCol="0" anchor="t">
            <a:spAutoFit/>
          </a:bodyPr>
          <a:lstStyle/>
          <a:p>
            <a:r>
              <a:rPr lang="vi-VN" sz="9600" b="1" smtClean="0">
                <a:solidFill>
                  <a:prstClr val="black"/>
                </a:solidFill>
                <a:latin typeface="iCiel Pacifico" panose="02000000000000000000" pitchFamily="50" charset="-93"/>
              </a:rPr>
              <a:t>Đoạn </a:t>
            </a:r>
            <a:r>
              <a:rPr lang="vi-VN" sz="9600" b="1">
                <a:solidFill>
                  <a:prstClr val="black"/>
                </a:solidFill>
                <a:latin typeface="iCiel Pacifico" panose="02000000000000000000" pitchFamily="50" charset="-93"/>
              </a:rPr>
              <a:t>văn </a:t>
            </a:r>
            <a:r>
              <a:rPr lang="vi-VN" sz="9600" b="1" smtClean="0">
                <a:solidFill>
                  <a:prstClr val="black"/>
                </a:solidFill>
                <a:latin typeface="iCiel Pacifico" panose="02000000000000000000" pitchFamily="50" charset="-93"/>
              </a:rPr>
              <a:t>2</a:t>
            </a:r>
            <a:endParaRPr lang="en-GB" sz="9600">
              <a:solidFill>
                <a:prstClr val="black"/>
              </a:solidFill>
              <a:latin typeface="iCiel Pacifico" panose="02000000000000000000" pitchFamily="50" charset="-93"/>
            </a:endParaRPr>
          </a:p>
        </p:txBody>
      </p:sp>
      <p:sp>
        <p:nvSpPr>
          <p:cNvPr id="10" name="Freeform 10"/>
          <p:cNvSpPr/>
          <p:nvPr/>
        </p:nvSpPr>
        <p:spPr>
          <a:xfrm>
            <a:off x="14078659" y="580565"/>
            <a:ext cx="3742298" cy="1913250"/>
          </a:xfrm>
          <a:custGeom>
            <a:avLst/>
            <a:gdLst/>
            <a:ahLst/>
            <a:cxnLst/>
            <a:rect l="l" t="t" r="r" b="b"/>
            <a:pathLst>
              <a:path w="3742298" h="1913250">
                <a:moveTo>
                  <a:pt x="0" y="0"/>
                </a:moveTo>
                <a:lnTo>
                  <a:pt x="3742298" y="0"/>
                </a:lnTo>
                <a:lnTo>
                  <a:pt x="3742298" y="1913250"/>
                </a:lnTo>
                <a:lnTo>
                  <a:pt x="0" y="19132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5" name="Freeform 15"/>
          <p:cNvSpPr/>
          <p:nvPr/>
        </p:nvSpPr>
        <p:spPr>
          <a:xfrm rot="-364056">
            <a:off x="2330509" y="5815115"/>
            <a:ext cx="4789674" cy="389161"/>
          </a:xfrm>
          <a:custGeom>
            <a:avLst/>
            <a:gdLst/>
            <a:ahLst/>
            <a:cxnLst/>
            <a:rect l="l" t="t" r="r" b="b"/>
            <a:pathLst>
              <a:path w="4789674" h="389161">
                <a:moveTo>
                  <a:pt x="0" y="0"/>
                </a:moveTo>
                <a:lnTo>
                  <a:pt x="4789674" y="0"/>
                </a:lnTo>
                <a:lnTo>
                  <a:pt x="4789674" y="389161"/>
                </a:lnTo>
                <a:lnTo>
                  <a:pt x="0" y="38916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6" name="Freeform 16"/>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6"/>
            <a:stretch>
              <a:fillRect/>
            </a:stretch>
          </a:blipFill>
        </p:spPr>
      </p:sp>
      <p:sp>
        <p:nvSpPr>
          <p:cNvPr id="17" name="Freeform 17"/>
          <p:cNvSpPr/>
          <p:nvPr/>
        </p:nvSpPr>
        <p:spPr>
          <a:xfrm rot="389631">
            <a:off x="4072129" y="7946930"/>
            <a:ext cx="2132181" cy="1498745"/>
          </a:xfrm>
          <a:custGeom>
            <a:avLst/>
            <a:gdLst/>
            <a:ahLst/>
            <a:cxnLst/>
            <a:rect l="l" t="t" r="r" b="b"/>
            <a:pathLst>
              <a:path w="2132181" h="1498745">
                <a:moveTo>
                  <a:pt x="0" y="0"/>
                </a:moveTo>
                <a:lnTo>
                  <a:pt x="2132180" y="0"/>
                </a:lnTo>
                <a:lnTo>
                  <a:pt x="2132180" y="1498746"/>
                </a:lnTo>
                <a:lnTo>
                  <a:pt x="0" y="149874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8" name="Freeform 18"/>
          <p:cNvSpPr/>
          <p:nvPr/>
        </p:nvSpPr>
        <p:spPr>
          <a:xfrm rot="-911868">
            <a:off x="53748" y="6056503"/>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6" name="Rectangle 5"/>
          <p:cNvSpPr/>
          <p:nvPr/>
        </p:nvSpPr>
        <p:spPr>
          <a:xfrm>
            <a:off x="6122014" y="624519"/>
            <a:ext cx="9144000" cy="7478970"/>
          </a:xfrm>
          <a:prstGeom prst="rect">
            <a:avLst/>
          </a:prstGeom>
        </p:spPr>
        <p:txBody>
          <a:bodyPr>
            <a:spAutoFit/>
          </a:bodyPr>
          <a:lstStyle/>
          <a:p>
            <a:pPr algn="just"/>
            <a:r>
              <a:rPr lang="vi-VN" sz="4000" i="1">
                <a:latin typeface="Times New Roman" panose="02020603050405020304" pitchFamily="18" charset="0"/>
                <a:ea typeface="Times New Roman" panose="02020603050405020304" pitchFamily="18" charset="0"/>
              </a:rPr>
              <a:t>Người ta tin rằng mỗi người sống trên đời này đều có một ngôi sao chiếu mệnh. Sao băng (sao đổi ngôi) đồng nghĩa với việc người đó chết. Nên nhìn thấy sao băng, người ta cho rằng đã có một ái đó chết. Sao đổi ngôi có thể là báo hiệu của một hiện tượng nào đó (thay đổi một triều đại, …). Một số quan niệm khác lại cho rằng sao băng là một hình tượng đẹp. Nó tượng trưng cho tình yêu đôi lứa. Và tất nhiên, những quan điểm trên đều không có cơ sở khoa học.</a:t>
            </a:r>
            <a:r>
              <a:rPr lang="vi-VN" sz="4000">
                <a:latin typeface="Times New Roman" panose="02020603050405020304" pitchFamily="18" charset="0"/>
                <a:ea typeface="Times New Roman" panose="02020603050405020304" pitchFamily="18" charset="0"/>
              </a:rPr>
              <a:t> (Theo Hồng Nhung).</a:t>
            </a:r>
            <a:endParaRPr lang="en-GB" sz="4000"/>
          </a:p>
        </p:txBody>
      </p:sp>
    </p:spTree>
    <p:extLst>
      <p:ext uri="{BB962C8B-B14F-4D97-AF65-F5344CB8AC3E}">
        <p14:creationId xmlns:p14="http://schemas.microsoft.com/office/powerpoint/2010/main" val="3764734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grpSp>
        <p:nvGrpSpPr>
          <p:cNvPr id="3" name="Group 3"/>
          <p:cNvGrpSpPr/>
          <p:nvPr/>
        </p:nvGrpSpPr>
        <p:grpSpPr>
          <a:xfrm>
            <a:off x="5257800" y="342901"/>
            <a:ext cx="11698832" cy="8572902"/>
            <a:chOff x="0" y="0"/>
            <a:chExt cx="5765800" cy="5283431"/>
          </a:xfrm>
        </p:grpSpPr>
        <p:sp>
          <p:nvSpPr>
            <p:cNvPr id="4" name="Freeform 4"/>
            <p:cNvSpPr/>
            <p:nvPr/>
          </p:nvSpPr>
          <p:spPr>
            <a:xfrm>
              <a:off x="0" y="0"/>
              <a:ext cx="5765800" cy="5283431"/>
            </a:xfrm>
            <a:custGeom>
              <a:avLst/>
              <a:gdLst/>
              <a:ahLst/>
              <a:cxnLst/>
              <a:rect l="l" t="t" r="r" b="b"/>
              <a:pathLst>
                <a:path w="5765800" h="5283431">
                  <a:moveTo>
                    <a:pt x="5765800" y="0"/>
                  </a:moveTo>
                  <a:lnTo>
                    <a:pt x="5765800" y="5280891"/>
                  </a:lnTo>
                  <a:lnTo>
                    <a:pt x="5406390" y="4789401"/>
                  </a:lnTo>
                  <a:lnTo>
                    <a:pt x="5050790" y="5283431"/>
                  </a:lnTo>
                  <a:lnTo>
                    <a:pt x="5043170" y="5283431"/>
                  </a:lnTo>
                  <a:lnTo>
                    <a:pt x="4686300" y="4789401"/>
                  </a:lnTo>
                  <a:lnTo>
                    <a:pt x="4330700" y="5283431"/>
                  </a:lnTo>
                  <a:lnTo>
                    <a:pt x="4323080" y="5283431"/>
                  </a:lnTo>
                  <a:lnTo>
                    <a:pt x="3967480" y="4789401"/>
                  </a:lnTo>
                  <a:lnTo>
                    <a:pt x="3611880" y="5283431"/>
                  </a:lnTo>
                  <a:lnTo>
                    <a:pt x="3604260" y="5283431"/>
                  </a:lnTo>
                  <a:lnTo>
                    <a:pt x="3248660" y="4789401"/>
                  </a:lnTo>
                  <a:lnTo>
                    <a:pt x="2893060" y="5283431"/>
                  </a:lnTo>
                  <a:lnTo>
                    <a:pt x="2885440" y="5283431"/>
                  </a:lnTo>
                  <a:lnTo>
                    <a:pt x="2528570" y="4789401"/>
                  </a:lnTo>
                  <a:lnTo>
                    <a:pt x="2172970" y="5283431"/>
                  </a:lnTo>
                  <a:lnTo>
                    <a:pt x="2165350" y="5283431"/>
                  </a:lnTo>
                  <a:lnTo>
                    <a:pt x="1809750" y="4789401"/>
                  </a:lnTo>
                  <a:lnTo>
                    <a:pt x="1452880" y="5283431"/>
                  </a:lnTo>
                  <a:lnTo>
                    <a:pt x="1446530" y="5283431"/>
                  </a:lnTo>
                  <a:lnTo>
                    <a:pt x="1089660" y="4789401"/>
                  </a:lnTo>
                  <a:lnTo>
                    <a:pt x="734060" y="5283431"/>
                  </a:lnTo>
                  <a:lnTo>
                    <a:pt x="725170" y="5283431"/>
                  </a:lnTo>
                  <a:lnTo>
                    <a:pt x="290830" y="4802101"/>
                  </a:lnTo>
                  <a:lnTo>
                    <a:pt x="1270" y="5283431"/>
                  </a:lnTo>
                  <a:lnTo>
                    <a:pt x="0" y="5283431"/>
                  </a:lnTo>
                  <a:lnTo>
                    <a:pt x="2540" y="4134832"/>
                  </a:lnTo>
                  <a:lnTo>
                    <a:pt x="7620" y="1024571"/>
                  </a:lnTo>
                  <a:lnTo>
                    <a:pt x="10160" y="0"/>
                  </a:lnTo>
                  <a:lnTo>
                    <a:pt x="5765800" y="0"/>
                  </a:lnTo>
                  <a:close/>
                </a:path>
              </a:pathLst>
            </a:custGeom>
            <a:solidFill>
              <a:srgbClr val="FFFFFF"/>
            </a:solidFill>
          </p:spPr>
        </p:sp>
      </p:grpSp>
      <p:sp>
        <p:nvSpPr>
          <p:cNvPr id="5" name="TextBox 5"/>
          <p:cNvSpPr txBox="1"/>
          <p:nvPr/>
        </p:nvSpPr>
        <p:spPr>
          <a:xfrm rot="-520647">
            <a:off x="1394582" y="2079494"/>
            <a:ext cx="3343723" cy="2954655"/>
          </a:xfrm>
          <a:prstGeom prst="rect">
            <a:avLst/>
          </a:prstGeom>
        </p:spPr>
        <p:txBody>
          <a:bodyPr wrap="square" lIns="0" tIns="0" rIns="0" bIns="0" rtlCol="0" anchor="t">
            <a:spAutoFit/>
          </a:bodyPr>
          <a:lstStyle/>
          <a:p>
            <a:r>
              <a:rPr lang="vi-VN" sz="9600" b="1" smtClean="0">
                <a:solidFill>
                  <a:prstClr val="black"/>
                </a:solidFill>
                <a:latin typeface="iCiel Pacifico" panose="02000000000000000000" pitchFamily="50" charset="-93"/>
              </a:rPr>
              <a:t>Đoạn </a:t>
            </a:r>
            <a:r>
              <a:rPr lang="vi-VN" sz="9600" b="1">
                <a:solidFill>
                  <a:prstClr val="black"/>
                </a:solidFill>
                <a:latin typeface="iCiel Pacifico" panose="02000000000000000000" pitchFamily="50" charset="-93"/>
              </a:rPr>
              <a:t>văn </a:t>
            </a:r>
            <a:r>
              <a:rPr lang="vi-VN" sz="9600" b="1" smtClean="0">
                <a:solidFill>
                  <a:prstClr val="black"/>
                </a:solidFill>
                <a:latin typeface="iCiel Pacifico" panose="02000000000000000000" pitchFamily="50" charset="-93"/>
              </a:rPr>
              <a:t>3</a:t>
            </a:r>
            <a:endParaRPr lang="en-GB" sz="9600">
              <a:solidFill>
                <a:prstClr val="black"/>
              </a:solidFill>
              <a:latin typeface="iCiel Pacifico" panose="02000000000000000000" pitchFamily="50" charset="-93"/>
            </a:endParaRPr>
          </a:p>
        </p:txBody>
      </p:sp>
      <p:sp>
        <p:nvSpPr>
          <p:cNvPr id="10" name="Freeform 10"/>
          <p:cNvSpPr/>
          <p:nvPr/>
        </p:nvSpPr>
        <p:spPr>
          <a:xfrm>
            <a:off x="14078659" y="580565"/>
            <a:ext cx="3742298" cy="1913250"/>
          </a:xfrm>
          <a:custGeom>
            <a:avLst/>
            <a:gdLst/>
            <a:ahLst/>
            <a:cxnLst/>
            <a:rect l="l" t="t" r="r" b="b"/>
            <a:pathLst>
              <a:path w="3742298" h="1913250">
                <a:moveTo>
                  <a:pt x="0" y="0"/>
                </a:moveTo>
                <a:lnTo>
                  <a:pt x="3742298" y="0"/>
                </a:lnTo>
                <a:lnTo>
                  <a:pt x="3742298" y="1913250"/>
                </a:lnTo>
                <a:lnTo>
                  <a:pt x="0" y="19132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5" name="Freeform 15"/>
          <p:cNvSpPr/>
          <p:nvPr/>
        </p:nvSpPr>
        <p:spPr>
          <a:xfrm rot="-364056">
            <a:off x="2330509" y="5815115"/>
            <a:ext cx="4789674" cy="389161"/>
          </a:xfrm>
          <a:custGeom>
            <a:avLst/>
            <a:gdLst/>
            <a:ahLst/>
            <a:cxnLst/>
            <a:rect l="l" t="t" r="r" b="b"/>
            <a:pathLst>
              <a:path w="4789674" h="389161">
                <a:moveTo>
                  <a:pt x="0" y="0"/>
                </a:moveTo>
                <a:lnTo>
                  <a:pt x="4789674" y="0"/>
                </a:lnTo>
                <a:lnTo>
                  <a:pt x="4789674" y="389161"/>
                </a:lnTo>
                <a:lnTo>
                  <a:pt x="0" y="38916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6" name="Freeform 16"/>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6"/>
            <a:stretch>
              <a:fillRect/>
            </a:stretch>
          </a:blipFill>
        </p:spPr>
      </p:sp>
      <p:sp>
        <p:nvSpPr>
          <p:cNvPr id="17" name="Freeform 17"/>
          <p:cNvSpPr/>
          <p:nvPr/>
        </p:nvSpPr>
        <p:spPr>
          <a:xfrm rot="389631">
            <a:off x="4072129" y="7946930"/>
            <a:ext cx="2132181" cy="1498745"/>
          </a:xfrm>
          <a:custGeom>
            <a:avLst/>
            <a:gdLst/>
            <a:ahLst/>
            <a:cxnLst/>
            <a:rect l="l" t="t" r="r" b="b"/>
            <a:pathLst>
              <a:path w="2132181" h="1498745">
                <a:moveTo>
                  <a:pt x="0" y="0"/>
                </a:moveTo>
                <a:lnTo>
                  <a:pt x="2132180" y="0"/>
                </a:lnTo>
                <a:lnTo>
                  <a:pt x="2132180" y="1498746"/>
                </a:lnTo>
                <a:lnTo>
                  <a:pt x="0" y="149874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8" name="Freeform 18"/>
          <p:cNvSpPr/>
          <p:nvPr/>
        </p:nvSpPr>
        <p:spPr>
          <a:xfrm rot="-911868">
            <a:off x="-45289" y="4928128"/>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6" name="Rectangle 5"/>
          <p:cNvSpPr/>
          <p:nvPr/>
        </p:nvSpPr>
        <p:spPr>
          <a:xfrm>
            <a:off x="6064860" y="515889"/>
            <a:ext cx="9327539" cy="7879080"/>
          </a:xfrm>
          <a:prstGeom prst="rect">
            <a:avLst/>
          </a:prstGeom>
        </p:spPr>
        <p:txBody>
          <a:bodyPr wrap="square">
            <a:spAutoFit/>
          </a:bodyPr>
          <a:lstStyle/>
          <a:p>
            <a:pPr algn="just">
              <a:lnSpc>
                <a:spcPct val="115000"/>
              </a:lnSpc>
              <a:spcAft>
                <a:spcPts val="0"/>
              </a:spcAft>
            </a:pPr>
            <a:r>
              <a:rPr lang="vi-VN" sz="4000" i="1">
                <a:latin typeface="Times New Roman" panose="02020603050405020304" pitchFamily="18" charset="0"/>
                <a:ea typeface="Times New Roman" panose="02020603050405020304" pitchFamily="18" charset="0"/>
                <a:cs typeface="Times New Roman" panose="02020603050405020304" pitchFamily="18" charset="0"/>
              </a:rPr>
              <a:t>Các con vật trong nhà có xu hướng mang lại một cảm giác bình yên cho trẻ. Một số trẻ nhỏ thường có cảm giác thoải mái khi ở cạnh những con vật nuôi hơn là khi ở bên người khác. Cũng giống như người lớn, trẻ thường thích ở bên những con thú cưng khi chúng cảm thấy buồn, giận dữ hay khó chịu. Thật kì diệu, những con vật nuôi sẽ mang đến sự yên bình trong mọi tình huống và luôn dành cho con người một tình yêu vô điều kiện.</a:t>
            </a:r>
            <a:r>
              <a:rPr lang="vi-VN" sz="4000">
                <a:latin typeface="Times New Roman" panose="02020603050405020304" pitchFamily="18" charset="0"/>
                <a:ea typeface="Times New Roman" panose="02020603050405020304" pitchFamily="18" charset="0"/>
                <a:cs typeface="Times New Roman" panose="02020603050405020304" pitchFamily="18" charset="0"/>
              </a:rPr>
              <a:t> (Theo Thùy Dương).</a:t>
            </a:r>
            <a:endParaRPr lang="en-GB" sz="3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6025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grpSp>
        <p:nvGrpSpPr>
          <p:cNvPr id="3" name="Group 3"/>
          <p:cNvGrpSpPr/>
          <p:nvPr/>
        </p:nvGrpSpPr>
        <p:grpSpPr>
          <a:xfrm>
            <a:off x="5257800" y="342901"/>
            <a:ext cx="11698832" cy="8572902"/>
            <a:chOff x="0" y="0"/>
            <a:chExt cx="5765800" cy="5283431"/>
          </a:xfrm>
        </p:grpSpPr>
        <p:sp>
          <p:nvSpPr>
            <p:cNvPr id="4" name="Freeform 4"/>
            <p:cNvSpPr/>
            <p:nvPr/>
          </p:nvSpPr>
          <p:spPr>
            <a:xfrm>
              <a:off x="0" y="0"/>
              <a:ext cx="5765800" cy="5283431"/>
            </a:xfrm>
            <a:custGeom>
              <a:avLst/>
              <a:gdLst/>
              <a:ahLst/>
              <a:cxnLst/>
              <a:rect l="l" t="t" r="r" b="b"/>
              <a:pathLst>
                <a:path w="5765800" h="5283431">
                  <a:moveTo>
                    <a:pt x="5765800" y="0"/>
                  </a:moveTo>
                  <a:lnTo>
                    <a:pt x="5765800" y="5280891"/>
                  </a:lnTo>
                  <a:lnTo>
                    <a:pt x="5406390" y="4789401"/>
                  </a:lnTo>
                  <a:lnTo>
                    <a:pt x="5050790" y="5283431"/>
                  </a:lnTo>
                  <a:lnTo>
                    <a:pt x="5043170" y="5283431"/>
                  </a:lnTo>
                  <a:lnTo>
                    <a:pt x="4686300" y="4789401"/>
                  </a:lnTo>
                  <a:lnTo>
                    <a:pt x="4330700" y="5283431"/>
                  </a:lnTo>
                  <a:lnTo>
                    <a:pt x="4323080" y="5283431"/>
                  </a:lnTo>
                  <a:lnTo>
                    <a:pt x="3967480" y="4789401"/>
                  </a:lnTo>
                  <a:lnTo>
                    <a:pt x="3611880" y="5283431"/>
                  </a:lnTo>
                  <a:lnTo>
                    <a:pt x="3604260" y="5283431"/>
                  </a:lnTo>
                  <a:lnTo>
                    <a:pt x="3248660" y="4789401"/>
                  </a:lnTo>
                  <a:lnTo>
                    <a:pt x="2893060" y="5283431"/>
                  </a:lnTo>
                  <a:lnTo>
                    <a:pt x="2885440" y="5283431"/>
                  </a:lnTo>
                  <a:lnTo>
                    <a:pt x="2528570" y="4789401"/>
                  </a:lnTo>
                  <a:lnTo>
                    <a:pt x="2172970" y="5283431"/>
                  </a:lnTo>
                  <a:lnTo>
                    <a:pt x="2165350" y="5283431"/>
                  </a:lnTo>
                  <a:lnTo>
                    <a:pt x="1809750" y="4789401"/>
                  </a:lnTo>
                  <a:lnTo>
                    <a:pt x="1452880" y="5283431"/>
                  </a:lnTo>
                  <a:lnTo>
                    <a:pt x="1446530" y="5283431"/>
                  </a:lnTo>
                  <a:lnTo>
                    <a:pt x="1089660" y="4789401"/>
                  </a:lnTo>
                  <a:lnTo>
                    <a:pt x="734060" y="5283431"/>
                  </a:lnTo>
                  <a:lnTo>
                    <a:pt x="725170" y="5283431"/>
                  </a:lnTo>
                  <a:lnTo>
                    <a:pt x="290830" y="4802101"/>
                  </a:lnTo>
                  <a:lnTo>
                    <a:pt x="1270" y="5283431"/>
                  </a:lnTo>
                  <a:lnTo>
                    <a:pt x="0" y="5283431"/>
                  </a:lnTo>
                  <a:lnTo>
                    <a:pt x="2540" y="4134832"/>
                  </a:lnTo>
                  <a:lnTo>
                    <a:pt x="7620" y="1024571"/>
                  </a:lnTo>
                  <a:lnTo>
                    <a:pt x="10160" y="0"/>
                  </a:lnTo>
                  <a:lnTo>
                    <a:pt x="5765800" y="0"/>
                  </a:lnTo>
                  <a:close/>
                </a:path>
              </a:pathLst>
            </a:custGeom>
            <a:solidFill>
              <a:srgbClr val="FFFFFF"/>
            </a:solidFill>
          </p:spPr>
        </p:sp>
      </p:grpSp>
      <p:sp>
        <p:nvSpPr>
          <p:cNvPr id="5" name="TextBox 5"/>
          <p:cNvSpPr txBox="1"/>
          <p:nvPr/>
        </p:nvSpPr>
        <p:spPr>
          <a:xfrm rot="-520647">
            <a:off x="1536897" y="1928026"/>
            <a:ext cx="3343723" cy="2954655"/>
          </a:xfrm>
          <a:prstGeom prst="rect">
            <a:avLst/>
          </a:prstGeom>
        </p:spPr>
        <p:txBody>
          <a:bodyPr wrap="square" lIns="0" tIns="0" rIns="0" bIns="0" rtlCol="0" anchor="t">
            <a:spAutoFit/>
          </a:bodyPr>
          <a:lstStyle/>
          <a:p>
            <a:r>
              <a:rPr lang="vi-VN" sz="9600" b="1" smtClean="0">
                <a:solidFill>
                  <a:prstClr val="black"/>
                </a:solidFill>
                <a:latin typeface="iCiel Pacifico" panose="02000000000000000000" pitchFamily="50" charset="-93"/>
              </a:rPr>
              <a:t>Đoạn </a:t>
            </a:r>
            <a:r>
              <a:rPr lang="vi-VN" sz="9600" b="1">
                <a:solidFill>
                  <a:prstClr val="black"/>
                </a:solidFill>
                <a:latin typeface="iCiel Pacifico" panose="02000000000000000000" pitchFamily="50" charset="-93"/>
              </a:rPr>
              <a:t>văn </a:t>
            </a:r>
            <a:r>
              <a:rPr lang="vi-VN" sz="9600" b="1" smtClean="0">
                <a:solidFill>
                  <a:prstClr val="black"/>
                </a:solidFill>
                <a:latin typeface="iCiel Pacifico" panose="02000000000000000000" pitchFamily="50" charset="-93"/>
              </a:rPr>
              <a:t>4</a:t>
            </a:r>
            <a:endParaRPr lang="en-GB" sz="9600">
              <a:solidFill>
                <a:prstClr val="black"/>
              </a:solidFill>
              <a:latin typeface="iCiel Pacifico" panose="02000000000000000000" pitchFamily="50" charset="-93"/>
            </a:endParaRPr>
          </a:p>
        </p:txBody>
      </p:sp>
      <p:sp>
        <p:nvSpPr>
          <p:cNvPr id="10" name="Freeform 10"/>
          <p:cNvSpPr/>
          <p:nvPr/>
        </p:nvSpPr>
        <p:spPr>
          <a:xfrm>
            <a:off x="14078659" y="580565"/>
            <a:ext cx="3742298" cy="1913250"/>
          </a:xfrm>
          <a:custGeom>
            <a:avLst/>
            <a:gdLst/>
            <a:ahLst/>
            <a:cxnLst/>
            <a:rect l="l" t="t" r="r" b="b"/>
            <a:pathLst>
              <a:path w="3742298" h="1913250">
                <a:moveTo>
                  <a:pt x="0" y="0"/>
                </a:moveTo>
                <a:lnTo>
                  <a:pt x="3742298" y="0"/>
                </a:lnTo>
                <a:lnTo>
                  <a:pt x="3742298" y="1913250"/>
                </a:lnTo>
                <a:lnTo>
                  <a:pt x="0" y="19132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5" name="Freeform 15"/>
          <p:cNvSpPr/>
          <p:nvPr/>
        </p:nvSpPr>
        <p:spPr>
          <a:xfrm rot="-364056">
            <a:off x="2330509" y="5815115"/>
            <a:ext cx="4789674" cy="389161"/>
          </a:xfrm>
          <a:custGeom>
            <a:avLst/>
            <a:gdLst/>
            <a:ahLst/>
            <a:cxnLst/>
            <a:rect l="l" t="t" r="r" b="b"/>
            <a:pathLst>
              <a:path w="4789674" h="389161">
                <a:moveTo>
                  <a:pt x="0" y="0"/>
                </a:moveTo>
                <a:lnTo>
                  <a:pt x="4789674" y="0"/>
                </a:lnTo>
                <a:lnTo>
                  <a:pt x="4789674" y="389161"/>
                </a:lnTo>
                <a:lnTo>
                  <a:pt x="0" y="38916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6" name="Freeform 16"/>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6"/>
            <a:stretch>
              <a:fillRect/>
            </a:stretch>
          </a:blipFill>
        </p:spPr>
      </p:sp>
      <p:sp>
        <p:nvSpPr>
          <p:cNvPr id="17" name="Freeform 17"/>
          <p:cNvSpPr/>
          <p:nvPr/>
        </p:nvSpPr>
        <p:spPr>
          <a:xfrm rot="389631">
            <a:off x="4072129" y="7946930"/>
            <a:ext cx="2132181" cy="1498745"/>
          </a:xfrm>
          <a:custGeom>
            <a:avLst/>
            <a:gdLst/>
            <a:ahLst/>
            <a:cxnLst/>
            <a:rect l="l" t="t" r="r" b="b"/>
            <a:pathLst>
              <a:path w="2132181" h="1498745">
                <a:moveTo>
                  <a:pt x="0" y="0"/>
                </a:moveTo>
                <a:lnTo>
                  <a:pt x="2132180" y="0"/>
                </a:lnTo>
                <a:lnTo>
                  <a:pt x="2132180" y="1498746"/>
                </a:lnTo>
                <a:lnTo>
                  <a:pt x="0" y="149874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8" name="Freeform 18"/>
          <p:cNvSpPr/>
          <p:nvPr/>
        </p:nvSpPr>
        <p:spPr>
          <a:xfrm rot="-911868">
            <a:off x="-45289" y="4928128"/>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6" name="Rectangle 5"/>
          <p:cNvSpPr/>
          <p:nvPr/>
        </p:nvSpPr>
        <p:spPr>
          <a:xfrm>
            <a:off x="6068434" y="1358810"/>
            <a:ext cx="9144000" cy="5909310"/>
          </a:xfrm>
          <a:prstGeom prst="rect">
            <a:avLst/>
          </a:prstGeom>
        </p:spPr>
        <p:txBody>
          <a:bodyPr>
            <a:spAutoFit/>
          </a:bodyPr>
          <a:lstStyle/>
          <a:p>
            <a:pPr algn="just"/>
            <a:r>
              <a:rPr lang="vi-VN" sz="5400" i="1">
                <a:latin typeface="Times New Roman" panose="02020603050405020304" pitchFamily="18" charset="0"/>
                <a:ea typeface="Times New Roman" panose="02020603050405020304" pitchFamily="18" charset="0"/>
              </a:rPr>
              <a:t>Chúng lập ra nhà tù nhiều hơn trường học. Chúng thẳng tay chém giết những người yêu nước thương nòi của ta. Chúng tắm các cuộc khởi nghĩa của ta trong những bể máu</a:t>
            </a:r>
            <a:r>
              <a:rPr lang="vi-VN" sz="5400">
                <a:latin typeface="Times New Roman" panose="02020603050405020304" pitchFamily="18" charset="0"/>
                <a:ea typeface="Times New Roman" panose="02020603050405020304" pitchFamily="18" charset="0"/>
              </a:rPr>
              <a:t>. (Hồ Chí Minh).</a:t>
            </a:r>
            <a:endParaRPr lang="en-GB" sz="5400"/>
          </a:p>
        </p:txBody>
      </p:sp>
    </p:spTree>
    <p:extLst>
      <p:ext uri="{BB962C8B-B14F-4D97-AF65-F5344CB8AC3E}">
        <p14:creationId xmlns:p14="http://schemas.microsoft.com/office/powerpoint/2010/main" val="337263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pSp>
        <p:nvGrpSpPr>
          <p:cNvPr id="2" name="Group 2"/>
          <p:cNvGrpSpPr/>
          <p:nvPr/>
        </p:nvGrpSpPr>
        <p:grpSpPr>
          <a:xfrm rot="1387556">
            <a:off x="12764063" y="-4678816"/>
            <a:ext cx="11996482" cy="7872691"/>
            <a:chOff x="0" y="0"/>
            <a:chExt cx="812800" cy="533400"/>
          </a:xfrm>
        </p:grpSpPr>
        <p:sp>
          <p:nvSpPr>
            <p:cNvPr id="3" name="Freeform 3"/>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B2D8FF"/>
            </a:solidFill>
          </p:spPr>
        </p:sp>
        <p:sp>
          <p:nvSpPr>
            <p:cNvPr id="4" name="TextBox 4"/>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5" name="Freeform 5"/>
          <p:cNvSpPr/>
          <p:nvPr/>
        </p:nvSpPr>
        <p:spPr>
          <a:xfrm rot="-1337101">
            <a:off x="222601" y="736548"/>
            <a:ext cx="4426201" cy="2749778"/>
          </a:xfrm>
          <a:custGeom>
            <a:avLst/>
            <a:gdLst/>
            <a:ahLst/>
            <a:cxnLst/>
            <a:rect l="l" t="t" r="r" b="b"/>
            <a:pathLst>
              <a:path w="4426201" h="2749778">
                <a:moveTo>
                  <a:pt x="0" y="0"/>
                </a:moveTo>
                <a:lnTo>
                  <a:pt x="4426202" y="0"/>
                </a:lnTo>
                <a:lnTo>
                  <a:pt x="4426202" y="2749777"/>
                </a:lnTo>
                <a:lnTo>
                  <a:pt x="0" y="2749777"/>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7" name="Freeform 7"/>
          <p:cNvSpPr/>
          <p:nvPr/>
        </p:nvSpPr>
        <p:spPr>
          <a:xfrm>
            <a:off x="14428595" y="905007"/>
            <a:ext cx="3742298" cy="1913250"/>
          </a:xfrm>
          <a:custGeom>
            <a:avLst/>
            <a:gdLst/>
            <a:ahLst/>
            <a:cxnLst/>
            <a:rect l="l" t="t" r="r" b="b"/>
            <a:pathLst>
              <a:path w="3742298" h="1913250">
                <a:moveTo>
                  <a:pt x="0" y="0"/>
                </a:moveTo>
                <a:lnTo>
                  <a:pt x="3742298" y="0"/>
                </a:lnTo>
                <a:lnTo>
                  <a:pt x="3742298" y="1913249"/>
                </a:lnTo>
                <a:lnTo>
                  <a:pt x="0" y="1913249"/>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TextBox 8"/>
          <p:cNvSpPr txBox="1"/>
          <p:nvPr/>
        </p:nvSpPr>
        <p:spPr>
          <a:xfrm>
            <a:off x="1703755" y="693896"/>
            <a:ext cx="15137976" cy="1374030"/>
          </a:xfrm>
          <a:prstGeom prst="rect">
            <a:avLst/>
          </a:prstGeom>
        </p:spPr>
        <p:txBody>
          <a:bodyPr lIns="0" tIns="0" rIns="0" bIns="0" rtlCol="0" anchor="t">
            <a:spAutoFit/>
          </a:bodyPr>
          <a:lstStyle/>
          <a:p>
            <a:pPr algn="ctr">
              <a:lnSpc>
                <a:spcPts val="11808"/>
              </a:lnSpc>
              <a:spcBef>
                <a:spcPct val="0"/>
              </a:spcBef>
            </a:pPr>
            <a:r>
              <a:rPr lang="en-US" sz="5400" b="1">
                <a:solidFill>
                  <a:prstClr val="black"/>
                </a:solidFill>
                <a:latin typeface="iCiel Pacifico" panose="02000000000000000000" pitchFamily="50" charset="-93"/>
              </a:rPr>
              <a:t>PHIẾU HỌC TẬP SỐ </a:t>
            </a:r>
            <a:r>
              <a:rPr lang="vi-VN" sz="5400" b="1" smtClean="0">
                <a:solidFill>
                  <a:prstClr val="black"/>
                </a:solidFill>
                <a:latin typeface="iCiel Pacifico" panose="02000000000000000000" pitchFamily="50" charset="-93"/>
              </a:rPr>
              <a:t>02</a:t>
            </a:r>
            <a:endParaRPr lang="en-US" sz="7200" spc="547">
              <a:solidFill>
                <a:srgbClr val="FFFFFF"/>
              </a:solidFill>
              <a:latin typeface="iCiel Pacifico" panose="02000000000000000000" pitchFamily="50" charset="-93"/>
            </a:endParaRPr>
          </a:p>
        </p:txBody>
      </p:sp>
      <p:sp>
        <p:nvSpPr>
          <p:cNvPr id="9" name="Freeform 9"/>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6"/>
            <a:stretch>
              <a:fillRect/>
            </a:stretch>
          </a:blipFill>
        </p:spPr>
      </p:sp>
      <p:graphicFrame>
        <p:nvGraphicFramePr>
          <p:cNvPr id="11" name="Table 10"/>
          <p:cNvGraphicFramePr>
            <a:graphicFrameLocks noGrp="1"/>
          </p:cNvGraphicFramePr>
          <p:nvPr>
            <p:extLst>
              <p:ext uri="{D42A27DB-BD31-4B8C-83A1-F6EECF244321}">
                <p14:modId xmlns:p14="http://schemas.microsoft.com/office/powerpoint/2010/main" val="417549402"/>
              </p:ext>
            </p:extLst>
          </p:nvPr>
        </p:nvGraphicFramePr>
        <p:xfrm>
          <a:off x="3298433" y="3399316"/>
          <a:ext cx="13001311" cy="4404461"/>
        </p:xfrm>
        <a:graphic>
          <a:graphicData uri="http://schemas.openxmlformats.org/drawingml/2006/table">
            <a:tbl>
              <a:tblPr firstRow="1" firstCol="1" bandRow="1"/>
              <a:tblGrid>
                <a:gridCol w="5600728"/>
                <a:gridCol w="2286000"/>
                <a:gridCol w="2438400"/>
                <a:gridCol w="2676183"/>
              </a:tblGrid>
              <a:tr h="631919">
                <a:tc gridSpan="4">
                  <a:txBody>
                    <a:bodyPr/>
                    <a:lstStyle/>
                    <a:p>
                      <a:pPr algn="ctr">
                        <a:lnSpc>
                          <a:spcPct val="115000"/>
                        </a:lnSpc>
                        <a:spcAft>
                          <a:spcPts val="0"/>
                        </a:spcAft>
                      </a:pPr>
                      <a:r>
                        <a:rPr lang="en-US" sz="4000" b="1">
                          <a:solidFill>
                            <a:srgbClr val="FF0000"/>
                          </a:solidFill>
                          <a:effectLst/>
                          <a:latin typeface="iCiel Bambola" panose="02000000000000000000" pitchFamily="50" charset="-93"/>
                          <a:ea typeface="Times New Roman" panose="02020603050405020304" pitchFamily="18" charset="0"/>
                          <a:cs typeface="Times New Roman" panose="02020603050405020304" pitchFamily="18" charset="0"/>
                        </a:rPr>
                        <a:t>Tìm hiểu ví dụ về các cách trình bày nội dung đoạn văn</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en-GB"/>
                    </a:p>
                  </a:txBody>
                  <a:tcPr/>
                </a:tc>
                <a:tc hMerge="1">
                  <a:txBody>
                    <a:bodyPr/>
                    <a:lstStyle/>
                    <a:p>
                      <a:endParaRPr lang="en-GB"/>
                    </a:p>
                  </a:txBody>
                  <a:tcPr/>
                </a:tc>
                <a:tc hMerge="1">
                  <a:txBody>
                    <a:bodyPr/>
                    <a:lstStyle/>
                    <a:p>
                      <a:endParaRPr lang="en-GB"/>
                    </a:p>
                  </a:txBody>
                  <a:tcPr/>
                </a:tc>
              </a:tr>
              <a:tr h="641500">
                <a:tc>
                  <a:txBody>
                    <a:bodyPr/>
                    <a:lstStyle/>
                    <a:p>
                      <a:pPr>
                        <a:lnSpc>
                          <a:spcPct val="115000"/>
                        </a:lnSpc>
                        <a:spcAft>
                          <a:spcPts val="0"/>
                        </a:spcAft>
                      </a:pPr>
                      <a:r>
                        <a:rPr lang="en-US" sz="4000" b="1">
                          <a:effectLst/>
                          <a:latin typeface="iCiel Bambola" panose="02000000000000000000" pitchFamily="50" charset="-93"/>
                          <a:ea typeface="Times New Roman" panose="02020603050405020304" pitchFamily="18" charset="0"/>
                          <a:cs typeface="Times New Roman" panose="02020603050405020304" pitchFamily="18" charset="0"/>
                        </a:rPr>
                        <a:t>Đoạn văn</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4000" b="1">
                          <a:solidFill>
                            <a:srgbClr val="7030A0"/>
                          </a:solidFill>
                          <a:effectLst/>
                          <a:latin typeface="iCiel Bambola" panose="02000000000000000000" pitchFamily="50" charset="-93"/>
                          <a:ea typeface="Times New Roman" panose="02020603050405020304" pitchFamily="18" charset="0"/>
                          <a:cs typeface="Times New Roman" panose="02020603050405020304" pitchFamily="18" charset="0"/>
                        </a:rPr>
                        <a:t>(1)</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4000" b="1">
                          <a:solidFill>
                            <a:srgbClr val="7030A0"/>
                          </a:solidFill>
                          <a:effectLst/>
                          <a:latin typeface="iCiel Bambola" panose="02000000000000000000" pitchFamily="50" charset="-93"/>
                          <a:ea typeface="Times New Roman" panose="02020603050405020304" pitchFamily="18" charset="0"/>
                          <a:cs typeface="Times New Roman" panose="02020603050405020304" pitchFamily="18" charset="0"/>
                        </a:rPr>
                        <a:t>(2)</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4000" b="1">
                          <a:solidFill>
                            <a:srgbClr val="7030A0"/>
                          </a:solidFill>
                          <a:effectLst/>
                          <a:latin typeface="iCiel Bambola" panose="02000000000000000000" pitchFamily="50" charset="-93"/>
                          <a:ea typeface="Times New Roman" panose="02020603050405020304" pitchFamily="18" charset="0"/>
                          <a:cs typeface="Times New Roman" panose="02020603050405020304" pitchFamily="18" charset="0"/>
                        </a:rPr>
                        <a:t>(3)</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1639">
                <a:tc>
                  <a:txBody>
                    <a:bodyPr/>
                    <a:lstStyle/>
                    <a:p>
                      <a:pPr>
                        <a:lnSpc>
                          <a:spcPct val="115000"/>
                        </a:lnSpc>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Câu chủ đề</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smtClean="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5739">
                <a:tc>
                  <a:txBody>
                    <a:bodyPr/>
                    <a:lstStyle/>
                    <a:p>
                      <a:pPr>
                        <a:lnSpc>
                          <a:spcPct val="115000"/>
                        </a:lnSpc>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Vị trí, vai trò của câu chủ đề</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0601">
                <a:tc>
                  <a:txBody>
                    <a:bodyPr/>
                    <a:lstStyle/>
                    <a:p>
                      <a:pPr>
                        <a:lnSpc>
                          <a:spcPct val="115000"/>
                        </a:lnSpc>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Trình tự trình bày vấn đề</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4402">
                <a:tc>
                  <a:txBody>
                    <a:bodyPr/>
                    <a:lstStyle/>
                    <a:p>
                      <a:pPr>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Tên gọi của đoạn văn</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99233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circle(in)">
                                      <p:cBhvr>
                                        <p:cTn id="1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grpSp>
        <p:nvGrpSpPr>
          <p:cNvPr id="3" name="Group 3"/>
          <p:cNvGrpSpPr/>
          <p:nvPr/>
        </p:nvGrpSpPr>
        <p:grpSpPr>
          <a:xfrm>
            <a:off x="5257800" y="342901"/>
            <a:ext cx="11698832" cy="8572902"/>
            <a:chOff x="0" y="0"/>
            <a:chExt cx="5765800" cy="5283431"/>
          </a:xfrm>
        </p:grpSpPr>
        <p:sp>
          <p:nvSpPr>
            <p:cNvPr id="4" name="Freeform 4"/>
            <p:cNvSpPr/>
            <p:nvPr/>
          </p:nvSpPr>
          <p:spPr>
            <a:xfrm>
              <a:off x="0" y="0"/>
              <a:ext cx="5765800" cy="5283431"/>
            </a:xfrm>
            <a:custGeom>
              <a:avLst/>
              <a:gdLst/>
              <a:ahLst/>
              <a:cxnLst/>
              <a:rect l="l" t="t" r="r" b="b"/>
              <a:pathLst>
                <a:path w="5765800" h="5283431">
                  <a:moveTo>
                    <a:pt x="5765800" y="0"/>
                  </a:moveTo>
                  <a:lnTo>
                    <a:pt x="5765800" y="5280891"/>
                  </a:lnTo>
                  <a:lnTo>
                    <a:pt x="5406390" y="4789401"/>
                  </a:lnTo>
                  <a:lnTo>
                    <a:pt x="5050790" y="5283431"/>
                  </a:lnTo>
                  <a:lnTo>
                    <a:pt x="5043170" y="5283431"/>
                  </a:lnTo>
                  <a:lnTo>
                    <a:pt x="4686300" y="4789401"/>
                  </a:lnTo>
                  <a:lnTo>
                    <a:pt x="4330700" y="5283431"/>
                  </a:lnTo>
                  <a:lnTo>
                    <a:pt x="4323080" y="5283431"/>
                  </a:lnTo>
                  <a:lnTo>
                    <a:pt x="3967480" y="4789401"/>
                  </a:lnTo>
                  <a:lnTo>
                    <a:pt x="3611880" y="5283431"/>
                  </a:lnTo>
                  <a:lnTo>
                    <a:pt x="3604260" y="5283431"/>
                  </a:lnTo>
                  <a:lnTo>
                    <a:pt x="3248660" y="4789401"/>
                  </a:lnTo>
                  <a:lnTo>
                    <a:pt x="2893060" y="5283431"/>
                  </a:lnTo>
                  <a:lnTo>
                    <a:pt x="2885440" y="5283431"/>
                  </a:lnTo>
                  <a:lnTo>
                    <a:pt x="2528570" y="4789401"/>
                  </a:lnTo>
                  <a:lnTo>
                    <a:pt x="2172970" y="5283431"/>
                  </a:lnTo>
                  <a:lnTo>
                    <a:pt x="2165350" y="5283431"/>
                  </a:lnTo>
                  <a:lnTo>
                    <a:pt x="1809750" y="4789401"/>
                  </a:lnTo>
                  <a:lnTo>
                    <a:pt x="1452880" y="5283431"/>
                  </a:lnTo>
                  <a:lnTo>
                    <a:pt x="1446530" y="5283431"/>
                  </a:lnTo>
                  <a:lnTo>
                    <a:pt x="1089660" y="4789401"/>
                  </a:lnTo>
                  <a:lnTo>
                    <a:pt x="734060" y="5283431"/>
                  </a:lnTo>
                  <a:lnTo>
                    <a:pt x="725170" y="5283431"/>
                  </a:lnTo>
                  <a:lnTo>
                    <a:pt x="290830" y="4802101"/>
                  </a:lnTo>
                  <a:lnTo>
                    <a:pt x="1270" y="5283431"/>
                  </a:lnTo>
                  <a:lnTo>
                    <a:pt x="0" y="5283431"/>
                  </a:lnTo>
                  <a:lnTo>
                    <a:pt x="2540" y="4134832"/>
                  </a:lnTo>
                  <a:lnTo>
                    <a:pt x="7620" y="1024571"/>
                  </a:lnTo>
                  <a:lnTo>
                    <a:pt x="10160" y="0"/>
                  </a:lnTo>
                  <a:lnTo>
                    <a:pt x="5765800" y="0"/>
                  </a:lnTo>
                  <a:close/>
                </a:path>
              </a:pathLst>
            </a:custGeom>
            <a:solidFill>
              <a:srgbClr val="FFFFFF"/>
            </a:solidFill>
          </p:spPr>
        </p:sp>
      </p:grpSp>
      <p:sp>
        <p:nvSpPr>
          <p:cNvPr id="5" name="TextBox 5"/>
          <p:cNvSpPr txBox="1"/>
          <p:nvPr/>
        </p:nvSpPr>
        <p:spPr>
          <a:xfrm rot="-520647">
            <a:off x="1848261" y="2974133"/>
            <a:ext cx="3343723" cy="2954655"/>
          </a:xfrm>
          <a:prstGeom prst="rect">
            <a:avLst/>
          </a:prstGeom>
        </p:spPr>
        <p:txBody>
          <a:bodyPr wrap="square" lIns="0" tIns="0" rIns="0" bIns="0" rtlCol="0" anchor="t">
            <a:spAutoFit/>
          </a:bodyPr>
          <a:lstStyle/>
          <a:p>
            <a:r>
              <a:rPr lang="vi-VN" sz="9600" b="1" smtClean="0">
                <a:solidFill>
                  <a:prstClr val="black"/>
                </a:solidFill>
                <a:latin typeface="iCiel Pacifico" panose="02000000000000000000" pitchFamily="50" charset="-93"/>
              </a:rPr>
              <a:t>Đoạn </a:t>
            </a:r>
            <a:r>
              <a:rPr lang="vi-VN" sz="9600" b="1">
                <a:solidFill>
                  <a:prstClr val="black"/>
                </a:solidFill>
                <a:latin typeface="iCiel Pacifico" panose="02000000000000000000" pitchFamily="50" charset="-93"/>
              </a:rPr>
              <a:t>văn </a:t>
            </a:r>
            <a:r>
              <a:rPr lang="vi-VN" sz="9600" b="1" smtClean="0">
                <a:solidFill>
                  <a:prstClr val="black"/>
                </a:solidFill>
                <a:latin typeface="iCiel Pacifico" panose="02000000000000000000" pitchFamily="50" charset="-93"/>
              </a:rPr>
              <a:t>1</a:t>
            </a:r>
            <a:endParaRPr lang="en-GB" sz="9600">
              <a:solidFill>
                <a:prstClr val="black"/>
              </a:solidFill>
              <a:latin typeface="iCiel Pacifico" panose="02000000000000000000" pitchFamily="50" charset="-93"/>
            </a:endParaRPr>
          </a:p>
        </p:txBody>
      </p:sp>
      <p:sp>
        <p:nvSpPr>
          <p:cNvPr id="10" name="Freeform 10"/>
          <p:cNvSpPr/>
          <p:nvPr/>
        </p:nvSpPr>
        <p:spPr>
          <a:xfrm>
            <a:off x="14078659" y="580565"/>
            <a:ext cx="3742298" cy="1913250"/>
          </a:xfrm>
          <a:custGeom>
            <a:avLst/>
            <a:gdLst/>
            <a:ahLst/>
            <a:cxnLst/>
            <a:rect l="l" t="t" r="r" b="b"/>
            <a:pathLst>
              <a:path w="3742298" h="1913250">
                <a:moveTo>
                  <a:pt x="0" y="0"/>
                </a:moveTo>
                <a:lnTo>
                  <a:pt x="3742298" y="0"/>
                </a:lnTo>
                <a:lnTo>
                  <a:pt x="3742298" y="1913250"/>
                </a:lnTo>
                <a:lnTo>
                  <a:pt x="0" y="19132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5" name="Freeform 15"/>
          <p:cNvSpPr/>
          <p:nvPr/>
        </p:nvSpPr>
        <p:spPr>
          <a:xfrm rot="-364056">
            <a:off x="2330509" y="5815115"/>
            <a:ext cx="4789674" cy="389161"/>
          </a:xfrm>
          <a:custGeom>
            <a:avLst/>
            <a:gdLst/>
            <a:ahLst/>
            <a:cxnLst/>
            <a:rect l="l" t="t" r="r" b="b"/>
            <a:pathLst>
              <a:path w="4789674" h="389161">
                <a:moveTo>
                  <a:pt x="0" y="0"/>
                </a:moveTo>
                <a:lnTo>
                  <a:pt x="4789674" y="0"/>
                </a:lnTo>
                <a:lnTo>
                  <a:pt x="4789674" y="389161"/>
                </a:lnTo>
                <a:lnTo>
                  <a:pt x="0" y="38916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6" name="Freeform 16"/>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6"/>
            <a:stretch>
              <a:fillRect/>
            </a:stretch>
          </a:blipFill>
        </p:spPr>
      </p:sp>
      <p:sp>
        <p:nvSpPr>
          <p:cNvPr id="17" name="Freeform 17"/>
          <p:cNvSpPr/>
          <p:nvPr/>
        </p:nvSpPr>
        <p:spPr>
          <a:xfrm rot="389631">
            <a:off x="4072129" y="7946930"/>
            <a:ext cx="2132181" cy="1498745"/>
          </a:xfrm>
          <a:custGeom>
            <a:avLst/>
            <a:gdLst/>
            <a:ahLst/>
            <a:cxnLst/>
            <a:rect l="l" t="t" r="r" b="b"/>
            <a:pathLst>
              <a:path w="2132181" h="1498745">
                <a:moveTo>
                  <a:pt x="0" y="0"/>
                </a:moveTo>
                <a:lnTo>
                  <a:pt x="2132180" y="0"/>
                </a:lnTo>
                <a:lnTo>
                  <a:pt x="2132180" y="1498746"/>
                </a:lnTo>
                <a:lnTo>
                  <a:pt x="0" y="149874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8" name="Freeform 18"/>
          <p:cNvSpPr/>
          <p:nvPr/>
        </p:nvSpPr>
        <p:spPr>
          <a:xfrm rot="-911868">
            <a:off x="-45289" y="4928128"/>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9" name="Rectangle 18"/>
          <p:cNvSpPr/>
          <p:nvPr/>
        </p:nvSpPr>
        <p:spPr>
          <a:xfrm>
            <a:off x="5410247" y="601386"/>
            <a:ext cx="9765481" cy="1446550"/>
          </a:xfrm>
          <a:prstGeom prst="rect">
            <a:avLst/>
          </a:prstGeom>
        </p:spPr>
        <p:txBody>
          <a:bodyPr wrap="square">
            <a:spAutoFit/>
          </a:bodyPr>
          <a:lstStyle/>
          <a:p>
            <a:r>
              <a:rPr lang="vi-VN" sz="4400">
                <a:latin typeface="+mj-lt"/>
              </a:rPr>
              <a:t>- Câu chủ đề:</a:t>
            </a:r>
            <a:r>
              <a:rPr lang="vi-VN" sz="4400" i="1">
                <a:latin typeface="+mj-lt"/>
              </a:rPr>
              <a:t> Cây cối luôn được ví là “lá phổi xanh”.</a:t>
            </a:r>
            <a:endParaRPr lang="en-GB" sz="4400">
              <a:latin typeface="+mj-lt"/>
            </a:endParaRPr>
          </a:p>
        </p:txBody>
      </p:sp>
      <p:sp>
        <p:nvSpPr>
          <p:cNvPr id="6" name="Rectangle 5"/>
          <p:cNvSpPr/>
          <p:nvPr/>
        </p:nvSpPr>
        <p:spPr>
          <a:xfrm>
            <a:off x="5376871" y="2302026"/>
            <a:ext cx="11131990" cy="1649682"/>
          </a:xfrm>
          <a:prstGeom prst="rect">
            <a:avLst/>
          </a:prstGeom>
        </p:spPr>
        <p:txBody>
          <a:bodyPr wrap="square">
            <a:spAutoFit/>
          </a:bodyPr>
          <a:lstStyle/>
          <a:p>
            <a:pPr algn="just">
              <a:lnSpc>
                <a:spcPct val="115000"/>
              </a:lnSpc>
              <a:spcAft>
                <a:spcPts val="0"/>
              </a:spcAft>
            </a:pPr>
            <a:r>
              <a:rPr lang="vi-VN" sz="4400">
                <a:latin typeface="+mj-lt"/>
                <a:ea typeface="Times New Roman" panose="02020603050405020304" pitchFamily="18" charset="0"/>
                <a:cs typeface="Times New Roman" panose="02020603050405020304" pitchFamily="18" charset="0"/>
              </a:rPr>
              <a:t>- Vị trí, vai trò của câu chủ đề: đầu đoạn văn, nêu ý khái quát.</a:t>
            </a:r>
            <a:endParaRPr lang="en-GB" sz="4000">
              <a:effectLst/>
              <a:latin typeface="+mj-lt"/>
              <a:ea typeface="Times New Roman" panose="02020603050405020304" pitchFamily="18" charset="0"/>
            </a:endParaRPr>
          </a:p>
        </p:txBody>
      </p:sp>
      <p:sp>
        <p:nvSpPr>
          <p:cNvPr id="7" name="Rectangle 6"/>
          <p:cNvSpPr/>
          <p:nvPr/>
        </p:nvSpPr>
        <p:spPr>
          <a:xfrm>
            <a:off x="5435530" y="4142017"/>
            <a:ext cx="11073331" cy="1649682"/>
          </a:xfrm>
          <a:prstGeom prst="rect">
            <a:avLst/>
          </a:prstGeom>
        </p:spPr>
        <p:txBody>
          <a:bodyPr wrap="square">
            <a:spAutoFit/>
          </a:bodyPr>
          <a:lstStyle/>
          <a:p>
            <a:pPr algn="just">
              <a:lnSpc>
                <a:spcPct val="115000"/>
              </a:lnSpc>
              <a:spcAft>
                <a:spcPts val="0"/>
              </a:spcAft>
            </a:pPr>
            <a:r>
              <a:rPr lang="vi-VN" sz="4400">
                <a:latin typeface="+mj-lt"/>
                <a:ea typeface="Times New Roman" panose="02020603050405020304" pitchFamily="18" charset="0"/>
                <a:cs typeface="Times New Roman" panose="02020603050405020304" pitchFamily="18" charset="0"/>
              </a:rPr>
              <a:t>- Vai trò của các câu còn lại: phát triển ý của câu chủ đề.</a:t>
            </a:r>
            <a:endParaRPr lang="en-GB" sz="4000">
              <a:effectLst/>
              <a:latin typeface="+mj-lt"/>
              <a:ea typeface="Times New Roman" panose="02020603050405020304" pitchFamily="18" charset="0"/>
            </a:endParaRPr>
          </a:p>
        </p:txBody>
      </p:sp>
      <p:sp>
        <p:nvSpPr>
          <p:cNvPr id="8" name="Rectangle 7"/>
          <p:cNvSpPr/>
          <p:nvPr/>
        </p:nvSpPr>
        <p:spPr>
          <a:xfrm>
            <a:off x="5482663" y="5899248"/>
            <a:ext cx="10938059" cy="871008"/>
          </a:xfrm>
          <a:prstGeom prst="rect">
            <a:avLst/>
          </a:prstGeom>
        </p:spPr>
        <p:txBody>
          <a:bodyPr wrap="none">
            <a:spAutoFit/>
          </a:bodyPr>
          <a:lstStyle/>
          <a:p>
            <a:pPr algn="just">
              <a:lnSpc>
                <a:spcPct val="115000"/>
              </a:lnSpc>
              <a:spcAft>
                <a:spcPts val="0"/>
              </a:spcAft>
            </a:pPr>
            <a:r>
              <a:rPr lang="vi-VN" sz="4400">
                <a:latin typeface="+mj-lt"/>
                <a:ea typeface="Times New Roman" panose="02020603050405020304" pitchFamily="18" charset="0"/>
                <a:cs typeface="Times New Roman" panose="02020603050405020304" pitchFamily="18" charset="0"/>
              </a:rPr>
              <a:t>- Trình tự trình bày vấn đề:</a:t>
            </a:r>
            <a:r>
              <a:rPr lang="vi-VN" sz="4400" b="1">
                <a:latin typeface="+mj-lt"/>
                <a:ea typeface="Times New Roman" panose="02020603050405020304" pitchFamily="18" charset="0"/>
                <a:cs typeface="Times New Roman" panose="02020603050405020304" pitchFamily="18" charset="0"/>
              </a:rPr>
              <a:t> </a:t>
            </a:r>
            <a:r>
              <a:rPr lang="vi-VN" sz="4400">
                <a:latin typeface="+mj-lt"/>
                <a:ea typeface="Times New Roman" panose="02020603050405020304" pitchFamily="18" charset="0"/>
                <a:cs typeface="Times New Roman" panose="02020603050405020304" pitchFamily="18" charset="0"/>
              </a:rPr>
              <a:t>khái </a:t>
            </a:r>
            <a:r>
              <a:rPr lang="vi-VN" sz="4400" smtClean="0">
                <a:latin typeface="+mj-lt"/>
                <a:ea typeface="Times New Roman" panose="02020603050405020304" pitchFamily="18" charset="0"/>
                <a:cs typeface="Times New Roman" panose="02020603050405020304" pitchFamily="18" charset="0"/>
              </a:rPr>
              <a:t>quát =&gt; </a:t>
            </a:r>
            <a:r>
              <a:rPr lang="vi-VN" sz="4400">
                <a:latin typeface="+mj-lt"/>
                <a:ea typeface="Times New Roman" panose="02020603050405020304" pitchFamily="18" charset="0"/>
                <a:cs typeface="Times New Roman" panose="02020603050405020304" pitchFamily="18" charset="0"/>
              </a:rPr>
              <a:t>cụ thể.</a:t>
            </a:r>
            <a:endParaRPr lang="en-GB" sz="4000">
              <a:effectLst/>
              <a:latin typeface="+mj-lt"/>
              <a:ea typeface="Times New Roman" panose="02020603050405020304" pitchFamily="18" charset="0"/>
            </a:endParaRPr>
          </a:p>
        </p:txBody>
      </p:sp>
      <p:sp>
        <p:nvSpPr>
          <p:cNvPr id="9" name="Rectangle 8"/>
          <p:cNvSpPr/>
          <p:nvPr/>
        </p:nvSpPr>
        <p:spPr>
          <a:xfrm>
            <a:off x="8239599" y="7017327"/>
            <a:ext cx="5622052" cy="871008"/>
          </a:xfrm>
          <a:prstGeom prst="rect">
            <a:avLst/>
          </a:prstGeom>
        </p:spPr>
        <p:txBody>
          <a:bodyPr wrap="none">
            <a:spAutoFit/>
          </a:bodyPr>
          <a:lstStyle/>
          <a:p>
            <a:pPr algn="just">
              <a:lnSpc>
                <a:spcPct val="115000"/>
              </a:lnSpc>
              <a:spcAft>
                <a:spcPts val="0"/>
              </a:spcAft>
            </a:pPr>
            <a:r>
              <a:rPr lang="vi-VN" sz="4400">
                <a:latin typeface="+mj-lt"/>
                <a:ea typeface="Times New Roman" panose="02020603050405020304" pitchFamily="18" charset="0"/>
                <a:cs typeface="Times New Roman" panose="02020603050405020304" pitchFamily="18" charset="0"/>
              </a:rPr>
              <a:t>=&gt; </a:t>
            </a:r>
            <a:r>
              <a:rPr lang="vi-VN" sz="4400" b="1">
                <a:latin typeface="+mj-lt"/>
                <a:ea typeface="Times New Roman" panose="02020603050405020304" pitchFamily="18" charset="0"/>
                <a:cs typeface="Times New Roman" panose="02020603050405020304" pitchFamily="18" charset="0"/>
              </a:rPr>
              <a:t>Đ</a:t>
            </a:r>
            <a:r>
              <a:rPr lang="vi-VN" sz="4400" b="1" smtClean="0">
                <a:latin typeface="+mj-lt"/>
                <a:ea typeface="Times New Roman" panose="02020603050405020304" pitchFamily="18" charset="0"/>
                <a:cs typeface="Times New Roman" panose="02020603050405020304" pitchFamily="18" charset="0"/>
              </a:rPr>
              <a:t>oạn </a:t>
            </a:r>
            <a:r>
              <a:rPr lang="vi-VN" sz="4400" b="1">
                <a:latin typeface="+mj-lt"/>
                <a:ea typeface="Times New Roman" panose="02020603050405020304" pitchFamily="18" charset="0"/>
                <a:cs typeface="Times New Roman" panose="02020603050405020304" pitchFamily="18" charset="0"/>
              </a:rPr>
              <a:t>văn diễn dịch</a:t>
            </a:r>
            <a:endParaRPr lang="en-GB" sz="4000">
              <a:effectLst/>
              <a:latin typeface="+mj-lt"/>
              <a:ea typeface="Times New Roman" panose="02020603050405020304" pitchFamily="18" charset="0"/>
            </a:endParaRPr>
          </a:p>
        </p:txBody>
      </p:sp>
    </p:spTree>
    <p:extLst>
      <p:ext uri="{BB962C8B-B14F-4D97-AF65-F5344CB8AC3E}">
        <p14:creationId xmlns:p14="http://schemas.microsoft.com/office/powerpoint/2010/main" val="49387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6" grpId="0"/>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grpSp>
        <p:nvGrpSpPr>
          <p:cNvPr id="3" name="Group 3"/>
          <p:cNvGrpSpPr/>
          <p:nvPr/>
        </p:nvGrpSpPr>
        <p:grpSpPr>
          <a:xfrm>
            <a:off x="2531548" y="794951"/>
            <a:ext cx="12788054" cy="8068846"/>
            <a:chOff x="0" y="0"/>
            <a:chExt cx="858578" cy="541735"/>
          </a:xfrm>
        </p:grpSpPr>
        <p:sp>
          <p:nvSpPr>
            <p:cNvPr id="4" name="Freeform 4"/>
            <p:cNvSpPr/>
            <p:nvPr/>
          </p:nvSpPr>
          <p:spPr>
            <a:xfrm>
              <a:off x="0" y="0"/>
              <a:ext cx="873767" cy="545973"/>
            </a:xfrm>
            <a:custGeom>
              <a:avLst/>
              <a:gdLst/>
              <a:ahLst/>
              <a:cxnLst/>
              <a:rect l="l" t="t" r="r" b="b"/>
              <a:pathLst>
                <a:path w="873767" h="545973">
                  <a:moveTo>
                    <a:pt x="487482" y="0"/>
                  </a:moveTo>
                  <a:cubicBezTo>
                    <a:pt x="496899" y="0"/>
                    <a:pt x="506373" y="0"/>
                    <a:pt x="515772" y="0"/>
                  </a:cubicBezTo>
                  <a:cubicBezTo>
                    <a:pt x="590705" y="9048"/>
                    <a:pt x="637536" y="39167"/>
                    <a:pt x="658866" y="88451"/>
                  </a:cubicBezTo>
                  <a:cubicBezTo>
                    <a:pt x="783793" y="81878"/>
                    <a:pt x="873767" y="175067"/>
                    <a:pt x="819268" y="266527"/>
                  </a:cubicBezTo>
                  <a:cubicBezTo>
                    <a:pt x="837675" y="285746"/>
                    <a:pt x="853032" y="307243"/>
                    <a:pt x="858578" y="336097"/>
                  </a:cubicBezTo>
                  <a:cubicBezTo>
                    <a:pt x="858578" y="344363"/>
                    <a:pt x="858578" y="352609"/>
                    <a:pt x="858578" y="360873"/>
                  </a:cubicBezTo>
                  <a:cubicBezTo>
                    <a:pt x="842050" y="434309"/>
                    <a:pt x="770932" y="483932"/>
                    <a:pt x="654174" y="470573"/>
                  </a:cubicBezTo>
                  <a:cubicBezTo>
                    <a:pt x="624134" y="508279"/>
                    <a:pt x="570679" y="545973"/>
                    <a:pt x="487499" y="541336"/>
                  </a:cubicBezTo>
                  <a:cubicBezTo>
                    <a:pt x="444504" y="538861"/>
                    <a:pt x="414594" y="524523"/>
                    <a:pt x="388406" y="507104"/>
                  </a:cubicBezTo>
                  <a:cubicBezTo>
                    <a:pt x="360823" y="521583"/>
                    <a:pt x="330949" y="532947"/>
                    <a:pt x="287787" y="533072"/>
                  </a:cubicBezTo>
                  <a:cubicBezTo>
                    <a:pt x="187931" y="533286"/>
                    <a:pt x="121130" y="477502"/>
                    <a:pt x="119511" y="400984"/>
                  </a:cubicBezTo>
                  <a:cubicBezTo>
                    <a:pt x="55316" y="383084"/>
                    <a:pt x="11838" y="349670"/>
                    <a:pt x="0" y="292495"/>
                  </a:cubicBezTo>
                  <a:cubicBezTo>
                    <a:pt x="0" y="284231"/>
                    <a:pt x="0" y="275949"/>
                    <a:pt x="0" y="267720"/>
                  </a:cubicBezTo>
                  <a:cubicBezTo>
                    <a:pt x="13066" y="211064"/>
                    <a:pt x="54181" y="175476"/>
                    <a:pt x="122638" y="160390"/>
                  </a:cubicBezTo>
                  <a:cubicBezTo>
                    <a:pt x="118525" y="64815"/>
                    <a:pt x="255458" y="5094"/>
                    <a:pt x="367951" y="47200"/>
                  </a:cubicBezTo>
                  <a:cubicBezTo>
                    <a:pt x="394735" y="26378"/>
                    <a:pt x="432629" y="3669"/>
                    <a:pt x="487482" y="0"/>
                  </a:cubicBezTo>
                  <a:close/>
                </a:path>
              </a:pathLst>
            </a:custGeom>
            <a:solidFill>
              <a:srgbClr val="FFFFFF"/>
            </a:solidFill>
          </p:spPr>
        </p:sp>
        <p:sp>
          <p:nvSpPr>
            <p:cNvPr id="5" name="TextBox 5"/>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6" name="Freeform 6"/>
          <p:cNvSpPr/>
          <p:nvPr/>
        </p:nvSpPr>
        <p:spPr>
          <a:xfrm rot="8231974">
            <a:off x="14711178" y="1803900"/>
            <a:ext cx="951429" cy="1790536"/>
          </a:xfrm>
          <a:custGeom>
            <a:avLst/>
            <a:gdLst/>
            <a:ahLst/>
            <a:cxnLst/>
            <a:rect l="l" t="t" r="r" b="b"/>
            <a:pathLst>
              <a:path w="951429" h="1790536">
                <a:moveTo>
                  <a:pt x="0" y="0"/>
                </a:moveTo>
                <a:lnTo>
                  <a:pt x="951428" y="0"/>
                </a:lnTo>
                <a:lnTo>
                  <a:pt x="951428" y="1790536"/>
                </a:lnTo>
                <a:lnTo>
                  <a:pt x="0" y="179053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7" name="Freeform 7"/>
          <p:cNvSpPr/>
          <p:nvPr/>
        </p:nvSpPr>
        <p:spPr>
          <a:xfrm>
            <a:off x="10652352" y="6811394"/>
            <a:ext cx="4014481" cy="2052403"/>
          </a:xfrm>
          <a:custGeom>
            <a:avLst/>
            <a:gdLst/>
            <a:ahLst/>
            <a:cxnLst/>
            <a:rect l="l" t="t" r="r" b="b"/>
            <a:pathLst>
              <a:path w="4014481" h="2052403">
                <a:moveTo>
                  <a:pt x="0" y="0"/>
                </a:moveTo>
                <a:lnTo>
                  <a:pt x="4014481" y="0"/>
                </a:lnTo>
                <a:lnTo>
                  <a:pt x="4014481" y="2052403"/>
                </a:lnTo>
                <a:lnTo>
                  <a:pt x="0" y="205240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Freeform 8"/>
          <p:cNvSpPr/>
          <p:nvPr/>
        </p:nvSpPr>
        <p:spPr>
          <a:xfrm rot="-10800000">
            <a:off x="15688458" y="4859567"/>
            <a:ext cx="1998579" cy="3751598"/>
          </a:xfrm>
          <a:custGeom>
            <a:avLst/>
            <a:gdLst/>
            <a:ahLst/>
            <a:cxnLst/>
            <a:rect l="l" t="t" r="r" b="b"/>
            <a:pathLst>
              <a:path w="1998579" h="3751598">
                <a:moveTo>
                  <a:pt x="0" y="0"/>
                </a:moveTo>
                <a:lnTo>
                  <a:pt x="1998578" y="0"/>
                </a:lnTo>
                <a:lnTo>
                  <a:pt x="1998578" y="3751598"/>
                </a:lnTo>
                <a:lnTo>
                  <a:pt x="0" y="375159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Freeform 9"/>
          <p:cNvSpPr/>
          <p:nvPr/>
        </p:nvSpPr>
        <p:spPr>
          <a:xfrm>
            <a:off x="4089527" y="0"/>
            <a:ext cx="3824090" cy="3838485"/>
          </a:xfrm>
          <a:custGeom>
            <a:avLst/>
            <a:gdLst/>
            <a:ahLst/>
            <a:cxnLst/>
            <a:rect l="l" t="t" r="r" b="b"/>
            <a:pathLst>
              <a:path w="3824090" h="3838485">
                <a:moveTo>
                  <a:pt x="0" y="0"/>
                </a:moveTo>
                <a:lnTo>
                  <a:pt x="3824091" y="0"/>
                </a:lnTo>
                <a:lnTo>
                  <a:pt x="3824091" y="3838485"/>
                </a:lnTo>
                <a:lnTo>
                  <a:pt x="0" y="383848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0" name="TextBox 10"/>
          <p:cNvSpPr txBox="1"/>
          <p:nvPr/>
        </p:nvSpPr>
        <p:spPr>
          <a:xfrm>
            <a:off x="3090510" y="3665609"/>
            <a:ext cx="12304868" cy="3477875"/>
          </a:xfrm>
          <a:prstGeom prst="rect">
            <a:avLst/>
          </a:prstGeom>
        </p:spPr>
        <p:txBody>
          <a:bodyPr lIns="0" tIns="0" rIns="0" bIns="0" rtlCol="0" anchor="t">
            <a:spAutoFit/>
          </a:bodyPr>
          <a:lstStyle/>
          <a:p>
            <a:pPr algn="ctr">
              <a:spcBef>
                <a:spcPct val="0"/>
              </a:spcBef>
            </a:pPr>
            <a:r>
              <a:rPr lang="vi-VN" sz="11300" b="1" spc="189" smtClean="0">
                <a:solidFill>
                  <a:srgbClr val="00B050"/>
                </a:solidFill>
                <a:latin typeface="iCiel Cucho" pitchFamily="50" charset="-93"/>
                <a:cs typeface="iCiel Cucho" pitchFamily="50" charset="-93"/>
              </a:rPr>
              <a:t>Hoạt động 1</a:t>
            </a:r>
          </a:p>
          <a:p>
            <a:pPr algn="ctr">
              <a:spcBef>
                <a:spcPct val="0"/>
              </a:spcBef>
            </a:pPr>
            <a:r>
              <a:rPr lang="vi-VN" sz="11300" b="1" spc="189" smtClean="0">
                <a:solidFill>
                  <a:srgbClr val="00B050"/>
                </a:solidFill>
                <a:latin typeface="iCiel Cucho" pitchFamily="50" charset="-93"/>
                <a:cs typeface="iCiel Cucho" pitchFamily="50" charset="-93"/>
              </a:rPr>
              <a:t>Khởi động</a:t>
            </a:r>
            <a:endParaRPr lang="en-US" sz="11300" b="1" spc="189">
              <a:solidFill>
                <a:srgbClr val="00B050"/>
              </a:solidFill>
              <a:latin typeface="iCiel Cucho" pitchFamily="50" charset="-93"/>
              <a:cs typeface="iCiel Cucho" pitchFamily="50" charset="-93"/>
            </a:endParaRPr>
          </a:p>
        </p:txBody>
      </p:sp>
      <p:sp>
        <p:nvSpPr>
          <p:cNvPr id="11" name="Freeform 11"/>
          <p:cNvSpPr/>
          <p:nvPr/>
        </p:nvSpPr>
        <p:spPr>
          <a:xfrm>
            <a:off x="665285" y="456718"/>
            <a:ext cx="2088322" cy="3920058"/>
          </a:xfrm>
          <a:custGeom>
            <a:avLst/>
            <a:gdLst/>
            <a:ahLst/>
            <a:cxnLst/>
            <a:rect l="l" t="t" r="r" b="b"/>
            <a:pathLst>
              <a:path w="2088322" h="3920058">
                <a:moveTo>
                  <a:pt x="0" y="0"/>
                </a:moveTo>
                <a:lnTo>
                  <a:pt x="2088322" y="0"/>
                </a:lnTo>
                <a:lnTo>
                  <a:pt x="2088322" y="3920058"/>
                </a:lnTo>
                <a:lnTo>
                  <a:pt x="0" y="3920058"/>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2" name="Freeform 12"/>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12"/>
            <a:stretch>
              <a:fillRect/>
            </a:stretch>
          </a:blipFill>
        </p:spPr>
      </p:sp>
    </p:spTree>
    <p:extLst>
      <p:ext uri="{BB962C8B-B14F-4D97-AF65-F5344CB8AC3E}">
        <p14:creationId xmlns:p14="http://schemas.microsoft.com/office/powerpoint/2010/main" val="344596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grpSp>
        <p:nvGrpSpPr>
          <p:cNvPr id="3" name="Group 3"/>
          <p:cNvGrpSpPr/>
          <p:nvPr/>
        </p:nvGrpSpPr>
        <p:grpSpPr>
          <a:xfrm>
            <a:off x="5257800" y="342901"/>
            <a:ext cx="11698832" cy="8572902"/>
            <a:chOff x="0" y="0"/>
            <a:chExt cx="5765800" cy="5283431"/>
          </a:xfrm>
        </p:grpSpPr>
        <p:sp>
          <p:nvSpPr>
            <p:cNvPr id="4" name="Freeform 4"/>
            <p:cNvSpPr/>
            <p:nvPr/>
          </p:nvSpPr>
          <p:spPr>
            <a:xfrm>
              <a:off x="0" y="0"/>
              <a:ext cx="5765800" cy="5283431"/>
            </a:xfrm>
            <a:custGeom>
              <a:avLst/>
              <a:gdLst/>
              <a:ahLst/>
              <a:cxnLst/>
              <a:rect l="l" t="t" r="r" b="b"/>
              <a:pathLst>
                <a:path w="5765800" h="5283431">
                  <a:moveTo>
                    <a:pt x="5765800" y="0"/>
                  </a:moveTo>
                  <a:lnTo>
                    <a:pt x="5765800" y="5280891"/>
                  </a:lnTo>
                  <a:lnTo>
                    <a:pt x="5406390" y="4789401"/>
                  </a:lnTo>
                  <a:lnTo>
                    <a:pt x="5050790" y="5283431"/>
                  </a:lnTo>
                  <a:lnTo>
                    <a:pt x="5043170" y="5283431"/>
                  </a:lnTo>
                  <a:lnTo>
                    <a:pt x="4686300" y="4789401"/>
                  </a:lnTo>
                  <a:lnTo>
                    <a:pt x="4330700" y="5283431"/>
                  </a:lnTo>
                  <a:lnTo>
                    <a:pt x="4323080" y="5283431"/>
                  </a:lnTo>
                  <a:lnTo>
                    <a:pt x="3967480" y="4789401"/>
                  </a:lnTo>
                  <a:lnTo>
                    <a:pt x="3611880" y="5283431"/>
                  </a:lnTo>
                  <a:lnTo>
                    <a:pt x="3604260" y="5283431"/>
                  </a:lnTo>
                  <a:lnTo>
                    <a:pt x="3248660" y="4789401"/>
                  </a:lnTo>
                  <a:lnTo>
                    <a:pt x="2893060" y="5283431"/>
                  </a:lnTo>
                  <a:lnTo>
                    <a:pt x="2885440" y="5283431"/>
                  </a:lnTo>
                  <a:lnTo>
                    <a:pt x="2528570" y="4789401"/>
                  </a:lnTo>
                  <a:lnTo>
                    <a:pt x="2172970" y="5283431"/>
                  </a:lnTo>
                  <a:lnTo>
                    <a:pt x="2165350" y="5283431"/>
                  </a:lnTo>
                  <a:lnTo>
                    <a:pt x="1809750" y="4789401"/>
                  </a:lnTo>
                  <a:lnTo>
                    <a:pt x="1452880" y="5283431"/>
                  </a:lnTo>
                  <a:lnTo>
                    <a:pt x="1446530" y="5283431"/>
                  </a:lnTo>
                  <a:lnTo>
                    <a:pt x="1089660" y="4789401"/>
                  </a:lnTo>
                  <a:lnTo>
                    <a:pt x="734060" y="5283431"/>
                  </a:lnTo>
                  <a:lnTo>
                    <a:pt x="725170" y="5283431"/>
                  </a:lnTo>
                  <a:lnTo>
                    <a:pt x="290830" y="4802101"/>
                  </a:lnTo>
                  <a:lnTo>
                    <a:pt x="1270" y="5283431"/>
                  </a:lnTo>
                  <a:lnTo>
                    <a:pt x="0" y="5283431"/>
                  </a:lnTo>
                  <a:lnTo>
                    <a:pt x="2540" y="4134832"/>
                  </a:lnTo>
                  <a:lnTo>
                    <a:pt x="7620" y="1024571"/>
                  </a:lnTo>
                  <a:lnTo>
                    <a:pt x="10160" y="0"/>
                  </a:lnTo>
                  <a:lnTo>
                    <a:pt x="5765800" y="0"/>
                  </a:lnTo>
                  <a:close/>
                </a:path>
              </a:pathLst>
            </a:custGeom>
            <a:solidFill>
              <a:srgbClr val="FFFFFF"/>
            </a:solidFill>
          </p:spPr>
        </p:sp>
      </p:grpSp>
      <p:sp>
        <p:nvSpPr>
          <p:cNvPr id="5" name="TextBox 5"/>
          <p:cNvSpPr txBox="1"/>
          <p:nvPr/>
        </p:nvSpPr>
        <p:spPr>
          <a:xfrm rot="-520647">
            <a:off x="726045" y="1750994"/>
            <a:ext cx="4101318" cy="2954655"/>
          </a:xfrm>
          <a:prstGeom prst="rect">
            <a:avLst/>
          </a:prstGeom>
        </p:spPr>
        <p:txBody>
          <a:bodyPr wrap="square" lIns="0" tIns="0" rIns="0" bIns="0" rtlCol="0" anchor="t">
            <a:spAutoFit/>
          </a:bodyPr>
          <a:lstStyle/>
          <a:p>
            <a:r>
              <a:rPr lang="vi-VN" sz="9600" b="1" smtClean="0">
                <a:solidFill>
                  <a:prstClr val="black"/>
                </a:solidFill>
                <a:latin typeface="iCiel Pacifico" panose="02000000000000000000" pitchFamily="50" charset="-93"/>
              </a:rPr>
              <a:t>Đoạn </a:t>
            </a:r>
            <a:r>
              <a:rPr lang="vi-VN" sz="9600" b="1">
                <a:solidFill>
                  <a:prstClr val="black"/>
                </a:solidFill>
                <a:latin typeface="iCiel Pacifico" panose="02000000000000000000" pitchFamily="50" charset="-93"/>
              </a:rPr>
              <a:t>văn </a:t>
            </a:r>
            <a:r>
              <a:rPr lang="vi-VN" sz="9600" b="1" smtClean="0">
                <a:solidFill>
                  <a:prstClr val="black"/>
                </a:solidFill>
                <a:latin typeface="iCiel Pacifico" panose="02000000000000000000" pitchFamily="50" charset="-93"/>
              </a:rPr>
              <a:t>2</a:t>
            </a:r>
            <a:endParaRPr lang="en-GB" sz="9600">
              <a:solidFill>
                <a:prstClr val="black"/>
              </a:solidFill>
              <a:latin typeface="iCiel Pacifico" panose="02000000000000000000" pitchFamily="50" charset="-93"/>
            </a:endParaRPr>
          </a:p>
        </p:txBody>
      </p:sp>
      <p:sp>
        <p:nvSpPr>
          <p:cNvPr id="10" name="Freeform 10"/>
          <p:cNvSpPr/>
          <p:nvPr/>
        </p:nvSpPr>
        <p:spPr>
          <a:xfrm>
            <a:off x="14078659" y="580565"/>
            <a:ext cx="3742298" cy="1913250"/>
          </a:xfrm>
          <a:custGeom>
            <a:avLst/>
            <a:gdLst/>
            <a:ahLst/>
            <a:cxnLst/>
            <a:rect l="l" t="t" r="r" b="b"/>
            <a:pathLst>
              <a:path w="3742298" h="1913250">
                <a:moveTo>
                  <a:pt x="0" y="0"/>
                </a:moveTo>
                <a:lnTo>
                  <a:pt x="3742298" y="0"/>
                </a:lnTo>
                <a:lnTo>
                  <a:pt x="3742298" y="1913250"/>
                </a:lnTo>
                <a:lnTo>
                  <a:pt x="0" y="19132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5" name="Freeform 15"/>
          <p:cNvSpPr/>
          <p:nvPr/>
        </p:nvSpPr>
        <p:spPr>
          <a:xfrm rot="-364056">
            <a:off x="2330509" y="5815115"/>
            <a:ext cx="4789674" cy="389161"/>
          </a:xfrm>
          <a:custGeom>
            <a:avLst/>
            <a:gdLst/>
            <a:ahLst/>
            <a:cxnLst/>
            <a:rect l="l" t="t" r="r" b="b"/>
            <a:pathLst>
              <a:path w="4789674" h="389161">
                <a:moveTo>
                  <a:pt x="0" y="0"/>
                </a:moveTo>
                <a:lnTo>
                  <a:pt x="4789674" y="0"/>
                </a:lnTo>
                <a:lnTo>
                  <a:pt x="4789674" y="389161"/>
                </a:lnTo>
                <a:lnTo>
                  <a:pt x="0" y="38916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6" name="Freeform 16"/>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6"/>
            <a:stretch>
              <a:fillRect/>
            </a:stretch>
          </a:blipFill>
        </p:spPr>
      </p:sp>
      <p:sp>
        <p:nvSpPr>
          <p:cNvPr id="17" name="Freeform 17"/>
          <p:cNvSpPr/>
          <p:nvPr/>
        </p:nvSpPr>
        <p:spPr>
          <a:xfrm rot="389631">
            <a:off x="4072129" y="7946930"/>
            <a:ext cx="2132181" cy="1498745"/>
          </a:xfrm>
          <a:custGeom>
            <a:avLst/>
            <a:gdLst/>
            <a:ahLst/>
            <a:cxnLst/>
            <a:rect l="l" t="t" r="r" b="b"/>
            <a:pathLst>
              <a:path w="2132181" h="1498745">
                <a:moveTo>
                  <a:pt x="0" y="0"/>
                </a:moveTo>
                <a:lnTo>
                  <a:pt x="2132180" y="0"/>
                </a:lnTo>
                <a:lnTo>
                  <a:pt x="2132180" y="1498746"/>
                </a:lnTo>
                <a:lnTo>
                  <a:pt x="0" y="149874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8" name="Freeform 18"/>
          <p:cNvSpPr/>
          <p:nvPr/>
        </p:nvSpPr>
        <p:spPr>
          <a:xfrm rot="-911868">
            <a:off x="53748" y="6056503"/>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6" name="Rectangle 5"/>
          <p:cNvSpPr/>
          <p:nvPr/>
        </p:nvSpPr>
        <p:spPr>
          <a:xfrm>
            <a:off x="5544716" y="735242"/>
            <a:ext cx="9144000" cy="1446550"/>
          </a:xfrm>
          <a:prstGeom prst="rect">
            <a:avLst/>
          </a:prstGeom>
        </p:spPr>
        <p:txBody>
          <a:bodyPr>
            <a:spAutoFit/>
          </a:bodyPr>
          <a:lstStyle/>
          <a:p>
            <a:r>
              <a:rPr lang="vi-VN" sz="4400">
                <a:latin typeface="+mj-lt"/>
              </a:rPr>
              <a:t>- Câu chủ đề:</a:t>
            </a:r>
            <a:r>
              <a:rPr lang="vi-VN" sz="4400" i="1">
                <a:latin typeface="+mj-lt"/>
              </a:rPr>
              <a:t> Và tất nhiên, những quan điểm trên đều không có cơ sở khoa học.</a:t>
            </a:r>
            <a:endParaRPr lang="en-GB" sz="4400">
              <a:latin typeface="+mj-lt"/>
            </a:endParaRPr>
          </a:p>
        </p:txBody>
      </p:sp>
      <p:sp>
        <p:nvSpPr>
          <p:cNvPr id="7" name="Rectangle 6"/>
          <p:cNvSpPr/>
          <p:nvPr/>
        </p:nvSpPr>
        <p:spPr>
          <a:xfrm>
            <a:off x="5610083" y="2639286"/>
            <a:ext cx="10817388" cy="1649682"/>
          </a:xfrm>
          <a:prstGeom prst="rect">
            <a:avLst/>
          </a:prstGeom>
        </p:spPr>
        <p:txBody>
          <a:bodyPr wrap="square">
            <a:spAutoFit/>
          </a:bodyPr>
          <a:lstStyle/>
          <a:p>
            <a:pPr algn="just">
              <a:lnSpc>
                <a:spcPct val="115000"/>
              </a:lnSpc>
              <a:spcAft>
                <a:spcPts val="0"/>
              </a:spcAft>
            </a:pPr>
            <a:r>
              <a:rPr lang="vi-VN" sz="4400">
                <a:latin typeface="+mj-lt"/>
                <a:ea typeface="Times New Roman" panose="02020603050405020304" pitchFamily="18" charset="0"/>
                <a:cs typeface="Times New Roman" panose="02020603050405020304" pitchFamily="18" charset="0"/>
              </a:rPr>
              <a:t>- Vị trí, vai trò của câu chủ đề:</a:t>
            </a:r>
            <a:r>
              <a:rPr lang="vi-VN" sz="4400" i="1">
                <a:latin typeface="+mj-lt"/>
                <a:ea typeface="Times New Roman" panose="02020603050405020304" pitchFamily="18" charset="0"/>
                <a:cs typeface="Times New Roman" panose="02020603050405020304" pitchFamily="18" charset="0"/>
              </a:rPr>
              <a:t> </a:t>
            </a:r>
            <a:r>
              <a:rPr lang="vi-VN" sz="4400">
                <a:latin typeface="+mj-lt"/>
                <a:ea typeface="Times New Roman" panose="02020603050405020304" pitchFamily="18" charset="0"/>
                <a:cs typeface="Times New Roman" panose="02020603050405020304" pitchFamily="18" charset="0"/>
              </a:rPr>
              <a:t>cuối đoạn văn; khái quát ý của những câu trước.</a:t>
            </a:r>
            <a:endParaRPr lang="en-GB" sz="4000">
              <a:effectLst/>
              <a:latin typeface="+mj-lt"/>
              <a:ea typeface="Times New Roman" panose="02020603050405020304" pitchFamily="18" charset="0"/>
            </a:endParaRPr>
          </a:p>
        </p:txBody>
      </p:sp>
      <p:sp>
        <p:nvSpPr>
          <p:cNvPr id="8" name="Rectangle 7"/>
          <p:cNvSpPr/>
          <p:nvPr/>
        </p:nvSpPr>
        <p:spPr>
          <a:xfrm>
            <a:off x="5638186" y="4719408"/>
            <a:ext cx="10938059" cy="821700"/>
          </a:xfrm>
          <a:prstGeom prst="rect">
            <a:avLst/>
          </a:prstGeom>
        </p:spPr>
        <p:txBody>
          <a:bodyPr wrap="none">
            <a:spAutoFit/>
          </a:bodyPr>
          <a:lstStyle/>
          <a:p>
            <a:pPr algn="just">
              <a:lnSpc>
                <a:spcPct val="115000"/>
              </a:lnSpc>
              <a:spcAft>
                <a:spcPts val="0"/>
              </a:spcAft>
            </a:pPr>
            <a:r>
              <a:rPr lang="vi-VN" sz="4400">
                <a:latin typeface="+mj-lt"/>
                <a:ea typeface="Times New Roman" panose="02020603050405020304" pitchFamily="18" charset="0"/>
                <a:cs typeface="Times New Roman" panose="02020603050405020304" pitchFamily="18" charset="0"/>
              </a:rPr>
              <a:t>- Trình tự trình bày vấn đề:</a:t>
            </a:r>
            <a:r>
              <a:rPr lang="vi-VN" sz="4400" b="1">
                <a:solidFill>
                  <a:srgbClr val="FF0000"/>
                </a:solidFill>
                <a:latin typeface="+mj-lt"/>
                <a:ea typeface="Times New Roman" panose="02020603050405020304" pitchFamily="18" charset="0"/>
                <a:cs typeface="Times New Roman" panose="02020603050405020304" pitchFamily="18" charset="0"/>
              </a:rPr>
              <a:t> </a:t>
            </a:r>
            <a:r>
              <a:rPr lang="vi-VN" sz="4400">
                <a:latin typeface="+mj-lt"/>
                <a:ea typeface="Times New Roman" panose="02020603050405020304" pitchFamily="18" charset="0"/>
                <a:cs typeface="Times New Roman" panose="02020603050405020304" pitchFamily="18" charset="0"/>
              </a:rPr>
              <a:t>cụ thể =&gt; khái quát.</a:t>
            </a:r>
            <a:endParaRPr lang="en-GB" sz="4000">
              <a:effectLst/>
              <a:latin typeface="+mj-lt"/>
              <a:ea typeface="Times New Roman" panose="02020603050405020304" pitchFamily="18" charset="0"/>
            </a:endParaRPr>
          </a:p>
        </p:txBody>
      </p:sp>
      <p:sp>
        <p:nvSpPr>
          <p:cNvPr id="9" name="Rectangle 8"/>
          <p:cNvSpPr/>
          <p:nvPr/>
        </p:nvSpPr>
        <p:spPr>
          <a:xfrm>
            <a:off x="7127016" y="5875335"/>
            <a:ext cx="5513048" cy="871008"/>
          </a:xfrm>
          <a:prstGeom prst="rect">
            <a:avLst/>
          </a:prstGeom>
        </p:spPr>
        <p:txBody>
          <a:bodyPr wrap="none">
            <a:spAutoFit/>
          </a:bodyPr>
          <a:lstStyle/>
          <a:p>
            <a:pPr>
              <a:lnSpc>
                <a:spcPct val="115000"/>
              </a:lnSpc>
              <a:spcAft>
                <a:spcPts val="0"/>
              </a:spcAft>
            </a:pPr>
            <a:r>
              <a:rPr lang="vi-VN" sz="4400">
                <a:latin typeface="+mj-lt"/>
                <a:ea typeface="Times New Roman" panose="02020603050405020304" pitchFamily="18" charset="0"/>
                <a:cs typeface="Times New Roman" panose="02020603050405020304" pitchFamily="18" charset="0"/>
              </a:rPr>
              <a:t>=&gt; </a:t>
            </a:r>
            <a:r>
              <a:rPr lang="vi-VN" sz="4400" b="1">
                <a:latin typeface="+mj-lt"/>
                <a:ea typeface="Times New Roman" panose="02020603050405020304" pitchFamily="18" charset="0"/>
                <a:cs typeface="Times New Roman" panose="02020603050405020304" pitchFamily="18" charset="0"/>
              </a:rPr>
              <a:t>Đ</a:t>
            </a:r>
            <a:r>
              <a:rPr lang="vi-VN" sz="4400" b="1" smtClean="0">
                <a:latin typeface="+mj-lt"/>
                <a:ea typeface="Times New Roman" panose="02020603050405020304" pitchFamily="18" charset="0"/>
                <a:cs typeface="Times New Roman" panose="02020603050405020304" pitchFamily="18" charset="0"/>
              </a:rPr>
              <a:t>oạn </a:t>
            </a:r>
            <a:r>
              <a:rPr lang="vi-VN" sz="4400" b="1">
                <a:latin typeface="+mj-lt"/>
                <a:ea typeface="Times New Roman" panose="02020603050405020304" pitchFamily="18" charset="0"/>
                <a:cs typeface="Times New Roman" panose="02020603050405020304" pitchFamily="18" charset="0"/>
              </a:rPr>
              <a:t>văn quy nạp.</a:t>
            </a:r>
            <a:endParaRPr lang="en-GB" sz="4000">
              <a:effectLst/>
              <a:latin typeface="+mj-lt"/>
              <a:ea typeface="Times New Roman" panose="02020603050405020304" pitchFamily="18" charset="0"/>
            </a:endParaRPr>
          </a:p>
        </p:txBody>
      </p:sp>
    </p:spTree>
    <p:extLst>
      <p:ext uri="{BB962C8B-B14F-4D97-AF65-F5344CB8AC3E}">
        <p14:creationId xmlns:p14="http://schemas.microsoft.com/office/powerpoint/2010/main" val="246304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grpSp>
        <p:nvGrpSpPr>
          <p:cNvPr id="3" name="Group 3"/>
          <p:cNvGrpSpPr/>
          <p:nvPr/>
        </p:nvGrpSpPr>
        <p:grpSpPr>
          <a:xfrm>
            <a:off x="5257800" y="342901"/>
            <a:ext cx="11698832" cy="8572902"/>
            <a:chOff x="0" y="0"/>
            <a:chExt cx="5765800" cy="5283431"/>
          </a:xfrm>
        </p:grpSpPr>
        <p:sp>
          <p:nvSpPr>
            <p:cNvPr id="4" name="Freeform 4"/>
            <p:cNvSpPr/>
            <p:nvPr/>
          </p:nvSpPr>
          <p:spPr>
            <a:xfrm>
              <a:off x="0" y="0"/>
              <a:ext cx="5765800" cy="5283431"/>
            </a:xfrm>
            <a:custGeom>
              <a:avLst/>
              <a:gdLst/>
              <a:ahLst/>
              <a:cxnLst/>
              <a:rect l="l" t="t" r="r" b="b"/>
              <a:pathLst>
                <a:path w="5765800" h="5283431">
                  <a:moveTo>
                    <a:pt x="5765800" y="0"/>
                  </a:moveTo>
                  <a:lnTo>
                    <a:pt x="5765800" y="5280891"/>
                  </a:lnTo>
                  <a:lnTo>
                    <a:pt x="5406390" y="4789401"/>
                  </a:lnTo>
                  <a:lnTo>
                    <a:pt x="5050790" y="5283431"/>
                  </a:lnTo>
                  <a:lnTo>
                    <a:pt x="5043170" y="5283431"/>
                  </a:lnTo>
                  <a:lnTo>
                    <a:pt x="4686300" y="4789401"/>
                  </a:lnTo>
                  <a:lnTo>
                    <a:pt x="4330700" y="5283431"/>
                  </a:lnTo>
                  <a:lnTo>
                    <a:pt x="4323080" y="5283431"/>
                  </a:lnTo>
                  <a:lnTo>
                    <a:pt x="3967480" y="4789401"/>
                  </a:lnTo>
                  <a:lnTo>
                    <a:pt x="3611880" y="5283431"/>
                  </a:lnTo>
                  <a:lnTo>
                    <a:pt x="3604260" y="5283431"/>
                  </a:lnTo>
                  <a:lnTo>
                    <a:pt x="3248660" y="4789401"/>
                  </a:lnTo>
                  <a:lnTo>
                    <a:pt x="2893060" y="5283431"/>
                  </a:lnTo>
                  <a:lnTo>
                    <a:pt x="2885440" y="5283431"/>
                  </a:lnTo>
                  <a:lnTo>
                    <a:pt x="2528570" y="4789401"/>
                  </a:lnTo>
                  <a:lnTo>
                    <a:pt x="2172970" y="5283431"/>
                  </a:lnTo>
                  <a:lnTo>
                    <a:pt x="2165350" y="5283431"/>
                  </a:lnTo>
                  <a:lnTo>
                    <a:pt x="1809750" y="4789401"/>
                  </a:lnTo>
                  <a:lnTo>
                    <a:pt x="1452880" y="5283431"/>
                  </a:lnTo>
                  <a:lnTo>
                    <a:pt x="1446530" y="5283431"/>
                  </a:lnTo>
                  <a:lnTo>
                    <a:pt x="1089660" y="4789401"/>
                  </a:lnTo>
                  <a:lnTo>
                    <a:pt x="734060" y="5283431"/>
                  </a:lnTo>
                  <a:lnTo>
                    <a:pt x="725170" y="5283431"/>
                  </a:lnTo>
                  <a:lnTo>
                    <a:pt x="290830" y="4802101"/>
                  </a:lnTo>
                  <a:lnTo>
                    <a:pt x="1270" y="5283431"/>
                  </a:lnTo>
                  <a:lnTo>
                    <a:pt x="0" y="5283431"/>
                  </a:lnTo>
                  <a:lnTo>
                    <a:pt x="2540" y="4134832"/>
                  </a:lnTo>
                  <a:lnTo>
                    <a:pt x="7620" y="1024571"/>
                  </a:lnTo>
                  <a:lnTo>
                    <a:pt x="10160" y="0"/>
                  </a:lnTo>
                  <a:lnTo>
                    <a:pt x="5765800" y="0"/>
                  </a:lnTo>
                  <a:close/>
                </a:path>
              </a:pathLst>
            </a:custGeom>
            <a:solidFill>
              <a:srgbClr val="FFFFFF"/>
            </a:solidFill>
          </p:spPr>
        </p:sp>
      </p:grpSp>
      <p:sp>
        <p:nvSpPr>
          <p:cNvPr id="5" name="TextBox 5"/>
          <p:cNvSpPr txBox="1"/>
          <p:nvPr/>
        </p:nvSpPr>
        <p:spPr>
          <a:xfrm rot="-520647">
            <a:off x="1560789" y="1056050"/>
            <a:ext cx="3343723" cy="2954655"/>
          </a:xfrm>
          <a:prstGeom prst="rect">
            <a:avLst/>
          </a:prstGeom>
        </p:spPr>
        <p:txBody>
          <a:bodyPr wrap="square" lIns="0" tIns="0" rIns="0" bIns="0" rtlCol="0" anchor="t">
            <a:spAutoFit/>
          </a:bodyPr>
          <a:lstStyle/>
          <a:p>
            <a:r>
              <a:rPr lang="vi-VN" sz="9600" b="1" smtClean="0">
                <a:solidFill>
                  <a:prstClr val="black"/>
                </a:solidFill>
                <a:latin typeface="iCiel Pacifico" panose="02000000000000000000" pitchFamily="50" charset="-93"/>
              </a:rPr>
              <a:t>Đoạn </a:t>
            </a:r>
            <a:r>
              <a:rPr lang="vi-VN" sz="9600" b="1">
                <a:solidFill>
                  <a:prstClr val="black"/>
                </a:solidFill>
                <a:latin typeface="iCiel Pacifico" panose="02000000000000000000" pitchFamily="50" charset="-93"/>
              </a:rPr>
              <a:t>văn </a:t>
            </a:r>
            <a:r>
              <a:rPr lang="vi-VN" sz="9600" b="1" smtClean="0">
                <a:solidFill>
                  <a:prstClr val="black"/>
                </a:solidFill>
                <a:latin typeface="iCiel Pacifico" panose="02000000000000000000" pitchFamily="50" charset="-93"/>
              </a:rPr>
              <a:t>3</a:t>
            </a:r>
            <a:endParaRPr lang="en-GB" sz="9600">
              <a:solidFill>
                <a:prstClr val="black"/>
              </a:solidFill>
              <a:latin typeface="iCiel Pacifico" panose="02000000000000000000" pitchFamily="50" charset="-93"/>
            </a:endParaRPr>
          </a:p>
        </p:txBody>
      </p:sp>
      <p:sp>
        <p:nvSpPr>
          <p:cNvPr id="10" name="Freeform 10"/>
          <p:cNvSpPr/>
          <p:nvPr/>
        </p:nvSpPr>
        <p:spPr>
          <a:xfrm>
            <a:off x="14078659" y="580565"/>
            <a:ext cx="3742298" cy="1913250"/>
          </a:xfrm>
          <a:custGeom>
            <a:avLst/>
            <a:gdLst/>
            <a:ahLst/>
            <a:cxnLst/>
            <a:rect l="l" t="t" r="r" b="b"/>
            <a:pathLst>
              <a:path w="3742298" h="1913250">
                <a:moveTo>
                  <a:pt x="0" y="0"/>
                </a:moveTo>
                <a:lnTo>
                  <a:pt x="3742298" y="0"/>
                </a:lnTo>
                <a:lnTo>
                  <a:pt x="3742298" y="1913250"/>
                </a:lnTo>
                <a:lnTo>
                  <a:pt x="0" y="19132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5" name="Freeform 15"/>
          <p:cNvSpPr/>
          <p:nvPr/>
        </p:nvSpPr>
        <p:spPr>
          <a:xfrm rot="-364056">
            <a:off x="2330509" y="5815115"/>
            <a:ext cx="4789674" cy="389161"/>
          </a:xfrm>
          <a:custGeom>
            <a:avLst/>
            <a:gdLst/>
            <a:ahLst/>
            <a:cxnLst/>
            <a:rect l="l" t="t" r="r" b="b"/>
            <a:pathLst>
              <a:path w="4789674" h="389161">
                <a:moveTo>
                  <a:pt x="0" y="0"/>
                </a:moveTo>
                <a:lnTo>
                  <a:pt x="4789674" y="0"/>
                </a:lnTo>
                <a:lnTo>
                  <a:pt x="4789674" y="389161"/>
                </a:lnTo>
                <a:lnTo>
                  <a:pt x="0" y="38916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6" name="Freeform 16"/>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6"/>
            <a:stretch>
              <a:fillRect/>
            </a:stretch>
          </a:blipFill>
        </p:spPr>
      </p:sp>
      <p:sp>
        <p:nvSpPr>
          <p:cNvPr id="17" name="Freeform 17"/>
          <p:cNvSpPr/>
          <p:nvPr/>
        </p:nvSpPr>
        <p:spPr>
          <a:xfrm rot="389631">
            <a:off x="4072129" y="7946930"/>
            <a:ext cx="2132181" cy="1498745"/>
          </a:xfrm>
          <a:custGeom>
            <a:avLst/>
            <a:gdLst/>
            <a:ahLst/>
            <a:cxnLst/>
            <a:rect l="l" t="t" r="r" b="b"/>
            <a:pathLst>
              <a:path w="2132181" h="1498745">
                <a:moveTo>
                  <a:pt x="0" y="0"/>
                </a:moveTo>
                <a:lnTo>
                  <a:pt x="2132180" y="0"/>
                </a:lnTo>
                <a:lnTo>
                  <a:pt x="2132180" y="1498746"/>
                </a:lnTo>
                <a:lnTo>
                  <a:pt x="0" y="149874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8" name="Freeform 18"/>
          <p:cNvSpPr/>
          <p:nvPr/>
        </p:nvSpPr>
        <p:spPr>
          <a:xfrm rot="-911868">
            <a:off x="-45289" y="4928128"/>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6" name="Rectangle 5"/>
          <p:cNvSpPr/>
          <p:nvPr/>
        </p:nvSpPr>
        <p:spPr>
          <a:xfrm>
            <a:off x="5566322" y="558042"/>
            <a:ext cx="9597478" cy="3416320"/>
          </a:xfrm>
          <a:prstGeom prst="rect">
            <a:avLst/>
          </a:prstGeom>
        </p:spPr>
        <p:txBody>
          <a:bodyPr wrap="square">
            <a:spAutoFit/>
          </a:bodyPr>
          <a:lstStyle/>
          <a:p>
            <a:r>
              <a:rPr lang="vi-VN" sz="3600">
                <a:latin typeface="+mj-lt"/>
              </a:rPr>
              <a:t>- Câu chủ đề:</a:t>
            </a:r>
            <a:endParaRPr lang="en-GB" sz="3600">
              <a:latin typeface="+mj-lt"/>
            </a:endParaRPr>
          </a:p>
          <a:p>
            <a:r>
              <a:rPr lang="vi-VN" sz="3600">
                <a:latin typeface="+mj-lt"/>
              </a:rPr>
              <a:t>+ </a:t>
            </a:r>
            <a:r>
              <a:rPr lang="vi-VN" sz="3600" i="1">
                <a:latin typeface="+mj-lt"/>
              </a:rPr>
              <a:t>Các con vật trong nhà có xu hướng mang lại một cảm giác bình yên cho trẻ.</a:t>
            </a:r>
            <a:endParaRPr lang="en-GB" sz="3600">
              <a:latin typeface="+mj-lt"/>
            </a:endParaRPr>
          </a:p>
          <a:p>
            <a:r>
              <a:rPr lang="vi-VN" sz="3600" i="1">
                <a:latin typeface="+mj-lt"/>
              </a:rPr>
              <a:t>+ Thật kì diệu, những con vật nuôi sẽ mang đến sự yên bình trong mọi tình huống và luôn dành cho con người một tình yêu vô điều kiện.</a:t>
            </a:r>
            <a:r>
              <a:rPr lang="vi-VN" sz="3600">
                <a:latin typeface="+mj-lt"/>
              </a:rPr>
              <a:t> </a:t>
            </a:r>
            <a:r>
              <a:rPr lang="vi-VN" sz="3600" i="1">
                <a:latin typeface="+mj-lt"/>
              </a:rPr>
              <a:t> </a:t>
            </a:r>
            <a:endParaRPr lang="en-GB" sz="3600">
              <a:latin typeface="+mj-lt"/>
            </a:endParaRPr>
          </a:p>
        </p:txBody>
      </p:sp>
      <p:sp>
        <p:nvSpPr>
          <p:cNvPr id="9" name="Rectangle 8"/>
          <p:cNvSpPr/>
          <p:nvPr/>
        </p:nvSpPr>
        <p:spPr>
          <a:xfrm>
            <a:off x="5387797" y="4127137"/>
            <a:ext cx="10860058" cy="1366528"/>
          </a:xfrm>
          <a:prstGeom prst="rect">
            <a:avLst/>
          </a:prstGeom>
        </p:spPr>
        <p:txBody>
          <a:bodyPr wrap="square">
            <a:spAutoFit/>
          </a:bodyPr>
          <a:lstStyle/>
          <a:p>
            <a:pPr algn="just">
              <a:lnSpc>
                <a:spcPct val="115000"/>
              </a:lnSpc>
              <a:spcAft>
                <a:spcPts val="0"/>
              </a:spcAft>
            </a:pPr>
            <a:r>
              <a:rPr lang="vi-VN" sz="3600">
                <a:latin typeface="+mj-lt"/>
                <a:ea typeface="Times New Roman" panose="02020603050405020304" pitchFamily="18" charset="0"/>
                <a:cs typeface="Times New Roman" panose="02020603050405020304" pitchFamily="18" charset="0"/>
              </a:rPr>
              <a:t>- Vị trí, vai trò của câu chủ đề: vừa ở đầu đoạn, vừa ở cuối đoạn; vừa nêu vấn đề, vừa khái quát ý cả đoạn.</a:t>
            </a:r>
            <a:endParaRPr lang="en-GB" sz="3200">
              <a:effectLst/>
              <a:latin typeface="+mj-lt"/>
              <a:ea typeface="Times New Roman" panose="02020603050405020304" pitchFamily="18" charset="0"/>
            </a:endParaRPr>
          </a:p>
        </p:txBody>
      </p:sp>
      <p:sp>
        <p:nvSpPr>
          <p:cNvPr id="11" name="Rectangle 10"/>
          <p:cNvSpPr/>
          <p:nvPr/>
        </p:nvSpPr>
        <p:spPr>
          <a:xfrm>
            <a:off x="5387797" y="5729406"/>
            <a:ext cx="11438837" cy="689099"/>
          </a:xfrm>
          <a:prstGeom prst="rect">
            <a:avLst/>
          </a:prstGeom>
        </p:spPr>
        <p:txBody>
          <a:bodyPr wrap="none">
            <a:spAutoFit/>
          </a:bodyPr>
          <a:lstStyle/>
          <a:p>
            <a:pPr algn="just">
              <a:lnSpc>
                <a:spcPct val="115000"/>
              </a:lnSpc>
              <a:spcAft>
                <a:spcPts val="0"/>
              </a:spcAft>
            </a:pPr>
            <a:r>
              <a:rPr lang="vi-VN" sz="3600">
                <a:latin typeface="+mj-lt"/>
                <a:ea typeface="Times New Roman" panose="02020603050405020304" pitchFamily="18" charset="0"/>
                <a:cs typeface="Times New Roman" panose="02020603050405020304" pitchFamily="18" charset="0"/>
              </a:rPr>
              <a:t>- Trình tự trình bày vấn đề: khái quát =&gt; cụ thể =&gt; khái quát.</a:t>
            </a:r>
            <a:endParaRPr lang="en-GB" sz="3200">
              <a:effectLst/>
              <a:latin typeface="+mj-lt"/>
              <a:ea typeface="Times New Roman" panose="02020603050405020304" pitchFamily="18" charset="0"/>
            </a:endParaRPr>
          </a:p>
        </p:txBody>
      </p:sp>
      <p:sp>
        <p:nvSpPr>
          <p:cNvPr id="12" name="Rectangle 11"/>
          <p:cNvSpPr/>
          <p:nvPr/>
        </p:nvSpPr>
        <p:spPr>
          <a:xfrm>
            <a:off x="8594300" y="6817541"/>
            <a:ext cx="4447051" cy="689099"/>
          </a:xfrm>
          <a:prstGeom prst="rect">
            <a:avLst/>
          </a:prstGeom>
        </p:spPr>
        <p:txBody>
          <a:bodyPr wrap="none">
            <a:spAutoFit/>
          </a:bodyPr>
          <a:lstStyle/>
          <a:p>
            <a:pPr algn="just">
              <a:lnSpc>
                <a:spcPct val="115000"/>
              </a:lnSpc>
              <a:spcAft>
                <a:spcPts val="0"/>
              </a:spcAft>
            </a:pPr>
            <a:r>
              <a:rPr lang="vi-VN" sz="3600">
                <a:latin typeface="+mj-lt"/>
                <a:ea typeface="Times New Roman" panose="02020603050405020304" pitchFamily="18" charset="0"/>
                <a:cs typeface="Times New Roman" panose="02020603050405020304" pitchFamily="18" charset="0"/>
              </a:rPr>
              <a:t>=&gt; </a:t>
            </a:r>
            <a:r>
              <a:rPr lang="vi-VN" sz="3600" b="1">
                <a:latin typeface="+mj-lt"/>
                <a:ea typeface="Times New Roman" panose="02020603050405020304" pitchFamily="18" charset="0"/>
                <a:cs typeface="Times New Roman" panose="02020603050405020304" pitchFamily="18" charset="0"/>
              </a:rPr>
              <a:t>Đoạn văn hỗn hợp</a:t>
            </a:r>
            <a:endParaRPr lang="en-GB" sz="3200">
              <a:effectLst/>
              <a:latin typeface="+mj-lt"/>
              <a:ea typeface="Times New Roman" panose="02020603050405020304" pitchFamily="18" charset="0"/>
            </a:endParaRPr>
          </a:p>
        </p:txBody>
      </p:sp>
    </p:spTree>
    <p:extLst>
      <p:ext uri="{BB962C8B-B14F-4D97-AF65-F5344CB8AC3E}">
        <p14:creationId xmlns:p14="http://schemas.microsoft.com/office/powerpoint/2010/main" val="3459526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grpSp>
        <p:nvGrpSpPr>
          <p:cNvPr id="3" name="Group 3"/>
          <p:cNvGrpSpPr/>
          <p:nvPr/>
        </p:nvGrpSpPr>
        <p:grpSpPr>
          <a:xfrm>
            <a:off x="5257800" y="342901"/>
            <a:ext cx="11698832" cy="8572902"/>
            <a:chOff x="0" y="0"/>
            <a:chExt cx="5765800" cy="5283431"/>
          </a:xfrm>
        </p:grpSpPr>
        <p:sp>
          <p:nvSpPr>
            <p:cNvPr id="4" name="Freeform 4"/>
            <p:cNvSpPr/>
            <p:nvPr/>
          </p:nvSpPr>
          <p:spPr>
            <a:xfrm>
              <a:off x="0" y="0"/>
              <a:ext cx="5765800" cy="5283431"/>
            </a:xfrm>
            <a:custGeom>
              <a:avLst/>
              <a:gdLst/>
              <a:ahLst/>
              <a:cxnLst/>
              <a:rect l="l" t="t" r="r" b="b"/>
              <a:pathLst>
                <a:path w="5765800" h="5283431">
                  <a:moveTo>
                    <a:pt x="5765800" y="0"/>
                  </a:moveTo>
                  <a:lnTo>
                    <a:pt x="5765800" y="5280891"/>
                  </a:lnTo>
                  <a:lnTo>
                    <a:pt x="5406390" y="4789401"/>
                  </a:lnTo>
                  <a:lnTo>
                    <a:pt x="5050790" y="5283431"/>
                  </a:lnTo>
                  <a:lnTo>
                    <a:pt x="5043170" y="5283431"/>
                  </a:lnTo>
                  <a:lnTo>
                    <a:pt x="4686300" y="4789401"/>
                  </a:lnTo>
                  <a:lnTo>
                    <a:pt x="4330700" y="5283431"/>
                  </a:lnTo>
                  <a:lnTo>
                    <a:pt x="4323080" y="5283431"/>
                  </a:lnTo>
                  <a:lnTo>
                    <a:pt x="3967480" y="4789401"/>
                  </a:lnTo>
                  <a:lnTo>
                    <a:pt x="3611880" y="5283431"/>
                  </a:lnTo>
                  <a:lnTo>
                    <a:pt x="3604260" y="5283431"/>
                  </a:lnTo>
                  <a:lnTo>
                    <a:pt x="3248660" y="4789401"/>
                  </a:lnTo>
                  <a:lnTo>
                    <a:pt x="2893060" y="5283431"/>
                  </a:lnTo>
                  <a:lnTo>
                    <a:pt x="2885440" y="5283431"/>
                  </a:lnTo>
                  <a:lnTo>
                    <a:pt x="2528570" y="4789401"/>
                  </a:lnTo>
                  <a:lnTo>
                    <a:pt x="2172970" y="5283431"/>
                  </a:lnTo>
                  <a:lnTo>
                    <a:pt x="2165350" y="5283431"/>
                  </a:lnTo>
                  <a:lnTo>
                    <a:pt x="1809750" y="4789401"/>
                  </a:lnTo>
                  <a:lnTo>
                    <a:pt x="1452880" y="5283431"/>
                  </a:lnTo>
                  <a:lnTo>
                    <a:pt x="1446530" y="5283431"/>
                  </a:lnTo>
                  <a:lnTo>
                    <a:pt x="1089660" y="4789401"/>
                  </a:lnTo>
                  <a:lnTo>
                    <a:pt x="734060" y="5283431"/>
                  </a:lnTo>
                  <a:lnTo>
                    <a:pt x="725170" y="5283431"/>
                  </a:lnTo>
                  <a:lnTo>
                    <a:pt x="290830" y="4802101"/>
                  </a:lnTo>
                  <a:lnTo>
                    <a:pt x="1270" y="5283431"/>
                  </a:lnTo>
                  <a:lnTo>
                    <a:pt x="0" y="5283431"/>
                  </a:lnTo>
                  <a:lnTo>
                    <a:pt x="2540" y="4134832"/>
                  </a:lnTo>
                  <a:lnTo>
                    <a:pt x="7620" y="1024571"/>
                  </a:lnTo>
                  <a:lnTo>
                    <a:pt x="10160" y="0"/>
                  </a:lnTo>
                  <a:lnTo>
                    <a:pt x="5765800" y="0"/>
                  </a:lnTo>
                  <a:close/>
                </a:path>
              </a:pathLst>
            </a:custGeom>
            <a:solidFill>
              <a:srgbClr val="FFFFFF"/>
            </a:solidFill>
          </p:spPr>
        </p:sp>
      </p:grpSp>
      <p:sp>
        <p:nvSpPr>
          <p:cNvPr id="5" name="TextBox 5"/>
          <p:cNvSpPr txBox="1"/>
          <p:nvPr/>
        </p:nvSpPr>
        <p:spPr>
          <a:xfrm rot="-520647">
            <a:off x="1843198" y="1359296"/>
            <a:ext cx="3343723" cy="2954655"/>
          </a:xfrm>
          <a:prstGeom prst="rect">
            <a:avLst/>
          </a:prstGeom>
        </p:spPr>
        <p:txBody>
          <a:bodyPr wrap="square" lIns="0" tIns="0" rIns="0" bIns="0" rtlCol="0" anchor="t">
            <a:spAutoFit/>
          </a:bodyPr>
          <a:lstStyle/>
          <a:p>
            <a:r>
              <a:rPr lang="vi-VN" sz="9600" b="1" smtClean="0">
                <a:solidFill>
                  <a:prstClr val="black"/>
                </a:solidFill>
                <a:latin typeface="iCiel Pacifico" panose="02000000000000000000" pitchFamily="50" charset="-93"/>
              </a:rPr>
              <a:t>Đoạn </a:t>
            </a:r>
            <a:r>
              <a:rPr lang="vi-VN" sz="9600" b="1">
                <a:solidFill>
                  <a:prstClr val="black"/>
                </a:solidFill>
                <a:latin typeface="iCiel Pacifico" panose="02000000000000000000" pitchFamily="50" charset="-93"/>
              </a:rPr>
              <a:t>văn </a:t>
            </a:r>
            <a:r>
              <a:rPr lang="vi-VN" sz="9600" b="1" smtClean="0">
                <a:solidFill>
                  <a:prstClr val="black"/>
                </a:solidFill>
                <a:latin typeface="iCiel Pacifico" panose="02000000000000000000" pitchFamily="50" charset="-93"/>
              </a:rPr>
              <a:t>4</a:t>
            </a:r>
            <a:endParaRPr lang="en-GB" sz="9600">
              <a:solidFill>
                <a:prstClr val="black"/>
              </a:solidFill>
              <a:latin typeface="iCiel Pacifico" panose="02000000000000000000" pitchFamily="50" charset="-93"/>
            </a:endParaRPr>
          </a:p>
        </p:txBody>
      </p:sp>
      <p:sp>
        <p:nvSpPr>
          <p:cNvPr id="10" name="Freeform 10"/>
          <p:cNvSpPr/>
          <p:nvPr/>
        </p:nvSpPr>
        <p:spPr>
          <a:xfrm>
            <a:off x="14078659" y="580565"/>
            <a:ext cx="3742298" cy="1913250"/>
          </a:xfrm>
          <a:custGeom>
            <a:avLst/>
            <a:gdLst/>
            <a:ahLst/>
            <a:cxnLst/>
            <a:rect l="l" t="t" r="r" b="b"/>
            <a:pathLst>
              <a:path w="3742298" h="1913250">
                <a:moveTo>
                  <a:pt x="0" y="0"/>
                </a:moveTo>
                <a:lnTo>
                  <a:pt x="3742298" y="0"/>
                </a:lnTo>
                <a:lnTo>
                  <a:pt x="3742298" y="1913250"/>
                </a:lnTo>
                <a:lnTo>
                  <a:pt x="0" y="19132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5" name="Freeform 15"/>
          <p:cNvSpPr/>
          <p:nvPr/>
        </p:nvSpPr>
        <p:spPr>
          <a:xfrm rot="-364056">
            <a:off x="2330509" y="5815115"/>
            <a:ext cx="4789674" cy="389161"/>
          </a:xfrm>
          <a:custGeom>
            <a:avLst/>
            <a:gdLst/>
            <a:ahLst/>
            <a:cxnLst/>
            <a:rect l="l" t="t" r="r" b="b"/>
            <a:pathLst>
              <a:path w="4789674" h="389161">
                <a:moveTo>
                  <a:pt x="0" y="0"/>
                </a:moveTo>
                <a:lnTo>
                  <a:pt x="4789674" y="0"/>
                </a:lnTo>
                <a:lnTo>
                  <a:pt x="4789674" y="389161"/>
                </a:lnTo>
                <a:lnTo>
                  <a:pt x="0" y="38916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6" name="Freeform 16"/>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6"/>
            <a:stretch>
              <a:fillRect/>
            </a:stretch>
          </a:blipFill>
        </p:spPr>
      </p:sp>
      <p:sp>
        <p:nvSpPr>
          <p:cNvPr id="17" name="Freeform 17"/>
          <p:cNvSpPr/>
          <p:nvPr/>
        </p:nvSpPr>
        <p:spPr>
          <a:xfrm rot="389631">
            <a:off x="4072129" y="7946930"/>
            <a:ext cx="2132181" cy="1498745"/>
          </a:xfrm>
          <a:custGeom>
            <a:avLst/>
            <a:gdLst/>
            <a:ahLst/>
            <a:cxnLst/>
            <a:rect l="l" t="t" r="r" b="b"/>
            <a:pathLst>
              <a:path w="2132181" h="1498745">
                <a:moveTo>
                  <a:pt x="0" y="0"/>
                </a:moveTo>
                <a:lnTo>
                  <a:pt x="2132180" y="0"/>
                </a:lnTo>
                <a:lnTo>
                  <a:pt x="2132180" y="1498746"/>
                </a:lnTo>
                <a:lnTo>
                  <a:pt x="0" y="149874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8" name="Freeform 18"/>
          <p:cNvSpPr/>
          <p:nvPr/>
        </p:nvSpPr>
        <p:spPr>
          <a:xfrm rot="-911868">
            <a:off x="-45289" y="4928128"/>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6" name="Rectangle 5"/>
          <p:cNvSpPr/>
          <p:nvPr/>
        </p:nvSpPr>
        <p:spPr>
          <a:xfrm>
            <a:off x="5989504" y="1339308"/>
            <a:ext cx="9144000" cy="830997"/>
          </a:xfrm>
          <a:prstGeom prst="rect">
            <a:avLst/>
          </a:prstGeom>
        </p:spPr>
        <p:txBody>
          <a:bodyPr>
            <a:spAutoFit/>
          </a:bodyPr>
          <a:lstStyle/>
          <a:p>
            <a:r>
              <a:rPr lang="vi-VN" sz="4800">
                <a:latin typeface="+mj-lt"/>
              </a:rPr>
              <a:t>- Câu chủ đề: không có.</a:t>
            </a:r>
            <a:endParaRPr lang="en-GB" sz="4800">
              <a:latin typeface="+mj-lt"/>
            </a:endParaRPr>
          </a:p>
        </p:txBody>
      </p:sp>
      <p:sp>
        <p:nvSpPr>
          <p:cNvPr id="7" name="Rectangle 6"/>
          <p:cNvSpPr/>
          <p:nvPr/>
        </p:nvSpPr>
        <p:spPr>
          <a:xfrm>
            <a:off x="6071618" y="2515079"/>
            <a:ext cx="9144000" cy="2640723"/>
          </a:xfrm>
          <a:prstGeom prst="rect">
            <a:avLst/>
          </a:prstGeom>
        </p:spPr>
        <p:txBody>
          <a:bodyPr>
            <a:spAutoFit/>
          </a:bodyPr>
          <a:lstStyle/>
          <a:p>
            <a:pPr algn="just">
              <a:lnSpc>
                <a:spcPct val="115000"/>
              </a:lnSpc>
              <a:spcAft>
                <a:spcPts val="0"/>
              </a:spcAft>
            </a:pPr>
            <a:r>
              <a:rPr lang="vi-VN" sz="4800">
                <a:latin typeface="+mj-lt"/>
                <a:ea typeface="Times New Roman" panose="02020603050405020304" pitchFamily="18" charset="0"/>
                <a:cs typeface="Times New Roman" panose="02020603050405020304" pitchFamily="18" charset="0"/>
              </a:rPr>
              <a:t>- Mối quan hệ giữa các câu văn trong đoạn. văn: bình đẳng với nhau, cùng có vai trò như nhau có. </a:t>
            </a:r>
            <a:endParaRPr lang="en-GB" sz="4400">
              <a:effectLst/>
              <a:latin typeface="+mj-lt"/>
              <a:ea typeface="Times New Roman" panose="02020603050405020304" pitchFamily="18" charset="0"/>
            </a:endParaRPr>
          </a:p>
        </p:txBody>
      </p:sp>
      <p:sp>
        <p:nvSpPr>
          <p:cNvPr id="8" name="Rectangle 7"/>
          <p:cNvSpPr/>
          <p:nvPr/>
        </p:nvSpPr>
        <p:spPr>
          <a:xfrm>
            <a:off x="6477000" y="5820602"/>
            <a:ext cx="6405921" cy="888000"/>
          </a:xfrm>
          <a:prstGeom prst="rect">
            <a:avLst/>
          </a:prstGeom>
        </p:spPr>
        <p:txBody>
          <a:bodyPr wrap="none">
            <a:spAutoFit/>
          </a:bodyPr>
          <a:lstStyle/>
          <a:p>
            <a:pPr algn="just">
              <a:lnSpc>
                <a:spcPct val="115000"/>
              </a:lnSpc>
              <a:spcAft>
                <a:spcPts val="0"/>
              </a:spcAft>
            </a:pPr>
            <a:r>
              <a:rPr lang="vi-VN" sz="4800">
                <a:latin typeface="+mj-lt"/>
                <a:ea typeface="Times New Roman" panose="02020603050405020304" pitchFamily="18" charset="0"/>
                <a:cs typeface="Times New Roman" panose="02020603050405020304" pitchFamily="18" charset="0"/>
              </a:rPr>
              <a:t>=&gt; </a:t>
            </a:r>
            <a:r>
              <a:rPr lang="vi-VN" sz="4800" b="1">
                <a:latin typeface="+mj-lt"/>
                <a:ea typeface="Times New Roman" panose="02020603050405020304" pitchFamily="18" charset="0"/>
                <a:cs typeface="Times New Roman" panose="02020603050405020304" pitchFamily="18" charset="0"/>
              </a:rPr>
              <a:t>Đoạn văn song song.</a:t>
            </a:r>
            <a:endParaRPr lang="en-GB" sz="4400">
              <a:effectLst/>
              <a:latin typeface="+mj-lt"/>
              <a:ea typeface="Times New Roman" panose="02020603050405020304" pitchFamily="18" charset="0"/>
            </a:endParaRPr>
          </a:p>
        </p:txBody>
      </p:sp>
    </p:spTree>
    <p:extLst>
      <p:ext uri="{BB962C8B-B14F-4D97-AF65-F5344CB8AC3E}">
        <p14:creationId xmlns:p14="http://schemas.microsoft.com/office/powerpoint/2010/main" val="399518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sp>
        <p:nvSpPr>
          <p:cNvPr id="2" name="TextBox 2"/>
          <p:cNvSpPr txBox="1"/>
          <p:nvPr/>
        </p:nvSpPr>
        <p:spPr>
          <a:xfrm>
            <a:off x="4574820" y="295392"/>
            <a:ext cx="11300069" cy="2641108"/>
          </a:xfrm>
          <a:prstGeom prst="rect">
            <a:avLst/>
          </a:prstGeom>
        </p:spPr>
        <p:txBody>
          <a:bodyPr wrap="square" lIns="0" tIns="0" rIns="0" bIns="0" rtlCol="0" anchor="t">
            <a:spAutoFit/>
          </a:bodyPr>
          <a:lstStyle/>
          <a:p>
            <a:pPr algn="ctr">
              <a:lnSpc>
                <a:spcPct val="150000"/>
              </a:lnSpc>
            </a:pPr>
            <a:r>
              <a:rPr lang="vi-VN" sz="6000" b="1">
                <a:latin typeface="iCiel Pacifico" panose="02000000000000000000" pitchFamily="50" charset="-93"/>
              </a:rPr>
              <a:t>b. Kết luận: Đặc điểm và chức năng của các kiểu đoạn văn</a:t>
            </a:r>
            <a:endParaRPr lang="en-GB" sz="6000">
              <a:latin typeface="iCiel Pacifico" panose="02000000000000000000" pitchFamily="50" charset="-93"/>
            </a:endParaRPr>
          </a:p>
        </p:txBody>
      </p:sp>
      <p:sp>
        <p:nvSpPr>
          <p:cNvPr id="3" name="Freeform 3"/>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2"/>
            <a:stretch>
              <a:fillRect/>
            </a:stretch>
          </a:blipFill>
        </p:spPr>
      </p:sp>
      <p:grpSp>
        <p:nvGrpSpPr>
          <p:cNvPr id="4" name="Group 4"/>
          <p:cNvGrpSpPr/>
          <p:nvPr/>
        </p:nvGrpSpPr>
        <p:grpSpPr>
          <a:xfrm>
            <a:off x="1190595" y="3397335"/>
            <a:ext cx="8551425" cy="5611873"/>
            <a:chOff x="0" y="0"/>
            <a:chExt cx="812800" cy="533400"/>
          </a:xfrm>
        </p:grpSpPr>
        <p:sp>
          <p:nvSpPr>
            <p:cNvPr id="5" name="Freeform 5"/>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6" name="TextBox 6"/>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7" name="Group 7"/>
          <p:cNvGrpSpPr/>
          <p:nvPr/>
        </p:nvGrpSpPr>
        <p:grpSpPr>
          <a:xfrm>
            <a:off x="9742020" y="3493729"/>
            <a:ext cx="8127140" cy="5333435"/>
            <a:chOff x="0" y="0"/>
            <a:chExt cx="812800" cy="533400"/>
          </a:xfrm>
        </p:grpSpPr>
        <p:sp>
          <p:nvSpPr>
            <p:cNvPr id="8" name="Freeform 8"/>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9" name="TextBox 9"/>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10" name="Group 10"/>
          <p:cNvGrpSpPr/>
          <p:nvPr/>
        </p:nvGrpSpPr>
        <p:grpSpPr>
          <a:xfrm rot="-1311886">
            <a:off x="-8696195" y="-3808400"/>
            <a:ext cx="11996482" cy="7872691"/>
            <a:chOff x="0" y="0"/>
            <a:chExt cx="812800" cy="533400"/>
          </a:xfrm>
        </p:grpSpPr>
        <p:sp>
          <p:nvSpPr>
            <p:cNvPr id="11" name="Freeform 11"/>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B2D8FF"/>
            </a:solidFill>
          </p:spPr>
        </p:sp>
        <p:sp>
          <p:nvSpPr>
            <p:cNvPr id="12" name="TextBox 12"/>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13" name="Freeform 13"/>
          <p:cNvSpPr/>
          <p:nvPr/>
        </p:nvSpPr>
        <p:spPr>
          <a:xfrm>
            <a:off x="151907" y="561153"/>
            <a:ext cx="3998677" cy="2044324"/>
          </a:xfrm>
          <a:custGeom>
            <a:avLst/>
            <a:gdLst/>
            <a:ahLst/>
            <a:cxnLst/>
            <a:rect l="l" t="t" r="r" b="b"/>
            <a:pathLst>
              <a:path w="3998677" h="2044324">
                <a:moveTo>
                  <a:pt x="0" y="0"/>
                </a:moveTo>
                <a:lnTo>
                  <a:pt x="3998677" y="0"/>
                </a:lnTo>
                <a:lnTo>
                  <a:pt x="3998677" y="2044324"/>
                </a:lnTo>
                <a:lnTo>
                  <a:pt x="0" y="2044324"/>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4" name="Freeform 14"/>
          <p:cNvSpPr/>
          <p:nvPr/>
        </p:nvSpPr>
        <p:spPr>
          <a:xfrm rot="773015">
            <a:off x="13428997" y="8435451"/>
            <a:ext cx="1650023" cy="1468520"/>
          </a:xfrm>
          <a:custGeom>
            <a:avLst/>
            <a:gdLst/>
            <a:ahLst/>
            <a:cxnLst/>
            <a:rect l="l" t="t" r="r" b="b"/>
            <a:pathLst>
              <a:path w="1650023" h="1468520">
                <a:moveTo>
                  <a:pt x="0" y="0"/>
                </a:moveTo>
                <a:lnTo>
                  <a:pt x="1650022" y="0"/>
                </a:lnTo>
                <a:lnTo>
                  <a:pt x="1650022" y="1468520"/>
                </a:lnTo>
                <a:lnTo>
                  <a:pt x="0" y="146852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5" name="Freeform 15"/>
          <p:cNvSpPr/>
          <p:nvPr/>
        </p:nvSpPr>
        <p:spPr>
          <a:xfrm>
            <a:off x="4574820" y="8015189"/>
            <a:ext cx="2140493" cy="1811392"/>
          </a:xfrm>
          <a:custGeom>
            <a:avLst/>
            <a:gdLst/>
            <a:ahLst/>
            <a:cxnLst/>
            <a:rect l="l" t="t" r="r" b="b"/>
            <a:pathLst>
              <a:path w="2140493" h="1811392">
                <a:moveTo>
                  <a:pt x="0" y="0"/>
                </a:moveTo>
                <a:lnTo>
                  <a:pt x="2140494" y="0"/>
                </a:lnTo>
                <a:lnTo>
                  <a:pt x="2140494" y="1811392"/>
                </a:lnTo>
                <a:lnTo>
                  <a:pt x="0" y="1811392"/>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9" name="TextBox 19"/>
          <p:cNvSpPr txBox="1"/>
          <p:nvPr/>
        </p:nvSpPr>
        <p:spPr>
          <a:xfrm>
            <a:off x="2496506" y="4349256"/>
            <a:ext cx="6844665" cy="3708708"/>
          </a:xfrm>
          <a:prstGeom prst="rect">
            <a:avLst/>
          </a:prstGeom>
        </p:spPr>
        <p:txBody>
          <a:bodyPr wrap="square" lIns="0" tIns="0" rIns="0" bIns="0" rtlCol="0" anchor="t">
            <a:spAutoFit/>
          </a:bodyPr>
          <a:lstStyle/>
          <a:p>
            <a:pPr algn="just"/>
            <a:endParaRPr lang="en-GB" sz="3600">
              <a:latin typeface="Times New Roman" panose="02020603050405020304" pitchFamily="18" charset="0"/>
              <a:cs typeface="Times New Roman" panose="02020603050405020304" pitchFamily="18" charset="0"/>
            </a:endParaRPr>
          </a:p>
          <a:p>
            <a:pPr algn="just"/>
            <a:r>
              <a:rPr lang="vi-VN" sz="3600" b="1">
                <a:latin typeface="Times New Roman" panose="02020603050405020304" pitchFamily="18" charset="0"/>
                <a:cs typeface="Times New Roman" panose="02020603050405020304" pitchFamily="18" charset="0"/>
              </a:rPr>
              <a:t>+ </a:t>
            </a:r>
            <a:r>
              <a:rPr lang="vi-VN" sz="3600">
                <a:latin typeface="Times New Roman" panose="02020603050405020304" pitchFamily="18" charset="0"/>
                <a:cs typeface="Times New Roman" panose="02020603050405020304" pitchFamily="18" charset="0"/>
              </a:rPr>
              <a:t>Là đoạn văn trình bày vấn đề theo trình tự từ các ý khái quát đến cụ thể. </a:t>
            </a:r>
            <a:endParaRPr lang="en-GB" sz="3600">
              <a:latin typeface="Times New Roman" panose="02020603050405020304" pitchFamily="18" charset="0"/>
              <a:cs typeface="Times New Roman" panose="02020603050405020304" pitchFamily="18" charset="0"/>
            </a:endParaRPr>
          </a:p>
          <a:p>
            <a:pPr algn="just"/>
            <a:r>
              <a:rPr lang="vi-VN" sz="3600">
                <a:latin typeface="Times New Roman" panose="02020603050405020304" pitchFamily="18" charset="0"/>
                <a:cs typeface="Times New Roman" panose="02020603050405020304" pitchFamily="18" charset="0"/>
              </a:rPr>
              <a:t>+ Câu chủ đề đứng đầu đoạn văn, nêu ý khái quát của cả đoạn, các câu còn lại phát triển ý nêu ở câu chủ đề.</a:t>
            </a:r>
            <a:endParaRPr lang="en-GB" sz="3600">
              <a:latin typeface="Times New Roman" panose="02020603050405020304" pitchFamily="18" charset="0"/>
              <a:cs typeface="Times New Roman" panose="02020603050405020304" pitchFamily="18" charset="0"/>
            </a:endParaRPr>
          </a:p>
          <a:p>
            <a:pPr algn="just">
              <a:lnSpc>
                <a:spcPts val="3042"/>
              </a:lnSpc>
            </a:pPr>
            <a:r>
              <a:rPr lang="en-US" sz="3600" spc="50" smtClean="0">
                <a:solidFill>
                  <a:srgbClr val="A6A6A6"/>
                </a:solidFill>
                <a:latin typeface="Times New Roman" panose="02020603050405020304" pitchFamily="18" charset="0"/>
                <a:cs typeface="Times New Roman" panose="02020603050405020304" pitchFamily="18" charset="0"/>
              </a:rPr>
              <a:t>.</a:t>
            </a:r>
            <a:endParaRPr lang="en-US" sz="3600" spc="50">
              <a:solidFill>
                <a:srgbClr val="A6A6A6"/>
              </a:solidFill>
              <a:latin typeface="Times New Roman" panose="02020603050405020304" pitchFamily="18" charset="0"/>
              <a:cs typeface="Times New Roman" panose="02020603050405020304" pitchFamily="18" charset="0"/>
            </a:endParaRPr>
          </a:p>
        </p:txBody>
      </p:sp>
      <p:sp>
        <p:nvSpPr>
          <p:cNvPr id="20" name="TextBox 20"/>
          <p:cNvSpPr txBox="1"/>
          <p:nvPr/>
        </p:nvSpPr>
        <p:spPr>
          <a:xfrm>
            <a:off x="10992487" y="4134328"/>
            <a:ext cx="5626205" cy="3877985"/>
          </a:xfrm>
          <a:prstGeom prst="rect">
            <a:avLst/>
          </a:prstGeom>
        </p:spPr>
        <p:txBody>
          <a:bodyPr lIns="0" tIns="0" rIns="0" bIns="0" rtlCol="0" anchor="t">
            <a:spAutoFit/>
          </a:bodyPr>
          <a:lstStyle/>
          <a:p>
            <a:pPr algn="just"/>
            <a:r>
              <a:rPr lang="vi-VN" sz="3600" smtClean="0">
                <a:latin typeface="Times New Roman" panose="02020603050405020304" pitchFamily="18" charset="0"/>
                <a:cs typeface="Times New Roman" panose="02020603050405020304" pitchFamily="18" charset="0"/>
              </a:rPr>
              <a:t> </a:t>
            </a:r>
            <a:endParaRPr lang="en-GB" sz="3600">
              <a:latin typeface="Times New Roman" panose="02020603050405020304" pitchFamily="18" charset="0"/>
              <a:cs typeface="Times New Roman" panose="02020603050405020304" pitchFamily="18" charset="0"/>
            </a:endParaRPr>
          </a:p>
          <a:p>
            <a:pPr algn="just"/>
            <a:r>
              <a:rPr lang="vi-VN" sz="3600">
                <a:latin typeface="Times New Roman" panose="02020603050405020304" pitchFamily="18" charset="0"/>
                <a:cs typeface="Times New Roman" panose="02020603050405020304" pitchFamily="18" charset="0"/>
              </a:rPr>
              <a:t>+ Là đoạn văn trình bày vấn đề theo trình tự từ các ý cụ thể đến ý khái quát.</a:t>
            </a:r>
            <a:endParaRPr lang="en-GB" sz="3600">
              <a:latin typeface="Times New Roman" panose="02020603050405020304" pitchFamily="18" charset="0"/>
              <a:cs typeface="Times New Roman" panose="02020603050405020304" pitchFamily="18" charset="0"/>
            </a:endParaRPr>
          </a:p>
          <a:p>
            <a:pPr algn="just"/>
            <a:r>
              <a:rPr lang="vi-VN" sz="3600">
                <a:latin typeface="Times New Roman" panose="02020603050405020304" pitchFamily="18" charset="0"/>
                <a:cs typeface="Times New Roman" panose="02020603050405020304" pitchFamily="18" charset="0"/>
              </a:rPr>
              <a:t>+ Câu chủ đề là câu đứng cuối đoạn, khái quát ý từ những câu đứng trước.</a:t>
            </a:r>
            <a:endParaRPr lang="en-GB" sz="3600">
              <a:latin typeface="Times New Roman" panose="02020603050405020304" pitchFamily="18" charset="0"/>
              <a:cs typeface="Times New Roman" panose="02020603050405020304" pitchFamily="18" charset="0"/>
            </a:endParaRPr>
          </a:p>
        </p:txBody>
      </p:sp>
      <p:sp>
        <p:nvSpPr>
          <p:cNvPr id="21" name="Rectangle 20"/>
          <p:cNvSpPr/>
          <p:nvPr/>
        </p:nvSpPr>
        <p:spPr>
          <a:xfrm>
            <a:off x="3593820" y="3995996"/>
            <a:ext cx="4083169" cy="707886"/>
          </a:xfrm>
          <a:prstGeom prst="rect">
            <a:avLst/>
          </a:prstGeom>
        </p:spPr>
        <p:txBody>
          <a:bodyPr wrap="none">
            <a:spAutoFit/>
          </a:bodyPr>
          <a:lstStyle/>
          <a:p>
            <a:r>
              <a:rPr lang="vi-VN" sz="4000" b="1">
                <a:latin typeface="iCiel Pacifico" panose="02000000000000000000" pitchFamily="50" charset="-93"/>
              </a:rPr>
              <a:t>Đoạn văn diễn dịch</a:t>
            </a:r>
            <a:endParaRPr lang="en-GB" sz="4000">
              <a:latin typeface="iCiel Pacifico" panose="02000000000000000000" pitchFamily="50" charset="-93"/>
            </a:endParaRPr>
          </a:p>
        </p:txBody>
      </p:sp>
      <p:sp>
        <p:nvSpPr>
          <p:cNvPr id="22" name="Rectangle 21"/>
          <p:cNvSpPr/>
          <p:nvPr/>
        </p:nvSpPr>
        <p:spPr>
          <a:xfrm>
            <a:off x="12194935" y="4001675"/>
            <a:ext cx="3754554" cy="707886"/>
          </a:xfrm>
          <a:prstGeom prst="rect">
            <a:avLst/>
          </a:prstGeom>
        </p:spPr>
        <p:txBody>
          <a:bodyPr wrap="none">
            <a:spAutoFit/>
          </a:bodyPr>
          <a:lstStyle/>
          <a:p>
            <a:r>
              <a:rPr lang="vi-VN" sz="4000" b="1">
                <a:latin typeface="iCiel Pacifico" panose="02000000000000000000" pitchFamily="50" charset="-93"/>
              </a:rPr>
              <a:t>Đoạn văn quy nạp</a:t>
            </a:r>
            <a:endParaRPr lang="en-GB" sz="4000">
              <a:latin typeface="iCiel Pacifico" panose="02000000000000000000" pitchFamily="50" charset="-93"/>
            </a:endParaRPr>
          </a:p>
        </p:txBody>
      </p:sp>
    </p:spTree>
    <p:extLst>
      <p:ext uri="{BB962C8B-B14F-4D97-AF65-F5344CB8AC3E}">
        <p14:creationId xmlns:p14="http://schemas.microsoft.com/office/powerpoint/2010/main" val="277016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arn(inVertical)">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p:bldP spid="20" grpId="0"/>
      <p:bldP spid="21" grpId="0"/>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sp>
        <p:nvSpPr>
          <p:cNvPr id="3" name="Freeform 3"/>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2"/>
            <a:stretch>
              <a:fillRect/>
            </a:stretch>
          </a:blipFill>
        </p:spPr>
      </p:sp>
      <p:grpSp>
        <p:nvGrpSpPr>
          <p:cNvPr id="4" name="Group 4"/>
          <p:cNvGrpSpPr/>
          <p:nvPr/>
        </p:nvGrpSpPr>
        <p:grpSpPr>
          <a:xfrm>
            <a:off x="1259941" y="2322311"/>
            <a:ext cx="8551425" cy="6376609"/>
            <a:chOff x="0" y="0"/>
            <a:chExt cx="812800" cy="533400"/>
          </a:xfrm>
        </p:grpSpPr>
        <p:sp>
          <p:nvSpPr>
            <p:cNvPr id="5" name="Freeform 5"/>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6" name="TextBox 6"/>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7" name="Group 7"/>
          <p:cNvGrpSpPr/>
          <p:nvPr/>
        </p:nvGrpSpPr>
        <p:grpSpPr>
          <a:xfrm>
            <a:off x="10030192" y="2327913"/>
            <a:ext cx="8127140" cy="6320787"/>
            <a:chOff x="0" y="0"/>
            <a:chExt cx="812800" cy="533400"/>
          </a:xfrm>
        </p:grpSpPr>
        <p:sp>
          <p:nvSpPr>
            <p:cNvPr id="8" name="Freeform 8"/>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9" name="TextBox 9"/>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10" name="Group 10"/>
          <p:cNvGrpSpPr/>
          <p:nvPr/>
        </p:nvGrpSpPr>
        <p:grpSpPr>
          <a:xfrm rot="-1311886">
            <a:off x="-8696195" y="-3808400"/>
            <a:ext cx="11996482" cy="7872691"/>
            <a:chOff x="0" y="0"/>
            <a:chExt cx="812800" cy="533400"/>
          </a:xfrm>
        </p:grpSpPr>
        <p:sp>
          <p:nvSpPr>
            <p:cNvPr id="11" name="Freeform 11"/>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B2D8FF"/>
            </a:solidFill>
          </p:spPr>
        </p:sp>
        <p:sp>
          <p:nvSpPr>
            <p:cNvPr id="12" name="TextBox 12"/>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13" name="Freeform 13"/>
          <p:cNvSpPr/>
          <p:nvPr/>
        </p:nvSpPr>
        <p:spPr>
          <a:xfrm>
            <a:off x="151907" y="561153"/>
            <a:ext cx="3998677" cy="2044324"/>
          </a:xfrm>
          <a:custGeom>
            <a:avLst/>
            <a:gdLst/>
            <a:ahLst/>
            <a:cxnLst/>
            <a:rect l="l" t="t" r="r" b="b"/>
            <a:pathLst>
              <a:path w="3998677" h="2044324">
                <a:moveTo>
                  <a:pt x="0" y="0"/>
                </a:moveTo>
                <a:lnTo>
                  <a:pt x="3998677" y="0"/>
                </a:lnTo>
                <a:lnTo>
                  <a:pt x="3998677" y="2044324"/>
                </a:lnTo>
                <a:lnTo>
                  <a:pt x="0" y="2044324"/>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4" name="Freeform 14"/>
          <p:cNvSpPr/>
          <p:nvPr/>
        </p:nvSpPr>
        <p:spPr>
          <a:xfrm rot="773015">
            <a:off x="13382973" y="7583811"/>
            <a:ext cx="1650023" cy="1468520"/>
          </a:xfrm>
          <a:custGeom>
            <a:avLst/>
            <a:gdLst/>
            <a:ahLst/>
            <a:cxnLst/>
            <a:rect l="l" t="t" r="r" b="b"/>
            <a:pathLst>
              <a:path w="1650023" h="1468520">
                <a:moveTo>
                  <a:pt x="0" y="0"/>
                </a:moveTo>
                <a:lnTo>
                  <a:pt x="1650022" y="0"/>
                </a:lnTo>
                <a:lnTo>
                  <a:pt x="1650022" y="1468520"/>
                </a:lnTo>
                <a:lnTo>
                  <a:pt x="0" y="146852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5" name="Freeform 15"/>
          <p:cNvSpPr/>
          <p:nvPr/>
        </p:nvSpPr>
        <p:spPr>
          <a:xfrm>
            <a:off x="4574820" y="7418342"/>
            <a:ext cx="2140493" cy="1811392"/>
          </a:xfrm>
          <a:custGeom>
            <a:avLst/>
            <a:gdLst/>
            <a:ahLst/>
            <a:cxnLst/>
            <a:rect l="l" t="t" r="r" b="b"/>
            <a:pathLst>
              <a:path w="2140493" h="1811392">
                <a:moveTo>
                  <a:pt x="0" y="0"/>
                </a:moveTo>
                <a:lnTo>
                  <a:pt x="2140494" y="0"/>
                </a:lnTo>
                <a:lnTo>
                  <a:pt x="2140494" y="1811392"/>
                </a:lnTo>
                <a:lnTo>
                  <a:pt x="0" y="1811392"/>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9" name="TextBox 19"/>
          <p:cNvSpPr txBox="1"/>
          <p:nvPr/>
        </p:nvSpPr>
        <p:spPr>
          <a:xfrm>
            <a:off x="2654689" y="3950012"/>
            <a:ext cx="6788619" cy="4078039"/>
          </a:xfrm>
          <a:prstGeom prst="rect">
            <a:avLst/>
          </a:prstGeom>
        </p:spPr>
        <p:txBody>
          <a:bodyPr wrap="square" lIns="0" tIns="0" rIns="0" bIns="0" rtlCol="0" anchor="t">
            <a:spAutoFit/>
          </a:bodyPr>
          <a:lstStyle/>
          <a:p>
            <a:pPr algn="just"/>
            <a:r>
              <a:rPr lang="vi-VN" sz="4000">
                <a:latin typeface="+mj-lt"/>
              </a:rPr>
              <a:t>+ Là đoạn văn không có câu chủ đề.</a:t>
            </a:r>
            <a:endParaRPr lang="en-GB" sz="4000">
              <a:latin typeface="+mj-lt"/>
            </a:endParaRPr>
          </a:p>
          <a:p>
            <a:pPr algn="just"/>
            <a:r>
              <a:rPr lang="vi-VN" sz="4000">
                <a:latin typeface="+mj-lt"/>
              </a:rPr>
              <a:t>+ Các câu trong đoạn có quan hệ bình đẳng với nhau và cùng có tác dụng làm rõ ý khái quát nêu ở phần trước hoặc sau đó.</a:t>
            </a:r>
            <a:endParaRPr lang="en-GB" sz="4000">
              <a:latin typeface="+mj-lt"/>
            </a:endParaRPr>
          </a:p>
          <a:p>
            <a:pPr algn="just">
              <a:lnSpc>
                <a:spcPts val="3042"/>
              </a:lnSpc>
            </a:pPr>
            <a:r>
              <a:rPr lang="en-US" sz="4000" spc="50" smtClean="0">
                <a:solidFill>
                  <a:srgbClr val="A6A6A6"/>
                </a:solidFill>
                <a:latin typeface="+mj-lt"/>
              </a:rPr>
              <a:t>.</a:t>
            </a:r>
            <a:endParaRPr lang="en-US" sz="4000" spc="50">
              <a:solidFill>
                <a:srgbClr val="A6A6A6"/>
              </a:solidFill>
              <a:latin typeface="+mj-lt"/>
            </a:endParaRPr>
          </a:p>
        </p:txBody>
      </p:sp>
      <p:sp>
        <p:nvSpPr>
          <p:cNvPr id="20" name="TextBox 20"/>
          <p:cNvSpPr txBox="1"/>
          <p:nvPr/>
        </p:nvSpPr>
        <p:spPr>
          <a:xfrm>
            <a:off x="11257654" y="3948332"/>
            <a:ext cx="6447972" cy="3693319"/>
          </a:xfrm>
          <a:prstGeom prst="rect">
            <a:avLst/>
          </a:prstGeom>
        </p:spPr>
        <p:txBody>
          <a:bodyPr wrap="square" lIns="0" tIns="0" rIns="0" bIns="0" rtlCol="0" anchor="t">
            <a:spAutoFit/>
          </a:bodyPr>
          <a:lstStyle/>
          <a:p>
            <a:pPr algn="just"/>
            <a:r>
              <a:rPr lang="vi-VN" sz="4000">
                <a:latin typeface="+mj-lt"/>
              </a:rPr>
              <a:t>+ Là đoạn văn vừa có câu chủ đề ở đầu đoạn, vừa có câu chủ đề ở cuối đoạn, </a:t>
            </a:r>
            <a:endParaRPr lang="en-GB" sz="4000">
              <a:latin typeface="+mj-lt"/>
            </a:endParaRPr>
          </a:p>
          <a:p>
            <a:pPr algn="just"/>
            <a:r>
              <a:rPr lang="vi-VN" sz="4000">
                <a:latin typeface="+mj-lt"/>
              </a:rPr>
              <a:t>+ Kết hợp cách trình bày ở đoạn văn diễn dịch và đoạn văn quy nạp.</a:t>
            </a:r>
            <a:endParaRPr lang="en-GB" sz="4000">
              <a:solidFill>
                <a:prstClr val="black"/>
              </a:solidFill>
              <a:latin typeface="+mj-lt"/>
            </a:endParaRPr>
          </a:p>
        </p:txBody>
      </p:sp>
      <p:sp>
        <p:nvSpPr>
          <p:cNvPr id="21" name="Rectangle 20"/>
          <p:cNvSpPr/>
          <p:nvPr/>
        </p:nvSpPr>
        <p:spPr>
          <a:xfrm>
            <a:off x="3394794" y="2980476"/>
            <a:ext cx="4610558" cy="769441"/>
          </a:xfrm>
          <a:prstGeom prst="rect">
            <a:avLst/>
          </a:prstGeom>
        </p:spPr>
        <p:txBody>
          <a:bodyPr wrap="none">
            <a:spAutoFit/>
          </a:bodyPr>
          <a:lstStyle/>
          <a:p>
            <a:r>
              <a:rPr lang="vi-VN" sz="4400" b="1">
                <a:latin typeface="iCiel Pacifico" panose="02000000000000000000" pitchFamily="50" charset="-93"/>
              </a:rPr>
              <a:t>Đoạn </a:t>
            </a:r>
            <a:r>
              <a:rPr lang="vi-VN" sz="4400" b="1" smtClean="0">
                <a:latin typeface="iCiel Pacifico" panose="02000000000000000000" pitchFamily="50" charset="-93"/>
              </a:rPr>
              <a:t>văn </a:t>
            </a:r>
            <a:r>
              <a:rPr lang="vi-VN" sz="4400" b="1">
                <a:latin typeface="iCiel Pacifico" panose="02000000000000000000" pitchFamily="50" charset="-93"/>
              </a:rPr>
              <a:t>song song</a:t>
            </a:r>
            <a:endParaRPr lang="en-GB" sz="4400">
              <a:solidFill>
                <a:prstClr val="black"/>
              </a:solidFill>
              <a:latin typeface="iCiel Pacifico" panose="02000000000000000000" pitchFamily="50" charset="-93"/>
            </a:endParaRPr>
          </a:p>
        </p:txBody>
      </p:sp>
      <p:sp>
        <p:nvSpPr>
          <p:cNvPr id="22" name="Rectangle 21"/>
          <p:cNvSpPr/>
          <p:nvPr/>
        </p:nvSpPr>
        <p:spPr>
          <a:xfrm>
            <a:off x="11949585" y="3074812"/>
            <a:ext cx="4288353" cy="769441"/>
          </a:xfrm>
          <a:prstGeom prst="rect">
            <a:avLst/>
          </a:prstGeom>
        </p:spPr>
        <p:txBody>
          <a:bodyPr wrap="none">
            <a:spAutoFit/>
          </a:bodyPr>
          <a:lstStyle/>
          <a:p>
            <a:r>
              <a:rPr lang="vi-VN" sz="4400" b="1">
                <a:latin typeface="iCiel Pacifico" panose="02000000000000000000" pitchFamily="50" charset="-93"/>
              </a:rPr>
              <a:t>Đoạn văn phối hợp</a:t>
            </a:r>
            <a:endParaRPr lang="en-GB" sz="4400">
              <a:solidFill>
                <a:prstClr val="black"/>
              </a:solidFill>
              <a:latin typeface="iCiel Pacifico" panose="02000000000000000000" pitchFamily="50" charset="-93"/>
            </a:endParaRPr>
          </a:p>
        </p:txBody>
      </p:sp>
    </p:spTree>
    <p:extLst>
      <p:ext uri="{BB962C8B-B14F-4D97-AF65-F5344CB8AC3E}">
        <p14:creationId xmlns:p14="http://schemas.microsoft.com/office/powerpoint/2010/main" val="4215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arn(inVertical)">
                                      <p:cBhvr>
                                        <p:cTn id="20" dur="500"/>
                                        <p:tgtEl>
                                          <p:spTgt spid="22"/>
                                        </p:tgtEl>
                                      </p:cBhvr>
                                    </p:animEffect>
                                  </p:childTnLst>
                                </p:cTn>
                              </p:par>
                              <p:par>
                                <p:cTn id="21" presetID="16" presetClass="entr" presetSubtype="21"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circle(in)">
                                      <p:cBhvr>
                                        <p:cTn id="28"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grpSp>
        <p:nvGrpSpPr>
          <p:cNvPr id="3" name="Group 3"/>
          <p:cNvGrpSpPr/>
          <p:nvPr/>
        </p:nvGrpSpPr>
        <p:grpSpPr>
          <a:xfrm>
            <a:off x="2531548" y="794951"/>
            <a:ext cx="12788054" cy="8068846"/>
            <a:chOff x="0" y="0"/>
            <a:chExt cx="858578" cy="541735"/>
          </a:xfrm>
        </p:grpSpPr>
        <p:sp>
          <p:nvSpPr>
            <p:cNvPr id="4" name="Freeform 4"/>
            <p:cNvSpPr/>
            <p:nvPr/>
          </p:nvSpPr>
          <p:spPr>
            <a:xfrm>
              <a:off x="0" y="0"/>
              <a:ext cx="873767" cy="545973"/>
            </a:xfrm>
            <a:custGeom>
              <a:avLst/>
              <a:gdLst/>
              <a:ahLst/>
              <a:cxnLst/>
              <a:rect l="l" t="t" r="r" b="b"/>
              <a:pathLst>
                <a:path w="873767" h="545973">
                  <a:moveTo>
                    <a:pt x="487482" y="0"/>
                  </a:moveTo>
                  <a:cubicBezTo>
                    <a:pt x="496899" y="0"/>
                    <a:pt x="506373" y="0"/>
                    <a:pt x="515772" y="0"/>
                  </a:cubicBezTo>
                  <a:cubicBezTo>
                    <a:pt x="590705" y="9048"/>
                    <a:pt x="637536" y="39167"/>
                    <a:pt x="658866" y="88451"/>
                  </a:cubicBezTo>
                  <a:cubicBezTo>
                    <a:pt x="783793" y="81878"/>
                    <a:pt x="873767" y="175067"/>
                    <a:pt x="819268" y="266527"/>
                  </a:cubicBezTo>
                  <a:cubicBezTo>
                    <a:pt x="837675" y="285746"/>
                    <a:pt x="853032" y="307243"/>
                    <a:pt x="858578" y="336097"/>
                  </a:cubicBezTo>
                  <a:cubicBezTo>
                    <a:pt x="858578" y="344363"/>
                    <a:pt x="858578" y="352609"/>
                    <a:pt x="858578" y="360873"/>
                  </a:cubicBezTo>
                  <a:cubicBezTo>
                    <a:pt x="842050" y="434309"/>
                    <a:pt x="770932" y="483932"/>
                    <a:pt x="654174" y="470573"/>
                  </a:cubicBezTo>
                  <a:cubicBezTo>
                    <a:pt x="624134" y="508279"/>
                    <a:pt x="570679" y="545973"/>
                    <a:pt x="487499" y="541336"/>
                  </a:cubicBezTo>
                  <a:cubicBezTo>
                    <a:pt x="444504" y="538861"/>
                    <a:pt x="414594" y="524523"/>
                    <a:pt x="388406" y="507104"/>
                  </a:cubicBezTo>
                  <a:cubicBezTo>
                    <a:pt x="360823" y="521583"/>
                    <a:pt x="330949" y="532947"/>
                    <a:pt x="287787" y="533072"/>
                  </a:cubicBezTo>
                  <a:cubicBezTo>
                    <a:pt x="187931" y="533286"/>
                    <a:pt x="121130" y="477502"/>
                    <a:pt x="119511" y="400984"/>
                  </a:cubicBezTo>
                  <a:cubicBezTo>
                    <a:pt x="55316" y="383084"/>
                    <a:pt x="11838" y="349670"/>
                    <a:pt x="0" y="292495"/>
                  </a:cubicBezTo>
                  <a:cubicBezTo>
                    <a:pt x="0" y="284231"/>
                    <a:pt x="0" y="275949"/>
                    <a:pt x="0" y="267720"/>
                  </a:cubicBezTo>
                  <a:cubicBezTo>
                    <a:pt x="13066" y="211064"/>
                    <a:pt x="54181" y="175476"/>
                    <a:pt x="122638" y="160390"/>
                  </a:cubicBezTo>
                  <a:cubicBezTo>
                    <a:pt x="118525" y="64815"/>
                    <a:pt x="255458" y="5094"/>
                    <a:pt x="367951" y="47200"/>
                  </a:cubicBezTo>
                  <a:cubicBezTo>
                    <a:pt x="394735" y="26378"/>
                    <a:pt x="432629" y="3669"/>
                    <a:pt x="487482" y="0"/>
                  </a:cubicBezTo>
                  <a:close/>
                </a:path>
              </a:pathLst>
            </a:custGeom>
            <a:solidFill>
              <a:srgbClr val="FFFFFF"/>
            </a:solidFill>
          </p:spPr>
        </p:sp>
        <p:sp>
          <p:nvSpPr>
            <p:cNvPr id="5" name="TextBox 5"/>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6" name="Freeform 6"/>
          <p:cNvSpPr/>
          <p:nvPr/>
        </p:nvSpPr>
        <p:spPr>
          <a:xfrm rot="8231974">
            <a:off x="14711178" y="1803900"/>
            <a:ext cx="951429" cy="1790536"/>
          </a:xfrm>
          <a:custGeom>
            <a:avLst/>
            <a:gdLst/>
            <a:ahLst/>
            <a:cxnLst/>
            <a:rect l="l" t="t" r="r" b="b"/>
            <a:pathLst>
              <a:path w="951429" h="1790536">
                <a:moveTo>
                  <a:pt x="0" y="0"/>
                </a:moveTo>
                <a:lnTo>
                  <a:pt x="951428" y="0"/>
                </a:lnTo>
                <a:lnTo>
                  <a:pt x="951428" y="1790536"/>
                </a:lnTo>
                <a:lnTo>
                  <a:pt x="0" y="179053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7" name="Freeform 7"/>
          <p:cNvSpPr/>
          <p:nvPr/>
        </p:nvSpPr>
        <p:spPr>
          <a:xfrm>
            <a:off x="10652352" y="6811394"/>
            <a:ext cx="4014481" cy="2052403"/>
          </a:xfrm>
          <a:custGeom>
            <a:avLst/>
            <a:gdLst/>
            <a:ahLst/>
            <a:cxnLst/>
            <a:rect l="l" t="t" r="r" b="b"/>
            <a:pathLst>
              <a:path w="4014481" h="2052403">
                <a:moveTo>
                  <a:pt x="0" y="0"/>
                </a:moveTo>
                <a:lnTo>
                  <a:pt x="4014481" y="0"/>
                </a:lnTo>
                <a:lnTo>
                  <a:pt x="4014481" y="2052403"/>
                </a:lnTo>
                <a:lnTo>
                  <a:pt x="0" y="205240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Freeform 8"/>
          <p:cNvSpPr/>
          <p:nvPr/>
        </p:nvSpPr>
        <p:spPr>
          <a:xfrm rot="-10800000">
            <a:off x="15688458" y="4859567"/>
            <a:ext cx="1998579" cy="3751598"/>
          </a:xfrm>
          <a:custGeom>
            <a:avLst/>
            <a:gdLst/>
            <a:ahLst/>
            <a:cxnLst/>
            <a:rect l="l" t="t" r="r" b="b"/>
            <a:pathLst>
              <a:path w="1998579" h="3751598">
                <a:moveTo>
                  <a:pt x="0" y="0"/>
                </a:moveTo>
                <a:lnTo>
                  <a:pt x="1998578" y="0"/>
                </a:lnTo>
                <a:lnTo>
                  <a:pt x="1998578" y="3751598"/>
                </a:lnTo>
                <a:lnTo>
                  <a:pt x="0" y="375159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Freeform 9"/>
          <p:cNvSpPr/>
          <p:nvPr/>
        </p:nvSpPr>
        <p:spPr>
          <a:xfrm>
            <a:off x="4089527" y="0"/>
            <a:ext cx="3824090" cy="3838485"/>
          </a:xfrm>
          <a:custGeom>
            <a:avLst/>
            <a:gdLst/>
            <a:ahLst/>
            <a:cxnLst/>
            <a:rect l="l" t="t" r="r" b="b"/>
            <a:pathLst>
              <a:path w="3824090" h="3838485">
                <a:moveTo>
                  <a:pt x="0" y="0"/>
                </a:moveTo>
                <a:lnTo>
                  <a:pt x="3824091" y="0"/>
                </a:lnTo>
                <a:lnTo>
                  <a:pt x="3824091" y="3838485"/>
                </a:lnTo>
                <a:lnTo>
                  <a:pt x="0" y="383848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0" name="TextBox 10"/>
          <p:cNvSpPr txBox="1"/>
          <p:nvPr/>
        </p:nvSpPr>
        <p:spPr>
          <a:xfrm>
            <a:off x="3261991" y="2987187"/>
            <a:ext cx="12907633" cy="4166012"/>
          </a:xfrm>
          <a:prstGeom prst="rect">
            <a:avLst/>
          </a:prstGeom>
        </p:spPr>
        <p:txBody>
          <a:bodyPr wrap="square" lIns="0" tIns="0" rIns="0" bIns="0" rtlCol="0" anchor="t">
            <a:spAutoFit/>
          </a:bodyPr>
          <a:lstStyle/>
          <a:p>
            <a:pPr algn="ctr">
              <a:spcBef>
                <a:spcPct val="0"/>
              </a:spcBef>
            </a:pPr>
            <a:r>
              <a:rPr lang="vi-VN" sz="13536" spc="189" smtClean="0">
                <a:solidFill>
                  <a:srgbClr val="00B050"/>
                </a:solidFill>
                <a:latin typeface="iCiel Pequena" pitchFamily="50" charset="0"/>
              </a:rPr>
              <a:t>Hoạt động 3</a:t>
            </a:r>
          </a:p>
          <a:p>
            <a:pPr algn="ctr">
              <a:spcBef>
                <a:spcPct val="0"/>
              </a:spcBef>
            </a:pPr>
            <a:r>
              <a:rPr lang="vi-VN" sz="13536" spc="189" smtClean="0">
                <a:solidFill>
                  <a:srgbClr val="00B050"/>
                </a:solidFill>
                <a:latin typeface="iCiel Pequena" pitchFamily="50" charset="0"/>
              </a:rPr>
              <a:t>Thực hành</a:t>
            </a:r>
            <a:endParaRPr lang="en-US" sz="13536" spc="189">
              <a:solidFill>
                <a:srgbClr val="00B050"/>
              </a:solidFill>
              <a:latin typeface="iCiel Pequena" pitchFamily="50" charset="0"/>
            </a:endParaRPr>
          </a:p>
        </p:txBody>
      </p:sp>
      <p:sp>
        <p:nvSpPr>
          <p:cNvPr id="11" name="Freeform 11"/>
          <p:cNvSpPr/>
          <p:nvPr/>
        </p:nvSpPr>
        <p:spPr>
          <a:xfrm>
            <a:off x="665285" y="456718"/>
            <a:ext cx="2088322" cy="3920058"/>
          </a:xfrm>
          <a:custGeom>
            <a:avLst/>
            <a:gdLst/>
            <a:ahLst/>
            <a:cxnLst/>
            <a:rect l="l" t="t" r="r" b="b"/>
            <a:pathLst>
              <a:path w="2088322" h="3920058">
                <a:moveTo>
                  <a:pt x="0" y="0"/>
                </a:moveTo>
                <a:lnTo>
                  <a:pt x="2088322" y="0"/>
                </a:lnTo>
                <a:lnTo>
                  <a:pt x="2088322" y="3920058"/>
                </a:lnTo>
                <a:lnTo>
                  <a:pt x="0" y="3920058"/>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2" name="Freeform 12"/>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12"/>
            <a:stretch>
              <a:fillRect/>
            </a:stretch>
          </a:blipFill>
        </p:spPr>
      </p:sp>
    </p:spTree>
    <p:extLst>
      <p:ext uri="{BB962C8B-B14F-4D97-AF65-F5344CB8AC3E}">
        <p14:creationId xmlns:p14="http://schemas.microsoft.com/office/powerpoint/2010/main" val="345191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sp>
        <p:nvSpPr>
          <p:cNvPr id="2" name="Freeform 2"/>
          <p:cNvSpPr/>
          <p:nvPr/>
        </p:nvSpPr>
        <p:spPr>
          <a:xfrm>
            <a:off x="-98945" y="9258300"/>
            <a:ext cx="18485889" cy="9520233"/>
          </a:xfrm>
          <a:custGeom>
            <a:avLst/>
            <a:gdLst/>
            <a:ahLst/>
            <a:cxnLst/>
            <a:rect l="l" t="t" r="r" b="b"/>
            <a:pathLst>
              <a:path w="18485889" h="9520233">
                <a:moveTo>
                  <a:pt x="0" y="0"/>
                </a:moveTo>
                <a:lnTo>
                  <a:pt x="18485890" y="0"/>
                </a:lnTo>
                <a:lnTo>
                  <a:pt x="18485890" y="9520233"/>
                </a:lnTo>
                <a:lnTo>
                  <a:pt x="0" y="9520233"/>
                </a:lnTo>
                <a:lnTo>
                  <a:pt x="0" y="0"/>
                </a:lnTo>
                <a:close/>
              </a:path>
            </a:pathLst>
          </a:custGeom>
          <a:blipFill>
            <a:blip r:embed="rId2"/>
            <a:stretch>
              <a:fillRect/>
            </a:stretch>
          </a:blipFill>
        </p:spPr>
      </p:sp>
      <p:grpSp>
        <p:nvGrpSpPr>
          <p:cNvPr id="3" name="Group 3"/>
          <p:cNvGrpSpPr/>
          <p:nvPr/>
        </p:nvGrpSpPr>
        <p:grpSpPr>
          <a:xfrm>
            <a:off x="859834" y="0"/>
            <a:ext cx="13935048" cy="9144875"/>
            <a:chOff x="0" y="0"/>
            <a:chExt cx="812800" cy="533400"/>
          </a:xfrm>
        </p:grpSpPr>
        <p:sp>
          <p:nvSpPr>
            <p:cNvPr id="4" name="Freeform 4"/>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5" name="TextBox 5"/>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7" name="Freeform 7"/>
          <p:cNvSpPr/>
          <p:nvPr/>
        </p:nvSpPr>
        <p:spPr>
          <a:xfrm>
            <a:off x="553396" y="5155933"/>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3">
              <a:extLst>
                <a:ext uri="{96DAC541-7B7A-43D3-8B79-37D633B846F1}">
                  <asvg:svgBlip xmlns="" xmlns:asvg="http://schemas.microsoft.com/office/drawing/2016/SVG/main" r:embed="rId5"/>
                </a:ext>
              </a:extLst>
            </a:blip>
            <a:stretch>
              <a:fillRect/>
            </a:stretch>
          </a:blipFill>
        </p:spPr>
      </p:sp>
      <p:sp>
        <p:nvSpPr>
          <p:cNvPr id="8" name="Freeform 8"/>
          <p:cNvSpPr/>
          <p:nvPr/>
        </p:nvSpPr>
        <p:spPr>
          <a:xfrm rot="389631">
            <a:off x="11387570" y="985960"/>
            <a:ext cx="2916898" cy="2050336"/>
          </a:xfrm>
          <a:custGeom>
            <a:avLst/>
            <a:gdLst/>
            <a:ahLst/>
            <a:cxnLst/>
            <a:rect l="l" t="t" r="r" b="b"/>
            <a:pathLst>
              <a:path w="2916898" h="2050336">
                <a:moveTo>
                  <a:pt x="0" y="0"/>
                </a:moveTo>
                <a:lnTo>
                  <a:pt x="2916898" y="0"/>
                </a:lnTo>
                <a:lnTo>
                  <a:pt x="2916898" y="2050336"/>
                </a:lnTo>
                <a:lnTo>
                  <a:pt x="0" y="205033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TextBox 9"/>
          <p:cNvSpPr txBox="1"/>
          <p:nvPr/>
        </p:nvSpPr>
        <p:spPr>
          <a:xfrm>
            <a:off x="5791200" y="1299055"/>
            <a:ext cx="10764323" cy="1107996"/>
          </a:xfrm>
          <a:prstGeom prst="rect">
            <a:avLst/>
          </a:prstGeom>
        </p:spPr>
        <p:txBody>
          <a:bodyPr wrap="square" lIns="0" tIns="0" rIns="0" bIns="0" rtlCol="0" anchor="t">
            <a:spAutoFit/>
          </a:bodyPr>
          <a:lstStyle/>
          <a:p>
            <a:r>
              <a:rPr lang="nl-NL" sz="7200" b="1">
                <a:latin typeface="iCiel Pacifico" panose="02000000000000000000" pitchFamily="50" charset="-93"/>
              </a:rPr>
              <a:t>1. Bài tập </a:t>
            </a:r>
            <a:r>
              <a:rPr lang="nl-NL" sz="7200" b="1" smtClean="0">
                <a:latin typeface="iCiel Pacifico" panose="02000000000000000000" pitchFamily="50" charset="-93"/>
              </a:rPr>
              <a:t>1</a:t>
            </a:r>
            <a:endParaRPr lang="en-GB" sz="7200">
              <a:latin typeface="iCiel Pacifico" panose="02000000000000000000" pitchFamily="50" charset="-93"/>
            </a:endParaRPr>
          </a:p>
        </p:txBody>
      </p:sp>
      <p:sp>
        <p:nvSpPr>
          <p:cNvPr id="10" name="TextBox 10"/>
          <p:cNvSpPr txBox="1"/>
          <p:nvPr/>
        </p:nvSpPr>
        <p:spPr>
          <a:xfrm>
            <a:off x="3733800" y="3235432"/>
            <a:ext cx="8811611" cy="4154984"/>
          </a:xfrm>
          <a:prstGeom prst="rect">
            <a:avLst/>
          </a:prstGeom>
        </p:spPr>
        <p:txBody>
          <a:bodyPr lIns="0" tIns="0" rIns="0" bIns="0" rtlCol="0" anchor="t">
            <a:spAutoFit/>
          </a:bodyPr>
          <a:lstStyle/>
          <a:p>
            <a:pPr algn="just"/>
            <a:r>
              <a:rPr lang="nl-NL" sz="5400">
                <a:latin typeface="iCiel Bambola" panose="02000000000000000000" pitchFamily="50" charset="-93"/>
              </a:rPr>
              <a:t>Yêu cầu: Chỉ ra tác dụng của biểu đồ được sử dụng trong văn bản “</a:t>
            </a:r>
            <a:r>
              <a:rPr lang="nl-NL" sz="5400" i="1">
                <a:latin typeface="iCiel Bambola" panose="02000000000000000000" pitchFamily="50" charset="-93"/>
              </a:rPr>
              <a:t>Nước biển dâng: bài toán khó cần giải trong thế kỉ XXI</a:t>
            </a:r>
            <a:r>
              <a:rPr lang="nl-NL" sz="5400">
                <a:latin typeface="iCiel Bambola" panose="02000000000000000000" pitchFamily="50" charset="-93"/>
              </a:rPr>
              <a:t>” của Lưu Quang Hưng.</a:t>
            </a:r>
            <a:endParaRPr lang="en-GB" sz="5400">
              <a:latin typeface="iCiel Bambola" panose="02000000000000000000" pitchFamily="50" charset="-93"/>
            </a:endParaRPr>
          </a:p>
        </p:txBody>
      </p:sp>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2116525" y="190500"/>
            <a:ext cx="7511490" cy="10213282"/>
          </a:xfrm>
          <a:prstGeom prst="rect">
            <a:avLst/>
          </a:prstGeom>
        </p:spPr>
      </p:pic>
    </p:spTree>
    <p:extLst>
      <p:ext uri="{BB962C8B-B14F-4D97-AF65-F5344CB8AC3E}">
        <p14:creationId xmlns:p14="http://schemas.microsoft.com/office/powerpoint/2010/main" val="254359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sp>
        <p:nvSpPr>
          <p:cNvPr id="2" name="Freeform 2"/>
          <p:cNvSpPr/>
          <p:nvPr/>
        </p:nvSpPr>
        <p:spPr>
          <a:xfrm>
            <a:off x="-98945" y="9258300"/>
            <a:ext cx="18485889" cy="9520233"/>
          </a:xfrm>
          <a:custGeom>
            <a:avLst/>
            <a:gdLst/>
            <a:ahLst/>
            <a:cxnLst/>
            <a:rect l="l" t="t" r="r" b="b"/>
            <a:pathLst>
              <a:path w="18485889" h="9520233">
                <a:moveTo>
                  <a:pt x="0" y="0"/>
                </a:moveTo>
                <a:lnTo>
                  <a:pt x="18485890" y="0"/>
                </a:lnTo>
                <a:lnTo>
                  <a:pt x="18485890" y="9520233"/>
                </a:lnTo>
                <a:lnTo>
                  <a:pt x="0" y="9520233"/>
                </a:lnTo>
                <a:lnTo>
                  <a:pt x="0" y="0"/>
                </a:lnTo>
                <a:close/>
              </a:path>
            </a:pathLst>
          </a:custGeom>
          <a:blipFill>
            <a:blip r:embed="rId2"/>
            <a:stretch>
              <a:fillRect/>
            </a:stretch>
          </a:blipFill>
        </p:spPr>
      </p:sp>
      <p:grpSp>
        <p:nvGrpSpPr>
          <p:cNvPr id="3" name="Group 3"/>
          <p:cNvGrpSpPr/>
          <p:nvPr/>
        </p:nvGrpSpPr>
        <p:grpSpPr>
          <a:xfrm>
            <a:off x="859834" y="0"/>
            <a:ext cx="13935048" cy="9144875"/>
            <a:chOff x="0" y="0"/>
            <a:chExt cx="812800" cy="533400"/>
          </a:xfrm>
        </p:grpSpPr>
        <p:sp>
          <p:nvSpPr>
            <p:cNvPr id="4" name="Freeform 4"/>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5" name="TextBox 5"/>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7" name="Freeform 7"/>
          <p:cNvSpPr/>
          <p:nvPr/>
        </p:nvSpPr>
        <p:spPr>
          <a:xfrm>
            <a:off x="553396" y="5155933"/>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3">
              <a:extLst>
                <a:ext uri="{96DAC541-7B7A-43D3-8B79-37D633B846F1}">
                  <asvg:svgBlip xmlns="" xmlns:asvg="http://schemas.microsoft.com/office/drawing/2016/SVG/main" r:embed="rId5"/>
                </a:ext>
              </a:extLst>
            </a:blip>
            <a:stretch>
              <a:fillRect/>
            </a:stretch>
          </a:blipFill>
        </p:spPr>
      </p:sp>
      <p:sp>
        <p:nvSpPr>
          <p:cNvPr id="8" name="Freeform 8"/>
          <p:cNvSpPr/>
          <p:nvPr/>
        </p:nvSpPr>
        <p:spPr>
          <a:xfrm rot="389631">
            <a:off x="11387570" y="985960"/>
            <a:ext cx="2916898" cy="2050336"/>
          </a:xfrm>
          <a:custGeom>
            <a:avLst/>
            <a:gdLst/>
            <a:ahLst/>
            <a:cxnLst/>
            <a:rect l="l" t="t" r="r" b="b"/>
            <a:pathLst>
              <a:path w="2916898" h="2050336">
                <a:moveTo>
                  <a:pt x="0" y="0"/>
                </a:moveTo>
                <a:lnTo>
                  <a:pt x="2916898" y="0"/>
                </a:lnTo>
                <a:lnTo>
                  <a:pt x="2916898" y="2050336"/>
                </a:lnTo>
                <a:lnTo>
                  <a:pt x="0" y="205033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TextBox 9"/>
          <p:cNvSpPr txBox="1"/>
          <p:nvPr/>
        </p:nvSpPr>
        <p:spPr>
          <a:xfrm>
            <a:off x="5479469" y="786824"/>
            <a:ext cx="9119014" cy="1107996"/>
          </a:xfrm>
          <a:prstGeom prst="rect">
            <a:avLst/>
          </a:prstGeom>
        </p:spPr>
        <p:txBody>
          <a:bodyPr lIns="0" tIns="0" rIns="0" bIns="0" rtlCol="0" anchor="t">
            <a:spAutoFit/>
          </a:bodyPr>
          <a:lstStyle/>
          <a:p>
            <a:r>
              <a:rPr lang="en-US" sz="7200" b="1">
                <a:latin typeface="iCiel Pacifico" panose="02000000000000000000" pitchFamily="50" charset="-93"/>
              </a:rPr>
              <a:t>Trả lời</a:t>
            </a:r>
            <a:endParaRPr lang="en-GB" sz="7200">
              <a:solidFill>
                <a:prstClr val="black"/>
              </a:solidFill>
              <a:latin typeface="iCiel Pacifico" panose="02000000000000000000" pitchFamily="50" charset="-93"/>
            </a:endParaRPr>
          </a:p>
        </p:txBody>
      </p:sp>
      <p:sp>
        <p:nvSpPr>
          <p:cNvPr id="11" name="TextBox 11"/>
          <p:cNvSpPr txBox="1"/>
          <p:nvPr/>
        </p:nvSpPr>
        <p:spPr>
          <a:xfrm>
            <a:off x="2873853" y="1995265"/>
            <a:ext cx="8708547" cy="5416868"/>
          </a:xfrm>
          <a:prstGeom prst="rect">
            <a:avLst/>
          </a:prstGeom>
        </p:spPr>
        <p:txBody>
          <a:bodyPr wrap="square" lIns="0" tIns="0" rIns="0" bIns="0" rtlCol="0" anchor="t">
            <a:spAutoFit/>
          </a:bodyPr>
          <a:lstStyle/>
          <a:p>
            <a:pPr algn="just"/>
            <a:r>
              <a:rPr lang="en-US" sz="4400" b="1">
                <a:latin typeface="Times New Roman" panose="02020603050405020304" pitchFamily="18" charset="0"/>
                <a:cs typeface="Times New Roman" panose="02020603050405020304" pitchFamily="18" charset="0"/>
              </a:rPr>
              <a:t>Biểu đồ (Hình 1 trang 67)</a:t>
            </a:r>
            <a:r>
              <a:rPr lang="nl-NL" sz="4400" b="1">
                <a:latin typeface="Times New Roman" panose="02020603050405020304" pitchFamily="18" charset="0"/>
                <a:cs typeface="Times New Roman" panose="02020603050405020304" pitchFamily="18" charset="0"/>
              </a:rPr>
              <a:t>. </a:t>
            </a:r>
            <a:r>
              <a:rPr lang="nl-NL" sz="4400" i="1">
                <a:latin typeface="Times New Roman" panose="02020603050405020304" pitchFamily="18" charset="0"/>
                <a:cs typeface="Times New Roman" panose="02020603050405020304" pitchFamily="18" charset="0"/>
              </a:rPr>
              <a:t>Nước biển dâng từ cuối thế kỉ XIX đến năm 2020 từ các nguồn dữ liệu khác nhau,</a:t>
            </a:r>
            <a:r>
              <a:rPr lang="nl-NL" sz="4400">
                <a:latin typeface="Times New Roman" panose="02020603050405020304" pitchFamily="18" charset="0"/>
                <a:cs typeface="Times New Roman" panose="02020603050405020304" pitchFamily="18" charset="0"/>
              </a:rPr>
              <a:t> có tác dụng</a:t>
            </a:r>
            <a:r>
              <a:rPr lang="en-US" sz="4400">
                <a:latin typeface="Times New Roman" panose="02020603050405020304" pitchFamily="18" charset="0"/>
                <a:cs typeface="Times New Roman" panose="02020603050405020304" pitchFamily="18" charset="0"/>
              </a:rPr>
              <a:t> minh họa rõ ràng, giúp người đọc nhận ra ngay một nội dung quan trọng của bài viết: Trong vòng 130 năm (1880 đến 2010)</a:t>
            </a:r>
            <a:r>
              <a:rPr lang="nl-NL" sz="4400">
                <a:latin typeface="Times New Roman" panose="02020603050405020304" pitchFamily="18" charset="0"/>
                <a:cs typeface="Times New Roman" panose="02020603050405020304" pitchFamily="18" charset="0"/>
              </a:rPr>
              <a:t>, mực nước biển toàn cầu dâng hơn 20 xăng-ti mét</a:t>
            </a:r>
            <a:endParaRPr lang="en-GB" sz="4400">
              <a:solidFill>
                <a:prstClr val="black"/>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618686" y="4070494"/>
            <a:ext cx="7550021" cy="6240092"/>
          </a:xfrm>
          <a:prstGeom prst="rect">
            <a:avLst/>
          </a:prstGeom>
        </p:spPr>
      </p:pic>
    </p:spTree>
    <p:extLst>
      <p:ext uri="{BB962C8B-B14F-4D97-AF65-F5344CB8AC3E}">
        <p14:creationId xmlns:p14="http://schemas.microsoft.com/office/powerpoint/2010/main" val="3952628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sp>
        <p:nvSpPr>
          <p:cNvPr id="2" name="Freeform 2"/>
          <p:cNvSpPr/>
          <p:nvPr/>
        </p:nvSpPr>
        <p:spPr>
          <a:xfrm>
            <a:off x="-98945" y="9258300"/>
            <a:ext cx="18485889" cy="9520233"/>
          </a:xfrm>
          <a:custGeom>
            <a:avLst/>
            <a:gdLst/>
            <a:ahLst/>
            <a:cxnLst/>
            <a:rect l="l" t="t" r="r" b="b"/>
            <a:pathLst>
              <a:path w="18485889" h="9520233">
                <a:moveTo>
                  <a:pt x="0" y="0"/>
                </a:moveTo>
                <a:lnTo>
                  <a:pt x="18485890" y="0"/>
                </a:lnTo>
                <a:lnTo>
                  <a:pt x="18485890" y="9520233"/>
                </a:lnTo>
                <a:lnTo>
                  <a:pt x="0" y="9520233"/>
                </a:lnTo>
                <a:lnTo>
                  <a:pt x="0" y="0"/>
                </a:lnTo>
                <a:close/>
              </a:path>
            </a:pathLst>
          </a:custGeom>
          <a:blipFill>
            <a:blip r:embed="rId2"/>
            <a:stretch>
              <a:fillRect/>
            </a:stretch>
          </a:blipFill>
        </p:spPr>
      </p:sp>
      <p:grpSp>
        <p:nvGrpSpPr>
          <p:cNvPr id="3" name="Group 3"/>
          <p:cNvGrpSpPr/>
          <p:nvPr/>
        </p:nvGrpSpPr>
        <p:grpSpPr>
          <a:xfrm>
            <a:off x="-838200" y="-800100"/>
            <a:ext cx="15421948" cy="10467017"/>
            <a:chOff x="38100" y="50800"/>
            <a:chExt cx="789889" cy="486838"/>
          </a:xfrm>
        </p:grpSpPr>
        <p:sp>
          <p:nvSpPr>
            <p:cNvPr id="4" name="Freeform 4"/>
            <p:cNvSpPr/>
            <p:nvPr/>
          </p:nvSpPr>
          <p:spPr>
            <a:xfrm>
              <a:off x="149626" y="86833"/>
              <a:ext cx="678363" cy="450805"/>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5" name="TextBox 5"/>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7" name="Freeform 7"/>
          <p:cNvSpPr/>
          <p:nvPr/>
        </p:nvSpPr>
        <p:spPr>
          <a:xfrm>
            <a:off x="-577219" y="5802846"/>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3">
              <a:extLst>
                <a:ext uri="{96DAC541-7B7A-43D3-8B79-37D633B846F1}">
                  <asvg:svgBlip xmlns="" xmlns:asvg="http://schemas.microsoft.com/office/drawing/2016/SVG/main" r:embed="rId5"/>
                </a:ext>
              </a:extLst>
            </a:blip>
            <a:stretch>
              <a:fillRect/>
            </a:stretch>
          </a:blipFill>
        </p:spPr>
      </p:sp>
      <p:sp>
        <p:nvSpPr>
          <p:cNvPr id="8" name="Freeform 8"/>
          <p:cNvSpPr/>
          <p:nvPr/>
        </p:nvSpPr>
        <p:spPr>
          <a:xfrm rot="389631">
            <a:off x="12488613" y="374415"/>
            <a:ext cx="2916898" cy="2050336"/>
          </a:xfrm>
          <a:custGeom>
            <a:avLst/>
            <a:gdLst/>
            <a:ahLst/>
            <a:cxnLst/>
            <a:rect l="l" t="t" r="r" b="b"/>
            <a:pathLst>
              <a:path w="2916898" h="2050336">
                <a:moveTo>
                  <a:pt x="0" y="0"/>
                </a:moveTo>
                <a:lnTo>
                  <a:pt x="2916898" y="0"/>
                </a:lnTo>
                <a:lnTo>
                  <a:pt x="2916898" y="2050336"/>
                </a:lnTo>
                <a:lnTo>
                  <a:pt x="0" y="205033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TextBox 9"/>
          <p:cNvSpPr txBox="1"/>
          <p:nvPr/>
        </p:nvSpPr>
        <p:spPr>
          <a:xfrm>
            <a:off x="3900515" y="640286"/>
            <a:ext cx="9119014" cy="1034899"/>
          </a:xfrm>
          <a:prstGeom prst="rect">
            <a:avLst/>
          </a:prstGeom>
        </p:spPr>
        <p:txBody>
          <a:bodyPr lIns="0" tIns="0" rIns="0" bIns="0" rtlCol="0" anchor="t">
            <a:spAutoFit/>
          </a:bodyPr>
          <a:lstStyle/>
          <a:p>
            <a:pPr algn="ctr">
              <a:lnSpc>
                <a:spcPts val="8503"/>
              </a:lnSpc>
              <a:spcBef>
                <a:spcPct val="0"/>
              </a:spcBef>
            </a:pPr>
            <a:r>
              <a:rPr lang="en-US" sz="6000" b="1">
                <a:latin typeface="iCiel Pacifico" panose="02000000000000000000" pitchFamily="50" charset="-93"/>
              </a:rPr>
              <a:t>2. Bài tập 2</a:t>
            </a:r>
            <a:endParaRPr lang="en-US" sz="6600" spc="394">
              <a:solidFill>
                <a:srgbClr val="B2D8FF"/>
              </a:solidFill>
              <a:latin typeface="iCiel Pacifico" panose="02000000000000000000" pitchFamily="50" charset="-93"/>
            </a:endParaRPr>
          </a:p>
        </p:txBody>
      </p:sp>
      <p:pic>
        <p:nvPicPr>
          <p:cNvPr id="12"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32241" y="3269477"/>
            <a:ext cx="14559711" cy="7043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Table 5"/>
          <p:cNvGraphicFramePr>
            <a:graphicFrameLocks noGrp="1"/>
          </p:cNvGraphicFramePr>
          <p:nvPr>
            <p:extLst>
              <p:ext uri="{D42A27DB-BD31-4B8C-83A1-F6EECF244321}">
                <p14:modId xmlns:p14="http://schemas.microsoft.com/office/powerpoint/2010/main" val="1195606106"/>
              </p:ext>
            </p:extLst>
          </p:nvPr>
        </p:nvGraphicFramePr>
        <p:xfrm>
          <a:off x="3429000" y="2379154"/>
          <a:ext cx="9829800" cy="5495818"/>
        </p:xfrm>
        <a:graphic>
          <a:graphicData uri="http://schemas.openxmlformats.org/drawingml/2006/table">
            <a:tbl>
              <a:tblPr firstRow="1" firstCol="1" bandRow="1">
                <a:effectLst>
                  <a:outerShdw blurRad="50800" dist="38100" dir="2700000" algn="tl" rotWithShape="0">
                    <a:prstClr val="black">
                      <a:alpha val="40000"/>
                    </a:prstClr>
                  </a:outerShdw>
                </a:effectLst>
              </a:tblPr>
              <a:tblGrid>
                <a:gridCol w="1675814"/>
                <a:gridCol w="3080394"/>
                <a:gridCol w="5073592"/>
              </a:tblGrid>
              <a:tr h="935546">
                <a:tc gridSpan="3">
                  <a:txBody>
                    <a:bodyPr/>
                    <a:lstStyle/>
                    <a:p>
                      <a:pPr algn="ctr">
                        <a:lnSpc>
                          <a:spcPct val="115000"/>
                        </a:lnSpc>
                        <a:spcAft>
                          <a:spcPts val="0"/>
                        </a:spcAft>
                        <a:tabLst>
                          <a:tab pos="1386840" algn="l"/>
                        </a:tabLst>
                      </a:pPr>
                      <a:r>
                        <a:rPr lang="en-US" sz="4800" b="1">
                          <a:solidFill>
                            <a:srgbClr val="0070C0"/>
                          </a:solidFill>
                          <a:effectLst/>
                          <a:latin typeface="iCiel Bambola" panose="02000000000000000000" pitchFamily="50" charset="-93"/>
                          <a:ea typeface="Times New Roman" panose="02020603050405020304" pitchFamily="18" charset="0"/>
                          <a:cs typeface="Times New Roman" panose="02020603050405020304" pitchFamily="18" charset="0"/>
                        </a:rPr>
                        <a:t>PHT số 03: Bài tập 2, trang </a:t>
                      </a:r>
                      <a:r>
                        <a:rPr lang="en-US" sz="4800" b="1" smtClean="0">
                          <a:solidFill>
                            <a:srgbClr val="0070C0"/>
                          </a:solidFill>
                          <a:effectLst/>
                          <a:latin typeface="iCiel Bambola" panose="02000000000000000000" pitchFamily="50" charset="-93"/>
                          <a:ea typeface="Times New Roman" panose="02020603050405020304" pitchFamily="18" charset="0"/>
                          <a:cs typeface="Times New Roman" panose="02020603050405020304" pitchFamily="18" charset="0"/>
                        </a:rPr>
                        <a:t>68,69</a:t>
                      </a:r>
                      <a:r>
                        <a:rPr lang="en-US" sz="4800" b="1">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 </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r>
              <a:tr h="1195280">
                <a:tc>
                  <a:txBody>
                    <a:bodyPr/>
                    <a:lstStyle/>
                    <a:p>
                      <a:pPr>
                        <a:lnSpc>
                          <a:spcPct val="115000"/>
                        </a:lnSpc>
                        <a:spcAft>
                          <a:spcPts val="0"/>
                        </a:spcAft>
                        <a:tabLst>
                          <a:tab pos="1386840" algn="l"/>
                        </a:tabLst>
                      </a:pPr>
                      <a:r>
                        <a:rPr lang="en-US" sz="4800">
                          <a:effectLst/>
                          <a:latin typeface="iCiel Bambola" panose="02000000000000000000" pitchFamily="50" charset="-93"/>
                          <a:ea typeface="Times New Roman" panose="02020603050405020304" pitchFamily="18" charset="0"/>
                          <a:cs typeface="Times New Roman" panose="02020603050405020304" pitchFamily="18" charset="0"/>
                        </a:rPr>
                        <a:t>Câu </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8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Các số liệu</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8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Tác dụng của số liệu</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6853">
                <a:tc>
                  <a:txBody>
                    <a:bodyPr/>
                    <a:lstStyle/>
                    <a:p>
                      <a:pPr>
                        <a:lnSpc>
                          <a:spcPct val="115000"/>
                        </a:lnSpc>
                        <a:spcAft>
                          <a:spcPts val="0"/>
                        </a:spcAft>
                        <a:tabLst>
                          <a:tab pos="1386840" algn="l"/>
                        </a:tabLst>
                      </a:pPr>
                      <a:r>
                        <a:rPr lang="en-US" sz="4800">
                          <a:effectLst/>
                          <a:latin typeface="iCiel Bambola" panose="02000000000000000000" pitchFamily="50" charset="-93"/>
                          <a:ea typeface="Times New Roman" panose="02020603050405020304" pitchFamily="18" charset="0"/>
                          <a:cs typeface="Times New Roman" panose="02020603050405020304" pitchFamily="18" charset="0"/>
                        </a:rPr>
                        <a:t>a</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8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8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8427">
                <a:tc>
                  <a:txBody>
                    <a:bodyPr/>
                    <a:lstStyle/>
                    <a:p>
                      <a:pPr>
                        <a:lnSpc>
                          <a:spcPct val="115000"/>
                        </a:lnSpc>
                        <a:spcAft>
                          <a:spcPts val="0"/>
                        </a:spcAft>
                        <a:tabLst>
                          <a:tab pos="1386840" algn="l"/>
                        </a:tabLst>
                      </a:pPr>
                      <a:r>
                        <a:rPr lang="en-US" sz="4800">
                          <a:effectLst/>
                          <a:latin typeface="iCiel Bambola" panose="02000000000000000000" pitchFamily="50" charset="-93"/>
                          <a:ea typeface="Times New Roman" panose="02020603050405020304" pitchFamily="18" charset="0"/>
                          <a:cs typeface="Times New Roman" panose="02020603050405020304" pitchFamily="18" charset="0"/>
                        </a:rPr>
                        <a:t>b</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8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8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8427">
                <a:tc>
                  <a:txBody>
                    <a:bodyPr/>
                    <a:lstStyle/>
                    <a:p>
                      <a:pPr>
                        <a:lnSpc>
                          <a:spcPct val="115000"/>
                        </a:lnSpc>
                        <a:spcAft>
                          <a:spcPts val="0"/>
                        </a:spcAft>
                        <a:tabLst>
                          <a:tab pos="1386840" algn="l"/>
                        </a:tabLst>
                      </a:pPr>
                      <a:r>
                        <a:rPr lang="en-US" sz="4800">
                          <a:effectLst/>
                          <a:latin typeface="iCiel Bambola" panose="02000000000000000000" pitchFamily="50" charset="-93"/>
                          <a:ea typeface="Times New Roman" panose="02020603050405020304" pitchFamily="18" charset="0"/>
                          <a:cs typeface="Times New Roman" panose="02020603050405020304" pitchFamily="18" charset="0"/>
                        </a:rPr>
                        <a:t>c</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8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8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8427">
                <a:tc>
                  <a:txBody>
                    <a:bodyPr/>
                    <a:lstStyle/>
                    <a:p>
                      <a:pPr>
                        <a:lnSpc>
                          <a:spcPct val="115000"/>
                        </a:lnSpc>
                        <a:spcAft>
                          <a:spcPts val="0"/>
                        </a:spcAft>
                        <a:tabLst>
                          <a:tab pos="1386840" algn="l"/>
                        </a:tabLst>
                      </a:pPr>
                      <a:r>
                        <a:rPr lang="en-US" sz="4800">
                          <a:effectLst/>
                          <a:latin typeface="iCiel Bambola" panose="02000000000000000000" pitchFamily="50" charset="-93"/>
                          <a:ea typeface="Times New Roman" panose="02020603050405020304" pitchFamily="18" charset="0"/>
                          <a:cs typeface="Times New Roman" panose="02020603050405020304" pitchFamily="18" charset="0"/>
                        </a:rPr>
                        <a:t>d</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8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8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54118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pSp>
        <p:nvGrpSpPr>
          <p:cNvPr id="2" name="Group 2"/>
          <p:cNvGrpSpPr/>
          <p:nvPr/>
        </p:nvGrpSpPr>
        <p:grpSpPr>
          <a:xfrm>
            <a:off x="838200" y="2371822"/>
            <a:ext cx="8077200" cy="6235221"/>
            <a:chOff x="0" y="0"/>
            <a:chExt cx="5765800" cy="7361612"/>
          </a:xfrm>
        </p:grpSpPr>
        <p:sp>
          <p:nvSpPr>
            <p:cNvPr id="3" name="Freeform 3"/>
            <p:cNvSpPr/>
            <p:nvPr/>
          </p:nvSpPr>
          <p:spPr>
            <a:xfrm>
              <a:off x="0" y="0"/>
              <a:ext cx="5765800" cy="7361612"/>
            </a:xfrm>
            <a:custGeom>
              <a:avLst/>
              <a:gdLst/>
              <a:ahLst/>
              <a:cxnLst/>
              <a:rect l="l" t="t" r="r" b="b"/>
              <a:pathLst>
                <a:path w="5765800" h="7361612">
                  <a:moveTo>
                    <a:pt x="5765800" y="0"/>
                  </a:moveTo>
                  <a:lnTo>
                    <a:pt x="5765800" y="7359072"/>
                  </a:lnTo>
                  <a:lnTo>
                    <a:pt x="5406390" y="6867582"/>
                  </a:lnTo>
                  <a:lnTo>
                    <a:pt x="5050790" y="7361612"/>
                  </a:lnTo>
                  <a:lnTo>
                    <a:pt x="5043170" y="7361612"/>
                  </a:lnTo>
                  <a:lnTo>
                    <a:pt x="4686300" y="6867582"/>
                  </a:lnTo>
                  <a:lnTo>
                    <a:pt x="4330700" y="7361612"/>
                  </a:lnTo>
                  <a:lnTo>
                    <a:pt x="4323080" y="7361612"/>
                  </a:lnTo>
                  <a:lnTo>
                    <a:pt x="3967480" y="6867582"/>
                  </a:lnTo>
                  <a:lnTo>
                    <a:pt x="3611880" y="7361612"/>
                  </a:lnTo>
                  <a:lnTo>
                    <a:pt x="3604260" y="7361612"/>
                  </a:lnTo>
                  <a:lnTo>
                    <a:pt x="3248660" y="6867582"/>
                  </a:lnTo>
                  <a:lnTo>
                    <a:pt x="2893060" y="7361612"/>
                  </a:lnTo>
                  <a:lnTo>
                    <a:pt x="2885440" y="7361612"/>
                  </a:lnTo>
                  <a:lnTo>
                    <a:pt x="2528570" y="6867582"/>
                  </a:lnTo>
                  <a:lnTo>
                    <a:pt x="2172970" y="7361612"/>
                  </a:lnTo>
                  <a:lnTo>
                    <a:pt x="2165350" y="7361612"/>
                  </a:lnTo>
                  <a:lnTo>
                    <a:pt x="1809750" y="6867582"/>
                  </a:lnTo>
                  <a:lnTo>
                    <a:pt x="1452880" y="7361612"/>
                  </a:lnTo>
                  <a:lnTo>
                    <a:pt x="1446530" y="7361612"/>
                  </a:lnTo>
                  <a:lnTo>
                    <a:pt x="1089660" y="6867582"/>
                  </a:lnTo>
                  <a:lnTo>
                    <a:pt x="734060" y="7361612"/>
                  </a:lnTo>
                  <a:lnTo>
                    <a:pt x="725170" y="7361612"/>
                  </a:lnTo>
                  <a:lnTo>
                    <a:pt x="290830" y="6880282"/>
                  </a:lnTo>
                  <a:lnTo>
                    <a:pt x="1270" y="7361612"/>
                  </a:lnTo>
                  <a:lnTo>
                    <a:pt x="0" y="7361612"/>
                  </a:lnTo>
                  <a:lnTo>
                    <a:pt x="2540" y="6013585"/>
                  </a:lnTo>
                  <a:lnTo>
                    <a:pt x="7620" y="1391428"/>
                  </a:lnTo>
                  <a:lnTo>
                    <a:pt x="10160" y="0"/>
                  </a:lnTo>
                  <a:lnTo>
                    <a:pt x="5765800" y="0"/>
                  </a:lnTo>
                  <a:close/>
                </a:path>
              </a:pathLst>
            </a:custGeom>
            <a:solidFill>
              <a:srgbClr val="FFFFFF"/>
            </a:solidFill>
          </p:spPr>
        </p:sp>
      </p:grpSp>
      <p:grpSp>
        <p:nvGrpSpPr>
          <p:cNvPr id="4" name="Group 4"/>
          <p:cNvGrpSpPr/>
          <p:nvPr/>
        </p:nvGrpSpPr>
        <p:grpSpPr>
          <a:xfrm>
            <a:off x="9220200" y="2386547"/>
            <a:ext cx="8808793" cy="6387621"/>
            <a:chOff x="0" y="0"/>
            <a:chExt cx="5765800" cy="7361612"/>
          </a:xfrm>
        </p:grpSpPr>
        <p:sp>
          <p:nvSpPr>
            <p:cNvPr id="5" name="Freeform 5"/>
            <p:cNvSpPr/>
            <p:nvPr/>
          </p:nvSpPr>
          <p:spPr>
            <a:xfrm>
              <a:off x="0" y="0"/>
              <a:ext cx="5765800" cy="7361612"/>
            </a:xfrm>
            <a:custGeom>
              <a:avLst/>
              <a:gdLst/>
              <a:ahLst/>
              <a:cxnLst/>
              <a:rect l="l" t="t" r="r" b="b"/>
              <a:pathLst>
                <a:path w="5765800" h="7361612">
                  <a:moveTo>
                    <a:pt x="5765800" y="0"/>
                  </a:moveTo>
                  <a:lnTo>
                    <a:pt x="5765800" y="7359072"/>
                  </a:lnTo>
                  <a:lnTo>
                    <a:pt x="5406390" y="6867582"/>
                  </a:lnTo>
                  <a:lnTo>
                    <a:pt x="5050790" y="7361612"/>
                  </a:lnTo>
                  <a:lnTo>
                    <a:pt x="5043170" y="7361612"/>
                  </a:lnTo>
                  <a:lnTo>
                    <a:pt x="4686300" y="6867582"/>
                  </a:lnTo>
                  <a:lnTo>
                    <a:pt x="4330700" y="7361612"/>
                  </a:lnTo>
                  <a:lnTo>
                    <a:pt x="4323080" y="7361612"/>
                  </a:lnTo>
                  <a:lnTo>
                    <a:pt x="3967480" y="6867582"/>
                  </a:lnTo>
                  <a:lnTo>
                    <a:pt x="3611880" y="7361612"/>
                  </a:lnTo>
                  <a:lnTo>
                    <a:pt x="3604260" y="7361612"/>
                  </a:lnTo>
                  <a:lnTo>
                    <a:pt x="3248660" y="6867582"/>
                  </a:lnTo>
                  <a:lnTo>
                    <a:pt x="2893060" y="7361612"/>
                  </a:lnTo>
                  <a:lnTo>
                    <a:pt x="2885440" y="7361612"/>
                  </a:lnTo>
                  <a:lnTo>
                    <a:pt x="2528570" y="6867582"/>
                  </a:lnTo>
                  <a:lnTo>
                    <a:pt x="2172970" y="7361612"/>
                  </a:lnTo>
                  <a:lnTo>
                    <a:pt x="2165350" y="7361612"/>
                  </a:lnTo>
                  <a:lnTo>
                    <a:pt x="1809750" y="6867582"/>
                  </a:lnTo>
                  <a:lnTo>
                    <a:pt x="1452880" y="7361612"/>
                  </a:lnTo>
                  <a:lnTo>
                    <a:pt x="1446530" y="7361612"/>
                  </a:lnTo>
                  <a:lnTo>
                    <a:pt x="1089660" y="6867582"/>
                  </a:lnTo>
                  <a:lnTo>
                    <a:pt x="734060" y="7361612"/>
                  </a:lnTo>
                  <a:lnTo>
                    <a:pt x="725170" y="7361612"/>
                  </a:lnTo>
                  <a:lnTo>
                    <a:pt x="290830" y="6880282"/>
                  </a:lnTo>
                  <a:lnTo>
                    <a:pt x="1270" y="7361612"/>
                  </a:lnTo>
                  <a:lnTo>
                    <a:pt x="0" y="7361612"/>
                  </a:lnTo>
                  <a:lnTo>
                    <a:pt x="2540" y="6013585"/>
                  </a:lnTo>
                  <a:lnTo>
                    <a:pt x="7620" y="1391428"/>
                  </a:lnTo>
                  <a:lnTo>
                    <a:pt x="10160" y="0"/>
                  </a:lnTo>
                  <a:lnTo>
                    <a:pt x="5765800" y="0"/>
                  </a:lnTo>
                  <a:close/>
                </a:path>
              </a:pathLst>
            </a:custGeom>
            <a:solidFill>
              <a:srgbClr val="FFFFFF"/>
            </a:solidFill>
          </p:spPr>
        </p:sp>
      </p:grpSp>
      <p:sp>
        <p:nvSpPr>
          <p:cNvPr id="8" name="Freeform 8"/>
          <p:cNvSpPr/>
          <p:nvPr/>
        </p:nvSpPr>
        <p:spPr>
          <a:xfrm rot="-1570142">
            <a:off x="83793" y="1096651"/>
            <a:ext cx="1390355" cy="1236836"/>
          </a:xfrm>
          <a:custGeom>
            <a:avLst/>
            <a:gdLst/>
            <a:ahLst/>
            <a:cxnLst/>
            <a:rect l="l" t="t" r="r" b="b"/>
            <a:pathLst>
              <a:path w="1390355" h="1236836">
                <a:moveTo>
                  <a:pt x="0" y="0"/>
                </a:moveTo>
                <a:lnTo>
                  <a:pt x="1390355" y="0"/>
                </a:lnTo>
                <a:lnTo>
                  <a:pt x="1390355" y="1236837"/>
                </a:lnTo>
                <a:lnTo>
                  <a:pt x="0" y="1236837"/>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9" name="Freeform 9"/>
          <p:cNvSpPr/>
          <p:nvPr/>
        </p:nvSpPr>
        <p:spPr>
          <a:xfrm>
            <a:off x="14706600" y="-1159938"/>
            <a:ext cx="3754779" cy="3768912"/>
          </a:xfrm>
          <a:custGeom>
            <a:avLst/>
            <a:gdLst/>
            <a:ahLst/>
            <a:cxnLst/>
            <a:rect l="l" t="t" r="r" b="b"/>
            <a:pathLst>
              <a:path w="3754779" h="3768912">
                <a:moveTo>
                  <a:pt x="0" y="0"/>
                </a:moveTo>
                <a:lnTo>
                  <a:pt x="3754779" y="0"/>
                </a:lnTo>
                <a:lnTo>
                  <a:pt x="3754779" y="3768912"/>
                </a:lnTo>
                <a:lnTo>
                  <a:pt x="0" y="376891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0" name="TextBox 10"/>
          <p:cNvSpPr txBox="1"/>
          <p:nvPr/>
        </p:nvSpPr>
        <p:spPr>
          <a:xfrm>
            <a:off x="7696200" y="724518"/>
            <a:ext cx="12866619" cy="1231106"/>
          </a:xfrm>
          <a:prstGeom prst="rect">
            <a:avLst/>
          </a:prstGeom>
        </p:spPr>
        <p:txBody>
          <a:bodyPr lIns="0" tIns="0" rIns="0" bIns="0" rtlCol="0" anchor="t">
            <a:spAutoFit/>
          </a:bodyPr>
          <a:lstStyle/>
          <a:p>
            <a:r>
              <a:rPr lang="en-US" sz="8000" b="1">
                <a:latin typeface="iCiel Pacifico" panose="02000000000000000000" pitchFamily="50" charset="-93"/>
              </a:rPr>
              <a:t>Trả lời</a:t>
            </a:r>
            <a:endParaRPr lang="en-GB" sz="8000">
              <a:solidFill>
                <a:prstClr val="black"/>
              </a:solidFill>
              <a:latin typeface="iCiel Pacifico" panose="02000000000000000000" pitchFamily="50" charset="-93"/>
            </a:endParaRPr>
          </a:p>
        </p:txBody>
      </p:sp>
      <p:sp>
        <p:nvSpPr>
          <p:cNvPr id="17" name="Freeform 17"/>
          <p:cNvSpPr/>
          <p:nvPr/>
        </p:nvSpPr>
        <p:spPr>
          <a:xfrm>
            <a:off x="-98945" y="9258300"/>
            <a:ext cx="18485889" cy="9520233"/>
          </a:xfrm>
          <a:custGeom>
            <a:avLst/>
            <a:gdLst/>
            <a:ahLst/>
            <a:cxnLst/>
            <a:rect l="l" t="t" r="r" b="b"/>
            <a:pathLst>
              <a:path w="18485889" h="9520233">
                <a:moveTo>
                  <a:pt x="0" y="0"/>
                </a:moveTo>
                <a:lnTo>
                  <a:pt x="18485890" y="0"/>
                </a:lnTo>
                <a:lnTo>
                  <a:pt x="18485890" y="9520233"/>
                </a:lnTo>
                <a:lnTo>
                  <a:pt x="0" y="9520233"/>
                </a:lnTo>
                <a:lnTo>
                  <a:pt x="0" y="0"/>
                </a:lnTo>
                <a:close/>
              </a:path>
            </a:pathLst>
          </a:custGeom>
          <a:blipFill>
            <a:blip r:embed="rId6"/>
            <a:stretch>
              <a:fillRect/>
            </a:stretch>
          </a:blipFill>
        </p:spPr>
      </p:sp>
      <p:sp>
        <p:nvSpPr>
          <p:cNvPr id="18" name="Freeform 18"/>
          <p:cNvSpPr/>
          <p:nvPr/>
        </p:nvSpPr>
        <p:spPr>
          <a:xfrm>
            <a:off x="-457200" y="6505188"/>
            <a:ext cx="4072179" cy="4192720"/>
          </a:xfrm>
          <a:custGeom>
            <a:avLst/>
            <a:gdLst/>
            <a:ahLst/>
            <a:cxnLst/>
            <a:rect l="l" t="t" r="r" b="b"/>
            <a:pathLst>
              <a:path w="4072179" h="4192720">
                <a:moveTo>
                  <a:pt x="0" y="0"/>
                </a:moveTo>
                <a:lnTo>
                  <a:pt x="4072179" y="0"/>
                </a:lnTo>
                <a:lnTo>
                  <a:pt x="4072179" y="4192720"/>
                </a:lnTo>
                <a:lnTo>
                  <a:pt x="0" y="4192720"/>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9" name="Rectangle 18"/>
          <p:cNvSpPr/>
          <p:nvPr/>
        </p:nvSpPr>
        <p:spPr>
          <a:xfrm>
            <a:off x="965139" y="2621606"/>
            <a:ext cx="7823321" cy="5189113"/>
          </a:xfrm>
          <a:prstGeom prst="rect">
            <a:avLst/>
          </a:prstGeom>
        </p:spPr>
        <p:txBody>
          <a:bodyPr wrap="square">
            <a:spAutoFit/>
          </a:bodyPr>
          <a:lstStyle/>
          <a:p>
            <a:pPr algn="just">
              <a:lnSpc>
                <a:spcPct val="115000"/>
              </a:lnSpc>
              <a:spcAft>
                <a:spcPts val="0"/>
              </a:spcAft>
            </a:pPr>
            <a:r>
              <a:rPr lang="vi-VN" sz="3200">
                <a:latin typeface="Times New Roman" panose="02020603050405020304" pitchFamily="18" charset="0"/>
                <a:ea typeface="Arial" panose="020B0604020202020204" pitchFamily="34" charset="0"/>
                <a:cs typeface="Times New Roman" panose="02020603050405020304" pitchFamily="18" charset="0"/>
              </a:rPr>
              <a:t>a) Các số liệu: </a:t>
            </a:r>
            <a:r>
              <a:rPr lang="vi-VN" sz="3200" b="1">
                <a:latin typeface="Times New Roman" panose="02020603050405020304" pitchFamily="18" charset="0"/>
                <a:ea typeface="Arial" panose="020B0604020202020204" pitchFamily="34" charset="0"/>
                <a:cs typeface="Times New Roman" panose="02020603050405020304" pitchFamily="18" charset="0"/>
              </a:rPr>
              <a:t>40%</a:t>
            </a:r>
            <a:r>
              <a:rPr lang="vi-VN" sz="3200">
                <a:latin typeface="Times New Roman" panose="02020603050405020304" pitchFamily="18" charset="0"/>
                <a:ea typeface="Arial" panose="020B0604020202020204" pitchFamily="34" charset="0"/>
                <a:cs typeface="Times New Roman" panose="02020603050405020304" pitchFamily="18" charset="0"/>
              </a:rPr>
              <a:t> dân số cư ngụ gần biển, </a:t>
            </a:r>
            <a:r>
              <a:rPr lang="vi-VN" sz="3200" b="1">
                <a:latin typeface="Times New Roman" panose="02020603050405020304" pitchFamily="18" charset="0"/>
                <a:ea typeface="Arial" panose="020B0604020202020204" pitchFamily="34" charset="0"/>
                <a:cs typeface="Times New Roman" panose="02020603050405020304" pitchFamily="18" charset="0"/>
              </a:rPr>
              <a:t>600 triệu</a:t>
            </a:r>
            <a:r>
              <a:rPr lang="vi-VN" sz="3200">
                <a:latin typeface="Times New Roman" panose="02020603050405020304" pitchFamily="18" charset="0"/>
                <a:ea typeface="Arial" panose="020B0604020202020204" pitchFamily="34" charset="0"/>
                <a:cs typeface="Times New Roman" panose="02020603050405020304" pitchFamily="18" charset="0"/>
              </a:rPr>
              <a:t> người sinh sống trong khu vực cao hơn mực nước biển từ </a:t>
            </a:r>
            <a:r>
              <a:rPr lang="vi-VN" sz="3200" b="1">
                <a:latin typeface="Times New Roman" panose="02020603050405020304" pitchFamily="18" charset="0"/>
                <a:ea typeface="Arial" panose="020B0604020202020204" pitchFamily="34" charset="0"/>
                <a:cs typeface="Times New Roman" panose="02020603050405020304" pitchFamily="18" charset="0"/>
              </a:rPr>
              <a:t>10 mét </a:t>
            </a:r>
            <a:r>
              <a:rPr lang="vi-VN" sz="3200">
                <a:latin typeface="Times New Roman" panose="02020603050405020304" pitchFamily="18" charset="0"/>
                <a:ea typeface="Arial" panose="020B0604020202020204" pitchFamily="34" charset="0"/>
                <a:cs typeface="Times New Roman" panose="02020603050405020304" pitchFamily="18" charset="0"/>
              </a:rPr>
              <a:t>trở xuống.</a:t>
            </a:r>
            <a:endParaRPr lang="en-GB" sz="3200">
              <a:latin typeface="Times New Roman" panose="02020603050405020304" pitchFamily="18" charset="0"/>
              <a:ea typeface="Times New Roman" panose="02020603050405020304" pitchFamily="18" charset="0"/>
            </a:endParaRPr>
          </a:p>
          <a:p>
            <a:pPr algn="just">
              <a:lnSpc>
                <a:spcPct val="115000"/>
              </a:lnSpc>
              <a:spcAft>
                <a:spcPts val="0"/>
              </a:spcAft>
            </a:pPr>
            <a:r>
              <a:rPr lang="vi-VN" sz="3200">
                <a:latin typeface="Times New Roman" panose="02020603050405020304" pitchFamily="18" charset="0"/>
                <a:ea typeface="Arial" panose="020B0604020202020204" pitchFamily="34" charset="0"/>
                <a:cs typeface="Times New Roman" panose="02020603050405020304" pitchFamily="18" charset="0"/>
              </a:rPr>
              <a:t>Các số liệu: </a:t>
            </a:r>
            <a:r>
              <a:rPr lang="vi-VN" sz="3200" b="1">
                <a:latin typeface="Times New Roman" panose="02020603050405020304" pitchFamily="18" charset="0"/>
                <a:ea typeface="Arial" panose="020B0604020202020204" pitchFamily="34" charset="0"/>
                <a:cs typeface="Times New Roman" panose="02020603050405020304" pitchFamily="18" charset="0"/>
              </a:rPr>
              <a:t>600 triệu</a:t>
            </a:r>
            <a:r>
              <a:rPr lang="vi-VN" sz="3200">
                <a:latin typeface="Times New Roman" panose="02020603050405020304" pitchFamily="18" charset="0"/>
                <a:ea typeface="Arial" panose="020B0604020202020204" pitchFamily="34" charset="0"/>
                <a:cs typeface="Times New Roman" panose="02020603050405020304" pitchFamily="18" charset="0"/>
              </a:rPr>
              <a:t> người và 10 mét nói rõ số lượng người sống trong khu vực cao hơn mực nước biển không nhiều (chỉ từ 10 mét trở xuống). Các số liệu trên đây cho thấy số người sống gần biển, chịu ảnh hưởng của hiện tượng nước biển dâng là rất lớn.</a:t>
            </a:r>
            <a:endParaRPr lang="en-GB" sz="3200">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9438861" y="2621606"/>
            <a:ext cx="8412453" cy="5858014"/>
          </a:xfrm>
          <a:prstGeom prst="rect">
            <a:avLst/>
          </a:prstGeom>
        </p:spPr>
        <p:txBody>
          <a:bodyPr wrap="square">
            <a:spAutoFit/>
          </a:bodyPr>
          <a:lstStyle/>
          <a:p>
            <a:pPr algn="just">
              <a:lnSpc>
                <a:spcPct val="115000"/>
              </a:lnSpc>
              <a:spcAft>
                <a:spcPts val="800"/>
              </a:spcAft>
            </a:pPr>
            <a:r>
              <a:rPr lang="vi-VN" sz="3200">
                <a:latin typeface="Times New Roman" panose="02020603050405020304" pitchFamily="18" charset="0"/>
                <a:ea typeface="Arial" panose="020B0604020202020204" pitchFamily="34" charset="0"/>
                <a:cs typeface="Times New Roman" panose="02020603050405020304" pitchFamily="18" charset="0"/>
              </a:rPr>
              <a:t>b) Các số liệu</a:t>
            </a:r>
            <a:r>
              <a:rPr lang="vi-VN" sz="3200" b="1">
                <a:latin typeface="Times New Roman" panose="02020603050405020304" pitchFamily="18" charset="0"/>
                <a:ea typeface="Arial" panose="020B0604020202020204" pitchFamily="34" charset="0"/>
                <a:cs typeface="Times New Roman" panose="02020603050405020304" pitchFamily="18" charset="0"/>
              </a:rPr>
              <a:t>: 28</a:t>
            </a:r>
            <a:r>
              <a:rPr lang="vi-VN" sz="3200">
                <a:latin typeface="Times New Roman" panose="02020603050405020304" pitchFamily="18" charset="0"/>
                <a:ea typeface="Arial" panose="020B0604020202020204" pitchFamily="34" charset="0"/>
                <a:cs typeface="Times New Roman" panose="02020603050405020304" pitchFamily="18" charset="0"/>
              </a:rPr>
              <a:t> (</a:t>
            </a:r>
            <a:r>
              <a:rPr lang="vi-VN" sz="3200" b="1">
                <a:latin typeface="Times New Roman" panose="02020603050405020304" pitchFamily="18" charset="0"/>
                <a:ea typeface="Arial" panose="020B0604020202020204" pitchFamily="34" charset="0"/>
                <a:cs typeface="Times New Roman" panose="02020603050405020304" pitchFamily="18" charset="0"/>
              </a:rPr>
              <a:t>tỉnh</a:t>
            </a:r>
            <a:r>
              <a:rPr lang="vi-VN" sz="3200">
                <a:latin typeface="Times New Roman" panose="02020603050405020304" pitchFamily="18" charset="0"/>
                <a:ea typeface="Arial" panose="020B0604020202020204" pitchFamily="34" charset="0"/>
                <a:cs typeface="Times New Roman" panose="02020603050405020304" pitchFamily="18" charset="0"/>
              </a:rPr>
              <a:t> thành ven biển), 64 (tổng số tỉnh thành), hơn </a:t>
            </a:r>
            <a:r>
              <a:rPr lang="vi-VN" sz="3200" b="1">
                <a:latin typeface="Times New Roman" panose="02020603050405020304" pitchFamily="18" charset="0"/>
                <a:ea typeface="Arial" panose="020B0604020202020204" pitchFamily="34" charset="0"/>
                <a:cs typeface="Times New Roman" panose="02020603050405020304" pitchFamily="18" charset="0"/>
              </a:rPr>
              <a:t>3000 ki-lô-mét</a:t>
            </a:r>
            <a:r>
              <a:rPr lang="vi-VN" sz="3200">
                <a:latin typeface="Times New Roman" panose="02020603050405020304" pitchFamily="18" charset="0"/>
                <a:ea typeface="Arial" panose="020B0604020202020204" pitchFamily="34" charset="0"/>
                <a:cs typeface="Times New Roman" panose="02020603050405020304" pitchFamily="18" charset="0"/>
              </a:rPr>
              <a:t> (đường bờ biển)</a:t>
            </a:r>
            <a:endParaRPr lang="en-GB" sz="3200">
              <a:latin typeface="Times New Roman" panose="02020603050405020304" pitchFamily="18" charset="0"/>
              <a:ea typeface="Times New Roman" panose="02020603050405020304" pitchFamily="18" charset="0"/>
            </a:endParaRPr>
          </a:p>
          <a:p>
            <a:pPr algn="just">
              <a:lnSpc>
                <a:spcPct val="115000"/>
              </a:lnSpc>
              <a:spcAft>
                <a:spcPts val="800"/>
              </a:spcAft>
            </a:pPr>
            <a:r>
              <a:rPr lang="vi-VN" sz="3200">
                <a:latin typeface="Times New Roman" panose="02020603050405020304" pitchFamily="18" charset="0"/>
                <a:ea typeface="Arial" panose="020B0604020202020204" pitchFamily="34" charset="0"/>
                <a:cs typeface="Times New Roman" panose="02020603050405020304" pitchFamily="18" charset="0"/>
              </a:rPr>
              <a:t>Các số liệu này nêu cụ thể số tỉnh thành ven biển trên tổng số tỉnh thành; và số ki-lô-mét đường bờ biển của Việt Nam (với gần 45% số tỉnh thành ven biển và đường bờ biển dài hơn </a:t>
            </a:r>
            <a:r>
              <a:rPr lang="vi-VN" sz="3200" b="1">
                <a:latin typeface="Times New Roman" panose="02020603050405020304" pitchFamily="18" charset="0"/>
                <a:ea typeface="Arial" panose="020B0604020202020204" pitchFamily="34" charset="0"/>
                <a:cs typeface="Times New Roman" panose="02020603050405020304" pitchFamily="18" charset="0"/>
              </a:rPr>
              <a:t>3000 ki-lô-mét). </a:t>
            </a:r>
            <a:r>
              <a:rPr lang="vi-VN" sz="3200">
                <a:latin typeface="Times New Roman" panose="02020603050405020304" pitchFamily="18" charset="0"/>
                <a:ea typeface="Arial" panose="020B0604020202020204" pitchFamily="34" charset="0"/>
                <a:cs typeface="Times New Roman" panose="02020603050405020304" pitchFamily="18" charset="0"/>
              </a:rPr>
              <a:t>Với đặc điểm đó, bên cạnh những lợi thế do biển đem lại, Việt Nam chắc chắn cũng chịu ảnh hưởng nhiều của hiện tượng nước biển dâng.</a:t>
            </a:r>
            <a:endParaRPr lang="en-GB" sz="3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67995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par>
                                <p:cTn id="23" presetID="6" presetClass="entr" presetSubtype="16"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circle(in)">
                                      <p:cBhvr>
                                        <p:cTn id="2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54748" y="41327"/>
            <a:ext cx="12446462" cy="1028700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00" y="3940529"/>
            <a:ext cx="4806393" cy="6224282"/>
          </a:xfrm>
          <a:prstGeom prst="rect">
            <a:avLst/>
          </a:prstGeom>
        </p:spPr>
      </p:pic>
      <p:pic>
        <p:nvPicPr>
          <p:cNvPr id="5" name="Picture 4">
            <a:hlinkClick r:id="rId6" action="ppaction://hlinksldjump"/>
          </p:cNvPr>
          <p:cNvPicPr>
            <a:picLocks noChangeAspect="1"/>
          </p:cNvPicPr>
          <p:nvPr/>
        </p:nvPicPr>
        <p:blipFill rotWithShape="1">
          <a:blip r:embed="rId7">
            <a:extLst>
              <a:ext uri="{28A0092B-C50C-407E-A947-70E740481C1C}">
                <a14:useLocalDpi xmlns:a14="http://schemas.microsoft.com/office/drawing/2010/main" val="0"/>
              </a:ext>
            </a:extLst>
          </a:blip>
          <a:srcRect t="45381"/>
          <a:stretch/>
        </p:blipFill>
        <p:spPr>
          <a:xfrm>
            <a:off x="1831480" y="6733858"/>
            <a:ext cx="7467698" cy="4401026"/>
          </a:xfrm>
          <a:prstGeom prst="rect">
            <a:avLst/>
          </a:prstGeom>
        </p:spPr>
      </p:pic>
      <p:sp>
        <p:nvSpPr>
          <p:cNvPr id="6" name="Rectangle 5"/>
          <p:cNvSpPr/>
          <p:nvPr/>
        </p:nvSpPr>
        <p:spPr>
          <a:xfrm>
            <a:off x="609746" y="1500447"/>
            <a:ext cx="5638800" cy="304698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r>
              <a:rPr lang="nl-NL" sz="9600" b="1">
                <a:solidFill>
                  <a:srgbClr val="FF0000"/>
                </a:solidFill>
                <a:latin typeface="iCiel Pequena" pitchFamily="50" charset="0"/>
                <a:ea typeface="Times New Roman" panose="02020603050405020304" pitchFamily="18" charset="0"/>
              </a:rPr>
              <a:t>Đoán ý đồng đội</a:t>
            </a:r>
            <a:endParaRPr lang="en-GB" sz="9600">
              <a:latin typeface="iCiel Pequena" pitchFamily="50" charset="0"/>
            </a:endParaRPr>
          </a:p>
        </p:txBody>
      </p:sp>
    </p:spTree>
    <p:extLst>
      <p:ext uri="{BB962C8B-B14F-4D97-AF65-F5344CB8AC3E}">
        <p14:creationId xmlns:p14="http://schemas.microsoft.com/office/powerpoint/2010/main" val="383943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pSp>
        <p:nvGrpSpPr>
          <p:cNvPr id="2" name="Group 2"/>
          <p:cNvGrpSpPr/>
          <p:nvPr/>
        </p:nvGrpSpPr>
        <p:grpSpPr>
          <a:xfrm>
            <a:off x="2579780" y="2933700"/>
            <a:ext cx="4633330" cy="5673343"/>
            <a:chOff x="0" y="0"/>
            <a:chExt cx="5765800" cy="7361612"/>
          </a:xfrm>
        </p:grpSpPr>
        <p:sp>
          <p:nvSpPr>
            <p:cNvPr id="3" name="Freeform 3"/>
            <p:cNvSpPr/>
            <p:nvPr/>
          </p:nvSpPr>
          <p:spPr>
            <a:xfrm>
              <a:off x="0" y="0"/>
              <a:ext cx="5765800" cy="7361612"/>
            </a:xfrm>
            <a:custGeom>
              <a:avLst/>
              <a:gdLst/>
              <a:ahLst/>
              <a:cxnLst/>
              <a:rect l="l" t="t" r="r" b="b"/>
              <a:pathLst>
                <a:path w="5765800" h="7361612">
                  <a:moveTo>
                    <a:pt x="5765800" y="0"/>
                  </a:moveTo>
                  <a:lnTo>
                    <a:pt x="5765800" y="7359072"/>
                  </a:lnTo>
                  <a:lnTo>
                    <a:pt x="5406390" y="6867582"/>
                  </a:lnTo>
                  <a:lnTo>
                    <a:pt x="5050790" y="7361612"/>
                  </a:lnTo>
                  <a:lnTo>
                    <a:pt x="5043170" y="7361612"/>
                  </a:lnTo>
                  <a:lnTo>
                    <a:pt x="4686300" y="6867582"/>
                  </a:lnTo>
                  <a:lnTo>
                    <a:pt x="4330700" y="7361612"/>
                  </a:lnTo>
                  <a:lnTo>
                    <a:pt x="4323080" y="7361612"/>
                  </a:lnTo>
                  <a:lnTo>
                    <a:pt x="3967480" y="6867582"/>
                  </a:lnTo>
                  <a:lnTo>
                    <a:pt x="3611880" y="7361612"/>
                  </a:lnTo>
                  <a:lnTo>
                    <a:pt x="3604260" y="7361612"/>
                  </a:lnTo>
                  <a:lnTo>
                    <a:pt x="3248660" y="6867582"/>
                  </a:lnTo>
                  <a:lnTo>
                    <a:pt x="2893060" y="7361612"/>
                  </a:lnTo>
                  <a:lnTo>
                    <a:pt x="2885440" y="7361612"/>
                  </a:lnTo>
                  <a:lnTo>
                    <a:pt x="2528570" y="6867582"/>
                  </a:lnTo>
                  <a:lnTo>
                    <a:pt x="2172970" y="7361612"/>
                  </a:lnTo>
                  <a:lnTo>
                    <a:pt x="2165350" y="7361612"/>
                  </a:lnTo>
                  <a:lnTo>
                    <a:pt x="1809750" y="6867582"/>
                  </a:lnTo>
                  <a:lnTo>
                    <a:pt x="1452880" y="7361612"/>
                  </a:lnTo>
                  <a:lnTo>
                    <a:pt x="1446530" y="7361612"/>
                  </a:lnTo>
                  <a:lnTo>
                    <a:pt x="1089660" y="6867582"/>
                  </a:lnTo>
                  <a:lnTo>
                    <a:pt x="734060" y="7361612"/>
                  </a:lnTo>
                  <a:lnTo>
                    <a:pt x="725170" y="7361612"/>
                  </a:lnTo>
                  <a:lnTo>
                    <a:pt x="290830" y="6880282"/>
                  </a:lnTo>
                  <a:lnTo>
                    <a:pt x="1270" y="7361612"/>
                  </a:lnTo>
                  <a:lnTo>
                    <a:pt x="0" y="7361612"/>
                  </a:lnTo>
                  <a:lnTo>
                    <a:pt x="2540" y="6013585"/>
                  </a:lnTo>
                  <a:lnTo>
                    <a:pt x="7620" y="1391428"/>
                  </a:lnTo>
                  <a:lnTo>
                    <a:pt x="10160" y="0"/>
                  </a:lnTo>
                  <a:lnTo>
                    <a:pt x="5765800" y="0"/>
                  </a:lnTo>
                  <a:close/>
                </a:path>
              </a:pathLst>
            </a:custGeom>
            <a:solidFill>
              <a:srgbClr val="FFFFFF"/>
            </a:solidFill>
          </p:spPr>
        </p:sp>
      </p:grpSp>
      <p:grpSp>
        <p:nvGrpSpPr>
          <p:cNvPr id="4" name="Group 4"/>
          <p:cNvGrpSpPr/>
          <p:nvPr/>
        </p:nvGrpSpPr>
        <p:grpSpPr>
          <a:xfrm>
            <a:off x="7481734" y="2933700"/>
            <a:ext cx="10069545" cy="5825743"/>
            <a:chOff x="0" y="0"/>
            <a:chExt cx="5765800" cy="7361612"/>
          </a:xfrm>
        </p:grpSpPr>
        <p:sp>
          <p:nvSpPr>
            <p:cNvPr id="5" name="Freeform 5"/>
            <p:cNvSpPr/>
            <p:nvPr/>
          </p:nvSpPr>
          <p:spPr>
            <a:xfrm>
              <a:off x="0" y="0"/>
              <a:ext cx="5765800" cy="7361612"/>
            </a:xfrm>
            <a:custGeom>
              <a:avLst/>
              <a:gdLst/>
              <a:ahLst/>
              <a:cxnLst/>
              <a:rect l="l" t="t" r="r" b="b"/>
              <a:pathLst>
                <a:path w="5765800" h="7361612">
                  <a:moveTo>
                    <a:pt x="5765800" y="0"/>
                  </a:moveTo>
                  <a:lnTo>
                    <a:pt x="5765800" y="7359072"/>
                  </a:lnTo>
                  <a:lnTo>
                    <a:pt x="5406390" y="6867582"/>
                  </a:lnTo>
                  <a:lnTo>
                    <a:pt x="5050790" y="7361612"/>
                  </a:lnTo>
                  <a:lnTo>
                    <a:pt x="5043170" y="7361612"/>
                  </a:lnTo>
                  <a:lnTo>
                    <a:pt x="4686300" y="6867582"/>
                  </a:lnTo>
                  <a:lnTo>
                    <a:pt x="4330700" y="7361612"/>
                  </a:lnTo>
                  <a:lnTo>
                    <a:pt x="4323080" y="7361612"/>
                  </a:lnTo>
                  <a:lnTo>
                    <a:pt x="3967480" y="6867582"/>
                  </a:lnTo>
                  <a:lnTo>
                    <a:pt x="3611880" y="7361612"/>
                  </a:lnTo>
                  <a:lnTo>
                    <a:pt x="3604260" y="7361612"/>
                  </a:lnTo>
                  <a:lnTo>
                    <a:pt x="3248660" y="6867582"/>
                  </a:lnTo>
                  <a:lnTo>
                    <a:pt x="2893060" y="7361612"/>
                  </a:lnTo>
                  <a:lnTo>
                    <a:pt x="2885440" y="7361612"/>
                  </a:lnTo>
                  <a:lnTo>
                    <a:pt x="2528570" y="6867582"/>
                  </a:lnTo>
                  <a:lnTo>
                    <a:pt x="2172970" y="7361612"/>
                  </a:lnTo>
                  <a:lnTo>
                    <a:pt x="2165350" y="7361612"/>
                  </a:lnTo>
                  <a:lnTo>
                    <a:pt x="1809750" y="6867582"/>
                  </a:lnTo>
                  <a:lnTo>
                    <a:pt x="1452880" y="7361612"/>
                  </a:lnTo>
                  <a:lnTo>
                    <a:pt x="1446530" y="7361612"/>
                  </a:lnTo>
                  <a:lnTo>
                    <a:pt x="1089660" y="6867582"/>
                  </a:lnTo>
                  <a:lnTo>
                    <a:pt x="734060" y="7361612"/>
                  </a:lnTo>
                  <a:lnTo>
                    <a:pt x="725170" y="7361612"/>
                  </a:lnTo>
                  <a:lnTo>
                    <a:pt x="290830" y="6880282"/>
                  </a:lnTo>
                  <a:lnTo>
                    <a:pt x="1270" y="7361612"/>
                  </a:lnTo>
                  <a:lnTo>
                    <a:pt x="0" y="7361612"/>
                  </a:lnTo>
                  <a:lnTo>
                    <a:pt x="2540" y="6013585"/>
                  </a:lnTo>
                  <a:lnTo>
                    <a:pt x="7620" y="1391428"/>
                  </a:lnTo>
                  <a:lnTo>
                    <a:pt x="10160" y="0"/>
                  </a:lnTo>
                  <a:lnTo>
                    <a:pt x="5765800" y="0"/>
                  </a:lnTo>
                  <a:close/>
                </a:path>
              </a:pathLst>
            </a:custGeom>
            <a:solidFill>
              <a:srgbClr val="FFFFFF"/>
            </a:solidFill>
          </p:spPr>
        </p:sp>
      </p:grpSp>
      <p:sp>
        <p:nvSpPr>
          <p:cNvPr id="8" name="Freeform 8"/>
          <p:cNvSpPr/>
          <p:nvPr/>
        </p:nvSpPr>
        <p:spPr>
          <a:xfrm rot="-1570142">
            <a:off x="1884602" y="2615020"/>
            <a:ext cx="1390355" cy="1236836"/>
          </a:xfrm>
          <a:custGeom>
            <a:avLst/>
            <a:gdLst/>
            <a:ahLst/>
            <a:cxnLst/>
            <a:rect l="l" t="t" r="r" b="b"/>
            <a:pathLst>
              <a:path w="1390355" h="1236836">
                <a:moveTo>
                  <a:pt x="0" y="0"/>
                </a:moveTo>
                <a:lnTo>
                  <a:pt x="1390355" y="0"/>
                </a:lnTo>
                <a:lnTo>
                  <a:pt x="1390355" y="1236837"/>
                </a:lnTo>
                <a:lnTo>
                  <a:pt x="0" y="1236837"/>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9" name="Freeform 9"/>
          <p:cNvSpPr/>
          <p:nvPr/>
        </p:nvSpPr>
        <p:spPr>
          <a:xfrm>
            <a:off x="14533221" y="0"/>
            <a:ext cx="3754779" cy="3768912"/>
          </a:xfrm>
          <a:custGeom>
            <a:avLst/>
            <a:gdLst/>
            <a:ahLst/>
            <a:cxnLst/>
            <a:rect l="l" t="t" r="r" b="b"/>
            <a:pathLst>
              <a:path w="3754779" h="3768912">
                <a:moveTo>
                  <a:pt x="0" y="0"/>
                </a:moveTo>
                <a:lnTo>
                  <a:pt x="3754779" y="0"/>
                </a:lnTo>
                <a:lnTo>
                  <a:pt x="3754779" y="3768912"/>
                </a:lnTo>
                <a:lnTo>
                  <a:pt x="0" y="376891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0" name="TextBox 10"/>
          <p:cNvSpPr txBox="1"/>
          <p:nvPr/>
        </p:nvSpPr>
        <p:spPr>
          <a:xfrm>
            <a:off x="6553200" y="795185"/>
            <a:ext cx="12866619" cy="1354217"/>
          </a:xfrm>
          <a:prstGeom prst="rect">
            <a:avLst/>
          </a:prstGeom>
        </p:spPr>
        <p:txBody>
          <a:bodyPr lIns="0" tIns="0" rIns="0" bIns="0" rtlCol="0" anchor="t">
            <a:spAutoFit/>
          </a:bodyPr>
          <a:lstStyle/>
          <a:p>
            <a:r>
              <a:rPr lang="en-US" sz="8800" b="1">
                <a:solidFill>
                  <a:prstClr val="black"/>
                </a:solidFill>
                <a:latin typeface="iCiel Pacifico" panose="02000000000000000000" pitchFamily="50" charset="-93"/>
              </a:rPr>
              <a:t>Trả lời</a:t>
            </a:r>
            <a:endParaRPr lang="en-GB" sz="8800">
              <a:solidFill>
                <a:prstClr val="black"/>
              </a:solidFill>
              <a:latin typeface="iCiel Pacifico" panose="02000000000000000000" pitchFamily="50" charset="-93"/>
            </a:endParaRPr>
          </a:p>
        </p:txBody>
      </p:sp>
      <p:sp>
        <p:nvSpPr>
          <p:cNvPr id="17" name="Freeform 17"/>
          <p:cNvSpPr/>
          <p:nvPr/>
        </p:nvSpPr>
        <p:spPr>
          <a:xfrm>
            <a:off x="-98945" y="9258300"/>
            <a:ext cx="18485889" cy="9520233"/>
          </a:xfrm>
          <a:custGeom>
            <a:avLst/>
            <a:gdLst/>
            <a:ahLst/>
            <a:cxnLst/>
            <a:rect l="l" t="t" r="r" b="b"/>
            <a:pathLst>
              <a:path w="18485889" h="9520233">
                <a:moveTo>
                  <a:pt x="0" y="0"/>
                </a:moveTo>
                <a:lnTo>
                  <a:pt x="18485890" y="0"/>
                </a:lnTo>
                <a:lnTo>
                  <a:pt x="18485890" y="9520233"/>
                </a:lnTo>
                <a:lnTo>
                  <a:pt x="0" y="9520233"/>
                </a:lnTo>
                <a:lnTo>
                  <a:pt x="0" y="0"/>
                </a:lnTo>
                <a:close/>
              </a:path>
            </a:pathLst>
          </a:custGeom>
          <a:blipFill>
            <a:blip r:embed="rId6"/>
            <a:stretch>
              <a:fillRect/>
            </a:stretch>
          </a:blipFill>
        </p:spPr>
      </p:sp>
      <p:sp>
        <p:nvSpPr>
          <p:cNvPr id="18" name="Freeform 18"/>
          <p:cNvSpPr/>
          <p:nvPr/>
        </p:nvSpPr>
        <p:spPr>
          <a:xfrm>
            <a:off x="162440" y="5502963"/>
            <a:ext cx="4072179" cy="4192720"/>
          </a:xfrm>
          <a:custGeom>
            <a:avLst/>
            <a:gdLst/>
            <a:ahLst/>
            <a:cxnLst/>
            <a:rect l="l" t="t" r="r" b="b"/>
            <a:pathLst>
              <a:path w="4072179" h="4192720">
                <a:moveTo>
                  <a:pt x="0" y="0"/>
                </a:moveTo>
                <a:lnTo>
                  <a:pt x="4072179" y="0"/>
                </a:lnTo>
                <a:lnTo>
                  <a:pt x="4072179" y="4192720"/>
                </a:lnTo>
                <a:lnTo>
                  <a:pt x="0" y="4192720"/>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9" name="Rectangle 18"/>
          <p:cNvSpPr/>
          <p:nvPr/>
        </p:nvSpPr>
        <p:spPr>
          <a:xfrm>
            <a:off x="2848404" y="3240805"/>
            <a:ext cx="4155305" cy="4524315"/>
          </a:xfrm>
          <a:prstGeom prst="rect">
            <a:avLst/>
          </a:prstGeom>
        </p:spPr>
        <p:txBody>
          <a:bodyPr wrap="square">
            <a:spAutoFit/>
          </a:bodyPr>
          <a:lstStyle/>
          <a:p>
            <a:pPr algn="just"/>
            <a:r>
              <a:rPr lang="vi-VN" sz="3600">
                <a:latin typeface="Times New Roman" panose="02020603050405020304" pitchFamily="18" charset="0"/>
                <a:cs typeface="Times New Roman" panose="02020603050405020304" pitchFamily="18" charset="0"/>
              </a:rPr>
              <a:t>c) Các số liệu</a:t>
            </a:r>
            <a:r>
              <a:rPr lang="vi-VN" sz="3600" b="1">
                <a:latin typeface="Times New Roman" panose="02020603050405020304" pitchFamily="18" charset="0"/>
                <a:cs typeface="Times New Roman" panose="02020603050405020304" pitchFamily="18" charset="0"/>
              </a:rPr>
              <a:t>:</a:t>
            </a:r>
            <a:r>
              <a:rPr lang="vi-VN" sz="3600">
                <a:latin typeface="Times New Roman" panose="02020603050405020304" pitchFamily="18" charset="0"/>
                <a:cs typeface="Times New Roman" panose="02020603050405020304" pitchFamily="18" charset="0"/>
              </a:rPr>
              <a:t> Bao phủ </a:t>
            </a:r>
            <a:r>
              <a:rPr lang="vi-VN" sz="3600" b="1">
                <a:latin typeface="Times New Roman" panose="02020603050405020304" pitchFamily="18" charset="0"/>
                <a:cs typeface="Times New Roman" panose="02020603050405020304" pitchFamily="18" charset="0"/>
              </a:rPr>
              <a:t>72% (diện tích</a:t>
            </a:r>
            <a:r>
              <a:rPr lang="vi-VN" sz="3600">
                <a:latin typeface="Times New Roman" panose="02020603050405020304" pitchFamily="18" charset="0"/>
                <a:cs typeface="Times New Roman" panose="02020603050405020304" pitchFamily="18" charset="0"/>
              </a:rPr>
              <a:t> bề mặt Trái Đất). Số liệu này cụ thể hóa diện tích biển và đại dương so với bề mặt Trái Đất (chiếm hơn 2/3).</a:t>
            </a:r>
            <a:endParaRPr lang="en-GB" sz="3600">
              <a:latin typeface="Times New Roman" panose="02020603050405020304" pitchFamily="18" charset="0"/>
              <a:cs typeface="Times New Roman" panose="02020603050405020304" pitchFamily="18" charset="0"/>
            </a:endParaRPr>
          </a:p>
        </p:txBody>
      </p:sp>
      <p:sp>
        <p:nvSpPr>
          <p:cNvPr id="6" name="Rectangle 5"/>
          <p:cNvSpPr/>
          <p:nvPr/>
        </p:nvSpPr>
        <p:spPr>
          <a:xfrm>
            <a:off x="8091623" y="3240805"/>
            <a:ext cx="8524064" cy="5078313"/>
          </a:xfrm>
          <a:prstGeom prst="rect">
            <a:avLst/>
          </a:prstGeom>
        </p:spPr>
        <p:txBody>
          <a:bodyPr wrap="square">
            <a:spAutoFit/>
          </a:bodyPr>
          <a:lstStyle/>
          <a:p>
            <a:pPr algn="just"/>
            <a:r>
              <a:rPr lang="vi-VN" sz="3600">
                <a:latin typeface="Times New Roman" panose="02020603050405020304" pitchFamily="18" charset="0"/>
                <a:cs typeface="Times New Roman" panose="02020603050405020304" pitchFamily="18" charset="0"/>
              </a:rPr>
              <a:t>d) Số liệu: Khoảng </a:t>
            </a:r>
            <a:r>
              <a:rPr lang="vi-VN" sz="3600" b="1">
                <a:latin typeface="Times New Roman" panose="02020603050405020304" pitchFamily="18" charset="0"/>
                <a:cs typeface="Times New Roman" panose="02020603050405020304" pitchFamily="18" charset="0"/>
              </a:rPr>
              <a:t>35 – 85 xăng-ti-mét</a:t>
            </a:r>
            <a:r>
              <a:rPr lang="vi-VN" sz="3600">
                <a:latin typeface="Times New Roman" panose="02020603050405020304" pitchFamily="18" charset="0"/>
                <a:cs typeface="Times New Roman" panose="02020603050405020304" pitchFamily="18" charset="0"/>
              </a:rPr>
              <a:t> nêu dự kiến cụ thể về mức tăng của nước biển vào cuối thế kỉ tới. Số liệu dự kiến này cho thấy mức tăng của nước biển trong thế kỉ tới sẽ mạnh hơn nhiều so với giai đoạn trước (1880- 2010) và điều đó sẽ đòi hỏi nhân loại, đặc biệt là các nước ven biển cần có những gải pháp hạn chế khắc phục tác hại của hiện tượng nước biển dâng.</a:t>
            </a:r>
            <a:endParaRPr lang="en-GB" sz="3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502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2000"/>
                                        <p:tgtEl>
                                          <p:spTgt spid="19"/>
                                        </p:tgtEl>
                                      </p:cBhvr>
                                    </p:animEffect>
                                  </p:childTnLst>
                                </p:cTn>
                              </p:par>
                              <p:par>
                                <p:cTn id="13" presetID="6" presetClass="entr" presetSubtype="16"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ircle(in)">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par>
                                <p:cTn id="21" presetID="6" presetClass="entr" presetSubtype="16"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ircle(in)">
                                      <p:cBhvr>
                                        <p:cTn id="2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sp>
        <p:nvSpPr>
          <p:cNvPr id="2" name="Freeform 2"/>
          <p:cNvSpPr/>
          <p:nvPr/>
        </p:nvSpPr>
        <p:spPr>
          <a:xfrm>
            <a:off x="-98945" y="9258300"/>
            <a:ext cx="18485889" cy="9520233"/>
          </a:xfrm>
          <a:custGeom>
            <a:avLst/>
            <a:gdLst/>
            <a:ahLst/>
            <a:cxnLst/>
            <a:rect l="l" t="t" r="r" b="b"/>
            <a:pathLst>
              <a:path w="18485889" h="9520233">
                <a:moveTo>
                  <a:pt x="0" y="0"/>
                </a:moveTo>
                <a:lnTo>
                  <a:pt x="18485890" y="0"/>
                </a:lnTo>
                <a:lnTo>
                  <a:pt x="18485890" y="9520233"/>
                </a:lnTo>
                <a:lnTo>
                  <a:pt x="0" y="9520233"/>
                </a:lnTo>
                <a:lnTo>
                  <a:pt x="0" y="0"/>
                </a:lnTo>
                <a:close/>
              </a:path>
            </a:pathLst>
          </a:custGeom>
          <a:blipFill>
            <a:blip r:embed="rId2"/>
            <a:stretch>
              <a:fillRect/>
            </a:stretch>
          </a:blipFill>
        </p:spPr>
      </p:sp>
      <p:grpSp>
        <p:nvGrpSpPr>
          <p:cNvPr id="3" name="Group 3"/>
          <p:cNvGrpSpPr/>
          <p:nvPr/>
        </p:nvGrpSpPr>
        <p:grpSpPr>
          <a:xfrm>
            <a:off x="859834" y="0"/>
            <a:ext cx="13935048" cy="9144875"/>
            <a:chOff x="0" y="0"/>
            <a:chExt cx="812800" cy="533400"/>
          </a:xfrm>
        </p:grpSpPr>
        <p:sp>
          <p:nvSpPr>
            <p:cNvPr id="4" name="Freeform 4"/>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5" name="TextBox 5"/>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7" name="Freeform 7"/>
          <p:cNvSpPr/>
          <p:nvPr/>
        </p:nvSpPr>
        <p:spPr>
          <a:xfrm>
            <a:off x="553396" y="5155933"/>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3">
              <a:extLst>
                <a:ext uri="{96DAC541-7B7A-43D3-8B79-37D633B846F1}">
                  <asvg:svgBlip xmlns="" xmlns:asvg="http://schemas.microsoft.com/office/drawing/2016/SVG/main" r:embed="rId5"/>
                </a:ext>
              </a:extLst>
            </a:blip>
            <a:stretch>
              <a:fillRect/>
            </a:stretch>
          </a:blipFill>
        </p:spPr>
      </p:sp>
      <p:sp>
        <p:nvSpPr>
          <p:cNvPr id="8" name="Freeform 8"/>
          <p:cNvSpPr/>
          <p:nvPr/>
        </p:nvSpPr>
        <p:spPr>
          <a:xfrm rot="389631">
            <a:off x="11387570" y="985960"/>
            <a:ext cx="2916898" cy="2050336"/>
          </a:xfrm>
          <a:custGeom>
            <a:avLst/>
            <a:gdLst/>
            <a:ahLst/>
            <a:cxnLst/>
            <a:rect l="l" t="t" r="r" b="b"/>
            <a:pathLst>
              <a:path w="2916898" h="2050336">
                <a:moveTo>
                  <a:pt x="0" y="0"/>
                </a:moveTo>
                <a:lnTo>
                  <a:pt x="2916898" y="0"/>
                </a:lnTo>
                <a:lnTo>
                  <a:pt x="2916898" y="2050336"/>
                </a:lnTo>
                <a:lnTo>
                  <a:pt x="0" y="205033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TextBox 9"/>
          <p:cNvSpPr txBox="1"/>
          <p:nvPr/>
        </p:nvSpPr>
        <p:spPr>
          <a:xfrm>
            <a:off x="5479469" y="1068313"/>
            <a:ext cx="9119014" cy="1015663"/>
          </a:xfrm>
          <a:prstGeom prst="rect">
            <a:avLst/>
          </a:prstGeom>
        </p:spPr>
        <p:txBody>
          <a:bodyPr lIns="0" tIns="0" rIns="0" bIns="0" rtlCol="0" anchor="t">
            <a:spAutoFit/>
          </a:bodyPr>
          <a:lstStyle/>
          <a:p>
            <a:r>
              <a:rPr lang="fr-FR" sz="6600" b="1">
                <a:latin typeface="iCiel Pacifico" panose="02000000000000000000" pitchFamily="50" charset="-93"/>
              </a:rPr>
              <a:t>3. Bài tập 3</a:t>
            </a:r>
            <a:endParaRPr lang="en-GB" sz="6600">
              <a:solidFill>
                <a:prstClr val="black"/>
              </a:solidFill>
              <a:latin typeface="iCiel Pacifico" panose="02000000000000000000" pitchFamily="50" charset="-93"/>
            </a:endParaRPr>
          </a:p>
        </p:txBody>
      </p:sp>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99127" y="4087071"/>
            <a:ext cx="7550021" cy="6240092"/>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514498094"/>
              </p:ext>
            </p:extLst>
          </p:nvPr>
        </p:nvGraphicFramePr>
        <p:xfrm>
          <a:off x="3048000" y="2753556"/>
          <a:ext cx="9516345" cy="4820132"/>
        </p:xfrm>
        <a:graphic>
          <a:graphicData uri="http://schemas.openxmlformats.org/drawingml/2006/table">
            <a:tbl>
              <a:tblPr firstRow="1" firstCol="1" bandRow="1">
                <a:effectLst>
                  <a:outerShdw blurRad="50800" dist="38100" algn="l" rotWithShape="0">
                    <a:prstClr val="black">
                      <a:alpha val="40000"/>
                    </a:prstClr>
                  </a:outerShdw>
                </a:effectLst>
              </a:tblPr>
              <a:tblGrid>
                <a:gridCol w="2209800"/>
                <a:gridCol w="3124200"/>
                <a:gridCol w="4182345"/>
              </a:tblGrid>
              <a:tr h="865944">
                <a:tc gridSpan="3">
                  <a:txBody>
                    <a:bodyPr/>
                    <a:lstStyle/>
                    <a:p>
                      <a:pPr algn="ctr">
                        <a:lnSpc>
                          <a:spcPct val="115000"/>
                        </a:lnSpc>
                        <a:spcAft>
                          <a:spcPts val="0"/>
                        </a:spcAft>
                        <a:tabLst>
                          <a:tab pos="1386840" algn="l"/>
                        </a:tabLst>
                      </a:pPr>
                      <a:r>
                        <a:rPr lang="en-US" sz="4000" b="1">
                          <a:solidFill>
                            <a:srgbClr val="0070C0"/>
                          </a:solidFill>
                          <a:effectLst/>
                          <a:latin typeface="iCiel Bambola" panose="02000000000000000000" pitchFamily="50" charset="-93"/>
                          <a:ea typeface="Times New Roman" panose="02020603050405020304" pitchFamily="18" charset="0"/>
                          <a:cs typeface="Times New Roman" panose="02020603050405020304" pitchFamily="18" charset="0"/>
                        </a:rPr>
                        <a:t>PHT số 04: Bài tập 3, trang </a:t>
                      </a:r>
                      <a:r>
                        <a:rPr lang="en-US" sz="4000" b="1" smtClean="0">
                          <a:solidFill>
                            <a:srgbClr val="0070C0"/>
                          </a:solidFill>
                          <a:effectLst/>
                          <a:latin typeface="iCiel Bambola" panose="02000000000000000000" pitchFamily="50" charset="-93"/>
                          <a:ea typeface="Times New Roman" panose="02020603050405020304" pitchFamily="18" charset="0"/>
                          <a:cs typeface="Times New Roman" panose="02020603050405020304" pitchFamily="18" charset="0"/>
                        </a:rPr>
                        <a:t>69</a:t>
                      </a:r>
                      <a:r>
                        <a:rPr lang="en-US" sz="4000" b="1">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 </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r>
              <a:tr h="1030238">
                <a:tc>
                  <a:txBody>
                    <a:bodyPr/>
                    <a:lstStyle/>
                    <a:p>
                      <a:pPr>
                        <a:lnSpc>
                          <a:spcPct val="115000"/>
                        </a:lnSpc>
                        <a:spcAft>
                          <a:spcPts val="0"/>
                        </a:spcAft>
                        <a:tabLst>
                          <a:tab pos="1386840" algn="l"/>
                        </a:tabLst>
                      </a:pPr>
                      <a:r>
                        <a:rPr lang="en-US" sz="4000" b="1">
                          <a:effectLst/>
                          <a:latin typeface="iCiel Bambola" panose="02000000000000000000" pitchFamily="50" charset="-93"/>
                          <a:ea typeface="Times New Roman" panose="02020603050405020304" pitchFamily="18" charset="0"/>
                          <a:cs typeface="Times New Roman" panose="02020603050405020304" pitchFamily="18" charset="0"/>
                        </a:rPr>
                        <a:t>Đoạn văn</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000" b="1">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Kiểu đoạn văn</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000" b="1">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Câu chủ đề (nếu có)</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0830">
                <a:tc>
                  <a:txBody>
                    <a:bodyPr/>
                    <a:lstStyle/>
                    <a:p>
                      <a:pPr>
                        <a:lnSpc>
                          <a:spcPct val="115000"/>
                        </a:lnSpc>
                        <a:spcAft>
                          <a:spcPts val="0"/>
                        </a:spcAft>
                        <a:tabLst>
                          <a:tab pos="1386840" algn="l"/>
                        </a:tabLst>
                      </a:pPr>
                      <a:r>
                        <a:rPr lang="en-US" sz="4000" b="1">
                          <a:effectLst/>
                          <a:latin typeface="iCiel Bambola" panose="02000000000000000000" pitchFamily="50" charset="-93"/>
                          <a:ea typeface="Times New Roman" panose="02020603050405020304" pitchFamily="18" charset="0"/>
                          <a:cs typeface="Times New Roman" panose="02020603050405020304" pitchFamily="18" charset="0"/>
                        </a:rPr>
                        <a:t>a</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000" b="1">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000" b="1">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1423">
                <a:tc>
                  <a:txBody>
                    <a:bodyPr/>
                    <a:lstStyle/>
                    <a:p>
                      <a:pPr>
                        <a:lnSpc>
                          <a:spcPct val="115000"/>
                        </a:lnSpc>
                        <a:spcAft>
                          <a:spcPts val="0"/>
                        </a:spcAft>
                        <a:tabLst>
                          <a:tab pos="1386840" algn="l"/>
                        </a:tabLst>
                      </a:pPr>
                      <a:r>
                        <a:rPr lang="en-US" sz="4000" b="1">
                          <a:effectLst/>
                          <a:latin typeface="iCiel Bambola" panose="02000000000000000000" pitchFamily="50" charset="-93"/>
                          <a:ea typeface="Times New Roman" panose="02020603050405020304" pitchFamily="18" charset="0"/>
                          <a:cs typeface="Times New Roman" panose="02020603050405020304" pitchFamily="18" charset="0"/>
                        </a:rPr>
                        <a:t>b</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000" b="1">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000" b="1">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1423">
                <a:tc>
                  <a:txBody>
                    <a:bodyPr/>
                    <a:lstStyle/>
                    <a:p>
                      <a:pPr>
                        <a:lnSpc>
                          <a:spcPct val="115000"/>
                        </a:lnSpc>
                        <a:spcAft>
                          <a:spcPts val="0"/>
                        </a:spcAft>
                        <a:tabLst>
                          <a:tab pos="1386840" algn="l"/>
                        </a:tabLst>
                      </a:pPr>
                      <a:r>
                        <a:rPr lang="en-US" sz="4000" b="1">
                          <a:effectLst/>
                          <a:latin typeface="iCiel Bambola" panose="02000000000000000000" pitchFamily="50" charset="-93"/>
                          <a:ea typeface="Times New Roman" panose="02020603050405020304" pitchFamily="18" charset="0"/>
                          <a:cs typeface="Times New Roman" panose="02020603050405020304" pitchFamily="18" charset="0"/>
                        </a:rPr>
                        <a:t>c</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000" b="1">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000" b="1">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1423">
                <a:tc>
                  <a:txBody>
                    <a:bodyPr/>
                    <a:lstStyle/>
                    <a:p>
                      <a:pPr>
                        <a:lnSpc>
                          <a:spcPct val="115000"/>
                        </a:lnSpc>
                        <a:spcAft>
                          <a:spcPts val="0"/>
                        </a:spcAft>
                        <a:tabLst>
                          <a:tab pos="1386840" algn="l"/>
                        </a:tabLst>
                      </a:pPr>
                      <a:r>
                        <a:rPr lang="en-US" sz="4000" b="1">
                          <a:effectLst/>
                          <a:latin typeface="iCiel Bambola" panose="02000000000000000000" pitchFamily="50" charset="-93"/>
                          <a:ea typeface="Times New Roman" panose="02020603050405020304" pitchFamily="18" charset="0"/>
                          <a:cs typeface="Times New Roman" panose="02020603050405020304" pitchFamily="18" charset="0"/>
                        </a:rPr>
                        <a:t>d</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000" b="1">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4000" b="1">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45032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sp>
        <p:nvSpPr>
          <p:cNvPr id="2" name="TextBox 2"/>
          <p:cNvSpPr txBox="1"/>
          <p:nvPr/>
        </p:nvSpPr>
        <p:spPr>
          <a:xfrm>
            <a:off x="3075348" y="953262"/>
            <a:ext cx="12650893" cy="1309333"/>
          </a:xfrm>
          <a:prstGeom prst="rect">
            <a:avLst/>
          </a:prstGeom>
        </p:spPr>
        <p:txBody>
          <a:bodyPr lIns="0" tIns="0" rIns="0" bIns="0" rtlCol="0" anchor="t">
            <a:spAutoFit/>
          </a:bodyPr>
          <a:lstStyle/>
          <a:p>
            <a:pPr lvl="0" algn="ctr">
              <a:lnSpc>
                <a:spcPts val="10641"/>
              </a:lnSpc>
              <a:spcBef>
                <a:spcPct val="0"/>
              </a:spcBef>
            </a:pPr>
            <a:r>
              <a:rPr lang="fr-FR" sz="7200" b="1">
                <a:latin typeface="iCiel Pacifico" panose="02000000000000000000" pitchFamily="50" charset="-93"/>
              </a:rPr>
              <a:t>Gợi ý</a:t>
            </a:r>
            <a:endParaRPr lang="en-US" sz="8800" u="none" spc="155">
              <a:solidFill>
                <a:srgbClr val="FFFFFF"/>
              </a:solidFill>
              <a:latin typeface="iCiel Pacifico" panose="02000000000000000000" pitchFamily="50" charset="-93"/>
            </a:endParaRPr>
          </a:p>
        </p:txBody>
      </p:sp>
      <p:sp>
        <p:nvSpPr>
          <p:cNvPr id="3" name="Freeform 3"/>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2"/>
            <a:stretch>
              <a:fillRect/>
            </a:stretch>
          </a:blipFill>
        </p:spPr>
      </p:sp>
      <p:grpSp>
        <p:nvGrpSpPr>
          <p:cNvPr id="4" name="Group 4"/>
          <p:cNvGrpSpPr/>
          <p:nvPr/>
        </p:nvGrpSpPr>
        <p:grpSpPr>
          <a:xfrm>
            <a:off x="1295400" y="2760550"/>
            <a:ext cx="9220200" cy="5611873"/>
            <a:chOff x="0" y="0"/>
            <a:chExt cx="812800" cy="533400"/>
          </a:xfrm>
        </p:grpSpPr>
        <p:sp>
          <p:nvSpPr>
            <p:cNvPr id="5" name="Freeform 5"/>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6" name="TextBox 6"/>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671563" y="2630345"/>
            <a:ext cx="7302402" cy="5333435"/>
            <a:chOff x="0" y="0"/>
            <a:chExt cx="812800" cy="533400"/>
          </a:xfrm>
        </p:grpSpPr>
        <p:sp>
          <p:nvSpPr>
            <p:cNvPr id="8" name="Freeform 8"/>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9" name="TextBox 9"/>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1311886">
            <a:off x="-8696195" y="-3808400"/>
            <a:ext cx="11996482" cy="7872691"/>
            <a:chOff x="0" y="0"/>
            <a:chExt cx="812800" cy="533400"/>
          </a:xfrm>
        </p:grpSpPr>
        <p:sp>
          <p:nvSpPr>
            <p:cNvPr id="11" name="Freeform 11"/>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B2D8FF"/>
            </a:solidFill>
          </p:spPr>
        </p:sp>
        <p:sp>
          <p:nvSpPr>
            <p:cNvPr id="12" name="TextBox 12"/>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151907" y="561153"/>
            <a:ext cx="3998677" cy="2044324"/>
          </a:xfrm>
          <a:custGeom>
            <a:avLst/>
            <a:gdLst/>
            <a:ahLst/>
            <a:cxnLst/>
            <a:rect l="l" t="t" r="r" b="b"/>
            <a:pathLst>
              <a:path w="3998677" h="2044324">
                <a:moveTo>
                  <a:pt x="0" y="0"/>
                </a:moveTo>
                <a:lnTo>
                  <a:pt x="3998677" y="0"/>
                </a:lnTo>
                <a:lnTo>
                  <a:pt x="3998677" y="2044324"/>
                </a:lnTo>
                <a:lnTo>
                  <a:pt x="0" y="2044324"/>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4" name="Freeform 14"/>
          <p:cNvSpPr/>
          <p:nvPr/>
        </p:nvSpPr>
        <p:spPr>
          <a:xfrm rot="773015">
            <a:off x="13382973" y="7583811"/>
            <a:ext cx="1650023" cy="1468520"/>
          </a:xfrm>
          <a:custGeom>
            <a:avLst/>
            <a:gdLst/>
            <a:ahLst/>
            <a:cxnLst/>
            <a:rect l="l" t="t" r="r" b="b"/>
            <a:pathLst>
              <a:path w="1650023" h="1468520">
                <a:moveTo>
                  <a:pt x="0" y="0"/>
                </a:moveTo>
                <a:lnTo>
                  <a:pt x="1650022" y="0"/>
                </a:lnTo>
                <a:lnTo>
                  <a:pt x="1650022" y="1468520"/>
                </a:lnTo>
                <a:lnTo>
                  <a:pt x="0" y="146852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5" name="Freeform 15"/>
          <p:cNvSpPr/>
          <p:nvPr/>
        </p:nvSpPr>
        <p:spPr>
          <a:xfrm>
            <a:off x="4574820" y="7418342"/>
            <a:ext cx="2140493" cy="1811392"/>
          </a:xfrm>
          <a:custGeom>
            <a:avLst/>
            <a:gdLst/>
            <a:ahLst/>
            <a:cxnLst/>
            <a:rect l="l" t="t" r="r" b="b"/>
            <a:pathLst>
              <a:path w="2140493" h="1811392">
                <a:moveTo>
                  <a:pt x="0" y="0"/>
                </a:moveTo>
                <a:lnTo>
                  <a:pt x="2140494" y="0"/>
                </a:lnTo>
                <a:lnTo>
                  <a:pt x="2140494" y="1811392"/>
                </a:lnTo>
                <a:lnTo>
                  <a:pt x="0" y="1811392"/>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9" name="TextBox 19"/>
          <p:cNvSpPr txBox="1"/>
          <p:nvPr/>
        </p:nvSpPr>
        <p:spPr>
          <a:xfrm>
            <a:off x="2831343" y="3870177"/>
            <a:ext cx="6304277" cy="3939540"/>
          </a:xfrm>
          <a:prstGeom prst="rect">
            <a:avLst/>
          </a:prstGeom>
        </p:spPr>
        <p:txBody>
          <a:bodyPr wrap="square" lIns="0" tIns="0" rIns="0" bIns="0" rtlCol="0" anchor="t">
            <a:spAutoFit/>
          </a:bodyPr>
          <a:lstStyle/>
          <a:p>
            <a:pPr algn="just"/>
            <a:r>
              <a:rPr lang="fr-FR" sz="3200">
                <a:latin typeface="Times New Roman" panose="02020603050405020304" pitchFamily="18" charset="0"/>
                <a:cs typeface="Times New Roman" panose="02020603050405020304" pitchFamily="18" charset="0"/>
              </a:rPr>
              <a:t>a) Đoạn văn a: là </a:t>
            </a:r>
            <a:r>
              <a:rPr lang="fr-FR" sz="3200" b="1">
                <a:latin typeface="Times New Roman" panose="02020603050405020304" pitchFamily="18" charset="0"/>
                <a:cs typeface="Times New Roman" panose="02020603050405020304" pitchFamily="18" charset="0"/>
              </a:rPr>
              <a:t>đoạn văn diễn dịch </a:t>
            </a:r>
            <a:r>
              <a:rPr lang="fr-FR" sz="3200">
                <a:latin typeface="Times New Roman" panose="02020603050405020304" pitchFamily="18" charset="0"/>
                <a:cs typeface="Times New Roman" panose="02020603050405020304" pitchFamily="18" charset="0"/>
              </a:rPr>
              <a:t>có </a:t>
            </a:r>
            <a:r>
              <a:rPr lang="fr-FR" sz="3200" b="1">
                <a:latin typeface="Times New Roman" panose="02020603050405020304" pitchFamily="18" charset="0"/>
                <a:cs typeface="Times New Roman" panose="02020603050405020304" pitchFamily="18" charset="0"/>
              </a:rPr>
              <a:t>câu chủ đề</a:t>
            </a:r>
            <a:r>
              <a:rPr lang="fr-FR" sz="3200">
                <a:latin typeface="Times New Roman" panose="02020603050405020304" pitchFamily="18" charset="0"/>
                <a:cs typeface="Times New Roman" panose="02020603050405020304" pitchFamily="18" charset="0"/>
              </a:rPr>
              <a:t> là câu đứng </a:t>
            </a:r>
            <a:r>
              <a:rPr lang="fr-FR" sz="3200" b="1">
                <a:latin typeface="Times New Roman" panose="02020603050405020304" pitchFamily="18" charset="0"/>
                <a:cs typeface="Times New Roman" panose="02020603050405020304" pitchFamily="18" charset="0"/>
              </a:rPr>
              <a:t>đầu đoạn văn </a:t>
            </a:r>
            <a:r>
              <a:rPr lang="fr-FR" sz="3200">
                <a:latin typeface="Times New Roman" panose="02020603050405020304" pitchFamily="18" charset="0"/>
                <a:cs typeface="Times New Roman" panose="02020603050405020304" pitchFamily="18" charset="0"/>
              </a:rPr>
              <a:t>(</a:t>
            </a:r>
            <a:r>
              <a:rPr lang="fr-FR" sz="3200" i="1">
                <a:latin typeface="Times New Roman" panose="02020603050405020304" pitchFamily="18" charset="0"/>
                <a:cs typeface="Times New Roman" panose="02020603050405020304" pitchFamily="18" charset="0"/>
              </a:rPr>
              <a:t>Bên cạnh thủy triều, mực nước biển còn bị ảnh hưởng bởi tác động của khối không khí trên mặt biển, đặc biệt là gió) </a:t>
            </a:r>
            <a:r>
              <a:rPr lang="fr-FR" sz="3200">
                <a:latin typeface="Times New Roman" panose="02020603050405020304" pitchFamily="18" charset="0"/>
                <a:cs typeface="Times New Roman" panose="02020603050405020304" pitchFamily="18" charset="0"/>
              </a:rPr>
              <a:t>nêu bật ý khái quát được triển khai ở những câu còn lại. </a:t>
            </a:r>
            <a:endParaRPr lang="en-GB" sz="3200">
              <a:latin typeface="Times New Roman" panose="02020603050405020304" pitchFamily="18" charset="0"/>
              <a:cs typeface="Times New Roman" panose="02020603050405020304" pitchFamily="18" charset="0"/>
            </a:endParaRPr>
          </a:p>
          <a:p>
            <a:pPr marL="0" lvl="0" indent="0" algn="just"/>
            <a:r>
              <a:rPr lang="en-US" sz="3200" spc="50" smtClean="0">
                <a:solidFill>
                  <a:srgbClr val="A6A6A6"/>
                </a:solidFill>
                <a:latin typeface="Times New Roman" panose="02020603050405020304" pitchFamily="18" charset="0"/>
                <a:cs typeface="Times New Roman" panose="02020603050405020304" pitchFamily="18" charset="0"/>
              </a:rPr>
              <a:t>.</a:t>
            </a:r>
            <a:endParaRPr lang="en-US" sz="3200" spc="50">
              <a:solidFill>
                <a:srgbClr val="A6A6A6"/>
              </a:solidFill>
              <a:latin typeface="Times New Roman" panose="02020603050405020304" pitchFamily="18" charset="0"/>
              <a:cs typeface="Times New Roman" panose="02020603050405020304" pitchFamily="18" charset="0"/>
            </a:endParaRPr>
          </a:p>
        </p:txBody>
      </p:sp>
      <p:sp>
        <p:nvSpPr>
          <p:cNvPr id="20" name="TextBox 20"/>
          <p:cNvSpPr txBox="1"/>
          <p:nvPr/>
        </p:nvSpPr>
        <p:spPr>
          <a:xfrm>
            <a:off x="11791646" y="4028024"/>
            <a:ext cx="5652305" cy="3077766"/>
          </a:xfrm>
          <a:prstGeom prst="rect">
            <a:avLst/>
          </a:prstGeom>
        </p:spPr>
        <p:txBody>
          <a:bodyPr wrap="square" lIns="0" tIns="0" rIns="0" bIns="0" rtlCol="0" anchor="t">
            <a:spAutoFit/>
          </a:bodyPr>
          <a:lstStyle/>
          <a:p>
            <a:pPr algn="just"/>
            <a:r>
              <a:rPr lang="fr-FR" sz="4000">
                <a:latin typeface="Times New Roman" panose="02020603050405020304" pitchFamily="18" charset="0"/>
                <a:cs typeface="Times New Roman" panose="02020603050405020304" pitchFamily="18" charset="0"/>
              </a:rPr>
              <a:t>b) Đoạn văn b: là </a:t>
            </a:r>
            <a:r>
              <a:rPr lang="fr-FR" sz="4000" b="1">
                <a:latin typeface="Times New Roman" panose="02020603050405020304" pitchFamily="18" charset="0"/>
                <a:cs typeface="Times New Roman" panose="02020603050405020304" pitchFamily="18" charset="0"/>
              </a:rPr>
              <a:t>đoạn văn song song (không có câu chủ đề)</a:t>
            </a:r>
            <a:r>
              <a:rPr lang="fr-FR" sz="4000" i="1">
                <a:latin typeface="Times New Roman" panose="02020603050405020304" pitchFamily="18" charset="0"/>
                <a:cs typeface="Times New Roman" panose="02020603050405020304" pitchFamily="18" charset="0"/>
              </a:rPr>
              <a:t>. Hai câu trong đoạn nói về hậu quả của tình trạng mưa kéo dài</a:t>
            </a:r>
            <a:r>
              <a:rPr lang="fr-FR" sz="3200" i="1">
                <a:latin typeface="Times New Roman" panose="02020603050405020304" pitchFamily="18" charset="0"/>
                <a:cs typeface="Times New Roman" panose="02020603050405020304" pitchFamily="18" charset="0"/>
              </a:rPr>
              <a:t>.</a:t>
            </a:r>
            <a:endParaRPr lang="en-GB" sz="32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circle(in)">
                                      <p:cBhvr>
                                        <p:cTn id="14" dur="2000"/>
                                        <p:tgtEl>
                                          <p:spTgt spid="19"/>
                                        </p:tgtEl>
                                      </p:cBhvr>
                                    </p:animEffect>
                                  </p:childTnLst>
                                </p:cTn>
                              </p:par>
                              <p:par>
                                <p:cTn id="15" presetID="6"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par>
                                <p:cTn id="23" presetID="6" presetClass="entr" presetSubtype="16"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p:bldP spid="20"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sp>
        <p:nvSpPr>
          <p:cNvPr id="3" name="Freeform 3"/>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2"/>
            <a:stretch>
              <a:fillRect/>
            </a:stretch>
          </a:blipFill>
        </p:spPr>
      </p:sp>
      <p:grpSp>
        <p:nvGrpSpPr>
          <p:cNvPr id="4" name="Group 4"/>
          <p:cNvGrpSpPr/>
          <p:nvPr/>
        </p:nvGrpSpPr>
        <p:grpSpPr>
          <a:xfrm>
            <a:off x="1219200" y="1409700"/>
            <a:ext cx="6969969" cy="6009267"/>
            <a:chOff x="0" y="0"/>
            <a:chExt cx="812800" cy="533400"/>
          </a:xfrm>
        </p:grpSpPr>
        <p:sp>
          <p:nvSpPr>
            <p:cNvPr id="5" name="Freeform 5"/>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6" name="TextBox 6"/>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7" name="Group 7"/>
          <p:cNvGrpSpPr/>
          <p:nvPr/>
        </p:nvGrpSpPr>
        <p:grpSpPr>
          <a:xfrm>
            <a:off x="8458200" y="1028700"/>
            <a:ext cx="9439565" cy="8189100"/>
            <a:chOff x="0" y="0"/>
            <a:chExt cx="812800" cy="533400"/>
          </a:xfrm>
        </p:grpSpPr>
        <p:sp>
          <p:nvSpPr>
            <p:cNvPr id="8" name="Freeform 8"/>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9" name="TextBox 9"/>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10" name="Group 10"/>
          <p:cNvGrpSpPr/>
          <p:nvPr/>
        </p:nvGrpSpPr>
        <p:grpSpPr>
          <a:xfrm rot="-1311886">
            <a:off x="-8696195" y="-3808400"/>
            <a:ext cx="11996482" cy="7872691"/>
            <a:chOff x="0" y="0"/>
            <a:chExt cx="812800" cy="533400"/>
          </a:xfrm>
        </p:grpSpPr>
        <p:sp>
          <p:nvSpPr>
            <p:cNvPr id="11" name="Freeform 11"/>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B2D8FF"/>
            </a:solidFill>
          </p:spPr>
        </p:sp>
        <p:sp>
          <p:nvSpPr>
            <p:cNvPr id="12" name="TextBox 12"/>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13" name="Freeform 13"/>
          <p:cNvSpPr/>
          <p:nvPr/>
        </p:nvSpPr>
        <p:spPr>
          <a:xfrm>
            <a:off x="151907" y="561153"/>
            <a:ext cx="3998677" cy="2044324"/>
          </a:xfrm>
          <a:custGeom>
            <a:avLst/>
            <a:gdLst/>
            <a:ahLst/>
            <a:cxnLst/>
            <a:rect l="l" t="t" r="r" b="b"/>
            <a:pathLst>
              <a:path w="3998677" h="2044324">
                <a:moveTo>
                  <a:pt x="0" y="0"/>
                </a:moveTo>
                <a:lnTo>
                  <a:pt x="3998677" y="0"/>
                </a:lnTo>
                <a:lnTo>
                  <a:pt x="3998677" y="2044324"/>
                </a:lnTo>
                <a:lnTo>
                  <a:pt x="0" y="2044324"/>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4" name="Freeform 14"/>
          <p:cNvSpPr/>
          <p:nvPr/>
        </p:nvSpPr>
        <p:spPr>
          <a:xfrm rot="773015">
            <a:off x="13320932" y="8386794"/>
            <a:ext cx="1650023" cy="1468520"/>
          </a:xfrm>
          <a:custGeom>
            <a:avLst/>
            <a:gdLst/>
            <a:ahLst/>
            <a:cxnLst/>
            <a:rect l="l" t="t" r="r" b="b"/>
            <a:pathLst>
              <a:path w="1650023" h="1468520">
                <a:moveTo>
                  <a:pt x="0" y="0"/>
                </a:moveTo>
                <a:lnTo>
                  <a:pt x="1650022" y="0"/>
                </a:lnTo>
                <a:lnTo>
                  <a:pt x="1650022" y="1468520"/>
                </a:lnTo>
                <a:lnTo>
                  <a:pt x="0" y="146852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5" name="Freeform 15"/>
          <p:cNvSpPr/>
          <p:nvPr/>
        </p:nvSpPr>
        <p:spPr>
          <a:xfrm>
            <a:off x="4574820" y="7418342"/>
            <a:ext cx="2140493" cy="1811392"/>
          </a:xfrm>
          <a:custGeom>
            <a:avLst/>
            <a:gdLst/>
            <a:ahLst/>
            <a:cxnLst/>
            <a:rect l="l" t="t" r="r" b="b"/>
            <a:pathLst>
              <a:path w="2140493" h="1811392">
                <a:moveTo>
                  <a:pt x="0" y="0"/>
                </a:moveTo>
                <a:lnTo>
                  <a:pt x="2140494" y="0"/>
                </a:lnTo>
                <a:lnTo>
                  <a:pt x="2140494" y="1811392"/>
                </a:lnTo>
                <a:lnTo>
                  <a:pt x="0" y="1811392"/>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9" name="TextBox 19"/>
          <p:cNvSpPr txBox="1"/>
          <p:nvPr/>
        </p:nvSpPr>
        <p:spPr>
          <a:xfrm>
            <a:off x="2198705" y="2698016"/>
            <a:ext cx="5320344" cy="4431983"/>
          </a:xfrm>
          <a:prstGeom prst="rect">
            <a:avLst/>
          </a:prstGeom>
        </p:spPr>
        <p:txBody>
          <a:bodyPr wrap="square" lIns="0" tIns="0" rIns="0" bIns="0" rtlCol="0" anchor="t">
            <a:spAutoFit/>
          </a:bodyPr>
          <a:lstStyle/>
          <a:p>
            <a:pPr algn="just"/>
            <a:r>
              <a:rPr lang="fr-FR" sz="3600" b="1">
                <a:latin typeface="Times New Roman" panose="02020603050405020304" pitchFamily="18" charset="0"/>
                <a:cs typeface="Times New Roman" panose="02020603050405020304" pitchFamily="18" charset="0"/>
              </a:rPr>
              <a:t>c) </a:t>
            </a:r>
            <a:r>
              <a:rPr lang="fr-FR" sz="3600">
                <a:latin typeface="Times New Roman" panose="02020603050405020304" pitchFamily="18" charset="0"/>
                <a:cs typeface="Times New Roman" panose="02020603050405020304" pitchFamily="18" charset="0"/>
              </a:rPr>
              <a:t>Đoạn văn c là</a:t>
            </a:r>
            <a:r>
              <a:rPr lang="fr-FR" sz="3600" b="1">
                <a:latin typeface="Times New Roman" panose="02020603050405020304" pitchFamily="18" charset="0"/>
                <a:cs typeface="Times New Roman" panose="02020603050405020304" pitchFamily="18" charset="0"/>
              </a:rPr>
              <a:t> đoạn văn quy nạp</a:t>
            </a:r>
            <a:r>
              <a:rPr lang="fr-FR" sz="3600">
                <a:latin typeface="Times New Roman" panose="02020603050405020304" pitchFamily="18" charset="0"/>
                <a:cs typeface="Times New Roman" panose="02020603050405020304" pitchFamily="18" charset="0"/>
              </a:rPr>
              <a:t>, có </a:t>
            </a:r>
            <a:r>
              <a:rPr lang="fr-FR" sz="3600" b="1">
                <a:latin typeface="Times New Roman" panose="02020603050405020304" pitchFamily="18" charset="0"/>
                <a:cs typeface="Times New Roman" panose="02020603050405020304" pitchFamily="18" charset="0"/>
              </a:rPr>
              <a:t>câu chủ đề</a:t>
            </a:r>
            <a:r>
              <a:rPr lang="fr-FR" sz="3600">
                <a:latin typeface="Times New Roman" panose="02020603050405020304" pitchFamily="18" charset="0"/>
                <a:cs typeface="Times New Roman" panose="02020603050405020304" pitchFamily="18" charset="0"/>
              </a:rPr>
              <a:t> đứng </a:t>
            </a:r>
            <a:r>
              <a:rPr lang="fr-FR" sz="3600" b="1">
                <a:latin typeface="Times New Roman" panose="02020603050405020304" pitchFamily="18" charset="0"/>
                <a:cs typeface="Times New Roman" panose="02020603050405020304" pitchFamily="18" charset="0"/>
              </a:rPr>
              <a:t>cuối đoạn văn</a:t>
            </a:r>
            <a:r>
              <a:rPr lang="fr-FR" sz="3600">
                <a:latin typeface="Times New Roman" panose="02020603050405020304" pitchFamily="18" charset="0"/>
                <a:cs typeface="Times New Roman" panose="02020603050405020304" pitchFamily="18" charset="0"/>
              </a:rPr>
              <a:t> (</a:t>
            </a:r>
            <a:r>
              <a:rPr lang="fr-FR" sz="3600" i="1">
                <a:latin typeface="Times New Roman" panose="02020603050405020304" pitchFamily="18" charset="0"/>
                <a:cs typeface="Times New Roman" panose="02020603050405020304" pitchFamily="18" charset="0"/>
              </a:rPr>
              <a:t>Có thể nói lũ lụt gây nhiều thiệt hại trực tiếp về vật chất đối với người dân) </a:t>
            </a:r>
            <a:r>
              <a:rPr lang="fr-FR" sz="3600">
                <a:latin typeface="Times New Roman" panose="02020603050405020304" pitchFamily="18" charset="0"/>
                <a:cs typeface="Times New Roman" panose="02020603050405020304" pitchFamily="18" charset="0"/>
              </a:rPr>
              <a:t>khái quát ý từ những câu đứng trước</a:t>
            </a:r>
            <a:r>
              <a:rPr lang="fr-FR" sz="3600" i="1">
                <a:latin typeface="Times New Roman" panose="02020603050405020304" pitchFamily="18" charset="0"/>
                <a:cs typeface="Times New Roman" panose="02020603050405020304" pitchFamily="18" charset="0"/>
              </a:rPr>
              <a:t>.</a:t>
            </a:r>
            <a:endParaRPr lang="en-GB" sz="3600">
              <a:latin typeface="Times New Roman" panose="02020603050405020304" pitchFamily="18" charset="0"/>
              <a:cs typeface="Times New Roman" panose="02020603050405020304" pitchFamily="18" charset="0"/>
            </a:endParaRPr>
          </a:p>
          <a:p>
            <a:pPr algn="just"/>
            <a:r>
              <a:rPr lang="en-US" sz="3600" spc="50" smtClean="0">
                <a:solidFill>
                  <a:srgbClr val="A6A6A6"/>
                </a:solidFill>
                <a:latin typeface="Times New Roman" panose="02020603050405020304" pitchFamily="18" charset="0"/>
                <a:cs typeface="Times New Roman" panose="02020603050405020304" pitchFamily="18" charset="0"/>
              </a:rPr>
              <a:t>.</a:t>
            </a:r>
            <a:endParaRPr lang="en-US" sz="3600" spc="50">
              <a:solidFill>
                <a:srgbClr val="A6A6A6"/>
              </a:solidFill>
              <a:latin typeface="Times New Roman" panose="02020603050405020304" pitchFamily="18" charset="0"/>
              <a:cs typeface="Times New Roman" panose="02020603050405020304" pitchFamily="18" charset="0"/>
            </a:endParaRPr>
          </a:p>
        </p:txBody>
      </p:sp>
      <p:sp>
        <p:nvSpPr>
          <p:cNvPr id="20" name="TextBox 20"/>
          <p:cNvSpPr txBox="1"/>
          <p:nvPr/>
        </p:nvSpPr>
        <p:spPr>
          <a:xfrm>
            <a:off x="10062306" y="2082229"/>
            <a:ext cx="7392980" cy="6093976"/>
          </a:xfrm>
          <a:prstGeom prst="rect">
            <a:avLst/>
          </a:prstGeom>
        </p:spPr>
        <p:txBody>
          <a:bodyPr wrap="square" lIns="0" tIns="0" rIns="0" bIns="0" rtlCol="0" anchor="t">
            <a:spAutoFit/>
          </a:bodyPr>
          <a:lstStyle/>
          <a:p>
            <a:pPr algn="just"/>
            <a:r>
              <a:rPr lang="fr-FR" sz="3600">
                <a:latin typeface="Times New Roman" panose="02020603050405020304" pitchFamily="18" charset="0"/>
                <a:cs typeface="Times New Roman" panose="02020603050405020304" pitchFamily="18" charset="0"/>
              </a:rPr>
              <a:t>d) Đoạn văn d là </a:t>
            </a:r>
            <a:r>
              <a:rPr lang="fr-FR" sz="3600" b="1">
                <a:latin typeface="Times New Roman" panose="02020603050405020304" pitchFamily="18" charset="0"/>
                <a:cs typeface="Times New Roman" panose="02020603050405020304" pitchFamily="18" charset="0"/>
              </a:rPr>
              <a:t>đoạn văn phối hợp</a:t>
            </a:r>
            <a:r>
              <a:rPr lang="fr-FR" sz="3600">
                <a:latin typeface="Times New Roman" panose="02020603050405020304" pitchFamily="18" charset="0"/>
                <a:cs typeface="Times New Roman" panose="02020603050405020304" pitchFamily="18" charset="0"/>
              </a:rPr>
              <a:t>, </a:t>
            </a:r>
            <a:r>
              <a:rPr lang="fr-FR" sz="3600" b="1">
                <a:latin typeface="Times New Roman" panose="02020603050405020304" pitchFamily="18" charset="0"/>
                <a:cs typeface="Times New Roman" panose="02020603050405020304" pitchFamily="18" charset="0"/>
              </a:rPr>
              <a:t>câu chủ đề đứng đầu và cuối đoạn</a:t>
            </a:r>
            <a:r>
              <a:rPr lang="fr-FR" sz="3600">
                <a:latin typeface="Times New Roman" panose="02020603050405020304" pitchFamily="18" charset="0"/>
                <a:cs typeface="Times New Roman" panose="02020603050405020304" pitchFamily="18" charset="0"/>
              </a:rPr>
              <a:t> </a:t>
            </a:r>
            <a:endParaRPr lang="en-GB" sz="3600">
              <a:latin typeface="Times New Roman" panose="02020603050405020304" pitchFamily="18" charset="0"/>
              <a:cs typeface="Times New Roman" panose="02020603050405020304" pitchFamily="18" charset="0"/>
            </a:endParaRPr>
          </a:p>
          <a:p>
            <a:pPr algn="just"/>
            <a:r>
              <a:rPr lang="fr-FR" sz="3600">
                <a:latin typeface="Times New Roman" panose="02020603050405020304" pitchFamily="18" charset="0"/>
                <a:cs typeface="Times New Roman" panose="02020603050405020304" pitchFamily="18" charset="0"/>
              </a:rPr>
              <a:t>Vì câu chủ đề đầu đoạn: </a:t>
            </a:r>
            <a:r>
              <a:rPr lang="fr-FR" sz="3600" i="1">
                <a:latin typeface="Times New Roman" panose="02020603050405020304" pitchFamily="18" charset="0"/>
                <a:cs typeface="Times New Roman" panose="02020603050405020304" pitchFamily="18" charset="0"/>
              </a:rPr>
              <a:t>Không chỉ gây thiệt hại về về vật chất mà lũ lụt còn gây thiệt hại cả về con người, cướp đi sinh mạng của rất nhiều người.</a:t>
            </a:r>
            <a:endParaRPr lang="en-GB" sz="3600">
              <a:latin typeface="Times New Roman" panose="02020603050405020304" pitchFamily="18" charset="0"/>
              <a:cs typeface="Times New Roman" panose="02020603050405020304" pitchFamily="18" charset="0"/>
            </a:endParaRPr>
          </a:p>
          <a:p>
            <a:pPr algn="just"/>
            <a:r>
              <a:rPr lang="fr-FR" sz="3600" i="1">
                <a:latin typeface="Times New Roman" panose="02020603050405020304" pitchFamily="18" charset="0"/>
                <a:cs typeface="Times New Roman" panose="02020603050405020304" pitchFamily="18" charset="0"/>
              </a:rPr>
              <a:t>V</a:t>
            </a:r>
            <a:r>
              <a:rPr lang="fr-FR" sz="3600">
                <a:latin typeface="Times New Roman" panose="02020603050405020304" pitchFamily="18" charset="0"/>
                <a:cs typeface="Times New Roman" panose="02020603050405020304" pitchFamily="18" charset="0"/>
              </a:rPr>
              <a:t>à câu chủ đề cuối đoạn</a:t>
            </a:r>
            <a:r>
              <a:rPr lang="fr-FR" sz="3600" i="1">
                <a:latin typeface="Times New Roman" panose="02020603050405020304" pitchFamily="18" charset="0"/>
                <a:cs typeface="Times New Roman" panose="02020603050405020304" pitchFamily="18" charset="0"/>
              </a:rPr>
              <a:t>: Như vậy, có thể thấy lũ lụt gây thiệt hại nghiêm trọng về người.</a:t>
            </a:r>
            <a:endParaRPr lang="en-GB" sz="3600">
              <a:latin typeface="Times New Roman" panose="02020603050405020304" pitchFamily="18" charset="0"/>
              <a:cs typeface="Times New Roman" panose="02020603050405020304" pitchFamily="18" charset="0"/>
            </a:endParaRPr>
          </a:p>
          <a:p>
            <a:pPr algn="just"/>
            <a:r>
              <a:rPr lang="fr-FR" sz="3600">
                <a:latin typeface="Times New Roman" panose="02020603050405020304" pitchFamily="18" charset="0"/>
                <a:cs typeface="Times New Roman" panose="02020603050405020304" pitchFamily="18" charset="0"/>
              </a:rPr>
              <a:t>Các câu trên đều nêu ý khái quát được làm rõ ở những câu đứng trước.</a:t>
            </a:r>
            <a:endParaRPr lang="en-GB" sz="360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6345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circle(in)">
                                      <p:cBhvr>
                                        <p:cTn id="15" dur="2000"/>
                                        <p:tgtEl>
                                          <p:spTgt spid="20"/>
                                        </p:tgtEl>
                                      </p:cBhvr>
                                    </p:animEffect>
                                  </p:childTnLst>
                                </p:cTn>
                              </p:par>
                              <p:par>
                                <p:cTn id="16" presetID="6" presetClass="entr" presetSubtype="16"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grpSp>
        <p:nvGrpSpPr>
          <p:cNvPr id="3" name="Group 3"/>
          <p:cNvGrpSpPr/>
          <p:nvPr/>
        </p:nvGrpSpPr>
        <p:grpSpPr>
          <a:xfrm>
            <a:off x="2531548" y="794951"/>
            <a:ext cx="12788054" cy="8068846"/>
            <a:chOff x="0" y="0"/>
            <a:chExt cx="858578" cy="541735"/>
          </a:xfrm>
        </p:grpSpPr>
        <p:sp>
          <p:nvSpPr>
            <p:cNvPr id="4" name="Freeform 4"/>
            <p:cNvSpPr/>
            <p:nvPr/>
          </p:nvSpPr>
          <p:spPr>
            <a:xfrm>
              <a:off x="0" y="0"/>
              <a:ext cx="873767" cy="545973"/>
            </a:xfrm>
            <a:custGeom>
              <a:avLst/>
              <a:gdLst/>
              <a:ahLst/>
              <a:cxnLst/>
              <a:rect l="l" t="t" r="r" b="b"/>
              <a:pathLst>
                <a:path w="873767" h="545973">
                  <a:moveTo>
                    <a:pt x="487482" y="0"/>
                  </a:moveTo>
                  <a:cubicBezTo>
                    <a:pt x="496899" y="0"/>
                    <a:pt x="506373" y="0"/>
                    <a:pt x="515772" y="0"/>
                  </a:cubicBezTo>
                  <a:cubicBezTo>
                    <a:pt x="590705" y="9048"/>
                    <a:pt x="637536" y="39167"/>
                    <a:pt x="658866" y="88451"/>
                  </a:cubicBezTo>
                  <a:cubicBezTo>
                    <a:pt x="783793" y="81878"/>
                    <a:pt x="873767" y="175067"/>
                    <a:pt x="819268" y="266527"/>
                  </a:cubicBezTo>
                  <a:cubicBezTo>
                    <a:pt x="837675" y="285746"/>
                    <a:pt x="853032" y="307243"/>
                    <a:pt x="858578" y="336097"/>
                  </a:cubicBezTo>
                  <a:cubicBezTo>
                    <a:pt x="858578" y="344363"/>
                    <a:pt x="858578" y="352609"/>
                    <a:pt x="858578" y="360873"/>
                  </a:cubicBezTo>
                  <a:cubicBezTo>
                    <a:pt x="842050" y="434309"/>
                    <a:pt x="770932" y="483932"/>
                    <a:pt x="654174" y="470573"/>
                  </a:cubicBezTo>
                  <a:cubicBezTo>
                    <a:pt x="624134" y="508279"/>
                    <a:pt x="570679" y="545973"/>
                    <a:pt x="487499" y="541336"/>
                  </a:cubicBezTo>
                  <a:cubicBezTo>
                    <a:pt x="444504" y="538861"/>
                    <a:pt x="414594" y="524523"/>
                    <a:pt x="388406" y="507104"/>
                  </a:cubicBezTo>
                  <a:cubicBezTo>
                    <a:pt x="360823" y="521583"/>
                    <a:pt x="330949" y="532947"/>
                    <a:pt x="287787" y="533072"/>
                  </a:cubicBezTo>
                  <a:cubicBezTo>
                    <a:pt x="187931" y="533286"/>
                    <a:pt x="121130" y="477502"/>
                    <a:pt x="119511" y="400984"/>
                  </a:cubicBezTo>
                  <a:cubicBezTo>
                    <a:pt x="55316" y="383084"/>
                    <a:pt x="11838" y="349670"/>
                    <a:pt x="0" y="292495"/>
                  </a:cubicBezTo>
                  <a:cubicBezTo>
                    <a:pt x="0" y="284231"/>
                    <a:pt x="0" y="275949"/>
                    <a:pt x="0" y="267720"/>
                  </a:cubicBezTo>
                  <a:cubicBezTo>
                    <a:pt x="13066" y="211064"/>
                    <a:pt x="54181" y="175476"/>
                    <a:pt x="122638" y="160390"/>
                  </a:cubicBezTo>
                  <a:cubicBezTo>
                    <a:pt x="118525" y="64815"/>
                    <a:pt x="255458" y="5094"/>
                    <a:pt x="367951" y="47200"/>
                  </a:cubicBezTo>
                  <a:cubicBezTo>
                    <a:pt x="394735" y="26378"/>
                    <a:pt x="432629" y="3669"/>
                    <a:pt x="487482" y="0"/>
                  </a:cubicBezTo>
                  <a:close/>
                </a:path>
              </a:pathLst>
            </a:custGeom>
            <a:solidFill>
              <a:srgbClr val="FFFFFF"/>
            </a:solidFill>
          </p:spPr>
        </p:sp>
        <p:sp>
          <p:nvSpPr>
            <p:cNvPr id="5" name="TextBox 5"/>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6" name="Freeform 6"/>
          <p:cNvSpPr/>
          <p:nvPr/>
        </p:nvSpPr>
        <p:spPr>
          <a:xfrm rot="8231974">
            <a:off x="14711178" y="1803900"/>
            <a:ext cx="951429" cy="1790536"/>
          </a:xfrm>
          <a:custGeom>
            <a:avLst/>
            <a:gdLst/>
            <a:ahLst/>
            <a:cxnLst/>
            <a:rect l="l" t="t" r="r" b="b"/>
            <a:pathLst>
              <a:path w="951429" h="1790536">
                <a:moveTo>
                  <a:pt x="0" y="0"/>
                </a:moveTo>
                <a:lnTo>
                  <a:pt x="951428" y="0"/>
                </a:lnTo>
                <a:lnTo>
                  <a:pt x="951428" y="1790536"/>
                </a:lnTo>
                <a:lnTo>
                  <a:pt x="0" y="179053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7" name="Freeform 7"/>
          <p:cNvSpPr/>
          <p:nvPr/>
        </p:nvSpPr>
        <p:spPr>
          <a:xfrm>
            <a:off x="10652352" y="6811394"/>
            <a:ext cx="4014481" cy="2052403"/>
          </a:xfrm>
          <a:custGeom>
            <a:avLst/>
            <a:gdLst/>
            <a:ahLst/>
            <a:cxnLst/>
            <a:rect l="l" t="t" r="r" b="b"/>
            <a:pathLst>
              <a:path w="4014481" h="2052403">
                <a:moveTo>
                  <a:pt x="0" y="0"/>
                </a:moveTo>
                <a:lnTo>
                  <a:pt x="4014481" y="0"/>
                </a:lnTo>
                <a:lnTo>
                  <a:pt x="4014481" y="2052403"/>
                </a:lnTo>
                <a:lnTo>
                  <a:pt x="0" y="205240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Freeform 8"/>
          <p:cNvSpPr/>
          <p:nvPr/>
        </p:nvSpPr>
        <p:spPr>
          <a:xfrm rot="-10800000">
            <a:off x="15688458" y="4859567"/>
            <a:ext cx="1998579" cy="3751598"/>
          </a:xfrm>
          <a:custGeom>
            <a:avLst/>
            <a:gdLst/>
            <a:ahLst/>
            <a:cxnLst/>
            <a:rect l="l" t="t" r="r" b="b"/>
            <a:pathLst>
              <a:path w="1998579" h="3751598">
                <a:moveTo>
                  <a:pt x="0" y="0"/>
                </a:moveTo>
                <a:lnTo>
                  <a:pt x="1998578" y="0"/>
                </a:lnTo>
                <a:lnTo>
                  <a:pt x="1998578" y="3751598"/>
                </a:lnTo>
                <a:lnTo>
                  <a:pt x="0" y="375159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Freeform 9"/>
          <p:cNvSpPr/>
          <p:nvPr/>
        </p:nvSpPr>
        <p:spPr>
          <a:xfrm>
            <a:off x="4089527" y="0"/>
            <a:ext cx="3824090" cy="3838485"/>
          </a:xfrm>
          <a:custGeom>
            <a:avLst/>
            <a:gdLst/>
            <a:ahLst/>
            <a:cxnLst/>
            <a:rect l="l" t="t" r="r" b="b"/>
            <a:pathLst>
              <a:path w="3824090" h="3838485">
                <a:moveTo>
                  <a:pt x="0" y="0"/>
                </a:moveTo>
                <a:lnTo>
                  <a:pt x="3824091" y="0"/>
                </a:lnTo>
                <a:lnTo>
                  <a:pt x="3824091" y="3838485"/>
                </a:lnTo>
                <a:lnTo>
                  <a:pt x="0" y="383848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0" name="TextBox 10"/>
          <p:cNvSpPr txBox="1"/>
          <p:nvPr/>
        </p:nvSpPr>
        <p:spPr>
          <a:xfrm>
            <a:off x="2584874" y="3369858"/>
            <a:ext cx="12907633" cy="4166012"/>
          </a:xfrm>
          <a:prstGeom prst="rect">
            <a:avLst/>
          </a:prstGeom>
        </p:spPr>
        <p:txBody>
          <a:bodyPr wrap="square" lIns="0" tIns="0" rIns="0" bIns="0" rtlCol="0" anchor="t">
            <a:spAutoFit/>
          </a:bodyPr>
          <a:lstStyle/>
          <a:p>
            <a:pPr algn="ctr">
              <a:spcBef>
                <a:spcPct val="0"/>
              </a:spcBef>
            </a:pPr>
            <a:r>
              <a:rPr lang="vi-VN" sz="13536" spc="189" smtClean="0">
                <a:solidFill>
                  <a:srgbClr val="00B050"/>
                </a:solidFill>
                <a:latin typeface="iCiel Pequena" pitchFamily="50" charset="0"/>
              </a:rPr>
              <a:t>Hoạt động </a:t>
            </a:r>
            <a:r>
              <a:rPr lang="vi-VN" sz="13536" spc="189">
                <a:solidFill>
                  <a:srgbClr val="00B050"/>
                </a:solidFill>
                <a:latin typeface="iCiel Pequena" pitchFamily="50" charset="0"/>
              </a:rPr>
              <a:t>4</a:t>
            </a:r>
            <a:endParaRPr lang="vi-VN" sz="13536" spc="189" smtClean="0">
              <a:solidFill>
                <a:srgbClr val="00B050"/>
              </a:solidFill>
              <a:latin typeface="iCiel Pequena" pitchFamily="50" charset="0"/>
            </a:endParaRPr>
          </a:p>
          <a:p>
            <a:pPr algn="ctr">
              <a:spcBef>
                <a:spcPct val="0"/>
              </a:spcBef>
            </a:pPr>
            <a:r>
              <a:rPr lang="vi-VN" sz="13536" spc="189" smtClean="0">
                <a:solidFill>
                  <a:srgbClr val="00B050"/>
                </a:solidFill>
                <a:latin typeface="iCiel Pequena" pitchFamily="50" charset="0"/>
              </a:rPr>
              <a:t>Vận dụng</a:t>
            </a:r>
            <a:endParaRPr lang="en-US" sz="13536" spc="189">
              <a:solidFill>
                <a:srgbClr val="00B050"/>
              </a:solidFill>
              <a:latin typeface="iCiel Pequena" pitchFamily="50" charset="0"/>
            </a:endParaRPr>
          </a:p>
        </p:txBody>
      </p:sp>
      <p:sp>
        <p:nvSpPr>
          <p:cNvPr id="11" name="Freeform 11"/>
          <p:cNvSpPr/>
          <p:nvPr/>
        </p:nvSpPr>
        <p:spPr>
          <a:xfrm>
            <a:off x="665285" y="456718"/>
            <a:ext cx="2088322" cy="3920058"/>
          </a:xfrm>
          <a:custGeom>
            <a:avLst/>
            <a:gdLst/>
            <a:ahLst/>
            <a:cxnLst/>
            <a:rect l="l" t="t" r="r" b="b"/>
            <a:pathLst>
              <a:path w="2088322" h="3920058">
                <a:moveTo>
                  <a:pt x="0" y="0"/>
                </a:moveTo>
                <a:lnTo>
                  <a:pt x="2088322" y="0"/>
                </a:lnTo>
                <a:lnTo>
                  <a:pt x="2088322" y="3920058"/>
                </a:lnTo>
                <a:lnTo>
                  <a:pt x="0" y="3920058"/>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2" name="Freeform 12"/>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12"/>
            <a:stretch>
              <a:fillRect/>
            </a:stretch>
          </a:blipFill>
        </p:spPr>
      </p:sp>
    </p:spTree>
    <p:extLst>
      <p:ext uri="{BB962C8B-B14F-4D97-AF65-F5344CB8AC3E}">
        <p14:creationId xmlns:p14="http://schemas.microsoft.com/office/powerpoint/2010/main" val="278188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pSp>
        <p:nvGrpSpPr>
          <p:cNvPr id="2" name="Group 2"/>
          <p:cNvGrpSpPr/>
          <p:nvPr/>
        </p:nvGrpSpPr>
        <p:grpSpPr>
          <a:xfrm>
            <a:off x="-3800671" y="-953113"/>
            <a:ext cx="14601535" cy="9213094"/>
            <a:chOff x="0" y="0"/>
            <a:chExt cx="858578" cy="541735"/>
          </a:xfrm>
        </p:grpSpPr>
        <p:sp>
          <p:nvSpPr>
            <p:cNvPr id="3" name="Freeform 3"/>
            <p:cNvSpPr/>
            <p:nvPr/>
          </p:nvSpPr>
          <p:spPr>
            <a:xfrm>
              <a:off x="0" y="0"/>
              <a:ext cx="873767" cy="545973"/>
            </a:xfrm>
            <a:custGeom>
              <a:avLst/>
              <a:gdLst/>
              <a:ahLst/>
              <a:cxnLst/>
              <a:rect l="l" t="t" r="r" b="b"/>
              <a:pathLst>
                <a:path w="873767" h="545973">
                  <a:moveTo>
                    <a:pt x="487482" y="0"/>
                  </a:moveTo>
                  <a:cubicBezTo>
                    <a:pt x="496899" y="0"/>
                    <a:pt x="506373" y="0"/>
                    <a:pt x="515772" y="0"/>
                  </a:cubicBezTo>
                  <a:cubicBezTo>
                    <a:pt x="590705" y="9048"/>
                    <a:pt x="637536" y="39167"/>
                    <a:pt x="658866" y="88451"/>
                  </a:cubicBezTo>
                  <a:cubicBezTo>
                    <a:pt x="783793" y="81878"/>
                    <a:pt x="873767" y="175067"/>
                    <a:pt x="819268" y="266527"/>
                  </a:cubicBezTo>
                  <a:cubicBezTo>
                    <a:pt x="837675" y="285746"/>
                    <a:pt x="853032" y="307243"/>
                    <a:pt x="858578" y="336097"/>
                  </a:cubicBezTo>
                  <a:cubicBezTo>
                    <a:pt x="858578" y="344363"/>
                    <a:pt x="858578" y="352609"/>
                    <a:pt x="858578" y="360873"/>
                  </a:cubicBezTo>
                  <a:cubicBezTo>
                    <a:pt x="842050" y="434309"/>
                    <a:pt x="770932" y="483932"/>
                    <a:pt x="654174" y="470573"/>
                  </a:cubicBezTo>
                  <a:cubicBezTo>
                    <a:pt x="624134" y="508279"/>
                    <a:pt x="570679" y="545973"/>
                    <a:pt x="487499" y="541336"/>
                  </a:cubicBezTo>
                  <a:cubicBezTo>
                    <a:pt x="444504" y="538861"/>
                    <a:pt x="414594" y="524523"/>
                    <a:pt x="388406" y="507104"/>
                  </a:cubicBezTo>
                  <a:cubicBezTo>
                    <a:pt x="360823" y="521583"/>
                    <a:pt x="330949" y="532947"/>
                    <a:pt x="287787" y="533072"/>
                  </a:cubicBezTo>
                  <a:cubicBezTo>
                    <a:pt x="187931" y="533286"/>
                    <a:pt x="121130" y="477502"/>
                    <a:pt x="119511" y="400984"/>
                  </a:cubicBezTo>
                  <a:cubicBezTo>
                    <a:pt x="55316" y="383084"/>
                    <a:pt x="11838" y="349670"/>
                    <a:pt x="0" y="292495"/>
                  </a:cubicBezTo>
                  <a:cubicBezTo>
                    <a:pt x="0" y="284231"/>
                    <a:pt x="0" y="275949"/>
                    <a:pt x="0" y="267720"/>
                  </a:cubicBezTo>
                  <a:cubicBezTo>
                    <a:pt x="13066" y="211064"/>
                    <a:pt x="54181" y="175476"/>
                    <a:pt x="122638" y="160390"/>
                  </a:cubicBezTo>
                  <a:cubicBezTo>
                    <a:pt x="118525" y="64815"/>
                    <a:pt x="255458" y="5094"/>
                    <a:pt x="367951" y="47200"/>
                  </a:cubicBezTo>
                  <a:cubicBezTo>
                    <a:pt x="394735" y="26378"/>
                    <a:pt x="432629" y="3669"/>
                    <a:pt x="487482" y="0"/>
                  </a:cubicBezTo>
                  <a:close/>
                </a:path>
              </a:pathLst>
            </a:custGeom>
            <a:solidFill>
              <a:srgbClr val="B2D8FF"/>
            </a:solidFill>
          </p:spPr>
        </p:sp>
        <p:sp>
          <p:nvSpPr>
            <p:cNvPr id="4" name="TextBox 4"/>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5" name="Group 5"/>
          <p:cNvGrpSpPr/>
          <p:nvPr/>
        </p:nvGrpSpPr>
        <p:grpSpPr>
          <a:xfrm>
            <a:off x="11146894" y="0"/>
            <a:ext cx="6112406" cy="4124474"/>
            <a:chOff x="0" y="0"/>
            <a:chExt cx="5765800" cy="3890595"/>
          </a:xfrm>
        </p:grpSpPr>
        <p:sp>
          <p:nvSpPr>
            <p:cNvPr id="6" name="Freeform 6"/>
            <p:cNvSpPr/>
            <p:nvPr/>
          </p:nvSpPr>
          <p:spPr>
            <a:xfrm>
              <a:off x="0" y="0"/>
              <a:ext cx="5765800" cy="3890595"/>
            </a:xfrm>
            <a:custGeom>
              <a:avLst/>
              <a:gdLst/>
              <a:ahLst/>
              <a:cxnLst/>
              <a:rect l="l" t="t" r="r" b="b"/>
              <a:pathLst>
                <a:path w="5765800" h="3890595">
                  <a:moveTo>
                    <a:pt x="5765800" y="0"/>
                  </a:moveTo>
                  <a:lnTo>
                    <a:pt x="5765800" y="3888055"/>
                  </a:lnTo>
                  <a:lnTo>
                    <a:pt x="5406390" y="3396565"/>
                  </a:lnTo>
                  <a:lnTo>
                    <a:pt x="5050790" y="3890595"/>
                  </a:lnTo>
                  <a:lnTo>
                    <a:pt x="5043170" y="3890595"/>
                  </a:lnTo>
                  <a:lnTo>
                    <a:pt x="4686300" y="3396565"/>
                  </a:lnTo>
                  <a:lnTo>
                    <a:pt x="4330700" y="3890595"/>
                  </a:lnTo>
                  <a:lnTo>
                    <a:pt x="4323080" y="3890595"/>
                  </a:lnTo>
                  <a:lnTo>
                    <a:pt x="3967480" y="3396565"/>
                  </a:lnTo>
                  <a:lnTo>
                    <a:pt x="3611880" y="3890595"/>
                  </a:lnTo>
                  <a:lnTo>
                    <a:pt x="3604260" y="3890595"/>
                  </a:lnTo>
                  <a:lnTo>
                    <a:pt x="3248660" y="3396565"/>
                  </a:lnTo>
                  <a:lnTo>
                    <a:pt x="2893060" y="3890595"/>
                  </a:lnTo>
                  <a:lnTo>
                    <a:pt x="2885440" y="3890595"/>
                  </a:lnTo>
                  <a:lnTo>
                    <a:pt x="2528570" y="3396565"/>
                  </a:lnTo>
                  <a:lnTo>
                    <a:pt x="2172970" y="3890595"/>
                  </a:lnTo>
                  <a:lnTo>
                    <a:pt x="2165350" y="3890595"/>
                  </a:lnTo>
                  <a:lnTo>
                    <a:pt x="1809750" y="3396565"/>
                  </a:lnTo>
                  <a:lnTo>
                    <a:pt x="1452880" y="3890595"/>
                  </a:lnTo>
                  <a:lnTo>
                    <a:pt x="1446530" y="3890595"/>
                  </a:lnTo>
                  <a:lnTo>
                    <a:pt x="1089660" y="3396565"/>
                  </a:lnTo>
                  <a:lnTo>
                    <a:pt x="734060" y="3890595"/>
                  </a:lnTo>
                  <a:lnTo>
                    <a:pt x="725170" y="3890595"/>
                  </a:lnTo>
                  <a:lnTo>
                    <a:pt x="290830" y="3409265"/>
                  </a:lnTo>
                  <a:lnTo>
                    <a:pt x="1270" y="3890595"/>
                  </a:lnTo>
                  <a:lnTo>
                    <a:pt x="0" y="3890595"/>
                  </a:lnTo>
                  <a:lnTo>
                    <a:pt x="2540" y="2875655"/>
                  </a:lnTo>
                  <a:lnTo>
                    <a:pt x="7620" y="778696"/>
                  </a:lnTo>
                  <a:lnTo>
                    <a:pt x="10160" y="0"/>
                  </a:lnTo>
                  <a:lnTo>
                    <a:pt x="5765800" y="0"/>
                  </a:lnTo>
                  <a:close/>
                </a:path>
              </a:pathLst>
            </a:custGeom>
            <a:solidFill>
              <a:srgbClr val="FFFFFF"/>
            </a:solidFill>
          </p:spPr>
        </p:sp>
      </p:grpSp>
      <p:sp>
        <p:nvSpPr>
          <p:cNvPr id="7" name="Freeform 7"/>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2"/>
            <a:stretch>
              <a:fillRect/>
            </a:stretch>
          </a:blipFill>
        </p:spPr>
      </p:sp>
      <p:grpSp>
        <p:nvGrpSpPr>
          <p:cNvPr id="8" name="Group 8"/>
          <p:cNvGrpSpPr/>
          <p:nvPr/>
        </p:nvGrpSpPr>
        <p:grpSpPr>
          <a:xfrm>
            <a:off x="11146894" y="4542865"/>
            <a:ext cx="6112406" cy="4352042"/>
            <a:chOff x="0" y="0"/>
            <a:chExt cx="5765800" cy="4105259"/>
          </a:xfrm>
        </p:grpSpPr>
        <p:sp>
          <p:nvSpPr>
            <p:cNvPr id="9" name="Freeform 9"/>
            <p:cNvSpPr/>
            <p:nvPr/>
          </p:nvSpPr>
          <p:spPr>
            <a:xfrm>
              <a:off x="0" y="0"/>
              <a:ext cx="5765800" cy="4105259"/>
            </a:xfrm>
            <a:custGeom>
              <a:avLst/>
              <a:gdLst/>
              <a:ahLst/>
              <a:cxnLst/>
              <a:rect l="l" t="t" r="r" b="b"/>
              <a:pathLst>
                <a:path w="5765800" h="4105259">
                  <a:moveTo>
                    <a:pt x="5765800" y="0"/>
                  </a:moveTo>
                  <a:lnTo>
                    <a:pt x="5765800" y="4102719"/>
                  </a:lnTo>
                  <a:lnTo>
                    <a:pt x="5406390" y="3611228"/>
                  </a:lnTo>
                  <a:lnTo>
                    <a:pt x="5050790" y="4105259"/>
                  </a:lnTo>
                  <a:lnTo>
                    <a:pt x="5043170" y="4105259"/>
                  </a:lnTo>
                  <a:lnTo>
                    <a:pt x="4686300" y="3611229"/>
                  </a:lnTo>
                  <a:lnTo>
                    <a:pt x="4330700" y="4105259"/>
                  </a:lnTo>
                  <a:lnTo>
                    <a:pt x="4323080" y="4105259"/>
                  </a:lnTo>
                  <a:lnTo>
                    <a:pt x="3967480" y="3611229"/>
                  </a:lnTo>
                  <a:lnTo>
                    <a:pt x="3611880" y="4105259"/>
                  </a:lnTo>
                  <a:lnTo>
                    <a:pt x="3604260" y="4105259"/>
                  </a:lnTo>
                  <a:lnTo>
                    <a:pt x="3248660" y="3611229"/>
                  </a:lnTo>
                  <a:lnTo>
                    <a:pt x="2893060" y="4105259"/>
                  </a:lnTo>
                  <a:lnTo>
                    <a:pt x="2885440" y="4105259"/>
                  </a:lnTo>
                  <a:lnTo>
                    <a:pt x="2528570" y="3611229"/>
                  </a:lnTo>
                  <a:lnTo>
                    <a:pt x="2172970" y="4105259"/>
                  </a:lnTo>
                  <a:lnTo>
                    <a:pt x="2165350" y="4105259"/>
                  </a:lnTo>
                  <a:lnTo>
                    <a:pt x="1809750" y="3611229"/>
                  </a:lnTo>
                  <a:lnTo>
                    <a:pt x="1452880" y="4105259"/>
                  </a:lnTo>
                  <a:lnTo>
                    <a:pt x="1446530" y="4105259"/>
                  </a:lnTo>
                  <a:lnTo>
                    <a:pt x="1089660" y="3611229"/>
                  </a:lnTo>
                  <a:lnTo>
                    <a:pt x="734060" y="4105259"/>
                  </a:lnTo>
                  <a:lnTo>
                    <a:pt x="725170" y="4105259"/>
                  </a:lnTo>
                  <a:lnTo>
                    <a:pt x="290830" y="3623929"/>
                  </a:lnTo>
                  <a:lnTo>
                    <a:pt x="1270" y="4105259"/>
                  </a:lnTo>
                  <a:lnTo>
                    <a:pt x="0" y="4105259"/>
                  </a:lnTo>
                  <a:lnTo>
                    <a:pt x="2540" y="3069719"/>
                  </a:lnTo>
                  <a:lnTo>
                    <a:pt x="7620" y="816590"/>
                  </a:lnTo>
                  <a:lnTo>
                    <a:pt x="10160" y="0"/>
                  </a:lnTo>
                  <a:lnTo>
                    <a:pt x="5765800" y="0"/>
                  </a:lnTo>
                  <a:close/>
                </a:path>
              </a:pathLst>
            </a:custGeom>
            <a:solidFill>
              <a:srgbClr val="FFFFFF"/>
            </a:solidFill>
          </p:spPr>
        </p:sp>
      </p:grpSp>
      <p:sp>
        <p:nvSpPr>
          <p:cNvPr id="10" name="TextBox 10"/>
          <p:cNvSpPr txBox="1"/>
          <p:nvPr/>
        </p:nvSpPr>
        <p:spPr>
          <a:xfrm>
            <a:off x="394296" y="2635043"/>
            <a:ext cx="9067800" cy="2215991"/>
          </a:xfrm>
          <a:prstGeom prst="rect">
            <a:avLst/>
          </a:prstGeom>
        </p:spPr>
        <p:txBody>
          <a:bodyPr wrap="square" lIns="0" tIns="0" rIns="0" bIns="0" rtlCol="0" anchor="t">
            <a:spAutoFit/>
          </a:bodyPr>
          <a:lstStyle/>
          <a:p>
            <a:pPr algn="ctr">
              <a:spcBef>
                <a:spcPct val="0"/>
              </a:spcBef>
            </a:pPr>
            <a:r>
              <a:rPr lang="en-US" sz="7200" b="1">
                <a:latin typeface="iCiel Pequena" pitchFamily="50" charset="0"/>
              </a:rPr>
              <a:t>Bài tập </a:t>
            </a:r>
            <a:r>
              <a:rPr lang="vi-VN" sz="7200" b="1" smtClean="0">
                <a:latin typeface="iCiel Pequena" pitchFamily="50" charset="0"/>
              </a:rPr>
              <a:t>4: </a:t>
            </a:r>
            <a:r>
              <a:rPr lang="en-US" sz="7200" smtClean="0">
                <a:latin typeface="iCiel Pequena" pitchFamily="50" charset="0"/>
              </a:rPr>
              <a:t>Chọn </a:t>
            </a:r>
            <a:r>
              <a:rPr lang="en-US" sz="7200">
                <a:latin typeface="iCiel Pequena" pitchFamily="50" charset="0"/>
              </a:rPr>
              <a:t>một trong hai đề </a:t>
            </a:r>
            <a:r>
              <a:rPr lang="en-US" sz="7200" smtClean="0">
                <a:latin typeface="iCiel Pequena" pitchFamily="50" charset="0"/>
              </a:rPr>
              <a:t>sau</a:t>
            </a:r>
            <a:endParaRPr lang="en-US" sz="9600" spc="587">
              <a:solidFill>
                <a:srgbClr val="FFFFFF"/>
              </a:solidFill>
              <a:latin typeface="iCiel Pequena" pitchFamily="50" charset="0"/>
            </a:endParaRPr>
          </a:p>
        </p:txBody>
      </p:sp>
      <p:sp>
        <p:nvSpPr>
          <p:cNvPr id="12" name="TextBox 12"/>
          <p:cNvSpPr txBox="1"/>
          <p:nvPr/>
        </p:nvSpPr>
        <p:spPr>
          <a:xfrm>
            <a:off x="11565998" y="342900"/>
            <a:ext cx="5466898" cy="2954655"/>
          </a:xfrm>
          <a:prstGeom prst="rect">
            <a:avLst/>
          </a:prstGeom>
        </p:spPr>
        <p:txBody>
          <a:bodyPr wrap="square" lIns="0" tIns="0" rIns="0" bIns="0" rtlCol="0" anchor="t">
            <a:spAutoFit/>
          </a:bodyPr>
          <a:lstStyle/>
          <a:p>
            <a:pPr algn="just"/>
            <a:r>
              <a:rPr lang="en-US" sz="3200">
                <a:latin typeface="Times New Roman" panose="02020603050405020304" pitchFamily="18" charset="0"/>
                <a:cs typeface="Times New Roman" panose="02020603050405020304" pitchFamily="18" charset="0"/>
              </a:rPr>
              <a:t>a) Viết một đoạn văn diễn dịch (khoảng 5 – 7 dòng) trình bày suy nghĩ của em về ảnh hưởng của hiện tượng nước biển dâng đối với đời sống con người. Chỉ ra câu chủ đề trong đoạn văn đó.</a:t>
            </a:r>
            <a:endParaRPr lang="en-GB" sz="3200">
              <a:latin typeface="Times New Roman" panose="02020603050405020304" pitchFamily="18" charset="0"/>
              <a:cs typeface="Times New Roman" panose="02020603050405020304" pitchFamily="18" charset="0"/>
            </a:endParaRPr>
          </a:p>
        </p:txBody>
      </p:sp>
      <p:sp>
        <p:nvSpPr>
          <p:cNvPr id="14" name="TextBox 14"/>
          <p:cNvSpPr txBox="1"/>
          <p:nvPr/>
        </p:nvSpPr>
        <p:spPr>
          <a:xfrm>
            <a:off x="11565998" y="5215411"/>
            <a:ext cx="5466898" cy="2462213"/>
          </a:xfrm>
          <a:prstGeom prst="rect">
            <a:avLst/>
          </a:prstGeom>
        </p:spPr>
        <p:txBody>
          <a:bodyPr wrap="square" lIns="0" tIns="0" rIns="0" bIns="0" rtlCol="0" anchor="t">
            <a:spAutoFit/>
          </a:bodyPr>
          <a:lstStyle/>
          <a:p>
            <a:pPr algn="just"/>
            <a:r>
              <a:rPr lang="en-US" sz="3200">
                <a:latin typeface="Times New Roman" panose="02020603050405020304" pitchFamily="18" charset="0"/>
                <a:cs typeface="Times New Roman" panose="02020603050405020304" pitchFamily="18" charset="0"/>
              </a:rPr>
              <a:t>b) Viết một đoạn văn quy nạp (khoảng 5 – 7 dòng) trình bày suy nghĩ của em về tác hại của lũ lụt. Chỉ ra câu chủ đề trong đoạn văn đó.</a:t>
            </a:r>
            <a:endParaRPr lang="en-GB" sz="3200">
              <a:latin typeface="Times New Roman" panose="02020603050405020304" pitchFamily="18" charset="0"/>
              <a:cs typeface="Times New Roman" panose="02020603050405020304" pitchFamily="18" charset="0"/>
            </a:endParaRPr>
          </a:p>
        </p:txBody>
      </p:sp>
      <p:sp>
        <p:nvSpPr>
          <p:cNvPr id="15" name="Freeform 15"/>
          <p:cNvSpPr/>
          <p:nvPr/>
        </p:nvSpPr>
        <p:spPr>
          <a:xfrm rot="-204012">
            <a:off x="5867785" y="6226016"/>
            <a:ext cx="4224487" cy="2406198"/>
          </a:xfrm>
          <a:custGeom>
            <a:avLst/>
            <a:gdLst/>
            <a:ahLst/>
            <a:cxnLst/>
            <a:rect l="l" t="t" r="r" b="b"/>
            <a:pathLst>
              <a:path w="4224487" h="2406198">
                <a:moveTo>
                  <a:pt x="0" y="0"/>
                </a:moveTo>
                <a:lnTo>
                  <a:pt x="4224487" y="0"/>
                </a:lnTo>
                <a:lnTo>
                  <a:pt x="4224487" y="2406197"/>
                </a:lnTo>
                <a:lnTo>
                  <a:pt x="0" y="240619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6" name="Freeform 16"/>
          <p:cNvSpPr/>
          <p:nvPr/>
        </p:nvSpPr>
        <p:spPr>
          <a:xfrm rot="-364056">
            <a:off x="1667762" y="5695800"/>
            <a:ext cx="4789674" cy="389161"/>
          </a:xfrm>
          <a:custGeom>
            <a:avLst/>
            <a:gdLst/>
            <a:ahLst/>
            <a:cxnLst/>
            <a:rect l="l" t="t" r="r" b="b"/>
            <a:pathLst>
              <a:path w="4789674" h="389161">
                <a:moveTo>
                  <a:pt x="0" y="0"/>
                </a:moveTo>
                <a:lnTo>
                  <a:pt x="4789673" y="0"/>
                </a:lnTo>
                <a:lnTo>
                  <a:pt x="4789673" y="389161"/>
                </a:lnTo>
                <a:lnTo>
                  <a:pt x="0" y="38916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Tree>
    <p:extLst>
      <p:ext uri="{BB962C8B-B14F-4D97-AF65-F5344CB8AC3E}">
        <p14:creationId xmlns:p14="http://schemas.microsoft.com/office/powerpoint/2010/main" val="4252051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par>
                                <p:cTn id="13" presetID="6"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circle(in)">
                                      <p:cBhvr>
                                        <p:cTn id="20" dur="2000"/>
                                        <p:tgtEl>
                                          <p:spTgt spid="14"/>
                                        </p:tgtEl>
                                      </p:cBhvr>
                                    </p:animEffect>
                                  </p:childTnLst>
                                </p:cTn>
                              </p:par>
                              <p:par>
                                <p:cTn id="21" presetID="6" presetClass="entr" presetSubtype="16"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circle(in)">
                                      <p:cBhvr>
                                        <p:cTn id="2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sp>
        <p:nvSpPr>
          <p:cNvPr id="2" name="Freeform 2"/>
          <p:cNvSpPr/>
          <p:nvPr/>
        </p:nvSpPr>
        <p:spPr>
          <a:xfrm>
            <a:off x="-98945" y="9258300"/>
            <a:ext cx="18485889" cy="9520233"/>
          </a:xfrm>
          <a:custGeom>
            <a:avLst/>
            <a:gdLst/>
            <a:ahLst/>
            <a:cxnLst/>
            <a:rect l="l" t="t" r="r" b="b"/>
            <a:pathLst>
              <a:path w="18485889" h="9520233">
                <a:moveTo>
                  <a:pt x="0" y="0"/>
                </a:moveTo>
                <a:lnTo>
                  <a:pt x="18485890" y="0"/>
                </a:lnTo>
                <a:lnTo>
                  <a:pt x="18485890" y="9520233"/>
                </a:lnTo>
                <a:lnTo>
                  <a:pt x="0" y="9520233"/>
                </a:lnTo>
                <a:lnTo>
                  <a:pt x="0" y="0"/>
                </a:lnTo>
                <a:close/>
              </a:path>
            </a:pathLst>
          </a:custGeom>
          <a:blipFill>
            <a:blip r:embed="rId2"/>
            <a:stretch>
              <a:fillRect/>
            </a:stretch>
          </a:blipFill>
        </p:spPr>
      </p:sp>
      <p:grpSp>
        <p:nvGrpSpPr>
          <p:cNvPr id="3" name="Group 3"/>
          <p:cNvGrpSpPr/>
          <p:nvPr/>
        </p:nvGrpSpPr>
        <p:grpSpPr>
          <a:xfrm>
            <a:off x="859834" y="0"/>
            <a:ext cx="13935048" cy="9144875"/>
            <a:chOff x="0" y="0"/>
            <a:chExt cx="812800" cy="533400"/>
          </a:xfrm>
        </p:grpSpPr>
        <p:sp>
          <p:nvSpPr>
            <p:cNvPr id="4" name="Freeform 4"/>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5" name="TextBox 5"/>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553396" y="5155933"/>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3">
              <a:extLst>
                <a:ext uri="{96DAC541-7B7A-43D3-8B79-37D633B846F1}">
                  <asvg:svgBlip xmlns="" xmlns:asvg="http://schemas.microsoft.com/office/drawing/2016/SVG/main" r:embed="rId5"/>
                </a:ext>
              </a:extLst>
            </a:blip>
            <a:stretch>
              <a:fillRect/>
            </a:stretch>
          </a:blipFill>
        </p:spPr>
      </p:sp>
      <p:sp>
        <p:nvSpPr>
          <p:cNvPr id="8" name="Freeform 8"/>
          <p:cNvSpPr/>
          <p:nvPr/>
        </p:nvSpPr>
        <p:spPr>
          <a:xfrm rot="389631">
            <a:off x="11387570" y="985960"/>
            <a:ext cx="2916898" cy="2050336"/>
          </a:xfrm>
          <a:custGeom>
            <a:avLst/>
            <a:gdLst/>
            <a:ahLst/>
            <a:cxnLst/>
            <a:rect l="l" t="t" r="r" b="b"/>
            <a:pathLst>
              <a:path w="2916898" h="2050336">
                <a:moveTo>
                  <a:pt x="0" y="0"/>
                </a:moveTo>
                <a:lnTo>
                  <a:pt x="2916898" y="0"/>
                </a:lnTo>
                <a:lnTo>
                  <a:pt x="2916898" y="2050336"/>
                </a:lnTo>
                <a:lnTo>
                  <a:pt x="0" y="205033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TextBox 9"/>
          <p:cNvSpPr txBox="1"/>
          <p:nvPr/>
        </p:nvSpPr>
        <p:spPr>
          <a:xfrm>
            <a:off x="4868044" y="1562100"/>
            <a:ext cx="6890966" cy="2184572"/>
          </a:xfrm>
          <a:prstGeom prst="rect">
            <a:avLst/>
          </a:prstGeom>
        </p:spPr>
        <p:txBody>
          <a:bodyPr wrap="square" lIns="0" tIns="0" rIns="0" bIns="0" rtlCol="0" anchor="t">
            <a:spAutoFit/>
          </a:bodyPr>
          <a:lstStyle/>
          <a:p>
            <a:pPr lvl="0" algn="ctr">
              <a:lnSpc>
                <a:spcPts val="8503"/>
              </a:lnSpc>
              <a:spcBef>
                <a:spcPct val="0"/>
              </a:spcBef>
            </a:pPr>
            <a:r>
              <a:rPr lang="en-US" sz="7200" b="1">
                <a:latin typeface="iCiel Pequena" pitchFamily="50" charset="0"/>
              </a:rPr>
              <a:t>Yêu cầu của đoạn văn</a:t>
            </a:r>
            <a:endParaRPr lang="en-US" sz="8000" spc="394">
              <a:solidFill>
                <a:srgbClr val="B2D8FF"/>
              </a:solidFill>
              <a:latin typeface="iCiel Pequena" pitchFamily="50" charset="0"/>
            </a:endParaRPr>
          </a:p>
        </p:txBody>
      </p:sp>
      <p:sp>
        <p:nvSpPr>
          <p:cNvPr id="10" name="TextBox 10"/>
          <p:cNvSpPr txBox="1"/>
          <p:nvPr/>
        </p:nvSpPr>
        <p:spPr>
          <a:xfrm>
            <a:off x="4363973" y="4406278"/>
            <a:ext cx="8811611" cy="3046988"/>
          </a:xfrm>
          <a:prstGeom prst="rect">
            <a:avLst/>
          </a:prstGeom>
        </p:spPr>
        <p:txBody>
          <a:bodyPr lIns="0" tIns="0" rIns="0" bIns="0" rtlCol="0" anchor="t">
            <a:spAutoFit/>
          </a:bodyPr>
          <a:lstStyle/>
          <a:p>
            <a:pPr lvl="0" algn="ctr"/>
            <a:r>
              <a:rPr lang="en-US" sz="6600" b="1" i="1">
                <a:latin typeface="iCiel Bambola" panose="02000000000000000000" pitchFamily="50" charset="-93"/>
              </a:rPr>
              <a:t>Hình thức:</a:t>
            </a:r>
            <a:r>
              <a:rPr lang="en-US" sz="6600">
                <a:latin typeface="iCiel Bambola" panose="02000000000000000000" pitchFamily="50" charset="-93"/>
              </a:rPr>
              <a:t> là một đoạn văn, có độ dài từ 5-7 dòng. Có câu chủ đề (cần chỉ ra)</a:t>
            </a:r>
            <a:endParaRPr lang="en-US" sz="6000">
              <a:solidFill>
                <a:srgbClr val="A6A6A6"/>
              </a:solidFill>
              <a:latin typeface="iCiel Bambola" panose="02000000000000000000" pitchFamily="50" charset="-93"/>
            </a:endParaRPr>
          </a:p>
        </p:txBody>
      </p:sp>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2805645" y="1992106"/>
            <a:ext cx="6440655" cy="82948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pSp>
        <p:nvGrpSpPr>
          <p:cNvPr id="2" name="Group 2"/>
          <p:cNvGrpSpPr/>
          <p:nvPr/>
        </p:nvGrpSpPr>
        <p:grpSpPr>
          <a:xfrm rot="1387556">
            <a:off x="12764063" y="-4678816"/>
            <a:ext cx="11996482" cy="7872691"/>
            <a:chOff x="0" y="0"/>
            <a:chExt cx="812800" cy="533400"/>
          </a:xfrm>
        </p:grpSpPr>
        <p:sp>
          <p:nvSpPr>
            <p:cNvPr id="3" name="Freeform 3"/>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B2D8FF"/>
            </a:solidFill>
          </p:spPr>
        </p:sp>
        <p:sp>
          <p:nvSpPr>
            <p:cNvPr id="4" name="TextBox 4"/>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337101">
            <a:off x="222601" y="736548"/>
            <a:ext cx="4426201" cy="2749778"/>
          </a:xfrm>
          <a:custGeom>
            <a:avLst/>
            <a:gdLst/>
            <a:ahLst/>
            <a:cxnLst/>
            <a:rect l="l" t="t" r="r" b="b"/>
            <a:pathLst>
              <a:path w="4426201" h="2749778">
                <a:moveTo>
                  <a:pt x="0" y="0"/>
                </a:moveTo>
                <a:lnTo>
                  <a:pt x="4426202" y="0"/>
                </a:lnTo>
                <a:lnTo>
                  <a:pt x="4426202" y="2749777"/>
                </a:lnTo>
                <a:lnTo>
                  <a:pt x="0" y="2749777"/>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aphicFrame>
        <p:nvGraphicFramePr>
          <p:cNvPr id="6" name="Table 6"/>
          <p:cNvGraphicFramePr>
            <a:graphicFrameLocks noGrp="1"/>
          </p:cNvGraphicFramePr>
          <p:nvPr>
            <p:extLst>
              <p:ext uri="{D42A27DB-BD31-4B8C-83A1-F6EECF244321}">
                <p14:modId xmlns:p14="http://schemas.microsoft.com/office/powerpoint/2010/main" val="2348489403"/>
              </p:ext>
            </p:extLst>
          </p:nvPr>
        </p:nvGraphicFramePr>
        <p:xfrm>
          <a:off x="2286001" y="1943097"/>
          <a:ext cx="14525930" cy="7999833"/>
        </p:xfrm>
        <a:graphic>
          <a:graphicData uri="http://schemas.openxmlformats.org/drawingml/2006/table">
            <a:tbl>
              <a:tblPr/>
              <a:tblGrid>
                <a:gridCol w="2905186"/>
                <a:gridCol w="2905186"/>
                <a:gridCol w="2905186"/>
                <a:gridCol w="2905186"/>
                <a:gridCol w="2905186"/>
              </a:tblGrid>
              <a:tr h="1676403">
                <a:tc>
                  <a:txBody>
                    <a:bodyPr/>
                    <a:lstStyle/>
                    <a:p>
                      <a:pPr marL="0" lvl="0" indent="0" algn="ctr">
                        <a:lnSpc>
                          <a:spcPts val="3359"/>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2D8FF"/>
                    </a:solidFill>
                  </a:tcPr>
                </a:tc>
                <a:tc>
                  <a:txBody>
                    <a:bodyPr/>
                    <a:lstStyle/>
                    <a:p>
                      <a:pPr marL="0" lvl="0" indent="0" algn="ctr">
                        <a:lnSpc>
                          <a:spcPts val="3359"/>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2D8FF"/>
                    </a:solidFill>
                  </a:tcPr>
                </a:tc>
                <a:tc>
                  <a:txBody>
                    <a:bodyPr/>
                    <a:lstStyle/>
                    <a:p>
                      <a:pPr marL="0" lvl="0" indent="0" algn="ctr">
                        <a:lnSpc>
                          <a:spcPts val="3359"/>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2D8FF"/>
                    </a:solidFill>
                  </a:tcPr>
                </a:tc>
                <a:tc>
                  <a:txBody>
                    <a:bodyPr/>
                    <a:lstStyle/>
                    <a:p>
                      <a:pPr marL="0" lvl="0" indent="0" algn="ctr">
                        <a:lnSpc>
                          <a:spcPts val="3359"/>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2D8FF"/>
                    </a:solidFill>
                  </a:tcPr>
                </a:tc>
                <a:tc>
                  <a:txBody>
                    <a:bodyPr/>
                    <a:lstStyle/>
                    <a:p>
                      <a:pPr marL="0" lvl="0" indent="0" algn="ctr">
                        <a:lnSpc>
                          <a:spcPts val="3359"/>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2D8FF"/>
                    </a:solidFill>
                  </a:tcPr>
                </a:tc>
              </a:tr>
              <a:tr h="1264686">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r>
              <a:tr h="1264686">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r>
              <a:tr h="1264686">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r>
              <a:tr h="1264686">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r>
              <a:tr h="1264686">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c>
                  <a:txBody>
                    <a:bodyPr/>
                    <a:lstStyle/>
                    <a:p>
                      <a:pPr marL="0" lvl="0" indent="0" algn="ctr">
                        <a:lnSpc>
                          <a:spcPts val="2520"/>
                        </a:lnSpc>
                        <a:spcBef>
                          <a:spcPct val="0"/>
                        </a:spcBef>
                        <a:defRPr/>
                      </a:pPr>
                      <a:endParaRPr lang="en-US" sz="1100"/>
                    </a:p>
                  </a:txBody>
                  <a:tcPr marL="19050" marR="19050" marT="19050" marB="19050"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FFFFF"/>
                    </a:solidFill>
                  </a:tcPr>
                </a:tc>
              </a:tr>
            </a:tbl>
          </a:graphicData>
        </a:graphic>
      </p:graphicFrame>
      <p:sp>
        <p:nvSpPr>
          <p:cNvPr id="7" name="Freeform 7"/>
          <p:cNvSpPr/>
          <p:nvPr/>
        </p:nvSpPr>
        <p:spPr>
          <a:xfrm>
            <a:off x="15621000" y="179457"/>
            <a:ext cx="3742298" cy="1913250"/>
          </a:xfrm>
          <a:custGeom>
            <a:avLst/>
            <a:gdLst/>
            <a:ahLst/>
            <a:cxnLst/>
            <a:rect l="l" t="t" r="r" b="b"/>
            <a:pathLst>
              <a:path w="3742298" h="1913250">
                <a:moveTo>
                  <a:pt x="0" y="0"/>
                </a:moveTo>
                <a:lnTo>
                  <a:pt x="3742298" y="0"/>
                </a:lnTo>
                <a:lnTo>
                  <a:pt x="3742298" y="1913249"/>
                </a:lnTo>
                <a:lnTo>
                  <a:pt x="0" y="1913249"/>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TextBox 8"/>
          <p:cNvSpPr txBox="1"/>
          <p:nvPr/>
        </p:nvSpPr>
        <p:spPr>
          <a:xfrm>
            <a:off x="1673956" y="164804"/>
            <a:ext cx="15137976" cy="1513235"/>
          </a:xfrm>
          <a:prstGeom prst="rect">
            <a:avLst/>
          </a:prstGeom>
        </p:spPr>
        <p:txBody>
          <a:bodyPr lIns="0" tIns="0" rIns="0" bIns="0" rtlCol="0" anchor="t">
            <a:spAutoFit/>
          </a:bodyPr>
          <a:lstStyle/>
          <a:p>
            <a:pPr lvl="0" algn="ctr">
              <a:lnSpc>
                <a:spcPts val="11808"/>
              </a:lnSpc>
              <a:spcBef>
                <a:spcPct val="0"/>
              </a:spcBef>
            </a:pPr>
            <a:r>
              <a:rPr lang="en-US" sz="8000">
                <a:latin typeface="iCiel Pequena" pitchFamily="50" charset="0"/>
              </a:rPr>
              <a:t>Nội dung</a:t>
            </a:r>
            <a:endParaRPr lang="en-US" sz="10000" spc="547">
              <a:solidFill>
                <a:srgbClr val="FFFFFF"/>
              </a:solidFill>
              <a:latin typeface="iCiel Pequena" pitchFamily="50" charset="0"/>
            </a:endParaRPr>
          </a:p>
        </p:txBody>
      </p:sp>
      <p:sp>
        <p:nvSpPr>
          <p:cNvPr id="9" name="Freeform 9"/>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6"/>
            <a:stretch>
              <a:fillRect/>
            </a:stretch>
          </a:blipFill>
        </p:spPr>
      </p:sp>
      <p:sp>
        <p:nvSpPr>
          <p:cNvPr id="10" name="Rectangle 9"/>
          <p:cNvSpPr/>
          <p:nvPr/>
        </p:nvSpPr>
        <p:spPr>
          <a:xfrm>
            <a:off x="3327607" y="1960664"/>
            <a:ext cx="11455193" cy="1649682"/>
          </a:xfrm>
          <a:prstGeom prst="rect">
            <a:avLst/>
          </a:prstGeom>
        </p:spPr>
        <p:txBody>
          <a:bodyPr wrap="square">
            <a:spAutoFit/>
          </a:bodyPr>
          <a:lstStyle/>
          <a:p>
            <a:pPr algn="ctr">
              <a:lnSpc>
                <a:spcPct val="115000"/>
              </a:lnSpc>
              <a:spcAft>
                <a:spcPts val="0"/>
              </a:spcAft>
            </a:pPr>
            <a:r>
              <a:rPr lang="en-US" sz="4400" b="1" i="1">
                <a:solidFill>
                  <a:srgbClr val="000000"/>
                </a:solidFill>
                <a:latin typeface="iCiel Bambola" panose="02000000000000000000" pitchFamily="50" charset="-93"/>
                <a:ea typeface="Times New Roman" panose="02020603050405020304" pitchFamily="18" charset="0"/>
                <a:cs typeface="Times New Roman" panose="02020603050405020304" pitchFamily="18" charset="0"/>
              </a:rPr>
              <a:t>Đoạn văn a)</a:t>
            </a:r>
            <a:r>
              <a:rPr lang="en-US" sz="4400">
                <a:latin typeface="iCiel Bambola" panose="02000000000000000000" pitchFamily="50" charset="-93"/>
                <a:ea typeface="Times New Roman" panose="02020603050405020304" pitchFamily="18" charset="0"/>
                <a:cs typeface="Times New Roman" panose="02020603050405020304" pitchFamily="18" charset="0"/>
              </a:rPr>
              <a:t> Ảnh</a:t>
            </a:r>
            <a:r>
              <a:rPr lang="en-US" sz="4400">
                <a:solidFill>
                  <a:srgbClr val="000000"/>
                </a:solidFill>
                <a:latin typeface="iCiel Bambola" panose="02000000000000000000" pitchFamily="50" charset="-93"/>
                <a:ea typeface="Times New Roman" panose="02020603050405020304" pitchFamily="18" charset="0"/>
                <a:cs typeface="Times New Roman" panose="02020603050405020304" pitchFamily="18" charset="0"/>
              </a:rPr>
              <a:t> hưởng của hiện tượng nước biển dâng đối với đời sống con người.</a:t>
            </a:r>
            <a:r>
              <a:rPr lang="vi-VN" sz="4400">
                <a:solidFill>
                  <a:srgbClr val="212529"/>
                </a:solidFill>
                <a:latin typeface="iCiel Bambola" panose="02000000000000000000" pitchFamily="50" charset="-93"/>
                <a:ea typeface="Times New Roman" panose="02020603050405020304" pitchFamily="18" charset="0"/>
                <a:cs typeface="Times New Roman" panose="02020603050405020304" pitchFamily="18" charset="0"/>
              </a:rPr>
              <a:t> </a:t>
            </a:r>
            <a:endParaRPr lang="en-GB" sz="4400">
              <a:effectLst/>
              <a:latin typeface="iCiel Bambola" panose="02000000000000000000" pitchFamily="50" charset="-93"/>
              <a:ea typeface="Times New Roman" panose="02020603050405020304" pitchFamily="18" charset="0"/>
              <a:cs typeface="Times New Roman" panose="02020603050405020304" pitchFamily="18" charset="0"/>
            </a:endParaRPr>
          </a:p>
        </p:txBody>
      </p:sp>
      <p:sp>
        <p:nvSpPr>
          <p:cNvPr id="11" name="Rectangle 10"/>
          <p:cNvSpPr/>
          <p:nvPr/>
        </p:nvSpPr>
        <p:spPr>
          <a:xfrm>
            <a:off x="3023194" y="3973868"/>
            <a:ext cx="13283605" cy="1315425"/>
          </a:xfrm>
          <a:prstGeom prst="rect">
            <a:avLst/>
          </a:prstGeom>
        </p:spPr>
        <p:txBody>
          <a:bodyPr wrap="square">
            <a:spAutoFit/>
          </a:bodyPr>
          <a:lstStyle/>
          <a:p>
            <a:pPr algn="just">
              <a:lnSpc>
                <a:spcPct val="115000"/>
              </a:lnSpc>
              <a:spcAft>
                <a:spcPts val="0"/>
              </a:spcAft>
            </a:pPr>
            <a:r>
              <a:rPr lang="vi-VN" sz="360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600">
                <a:latin typeface="Times New Roman" panose="02020603050405020304" pitchFamily="18" charset="0"/>
                <a:ea typeface="Times New Roman" panose="02020603050405020304" pitchFamily="18" charset="0"/>
                <a:cs typeface="Times New Roman" panose="02020603050405020304" pitchFamily="18" charset="0"/>
              </a:rPr>
              <a:t>Khi mực </a:t>
            </a:r>
            <a:r>
              <a:rPr lang="vi-VN" sz="3600" b="1">
                <a:latin typeface="Times New Roman" panose="02020603050405020304" pitchFamily="18" charset="0"/>
                <a:ea typeface="Times New Roman" panose="02020603050405020304" pitchFamily="18" charset="0"/>
                <a:cs typeface="Times New Roman" panose="02020603050405020304" pitchFamily="18" charset="0"/>
              </a:rPr>
              <a:t>nước biển dâng </a:t>
            </a:r>
            <a:r>
              <a:rPr lang="vi-VN" sz="3600">
                <a:latin typeface="Times New Roman" panose="02020603050405020304" pitchFamily="18" charset="0"/>
                <a:ea typeface="Times New Roman" panose="02020603050405020304" pitchFamily="18" charset="0"/>
                <a:cs typeface="Times New Roman" panose="02020603050405020304" pitchFamily="18" charset="0"/>
              </a:rPr>
              <a:t>nhanh dù chỉ một lượng nhỏ cũng có thể gây ra những tác động tàn phá đối với các sinh vật ven biển và đất liền.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11"/>
          <p:cNvSpPr/>
          <p:nvPr/>
        </p:nvSpPr>
        <p:spPr>
          <a:xfrm>
            <a:off x="2990715" y="5453798"/>
            <a:ext cx="13316083" cy="3748719"/>
          </a:xfrm>
          <a:prstGeom prst="rect">
            <a:avLst/>
          </a:prstGeom>
        </p:spPr>
        <p:txBody>
          <a:bodyPr wrap="square">
            <a:spAutoFit/>
          </a:bodyPr>
          <a:lstStyle/>
          <a:p>
            <a:pPr algn="just">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Điều này có có thể gây ra: </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 Xói mòn, lũ lụt, đất nông nghiệp bị nhiễm mặn, mất môi trường sống cho cá, chim và thực vật.</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Hình thành nhiều cơn bão nguy hiểm hơn.</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r>
              <a:rPr lang="vi-VN" sz="3600">
                <a:latin typeface="Times New Roman" panose="02020603050405020304" pitchFamily="18" charset="0"/>
                <a:ea typeface="Times New Roman" panose="02020603050405020304" pitchFamily="18" charset="0"/>
                <a:cs typeface="Times New Roman" panose="02020603050405020304" pitchFamily="18" charset="0"/>
              </a:rPr>
              <a:t>++ Nước biển dâng làm úng ngập các đồng bằng, các khu dân cư </a:t>
            </a:r>
            <a:r>
              <a:rPr lang="vi-VN" sz="3600">
                <a:latin typeface="Times New Roman" panose="02020603050405020304" pitchFamily="18" charset="0"/>
                <a:cs typeface="Times New Roman" panose="02020603050405020304" pitchFamily="18" charset="0"/>
              </a:rPr>
              <a:t>ven biển và xóa sổ nhiều vùng đất ngập nước....</a:t>
            </a:r>
            <a:endParaRPr lang="en-GB" sz="36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pSp>
        <p:nvGrpSpPr>
          <p:cNvPr id="2" name="Group 2"/>
          <p:cNvGrpSpPr/>
          <p:nvPr/>
        </p:nvGrpSpPr>
        <p:grpSpPr>
          <a:xfrm>
            <a:off x="12580289" y="3005248"/>
            <a:ext cx="4153186" cy="4153186"/>
            <a:chOff x="0" y="0"/>
            <a:chExt cx="5537581" cy="5537581"/>
          </a:xfrm>
        </p:grpSpPr>
        <p:grpSp>
          <p:nvGrpSpPr>
            <p:cNvPr id="3" name="Group 3"/>
            <p:cNvGrpSpPr>
              <a:grpSpLocks noChangeAspect="1"/>
            </p:cNvGrpSpPr>
            <p:nvPr/>
          </p:nvGrpSpPr>
          <p:grpSpPr>
            <a:xfrm>
              <a:off x="0" y="0"/>
              <a:ext cx="5537581" cy="5537581"/>
              <a:chOff x="0" y="0"/>
              <a:chExt cx="2540000" cy="2540000"/>
            </a:xfrm>
          </p:grpSpPr>
          <p:sp>
            <p:nvSpPr>
              <p:cNvPr id="4" name="Freeform 4"/>
              <p:cNvSpPr/>
              <p:nvPr/>
            </p:nvSpPr>
            <p:spPr>
              <a:xfrm>
                <a:off x="1270000" y="0"/>
                <a:ext cx="1285798" cy="1333474"/>
              </a:xfrm>
              <a:custGeom>
                <a:avLst/>
                <a:gdLst/>
                <a:ahLst/>
                <a:cxnLst/>
                <a:rect l="l" t="t" r="r" b="b"/>
                <a:pathLst>
                  <a:path w="1285798" h="1333474">
                    <a:moveTo>
                      <a:pt x="0" y="0"/>
                    </a:moveTo>
                    <a:cubicBezTo>
                      <a:pt x="347841" y="0"/>
                      <a:pt x="680458" y="142671"/>
                      <a:pt x="920193" y="394703"/>
                    </a:cubicBezTo>
                    <a:cubicBezTo>
                      <a:pt x="1159929" y="646735"/>
                      <a:pt x="1285798" y="986067"/>
                      <a:pt x="1268413" y="1333474"/>
                    </a:cubicBezTo>
                    <a:lnTo>
                      <a:pt x="0" y="1270000"/>
                    </a:lnTo>
                    <a:close/>
                  </a:path>
                </a:pathLst>
              </a:custGeom>
              <a:solidFill>
                <a:srgbClr val="FFDA42"/>
              </a:solidFill>
            </p:spPr>
          </p:sp>
          <p:sp>
            <p:nvSpPr>
              <p:cNvPr id="5" name="Freeform 5"/>
              <p:cNvSpPr/>
              <p:nvPr/>
            </p:nvSpPr>
            <p:spPr>
              <a:xfrm>
                <a:off x="44053" y="1270000"/>
                <a:ext cx="2495947" cy="1342797"/>
              </a:xfrm>
              <a:custGeom>
                <a:avLst/>
                <a:gdLst/>
                <a:ahLst/>
                <a:cxnLst/>
                <a:rect l="l" t="t" r="r" b="b"/>
                <a:pathLst>
                  <a:path w="2495947" h="1342797">
                    <a:moveTo>
                      <a:pt x="2495947" y="0"/>
                    </a:moveTo>
                    <a:cubicBezTo>
                      <a:pt x="2495947" y="636755"/>
                      <a:pt x="2024410" y="1175080"/>
                      <a:pt x="1393201" y="1258938"/>
                    </a:cubicBezTo>
                    <a:cubicBezTo>
                      <a:pt x="761992" y="1342797"/>
                      <a:pt x="166256" y="946262"/>
                      <a:pt x="0" y="331594"/>
                    </a:cubicBezTo>
                    <a:lnTo>
                      <a:pt x="1225947" y="0"/>
                    </a:lnTo>
                    <a:close/>
                  </a:path>
                </a:pathLst>
              </a:custGeom>
              <a:solidFill>
                <a:srgbClr val="AFBF3B"/>
              </a:solidFill>
            </p:spPr>
          </p:sp>
          <p:sp>
            <p:nvSpPr>
              <p:cNvPr id="6" name="Freeform 6"/>
              <p:cNvSpPr/>
              <p:nvPr/>
            </p:nvSpPr>
            <p:spPr>
              <a:xfrm>
                <a:off x="-63461" y="0"/>
                <a:ext cx="1333461" cy="1662452"/>
              </a:xfrm>
              <a:custGeom>
                <a:avLst/>
                <a:gdLst/>
                <a:ahLst/>
                <a:cxnLst/>
                <a:rect l="l" t="t" r="r" b="b"/>
                <a:pathLst>
                  <a:path w="1333461" h="1662452">
                    <a:moveTo>
                      <a:pt x="125619" y="1662452"/>
                    </a:moveTo>
                    <a:cubicBezTo>
                      <a:pt x="0" y="1275837"/>
                      <a:pt x="67047" y="852450"/>
                      <a:pt x="305972" y="523564"/>
                    </a:cubicBezTo>
                    <a:cubicBezTo>
                      <a:pt x="544897" y="194678"/>
                      <a:pt x="926823" y="41"/>
                      <a:pt x="1333334" y="0"/>
                    </a:cubicBezTo>
                    <a:lnTo>
                      <a:pt x="1333461" y="1270000"/>
                    </a:lnTo>
                    <a:close/>
                  </a:path>
                </a:pathLst>
              </a:custGeom>
              <a:solidFill>
                <a:srgbClr val="6AA040"/>
              </a:solidFill>
            </p:spPr>
          </p:sp>
          <p:sp>
            <p:nvSpPr>
              <p:cNvPr id="7" name="Freeform 7"/>
              <p:cNvSpPr/>
              <p:nvPr/>
            </p:nvSpPr>
            <p:spPr>
              <a:xfrm>
                <a:off x="1270000" y="0"/>
                <a:ext cx="127" cy="1270000"/>
              </a:xfrm>
              <a:custGeom>
                <a:avLst/>
                <a:gdLst/>
                <a:ahLst/>
                <a:cxnLst/>
                <a:rect l="l" t="t" r="r" b="b"/>
                <a:pathLst>
                  <a:path w="127" h="1270000">
                    <a:moveTo>
                      <a:pt x="0" y="0"/>
                    </a:moveTo>
                    <a:cubicBezTo>
                      <a:pt x="42" y="0"/>
                      <a:pt x="85" y="0"/>
                      <a:pt x="127" y="0"/>
                    </a:cubicBezTo>
                    <a:lnTo>
                      <a:pt x="0" y="1270000"/>
                    </a:lnTo>
                    <a:close/>
                  </a:path>
                </a:pathLst>
              </a:custGeom>
              <a:solidFill>
                <a:srgbClr val="327C42"/>
              </a:solidFill>
            </p:spPr>
          </p:sp>
        </p:grpSp>
      </p:grpSp>
      <p:grpSp>
        <p:nvGrpSpPr>
          <p:cNvPr id="8" name="Group 8"/>
          <p:cNvGrpSpPr/>
          <p:nvPr/>
        </p:nvGrpSpPr>
        <p:grpSpPr>
          <a:xfrm>
            <a:off x="1369275" y="3005248"/>
            <a:ext cx="10544668" cy="5725991"/>
            <a:chOff x="0" y="0"/>
            <a:chExt cx="2777197" cy="1508080"/>
          </a:xfrm>
        </p:grpSpPr>
        <p:sp>
          <p:nvSpPr>
            <p:cNvPr id="9" name="Freeform 9"/>
            <p:cNvSpPr/>
            <p:nvPr/>
          </p:nvSpPr>
          <p:spPr>
            <a:xfrm>
              <a:off x="0" y="0"/>
              <a:ext cx="2777197" cy="1508080"/>
            </a:xfrm>
            <a:custGeom>
              <a:avLst/>
              <a:gdLst/>
              <a:ahLst/>
              <a:cxnLst/>
              <a:rect l="l" t="t" r="r" b="b"/>
              <a:pathLst>
                <a:path w="2777197" h="1508080">
                  <a:moveTo>
                    <a:pt x="37444" y="0"/>
                  </a:moveTo>
                  <a:lnTo>
                    <a:pt x="2739752" y="0"/>
                  </a:lnTo>
                  <a:cubicBezTo>
                    <a:pt x="2760432" y="0"/>
                    <a:pt x="2777197" y="16764"/>
                    <a:pt x="2777197" y="37444"/>
                  </a:cubicBezTo>
                  <a:lnTo>
                    <a:pt x="2777197" y="1470636"/>
                  </a:lnTo>
                  <a:cubicBezTo>
                    <a:pt x="2777197" y="1480567"/>
                    <a:pt x="2773252" y="1490091"/>
                    <a:pt x="2766229" y="1497113"/>
                  </a:cubicBezTo>
                  <a:cubicBezTo>
                    <a:pt x="2759207" y="1504135"/>
                    <a:pt x="2749683" y="1508080"/>
                    <a:pt x="2739752" y="1508080"/>
                  </a:cubicBezTo>
                  <a:lnTo>
                    <a:pt x="37444" y="1508080"/>
                  </a:lnTo>
                  <a:cubicBezTo>
                    <a:pt x="27513" y="1508080"/>
                    <a:pt x="17989" y="1504135"/>
                    <a:pt x="10967" y="1497113"/>
                  </a:cubicBezTo>
                  <a:cubicBezTo>
                    <a:pt x="3945" y="1490091"/>
                    <a:pt x="0" y="1480567"/>
                    <a:pt x="0" y="1470636"/>
                  </a:cubicBezTo>
                  <a:lnTo>
                    <a:pt x="0" y="37444"/>
                  </a:lnTo>
                  <a:cubicBezTo>
                    <a:pt x="0" y="27513"/>
                    <a:pt x="3945" y="17989"/>
                    <a:pt x="10967" y="10967"/>
                  </a:cubicBezTo>
                  <a:cubicBezTo>
                    <a:pt x="17989" y="3945"/>
                    <a:pt x="27513" y="0"/>
                    <a:pt x="37444" y="0"/>
                  </a:cubicBezTo>
                  <a:close/>
                </a:path>
              </a:pathLst>
            </a:custGeom>
            <a:solidFill>
              <a:srgbClr val="FFFFFF"/>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1" name="AutoShape 11"/>
          <p:cNvSpPr/>
          <p:nvPr/>
        </p:nvSpPr>
        <p:spPr>
          <a:xfrm>
            <a:off x="3785424" y="4930812"/>
            <a:ext cx="6651170" cy="0"/>
          </a:xfrm>
          <a:prstGeom prst="line">
            <a:avLst/>
          </a:prstGeom>
          <a:ln w="19050" cap="flat">
            <a:solidFill>
              <a:srgbClr val="E6E6E6"/>
            </a:solidFill>
            <a:prstDash val="sysDot"/>
            <a:headEnd type="none" w="sm" len="sm"/>
            <a:tailEnd type="none" w="sm" len="sm"/>
          </a:ln>
        </p:spPr>
      </p:sp>
      <p:sp>
        <p:nvSpPr>
          <p:cNvPr id="12" name="AutoShape 12"/>
          <p:cNvSpPr/>
          <p:nvPr/>
        </p:nvSpPr>
        <p:spPr>
          <a:xfrm>
            <a:off x="3785424" y="6388164"/>
            <a:ext cx="6651170" cy="0"/>
          </a:xfrm>
          <a:prstGeom prst="line">
            <a:avLst/>
          </a:prstGeom>
          <a:ln w="19050" cap="flat">
            <a:solidFill>
              <a:srgbClr val="E6E6E6"/>
            </a:solidFill>
            <a:prstDash val="sysDot"/>
            <a:headEnd type="none" w="sm" len="sm"/>
            <a:tailEnd type="none" w="sm" len="sm"/>
          </a:ln>
        </p:spPr>
      </p:sp>
      <p:sp>
        <p:nvSpPr>
          <p:cNvPr id="13" name="AutoShape 13"/>
          <p:cNvSpPr/>
          <p:nvPr/>
        </p:nvSpPr>
        <p:spPr>
          <a:xfrm>
            <a:off x="3779879" y="8068981"/>
            <a:ext cx="6656715" cy="0"/>
          </a:xfrm>
          <a:prstGeom prst="line">
            <a:avLst/>
          </a:prstGeom>
          <a:ln w="19050" cap="flat">
            <a:solidFill>
              <a:srgbClr val="E6E6E6"/>
            </a:solidFill>
            <a:prstDash val="sysDot"/>
            <a:headEnd type="none" w="sm" len="sm"/>
            <a:tailEnd type="none" w="sm" len="sm"/>
          </a:ln>
        </p:spPr>
      </p:sp>
      <p:sp>
        <p:nvSpPr>
          <p:cNvPr id="14" name="Freeform 14"/>
          <p:cNvSpPr/>
          <p:nvPr/>
        </p:nvSpPr>
        <p:spPr>
          <a:xfrm>
            <a:off x="641094" y="167258"/>
            <a:ext cx="3549292" cy="3562652"/>
          </a:xfrm>
          <a:custGeom>
            <a:avLst/>
            <a:gdLst/>
            <a:ahLst/>
            <a:cxnLst/>
            <a:rect l="l" t="t" r="r" b="b"/>
            <a:pathLst>
              <a:path w="3549292" h="3562652">
                <a:moveTo>
                  <a:pt x="0" y="0"/>
                </a:moveTo>
                <a:lnTo>
                  <a:pt x="3549292" y="0"/>
                </a:lnTo>
                <a:lnTo>
                  <a:pt x="3549292" y="3562652"/>
                </a:lnTo>
                <a:lnTo>
                  <a:pt x="0" y="356265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25" name="TextBox 25"/>
          <p:cNvSpPr txBox="1"/>
          <p:nvPr/>
        </p:nvSpPr>
        <p:spPr>
          <a:xfrm>
            <a:off x="4204900" y="1119137"/>
            <a:ext cx="8362875" cy="1846659"/>
          </a:xfrm>
          <a:prstGeom prst="rect">
            <a:avLst/>
          </a:prstGeom>
        </p:spPr>
        <p:txBody>
          <a:bodyPr wrap="square" lIns="0" tIns="0" rIns="0" bIns="0" rtlCol="0" anchor="t">
            <a:spAutoFit/>
          </a:bodyPr>
          <a:lstStyle/>
          <a:p>
            <a:r>
              <a:rPr lang="vi-VN" sz="6000" b="1" i="1">
                <a:latin typeface="iCiel Bambola" panose="02000000000000000000" pitchFamily="50" charset="-93"/>
              </a:rPr>
              <a:t>Đoạn văn b)</a:t>
            </a:r>
            <a:r>
              <a:rPr lang="vi-VN" sz="6000">
                <a:latin typeface="iCiel Bambola" panose="02000000000000000000" pitchFamily="50" charset="-93"/>
              </a:rPr>
              <a:t> Tác hại của lũ lụt với đời sống con người.</a:t>
            </a:r>
            <a:endParaRPr lang="en-GB" sz="6000">
              <a:latin typeface="iCiel Bambola" panose="02000000000000000000" pitchFamily="50" charset="-93"/>
            </a:endParaRPr>
          </a:p>
        </p:txBody>
      </p:sp>
      <p:sp>
        <p:nvSpPr>
          <p:cNvPr id="26" name="Freeform 26"/>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4"/>
            <a:stretch>
              <a:fillRect/>
            </a:stretch>
          </a:blipFill>
        </p:spPr>
      </p:sp>
      <p:sp>
        <p:nvSpPr>
          <p:cNvPr id="27" name="Rectangle 26"/>
          <p:cNvSpPr/>
          <p:nvPr/>
        </p:nvSpPr>
        <p:spPr>
          <a:xfrm>
            <a:off x="2418142" y="3148058"/>
            <a:ext cx="9144000" cy="5570756"/>
          </a:xfrm>
          <a:prstGeom prst="rect">
            <a:avLst/>
          </a:prstGeom>
        </p:spPr>
        <p:txBody>
          <a:bodyPr>
            <a:spAutoFit/>
          </a:bodyPr>
          <a:lstStyle/>
          <a:p>
            <a:pPr algn="just">
              <a:lnSpc>
                <a:spcPct val="115000"/>
              </a:lnSpc>
              <a:spcAft>
                <a:spcPts val="0"/>
              </a:spcAft>
            </a:pPr>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Lũ lụt là gì?</a:t>
            </a:r>
            <a:endParaRPr lang="en-GB" sz="4000">
              <a:latin typeface="Times New Roman" panose="02020603050405020304" pitchFamily="18" charset="0"/>
              <a:ea typeface="Times New Roman" panose="02020603050405020304" pitchFamily="18" charset="0"/>
            </a:endParaRPr>
          </a:p>
          <a:p>
            <a:pPr algn="just">
              <a:lnSpc>
                <a:spcPct val="115000"/>
              </a:lnSpc>
              <a:spcAft>
                <a:spcPts val="0"/>
              </a:spcAft>
            </a:pPr>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Tác hại như thế nào?</a:t>
            </a:r>
            <a:endParaRPr lang="en-GB" sz="4000">
              <a:latin typeface="Times New Roman" panose="02020603050405020304" pitchFamily="18" charset="0"/>
              <a:ea typeface="Times New Roman" panose="02020603050405020304" pitchFamily="18" charset="0"/>
            </a:endParaRPr>
          </a:p>
          <a:p>
            <a:pPr algn="just">
              <a:lnSpc>
                <a:spcPct val="115000"/>
              </a:lnSpc>
              <a:spcAft>
                <a:spcPts val="0"/>
              </a:spcAft>
            </a:pPr>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Gây thiệt hại về vật chất</a:t>
            </a:r>
            <a:endParaRPr lang="en-GB" sz="4000">
              <a:latin typeface="Times New Roman" panose="02020603050405020304" pitchFamily="18" charset="0"/>
              <a:ea typeface="Times New Roman" panose="02020603050405020304" pitchFamily="18" charset="0"/>
            </a:endParaRPr>
          </a:p>
          <a:p>
            <a:pPr algn="just">
              <a:lnSpc>
                <a:spcPct val="115000"/>
              </a:lnSpc>
              <a:spcAft>
                <a:spcPts val="0"/>
              </a:spcAft>
            </a:pPr>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Gây thương vong về con người</a:t>
            </a:r>
            <a:endParaRPr lang="en-GB" sz="4000">
              <a:latin typeface="Times New Roman" panose="02020603050405020304" pitchFamily="18" charset="0"/>
              <a:ea typeface="Times New Roman" panose="02020603050405020304" pitchFamily="18" charset="0"/>
            </a:endParaRPr>
          </a:p>
          <a:p>
            <a:pPr algn="just">
              <a:lnSpc>
                <a:spcPct val="115000"/>
              </a:lnSpc>
              <a:spcAft>
                <a:spcPts val="0"/>
              </a:spcAft>
            </a:pPr>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Tác động ô nhiễm môi trường nước</a:t>
            </a:r>
            <a:endParaRPr lang="en-GB" sz="4000">
              <a:latin typeface="Times New Roman" panose="02020603050405020304" pitchFamily="18" charset="0"/>
              <a:ea typeface="Times New Roman" panose="02020603050405020304" pitchFamily="18" charset="0"/>
            </a:endParaRPr>
          </a:p>
          <a:p>
            <a:pPr algn="just">
              <a:lnSpc>
                <a:spcPct val="115000"/>
              </a:lnSpc>
              <a:spcAft>
                <a:spcPts val="0"/>
              </a:spcAft>
            </a:pPr>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Là nguyên nhân gây nhiều mầm bệnh</a:t>
            </a:r>
            <a:endParaRPr lang="en-GB" sz="4000">
              <a:latin typeface="Times New Roman" panose="02020603050405020304" pitchFamily="18" charset="0"/>
              <a:ea typeface="Times New Roman" panose="02020603050405020304" pitchFamily="18" charset="0"/>
            </a:endParaRPr>
          </a:p>
          <a:p>
            <a:r>
              <a:rPr lang="en-US" sz="4000">
                <a:solidFill>
                  <a:srgbClr val="000000"/>
                </a:solidFill>
                <a:latin typeface="Times New Roman" panose="02020603050405020304" pitchFamily="18" charset="0"/>
                <a:ea typeface="Times New Roman" panose="02020603050405020304" pitchFamily="18" charset="0"/>
              </a:rPr>
              <a:t>++ Ảnh hưởng trực tiếp đến kinh tế của địa phương, đất nước</a:t>
            </a:r>
            <a:r>
              <a:rPr lang="en-US">
                <a:solidFill>
                  <a:srgbClr val="000000"/>
                </a:solidFill>
                <a:latin typeface="Times New Roman" panose="02020603050405020304" pitchFamily="18" charset="0"/>
                <a:ea typeface="Times New Roman" panose="02020603050405020304" pitchFamily="18" charset="0"/>
              </a:rPr>
              <a:t>.</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barn(inVertical)">
                                      <p:cBhvr>
                                        <p:cTn id="1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grpSp>
        <p:nvGrpSpPr>
          <p:cNvPr id="3" name="Group 3"/>
          <p:cNvGrpSpPr/>
          <p:nvPr/>
        </p:nvGrpSpPr>
        <p:grpSpPr>
          <a:xfrm>
            <a:off x="1066800" y="876301"/>
            <a:ext cx="15889832" cy="8039502"/>
            <a:chOff x="-5740334" y="-538126"/>
            <a:chExt cx="11506134" cy="5821558"/>
          </a:xfrm>
        </p:grpSpPr>
        <p:sp>
          <p:nvSpPr>
            <p:cNvPr id="4" name="Freeform 4"/>
            <p:cNvSpPr/>
            <p:nvPr/>
          </p:nvSpPr>
          <p:spPr>
            <a:xfrm>
              <a:off x="-5740334" y="-538126"/>
              <a:ext cx="11506134" cy="5821558"/>
            </a:xfrm>
            <a:custGeom>
              <a:avLst/>
              <a:gdLst/>
              <a:ahLst/>
              <a:cxnLst/>
              <a:rect l="l" t="t" r="r" b="b"/>
              <a:pathLst>
                <a:path w="5765800" h="5283431">
                  <a:moveTo>
                    <a:pt x="5765800" y="0"/>
                  </a:moveTo>
                  <a:lnTo>
                    <a:pt x="5765800" y="5280891"/>
                  </a:lnTo>
                  <a:lnTo>
                    <a:pt x="5406390" y="4789401"/>
                  </a:lnTo>
                  <a:lnTo>
                    <a:pt x="5050790" y="5283431"/>
                  </a:lnTo>
                  <a:lnTo>
                    <a:pt x="5043170" y="5283431"/>
                  </a:lnTo>
                  <a:lnTo>
                    <a:pt x="4686300" y="4789401"/>
                  </a:lnTo>
                  <a:lnTo>
                    <a:pt x="4330700" y="5283431"/>
                  </a:lnTo>
                  <a:lnTo>
                    <a:pt x="4323080" y="5283431"/>
                  </a:lnTo>
                  <a:lnTo>
                    <a:pt x="3967480" y="4789401"/>
                  </a:lnTo>
                  <a:lnTo>
                    <a:pt x="3611880" y="5283431"/>
                  </a:lnTo>
                  <a:lnTo>
                    <a:pt x="3604260" y="5283431"/>
                  </a:lnTo>
                  <a:lnTo>
                    <a:pt x="3248660" y="4789401"/>
                  </a:lnTo>
                  <a:lnTo>
                    <a:pt x="2893060" y="5283431"/>
                  </a:lnTo>
                  <a:lnTo>
                    <a:pt x="2885440" y="5283431"/>
                  </a:lnTo>
                  <a:lnTo>
                    <a:pt x="2528570" y="4789401"/>
                  </a:lnTo>
                  <a:lnTo>
                    <a:pt x="2172970" y="5283431"/>
                  </a:lnTo>
                  <a:lnTo>
                    <a:pt x="2165350" y="5283431"/>
                  </a:lnTo>
                  <a:lnTo>
                    <a:pt x="1809750" y="4789401"/>
                  </a:lnTo>
                  <a:lnTo>
                    <a:pt x="1452880" y="5283431"/>
                  </a:lnTo>
                  <a:lnTo>
                    <a:pt x="1446530" y="5283431"/>
                  </a:lnTo>
                  <a:lnTo>
                    <a:pt x="1089660" y="4789401"/>
                  </a:lnTo>
                  <a:lnTo>
                    <a:pt x="734060" y="5283431"/>
                  </a:lnTo>
                  <a:lnTo>
                    <a:pt x="725170" y="5283431"/>
                  </a:lnTo>
                  <a:lnTo>
                    <a:pt x="290830" y="4802101"/>
                  </a:lnTo>
                  <a:lnTo>
                    <a:pt x="1270" y="5283431"/>
                  </a:lnTo>
                  <a:lnTo>
                    <a:pt x="0" y="5283431"/>
                  </a:lnTo>
                  <a:lnTo>
                    <a:pt x="2540" y="4134832"/>
                  </a:lnTo>
                  <a:lnTo>
                    <a:pt x="7620" y="1024571"/>
                  </a:lnTo>
                  <a:lnTo>
                    <a:pt x="10160" y="0"/>
                  </a:lnTo>
                  <a:lnTo>
                    <a:pt x="5765800" y="0"/>
                  </a:lnTo>
                  <a:close/>
                </a:path>
              </a:pathLst>
            </a:custGeom>
            <a:solidFill>
              <a:srgbClr val="FFFFFF"/>
            </a:solidFill>
          </p:spPr>
        </p:sp>
      </p:grpSp>
      <p:sp>
        <p:nvSpPr>
          <p:cNvPr id="10" name="Freeform 10"/>
          <p:cNvSpPr/>
          <p:nvPr/>
        </p:nvSpPr>
        <p:spPr>
          <a:xfrm>
            <a:off x="14834371" y="0"/>
            <a:ext cx="3742298" cy="1913250"/>
          </a:xfrm>
          <a:custGeom>
            <a:avLst/>
            <a:gdLst/>
            <a:ahLst/>
            <a:cxnLst/>
            <a:rect l="l" t="t" r="r" b="b"/>
            <a:pathLst>
              <a:path w="3742298" h="1913250">
                <a:moveTo>
                  <a:pt x="0" y="0"/>
                </a:moveTo>
                <a:lnTo>
                  <a:pt x="3742298" y="0"/>
                </a:lnTo>
                <a:lnTo>
                  <a:pt x="3742298" y="1913250"/>
                </a:lnTo>
                <a:lnTo>
                  <a:pt x="0" y="19132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5" name="Freeform 15"/>
          <p:cNvSpPr/>
          <p:nvPr/>
        </p:nvSpPr>
        <p:spPr>
          <a:xfrm rot="-364056">
            <a:off x="2330509" y="5815115"/>
            <a:ext cx="4789674" cy="389161"/>
          </a:xfrm>
          <a:custGeom>
            <a:avLst/>
            <a:gdLst/>
            <a:ahLst/>
            <a:cxnLst/>
            <a:rect l="l" t="t" r="r" b="b"/>
            <a:pathLst>
              <a:path w="4789674" h="389161">
                <a:moveTo>
                  <a:pt x="0" y="0"/>
                </a:moveTo>
                <a:lnTo>
                  <a:pt x="4789674" y="0"/>
                </a:lnTo>
                <a:lnTo>
                  <a:pt x="4789674" y="389161"/>
                </a:lnTo>
                <a:lnTo>
                  <a:pt x="0" y="38916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6" name="Freeform 16"/>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6"/>
            <a:stretch>
              <a:fillRect/>
            </a:stretch>
          </a:blipFill>
        </p:spPr>
      </p:sp>
      <p:sp>
        <p:nvSpPr>
          <p:cNvPr id="17" name="Freeform 17"/>
          <p:cNvSpPr/>
          <p:nvPr/>
        </p:nvSpPr>
        <p:spPr>
          <a:xfrm rot="389631">
            <a:off x="8840912" y="7458260"/>
            <a:ext cx="2132181" cy="1498745"/>
          </a:xfrm>
          <a:custGeom>
            <a:avLst/>
            <a:gdLst/>
            <a:ahLst/>
            <a:cxnLst/>
            <a:rect l="l" t="t" r="r" b="b"/>
            <a:pathLst>
              <a:path w="2132181" h="1498745">
                <a:moveTo>
                  <a:pt x="0" y="0"/>
                </a:moveTo>
                <a:lnTo>
                  <a:pt x="2132180" y="0"/>
                </a:lnTo>
                <a:lnTo>
                  <a:pt x="2132180" y="1498746"/>
                </a:lnTo>
                <a:lnTo>
                  <a:pt x="0" y="149874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8" name="Freeform 18"/>
          <p:cNvSpPr/>
          <p:nvPr/>
        </p:nvSpPr>
        <p:spPr>
          <a:xfrm rot="-911868">
            <a:off x="-45289" y="4928128"/>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9" name="Rectangle 18"/>
          <p:cNvSpPr/>
          <p:nvPr/>
        </p:nvSpPr>
        <p:spPr>
          <a:xfrm>
            <a:off x="3169138" y="925097"/>
            <a:ext cx="12743642" cy="7454348"/>
          </a:xfrm>
          <a:prstGeom prst="rect">
            <a:avLst/>
          </a:prstGeom>
        </p:spPr>
        <p:txBody>
          <a:bodyPr wrap="square">
            <a:spAutoFit/>
          </a:bodyPr>
          <a:lstStyle/>
          <a:p>
            <a:pPr algn="ctr">
              <a:lnSpc>
                <a:spcPct val="115000"/>
              </a:lnSpc>
              <a:spcAft>
                <a:spcPts val="0"/>
              </a:spcAft>
              <a:tabLst>
                <a:tab pos="1386840" algn="l"/>
              </a:tabLst>
            </a:pPr>
            <a:r>
              <a:rPr lang="vi-VN" sz="3200" b="1" smtClean="0">
                <a:solidFill>
                  <a:srgbClr val="FF0000"/>
                </a:solidFill>
                <a:latin typeface="iCiel Bambola" panose="02000000000000000000" pitchFamily="50" charset="-93"/>
                <a:ea typeface="MS Mincho"/>
                <a:cs typeface="Times New Roman" panose="02020603050405020304" pitchFamily="18" charset="0"/>
              </a:rPr>
              <a:t>Phiếu chỉnh sửa bài viết</a:t>
            </a:r>
          </a:p>
          <a:p>
            <a:pPr algn="ctr">
              <a:lnSpc>
                <a:spcPct val="115000"/>
              </a:lnSpc>
              <a:spcAft>
                <a:spcPts val="0"/>
              </a:spcAft>
              <a:tabLst>
                <a:tab pos="1386840" algn="l"/>
              </a:tabLst>
            </a:pPr>
            <a:r>
              <a:rPr lang="vi-VN" sz="3200" b="1" smtClean="0">
                <a:solidFill>
                  <a:srgbClr val="003366"/>
                </a:solidFill>
                <a:latin typeface="iCiel Bambola" panose="02000000000000000000" pitchFamily="50" charset="-93"/>
                <a:ea typeface="MS Mincho"/>
                <a:cs typeface="Times New Roman" panose="02020603050405020304" pitchFamily="18" charset="0"/>
              </a:rPr>
              <a:t>Nhiệm </a:t>
            </a:r>
            <a:r>
              <a:rPr lang="vi-VN" sz="3200" b="1">
                <a:solidFill>
                  <a:srgbClr val="003366"/>
                </a:solidFill>
                <a:latin typeface="iCiel Bambola" panose="02000000000000000000" pitchFamily="50" charset="-93"/>
                <a:ea typeface="MS Mincho"/>
                <a:cs typeface="Times New Roman" panose="02020603050405020304" pitchFamily="18" charset="0"/>
              </a:rPr>
              <a:t>vụ:</a:t>
            </a:r>
            <a:r>
              <a:rPr lang="vi-VN" sz="3200" b="1">
                <a:solidFill>
                  <a:srgbClr val="0070C0"/>
                </a:solidFill>
                <a:latin typeface="iCiel Bambola" panose="02000000000000000000" pitchFamily="50" charset="-93"/>
                <a:ea typeface="MS Mincho"/>
                <a:cs typeface="Times New Roman" panose="02020603050405020304" pitchFamily="18" charset="0"/>
              </a:rPr>
              <a:t> </a:t>
            </a:r>
            <a:r>
              <a:rPr lang="vi-VN" sz="3200" b="1">
                <a:latin typeface="iCiel Bambola" panose="02000000000000000000" pitchFamily="50" charset="-93"/>
                <a:ea typeface="MS Mincho"/>
                <a:cs typeface="Times New Roman" panose="02020603050405020304" pitchFamily="18" charset="0"/>
              </a:rPr>
              <a:t>Hãy đọc bài viết của mình và hoàn chỉnh bài viết bằng cách trả lời các câu hỏi sau:</a:t>
            </a:r>
            <a:endParaRPr lang="en-GB" sz="2800">
              <a:latin typeface="iCiel Bambola" panose="02000000000000000000" pitchFamily="50" charset="-93"/>
              <a:ea typeface="Times New Roman" panose="02020603050405020304" pitchFamily="18" charset="0"/>
            </a:endParaRPr>
          </a:p>
          <a:p>
            <a:pPr marL="514350" indent="-514350" algn="just">
              <a:lnSpc>
                <a:spcPct val="115000"/>
              </a:lnSpc>
              <a:spcAft>
                <a:spcPts val="0"/>
              </a:spcAft>
              <a:buAutoNum type="arabicPeriod"/>
              <a:tabLst>
                <a:tab pos="1386840" algn="l"/>
              </a:tabLst>
            </a:pPr>
            <a:r>
              <a:rPr lang="vi-VN" sz="3200" smtClean="0">
                <a:solidFill>
                  <a:srgbClr val="0D0D0D"/>
                </a:solidFill>
                <a:latin typeface="iCiel Bambola" panose="02000000000000000000" pitchFamily="50" charset="-93"/>
                <a:ea typeface="MS Mincho"/>
                <a:cs typeface="Times New Roman" panose="02020603050405020304" pitchFamily="18" charset="0"/>
              </a:rPr>
              <a:t>Bài </a:t>
            </a:r>
            <a:r>
              <a:rPr lang="vi-VN" sz="3200">
                <a:solidFill>
                  <a:srgbClr val="0D0D0D"/>
                </a:solidFill>
                <a:latin typeface="iCiel Bambola" panose="02000000000000000000" pitchFamily="50" charset="-93"/>
                <a:ea typeface="MS Mincho"/>
                <a:cs typeface="Times New Roman" panose="02020603050405020304" pitchFamily="18" charset="0"/>
              </a:rPr>
              <a:t>viết  đảm bảo hình thức đoạn văn chưa</a:t>
            </a:r>
            <a:r>
              <a:rPr lang="vi-VN" sz="3200" smtClean="0">
                <a:solidFill>
                  <a:srgbClr val="0D0D0D"/>
                </a:solidFill>
                <a:latin typeface="iCiel Bambola" panose="02000000000000000000" pitchFamily="50" charset="-93"/>
                <a:ea typeface="MS Mincho"/>
                <a:cs typeface="Times New Roman" panose="02020603050405020304" pitchFamily="18" charset="0"/>
              </a:rPr>
              <a:t>?</a:t>
            </a:r>
          </a:p>
          <a:p>
            <a:pPr algn="just">
              <a:lnSpc>
                <a:spcPct val="115000"/>
              </a:lnSpc>
              <a:spcAft>
                <a:spcPts val="0"/>
              </a:spcAft>
              <a:tabLst>
                <a:tab pos="1386840" algn="l"/>
              </a:tabLst>
            </a:pPr>
            <a:r>
              <a:rPr lang="vi-VN" sz="3200" smtClean="0">
                <a:solidFill>
                  <a:srgbClr val="0D0D0D"/>
                </a:solidFill>
                <a:latin typeface="iCiel Bambola" panose="02000000000000000000" pitchFamily="50" charset="-93"/>
                <a:ea typeface="MS Mincho"/>
                <a:cs typeface="Times New Roman" panose="02020603050405020304" pitchFamily="18" charset="0"/>
              </a:rPr>
              <a:t>.................................................................................................................</a:t>
            </a:r>
            <a:endParaRPr lang="en-GB" sz="2800">
              <a:latin typeface="iCiel Bambola" panose="02000000000000000000" pitchFamily="50" charset="-93"/>
              <a:ea typeface="Times New Roman" panose="02020603050405020304" pitchFamily="18" charset="0"/>
            </a:endParaRPr>
          </a:p>
          <a:p>
            <a:pPr algn="just">
              <a:lnSpc>
                <a:spcPct val="115000"/>
              </a:lnSpc>
              <a:spcAft>
                <a:spcPts val="0"/>
              </a:spcAft>
              <a:tabLst>
                <a:tab pos="1386840" algn="l"/>
              </a:tabLst>
            </a:pPr>
            <a:r>
              <a:rPr lang="vi-VN" sz="3200">
                <a:solidFill>
                  <a:srgbClr val="0D0D0D"/>
                </a:solidFill>
                <a:latin typeface="iCiel Bambola" panose="02000000000000000000" pitchFamily="50" charset="-93"/>
                <a:ea typeface="MS Mincho"/>
                <a:cs typeface="Times New Roman" panose="02020603050405020304" pitchFamily="18" charset="0"/>
              </a:rPr>
              <a:t>2. Nội dung đã đảm bảo các ý chưa? Nếu chưa cần bổ sung những ý nào?</a:t>
            </a:r>
            <a:endParaRPr lang="en-GB" sz="2800">
              <a:latin typeface="iCiel Bambola" panose="02000000000000000000" pitchFamily="50" charset="-93"/>
              <a:ea typeface="Times New Roman" panose="02020603050405020304" pitchFamily="18" charset="0"/>
            </a:endParaRPr>
          </a:p>
          <a:p>
            <a:pPr algn="just">
              <a:lnSpc>
                <a:spcPct val="115000"/>
              </a:lnSpc>
              <a:spcAft>
                <a:spcPts val="0"/>
              </a:spcAft>
              <a:tabLst>
                <a:tab pos="1386840" algn="l"/>
              </a:tabLst>
            </a:pPr>
            <a:r>
              <a:rPr lang="vi-VN" sz="3200" smtClean="0">
                <a:solidFill>
                  <a:srgbClr val="0D0D0D"/>
                </a:solidFill>
                <a:latin typeface="iCiel Bambola" panose="02000000000000000000" pitchFamily="50" charset="-93"/>
                <a:ea typeface="MS Mincho"/>
                <a:cs typeface="Times New Roman" panose="02020603050405020304" pitchFamily="18" charset="0"/>
              </a:rPr>
              <a:t>.................................................................................................................</a:t>
            </a:r>
            <a:endParaRPr lang="en-GB" sz="2800">
              <a:latin typeface="iCiel Bambola" panose="02000000000000000000" pitchFamily="50" charset="-93"/>
              <a:ea typeface="Times New Roman" panose="02020603050405020304" pitchFamily="18" charset="0"/>
            </a:endParaRPr>
          </a:p>
          <a:p>
            <a:pPr algn="just">
              <a:lnSpc>
                <a:spcPct val="115000"/>
              </a:lnSpc>
              <a:spcAft>
                <a:spcPts val="0"/>
              </a:spcAft>
              <a:tabLst>
                <a:tab pos="1386840" algn="l"/>
              </a:tabLst>
            </a:pPr>
            <a:r>
              <a:rPr lang="vi-VN" sz="3200">
                <a:latin typeface="iCiel Bambola" panose="02000000000000000000" pitchFamily="50" charset="-93"/>
                <a:ea typeface="MS Mincho"/>
                <a:cs typeface="Times New Roman" panose="02020603050405020304" pitchFamily="18" charset="0"/>
              </a:rPr>
              <a:t>3. Bài viết có sai chính tả không? Nếu có em sửa chữa như thế nào?</a:t>
            </a:r>
            <a:endParaRPr lang="en-GB" sz="2800">
              <a:latin typeface="iCiel Bambola" panose="02000000000000000000" pitchFamily="50" charset="-93"/>
              <a:ea typeface="Times New Roman" panose="02020603050405020304" pitchFamily="18" charset="0"/>
            </a:endParaRPr>
          </a:p>
          <a:p>
            <a:pPr algn="just">
              <a:lnSpc>
                <a:spcPct val="115000"/>
              </a:lnSpc>
              <a:spcAft>
                <a:spcPts val="0"/>
              </a:spcAft>
              <a:tabLst>
                <a:tab pos="1386840" algn="l"/>
              </a:tabLst>
            </a:pPr>
            <a:r>
              <a:rPr lang="vi-VN" sz="3200" smtClean="0">
                <a:solidFill>
                  <a:srgbClr val="0D0D0D"/>
                </a:solidFill>
                <a:latin typeface="iCiel Bambola" panose="02000000000000000000" pitchFamily="50" charset="-93"/>
                <a:ea typeface="MS Mincho"/>
                <a:cs typeface="Times New Roman" panose="02020603050405020304" pitchFamily="18" charset="0"/>
              </a:rPr>
              <a:t>.................................................................................................................</a:t>
            </a:r>
            <a:endParaRPr lang="en-GB" sz="2800">
              <a:latin typeface="iCiel Bambola" panose="02000000000000000000" pitchFamily="50" charset="-93"/>
              <a:ea typeface="Times New Roman" panose="02020603050405020304" pitchFamily="18" charset="0"/>
            </a:endParaRPr>
          </a:p>
          <a:p>
            <a:pPr algn="just">
              <a:lnSpc>
                <a:spcPct val="115000"/>
              </a:lnSpc>
              <a:spcAft>
                <a:spcPts val="0"/>
              </a:spcAft>
              <a:tabLst>
                <a:tab pos="1386840" algn="l"/>
              </a:tabLst>
            </a:pPr>
            <a:r>
              <a:rPr lang="vi-VN" sz="3200">
                <a:latin typeface="iCiel Bambola" panose="02000000000000000000" pitchFamily="50" charset="-93"/>
                <a:ea typeface="MS Mincho"/>
                <a:cs typeface="Times New Roman" panose="02020603050405020304" pitchFamily="18" charset="0"/>
              </a:rPr>
              <a:t>4. Đoạn văn viết đã</a:t>
            </a:r>
            <a:r>
              <a:rPr lang="vi-VN" sz="3200">
                <a:latin typeface="iCiel Bambola" panose="02000000000000000000" pitchFamily="50" charset="-93"/>
                <a:ea typeface="Times New Roman" panose="02020603050405020304" pitchFamily="18" charset="0"/>
                <a:cs typeface="Times New Roman" panose="02020603050405020304" pitchFamily="18" charset="0"/>
              </a:rPr>
              <a:t> </a:t>
            </a:r>
            <a:r>
              <a:rPr lang="vi-VN" sz="3200">
                <a:latin typeface="iCiel Bambola" panose="02000000000000000000" pitchFamily="50" charset="-93"/>
                <a:ea typeface="MS Mincho"/>
                <a:cs typeface="Times New Roman" panose="02020603050405020304" pitchFamily="18" charset="0"/>
              </a:rPr>
              <a:t>đưa ra được </a:t>
            </a:r>
            <a:r>
              <a:rPr lang="vi-VN" sz="3200" b="1">
                <a:latin typeface="iCiel Bambola" panose="02000000000000000000" pitchFamily="50" charset="-93"/>
                <a:ea typeface="Times New Roman" panose="02020603050405020304" pitchFamily="18" charset="0"/>
                <a:cs typeface="Times New Roman" panose="02020603050405020304" pitchFamily="18" charset="0"/>
              </a:rPr>
              <a:t>Ảnh</a:t>
            </a:r>
            <a:r>
              <a:rPr lang="vi-VN" sz="3200" b="1">
                <a:solidFill>
                  <a:srgbClr val="000000"/>
                </a:solidFill>
                <a:latin typeface="iCiel Bambola" panose="02000000000000000000" pitchFamily="50" charset="-93"/>
                <a:ea typeface="Times New Roman" panose="02020603050405020304" pitchFamily="18" charset="0"/>
                <a:cs typeface="Times New Roman" panose="02020603050405020304" pitchFamily="18" charset="0"/>
              </a:rPr>
              <a:t> hưởng của hiện tượng nước biển dâng đối với đời sống con người</a:t>
            </a:r>
            <a:r>
              <a:rPr lang="vi-VN" sz="3200">
                <a:solidFill>
                  <a:srgbClr val="000000"/>
                </a:solidFill>
                <a:latin typeface="iCiel Bambola" panose="02000000000000000000" pitchFamily="50" charset="-93"/>
                <a:ea typeface="Times New Roman" panose="02020603050405020304" pitchFamily="18" charset="0"/>
                <a:cs typeface="Times New Roman" panose="02020603050405020304" pitchFamily="18" charset="0"/>
              </a:rPr>
              <a:t>/ </a:t>
            </a:r>
            <a:r>
              <a:rPr lang="vi-VN" sz="3200" b="1">
                <a:solidFill>
                  <a:srgbClr val="000000"/>
                </a:solidFill>
                <a:latin typeface="iCiel Bambola" panose="02000000000000000000" pitchFamily="50" charset="-93"/>
                <a:ea typeface="Times New Roman" panose="02020603050405020304" pitchFamily="18" charset="0"/>
                <a:cs typeface="Times New Roman" panose="02020603050405020304" pitchFamily="18" charset="0"/>
              </a:rPr>
              <a:t>Tác hại của lũ lụt với đời sống con người.</a:t>
            </a:r>
            <a:endParaRPr lang="en-GB" sz="2800">
              <a:latin typeface="iCiel Bambola" panose="02000000000000000000" pitchFamily="50" charset="-93"/>
              <a:ea typeface="Times New Roman" panose="02020603050405020304" pitchFamily="18" charset="0"/>
            </a:endParaRPr>
          </a:p>
          <a:p>
            <a:pPr algn="just">
              <a:lnSpc>
                <a:spcPct val="115000"/>
              </a:lnSpc>
              <a:spcAft>
                <a:spcPts val="0"/>
              </a:spcAft>
              <a:tabLst>
                <a:tab pos="1386840" algn="l"/>
              </a:tabLst>
            </a:pPr>
            <a:r>
              <a:rPr lang="vi-VN" sz="3200">
                <a:latin typeface="iCiel Bambola" panose="02000000000000000000" pitchFamily="50" charset="-93"/>
                <a:ea typeface="MS Mincho"/>
                <a:cs typeface="Times New Roman" panose="02020603050405020304" pitchFamily="18" charset="0"/>
              </a:rPr>
              <a:t>Nếu chưa, hãy khắc phục.</a:t>
            </a:r>
            <a:endParaRPr lang="en-GB" sz="2800">
              <a:latin typeface="iCiel Bambola" panose="02000000000000000000" pitchFamily="50" charset="-93"/>
              <a:ea typeface="Times New Roman" panose="02020603050405020304" pitchFamily="18" charset="0"/>
            </a:endParaRPr>
          </a:p>
          <a:p>
            <a:pPr algn="just">
              <a:lnSpc>
                <a:spcPct val="115000"/>
              </a:lnSpc>
              <a:spcAft>
                <a:spcPts val="0"/>
              </a:spcAft>
              <a:tabLst>
                <a:tab pos="1386840" algn="l"/>
              </a:tabLst>
            </a:pPr>
            <a:r>
              <a:rPr lang="vi-VN" sz="3200">
                <a:latin typeface="iCiel Bambola" panose="02000000000000000000" pitchFamily="50" charset="-93"/>
                <a:ea typeface="MS Mincho"/>
                <a:cs typeface="Times New Roman" panose="02020603050405020304" pitchFamily="18" charset="0"/>
              </a:rPr>
              <a:t>5. Đoạn văn đã có câu chủ đề chưa? (chỉ ra). Nếu chưa, hãy khắc phục.</a:t>
            </a:r>
            <a:endParaRPr lang="en-GB" sz="2800">
              <a:effectLst/>
              <a:latin typeface="iCiel Bambola" panose="02000000000000000000" pitchFamily="50" charset="-93"/>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sp>
        <p:nvSpPr>
          <p:cNvPr id="2" name="Freeform 2"/>
          <p:cNvSpPr/>
          <p:nvPr/>
        </p:nvSpPr>
        <p:spPr>
          <a:xfrm>
            <a:off x="-98945" y="9258300"/>
            <a:ext cx="18485889" cy="9520233"/>
          </a:xfrm>
          <a:custGeom>
            <a:avLst/>
            <a:gdLst/>
            <a:ahLst/>
            <a:cxnLst/>
            <a:rect l="l" t="t" r="r" b="b"/>
            <a:pathLst>
              <a:path w="18485889" h="9520233">
                <a:moveTo>
                  <a:pt x="0" y="0"/>
                </a:moveTo>
                <a:lnTo>
                  <a:pt x="18485890" y="0"/>
                </a:lnTo>
                <a:lnTo>
                  <a:pt x="18485890" y="9520233"/>
                </a:lnTo>
                <a:lnTo>
                  <a:pt x="0" y="9520233"/>
                </a:lnTo>
                <a:lnTo>
                  <a:pt x="0" y="0"/>
                </a:lnTo>
                <a:close/>
              </a:path>
            </a:pathLst>
          </a:custGeom>
          <a:blipFill>
            <a:blip r:embed="rId2"/>
            <a:stretch>
              <a:fillRect/>
            </a:stretch>
          </a:blipFill>
        </p:spPr>
      </p:sp>
      <p:grpSp>
        <p:nvGrpSpPr>
          <p:cNvPr id="3" name="Group 3"/>
          <p:cNvGrpSpPr/>
          <p:nvPr/>
        </p:nvGrpSpPr>
        <p:grpSpPr>
          <a:xfrm>
            <a:off x="152400" y="-51643"/>
            <a:ext cx="17144997" cy="11559217"/>
            <a:chOff x="-50152" y="0"/>
            <a:chExt cx="878141" cy="537638"/>
          </a:xfrm>
        </p:grpSpPr>
        <p:sp>
          <p:nvSpPr>
            <p:cNvPr id="4" name="Freeform 4"/>
            <p:cNvSpPr/>
            <p:nvPr/>
          </p:nvSpPr>
          <p:spPr>
            <a:xfrm>
              <a:off x="-50152" y="0"/>
              <a:ext cx="878141"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5" name="TextBox 5"/>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7" name="Freeform 7"/>
          <p:cNvSpPr/>
          <p:nvPr/>
        </p:nvSpPr>
        <p:spPr>
          <a:xfrm>
            <a:off x="-577219" y="5802846"/>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3">
              <a:extLst>
                <a:ext uri="{96DAC541-7B7A-43D3-8B79-37D633B846F1}">
                  <asvg:svgBlip xmlns="" xmlns:asvg="http://schemas.microsoft.com/office/drawing/2016/SVG/main" r:embed="rId5"/>
                </a:ext>
              </a:extLst>
            </a:blip>
            <a:stretch>
              <a:fillRect/>
            </a:stretch>
          </a:blipFill>
        </p:spPr>
      </p:sp>
      <p:sp>
        <p:nvSpPr>
          <p:cNvPr id="8" name="Freeform 8"/>
          <p:cNvSpPr/>
          <p:nvPr/>
        </p:nvSpPr>
        <p:spPr>
          <a:xfrm rot="389631">
            <a:off x="12488613" y="374415"/>
            <a:ext cx="2916898" cy="2050336"/>
          </a:xfrm>
          <a:custGeom>
            <a:avLst/>
            <a:gdLst/>
            <a:ahLst/>
            <a:cxnLst/>
            <a:rect l="l" t="t" r="r" b="b"/>
            <a:pathLst>
              <a:path w="2916898" h="2050336">
                <a:moveTo>
                  <a:pt x="0" y="0"/>
                </a:moveTo>
                <a:lnTo>
                  <a:pt x="2916898" y="0"/>
                </a:lnTo>
                <a:lnTo>
                  <a:pt x="2916898" y="2050336"/>
                </a:lnTo>
                <a:lnTo>
                  <a:pt x="0" y="205033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TextBox 9"/>
          <p:cNvSpPr txBox="1"/>
          <p:nvPr/>
        </p:nvSpPr>
        <p:spPr>
          <a:xfrm>
            <a:off x="4496260" y="780103"/>
            <a:ext cx="9119014" cy="110543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lnSpc>
                <a:spcPts val="8503"/>
              </a:lnSpc>
              <a:spcBef>
                <a:spcPct val="0"/>
              </a:spcBef>
            </a:pPr>
            <a:r>
              <a:rPr lang="nl-NL" sz="7200" b="1">
                <a:latin typeface="iCiel Pequena" pitchFamily="50" charset="0"/>
              </a:rPr>
              <a:t>Luật chơi</a:t>
            </a:r>
            <a:endParaRPr lang="en-US" sz="8000" spc="394">
              <a:solidFill>
                <a:srgbClr val="B2D8FF"/>
              </a:solidFill>
              <a:latin typeface="iCiel Pequena" pitchFamily="50" charset="0"/>
            </a:endParaRPr>
          </a:p>
        </p:txBody>
      </p:sp>
      <p:sp>
        <p:nvSpPr>
          <p:cNvPr id="10" name="TextBox 10"/>
          <p:cNvSpPr txBox="1"/>
          <p:nvPr/>
        </p:nvSpPr>
        <p:spPr>
          <a:xfrm>
            <a:off x="2793242" y="2145988"/>
            <a:ext cx="12545935" cy="7879080"/>
          </a:xfrm>
          <a:prstGeom prst="rect">
            <a:avLst/>
          </a:prstGeom>
        </p:spPr>
        <p:txBody>
          <a:bodyPr wrap="square" lIns="0" tIns="0" rIns="0" bIns="0" rtlCol="0" anchor="t">
            <a:spAutoFit/>
          </a:bodyPr>
          <a:lstStyle/>
          <a:p>
            <a:r>
              <a:rPr lang="vi-VN" sz="2400" smtClean="0">
                <a:latin typeface="Times New Roman" panose="02020603050405020304" pitchFamily="18" charset="0"/>
                <a:cs typeface="Times New Roman" panose="02020603050405020304" pitchFamily="18" charset="0"/>
              </a:rPr>
              <a:t>- </a:t>
            </a:r>
            <a:r>
              <a:rPr lang="en-US" sz="3200" smtClean="0">
                <a:latin typeface="Times New Roman" panose="02020603050405020304" pitchFamily="18" charset="0"/>
                <a:cs typeface="Times New Roman" panose="02020603050405020304" pitchFamily="18" charset="0"/>
              </a:rPr>
              <a:t>Trò </a:t>
            </a:r>
            <a:r>
              <a:rPr lang="en-US" sz="3200">
                <a:latin typeface="Times New Roman" panose="02020603050405020304" pitchFamily="18" charset="0"/>
                <a:cs typeface="Times New Roman" panose="02020603050405020304" pitchFamily="18" charset="0"/>
              </a:rPr>
              <a:t>chơi đoán ý đồng đội sẽ chia đội chơi làm 2 đội có số lượng thành viên bằng nhau, mỗi đội cần ít nhất 2 thành viên (1 người diễn tả và 1 người đoán). </a:t>
            </a:r>
            <a:endParaRPr lang="vi-VN" sz="3200" smtClean="0">
              <a:latin typeface="Times New Roman" panose="02020603050405020304" pitchFamily="18" charset="0"/>
              <a:cs typeface="Times New Roman" panose="02020603050405020304" pitchFamily="18" charset="0"/>
            </a:endParaRPr>
          </a:p>
          <a:p>
            <a:r>
              <a:rPr lang="nl-NL" sz="3200" smtClean="0">
                <a:latin typeface="Times New Roman" panose="02020603050405020304" pitchFamily="18" charset="0"/>
                <a:cs typeface="Times New Roman" panose="02020603050405020304" pitchFamily="18" charset="0"/>
              </a:rPr>
              <a:t>- </a:t>
            </a:r>
            <a:r>
              <a:rPr lang="nl-NL" sz="3200">
                <a:latin typeface="Times New Roman" panose="02020603050405020304" pitchFamily="18" charset="0"/>
                <a:cs typeface="Times New Roman" panose="02020603050405020304" pitchFamily="18" charset="0"/>
              </a:rPr>
              <a:t>Mỗi đội sẽ cử một thành viên đại diện cho đội đó lên bục giảng (đứng trước đội mình) để nhận từ khóa và diễn tả lại bằng hành động.</a:t>
            </a:r>
            <a:endParaRPr lang="en-GB" sz="3200">
              <a:latin typeface="Times New Roman" panose="02020603050405020304" pitchFamily="18" charset="0"/>
              <a:cs typeface="Times New Roman" panose="02020603050405020304" pitchFamily="18" charset="0"/>
            </a:endParaRPr>
          </a:p>
          <a:p>
            <a:r>
              <a:rPr lang="nl-NL" sz="3200">
                <a:latin typeface="Times New Roman" panose="02020603050405020304" pitchFamily="18" charset="0"/>
                <a:cs typeface="Times New Roman" panose="02020603050405020304" pitchFamily="18" charset="0"/>
              </a:rPr>
              <a:t>- Từng đội sẽ lần lượt tham gia chơi. Khi chủ trò hô “bắt đầu” thì người diễn tả hành động sẽ  nhận thử thách (từ khóa) và sau đó dùng ngôn ngữ cơ thể, diễn tả làm sao để đồng đội có thể hiểu được từ khóa. </a:t>
            </a:r>
            <a:endParaRPr lang="en-GB" sz="3200">
              <a:latin typeface="Times New Roman" panose="02020603050405020304" pitchFamily="18" charset="0"/>
              <a:cs typeface="Times New Roman" panose="02020603050405020304" pitchFamily="18" charset="0"/>
            </a:endParaRPr>
          </a:p>
          <a:p>
            <a:r>
              <a:rPr lang="nl-NL" sz="3200">
                <a:latin typeface="Times New Roman" panose="02020603050405020304" pitchFamily="18" charset="0"/>
                <a:cs typeface="Times New Roman" panose="02020603050405020304" pitchFamily="18" charset="0"/>
              </a:rPr>
              <a:t>- Sau khi người đại diện diễn tả, các thành viên trong đội có đáp án sẽ hô to, rõ ràng, nếu chính xác sẽ được tính điểm. </a:t>
            </a:r>
            <a:endParaRPr lang="en-GB" sz="3200">
              <a:latin typeface="Times New Roman" panose="02020603050405020304" pitchFamily="18" charset="0"/>
              <a:cs typeface="Times New Roman" panose="02020603050405020304" pitchFamily="18" charset="0"/>
            </a:endParaRPr>
          </a:p>
          <a:p>
            <a:r>
              <a:rPr lang="nl-NL" sz="3200">
                <a:latin typeface="Times New Roman" panose="02020603050405020304" pitchFamily="18" charset="0"/>
                <a:cs typeface="Times New Roman" panose="02020603050405020304" pitchFamily="18" charset="0"/>
              </a:rPr>
              <a:t>- Đội chơi có quyền bỏ qua từ khóa khó và sau khi đoán đến từ khóa cuối cùng mà vẫn còn thời gian thì sẽ quay lại đoán tiếp tục từ khóa đã bỏ qua. </a:t>
            </a:r>
            <a:endParaRPr lang="en-GB" sz="3200">
              <a:latin typeface="Times New Roman" panose="02020603050405020304" pitchFamily="18" charset="0"/>
              <a:cs typeface="Times New Roman" panose="02020603050405020304" pitchFamily="18" charset="0"/>
            </a:endParaRPr>
          </a:p>
          <a:p>
            <a:r>
              <a:rPr lang="nl-NL" sz="3200">
                <a:latin typeface="Times New Roman" panose="02020603050405020304" pitchFamily="18" charset="0"/>
                <a:cs typeface="Times New Roman" panose="02020603050405020304" pitchFamily="18" charset="0"/>
              </a:rPr>
              <a:t>- Những từ  khóa được đưa ra có thể theo chủ đề như về hiện tượng tự nhiên như: Núi lửa, lũ lụt, bão, sét, cầu vồng, sao băng, …</a:t>
            </a:r>
            <a:endParaRPr lang="en-GB" sz="3200">
              <a:latin typeface="Times New Roman" panose="02020603050405020304" pitchFamily="18" charset="0"/>
              <a:cs typeface="Times New Roman" panose="02020603050405020304" pitchFamily="18" charset="0"/>
            </a:endParaRPr>
          </a:p>
          <a:p>
            <a:r>
              <a:rPr lang="nl-NL" sz="3200">
                <a:latin typeface="Times New Roman" panose="02020603050405020304" pitchFamily="18" charset="0"/>
                <a:cs typeface="Times New Roman" panose="02020603050405020304" pitchFamily="18" charset="0"/>
              </a:rPr>
              <a:t>- Mỗi đội sẽ có 3 từ khóa, chơi trong một thời gian nhất định. Đội nào có nhiều đáp án chính xác và sớm nhất sẽ là đội chiến thắng</a:t>
            </a:r>
            <a:r>
              <a:rPr lang="nl-NL" sz="3200" smtClean="0"/>
              <a:t>.</a:t>
            </a:r>
            <a:endParaRPr lang="en-GB" sz="3200"/>
          </a:p>
        </p:txBody>
      </p:sp>
      <p:pic>
        <p:nvPicPr>
          <p:cNvPr id="12"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734800" y="6200464"/>
            <a:ext cx="8888857" cy="4300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2547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sp>
        <p:nvSpPr>
          <p:cNvPr id="3" name="Freeform 3"/>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2"/>
            <a:stretch>
              <a:fillRect/>
            </a:stretch>
          </a:blipFill>
        </p:spPr>
      </p:sp>
      <p:sp>
        <p:nvSpPr>
          <p:cNvPr id="4" name="Freeform 4"/>
          <p:cNvSpPr/>
          <p:nvPr/>
        </p:nvSpPr>
        <p:spPr>
          <a:xfrm>
            <a:off x="231534" y="4890015"/>
            <a:ext cx="4214952" cy="4339719"/>
          </a:xfrm>
          <a:custGeom>
            <a:avLst/>
            <a:gdLst/>
            <a:ahLst/>
            <a:cxnLst/>
            <a:rect l="l" t="t" r="r" b="b"/>
            <a:pathLst>
              <a:path w="4214952" h="4339719">
                <a:moveTo>
                  <a:pt x="0" y="0"/>
                </a:moveTo>
                <a:lnTo>
                  <a:pt x="4214953" y="0"/>
                </a:lnTo>
                <a:lnTo>
                  <a:pt x="4214953" y="4339719"/>
                </a:lnTo>
                <a:lnTo>
                  <a:pt x="0" y="433971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5" name="TextBox 5"/>
          <p:cNvSpPr txBox="1"/>
          <p:nvPr/>
        </p:nvSpPr>
        <p:spPr>
          <a:xfrm>
            <a:off x="1888123" y="2825468"/>
            <a:ext cx="14865946" cy="2039020"/>
          </a:xfrm>
          <a:prstGeom prst="rect">
            <a:avLst/>
          </a:prstGeom>
        </p:spPr>
        <p:txBody>
          <a:bodyPr lIns="0" tIns="0" rIns="0" bIns="0" rtlCol="0" anchor="t">
            <a:spAutoFit/>
          </a:bodyPr>
          <a:lstStyle/>
          <a:p>
            <a:pPr lvl="0" algn="ctr">
              <a:lnSpc>
                <a:spcPts val="15884"/>
              </a:lnSpc>
            </a:pPr>
            <a:r>
              <a:rPr lang="en-US" sz="9600" b="1"/>
              <a:t> </a:t>
            </a:r>
            <a:r>
              <a:rPr lang="en-US" sz="9600" b="1">
                <a:latin typeface="iCiel Pacifico" panose="02000000000000000000" pitchFamily="50" charset="-93"/>
              </a:rPr>
              <a:t>Đoạn văn tham khảo</a:t>
            </a:r>
            <a:endParaRPr lang="en-US" sz="14057" u="none" spc="534">
              <a:solidFill>
                <a:srgbClr val="FFFFFF"/>
              </a:solidFill>
              <a:latin typeface="iCiel Pacifico" panose="02000000000000000000" pitchFamily="50" charset="-93"/>
            </a:endParaRPr>
          </a:p>
        </p:txBody>
      </p:sp>
      <p:sp>
        <p:nvSpPr>
          <p:cNvPr id="6" name="Freeform 6"/>
          <p:cNvSpPr/>
          <p:nvPr/>
        </p:nvSpPr>
        <p:spPr>
          <a:xfrm>
            <a:off x="13000845" y="1107240"/>
            <a:ext cx="4303466" cy="2200147"/>
          </a:xfrm>
          <a:custGeom>
            <a:avLst/>
            <a:gdLst/>
            <a:ahLst/>
            <a:cxnLst/>
            <a:rect l="l" t="t" r="r" b="b"/>
            <a:pathLst>
              <a:path w="4303466" h="2200147">
                <a:moveTo>
                  <a:pt x="0" y="0"/>
                </a:moveTo>
                <a:lnTo>
                  <a:pt x="4303466" y="0"/>
                </a:lnTo>
                <a:lnTo>
                  <a:pt x="4303466" y="2200146"/>
                </a:lnTo>
                <a:lnTo>
                  <a:pt x="0" y="2200146"/>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7" name="Freeform 7"/>
          <p:cNvSpPr/>
          <p:nvPr/>
        </p:nvSpPr>
        <p:spPr>
          <a:xfrm rot="-364056">
            <a:off x="6749163" y="7126785"/>
            <a:ext cx="4789674" cy="389161"/>
          </a:xfrm>
          <a:custGeom>
            <a:avLst/>
            <a:gdLst/>
            <a:ahLst/>
            <a:cxnLst/>
            <a:rect l="l" t="t" r="r" b="b"/>
            <a:pathLst>
              <a:path w="4789674" h="389161">
                <a:moveTo>
                  <a:pt x="0" y="0"/>
                </a:moveTo>
                <a:lnTo>
                  <a:pt x="4789674" y="0"/>
                </a:lnTo>
                <a:lnTo>
                  <a:pt x="4789674" y="389161"/>
                </a:lnTo>
                <a:lnTo>
                  <a:pt x="0" y="389161"/>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8" name="Freeform 8"/>
          <p:cNvSpPr/>
          <p:nvPr/>
        </p:nvSpPr>
        <p:spPr>
          <a:xfrm rot="-1570142">
            <a:off x="13987040" y="7663644"/>
            <a:ext cx="1018016" cy="905610"/>
          </a:xfrm>
          <a:custGeom>
            <a:avLst/>
            <a:gdLst/>
            <a:ahLst/>
            <a:cxnLst/>
            <a:rect l="l" t="t" r="r" b="b"/>
            <a:pathLst>
              <a:path w="1018016" h="905610">
                <a:moveTo>
                  <a:pt x="0" y="0"/>
                </a:moveTo>
                <a:lnTo>
                  <a:pt x="1018017" y="0"/>
                </a:lnTo>
                <a:lnTo>
                  <a:pt x="1018017" y="905610"/>
                </a:lnTo>
                <a:lnTo>
                  <a:pt x="0" y="905610"/>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9" name="Freeform 9"/>
          <p:cNvSpPr/>
          <p:nvPr/>
        </p:nvSpPr>
        <p:spPr>
          <a:xfrm rot="-1264247">
            <a:off x="2144182" y="1209254"/>
            <a:ext cx="3713308" cy="2115038"/>
          </a:xfrm>
          <a:custGeom>
            <a:avLst/>
            <a:gdLst/>
            <a:ahLst/>
            <a:cxnLst/>
            <a:rect l="l" t="t" r="r" b="b"/>
            <a:pathLst>
              <a:path w="3713308" h="2115038">
                <a:moveTo>
                  <a:pt x="0" y="0"/>
                </a:moveTo>
                <a:lnTo>
                  <a:pt x="3713308" y="0"/>
                </a:lnTo>
                <a:lnTo>
                  <a:pt x="3713308" y="2115039"/>
                </a:lnTo>
                <a:lnTo>
                  <a:pt x="0" y="2115039"/>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0" name="Freeform 10"/>
          <p:cNvSpPr/>
          <p:nvPr/>
        </p:nvSpPr>
        <p:spPr>
          <a:xfrm rot="1452210">
            <a:off x="15556162" y="6946877"/>
            <a:ext cx="1705818" cy="1517468"/>
          </a:xfrm>
          <a:custGeom>
            <a:avLst/>
            <a:gdLst/>
            <a:ahLst/>
            <a:cxnLst/>
            <a:rect l="l" t="t" r="r" b="b"/>
            <a:pathLst>
              <a:path w="1705818" h="1517468">
                <a:moveTo>
                  <a:pt x="0" y="0"/>
                </a:moveTo>
                <a:lnTo>
                  <a:pt x="1705818" y="0"/>
                </a:lnTo>
                <a:lnTo>
                  <a:pt x="1705818" y="1517468"/>
                </a:lnTo>
                <a:lnTo>
                  <a:pt x="0" y="1517468"/>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pSp>
        <p:nvGrpSpPr>
          <p:cNvPr id="2" name="Group 2"/>
          <p:cNvGrpSpPr/>
          <p:nvPr/>
        </p:nvGrpSpPr>
        <p:grpSpPr>
          <a:xfrm>
            <a:off x="228600" y="-23586"/>
            <a:ext cx="18059400" cy="9213094"/>
            <a:chOff x="0" y="0"/>
            <a:chExt cx="858578" cy="541735"/>
          </a:xfrm>
        </p:grpSpPr>
        <p:sp>
          <p:nvSpPr>
            <p:cNvPr id="3" name="Freeform 3"/>
            <p:cNvSpPr/>
            <p:nvPr/>
          </p:nvSpPr>
          <p:spPr>
            <a:xfrm>
              <a:off x="0" y="0"/>
              <a:ext cx="873767" cy="545973"/>
            </a:xfrm>
            <a:custGeom>
              <a:avLst/>
              <a:gdLst/>
              <a:ahLst/>
              <a:cxnLst/>
              <a:rect l="l" t="t" r="r" b="b"/>
              <a:pathLst>
                <a:path w="873767" h="545973">
                  <a:moveTo>
                    <a:pt x="487482" y="0"/>
                  </a:moveTo>
                  <a:cubicBezTo>
                    <a:pt x="496899" y="0"/>
                    <a:pt x="506373" y="0"/>
                    <a:pt x="515772" y="0"/>
                  </a:cubicBezTo>
                  <a:cubicBezTo>
                    <a:pt x="590705" y="9048"/>
                    <a:pt x="637536" y="39167"/>
                    <a:pt x="658866" y="88451"/>
                  </a:cubicBezTo>
                  <a:cubicBezTo>
                    <a:pt x="783793" y="81878"/>
                    <a:pt x="873767" y="175067"/>
                    <a:pt x="819268" y="266527"/>
                  </a:cubicBezTo>
                  <a:cubicBezTo>
                    <a:pt x="837675" y="285746"/>
                    <a:pt x="853032" y="307243"/>
                    <a:pt x="858578" y="336097"/>
                  </a:cubicBezTo>
                  <a:cubicBezTo>
                    <a:pt x="858578" y="344363"/>
                    <a:pt x="858578" y="352609"/>
                    <a:pt x="858578" y="360873"/>
                  </a:cubicBezTo>
                  <a:cubicBezTo>
                    <a:pt x="842050" y="434309"/>
                    <a:pt x="770932" y="483932"/>
                    <a:pt x="654174" y="470573"/>
                  </a:cubicBezTo>
                  <a:cubicBezTo>
                    <a:pt x="624134" y="508279"/>
                    <a:pt x="570679" y="545973"/>
                    <a:pt x="487499" y="541336"/>
                  </a:cubicBezTo>
                  <a:cubicBezTo>
                    <a:pt x="444504" y="538861"/>
                    <a:pt x="414594" y="524523"/>
                    <a:pt x="388406" y="507104"/>
                  </a:cubicBezTo>
                  <a:cubicBezTo>
                    <a:pt x="360823" y="521583"/>
                    <a:pt x="330949" y="532947"/>
                    <a:pt x="287787" y="533072"/>
                  </a:cubicBezTo>
                  <a:cubicBezTo>
                    <a:pt x="187931" y="533286"/>
                    <a:pt x="121130" y="477502"/>
                    <a:pt x="119511" y="400984"/>
                  </a:cubicBezTo>
                  <a:cubicBezTo>
                    <a:pt x="55316" y="383084"/>
                    <a:pt x="11838" y="349670"/>
                    <a:pt x="0" y="292495"/>
                  </a:cubicBezTo>
                  <a:cubicBezTo>
                    <a:pt x="0" y="284231"/>
                    <a:pt x="0" y="275949"/>
                    <a:pt x="0" y="267720"/>
                  </a:cubicBezTo>
                  <a:cubicBezTo>
                    <a:pt x="13066" y="211064"/>
                    <a:pt x="54181" y="175476"/>
                    <a:pt x="122638" y="160390"/>
                  </a:cubicBezTo>
                  <a:cubicBezTo>
                    <a:pt x="118525" y="64815"/>
                    <a:pt x="255458" y="5094"/>
                    <a:pt x="367951" y="47200"/>
                  </a:cubicBezTo>
                  <a:cubicBezTo>
                    <a:pt x="394735" y="26378"/>
                    <a:pt x="432629" y="3669"/>
                    <a:pt x="487482" y="0"/>
                  </a:cubicBezTo>
                  <a:close/>
                </a:path>
              </a:pathLst>
            </a:custGeom>
            <a:solidFill>
              <a:srgbClr val="B2D8FF"/>
            </a:solidFill>
          </p:spPr>
        </p:sp>
        <p:sp>
          <p:nvSpPr>
            <p:cNvPr id="4" name="TextBox 4"/>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2"/>
            <a:stretch>
              <a:fillRect/>
            </a:stretch>
          </a:blipFill>
        </p:spPr>
      </p:sp>
      <p:sp>
        <p:nvSpPr>
          <p:cNvPr id="15" name="Freeform 15"/>
          <p:cNvSpPr/>
          <p:nvPr/>
        </p:nvSpPr>
        <p:spPr>
          <a:xfrm rot="-204012">
            <a:off x="14356140" y="7875011"/>
            <a:ext cx="4224487" cy="2406198"/>
          </a:xfrm>
          <a:custGeom>
            <a:avLst/>
            <a:gdLst/>
            <a:ahLst/>
            <a:cxnLst/>
            <a:rect l="l" t="t" r="r" b="b"/>
            <a:pathLst>
              <a:path w="4224487" h="2406198">
                <a:moveTo>
                  <a:pt x="0" y="0"/>
                </a:moveTo>
                <a:lnTo>
                  <a:pt x="4224487" y="0"/>
                </a:lnTo>
                <a:lnTo>
                  <a:pt x="4224487" y="2406197"/>
                </a:lnTo>
                <a:lnTo>
                  <a:pt x="0" y="240619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6" name="Freeform 16"/>
          <p:cNvSpPr/>
          <p:nvPr/>
        </p:nvSpPr>
        <p:spPr>
          <a:xfrm rot="-364056">
            <a:off x="1667762" y="5695800"/>
            <a:ext cx="4789674" cy="389161"/>
          </a:xfrm>
          <a:custGeom>
            <a:avLst/>
            <a:gdLst/>
            <a:ahLst/>
            <a:cxnLst/>
            <a:rect l="l" t="t" r="r" b="b"/>
            <a:pathLst>
              <a:path w="4789674" h="389161">
                <a:moveTo>
                  <a:pt x="0" y="0"/>
                </a:moveTo>
                <a:lnTo>
                  <a:pt x="4789673" y="0"/>
                </a:lnTo>
                <a:lnTo>
                  <a:pt x="4789673" y="389161"/>
                </a:lnTo>
                <a:lnTo>
                  <a:pt x="0" y="38916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8" name="Rectangle 17"/>
          <p:cNvSpPr/>
          <p:nvPr/>
        </p:nvSpPr>
        <p:spPr>
          <a:xfrm>
            <a:off x="3038948" y="1485900"/>
            <a:ext cx="13344052" cy="6247864"/>
          </a:xfrm>
          <a:prstGeom prst="rect">
            <a:avLst/>
          </a:prstGeom>
        </p:spPr>
        <p:txBody>
          <a:bodyPr wrap="square">
            <a:spAutoFit/>
          </a:bodyPr>
          <a:lstStyle/>
          <a:p>
            <a:pPr algn="just"/>
            <a:r>
              <a:rPr lang="vi-VN" sz="4000">
                <a:latin typeface="Times New Roman" panose="02020603050405020304" pitchFamily="18" charset="0"/>
                <a:ea typeface="Times New Roman" panose="02020603050405020304" pitchFamily="18" charset="0"/>
                <a:cs typeface="Times New Roman" panose="02020603050405020304" pitchFamily="18" charset="0"/>
              </a:rPr>
              <a:t> a) Hiện tượng nước biển dâng có thể gây ra những tác động lớn, tàn phá các sinh vật ven biển và đất liền. Đồng thời nước biển dâng còn có thể gây ra như xói mòn, lũ lụt, đất nông nghiệp bị nhiễm mặn, mất môi trường sống cho cá, chim và thực vật. Hình thành nhiều cơn bão nguy hiểm hơn. Nước biển dâng làm úng ngập các đồng bằng, các khu dân cư ven biển và xóa sổ nhiều vùng đất ngập nước. Ảnh hưởng tới cuộc sống con người, người dân phải di cư đến các vùng đất cao hơn. </a:t>
            </a:r>
            <a:r>
              <a:rPr lang="vi-VN" sz="4000" b="1">
                <a:latin typeface="Times New Roman" panose="02020603050405020304" pitchFamily="18" charset="0"/>
                <a:ea typeface="Times New Roman" panose="02020603050405020304" pitchFamily="18" charset="0"/>
                <a:cs typeface="Times New Roman" panose="02020603050405020304" pitchFamily="18" charset="0"/>
              </a:rPr>
              <a:t>Như vậy, ảnh hưởng của hiện tượng nước biển dâng là vô cùng ghê gớm, đây là bài toán khó cần giải quyết trong thế kỉ này.</a:t>
            </a:r>
            <a:endParaRPr lang="en-GB"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pSp>
        <p:nvGrpSpPr>
          <p:cNvPr id="2" name="Group 2"/>
          <p:cNvGrpSpPr/>
          <p:nvPr/>
        </p:nvGrpSpPr>
        <p:grpSpPr>
          <a:xfrm>
            <a:off x="228600" y="-23586"/>
            <a:ext cx="18059400" cy="9213094"/>
            <a:chOff x="0" y="0"/>
            <a:chExt cx="858578" cy="541735"/>
          </a:xfrm>
        </p:grpSpPr>
        <p:sp>
          <p:nvSpPr>
            <p:cNvPr id="3" name="Freeform 3"/>
            <p:cNvSpPr/>
            <p:nvPr/>
          </p:nvSpPr>
          <p:spPr>
            <a:xfrm>
              <a:off x="0" y="0"/>
              <a:ext cx="873767" cy="545973"/>
            </a:xfrm>
            <a:custGeom>
              <a:avLst/>
              <a:gdLst/>
              <a:ahLst/>
              <a:cxnLst/>
              <a:rect l="l" t="t" r="r" b="b"/>
              <a:pathLst>
                <a:path w="873767" h="545973">
                  <a:moveTo>
                    <a:pt x="487482" y="0"/>
                  </a:moveTo>
                  <a:cubicBezTo>
                    <a:pt x="496899" y="0"/>
                    <a:pt x="506373" y="0"/>
                    <a:pt x="515772" y="0"/>
                  </a:cubicBezTo>
                  <a:cubicBezTo>
                    <a:pt x="590705" y="9048"/>
                    <a:pt x="637536" y="39167"/>
                    <a:pt x="658866" y="88451"/>
                  </a:cubicBezTo>
                  <a:cubicBezTo>
                    <a:pt x="783793" y="81878"/>
                    <a:pt x="873767" y="175067"/>
                    <a:pt x="819268" y="266527"/>
                  </a:cubicBezTo>
                  <a:cubicBezTo>
                    <a:pt x="837675" y="285746"/>
                    <a:pt x="853032" y="307243"/>
                    <a:pt x="858578" y="336097"/>
                  </a:cubicBezTo>
                  <a:cubicBezTo>
                    <a:pt x="858578" y="344363"/>
                    <a:pt x="858578" y="352609"/>
                    <a:pt x="858578" y="360873"/>
                  </a:cubicBezTo>
                  <a:cubicBezTo>
                    <a:pt x="842050" y="434309"/>
                    <a:pt x="770932" y="483932"/>
                    <a:pt x="654174" y="470573"/>
                  </a:cubicBezTo>
                  <a:cubicBezTo>
                    <a:pt x="624134" y="508279"/>
                    <a:pt x="570679" y="545973"/>
                    <a:pt x="487499" y="541336"/>
                  </a:cubicBezTo>
                  <a:cubicBezTo>
                    <a:pt x="444504" y="538861"/>
                    <a:pt x="414594" y="524523"/>
                    <a:pt x="388406" y="507104"/>
                  </a:cubicBezTo>
                  <a:cubicBezTo>
                    <a:pt x="360823" y="521583"/>
                    <a:pt x="330949" y="532947"/>
                    <a:pt x="287787" y="533072"/>
                  </a:cubicBezTo>
                  <a:cubicBezTo>
                    <a:pt x="187931" y="533286"/>
                    <a:pt x="121130" y="477502"/>
                    <a:pt x="119511" y="400984"/>
                  </a:cubicBezTo>
                  <a:cubicBezTo>
                    <a:pt x="55316" y="383084"/>
                    <a:pt x="11838" y="349670"/>
                    <a:pt x="0" y="292495"/>
                  </a:cubicBezTo>
                  <a:cubicBezTo>
                    <a:pt x="0" y="284231"/>
                    <a:pt x="0" y="275949"/>
                    <a:pt x="0" y="267720"/>
                  </a:cubicBezTo>
                  <a:cubicBezTo>
                    <a:pt x="13066" y="211064"/>
                    <a:pt x="54181" y="175476"/>
                    <a:pt x="122638" y="160390"/>
                  </a:cubicBezTo>
                  <a:cubicBezTo>
                    <a:pt x="118525" y="64815"/>
                    <a:pt x="255458" y="5094"/>
                    <a:pt x="367951" y="47200"/>
                  </a:cubicBezTo>
                  <a:cubicBezTo>
                    <a:pt x="394735" y="26378"/>
                    <a:pt x="432629" y="3669"/>
                    <a:pt x="487482" y="0"/>
                  </a:cubicBezTo>
                  <a:close/>
                </a:path>
              </a:pathLst>
            </a:custGeom>
            <a:solidFill>
              <a:srgbClr val="B2D8FF"/>
            </a:solidFill>
          </p:spPr>
        </p:sp>
        <p:sp>
          <p:nvSpPr>
            <p:cNvPr id="4" name="TextBox 4"/>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7" name="Freeform 7"/>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2"/>
            <a:stretch>
              <a:fillRect/>
            </a:stretch>
          </a:blipFill>
        </p:spPr>
      </p:sp>
      <p:sp>
        <p:nvSpPr>
          <p:cNvPr id="15" name="Freeform 15"/>
          <p:cNvSpPr/>
          <p:nvPr/>
        </p:nvSpPr>
        <p:spPr>
          <a:xfrm rot="-204012">
            <a:off x="14356140" y="7875011"/>
            <a:ext cx="4224487" cy="2406198"/>
          </a:xfrm>
          <a:custGeom>
            <a:avLst/>
            <a:gdLst/>
            <a:ahLst/>
            <a:cxnLst/>
            <a:rect l="l" t="t" r="r" b="b"/>
            <a:pathLst>
              <a:path w="4224487" h="2406198">
                <a:moveTo>
                  <a:pt x="0" y="0"/>
                </a:moveTo>
                <a:lnTo>
                  <a:pt x="4224487" y="0"/>
                </a:lnTo>
                <a:lnTo>
                  <a:pt x="4224487" y="2406197"/>
                </a:lnTo>
                <a:lnTo>
                  <a:pt x="0" y="240619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6" name="Freeform 16"/>
          <p:cNvSpPr/>
          <p:nvPr/>
        </p:nvSpPr>
        <p:spPr>
          <a:xfrm rot="-364056">
            <a:off x="1667762" y="5695800"/>
            <a:ext cx="4789674" cy="389161"/>
          </a:xfrm>
          <a:custGeom>
            <a:avLst/>
            <a:gdLst/>
            <a:ahLst/>
            <a:cxnLst/>
            <a:rect l="l" t="t" r="r" b="b"/>
            <a:pathLst>
              <a:path w="4789674" h="389161">
                <a:moveTo>
                  <a:pt x="0" y="0"/>
                </a:moveTo>
                <a:lnTo>
                  <a:pt x="4789673" y="0"/>
                </a:lnTo>
                <a:lnTo>
                  <a:pt x="4789673" y="389161"/>
                </a:lnTo>
                <a:lnTo>
                  <a:pt x="0" y="389161"/>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8" name="Rectangle 17"/>
          <p:cNvSpPr/>
          <p:nvPr/>
        </p:nvSpPr>
        <p:spPr>
          <a:xfrm>
            <a:off x="3112650" y="1554586"/>
            <a:ext cx="13041749" cy="6247864"/>
          </a:xfrm>
          <a:prstGeom prst="rect">
            <a:avLst/>
          </a:prstGeom>
        </p:spPr>
        <p:txBody>
          <a:bodyPr wrap="square">
            <a:spAutoFit/>
          </a:bodyPr>
          <a:lstStyle/>
          <a:p>
            <a:pPr algn="just"/>
            <a:r>
              <a:rPr lang="vi-VN" sz="4000">
                <a:latin typeface="Times New Roman" panose="02020603050405020304" pitchFamily="18" charset="0"/>
                <a:cs typeface="Times New Roman" panose="02020603050405020304" pitchFamily="18" charset="0"/>
              </a:rPr>
              <a:t>b) </a:t>
            </a:r>
            <a:r>
              <a:rPr lang="vi-VN" sz="4000" b="1">
                <a:latin typeface="Times New Roman" panose="02020603050405020304" pitchFamily="18" charset="0"/>
                <a:cs typeface="Times New Roman" panose="02020603050405020304" pitchFamily="18" charset="0"/>
              </a:rPr>
              <a:t>Lũ lụt là một thảm họa thiên nhiên gây nhiều tác hại.</a:t>
            </a:r>
            <a:r>
              <a:rPr lang="vi-VN" sz="4000">
                <a:latin typeface="Times New Roman" panose="02020603050405020304" pitchFamily="18" charset="0"/>
                <a:cs typeface="Times New Roman" panose="02020603050405020304" pitchFamily="18" charset="0"/>
              </a:rPr>
              <a:t> Chúng xảy ra khi nước từ mưa lớn, tuyết tan chảy hoặc nước tràn qua sông, hồ và các vùng nước khác bao phủ vùng đất khô bình thường. Lũ lụt có thể gây thiệt hại trên diện rộng, bao gồm phá hủy nhà cửa, cơ sở kinh doanh và cơ sở hạ tầng, cũng như thiệt hại về người và di dời cộng đồng. Lũ lụt cũng có thể gây ra các mối nguy hiểm thứ cấp như sạt lở đất, hỏa hoạn và các bệnh lây truyền qua đường nước, gây khó khăn cho các nỗ lực cứu hộ và phục hồi...Lũ lụt gây ảnh hưởng trực tiếp đến kinh tế gia đình, địa phương, đất nước.</a:t>
            </a:r>
            <a:endParaRPr lang="en-GB" sz="400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0344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1000"/>
                                        <p:tgtEl>
                                          <p:spTgt spid="18">
                                            <p:txEl>
                                              <p:pRg st="0" end="0"/>
                                            </p:txEl>
                                          </p:spTgt>
                                        </p:tgtEl>
                                      </p:cBhvr>
                                    </p:animEffect>
                                    <p:anim calcmode="lin" valueType="num">
                                      <p:cBhvr>
                                        <p:cTn id="8"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pSp>
        <p:nvGrpSpPr>
          <p:cNvPr id="2" name="Group 2"/>
          <p:cNvGrpSpPr/>
          <p:nvPr/>
        </p:nvGrpSpPr>
        <p:grpSpPr>
          <a:xfrm>
            <a:off x="4071703" y="2949290"/>
            <a:ext cx="10145620" cy="5605055"/>
            <a:chOff x="0" y="0"/>
            <a:chExt cx="5765800" cy="7361612"/>
          </a:xfrm>
        </p:grpSpPr>
        <p:sp>
          <p:nvSpPr>
            <p:cNvPr id="3" name="Freeform 3"/>
            <p:cNvSpPr/>
            <p:nvPr/>
          </p:nvSpPr>
          <p:spPr>
            <a:xfrm>
              <a:off x="0" y="0"/>
              <a:ext cx="5765800" cy="7361612"/>
            </a:xfrm>
            <a:custGeom>
              <a:avLst/>
              <a:gdLst/>
              <a:ahLst/>
              <a:cxnLst/>
              <a:rect l="l" t="t" r="r" b="b"/>
              <a:pathLst>
                <a:path w="5765800" h="7361612">
                  <a:moveTo>
                    <a:pt x="5765800" y="0"/>
                  </a:moveTo>
                  <a:lnTo>
                    <a:pt x="5765800" y="7359072"/>
                  </a:lnTo>
                  <a:lnTo>
                    <a:pt x="5406390" y="6867582"/>
                  </a:lnTo>
                  <a:lnTo>
                    <a:pt x="5050790" y="7361612"/>
                  </a:lnTo>
                  <a:lnTo>
                    <a:pt x="5043170" y="7361612"/>
                  </a:lnTo>
                  <a:lnTo>
                    <a:pt x="4686300" y="6867582"/>
                  </a:lnTo>
                  <a:lnTo>
                    <a:pt x="4330700" y="7361612"/>
                  </a:lnTo>
                  <a:lnTo>
                    <a:pt x="4323080" y="7361612"/>
                  </a:lnTo>
                  <a:lnTo>
                    <a:pt x="3967480" y="6867582"/>
                  </a:lnTo>
                  <a:lnTo>
                    <a:pt x="3611880" y="7361612"/>
                  </a:lnTo>
                  <a:lnTo>
                    <a:pt x="3604260" y="7361612"/>
                  </a:lnTo>
                  <a:lnTo>
                    <a:pt x="3248660" y="6867582"/>
                  </a:lnTo>
                  <a:lnTo>
                    <a:pt x="2893060" y="7361612"/>
                  </a:lnTo>
                  <a:lnTo>
                    <a:pt x="2885440" y="7361612"/>
                  </a:lnTo>
                  <a:lnTo>
                    <a:pt x="2528570" y="6867582"/>
                  </a:lnTo>
                  <a:lnTo>
                    <a:pt x="2172970" y="7361612"/>
                  </a:lnTo>
                  <a:lnTo>
                    <a:pt x="2165350" y="7361612"/>
                  </a:lnTo>
                  <a:lnTo>
                    <a:pt x="1809750" y="6867582"/>
                  </a:lnTo>
                  <a:lnTo>
                    <a:pt x="1452880" y="7361612"/>
                  </a:lnTo>
                  <a:lnTo>
                    <a:pt x="1446530" y="7361612"/>
                  </a:lnTo>
                  <a:lnTo>
                    <a:pt x="1089660" y="6867582"/>
                  </a:lnTo>
                  <a:lnTo>
                    <a:pt x="734060" y="7361612"/>
                  </a:lnTo>
                  <a:lnTo>
                    <a:pt x="725170" y="7361612"/>
                  </a:lnTo>
                  <a:lnTo>
                    <a:pt x="290830" y="6880282"/>
                  </a:lnTo>
                  <a:lnTo>
                    <a:pt x="1270" y="7361612"/>
                  </a:lnTo>
                  <a:lnTo>
                    <a:pt x="0" y="7361612"/>
                  </a:lnTo>
                  <a:lnTo>
                    <a:pt x="2540" y="6013585"/>
                  </a:lnTo>
                  <a:lnTo>
                    <a:pt x="7620" y="1391428"/>
                  </a:lnTo>
                  <a:lnTo>
                    <a:pt x="10160" y="0"/>
                  </a:lnTo>
                  <a:lnTo>
                    <a:pt x="5765800" y="0"/>
                  </a:lnTo>
                  <a:close/>
                </a:path>
              </a:pathLst>
            </a:custGeom>
            <a:solidFill>
              <a:srgbClr val="FFFFFF"/>
            </a:solidFill>
          </p:spPr>
        </p:sp>
      </p:grpSp>
      <p:sp>
        <p:nvSpPr>
          <p:cNvPr id="8" name="Freeform 8"/>
          <p:cNvSpPr/>
          <p:nvPr/>
        </p:nvSpPr>
        <p:spPr>
          <a:xfrm rot="-1570142">
            <a:off x="1884602" y="2615020"/>
            <a:ext cx="1390355" cy="1236836"/>
          </a:xfrm>
          <a:custGeom>
            <a:avLst/>
            <a:gdLst/>
            <a:ahLst/>
            <a:cxnLst/>
            <a:rect l="l" t="t" r="r" b="b"/>
            <a:pathLst>
              <a:path w="1390355" h="1236836">
                <a:moveTo>
                  <a:pt x="0" y="0"/>
                </a:moveTo>
                <a:lnTo>
                  <a:pt x="1390355" y="0"/>
                </a:lnTo>
                <a:lnTo>
                  <a:pt x="1390355" y="1236837"/>
                </a:lnTo>
                <a:lnTo>
                  <a:pt x="0" y="1236837"/>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9" name="Freeform 9"/>
          <p:cNvSpPr/>
          <p:nvPr/>
        </p:nvSpPr>
        <p:spPr>
          <a:xfrm>
            <a:off x="14533221" y="0"/>
            <a:ext cx="3754779" cy="3768912"/>
          </a:xfrm>
          <a:custGeom>
            <a:avLst/>
            <a:gdLst/>
            <a:ahLst/>
            <a:cxnLst/>
            <a:rect l="l" t="t" r="r" b="b"/>
            <a:pathLst>
              <a:path w="3754779" h="3768912">
                <a:moveTo>
                  <a:pt x="0" y="0"/>
                </a:moveTo>
                <a:lnTo>
                  <a:pt x="3754779" y="0"/>
                </a:lnTo>
                <a:lnTo>
                  <a:pt x="3754779" y="3768912"/>
                </a:lnTo>
                <a:lnTo>
                  <a:pt x="0" y="376891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0" name="TextBox 10"/>
          <p:cNvSpPr txBox="1"/>
          <p:nvPr/>
        </p:nvSpPr>
        <p:spPr>
          <a:xfrm>
            <a:off x="5257800" y="920460"/>
            <a:ext cx="12866619" cy="1359346"/>
          </a:xfrm>
          <a:prstGeom prst="rect">
            <a:avLst/>
          </a:prstGeom>
        </p:spPr>
        <p:txBody>
          <a:bodyPr lIns="0" tIns="0" rIns="0" bIns="0" rtlCol="0" anchor="t">
            <a:spAutoFit/>
          </a:bodyPr>
          <a:lstStyle/>
          <a:p>
            <a:pPr lvl="0">
              <a:lnSpc>
                <a:spcPts val="10641"/>
              </a:lnSpc>
              <a:spcBef>
                <a:spcPct val="0"/>
              </a:spcBef>
            </a:pPr>
            <a:r>
              <a:rPr lang="de-DE" sz="8000" b="1">
                <a:latin typeface="iCiel Pacifico" panose="02000000000000000000" pitchFamily="50" charset="-93"/>
              </a:rPr>
              <a:t>Hư</a:t>
            </a:r>
            <a:r>
              <a:rPr lang="vi-VN" sz="8000" b="1">
                <a:latin typeface="iCiel Pacifico" panose="02000000000000000000" pitchFamily="50" charset="-93"/>
              </a:rPr>
              <a:t>ớng dẫn học tập</a:t>
            </a:r>
            <a:endParaRPr lang="en-US" sz="9600" spc="155">
              <a:solidFill>
                <a:srgbClr val="FFFFFF"/>
              </a:solidFill>
              <a:latin typeface="iCiel Pacifico" panose="02000000000000000000" pitchFamily="50" charset="-93"/>
            </a:endParaRPr>
          </a:p>
        </p:txBody>
      </p:sp>
      <p:sp>
        <p:nvSpPr>
          <p:cNvPr id="17" name="Freeform 17"/>
          <p:cNvSpPr/>
          <p:nvPr/>
        </p:nvSpPr>
        <p:spPr>
          <a:xfrm>
            <a:off x="-98945" y="9258300"/>
            <a:ext cx="18485889" cy="9520233"/>
          </a:xfrm>
          <a:custGeom>
            <a:avLst/>
            <a:gdLst/>
            <a:ahLst/>
            <a:cxnLst/>
            <a:rect l="l" t="t" r="r" b="b"/>
            <a:pathLst>
              <a:path w="18485889" h="9520233">
                <a:moveTo>
                  <a:pt x="0" y="0"/>
                </a:moveTo>
                <a:lnTo>
                  <a:pt x="18485890" y="0"/>
                </a:lnTo>
                <a:lnTo>
                  <a:pt x="18485890" y="9520233"/>
                </a:lnTo>
                <a:lnTo>
                  <a:pt x="0" y="9520233"/>
                </a:lnTo>
                <a:lnTo>
                  <a:pt x="0" y="0"/>
                </a:lnTo>
                <a:close/>
              </a:path>
            </a:pathLst>
          </a:custGeom>
          <a:blipFill>
            <a:blip r:embed="rId6"/>
            <a:stretch>
              <a:fillRect/>
            </a:stretch>
          </a:blipFill>
        </p:spPr>
      </p:sp>
      <p:sp>
        <p:nvSpPr>
          <p:cNvPr id="18" name="Freeform 18"/>
          <p:cNvSpPr/>
          <p:nvPr/>
        </p:nvSpPr>
        <p:spPr>
          <a:xfrm>
            <a:off x="162440" y="5502963"/>
            <a:ext cx="4072179" cy="4192720"/>
          </a:xfrm>
          <a:custGeom>
            <a:avLst/>
            <a:gdLst/>
            <a:ahLst/>
            <a:cxnLst/>
            <a:rect l="l" t="t" r="r" b="b"/>
            <a:pathLst>
              <a:path w="4072179" h="4192720">
                <a:moveTo>
                  <a:pt x="0" y="0"/>
                </a:moveTo>
                <a:lnTo>
                  <a:pt x="4072179" y="0"/>
                </a:lnTo>
                <a:lnTo>
                  <a:pt x="4072179" y="4192720"/>
                </a:lnTo>
                <a:lnTo>
                  <a:pt x="0" y="4192720"/>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9" name="Rectangle 18"/>
          <p:cNvSpPr/>
          <p:nvPr/>
        </p:nvSpPr>
        <p:spPr>
          <a:xfrm>
            <a:off x="4829887" y="3757870"/>
            <a:ext cx="9144000" cy="3490186"/>
          </a:xfrm>
          <a:prstGeom prst="rect">
            <a:avLst/>
          </a:prstGeom>
        </p:spPr>
        <p:txBody>
          <a:bodyPr>
            <a:spAutoFit/>
          </a:bodyPr>
          <a:lstStyle/>
          <a:p>
            <a:pPr>
              <a:lnSpc>
                <a:spcPct val="115000"/>
              </a:lnSpc>
              <a:spcAft>
                <a:spcPts val="0"/>
              </a:spcAft>
              <a:tabLst>
                <a:tab pos="90170" algn="l"/>
                <a:tab pos="180340" algn="l"/>
                <a:tab pos="270510" algn="l"/>
              </a:tabLst>
            </a:pPr>
            <a:r>
              <a:rPr lang="vi-VN" sz="4800">
                <a:solidFill>
                  <a:srgbClr val="000000"/>
                </a:solidFill>
                <a:latin typeface="iCiel Bambola" panose="02000000000000000000" pitchFamily="50" charset="-93"/>
                <a:ea typeface="Times New Roman" panose="02020603050405020304" pitchFamily="18" charset="0"/>
                <a:cs typeface="Times New Roman" panose="02020603050405020304" pitchFamily="18" charset="0"/>
              </a:rPr>
              <a:t>+ Hoàn thành các bài tập.</a:t>
            </a:r>
            <a:endParaRPr lang="en-GB" sz="4400">
              <a:latin typeface="iCiel Bambola" panose="02000000000000000000" pitchFamily="50" charset="-93"/>
              <a:ea typeface="Times New Roman" panose="02020603050405020304" pitchFamily="18" charset="0"/>
            </a:endParaRPr>
          </a:p>
          <a:p>
            <a:pPr>
              <a:lnSpc>
                <a:spcPct val="115000"/>
              </a:lnSpc>
              <a:spcAft>
                <a:spcPts val="0"/>
              </a:spcAft>
              <a:tabLst>
                <a:tab pos="90170" algn="l"/>
                <a:tab pos="180340" algn="l"/>
                <a:tab pos="270510" algn="l"/>
              </a:tabLst>
            </a:pPr>
            <a:r>
              <a:rPr lang="vi-VN" sz="4800">
                <a:solidFill>
                  <a:srgbClr val="000000"/>
                </a:solidFill>
                <a:latin typeface="iCiel Bambola" panose="02000000000000000000" pitchFamily="50" charset="-93"/>
                <a:ea typeface="Times New Roman" panose="02020603050405020304" pitchFamily="18" charset="0"/>
                <a:cs typeface="Times New Roman" panose="02020603050405020304" pitchFamily="18" charset="0"/>
              </a:rPr>
              <a:t>+ Chuẩn bị bài thực hành đọc hiểu văn bản: </a:t>
            </a:r>
            <a:r>
              <a:rPr lang="vi-VN" sz="4800">
                <a:latin typeface="iCiel Bambola" panose="02000000000000000000" pitchFamily="50" charset="-93"/>
                <a:ea typeface="Times New Roman" panose="02020603050405020304" pitchFamily="18" charset="0"/>
                <a:cs typeface="Times New Roman" panose="02020603050405020304" pitchFamily="18" charset="0"/>
              </a:rPr>
              <a:t>“</a:t>
            </a:r>
            <a:r>
              <a:rPr lang="vi-VN" sz="4800" i="1">
                <a:latin typeface="iCiel Bambola" panose="02000000000000000000" pitchFamily="50" charset="-93"/>
                <a:ea typeface="Times New Roman" panose="02020603050405020304" pitchFamily="18" charset="0"/>
                <a:cs typeface="Times New Roman" panose="02020603050405020304" pitchFamily="18" charset="0"/>
              </a:rPr>
              <a:t>Lũ lụt là gì? Nguyên nhân và tác hại”</a:t>
            </a:r>
            <a:r>
              <a:rPr lang="vi-VN" sz="4800">
                <a:latin typeface="iCiel Bambola" panose="02000000000000000000" pitchFamily="50" charset="-93"/>
                <a:ea typeface="Times New Roman" panose="02020603050405020304" pitchFamily="18" charset="0"/>
                <a:cs typeface="Times New Roman" panose="02020603050405020304" pitchFamily="18" charset="0"/>
              </a:rPr>
              <a:t> (Mơ Kiều)</a:t>
            </a:r>
            <a:endParaRPr lang="en-GB" sz="4400">
              <a:effectLst/>
              <a:latin typeface="iCiel Bambola" panose="02000000000000000000" pitchFamily="50" charset="-93"/>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sp>
        <p:nvSpPr>
          <p:cNvPr id="3" name="Freeform 3"/>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2"/>
            <a:stretch>
              <a:fillRect/>
            </a:stretch>
          </a:blipFill>
        </p:spPr>
      </p:sp>
      <p:sp>
        <p:nvSpPr>
          <p:cNvPr id="4" name="Freeform 4"/>
          <p:cNvSpPr/>
          <p:nvPr/>
        </p:nvSpPr>
        <p:spPr>
          <a:xfrm>
            <a:off x="231534" y="4890015"/>
            <a:ext cx="4214952" cy="4339719"/>
          </a:xfrm>
          <a:custGeom>
            <a:avLst/>
            <a:gdLst/>
            <a:ahLst/>
            <a:cxnLst/>
            <a:rect l="l" t="t" r="r" b="b"/>
            <a:pathLst>
              <a:path w="4214952" h="4339719">
                <a:moveTo>
                  <a:pt x="0" y="0"/>
                </a:moveTo>
                <a:lnTo>
                  <a:pt x="4214953" y="0"/>
                </a:lnTo>
                <a:lnTo>
                  <a:pt x="4214953" y="4339719"/>
                </a:lnTo>
                <a:lnTo>
                  <a:pt x="0" y="433971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5" name="TextBox 5"/>
          <p:cNvSpPr txBox="1"/>
          <p:nvPr/>
        </p:nvSpPr>
        <p:spPr>
          <a:xfrm>
            <a:off x="1888123" y="2825468"/>
            <a:ext cx="14865946" cy="4049268"/>
          </a:xfrm>
          <a:prstGeom prst="rect">
            <a:avLst/>
          </a:prstGeom>
        </p:spPr>
        <p:txBody>
          <a:bodyPr lIns="0" tIns="0" rIns="0" bIns="0" rtlCol="0" anchor="t">
            <a:spAutoFit/>
          </a:bodyPr>
          <a:lstStyle/>
          <a:p>
            <a:pPr algn="ctr">
              <a:lnSpc>
                <a:spcPts val="15884"/>
              </a:lnSpc>
            </a:pPr>
            <a:r>
              <a:rPr lang="en-US" sz="14057" spc="534">
                <a:solidFill>
                  <a:srgbClr val="FFFFFF"/>
                </a:solidFill>
                <a:latin typeface="Caveat Bold"/>
              </a:rPr>
              <a:t>THANK YOU</a:t>
            </a:r>
          </a:p>
          <a:p>
            <a:pPr algn="ctr">
              <a:lnSpc>
                <a:spcPts val="15884"/>
              </a:lnSpc>
            </a:pPr>
            <a:r>
              <a:rPr lang="en-US" sz="14057" spc="534">
                <a:solidFill>
                  <a:srgbClr val="FFFFFF"/>
                </a:solidFill>
                <a:latin typeface="Caveat Bold"/>
              </a:rPr>
              <a:t>FOR LISTENING!</a:t>
            </a:r>
          </a:p>
        </p:txBody>
      </p:sp>
      <p:sp>
        <p:nvSpPr>
          <p:cNvPr id="6" name="Freeform 6"/>
          <p:cNvSpPr/>
          <p:nvPr/>
        </p:nvSpPr>
        <p:spPr>
          <a:xfrm>
            <a:off x="13000845" y="1107240"/>
            <a:ext cx="4303466" cy="2200147"/>
          </a:xfrm>
          <a:custGeom>
            <a:avLst/>
            <a:gdLst/>
            <a:ahLst/>
            <a:cxnLst/>
            <a:rect l="l" t="t" r="r" b="b"/>
            <a:pathLst>
              <a:path w="4303466" h="2200147">
                <a:moveTo>
                  <a:pt x="0" y="0"/>
                </a:moveTo>
                <a:lnTo>
                  <a:pt x="4303466" y="0"/>
                </a:lnTo>
                <a:lnTo>
                  <a:pt x="4303466" y="2200146"/>
                </a:lnTo>
                <a:lnTo>
                  <a:pt x="0" y="2200146"/>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7" name="Freeform 7"/>
          <p:cNvSpPr/>
          <p:nvPr/>
        </p:nvSpPr>
        <p:spPr>
          <a:xfrm rot="-364056">
            <a:off x="6749163" y="7126785"/>
            <a:ext cx="4789674" cy="389161"/>
          </a:xfrm>
          <a:custGeom>
            <a:avLst/>
            <a:gdLst/>
            <a:ahLst/>
            <a:cxnLst/>
            <a:rect l="l" t="t" r="r" b="b"/>
            <a:pathLst>
              <a:path w="4789674" h="389161">
                <a:moveTo>
                  <a:pt x="0" y="0"/>
                </a:moveTo>
                <a:lnTo>
                  <a:pt x="4789674" y="0"/>
                </a:lnTo>
                <a:lnTo>
                  <a:pt x="4789674" y="389161"/>
                </a:lnTo>
                <a:lnTo>
                  <a:pt x="0" y="389161"/>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8" name="Freeform 8"/>
          <p:cNvSpPr/>
          <p:nvPr/>
        </p:nvSpPr>
        <p:spPr>
          <a:xfrm rot="-1570142">
            <a:off x="13987040" y="7663644"/>
            <a:ext cx="1018016" cy="905610"/>
          </a:xfrm>
          <a:custGeom>
            <a:avLst/>
            <a:gdLst/>
            <a:ahLst/>
            <a:cxnLst/>
            <a:rect l="l" t="t" r="r" b="b"/>
            <a:pathLst>
              <a:path w="1018016" h="905610">
                <a:moveTo>
                  <a:pt x="0" y="0"/>
                </a:moveTo>
                <a:lnTo>
                  <a:pt x="1018017" y="0"/>
                </a:lnTo>
                <a:lnTo>
                  <a:pt x="1018017" y="905610"/>
                </a:lnTo>
                <a:lnTo>
                  <a:pt x="0" y="905610"/>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9" name="Freeform 9"/>
          <p:cNvSpPr/>
          <p:nvPr/>
        </p:nvSpPr>
        <p:spPr>
          <a:xfrm rot="-1264247">
            <a:off x="2144182" y="1209254"/>
            <a:ext cx="3713308" cy="2115038"/>
          </a:xfrm>
          <a:custGeom>
            <a:avLst/>
            <a:gdLst/>
            <a:ahLst/>
            <a:cxnLst/>
            <a:rect l="l" t="t" r="r" b="b"/>
            <a:pathLst>
              <a:path w="3713308" h="2115038">
                <a:moveTo>
                  <a:pt x="0" y="0"/>
                </a:moveTo>
                <a:lnTo>
                  <a:pt x="3713308" y="0"/>
                </a:lnTo>
                <a:lnTo>
                  <a:pt x="3713308" y="2115039"/>
                </a:lnTo>
                <a:lnTo>
                  <a:pt x="0" y="2115039"/>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0" name="Freeform 10"/>
          <p:cNvSpPr/>
          <p:nvPr/>
        </p:nvSpPr>
        <p:spPr>
          <a:xfrm rot="1452210">
            <a:off x="15556162" y="6946877"/>
            <a:ext cx="1705818" cy="1517468"/>
          </a:xfrm>
          <a:custGeom>
            <a:avLst/>
            <a:gdLst/>
            <a:ahLst/>
            <a:cxnLst/>
            <a:rect l="l" t="t" r="r" b="b"/>
            <a:pathLst>
              <a:path w="1705818" h="1517468">
                <a:moveTo>
                  <a:pt x="0" y="0"/>
                </a:moveTo>
                <a:lnTo>
                  <a:pt x="1705818" y="0"/>
                </a:lnTo>
                <a:lnTo>
                  <a:pt x="1705818" y="1517468"/>
                </a:lnTo>
                <a:lnTo>
                  <a:pt x="0" y="1517468"/>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Tree>
    <p:extLst>
      <p:ext uri="{BB962C8B-B14F-4D97-AF65-F5344CB8AC3E}">
        <p14:creationId xmlns:p14="http://schemas.microsoft.com/office/powerpoint/2010/main" val="22484613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8312" y="-400685"/>
          <a:ext cx="18444621" cy="11088369"/>
        </p:xfrm>
        <a:graphic>
          <a:graphicData uri="http://schemas.openxmlformats.org/drawingml/2006/table">
            <a:tbl>
              <a:tblPr/>
              <a:tblGrid>
                <a:gridCol w="1837038"/>
                <a:gridCol w="1837038"/>
                <a:gridCol w="1837038"/>
                <a:gridCol w="1837038"/>
                <a:gridCol w="1837038"/>
                <a:gridCol w="1837038"/>
                <a:gridCol w="1837038"/>
                <a:gridCol w="1837038"/>
                <a:gridCol w="1837038"/>
                <a:gridCol w="1911279"/>
              </a:tblGrid>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r h="1232041">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9525" cap="flat" cmpd="sng" algn="ctr">
                      <a:solidFill>
                        <a:srgbClr val="B2D8FF"/>
                      </a:solidFill>
                      <a:prstDash val="solid"/>
                      <a:round/>
                      <a:headEnd type="none" w="med" len="med"/>
                      <a:tailEnd type="none" w="med" len="med"/>
                    </a:lnL>
                    <a:lnR w="9525" cap="flat" cmpd="sng" algn="ctr">
                      <a:solidFill>
                        <a:srgbClr val="B2D8FF"/>
                      </a:solidFill>
                      <a:prstDash val="solid"/>
                      <a:round/>
                      <a:headEnd type="none" w="med" len="med"/>
                      <a:tailEnd type="none" w="med" len="med"/>
                    </a:lnR>
                    <a:lnT w="9525" cap="flat" cmpd="sng" algn="ctr">
                      <a:solidFill>
                        <a:srgbClr val="B2D8FF"/>
                      </a:solidFill>
                      <a:prstDash val="solid"/>
                      <a:round/>
                      <a:headEnd type="none" w="med" len="med"/>
                      <a:tailEnd type="none" w="med" len="med"/>
                    </a:lnT>
                    <a:lnB w="9525" cap="flat" cmpd="sng" algn="ctr">
                      <a:solidFill>
                        <a:srgbClr val="B2D8FF"/>
                      </a:solidFill>
                      <a:prstDash val="solid"/>
                      <a:round/>
                      <a:headEnd type="none" w="med" len="med"/>
                      <a:tailEnd type="none" w="med" len="med"/>
                    </a:lnB>
                  </a:tcPr>
                </a:tc>
              </a:tr>
            </a:tbl>
          </a:graphicData>
        </a:graphic>
      </p:graphicFrame>
      <p:grpSp>
        <p:nvGrpSpPr>
          <p:cNvPr id="3" name="Group 3"/>
          <p:cNvGrpSpPr/>
          <p:nvPr/>
        </p:nvGrpSpPr>
        <p:grpSpPr>
          <a:xfrm>
            <a:off x="228600" y="794951"/>
            <a:ext cx="16916400" cy="8068846"/>
            <a:chOff x="0" y="0"/>
            <a:chExt cx="858578" cy="541735"/>
          </a:xfrm>
        </p:grpSpPr>
        <p:sp>
          <p:nvSpPr>
            <p:cNvPr id="4" name="Freeform 4"/>
            <p:cNvSpPr/>
            <p:nvPr/>
          </p:nvSpPr>
          <p:spPr>
            <a:xfrm>
              <a:off x="0" y="0"/>
              <a:ext cx="873767" cy="545973"/>
            </a:xfrm>
            <a:custGeom>
              <a:avLst/>
              <a:gdLst/>
              <a:ahLst/>
              <a:cxnLst/>
              <a:rect l="l" t="t" r="r" b="b"/>
              <a:pathLst>
                <a:path w="873767" h="545973">
                  <a:moveTo>
                    <a:pt x="487482" y="0"/>
                  </a:moveTo>
                  <a:cubicBezTo>
                    <a:pt x="496899" y="0"/>
                    <a:pt x="506373" y="0"/>
                    <a:pt x="515772" y="0"/>
                  </a:cubicBezTo>
                  <a:cubicBezTo>
                    <a:pt x="590705" y="9048"/>
                    <a:pt x="637536" y="39167"/>
                    <a:pt x="658866" y="88451"/>
                  </a:cubicBezTo>
                  <a:cubicBezTo>
                    <a:pt x="783793" y="81878"/>
                    <a:pt x="873767" y="175067"/>
                    <a:pt x="819268" y="266527"/>
                  </a:cubicBezTo>
                  <a:cubicBezTo>
                    <a:pt x="837675" y="285746"/>
                    <a:pt x="853032" y="307243"/>
                    <a:pt x="858578" y="336097"/>
                  </a:cubicBezTo>
                  <a:cubicBezTo>
                    <a:pt x="858578" y="344363"/>
                    <a:pt x="858578" y="352609"/>
                    <a:pt x="858578" y="360873"/>
                  </a:cubicBezTo>
                  <a:cubicBezTo>
                    <a:pt x="842050" y="434309"/>
                    <a:pt x="770932" y="483932"/>
                    <a:pt x="654174" y="470573"/>
                  </a:cubicBezTo>
                  <a:cubicBezTo>
                    <a:pt x="624134" y="508279"/>
                    <a:pt x="570679" y="545973"/>
                    <a:pt x="487499" y="541336"/>
                  </a:cubicBezTo>
                  <a:cubicBezTo>
                    <a:pt x="444504" y="538861"/>
                    <a:pt x="414594" y="524523"/>
                    <a:pt x="388406" y="507104"/>
                  </a:cubicBezTo>
                  <a:cubicBezTo>
                    <a:pt x="360823" y="521583"/>
                    <a:pt x="330949" y="532947"/>
                    <a:pt x="287787" y="533072"/>
                  </a:cubicBezTo>
                  <a:cubicBezTo>
                    <a:pt x="187931" y="533286"/>
                    <a:pt x="121130" y="477502"/>
                    <a:pt x="119511" y="400984"/>
                  </a:cubicBezTo>
                  <a:cubicBezTo>
                    <a:pt x="55316" y="383084"/>
                    <a:pt x="11838" y="349670"/>
                    <a:pt x="0" y="292495"/>
                  </a:cubicBezTo>
                  <a:cubicBezTo>
                    <a:pt x="0" y="284231"/>
                    <a:pt x="0" y="275949"/>
                    <a:pt x="0" y="267720"/>
                  </a:cubicBezTo>
                  <a:cubicBezTo>
                    <a:pt x="13066" y="211064"/>
                    <a:pt x="54181" y="175476"/>
                    <a:pt x="122638" y="160390"/>
                  </a:cubicBezTo>
                  <a:cubicBezTo>
                    <a:pt x="118525" y="64815"/>
                    <a:pt x="255458" y="5094"/>
                    <a:pt x="367951" y="47200"/>
                  </a:cubicBezTo>
                  <a:cubicBezTo>
                    <a:pt x="394735" y="26378"/>
                    <a:pt x="432629" y="3669"/>
                    <a:pt x="487482" y="0"/>
                  </a:cubicBezTo>
                  <a:close/>
                </a:path>
              </a:pathLst>
            </a:custGeom>
            <a:solidFill>
              <a:srgbClr val="FFFFFF"/>
            </a:solidFill>
          </p:spPr>
        </p:sp>
        <p:sp>
          <p:nvSpPr>
            <p:cNvPr id="5" name="TextBox 5"/>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6" name="Freeform 6"/>
          <p:cNvSpPr/>
          <p:nvPr/>
        </p:nvSpPr>
        <p:spPr>
          <a:xfrm rot="8231974">
            <a:off x="14711178" y="1803900"/>
            <a:ext cx="951429" cy="1790536"/>
          </a:xfrm>
          <a:custGeom>
            <a:avLst/>
            <a:gdLst/>
            <a:ahLst/>
            <a:cxnLst/>
            <a:rect l="l" t="t" r="r" b="b"/>
            <a:pathLst>
              <a:path w="951429" h="1790536">
                <a:moveTo>
                  <a:pt x="0" y="0"/>
                </a:moveTo>
                <a:lnTo>
                  <a:pt x="951428" y="0"/>
                </a:lnTo>
                <a:lnTo>
                  <a:pt x="951428" y="1790536"/>
                </a:lnTo>
                <a:lnTo>
                  <a:pt x="0" y="179053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7" name="Freeform 7"/>
          <p:cNvSpPr/>
          <p:nvPr/>
        </p:nvSpPr>
        <p:spPr>
          <a:xfrm>
            <a:off x="10652352" y="6811394"/>
            <a:ext cx="4014481" cy="2052403"/>
          </a:xfrm>
          <a:custGeom>
            <a:avLst/>
            <a:gdLst/>
            <a:ahLst/>
            <a:cxnLst/>
            <a:rect l="l" t="t" r="r" b="b"/>
            <a:pathLst>
              <a:path w="4014481" h="2052403">
                <a:moveTo>
                  <a:pt x="0" y="0"/>
                </a:moveTo>
                <a:lnTo>
                  <a:pt x="4014481" y="0"/>
                </a:lnTo>
                <a:lnTo>
                  <a:pt x="4014481" y="2052403"/>
                </a:lnTo>
                <a:lnTo>
                  <a:pt x="0" y="205240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Freeform 8"/>
          <p:cNvSpPr/>
          <p:nvPr/>
        </p:nvSpPr>
        <p:spPr>
          <a:xfrm rot="-10800000">
            <a:off x="16034929" y="6018787"/>
            <a:ext cx="1998579" cy="3751598"/>
          </a:xfrm>
          <a:custGeom>
            <a:avLst/>
            <a:gdLst/>
            <a:ahLst/>
            <a:cxnLst/>
            <a:rect l="l" t="t" r="r" b="b"/>
            <a:pathLst>
              <a:path w="1998579" h="3751598">
                <a:moveTo>
                  <a:pt x="0" y="0"/>
                </a:moveTo>
                <a:lnTo>
                  <a:pt x="1998578" y="0"/>
                </a:lnTo>
                <a:lnTo>
                  <a:pt x="1998578" y="3751598"/>
                </a:lnTo>
                <a:lnTo>
                  <a:pt x="0" y="375159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Freeform 9"/>
          <p:cNvSpPr/>
          <p:nvPr/>
        </p:nvSpPr>
        <p:spPr>
          <a:xfrm>
            <a:off x="2388924" y="-495474"/>
            <a:ext cx="3824090" cy="3838485"/>
          </a:xfrm>
          <a:custGeom>
            <a:avLst/>
            <a:gdLst/>
            <a:ahLst/>
            <a:cxnLst/>
            <a:rect l="l" t="t" r="r" b="b"/>
            <a:pathLst>
              <a:path w="3824090" h="3838485">
                <a:moveTo>
                  <a:pt x="0" y="0"/>
                </a:moveTo>
                <a:lnTo>
                  <a:pt x="3824091" y="0"/>
                </a:lnTo>
                <a:lnTo>
                  <a:pt x="3824091" y="3838485"/>
                </a:lnTo>
                <a:lnTo>
                  <a:pt x="0" y="383848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0" name="TextBox 10"/>
          <p:cNvSpPr txBox="1"/>
          <p:nvPr/>
        </p:nvSpPr>
        <p:spPr>
          <a:xfrm>
            <a:off x="615307" y="2559088"/>
            <a:ext cx="16442252" cy="4166012"/>
          </a:xfrm>
          <a:prstGeom prst="rect">
            <a:avLst/>
          </a:prstGeom>
        </p:spPr>
        <p:txBody>
          <a:bodyPr wrap="square" lIns="0" tIns="0" rIns="0" bIns="0" rtlCol="0" anchor="t">
            <a:spAutoFit/>
          </a:bodyPr>
          <a:lstStyle/>
          <a:p>
            <a:pPr algn="ctr">
              <a:spcBef>
                <a:spcPct val="0"/>
              </a:spcBef>
            </a:pPr>
            <a:r>
              <a:rPr lang="vi-VN" sz="13536" spc="189" smtClean="0">
                <a:solidFill>
                  <a:srgbClr val="00B050"/>
                </a:solidFill>
                <a:latin typeface="iCiel Pequena" pitchFamily="50" charset="0"/>
              </a:rPr>
              <a:t>Hoạt động 2</a:t>
            </a:r>
          </a:p>
          <a:p>
            <a:pPr algn="ctr">
              <a:spcBef>
                <a:spcPct val="0"/>
              </a:spcBef>
            </a:pPr>
            <a:r>
              <a:rPr lang="vi-VN" sz="13536" spc="189" smtClean="0">
                <a:solidFill>
                  <a:srgbClr val="00B050"/>
                </a:solidFill>
                <a:latin typeface="iCiel Pequena" pitchFamily="50" charset="0"/>
              </a:rPr>
              <a:t>HÌnh thành kiến thức</a:t>
            </a:r>
            <a:endParaRPr lang="en-US" sz="13536" spc="189">
              <a:solidFill>
                <a:srgbClr val="00B050"/>
              </a:solidFill>
              <a:latin typeface="iCiel Pequena" pitchFamily="50" charset="0"/>
            </a:endParaRPr>
          </a:p>
        </p:txBody>
      </p:sp>
      <p:sp>
        <p:nvSpPr>
          <p:cNvPr id="11" name="Freeform 11"/>
          <p:cNvSpPr/>
          <p:nvPr/>
        </p:nvSpPr>
        <p:spPr>
          <a:xfrm>
            <a:off x="665285" y="456718"/>
            <a:ext cx="2088322" cy="3920058"/>
          </a:xfrm>
          <a:custGeom>
            <a:avLst/>
            <a:gdLst/>
            <a:ahLst/>
            <a:cxnLst/>
            <a:rect l="l" t="t" r="r" b="b"/>
            <a:pathLst>
              <a:path w="2088322" h="3920058">
                <a:moveTo>
                  <a:pt x="0" y="0"/>
                </a:moveTo>
                <a:lnTo>
                  <a:pt x="2088322" y="0"/>
                </a:lnTo>
                <a:lnTo>
                  <a:pt x="2088322" y="3920058"/>
                </a:lnTo>
                <a:lnTo>
                  <a:pt x="0" y="3920058"/>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2" name="Freeform 12"/>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12"/>
            <a:stretch>
              <a:fillRect/>
            </a:stretch>
          </a:blipFill>
        </p:spPr>
      </p:sp>
    </p:spTree>
    <p:extLst>
      <p:ext uri="{BB962C8B-B14F-4D97-AF65-F5344CB8AC3E}">
        <p14:creationId xmlns:p14="http://schemas.microsoft.com/office/powerpoint/2010/main" val="4148973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sp>
        <p:nvSpPr>
          <p:cNvPr id="2" name="Freeform 2"/>
          <p:cNvSpPr/>
          <p:nvPr/>
        </p:nvSpPr>
        <p:spPr>
          <a:xfrm>
            <a:off x="-98945" y="9258300"/>
            <a:ext cx="18485889" cy="9520233"/>
          </a:xfrm>
          <a:custGeom>
            <a:avLst/>
            <a:gdLst/>
            <a:ahLst/>
            <a:cxnLst/>
            <a:rect l="l" t="t" r="r" b="b"/>
            <a:pathLst>
              <a:path w="18485889" h="9520233">
                <a:moveTo>
                  <a:pt x="0" y="0"/>
                </a:moveTo>
                <a:lnTo>
                  <a:pt x="18485890" y="0"/>
                </a:lnTo>
                <a:lnTo>
                  <a:pt x="18485890" y="9520233"/>
                </a:lnTo>
                <a:lnTo>
                  <a:pt x="0" y="9520233"/>
                </a:lnTo>
                <a:lnTo>
                  <a:pt x="0" y="0"/>
                </a:lnTo>
                <a:close/>
              </a:path>
            </a:pathLst>
          </a:custGeom>
          <a:blipFill>
            <a:blip r:embed="rId2"/>
            <a:stretch>
              <a:fillRect/>
            </a:stretch>
          </a:blipFill>
        </p:spPr>
      </p:sp>
      <p:grpSp>
        <p:nvGrpSpPr>
          <p:cNvPr id="3" name="Group 3"/>
          <p:cNvGrpSpPr/>
          <p:nvPr/>
        </p:nvGrpSpPr>
        <p:grpSpPr>
          <a:xfrm>
            <a:off x="1752600" y="-115287"/>
            <a:ext cx="13935048" cy="9144875"/>
            <a:chOff x="0" y="0"/>
            <a:chExt cx="812800" cy="533400"/>
          </a:xfrm>
        </p:grpSpPr>
        <p:sp>
          <p:nvSpPr>
            <p:cNvPr id="4" name="Freeform 4"/>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5" name="TextBox 5"/>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7" name="Freeform 7"/>
          <p:cNvSpPr/>
          <p:nvPr/>
        </p:nvSpPr>
        <p:spPr>
          <a:xfrm>
            <a:off x="553396" y="5155933"/>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3">
              <a:extLst>
                <a:ext uri="{96DAC541-7B7A-43D3-8B79-37D633B846F1}">
                  <asvg:svgBlip xmlns="" xmlns:asvg="http://schemas.microsoft.com/office/drawing/2016/SVG/main" r:embed="rId5"/>
                </a:ext>
              </a:extLst>
            </a:blip>
            <a:stretch>
              <a:fillRect/>
            </a:stretch>
          </a:blipFill>
        </p:spPr>
      </p:sp>
      <p:sp>
        <p:nvSpPr>
          <p:cNvPr id="8" name="Freeform 8"/>
          <p:cNvSpPr/>
          <p:nvPr/>
        </p:nvSpPr>
        <p:spPr>
          <a:xfrm rot="389631">
            <a:off x="11387570" y="985960"/>
            <a:ext cx="2916898" cy="2050336"/>
          </a:xfrm>
          <a:custGeom>
            <a:avLst/>
            <a:gdLst/>
            <a:ahLst/>
            <a:cxnLst/>
            <a:rect l="l" t="t" r="r" b="b"/>
            <a:pathLst>
              <a:path w="2916898" h="2050336">
                <a:moveTo>
                  <a:pt x="0" y="0"/>
                </a:moveTo>
                <a:lnTo>
                  <a:pt x="2916898" y="0"/>
                </a:lnTo>
                <a:lnTo>
                  <a:pt x="2916898" y="2050336"/>
                </a:lnTo>
                <a:lnTo>
                  <a:pt x="0" y="205033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TextBox 9"/>
          <p:cNvSpPr txBox="1"/>
          <p:nvPr/>
        </p:nvSpPr>
        <p:spPr>
          <a:xfrm>
            <a:off x="3243634" y="2610907"/>
            <a:ext cx="9119014" cy="1231106"/>
          </a:xfrm>
          <a:prstGeom prst="rect">
            <a:avLst/>
          </a:prstGeom>
        </p:spPr>
        <p:txBody>
          <a:bodyPr lIns="0" tIns="0" rIns="0" bIns="0" rtlCol="0" anchor="t">
            <a:spAutoFit/>
          </a:bodyPr>
          <a:lstStyle/>
          <a:p>
            <a:r>
              <a:rPr lang="de-DE" sz="8000" b="1">
                <a:solidFill>
                  <a:srgbClr val="00B050"/>
                </a:solidFill>
                <a:latin typeface="iCiel Pequena" pitchFamily="50" charset="0"/>
              </a:rPr>
              <a:t>I. </a:t>
            </a:r>
            <a:r>
              <a:rPr lang="nl-NL" sz="8000" b="1">
                <a:solidFill>
                  <a:srgbClr val="00B050"/>
                </a:solidFill>
                <a:latin typeface="iCiel Pequena" pitchFamily="50" charset="0"/>
              </a:rPr>
              <a:t>Lí thuyết</a:t>
            </a:r>
            <a:endParaRPr lang="en-GB" sz="8000">
              <a:solidFill>
                <a:srgbClr val="00B050"/>
              </a:solidFill>
              <a:latin typeface="iCiel Pequena" pitchFamily="50" charset="0"/>
            </a:endParaRPr>
          </a:p>
        </p:txBody>
      </p:sp>
      <p:sp>
        <p:nvSpPr>
          <p:cNvPr id="11" name="TextBox 11"/>
          <p:cNvSpPr txBox="1"/>
          <p:nvPr/>
        </p:nvSpPr>
        <p:spPr>
          <a:xfrm>
            <a:off x="3297622" y="4457151"/>
            <a:ext cx="8360978" cy="1661993"/>
          </a:xfrm>
          <a:prstGeom prst="rect">
            <a:avLst/>
          </a:prstGeom>
        </p:spPr>
        <p:txBody>
          <a:bodyPr wrap="square" lIns="0" tIns="0" rIns="0" bIns="0" rtlCol="0" anchor="t">
            <a:spAutoFit/>
          </a:bodyPr>
          <a:lstStyle/>
          <a:p>
            <a:r>
              <a:rPr lang="nl-NL" sz="5400" b="1">
                <a:solidFill>
                  <a:srgbClr val="00B050"/>
                </a:solidFill>
                <a:latin typeface="iCiel Pequena" pitchFamily="50" charset="0"/>
              </a:rPr>
              <a:t>1. </a:t>
            </a:r>
            <a:r>
              <a:rPr lang="de-DE" sz="5400" b="1">
                <a:solidFill>
                  <a:srgbClr val="00B050"/>
                </a:solidFill>
                <a:latin typeface="iCiel Pequena" pitchFamily="50" charset="0"/>
              </a:rPr>
              <a:t>Phương tiện giao tiếp phi ngôn ngữ</a:t>
            </a:r>
            <a:endParaRPr lang="en-GB" sz="5400">
              <a:solidFill>
                <a:srgbClr val="00B050"/>
              </a:solidFill>
              <a:latin typeface="iCiel Pequena" pitchFamily="50" charset="0"/>
            </a:endParaRPr>
          </a:p>
        </p:txBody>
      </p:sp>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99127" y="4087071"/>
            <a:ext cx="7550021" cy="6240092"/>
          </a:xfrm>
          <a:prstGeom prst="rect">
            <a:avLst/>
          </a:prstGeom>
        </p:spPr>
      </p:pic>
    </p:spTree>
    <p:extLst>
      <p:ext uri="{BB962C8B-B14F-4D97-AF65-F5344CB8AC3E}">
        <p14:creationId xmlns:p14="http://schemas.microsoft.com/office/powerpoint/2010/main" val="503618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pSp>
        <p:nvGrpSpPr>
          <p:cNvPr id="2" name="Group 2"/>
          <p:cNvGrpSpPr/>
          <p:nvPr/>
        </p:nvGrpSpPr>
        <p:grpSpPr>
          <a:xfrm rot="1387556">
            <a:off x="12764063" y="-4678816"/>
            <a:ext cx="11996482" cy="7872691"/>
            <a:chOff x="0" y="0"/>
            <a:chExt cx="812800" cy="533400"/>
          </a:xfrm>
        </p:grpSpPr>
        <p:sp>
          <p:nvSpPr>
            <p:cNvPr id="3" name="Freeform 3"/>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B2D8FF"/>
            </a:solidFill>
          </p:spPr>
        </p:sp>
        <p:sp>
          <p:nvSpPr>
            <p:cNvPr id="4" name="TextBox 4"/>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5" name="Freeform 5"/>
          <p:cNvSpPr/>
          <p:nvPr/>
        </p:nvSpPr>
        <p:spPr>
          <a:xfrm rot="-1337101">
            <a:off x="222601" y="736548"/>
            <a:ext cx="4426201" cy="2749778"/>
          </a:xfrm>
          <a:custGeom>
            <a:avLst/>
            <a:gdLst/>
            <a:ahLst/>
            <a:cxnLst/>
            <a:rect l="l" t="t" r="r" b="b"/>
            <a:pathLst>
              <a:path w="4426201" h="2749778">
                <a:moveTo>
                  <a:pt x="0" y="0"/>
                </a:moveTo>
                <a:lnTo>
                  <a:pt x="4426202" y="0"/>
                </a:lnTo>
                <a:lnTo>
                  <a:pt x="4426202" y="2749777"/>
                </a:lnTo>
                <a:lnTo>
                  <a:pt x="0" y="2749777"/>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7" name="Freeform 7"/>
          <p:cNvSpPr/>
          <p:nvPr/>
        </p:nvSpPr>
        <p:spPr>
          <a:xfrm>
            <a:off x="14428595" y="905007"/>
            <a:ext cx="3742298" cy="1913250"/>
          </a:xfrm>
          <a:custGeom>
            <a:avLst/>
            <a:gdLst/>
            <a:ahLst/>
            <a:cxnLst/>
            <a:rect l="l" t="t" r="r" b="b"/>
            <a:pathLst>
              <a:path w="3742298" h="1913250">
                <a:moveTo>
                  <a:pt x="0" y="0"/>
                </a:moveTo>
                <a:lnTo>
                  <a:pt x="3742298" y="0"/>
                </a:lnTo>
                <a:lnTo>
                  <a:pt x="3742298" y="1913249"/>
                </a:lnTo>
                <a:lnTo>
                  <a:pt x="0" y="1913249"/>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TextBox 8"/>
          <p:cNvSpPr txBox="1"/>
          <p:nvPr/>
        </p:nvSpPr>
        <p:spPr>
          <a:xfrm>
            <a:off x="1754625" y="185633"/>
            <a:ext cx="15137976" cy="1365758"/>
          </a:xfrm>
          <a:prstGeom prst="rect">
            <a:avLst/>
          </a:prstGeom>
        </p:spPr>
        <p:txBody>
          <a:bodyPr lIns="0" tIns="0" rIns="0" bIns="0" rtlCol="0" anchor="t">
            <a:spAutoFit/>
          </a:bodyPr>
          <a:lstStyle/>
          <a:p>
            <a:pPr algn="ctr">
              <a:lnSpc>
                <a:spcPts val="11808"/>
              </a:lnSpc>
              <a:spcBef>
                <a:spcPct val="0"/>
              </a:spcBef>
            </a:pPr>
            <a:r>
              <a:rPr lang="en-US" sz="6000" b="1">
                <a:latin typeface="iCiel Pequena" pitchFamily="50" charset="0"/>
              </a:rPr>
              <a:t>PHIẾU HỌC TẬP SỐ 01</a:t>
            </a:r>
            <a:endParaRPr lang="en-US" sz="8000" spc="547">
              <a:latin typeface="iCiel Pequena" pitchFamily="50" charset="0"/>
            </a:endParaRPr>
          </a:p>
        </p:txBody>
      </p:sp>
      <p:sp>
        <p:nvSpPr>
          <p:cNvPr id="9" name="Freeform 9"/>
          <p:cNvSpPr/>
          <p:nvPr/>
        </p:nvSpPr>
        <p:spPr>
          <a:xfrm>
            <a:off x="0" y="9229734"/>
            <a:ext cx="18485889" cy="9520233"/>
          </a:xfrm>
          <a:custGeom>
            <a:avLst/>
            <a:gdLst/>
            <a:ahLst/>
            <a:cxnLst/>
            <a:rect l="l" t="t" r="r" b="b"/>
            <a:pathLst>
              <a:path w="18485889" h="9520233">
                <a:moveTo>
                  <a:pt x="0" y="0"/>
                </a:moveTo>
                <a:lnTo>
                  <a:pt x="18485889" y="0"/>
                </a:lnTo>
                <a:lnTo>
                  <a:pt x="18485889" y="9520233"/>
                </a:lnTo>
                <a:lnTo>
                  <a:pt x="0" y="9520233"/>
                </a:lnTo>
                <a:lnTo>
                  <a:pt x="0" y="0"/>
                </a:lnTo>
                <a:close/>
              </a:path>
            </a:pathLst>
          </a:custGeom>
          <a:blipFill>
            <a:blip r:embed="rId6"/>
            <a:stretch>
              <a:fillRect/>
            </a:stretch>
          </a:blipFill>
        </p:spPr>
      </p:sp>
      <p:graphicFrame>
        <p:nvGraphicFramePr>
          <p:cNvPr id="10" name="Table 9"/>
          <p:cNvGraphicFramePr>
            <a:graphicFrameLocks noGrp="1"/>
          </p:cNvGraphicFramePr>
          <p:nvPr>
            <p:extLst>
              <p:ext uri="{D42A27DB-BD31-4B8C-83A1-F6EECF244321}">
                <p14:modId xmlns:p14="http://schemas.microsoft.com/office/powerpoint/2010/main" val="1069266128"/>
              </p:ext>
            </p:extLst>
          </p:nvPr>
        </p:nvGraphicFramePr>
        <p:xfrm>
          <a:off x="2169161" y="1737024"/>
          <a:ext cx="13158500" cy="7493853"/>
        </p:xfrm>
        <a:graphic>
          <a:graphicData uri="http://schemas.openxmlformats.org/drawingml/2006/table">
            <a:tbl>
              <a:tblPr firstRow="1" firstCol="1" bandRow="1">
                <a:effectLst>
                  <a:outerShdw blurRad="50800" dist="38100" algn="l" rotWithShape="0">
                    <a:prstClr val="black">
                      <a:alpha val="40000"/>
                    </a:prstClr>
                  </a:outerShdw>
                </a:effectLst>
              </a:tblPr>
              <a:tblGrid>
                <a:gridCol w="3769327"/>
                <a:gridCol w="1986312"/>
                <a:gridCol w="3200400"/>
                <a:gridCol w="4202461"/>
              </a:tblGrid>
              <a:tr h="599926">
                <a:tc gridSpan="4">
                  <a:txBody>
                    <a:bodyPr/>
                    <a:lstStyle/>
                    <a:p>
                      <a:pPr algn="ctr">
                        <a:lnSpc>
                          <a:spcPct val="115000"/>
                        </a:lnSpc>
                        <a:spcAft>
                          <a:spcPts val="0"/>
                        </a:spcAft>
                        <a:tabLst>
                          <a:tab pos="90170" algn="l"/>
                          <a:tab pos="180340" algn="l"/>
                          <a:tab pos="270510" algn="l"/>
                        </a:tabLst>
                      </a:pPr>
                      <a:r>
                        <a:rPr lang="nl-NL" sz="36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về </a:t>
                      </a:r>
                      <a:r>
                        <a:rPr lang="en-US" sz="36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phương tiện phi ngôn ngữ</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r>
              <a:tr h="1975082">
                <a:tc>
                  <a:txBody>
                    <a:bodyPr/>
                    <a:lstStyle/>
                    <a:p>
                      <a:pPr algn="ctr">
                        <a:lnSpc>
                          <a:spcPct val="115000"/>
                        </a:lnSpc>
                        <a:spcAft>
                          <a:spcPts val="0"/>
                        </a:spcAft>
                        <a:tabLst>
                          <a:tab pos="90170" algn="l"/>
                          <a:tab pos="180340" algn="l"/>
                          <a:tab pos="270510" algn="l"/>
                        </a:tabLst>
                      </a:pPr>
                      <a:r>
                        <a:rPr lang="en-US" sz="3600" b="1">
                          <a:effectLst/>
                          <a:latin typeface="Times New Roman" panose="02020603050405020304" pitchFamily="18" charset="0"/>
                          <a:ea typeface="Times New Roman" panose="02020603050405020304" pitchFamily="18" charset="0"/>
                          <a:cs typeface="Times New Roman" panose="02020603050405020304" pitchFamily="18" charset="0"/>
                        </a:rPr>
                        <a:t>Các văn bản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0170" algn="l"/>
                          <a:tab pos="180340" algn="l"/>
                          <a:tab pos="270510" algn="l"/>
                        </a:tabLst>
                      </a:pPr>
                      <a:r>
                        <a:rPr lang="en-US" sz="3600" i="1">
                          <a:effectLst/>
                          <a:latin typeface="Times New Roman" panose="02020603050405020304" pitchFamily="18" charset="0"/>
                          <a:ea typeface="Times New Roman" panose="02020603050405020304" pitchFamily="18" charset="0"/>
                          <a:cs typeface="Times New Roman" panose="02020603050405020304" pitchFamily="18" charset="0"/>
                        </a:rPr>
                        <a:t>“Sao băng”</a:t>
                      </a: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 (Hồng Nhung)</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600" i="1">
                          <a:effectLst/>
                          <a:latin typeface="Times New Roman" panose="02020603050405020304" pitchFamily="18" charset="0"/>
                          <a:ea typeface="Times New Roman" panose="02020603050405020304" pitchFamily="18" charset="0"/>
                          <a:cs typeface="Times New Roman" panose="02020603050405020304" pitchFamily="18" charset="0"/>
                        </a:rPr>
                        <a:t>Lũ lụt là gì? – Nguyên nhân và tác hại”</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(Mơ Kiều)</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0170" algn="l"/>
                          <a:tab pos="180340" algn="l"/>
                          <a:tab pos="270510" algn="l"/>
                        </a:tabLs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600" i="1">
                          <a:effectLst/>
                          <a:latin typeface="Times New Roman" panose="02020603050405020304" pitchFamily="18" charset="0"/>
                          <a:ea typeface="Times New Roman" panose="02020603050405020304" pitchFamily="18" charset="0"/>
                          <a:cs typeface="Times New Roman" panose="02020603050405020304" pitchFamily="18" charset="0"/>
                        </a:rPr>
                        <a:t>Nước biển dâng: bài toán khó cần giải trong thế kỉ XXI”</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(Lưu Quang Hưng)</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3442">
                <a:tc>
                  <a:txBody>
                    <a:bodyPr/>
                    <a:lstStyle/>
                    <a:p>
                      <a:pPr algn="just">
                        <a:lnSpc>
                          <a:spcPct val="115000"/>
                        </a:lnSpc>
                        <a:spcAft>
                          <a:spcPts val="0"/>
                        </a:spcAft>
                        <a:tabLst>
                          <a:tab pos="90170" algn="l"/>
                          <a:tab pos="180340" algn="l"/>
                          <a:tab pos="270510" algn="l"/>
                        </a:tabLst>
                      </a:pPr>
                      <a:r>
                        <a:rPr lang="vi-VN" sz="3600" b="1">
                          <a:effectLst/>
                          <a:latin typeface="Times New Roman" panose="02020603050405020304" pitchFamily="18" charset="0"/>
                          <a:ea typeface="Times New Roman" panose="02020603050405020304" pitchFamily="18" charset="0"/>
                          <a:cs typeface="Times New Roman" panose="02020603050405020304" pitchFamily="18" charset="0"/>
                        </a:rPr>
                        <a:t> Ngoài phương tiện ngôn ngữ còn có…(</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hãy gọi tên của chúng ứng với mỗi văn bản</a:t>
                      </a:r>
                      <a:r>
                        <a:rPr lang="vi-VN" sz="36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90170" algn="l"/>
                          <a:tab pos="180340" algn="l"/>
                          <a:tab pos="270510" algn="l"/>
                        </a:tabLs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90170" algn="l"/>
                          <a:tab pos="180340" algn="l"/>
                          <a:tab pos="270510" algn="l"/>
                        </a:tabLs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90170" algn="l"/>
                          <a:tab pos="180340" algn="l"/>
                          <a:tab pos="270510" algn="l"/>
                        </a:tabLs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90170" algn="l"/>
                          <a:tab pos="180340" algn="l"/>
                          <a:tab pos="270510" algn="l"/>
                        </a:tabLs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90170" algn="l"/>
                          <a:tab pos="180340" algn="l"/>
                          <a:tab pos="270510" algn="l"/>
                        </a:tabLs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90170" algn="l"/>
                          <a:tab pos="180340" algn="l"/>
                          <a:tab pos="270510" algn="l"/>
                        </a:tabLs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90170" algn="l"/>
                          <a:tab pos="180340" algn="l"/>
                          <a:tab pos="270510" algn="l"/>
                        </a:tabLs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90170" algn="l"/>
                          <a:tab pos="180340" algn="l"/>
                          <a:tab pos="270510" algn="l"/>
                        </a:tabLs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90170" algn="l"/>
                          <a:tab pos="180340" algn="l"/>
                          <a:tab pos="270510" algn="l"/>
                        </a:tabLs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90170" algn="l"/>
                          <a:tab pos="180340" algn="l"/>
                          <a:tab pos="270510" algn="l"/>
                        </a:tabLs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90170" algn="l"/>
                          <a:tab pos="180340" algn="l"/>
                          <a:tab pos="270510" algn="l"/>
                        </a:tabLs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721">
                <a:tc>
                  <a:txBody>
                    <a:bodyPr/>
                    <a:lstStyle/>
                    <a:p>
                      <a:pPr algn="just">
                        <a:lnSpc>
                          <a:spcPct val="115000"/>
                        </a:lnSpc>
                        <a:spcAft>
                          <a:spcPts val="0"/>
                        </a:spcAft>
                        <a:tabLst>
                          <a:tab pos="90170" algn="l"/>
                          <a:tab pos="180340" algn="l"/>
                          <a:tab pos="270510" algn="l"/>
                        </a:tabLst>
                      </a:pPr>
                      <a:r>
                        <a:rPr lang="en-US" sz="3600" b="1">
                          <a:effectLst/>
                          <a:latin typeface="Times New Roman" panose="02020603050405020304" pitchFamily="18" charset="0"/>
                          <a:ea typeface="Times New Roman" panose="02020603050405020304" pitchFamily="18" charset="0"/>
                          <a:cs typeface="Times New Roman" panose="02020603050405020304" pitchFamily="18" charset="0"/>
                        </a:rPr>
                        <a:t>Tác dụng</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lnSpc>
                          <a:spcPct val="115000"/>
                        </a:lnSpc>
                        <a:spcAft>
                          <a:spcPts val="0"/>
                        </a:spcAft>
                        <a:tabLst>
                          <a:tab pos="90170" algn="l"/>
                          <a:tab pos="180340" algn="l"/>
                          <a:tab pos="270510" algn="l"/>
                        </a:tabLs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r>
            </a:tbl>
          </a:graphicData>
        </a:graphic>
      </p:graphicFrame>
    </p:spTree>
    <p:extLst>
      <p:ext uri="{BB962C8B-B14F-4D97-AF65-F5344CB8AC3E}">
        <p14:creationId xmlns:p14="http://schemas.microsoft.com/office/powerpoint/2010/main" val="391580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grpSp>
        <p:nvGrpSpPr>
          <p:cNvPr id="2" name="Group 2"/>
          <p:cNvGrpSpPr/>
          <p:nvPr/>
        </p:nvGrpSpPr>
        <p:grpSpPr>
          <a:xfrm>
            <a:off x="2579780" y="3119845"/>
            <a:ext cx="4297712" cy="5487198"/>
            <a:chOff x="0" y="0"/>
            <a:chExt cx="5765800" cy="7361612"/>
          </a:xfrm>
        </p:grpSpPr>
        <p:sp>
          <p:nvSpPr>
            <p:cNvPr id="3" name="Freeform 3"/>
            <p:cNvSpPr/>
            <p:nvPr/>
          </p:nvSpPr>
          <p:spPr>
            <a:xfrm>
              <a:off x="0" y="0"/>
              <a:ext cx="5765800" cy="7361612"/>
            </a:xfrm>
            <a:custGeom>
              <a:avLst/>
              <a:gdLst/>
              <a:ahLst/>
              <a:cxnLst/>
              <a:rect l="l" t="t" r="r" b="b"/>
              <a:pathLst>
                <a:path w="5765800" h="7361612">
                  <a:moveTo>
                    <a:pt x="5765800" y="0"/>
                  </a:moveTo>
                  <a:lnTo>
                    <a:pt x="5765800" y="7359072"/>
                  </a:lnTo>
                  <a:lnTo>
                    <a:pt x="5406390" y="6867582"/>
                  </a:lnTo>
                  <a:lnTo>
                    <a:pt x="5050790" y="7361612"/>
                  </a:lnTo>
                  <a:lnTo>
                    <a:pt x="5043170" y="7361612"/>
                  </a:lnTo>
                  <a:lnTo>
                    <a:pt x="4686300" y="6867582"/>
                  </a:lnTo>
                  <a:lnTo>
                    <a:pt x="4330700" y="7361612"/>
                  </a:lnTo>
                  <a:lnTo>
                    <a:pt x="4323080" y="7361612"/>
                  </a:lnTo>
                  <a:lnTo>
                    <a:pt x="3967480" y="6867582"/>
                  </a:lnTo>
                  <a:lnTo>
                    <a:pt x="3611880" y="7361612"/>
                  </a:lnTo>
                  <a:lnTo>
                    <a:pt x="3604260" y="7361612"/>
                  </a:lnTo>
                  <a:lnTo>
                    <a:pt x="3248660" y="6867582"/>
                  </a:lnTo>
                  <a:lnTo>
                    <a:pt x="2893060" y="7361612"/>
                  </a:lnTo>
                  <a:lnTo>
                    <a:pt x="2885440" y="7361612"/>
                  </a:lnTo>
                  <a:lnTo>
                    <a:pt x="2528570" y="6867582"/>
                  </a:lnTo>
                  <a:lnTo>
                    <a:pt x="2172970" y="7361612"/>
                  </a:lnTo>
                  <a:lnTo>
                    <a:pt x="2165350" y="7361612"/>
                  </a:lnTo>
                  <a:lnTo>
                    <a:pt x="1809750" y="6867582"/>
                  </a:lnTo>
                  <a:lnTo>
                    <a:pt x="1452880" y="7361612"/>
                  </a:lnTo>
                  <a:lnTo>
                    <a:pt x="1446530" y="7361612"/>
                  </a:lnTo>
                  <a:lnTo>
                    <a:pt x="1089660" y="6867582"/>
                  </a:lnTo>
                  <a:lnTo>
                    <a:pt x="734060" y="7361612"/>
                  </a:lnTo>
                  <a:lnTo>
                    <a:pt x="725170" y="7361612"/>
                  </a:lnTo>
                  <a:lnTo>
                    <a:pt x="290830" y="6880282"/>
                  </a:lnTo>
                  <a:lnTo>
                    <a:pt x="1270" y="7361612"/>
                  </a:lnTo>
                  <a:lnTo>
                    <a:pt x="0" y="7361612"/>
                  </a:lnTo>
                  <a:lnTo>
                    <a:pt x="2540" y="6013585"/>
                  </a:lnTo>
                  <a:lnTo>
                    <a:pt x="7620" y="1391428"/>
                  </a:lnTo>
                  <a:lnTo>
                    <a:pt x="10160" y="0"/>
                  </a:lnTo>
                  <a:lnTo>
                    <a:pt x="5765800" y="0"/>
                  </a:lnTo>
                  <a:close/>
                </a:path>
              </a:pathLst>
            </a:custGeom>
            <a:solidFill>
              <a:srgbClr val="FFFFFF"/>
            </a:solidFill>
          </p:spPr>
        </p:sp>
      </p:grpSp>
      <p:grpSp>
        <p:nvGrpSpPr>
          <p:cNvPr id="4" name="Group 4"/>
          <p:cNvGrpSpPr/>
          <p:nvPr/>
        </p:nvGrpSpPr>
        <p:grpSpPr>
          <a:xfrm>
            <a:off x="7519500" y="3119844"/>
            <a:ext cx="4297712" cy="6018045"/>
            <a:chOff x="0" y="0"/>
            <a:chExt cx="5765800" cy="7361612"/>
          </a:xfrm>
        </p:grpSpPr>
        <p:sp>
          <p:nvSpPr>
            <p:cNvPr id="5" name="Freeform 5"/>
            <p:cNvSpPr/>
            <p:nvPr/>
          </p:nvSpPr>
          <p:spPr>
            <a:xfrm>
              <a:off x="0" y="0"/>
              <a:ext cx="5765800" cy="7361612"/>
            </a:xfrm>
            <a:custGeom>
              <a:avLst/>
              <a:gdLst/>
              <a:ahLst/>
              <a:cxnLst/>
              <a:rect l="l" t="t" r="r" b="b"/>
              <a:pathLst>
                <a:path w="5765800" h="7361612">
                  <a:moveTo>
                    <a:pt x="5765800" y="0"/>
                  </a:moveTo>
                  <a:lnTo>
                    <a:pt x="5765800" y="7359072"/>
                  </a:lnTo>
                  <a:lnTo>
                    <a:pt x="5406390" y="6867582"/>
                  </a:lnTo>
                  <a:lnTo>
                    <a:pt x="5050790" y="7361612"/>
                  </a:lnTo>
                  <a:lnTo>
                    <a:pt x="5043170" y="7361612"/>
                  </a:lnTo>
                  <a:lnTo>
                    <a:pt x="4686300" y="6867582"/>
                  </a:lnTo>
                  <a:lnTo>
                    <a:pt x="4330700" y="7361612"/>
                  </a:lnTo>
                  <a:lnTo>
                    <a:pt x="4323080" y="7361612"/>
                  </a:lnTo>
                  <a:lnTo>
                    <a:pt x="3967480" y="6867582"/>
                  </a:lnTo>
                  <a:lnTo>
                    <a:pt x="3611880" y="7361612"/>
                  </a:lnTo>
                  <a:lnTo>
                    <a:pt x="3604260" y="7361612"/>
                  </a:lnTo>
                  <a:lnTo>
                    <a:pt x="3248660" y="6867582"/>
                  </a:lnTo>
                  <a:lnTo>
                    <a:pt x="2893060" y="7361612"/>
                  </a:lnTo>
                  <a:lnTo>
                    <a:pt x="2885440" y="7361612"/>
                  </a:lnTo>
                  <a:lnTo>
                    <a:pt x="2528570" y="6867582"/>
                  </a:lnTo>
                  <a:lnTo>
                    <a:pt x="2172970" y="7361612"/>
                  </a:lnTo>
                  <a:lnTo>
                    <a:pt x="2165350" y="7361612"/>
                  </a:lnTo>
                  <a:lnTo>
                    <a:pt x="1809750" y="6867582"/>
                  </a:lnTo>
                  <a:lnTo>
                    <a:pt x="1452880" y="7361612"/>
                  </a:lnTo>
                  <a:lnTo>
                    <a:pt x="1446530" y="7361612"/>
                  </a:lnTo>
                  <a:lnTo>
                    <a:pt x="1089660" y="6867582"/>
                  </a:lnTo>
                  <a:lnTo>
                    <a:pt x="734060" y="7361612"/>
                  </a:lnTo>
                  <a:lnTo>
                    <a:pt x="725170" y="7361612"/>
                  </a:lnTo>
                  <a:lnTo>
                    <a:pt x="290830" y="6880282"/>
                  </a:lnTo>
                  <a:lnTo>
                    <a:pt x="1270" y="7361612"/>
                  </a:lnTo>
                  <a:lnTo>
                    <a:pt x="0" y="7361612"/>
                  </a:lnTo>
                  <a:lnTo>
                    <a:pt x="2540" y="6013585"/>
                  </a:lnTo>
                  <a:lnTo>
                    <a:pt x="7620" y="1391428"/>
                  </a:lnTo>
                  <a:lnTo>
                    <a:pt x="10160" y="0"/>
                  </a:lnTo>
                  <a:lnTo>
                    <a:pt x="5765800" y="0"/>
                  </a:lnTo>
                  <a:close/>
                </a:path>
              </a:pathLst>
            </a:custGeom>
            <a:solidFill>
              <a:srgbClr val="FFFFFF"/>
            </a:solidFill>
          </p:spPr>
        </p:sp>
      </p:grpSp>
      <p:grpSp>
        <p:nvGrpSpPr>
          <p:cNvPr id="6" name="Group 6"/>
          <p:cNvGrpSpPr/>
          <p:nvPr/>
        </p:nvGrpSpPr>
        <p:grpSpPr>
          <a:xfrm>
            <a:off x="12454936" y="3119845"/>
            <a:ext cx="4297712" cy="6575838"/>
            <a:chOff x="0" y="0"/>
            <a:chExt cx="5765800" cy="7361612"/>
          </a:xfrm>
        </p:grpSpPr>
        <p:sp>
          <p:nvSpPr>
            <p:cNvPr id="7" name="Freeform 7"/>
            <p:cNvSpPr/>
            <p:nvPr/>
          </p:nvSpPr>
          <p:spPr>
            <a:xfrm>
              <a:off x="0" y="0"/>
              <a:ext cx="5765800" cy="7361612"/>
            </a:xfrm>
            <a:custGeom>
              <a:avLst/>
              <a:gdLst/>
              <a:ahLst/>
              <a:cxnLst/>
              <a:rect l="l" t="t" r="r" b="b"/>
              <a:pathLst>
                <a:path w="5765800" h="7361612">
                  <a:moveTo>
                    <a:pt x="5765800" y="0"/>
                  </a:moveTo>
                  <a:lnTo>
                    <a:pt x="5765800" y="7359072"/>
                  </a:lnTo>
                  <a:lnTo>
                    <a:pt x="5406390" y="6867582"/>
                  </a:lnTo>
                  <a:lnTo>
                    <a:pt x="5050790" y="7361612"/>
                  </a:lnTo>
                  <a:lnTo>
                    <a:pt x="5043170" y="7361612"/>
                  </a:lnTo>
                  <a:lnTo>
                    <a:pt x="4686300" y="6867582"/>
                  </a:lnTo>
                  <a:lnTo>
                    <a:pt x="4330700" y="7361612"/>
                  </a:lnTo>
                  <a:lnTo>
                    <a:pt x="4323080" y="7361612"/>
                  </a:lnTo>
                  <a:lnTo>
                    <a:pt x="3967480" y="6867582"/>
                  </a:lnTo>
                  <a:lnTo>
                    <a:pt x="3611880" y="7361612"/>
                  </a:lnTo>
                  <a:lnTo>
                    <a:pt x="3604260" y="7361612"/>
                  </a:lnTo>
                  <a:lnTo>
                    <a:pt x="3248660" y="6867582"/>
                  </a:lnTo>
                  <a:lnTo>
                    <a:pt x="2893060" y="7361612"/>
                  </a:lnTo>
                  <a:lnTo>
                    <a:pt x="2885440" y="7361612"/>
                  </a:lnTo>
                  <a:lnTo>
                    <a:pt x="2528570" y="6867582"/>
                  </a:lnTo>
                  <a:lnTo>
                    <a:pt x="2172970" y="7361612"/>
                  </a:lnTo>
                  <a:lnTo>
                    <a:pt x="2165350" y="7361612"/>
                  </a:lnTo>
                  <a:lnTo>
                    <a:pt x="1809750" y="6867582"/>
                  </a:lnTo>
                  <a:lnTo>
                    <a:pt x="1452880" y="7361612"/>
                  </a:lnTo>
                  <a:lnTo>
                    <a:pt x="1446530" y="7361612"/>
                  </a:lnTo>
                  <a:lnTo>
                    <a:pt x="1089660" y="6867582"/>
                  </a:lnTo>
                  <a:lnTo>
                    <a:pt x="734060" y="7361612"/>
                  </a:lnTo>
                  <a:lnTo>
                    <a:pt x="725170" y="7361612"/>
                  </a:lnTo>
                  <a:lnTo>
                    <a:pt x="290830" y="6880282"/>
                  </a:lnTo>
                  <a:lnTo>
                    <a:pt x="1270" y="7361612"/>
                  </a:lnTo>
                  <a:lnTo>
                    <a:pt x="0" y="7361612"/>
                  </a:lnTo>
                  <a:lnTo>
                    <a:pt x="2540" y="6013585"/>
                  </a:lnTo>
                  <a:lnTo>
                    <a:pt x="7620" y="1391428"/>
                  </a:lnTo>
                  <a:lnTo>
                    <a:pt x="10160" y="0"/>
                  </a:lnTo>
                  <a:lnTo>
                    <a:pt x="5765800" y="0"/>
                  </a:lnTo>
                  <a:close/>
                </a:path>
              </a:pathLst>
            </a:custGeom>
            <a:solidFill>
              <a:srgbClr val="FFFFFF"/>
            </a:solidFill>
          </p:spPr>
        </p:sp>
      </p:grpSp>
      <p:sp>
        <p:nvSpPr>
          <p:cNvPr id="8" name="Freeform 8"/>
          <p:cNvSpPr/>
          <p:nvPr/>
        </p:nvSpPr>
        <p:spPr>
          <a:xfrm rot="-1570142">
            <a:off x="1884602" y="2615020"/>
            <a:ext cx="1390355" cy="1236836"/>
          </a:xfrm>
          <a:custGeom>
            <a:avLst/>
            <a:gdLst/>
            <a:ahLst/>
            <a:cxnLst/>
            <a:rect l="l" t="t" r="r" b="b"/>
            <a:pathLst>
              <a:path w="1390355" h="1236836">
                <a:moveTo>
                  <a:pt x="0" y="0"/>
                </a:moveTo>
                <a:lnTo>
                  <a:pt x="1390355" y="0"/>
                </a:lnTo>
                <a:lnTo>
                  <a:pt x="1390355" y="1236837"/>
                </a:lnTo>
                <a:lnTo>
                  <a:pt x="0" y="1236837"/>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9" name="Freeform 9"/>
          <p:cNvSpPr/>
          <p:nvPr/>
        </p:nvSpPr>
        <p:spPr>
          <a:xfrm>
            <a:off x="14533221" y="0"/>
            <a:ext cx="3754779" cy="3768912"/>
          </a:xfrm>
          <a:custGeom>
            <a:avLst/>
            <a:gdLst/>
            <a:ahLst/>
            <a:cxnLst/>
            <a:rect l="l" t="t" r="r" b="b"/>
            <a:pathLst>
              <a:path w="3754779" h="3768912">
                <a:moveTo>
                  <a:pt x="0" y="0"/>
                </a:moveTo>
                <a:lnTo>
                  <a:pt x="3754779" y="0"/>
                </a:lnTo>
                <a:lnTo>
                  <a:pt x="3754779" y="3768912"/>
                </a:lnTo>
                <a:lnTo>
                  <a:pt x="0" y="376891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0" name="TextBox 10"/>
          <p:cNvSpPr txBox="1"/>
          <p:nvPr/>
        </p:nvSpPr>
        <p:spPr>
          <a:xfrm>
            <a:off x="2198529" y="361042"/>
            <a:ext cx="12866619" cy="1296509"/>
          </a:xfrm>
          <a:prstGeom prst="rect">
            <a:avLst/>
          </a:prstGeom>
        </p:spPr>
        <p:txBody>
          <a:bodyPr lIns="0" tIns="0" rIns="0" bIns="0" rtlCol="0" anchor="t">
            <a:spAutoFit/>
          </a:bodyPr>
          <a:lstStyle/>
          <a:p>
            <a:pPr>
              <a:lnSpc>
                <a:spcPts val="10641"/>
              </a:lnSpc>
              <a:spcBef>
                <a:spcPct val="0"/>
              </a:spcBef>
            </a:pPr>
            <a:r>
              <a:rPr lang="nl-NL" sz="7200" b="1">
                <a:latin typeface="iCiel Pequena" pitchFamily="50" charset="0"/>
              </a:rPr>
              <a:t>a. Xét ví dụ</a:t>
            </a:r>
            <a:endParaRPr lang="en-US" sz="7200" spc="155">
              <a:solidFill>
                <a:srgbClr val="FFFFFF"/>
              </a:solidFill>
              <a:latin typeface="iCiel Pequena" pitchFamily="50" charset="0"/>
            </a:endParaRPr>
          </a:p>
        </p:txBody>
      </p:sp>
      <p:sp>
        <p:nvSpPr>
          <p:cNvPr id="17" name="Freeform 17"/>
          <p:cNvSpPr/>
          <p:nvPr/>
        </p:nvSpPr>
        <p:spPr>
          <a:xfrm>
            <a:off x="-98945" y="9258300"/>
            <a:ext cx="18485889" cy="9520233"/>
          </a:xfrm>
          <a:custGeom>
            <a:avLst/>
            <a:gdLst/>
            <a:ahLst/>
            <a:cxnLst/>
            <a:rect l="l" t="t" r="r" b="b"/>
            <a:pathLst>
              <a:path w="18485889" h="9520233">
                <a:moveTo>
                  <a:pt x="0" y="0"/>
                </a:moveTo>
                <a:lnTo>
                  <a:pt x="18485890" y="0"/>
                </a:lnTo>
                <a:lnTo>
                  <a:pt x="18485890" y="9520233"/>
                </a:lnTo>
                <a:lnTo>
                  <a:pt x="0" y="9520233"/>
                </a:lnTo>
                <a:lnTo>
                  <a:pt x="0" y="0"/>
                </a:lnTo>
                <a:close/>
              </a:path>
            </a:pathLst>
          </a:custGeom>
          <a:blipFill>
            <a:blip r:embed="rId6"/>
            <a:stretch>
              <a:fillRect/>
            </a:stretch>
          </a:blipFill>
        </p:spPr>
      </p:sp>
      <p:sp>
        <p:nvSpPr>
          <p:cNvPr id="18" name="Freeform 18"/>
          <p:cNvSpPr/>
          <p:nvPr/>
        </p:nvSpPr>
        <p:spPr>
          <a:xfrm>
            <a:off x="162440" y="5502963"/>
            <a:ext cx="4072179" cy="4192720"/>
          </a:xfrm>
          <a:custGeom>
            <a:avLst/>
            <a:gdLst/>
            <a:ahLst/>
            <a:cxnLst/>
            <a:rect l="l" t="t" r="r" b="b"/>
            <a:pathLst>
              <a:path w="4072179" h="4192720">
                <a:moveTo>
                  <a:pt x="0" y="0"/>
                </a:moveTo>
                <a:lnTo>
                  <a:pt x="4072179" y="0"/>
                </a:lnTo>
                <a:lnTo>
                  <a:pt x="4072179" y="4192720"/>
                </a:lnTo>
                <a:lnTo>
                  <a:pt x="0" y="4192720"/>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19" name="Rectangle 18"/>
          <p:cNvSpPr/>
          <p:nvPr/>
        </p:nvSpPr>
        <p:spPr>
          <a:xfrm>
            <a:off x="3447406" y="1841571"/>
            <a:ext cx="8199681" cy="707886"/>
          </a:xfrm>
          <a:prstGeom prst="rect">
            <a:avLst/>
          </a:prstGeom>
        </p:spPr>
        <p:txBody>
          <a:bodyPr wrap="none">
            <a:spAutoFit/>
          </a:bodyPr>
          <a:lstStyle/>
          <a:p>
            <a:r>
              <a:rPr lang="nl-NL" sz="4000" b="1">
                <a:latin typeface="iCiel Pequena" pitchFamily="50" charset="0"/>
                <a:ea typeface="Times New Roman" panose="02020603050405020304" pitchFamily="18" charset="0"/>
              </a:rPr>
              <a:t>Ví dụ </a:t>
            </a:r>
            <a:r>
              <a:rPr lang="vi-VN" sz="4000" b="1" smtClean="0">
                <a:latin typeface="iCiel Pequena" pitchFamily="50" charset="0"/>
                <a:ea typeface="Times New Roman" panose="02020603050405020304" pitchFamily="18" charset="0"/>
              </a:rPr>
              <a:t>1: </a:t>
            </a:r>
            <a:r>
              <a:rPr lang="en-US" sz="4000">
                <a:latin typeface="iCiel Pequena" pitchFamily="50" charset="0"/>
              </a:rPr>
              <a:t>Các bức ảnh trong văn bản</a:t>
            </a:r>
            <a:endParaRPr lang="en-GB" sz="4000">
              <a:latin typeface="iCiel Pequena" pitchFamily="50" charset="0"/>
            </a:endParaRPr>
          </a:p>
        </p:txBody>
      </p:sp>
      <p:pic>
        <p:nvPicPr>
          <p:cNvPr id="20" name="Picture 19" descr="C:\Users\Admin\Desktop\sao-bang.png"/>
          <p:cNvPicPr/>
          <p:nvPr/>
        </p:nvPicPr>
        <p:blipFill>
          <a:blip r:embed="rId9">
            <a:extLst>
              <a:ext uri="{28A0092B-C50C-407E-A947-70E740481C1C}">
                <a14:useLocalDpi xmlns:a14="http://schemas.microsoft.com/office/drawing/2010/main" val="0"/>
              </a:ext>
            </a:extLst>
          </a:blip>
          <a:srcRect/>
          <a:stretch>
            <a:fillRect/>
          </a:stretch>
        </p:blipFill>
        <p:spPr bwMode="auto">
          <a:xfrm>
            <a:off x="3048000" y="3334194"/>
            <a:ext cx="3603959" cy="3790506"/>
          </a:xfrm>
          <a:prstGeom prst="rect">
            <a:avLst/>
          </a:prstGeom>
          <a:noFill/>
          <a:ln>
            <a:noFill/>
          </a:ln>
        </p:spPr>
      </p:pic>
      <p:sp>
        <p:nvSpPr>
          <p:cNvPr id="21" name="Rectangle 20"/>
          <p:cNvSpPr/>
          <p:nvPr/>
        </p:nvSpPr>
        <p:spPr>
          <a:xfrm>
            <a:off x="2846270" y="7454070"/>
            <a:ext cx="3851247" cy="584775"/>
          </a:xfrm>
          <a:prstGeom prst="rect">
            <a:avLst/>
          </a:prstGeom>
        </p:spPr>
        <p:txBody>
          <a:bodyPr wrap="none">
            <a:spAutoFit/>
          </a:bodyPr>
          <a:lstStyle/>
          <a:p>
            <a:r>
              <a:rPr lang="en-US" sz="3200" b="1" i="1">
                <a:latin typeface="iCiel Altus" pitchFamily="50" charset="-93"/>
                <a:ea typeface="Times New Roman" panose="02020603050405020304" pitchFamily="18" charset="0"/>
              </a:rPr>
              <a:t>“Sao băng”</a:t>
            </a:r>
            <a:r>
              <a:rPr lang="en-US" sz="3200" b="1">
                <a:latin typeface="iCiel Altus" pitchFamily="50" charset="-93"/>
                <a:ea typeface="Times New Roman" panose="02020603050405020304" pitchFamily="18" charset="0"/>
              </a:rPr>
              <a:t> (Hồng Nhung) </a:t>
            </a:r>
            <a:endParaRPr lang="en-GB" sz="3200" b="1">
              <a:latin typeface="iCiel Altus" pitchFamily="50" charset="-93"/>
            </a:endParaRPr>
          </a:p>
        </p:txBody>
      </p:sp>
      <p:pic>
        <p:nvPicPr>
          <p:cNvPr id="22" name="Picture 21" descr="C:\Users\Admin\Desktop\lu-lut-la-gi-nguyen-nhan-va-tac-hai.png"/>
          <p:cNvPicPr/>
          <p:nvPr/>
        </p:nvPicPr>
        <p:blipFill>
          <a:blip r:embed="rId10">
            <a:extLst>
              <a:ext uri="{28A0092B-C50C-407E-A947-70E740481C1C}">
                <a14:useLocalDpi xmlns:a14="http://schemas.microsoft.com/office/drawing/2010/main" val="0"/>
              </a:ext>
            </a:extLst>
          </a:blip>
          <a:srcRect/>
          <a:stretch>
            <a:fillRect/>
          </a:stretch>
        </p:blipFill>
        <p:spPr bwMode="auto">
          <a:xfrm>
            <a:off x="7766992" y="3341944"/>
            <a:ext cx="3815408" cy="3782756"/>
          </a:xfrm>
          <a:prstGeom prst="rect">
            <a:avLst/>
          </a:prstGeom>
          <a:noFill/>
          <a:ln>
            <a:noFill/>
          </a:ln>
        </p:spPr>
      </p:pic>
      <p:sp>
        <p:nvSpPr>
          <p:cNvPr id="23" name="Rectangle 22"/>
          <p:cNvSpPr/>
          <p:nvPr/>
        </p:nvSpPr>
        <p:spPr>
          <a:xfrm>
            <a:off x="7607145" y="7346800"/>
            <a:ext cx="4177425" cy="1166538"/>
          </a:xfrm>
          <a:prstGeom prst="rect">
            <a:avLst/>
          </a:prstGeom>
        </p:spPr>
        <p:txBody>
          <a:bodyPr wrap="square">
            <a:spAutoFit/>
          </a:bodyPr>
          <a:lstStyle/>
          <a:p>
            <a:pPr algn="just">
              <a:lnSpc>
                <a:spcPct val="115000"/>
              </a:lnSpc>
              <a:spcAft>
                <a:spcPts val="0"/>
              </a:spcAft>
            </a:pPr>
            <a:r>
              <a:rPr lang="en-US" sz="3200" b="1">
                <a:latin typeface="iCiel Altus" pitchFamily="50" charset="-93"/>
                <a:ea typeface="Times New Roman" panose="02020603050405020304" pitchFamily="18" charset="0"/>
                <a:cs typeface="Times New Roman" panose="02020603050405020304" pitchFamily="18" charset="0"/>
              </a:rPr>
              <a:t>“</a:t>
            </a:r>
            <a:r>
              <a:rPr lang="en-US" sz="3200" b="1" i="1">
                <a:latin typeface="iCiel Altus" pitchFamily="50" charset="-93"/>
                <a:ea typeface="Times New Roman" panose="02020603050405020304" pitchFamily="18" charset="0"/>
                <a:cs typeface="Times New Roman" panose="02020603050405020304" pitchFamily="18" charset="0"/>
              </a:rPr>
              <a:t>Lũ lụt là gì? – Nguyên nhân và tác hại”</a:t>
            </a:r>
            <a:r>
              <a:rPr lang="en-US" sz="3200" b="1">
                <a:latin typeface="iCiel Altus" pitchFamily="50" charset="-93"/>
                <a:ea typeface="Times New Roman" panose="02020603050405020304" pitchFamily="18" charset="0"/>
                <a:cs typeface="Times New Roman" panose="02020603050405020304" pitchFamily="18" charset="0"/>
              </a:rPr>
              <a:t> (Mơ Kiều)</a:t>
            </a:r>
            <a:endParaRPr lang="en-GB" sz="2800" b="1">
              <a:effectLst/>
              <a:latin typeface="iCiel Altus" pitchFamily="50" charset="-93"/>
              <a:ea typeface="Times New Roman" panose="02020603050405020304" pitchFamily="18" charset="0"/>
            </a:endParaRPr>
          </a:p>
        </p:txBody>
      </p:sp>
      <p:pic>
        <p:nvPicPr>
          <p:cNvPr id="24" name="Picture 23"/>
          <p:cNvPicPr/>
          <p:nvPr/>
        </p:nvPicPr>
        <p:blipFill>
          <a:blip r:embed="rId11"/>
          <a:stretch>
            <a:fillRect/>
          </a:stretch>
        </p:blipFill>
        <p:spPr>
          <a:xfrm>
            <a:off x="12759482" y="3334194"/>
            <a:ext cx="3775918" cy="3790506"/>
          </a:xfrm>
          <a:prstGeom prst="rect">
            <a:avLst/>
          </a:prstGeom>
        </p:spPr>
      </p:pic>
      <p:sp>
        <p:nvSpPr>
          <p:cNvPr id="25" name="Rectangle 24"/>
          <p:cNvSpPr/>
          <p:nvPr/>
        </p:nvSpPr>
        <p:spPr>
          <a:xfrm>
            <a:off x="12551941" y="7279285"/>
            <a:ext cx="4191000" cy="2062103"/>
          </a:xfrm>
          <a:prstGeom prst="rect">
            <a:avLst/>
          </a:prstGeom>
        </p:spPr>
        <p:txBody>
          <a:bodyPr wrap="square">
            <a:spAutoFit/>
          </a:bodyPr>
          <a:lstStyle/>
          <a:p>
            <a:pPr algn="just"/>
            <a:r>
              <a:rPr lang="en-US" sz="3200" b="1">
                <a:latin typeface="iCiel Altus" pitchFamily="50" charset="-93"/>
                <a:ea typeface="Times New Roman" panose="02020603050405020304" pitchFamily="18" charset="0"/>
              </a:rPr>
              <a:t>Biểu đồ, số liệu trong văn bản “</a:t>
            </a:r>
            <a:r>
              <a:rPr lang="en-US" sz="3200" b="1" i="1">
                <a:latin typeface="iCiel Altus" pitchFamily="50" charset="-93"/>
                <a:ea typeface="Times New Roman" panose="02020603050405020304" pitchFamily="18" charset="0"/>
              </a:rPr>
              <a:t>Nước biển dâng: bài toán khó cần giải trong thế kỉ XXI”</a:t>
            </a:r>
            <a:r>
              <a:rPr lang="en-US" sz="3200" b="1">
                <a:latin typeface="iCiel Altus" pitchFamily="50" charset="-93"/>
                <a:ea typeface="Times New Roman" panose="02020603050405020304" pitchFamily="18" charset="0"/>
              </a:rPr>
              <a:t> (Lưu Quang Hưng). </a:t>
            </a:r>
            <a:endParaRPr lang="en-GB" sz="3200" b="1">
              <a:latin typeface="iCiel Altus" pitchFamily="50" charset="-93"/>
            </a:endParaRPr>
          </a:p>
        </p:txBody>
      </p:sp>
    </p:spTree>
    <p:extLst>
      <p:ext uri="{BB962C8B-B14F-4D97-AF65-F5344CB8AC3E}">
        <p14:creationId xmlns:p14="http://schemas.microsoft.com/office/powerpoint/2010/main" val="4094672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xEl>
                                              <p:pRg st="0" end="0"/>
                                            </p:txEl>
                                          </p:spTgt>
                                        </p:tgtEl>
                                        <p:attrNameLst>
                                          <p:attrName>style.visibility</p:attrName>
                                        </p:attrNameLst>
                                      </p:cBhvr>
                                      <p:to>
                                        <p:strVal val="visible"/>
                                      </p:to>
                                    </p:set>
                                    <p:animEffect transition="in" filter="fade">
                                      <p:cBhvr>
                                        <p:cTn id="14" dur="1000"/>
                                        <p:tgtEl>
                                          <p:spTgt spid="19">
                                            <p:txEl>
                                              <p:pRg st="0" end="0"/>
                                            </p:txEl>
                                          </p:spTgt>
                                        </p:tgtEl>
                                      </p:cBhvr>
                                    </p:animEffect>
                                    <p:anim calcmode="lin" valueType="num">
                                      <p:cBhvr>
                                        <p:cTn id="15"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barn(inVertical)">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barn(inVertical)">
                                      <p:cBhvr>
                                        <p:cTn id="3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ABCEF"/>
        </a:solidFill>
        <a:effectLst/>
      </p:bgPr>
    </p:bg>
    <p:spTree>
      <p:nvGrpSpPr>
        <p:cNvPr id="1" name=""/>
        <p:cNvGrpSpPr/>
        <p:nvPr/>
      </p:nvGrpSpPr>
      <p:grpSpPr>
        <a:xfrm>
          <a:off x="0" y="0"/>
          <a:ext cx="0" cy="0"/>
          <a:chOff x="0" y="0"/>
          <a:chExt cx="0" cy="0"/>
        </a:xfrm>
      </p:grpSpPr>
      <p:sp>
        <p:nvSpPr>
          <p:cNvPr id="2" name="Freeform 2"/>
          <p:cNvSpPr/>
          <p:nvPr/>
        </p:nvSpPr>
        <p:spPr>
          <a:xfrm>
            <a:off x="-98945" y="9258300"/>
            <a:ext cx="18485889" cy="9520233"/>
          </a:xfrm>
          <a:custGeom>
            <a:avLst/>
            <a:gdLst/>
            <a:ahLst/>
            <a:cxnLst/>
            <a:rect l="l" t="t" r="r" b="b"/>
            <a:pathLst>
              <a:path w="18485889" h="9520233">
                <a:moveTo>
                  <a:pt x="0" y="0"/>
                </a:moveTo>
                <a:lnTo>
                  <a:pt x="18485890" y="0"/>
                </a:lnTo>
                <a:lnTo>
                  <a:pt x="18485890" y="9520233"/>
                </a:lnTo>
                <a:lnTo>
                  <a:pt x="0" y="9520233"/>
                </a:lnTo>
                <a:lnTo>
                  <a:pt x="0" y="0"/>
                </a:lnTo>
                <a:close/>
              </a:path>
            </a:pathLst>
          </a:custGeom>
          <a:blipFill>
            <a:blip r:embed="rId2"/>
            <a:stretch>
              <a:fillRect/>
            </a:stretch>
          </a:blipFill>
        </p:spPr>
      </p:sp>
      <p:grpSp>
        <p:nvGrpSpPr>
          <p:cNvPr id="3" name="Group 3"/>
          <p:cNvGrpSpPr/>
          <p:nvPr/>
        </p:nvGrpSpPr>
        <p:grpSpPr>
          <a:xfrm>
            <a:off x="3" y="0"/>
            <a:ext cx="17144997" cy="11559217"/>
            <a:chOff x="-50152" y="0"/>
            <a:chExt cx="878141" cy="537638"/>
          </a:xfrm>
        </p:grpSpPr>
        <p:sp>
          <p:nvSpPr>
            <p:cNvPr id="4" name="Freeform 4"/>
            <p:cNvSpPr/>
            <p:nvPr/>
          </p:nvSpPr>
          <p:spPr>
            <a:xfrm>
              <a:off x="-50152" y="0"/>
              <a:ext cx="878141"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FFFFFF"/>
            </a:solidFill>
          </p:spPr>
        </p:sp>
        <p:sp>
          <p:nvSpPr>
            <p:cNvPr id="5" name="TextBox 5"/>
            <p:cNvSpPr txBox="1"/>
            <p:nvPr/>
          </p:nvSpPr>
          <p:spPr>
            <a:xfrm>
              <a:off x="38100" y="50800"/>
              <a:ext cx="736600" cy="4064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7" name="Freeform 7"/>
          <p:cNvSpPr/>
          <p:nvPr/>
        </p:nvSpPr>
        <p:spPr>
          <a:xfrm>
            <a:off x="-577219" y="5802846"/>
            <a:ext cx="4180516" cy="4304263"/>
          </a:xfrm>
          <a:custGeom>
            <a:avLst/>
            <a:gdLst/>
            <a:ahLst/>
            <a:cxnLst/>
            <a:rect l="l" t="t" r="r" b="b"/>
            <a:pathLst>
              <a:path w="4180516" h="4304263">
                <a:moveTo>
                  <a:pt x="0" y="0"/>
                </a:moveTo>
                <a:lnTo>
                  <a:pt x="4180516" y="0"/>
                </a:lnTo>
                <a:lnTo>
                  <a:pt x="4180516" y="4304263"/>
                </a:lnTo>
                <a:lnTo>
                  <a:pt x="0" y="4304263"/>
                </a:lnTo>
                <a:lnTo>
                  <a:pt x="0" y="0"/>
                </a:lnTo>
                <a:close/>
              </a:path>
            </a:pathLst>
          </a:custGeom>
          <a:blipFill>
            <a:blip r:embed="rId3">
              <a:extLst>
                <a:ext uri="{96DAC541-7B7A-43D3-8B79-37D633B846F1}">
                  <asvg:svgBlip xmlns="" xmlns:asvg="http://schemas.microsoft.com/office/drawing/2016/SVG/main" r:embed="rId5"/>
                </a:ext>
              </a:extLst>
            </a:blip>
            <a:stretch>
              <a:fillRect/>
            </a:stretch>
          </a:blipFill>
        </p:spPr>
      </p:sp>
      <p:sp>
        <p:nvSpPr>
          <p:cNvPr id="8" name="Freeform 8"/>
          <p:cNvSpPr/>
          <p:nvPr/>
        </p:nvSpPr>
        <p:spPr>
          <a:xfrm rot="389631">
            <a:off x="12488613" y="374415"/>
            <a:ext cx="2916898" cy="2050336"/>
          </a:xfrm>
          <a:custGeom>
            <a:avLst/>
            <a:gdLst/>
            <a:ahLst/>
            <a:cxnLst/>
            <a:rect l="l" t="t" r="r" b="b"/>
            <a:pathLst>
              <a:path w="2916898" h="2050336">
                <a:moveTo>
                  <a:pt x="0" y="0"/>
                </a:moveTo>
                <a:lnTo>
                  <a:pt x="2916898" y="0"/>
                </a:lnTo>
                <a:lnTo>
                  <a:pt x="2916898" y="2050336"/>
                </a:lnTo>
                <a:lnTo>
                  <a:pt x="0" y="205033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TextBox 9"/>
          <p:cNvSpPr txBox="1"/>
          <p:nvPr/>
        </p:nvSpPr>
        <p:spPr>
          <a:xfrm>
            <a:off x="4019349" y="1902126"/>
            <a:ext cx="9119014" cy="1156086"/>
          </a:xfrm>
          <a:prstGeom prst="rect">
            <a:avLst/>
          </a:prstGeom>
        </p:spPr>
        <p:txBody>
          <a:bodyPr lIns="0" tIns="0" rIns="0" bIns="0" rtlCol="0" anchor="t">
            <a:spAutoFit/>
          </a:bodyPr>
          <a:lstStyle/>
          <a:p>
            <a:pPr algn="ctr">
              <a:lnSpc>
                <a:spcPts val="8503"/>
              </a:lnSpc>
              <a:spcBef>
                <a:spcPct val="0"/>
              </a:spcBef>
            </a:pPr>
            <a:r>
              <a:rPr lang="en-US" sz="8800" b="1">
                <a:latin typeface="iCiel Cucho" pitchFamily="50" charset="-93"/>
                <a:cs typeface="iCiel Cucho" pitchFamily="50" charset="-93"/>
              </a:rPr>
              <a:t>Tác dụng</a:t>
            </a:r>
            <a:endParaRPr lang="en-US" sz="9600" b="1" spc="394">
              <a:solidFill>
                <a:srgbClr val="B2D8FF"/>
              </a:solidFill>
              <a:latin typeface="iCiel Cucho" pitchFamily="50" charset="-93"/>
              <a:cs typeface="iCiel Cucho" pitchFamily="50" charset="-93"/>
            </a:endParaRPr>
          </a:p>
        </p:txBody>
      </p:sp>
      <p:sp>
        <p:nvSpPr>
          <p:cNvPr id="10" name="TextBox 10"/>
          <p:cNvSpPr txBox="1"/>
          <p:nvPr/>
        </p:nvSpPr>
        <p:spPr>
          <a:xfrm>
            <a:off x="3276600" y="3616149"/>
            <a:ext cx="9347707" cy="4570482"/>
          </a:xfrm>
          <a:prstGeom prst="rect">
            <a:avLst/>
          </a:prstGeom>
        </p:spPr>
        <p:txBody>
          <a:bodyPr wrap="square" lIns="0" tIns="0" rIns="0" bIns="0" rtlCol="0" anchor="t">
            <a:spAutoFit/>
          </a:bodyPr>
          <a:lstStyle/>
          <a:p>
            <a:pPr algn="just">
              <a:lnSpc>
                <a:spcPct val="150000"/>
              </a:lnSpc>
            </a:pPr>
            <a:r>
              <a:rPr lang="vi-VN" sz="6600" smtClean="0">
                <a:latin typeface="iCiel Pacifico" panose="02000000000000000000" pitchFamily="50" charset="-93"/>
              </a:rPr>
              <a:t>Đ</a:t>
            </a:r>
            <a:r>
              <a:rPr lang="en-US" sz="6600" smtClean="0">
                <a:latin typeface="iCiel Pacifico" panose="02000000000000000000" pitchFamily="50" charset="-93"/>
              </a:rPr>
              <a:t>ều </a:t>
            </a:r>
            <a:r>
              <a:rPr lang="en-US" sz="6600">
                <a:latin typeface="iCiel Pacifico" panose="02000000000000000000" pitchFamily="50" charset="-93"/>
              </a:rPr>
              <a:t>được dùng để minh họa, làm rõ những nội dung được trình bày trong văn bản</a:t>
            </a:r>
            <a:endParaRPr lang="en-GB" sz="6600">
              <a:solidFill>
                <a:prstClr val="black"/>
              </a:solidFill>
              <a:latin typeface="iCiel Pacifico" panose="02000000000000000000" pitchFamily="50" charset="-93"/>
            </a:endParaRPr>
          </a:p>
        </p:txBody>
      </p:sp>
      <p:pic>
        <p:nvPicPr>
          <p:cNvPr id="12"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07744" y="3269477"/>
            <a:ext cx="14559711" cy="7043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524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351</TotalTime>
  <Words>2502</Words>
  <Application>Microsoft Office PowerPoint</Application>
  <PresentationFormat>Custom</PresentationFormat>
  <Paragraphs>221</Paragraphs>
  <Slides>44</Slides>
  <Notes>1</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44</vt:i4>
      </vt:variant>
    </vt:vector>
  </HeadingPairs>
  <TitlesOfParts>
    <vt:vector size="56" baseType="lpstr">
      <vt:lpstr>iCiel Cucho</vt:lpstr>
      <vt:lpstr>Calibri</vt:lpstr>
      <vt:lpstr>MS Mincho</vt:lpstr>
      <vt:lpstr>Times New Roman</vt:lpstr>
      <vt:lpstr>Caveat Bold</vt:lpstr>
      <vt:lpstr>Arial</vt:lpstr>
      <vt:lpstr>iCiel Pequena</vt:lpstr>
      <vt:lpstr>iCiel Altus</vt:lpstr>
      <vt:lpstr>iCiel Bambola</vt:lpstr>
      <vt:lpstr>iCiel Pacifico</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Pink Yellow Playful Cute UI Style Portfolio Presentation</dc:title>
  <cp:lastModifiedBy>asus PC</cp:lastModifiedBy>
  <cp:revision>105</cp:revision>
  <dcterms:created xsi:type="dcterms:W3CDTF">2006-08-16T00:00:00Z</dcterms:created>
  <dcterms:modified xsi:type="dcterms:W3CDTF">2023-07-22T12:38:52Z</dcterms:modified>
  <dc:identifier>DAFo_5PLMrQ</dc:identifier>
</cp:coreProperties>
</file>